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5">
  <p:sldMasterIdLst>
    <p:sldMasterId id="2147483675" r:id="rId1"/>
    <p:sldMasterId id="2147483688" r:id="rId2"/>
  </p:sldMasterIdLst>
  <p:notesMasterIdLst>
    <p:notesMasterId r:id="rId46"/>
  </p:notesMasterIdLst>
  <p:sldIdLst>
    <p:sldId id="7485" r:id="rId3"/>
    <p:sldId id="7353" r:id="rId4"/>
    <p:sldId id="7498" r:id="rId5"/>
    <p:sldId id="7354" r:id="rId6"/>
    <p:sldId id="7356" r:id="rId7"/>
    <p:sldId id="7344" r:id="rId8"/>
    <p:sldId id="7063" r:id="rId9"/>
    <p:sldId id="7358" r:id="rId10"/>
    <p:sldId id="7377" r:id="rId11"/>
    <p:sldId id="7478" r:id="rId12"/>
    <p:sldId id="7285" r:id="rId13"/>
    <p:sldId id="7379" r:id="rId14"/>
    <p:sldId id="7508" r:id="rId15"/>
    <p:sldId id="7507" r:id="rId16"/>
    <p:sldId id="7387" r:id="rId17"/>
    <p:sldId id="7452" r:id="rId18"/>
    <p:sldId id="7392" r:id="rId19"/>
    <p:sldId id="7453" r:id="rId20"/>
    <p:sldId id="7396" r:id="rId21"/>
    <p:sldId id="7454" r:id="rId22"/>
    <p:sldId id="7400" r:id="rId23"/>
    <p:sldId id="7401" r:id="rId24"/>
    <p:sldId id="7492" r:id="rId25"/>
    <p:sldId id="7406" r:id="rId26"/>
    <p:sldId id="7407" r:id="rId27"/>
    <p:sldId id="7494" r:id="rId28"/>
    <p:sldId id="7495" r:id="rId29"/>
    <p:sldId id="7411" r:id="rId30"/>
    <p:sldId id="7416" r:id="rId31"/>
    <p:sldId id="7496" r:id="rId32"/>
    <p:sldId id="7506" r:id="rId33"/>
    <p:sldId id="7509" r:id="rId34"/>
    <p:sldId id="7421" r:id="rId35"/>
    <p:sldId id="7487" r:id="rId36"/>
    <p:sldId id="7510" r:id="rId37"/>
    <p:sldId id="7501" r:id="rId38"/>
    <p:sldId id="7500" r:id="rId39"/>
    <p:sldId id="7502" r:id="rId40"/>
    <p:sldId id="7504" r:id="rId41"/>
    <p:sldId id="7503" r:id="rId42"/>
    <p:sldId id="7462" r:id="rId43"/>
    <p:sldId id="7428" r:id="rId44"/>
    <p:sldId id="415"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 Percy" initials="AP" lastIdx="12" clrIdx="0">
    <p:extLst>
      <p:ext uri="{19B8F6BF-5375-455C-9EA6-DF929625EA0E}">
        <p15:presenceInfo xmlns:p15="http://schemas.microsoft.com/office/powerpoint/2012/main" userId="S-1-5-21-1325534678-3326477717-2992744212-1172" providerId="AD"/>
      </p:ext>
    </p:extLst>
  </p:cmAuthor>
  <p:cmAuthor id="2" name="Erika" initials="EC" lastIdx="2" clrIdx="1">
    <p:extLst>
      <p:ext uri="{19B8F6BF-5375-455C-9EA6-DF929625EA0E}">
        <p15:presenceInfo xmlns:p15="http://schemas.microsoft.com/office/powerpoint/2012/main" userId="Erika" providerId="None"/>
      </p:ext>
    </p:extLst>
  </p:cmAuthor>
  <p:cmAuthor id="3" name="Tshekiso Sebati" initials="TS" lastIdx="1" clrIdx="2">
    <p:extLst>
      <p:ext uri="{19B8F6BF-5375-455C-9EA6-DF929625EA0E}">
        <p15:presenceInfo xmlns:p15="http://schemas.microsoft.com/office/powerpoint/2012/main" userId="S-1-5-21-3533553457-421781099-1673888754-13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DEFE9"/>
    <a:srgbClr val="FFFF99"/>
    <a:srgbClr val="FF9900"/>
    <a:srgbClr val="66FF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53" autoAdjust="0"/>
    <p:restoredTop sz="75404" autoAdjust="0"/>
  </p:normalViewPr>
  <p:slideViewPr>
    <p:cSldViewPr snapToGrid="0" snapToObjects="1">
      <p:cViewPr varScale="1">
        <p:scale>
          <a:sx n="77" d="100"/>
          <a:sy n="77" d="100"/>
        </p:scale>
        <p:origin x="1196" y="52"/>
      </p:cViewPr>
      <p:guideLst>
        <p:guide orient="horz" pos="2160"/>
        <p:guide pos="2880"/>
      </p:guideLst>
    </p:cSldViewPr>
  </p:slideViewPr>
  <p:outlineViewPr>
    <p:cViewPr>
      <p:scale>
        <a:sx n="33" d="100"/>
        <a:sy n="33" d="100"/>
      </p:scale>
      <p:origin x="0" y="-9808"/>
    </p:cViewPr>
  </p:outlineViewPr>
  <p:notesTextViewPr>
    <p:cViewPr>
      <p:scale>
        <a:sx n="3" d="2"/>
        <a:sy n="3" d="2"/>
      </p:scale>
      <p:origin x="0" y="0"/>
    </p:cViewPr>
  </p:notesTextViewPr>
  <p:sorterViewPr>
    <p:cViewPr>
      <p:scale>
        <a:sx n="106" d="100"/>
        <a:sy n="106" d="100"/>
      </p:scale>
      <p:origin x="0" y="63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972C06-F63D-46BC-9628-8887F65FB1E9}" type="doc">
      <dgm:prSet loTypeId="urn:microsoft.com/office/officeart/2008/layout/VerticalCurvedList" loCatId="list" qsTypeId="urn:microsoft.com/office/officeart/2005/8/quickstyle/3d1" qsCatId="3D" csTypeId="urn:microsoft.com/office/officeart/2005/8/colors/accent6_5" csCatId="accent6" phldr="1"/>
      <dgm:spPr/>
      <dgm:t>
        <a:bodyPr/>
        <a:lstStyle/>
        <a:p>
          <a:endParaRPr lang="en-ZA"/>
        </a:p>
      </dgm:t>
    </dgm:pt>
    <dgm:pt modelId="{EEAE6718-DB19-4525-8F49-58A5BF958CD8}">
      <dgm:prSet phldrT="[Text]" custT="1"/>
      <dgm:spPr/>
      <dgm:t>
        <a:bodyPr/>
        <a:lstStyle/>
        <a:p>
          <a:r>
            <a:rPr lang="en-US" sz="1800" b="1" smtClean="0"/>
            <a:t>1. </a:t>
          </a:r>
          <a:r>
            <a:rPr lang="en-ZA" sz="1800" b="1" smtClean="0"/>
            <a:t>Background </a:t>
          </a:r>
          <a:endParaRPr lang="en-ZA" sz="1800" b="1" dirty="0"/>
        </a:p>
      </dgm:t>
    </dgm:pt>
    <dgm:pt modelId="{D22EB570-C620-412F-81B4-8C61F9C96697}" type="parTrans" cxnId="{5B67D6CC-F28D-4B82-92E5-46D74D310347}">
      <dgm:prSet/>
      <dgm:spPr/>
      <dgm:t>
        <a:bodyPr/>
        <a:lstStyle/>
        <a:p>
          <a:endParaRPr lang="en-ZA" sz="1800" b="1"/>
        </a:p>
      </dgm:t>
    </dgm:pt>
    <dgm:pt modelId="{4EC4FCF2-0502-4008-8A58-010BF13C3507}" type="sibTrans" cxnId="{5B67D6CC-F28D-4B82-92E5-46D74D310347}">
      <dgm:prSet/>
      <dgm:spPr/>
      <dgm:t>
        <a:bodyPr/>
        <a:lstStyle/>
        <a:p>
          <a:endParaRPr lang="en-ZA" sz="1800" b="1"/>
        </a:p>
      </dgm:t>
    </dgm:pt>
    <dgm:pt modelId="{8BC8E9F3-6ED9-4975-A220-896BC21BF6EC}">
      <dgm:prSet phldrT="[Text]" custT="1"/>
      <dgm:spPr/>
      <dgm:t>
        <a:bodyPr/>
        <a:lstStyle/>
        <a:p>
          <a:r>
            <a:rPr lang="en-US" sz="1800" b="1" dirty="0" smtClean="0"/>
            <a:t>2. Strategic Overview</a:t>
          </a:r>
          <a:r>
            <a:rPr lang="en-GB" sz="1800" b="1" dirty="0" smtClean="0"/>
            <a:t> </a:t>
          </a:r>
          <a:endParaRPr lang="en-ZA" sz="1800" b="1" dirty="0"/>
        </a:p>
      </dgm:t>
    </dgm:pt>
    <dgm:pt modelId="{FF93D642-F038-4184-809C-3A29F8056C8B}" type="parTrans" cxnId="{3938BD0A-C4E6-4EBC-B353-3E102EACA449}">
      <dgm:prSet/>
      <dgm:spPr/>
      <dgm:t>
        <a:bodyPr/>
        <a:lstStyle/>
        <a:p>
          <a:endParaRPr lang="en-ZA" sz="1800" b="1"/>
        </a:p>
      </dgm:t>
    </dgm:pt>
    <dgm:pt modelId="{C996E29A-F501-45A5-A878-0E459F28C2F8}" type="sibTrans" cxnId="{3938BD0A-C4E6-4EBC-B353-3E102EACA449}">
      <dgm:prSet/>
      <dgm:spPr/>
      <dgm:t>
        <a:bodyPr/>
        <a:lstStyle/>
        <a:p>
          <a:endParaRPr lang="en-ZA" sz="1800" b="1"/>
        </a:p>
      </dgm:t>
    </dgm:pt>
    <dgm:pt modelId="{3FD157FD-817C-4FD1-A177-CACB9E21686E}">
      <dgm:prSet custT="1"/>
      <dgm:spPr/>
      <dgm:t>
        <a:bodyPr/>
        <a:lstStyle/>
        <a:p>
          <a:r>
            <a:rPr lang="en-US" sz="1800" b="1" dirty="0" smtClean="0"/>
            <a:t>3. Programme Performance Information</a:t>
          </a:r>
          <a:endParaRPr lang="en-ZA" sz="1800" b="1" dirty="0"/>
        </a:p>
      </dgm:t>
    </dgm:pt>
    <dgm:pt modelId="{052472EA-F3E8-4672-8CA0-633669560BDA}" type="parTrans" cxnId="{0226314C-D08C-4DDA-8FB5-42FEE032E64B}">
      <dgm:prSet/>
      <dgm:spPr/>
      <dgm:t>
        <a:bodyPr/>
        <a:lstStyle/>
        <a:p>
          <a:endParaRPr lang="en-ZA" sz="1800" b="1"/>
        </a:p>
      </dgm:t>
    </dgm:pt>
    <dgm:pt modelId="{C95E10E5-3382-40CD-BC02-FD9E4816B970}" type="sibTrans" cxnId="{0226314C-D08C-4DDA-8FB5-42FEE032E64B}">
      <dgm:prSet/>
      <dgm:spPr/>
      <dgm:t>
        <a:bodyPr/>
        <a:lstStyle/>
        <a:p>
          <a:endParaRPr lang="en-ZA" sz="1800" b="1"/>
        </a:p>
      </dgm:t>
    </dgm:pt>
    <dgm:pt modelId="{8443DB64-7B31-47FC-9358-E89AF76D79CF}">
      <dgm:prSet custT="1"/>
      <dgm:spPr/>
      <dgm:t>
        <a:bodyPr/>
        <a:lstStyle/>
        <a:p>
          <a:r>
            <a:rPr lang="en-US" sz="1800" b="1" dirty="0" smtClean="0"/>
            <a:t>4. Key Strategic Risks </a:t>
          </a:r>
          <a:endParaRPr lang="en-ZA" sz="1800" b="1" dirty="0"/>
        </a:p>
      </dgm:t>
    </dgm:pt>
    <dgm:pt modelId="{ADDCD5C6-EE4B-43F5-BEA3-2DDA9AAD1190}" type="parTrans" cxnId="{65005E32-C908-443B-8294-B8220D331BD5}">
      <dgm:prSet/>
      <dgm:spPr/>
      <dgm:t>
        <a:bodyPr/>
        <a:lstStyle/>
        <a:p>
          <a:endParaRPr lang="en-ZA" sz="1800" b="1"/>
        </a:p>
      </dgm:t>
    </dgm:pt>
    <dgm:pt modelId="{D9546954-6B1F-4F60-B28A-0727D440F238}" type="sibTrans" cxnId="{65005E32-C908-443B-8294-B8220D331BD5}">
      <dgm:prSet/>
      <dgm:spPr/>
      <dgm:t>
        <a:bodyPr/>
        <a:lstStyle/>
        <a:p>
          <a:endParaRPr lang="en-ZA" sz="1800" b="1"/>
        </a:p>
      </dgm:t>
    </dgm:pt>
    <dgm:pt modelId="{7914E7D5-0532-4E61-B660-F07128079B28}">
      <dgm:prSet custT="1"/>
      <dgm:spPr/>
      <dgm:t>
        <a:bodyPr/>
        <a:lstStyle/>
        <a:p>
          <a:r>
            <a:rPr lang="en-US" sz="1800" b="1" dirty="0" smtClean="0"/>
            <a:t>5. </a:t>
          </a:r>
          <a:r>
            <a:rPr lang="en-ZA" sz="1800" b="1" dirty="0" smtClean="0"/>
            <a:t>Budget Structure and estimates for MTF</a:t>
          </a:r>
          <a:endParaRPr lang="en-ZA" sz="1800" b="1" dirty="0"/>
        </a:p>
      </dgm:t>
    </dgm:pt>
    <dgm:pt modelId="{DD5E3704-74FF-48D5-8417-26266F6E1A98}" type="sibTrans" cxnId="{A37CF76E-ECF0-4117-B41A-C3755AD26002}">
      <dgm:prSet/>
      <dgm:spPr/>
      <dgm:t>
        <a:bodyPr/>
        <a:lstStyle/>
        <a:p>
          <a:endParaRPr lang="en-ZA" sz="1800" b="1"/>
        </a:p>
      </dgm:t>
    </dgm:pt>
    <dgm:pt modelId="{03F3E022-8EDC-4422-8ADE-F853FF343D75}" type="parTrans" cxnId="{A37CF76E-ECF0-4117-B41A-C3755AD26002}">
      <dgm:prSet/>
      <dgm:spPr/>
      <dgm:t>
        <a:bodyPr/>
        <a:lstStyle/>
        <a:p>
          <a:endParaRPr lang="en-ZA" sz="1800" b="1"/>
        </a:p>
      </dgm:t>
    </dgm:pt>
    <dgm:pt modelId="{AEEDD4B6-458D-4DD5-A8D5-8E6E3FC8F86F}" type="pres">
      <dgm:prSet presAssocID="{45972C06-F63D-46BC-9628-8887F65FB1E9}" presName="Name0" presStyleCnt="0">
        <dgm:presLayoutVars>
          <dgm:chMax val="7"/>
          <dgm:chPref val="7"/>
          <dgm:dir/>
        </dgm:presLayoutVars>
      </dgm:prSet>
      <dgm:spPr/>
      <dgm:t>
        <a:bodyPr/>
        <a:lstStyle/>
        <a:p>
          <a:endParaRPr lang="en-ZA"/>
        </a:p>
      </dgm:t>
    </dgm:pt>
    <dgm:pt modelId="{B01775CC-F8F3-48F8-A2C3-40C4E2AC5D21}" type="pres">
      <dgm:prSet presAssocID="{45972C06-F63D-46BC-9628-8887F65FB1E9}" presName="Name1" presStyleCnt="0"/>
      <dgm:spPr/>
      <dgm:t>
        <a:bodyPr/>
        <a:lstStyle/>
        <a:p>
          <a:endParaRPr lang="en-ZA"/>
        </a:p>
      </dgm:t>
    </dgm:pt>
    <dgm:pt modelId="{ED6DBDE5-59D1-4121-BD59-396DF5F23249}" type="pres">
      <dgm:prSet presAssocID="{45972C06-F63D-46BC-9628-8887F65FB1E9}" presName="cycle" presStyleCnt="0"/>
      <dgm:spPr/>
      <dgm:t>
        <a:bodyPr/>
        <a:lstStyle/>
        <a:p>
          <a:endParaRPr lang="en-ZA"/>
        </a:p>
      </dgm:t>
    </dgm:pt>
    <dgm:pt modelId="{D91E9271-A59E-480E-8E19-AF97DB01222E}" type="pres">
      <dgm:prSet presAssocID="{45972C06-F63D-46BC-9628-8887F65FB1E9}" presName="srcNode" presStyleLbl="node1" presStyleIdx="0" presStyleCnt="5"/>
      <dgm:spPr/>
      <dgm:t>
        <a:bodyPr/>
        <a:lstStyle/>
        <a:p>
          <a:endParaRPr lang="en-ZA"/>
        </a:p>
      </dgm:t>
    </dgm:pt>
    <dgm:pt modelId="{6CC6AD01-1DFA-4A35-8BA7-AC3FF95B44D5}" type="pres">
      <dgm:prSet presAssocID="{45972C06-F63D-46BC-9628-8887F65FB1E9}" presName="conn" presStyleLbl="parChTrans1D2" presStyleIdx="0" presStyleCnt="1"/>
      <dgm:spPr/>
      <dgm:t>
        <a:bodyPr/>
        <a:lstStyle/>
        <a:p>
          <a:endParaRPr lang="en-ZA"/>
        </a:p>
      </dgm:t>
    </dgm:pt>
    <dgm:pt modelId="{66CE8841-5125-4902-BFA7-70F9B87F0560}" type="pres">
      <dgm:prSet presAssocID="{45972C06-F63D-46BC-9628-8887F65FB1E9}" presName="extraNode" presStyleLbl="node1" presStyleIdx="0" presStyleCnt="5"/>
      <dgm:spPr/>
      <dgm:t>
        <a:bodyPr/>
        <a:lstStyle/>
        <a:p>
          <a:endParaRPr lang="en-ZA"/>
        </a:p>
      </dgm:t>
    </dgm:pt>
    <dgm:pt modelId="{7FA4AD03-58B7-4126-A0C5-9A994A5E109C}" type="pres">
      <dgm:prSet presAssocID="{45972C06-F63D-46BC-9628-8887F65FB1E9}" presName="dstNode" presStyleLbl="node1" presStyleIdx="0" presStyleCnt="5"/>
      <dgm:spPr/>
      <dgm:t>
        <a:bodyPr/>
        <a:lstStyle/>
        <a:p>
          <a:endParaRPr lang="en-ZA"/>
        </a:p>
      </dgm:t>
    </dgm:pt>
    <dgm:pt modelId="{17491719-C731-4CEF-89D5-E93C128E700D}" type="pres">
      <dgm:prSet presAssocID="{EEAE6718-DB19-4525-8F49-58A5BF958CD8}" presName="text_1" presStyleLbl="node1" presStyleIdx="0" presStyleCnt="5">
        <dgm:presLayoutVars>
          <dgm:bulletEnabled val="1"/>
        </dgm:presLayoutVars>
      </dgm:prSet>
      <dgm:spPr/>
      <dgm:t>
        <a:bodyPr/>
        <a:lstStyle/>
        <a:p>
          <a:endParaRPr lang="en-ZA"/>
        </a:p>
      </dgm:t>
    </dgm:pt>
    <dgm:pt modelId="{699BFC00-EB69-413F-B6C8-B1DDD0AFF138}" type="pres">
      <dgm:prSet presAssocID="{EEAE6718-DB19-4525-8F49-58A5BF958CD8}" presName="accent_1" presStyleCnt="0"/>
      <dgm:spPr/>
      <dgm:t>
        <a:bodyPr/>
        <a:lstStyle/>
        <a:p>
          <a:endParaRPr lang="en-ZA"/>
        </a:p>
      </dgm:t>
    </dgm:pt>
    <dgm:pt modelId="{071FE6D7-D7A2-4D24-B3A7-CFC06033F15B}" type="pres">
      <dgm:prSet presAssocID="{EEAE6718-DB19-4525-8F49-58A5BF958CD8}" presName="accentRepeatNode" presStyleLbl="solidFgAcc1" presStyleIdx="0" presStyleCnt="5"/>
      <dgm:spPr/>
      <dgm:t>
        <a:bodyPr/>
        <a:lstStyle/>
        <a:p>
          <a:endParaRPr lang="en-ZA"/>
        </a:p>
      </dgm:t>
    </dgm:pt>
    <dgm:pt modelId="{84901986-D11E-4280-AD7F-1DEFFC0DAFC1}" type="pres">
      <dgm:prSet presAssocID="{8BC8E9F3-6ED9-4975-A220-896BC21BF6EC}" presName="text_2" presStyleLbl="node1" presStyleIdx="1" presStyleCnt="5">
        <dgm:presLayoutVars>
          <dgm:bulletEnabled val="1"/>
        </dgm:presLayoutVars>
      </dgm:prSet>
      <dgm:spPr/>
      <dgm:t>
        <a:bodyPr/>
        <a:lstStyle/>
        <a:p>
          <a:endParaRPr lang="en-ZA"/>
        </a:p>
      </dgm:t>
    </dgm:pt>
    <dgm:pt modelId="{D73D8B47-7FD9-4D31-BEFB-6E91680D9ADC}" type="pres">
      <dgm:prSet presAssocID="{8BC8E9F3-6ED9-4975-A220-896BC21BF6EC}" presName="accent_2" presStyleCnt="0"/>
      <dgm:spPr/>
      <dgm:t>
        <a:bodyPr/>
        <a:lstStyle/>
        <a:p>
          <a:endParaRPr lang="en-ZA"/>
        </a:p>
      </dgm:t>
    </dgm:pt>
    <dgm:pt modelId="{535C2AE0-7BAF-455F-A337-3271440A80F2}" type="pres">
      <dgm:prSet presAssocID="{8BC8E9F3-6ED9-4975-A220-896BC21BF6EC}" presName="accentRepeatNode" presStyleLbl="solidFgAcc1" presStyleIdx="1" presStyleCnt="5"/>
      <dgm:spPr/>
      <dgm:t>
        <a:bodyPr/>
        <a:lstStyle/>
        <a:p>
          <a:endParaRPr lang="en-ZA"/>
        </a:p>
      </dgm:t>
    </dgm:pt>
    <dgm:pt modelId="{C8E34E3E-530D-4E32-BE9C-0435D99EC33C}" type="pres">
      <dgm:prSet presAssocID="{3FD157FD-817C-4FD1-A177-CACB9E21686E}" presName="text_3" presStyleLbl="node1" presStyleIdx="2" presStyleCnt="5">
        <dgm:presLayoutVars>
          <dgm:bulletEnabled val="1"/>
        </dgm:presLayoutVars>
      </dgm:prSet>
      <dgm:spPr/>
      <dgm:t>
        <a:bodyPr/>
        <a:lstStyle/>
        <a:p>
          <a:endParaRPr lang="en-ZA"/>
        </a:p>
      </dgm:t>
    </dgm:pt>
    <dgm:pt modelId="{C0AB724B-BF20-4204-8129-8CA07B0790AE}" type="pres">
      <dgm:prSet presAssocID="{3FD157FD-817C-4FD1-A177-CACB9E21686E}" presName="accent_3" presStyleCnt="0"/>
      <dgm:spPr/>
      <dgm:t>
        <a:bodyPr/>
        <a:lstStyle/>
        <a:p>
          <a:endParaRPr lang="en-ZA"/>
        </a:p>
      </dgm:t>
    </dgm:pt>
    <dgm:pt modelId="{2ABEC2C2-71B8-4FA8-A0BF-C2CB206965FB}" type="pres">
      <dgm:prSet presAssocID="{3FD157FD-817C-4FD1-A177-CACB9E21686E}" presName="accentRepeatNode" presStyleLbl="solidFgAcc1" presStyleIdx="2" presStyleCnt="5"/>
      <dgm:spPr/>
      <dgm:t>
        <a:bodyPr/>
        <a:lstStyle/>
        <a:p>
          <a:endParaRPr lang="en-ZA"/>
        </a:p>
      </dgm:t>
    </dgm:pt>
    <dgm:pt modelId="{71D6748C-EA23-45C2-B946-7BA613177644}" type="pres">
      <dgm:prSet presAssocID="{8443DB64-7B31-47FC-9358-E89AF76D79CF}" presName="text_4" presStyleLbl="node1" presStyleIdx="3" presStyleCnt="5">
        <dgm:presLayoutVars>
          <dgm:bulletEnabled val="1"/>
        </dgm:presLayoutVars>
      </dgm:prSet>
      <dgm:spPr/>
      <dgm:t>
        <a:bodyPr/>
        <a:lstStyle/>
        <a:p>
          <a:endParaRPr lang="en-ZA"/>
        </a:p>
      </dgm:t>
    </dgm:pt>
    <dgm:pt modelId="{7E682A1E-60F2-484F-B728-3B982401DB51}" type="pres">
      <dgm:prSet presAssocID="{8443DB64-7B31-47FC-9358-E89AF76D79CF}" presName="accent_4" presStyleCnt="0"/>
      <dgm:spPr/>
      <dgm:t>
        <a:bodyPr/>
        <a:lstStyle/>
        <a:p>
          <a:endParaRPr lang="en-ZA"/>
        </a:p>
      </dgm:t>
    </dgm:pt>
    <dgm:pt modelId="{9A051535-31FF-49EA-B33D-BA003E35D1B6}" type="pres">
      <dgm:prSet presAssocID="{8443DB64-7B31-47FC-9358-E89AF76D79CF}" presName="accentRepeatNode" presStyleLbl="solidFgAcc1" presStyleIdx="3" presStyleCnt="5"/>
      <dgm:spPr/>
      <dgm:t>
        <a:bodyPr/>
        <a:lstStyle/>
        <a:p>
          <a:endParaRPr lang="en-ZA"/>
        </a:p>
      </dgm:t>
    </dgm:pt>
    <dgm:pt modelId="{6E6979EA-8485-4941-98BC-5E68A3617ACC}" type="pres">
      <dgm:prSet presAssocID="{7914E7D5-0532-4E61-B660-F07128079B28}" presName="text_5" presStyleLbl="node1" presStyleIdx="4" presStyleCnt="5">
        <dgm:presLayoutVars>
          <dgm:bulletEnabled val="1"/>
        </dgm:presLayoutVars>
      </dgm:prSet>
      <dgm:spPr/>
      <dgm:t>
        <a:bodyPr/>
        <a:lstStyle/>
        <a:p>
          <a:endParaRPr lang="en-ZA"/>
        </a:p>
      </dgm:t>
    </dgm:pt>
    <dgm:pt modelId="{404C931D-EB09-411C-B27C-5F5BE519896B}" type="pres">
      <dgm:prSet presAssocID="{7914E7D5-0532-4E61-B660-F07128079B28}" presName="accent_5" presStyleCnt="0"/>
      <dgm:spPr/>
    </dgm:pt>
    <dgm:pt modelId="{AA61F93D-0A04-4D4B-BB1E-297CC8F307C8}" type="pres">
      <dgm:prSet presAssocID="{7914E7D5-0532-4E61-B660-F07128079B28}" presName="accentRepeatNode" presStyleLbl="solidFgAcc1" presStyleIdx="4" presStyleCnt="5"/>
      <dgm:spPr/>
      <dgm:t>
        <a:bodyPr/>
        <a:lstStyle/>
        <a:p>
          <a:endParaRPr lang="en-ZA"/>
        </a:p>
      </dgm:t>
    </dgm:pt>
  </dgm:ptLst>
  <dgm:cxnLst>
    <dgm:cxn modelId="{65005E32-C908-443B-8294-B8220D331BD5}" srcId="{45972C06-F63D-46BC-9628-8887F65FB1E9}" destId="{8443DB64-7B31-47FC-9358-E89AF76D79CF}" srcOrd="3" destOrd="0" parTransId="{ADDCD5C6-EE4B-43F5-BEA3-2DDA9AAD1190}" sibTransId="{D9546954-6B1F-4F60-B28A-0727D440F238}"/>
    <dgm:cxn modelId="{3938BD0A-C4E6-4EBC-B353-3E102EACA449}" srcId="{45972C06-F63D-46BC-9628-8887F65FB1E9}" destId="{8BC8E9F3-6ED9-4975-A220-896BC21BF6EC}" srcOrd="1" destOrd="0" parTransId="{FF93D642-F038-4184-809C-3A29F8056C8B}" sibTransId="{C996E29A-F501-45A5-A878-0E459F28C2F8}"/>
    <dgm:cxn modelId="{911115EA-5348-4994-9280-8BBD2098CC09}" type="presOf" srcId="{8BC8E9F3-6ED9-4975-A220-896BC21BF6EC}" destId="{84901986-D11E-4280-AD7F-1DEFFC0DAFC1}" srcOrd="0" destOrd="0" presId="urn:microsoft.com/office/officeart/2008/layout/VerticalCurvedList"/>
    <dgm:cxn modelId="{E9933C46-15F7-42FA-B2C0-4229F0A4CA4B}" type="presOf" srcId="{8443DB64-7B31-47FC-9358-E89AF76D79CF}" destId="{71D6748C-EA23-45C2-B946-7BA613177644}" srcOrd="0" destOrd="0" presId="urn:microsoft.com/office/officeart/2008/layout/VerticalCurvedList"/>
    <dgm:cxn modelId="{03C6CA78-FEE7-42D0-866A-3133BBFAB8D1}" type="presOf" srcId="{4EC4FCF2-0502-4008-8A58-010BF13C3507}" destId="{6CC6AD01-1DFA-4A35-8BA7-AC3FF95B44D5}" srcOrd="0" destOrd="0" presId="urn:microsoft.com/office/officeart/2008/layout/VerticalCurvedList"/>
    <dgm:cxn modelId="{A37CF76E-ECF0-4117-B41A-C3755AD26002}" srcId="{45972C06-F63D-46BC-9628-8887F65FB1E9}" destId="{7914E7D5-0532-4E61-B660-F07128079B28}" srcOrd="4" destOrd="0" parTransId="{03F3E022-8EDC-4422-8ADE-F853FF343D75}" sibTransId="{DD5E3704-74FF-48D5-8417-26266F6E1A98}"/>
    <dgm:cxn modelId="{311E4BDD-16BE-4C38-A675-6A115DEE50AF}" type="presOf" srcId="{EEAE6718-DB19-4525-8F49-58A5BF958CD8}" destId="{17491719-C731-4CEF-89D5-E93C128E700D}" srcOrd="0" destOrd="0" presId="urn:microsoft.com/office/officeart/2008/layout/VerticalCurvedList"/>
    <dgm:cxn modelId="{5B67D6CC-F28D-4B82-92E5-46D74D310347}" srcId="{45972C06-F63D-46BC-9628-8887F65FB1E9}" destId="{EEAE6718-DB19-4525-8F49-58A5BF958CD8}" srcOrd="0" destOrd="0" parTransId="{D22EB570-C620-412F-81B4-8C61F9C96697}" sibTransId="{4EC4FCF2-0502-4008-8A58-010BF13C3507}"/>
    <dgm:cxn modelId="{BD7B980E-ACC7-4C23-91FB-3E08D0BAF8AB}" type="presOf" srcId="{3FD157FD-817C-4FD1-A177-CACB9E21686E}" destId="{C8E34E3E-530D-4E32-BE9C-0435D99EC33C}" srcOrd="0" destOrd="0" presId="urn:microsoft.com/office/officeart/2008/layout/VerticalCurvedList"/>
    <dgm:cxn modelId="{074B1071-2E74-4FF6-BC56-FAE3AAA770F8}" type="presOf" srcId="{45972C06-F63D-46BC-9628-8887F65FB1E9}" destId="{AEEDD4B6-458D-4DD5-A8D5-8E6E3FC8F86F}" srcOrd="0" destOrd="0" presId="urn:microsoft.com/office/officeart/2008/layout/VerticalCurvedList"/>
    <dgm:cxn modelId="{0226314C-D08C-4DDA-8FB5-42FEE032E64B}" srcId="{45972C06-F63D-46BC-9628-8887F65FB1E9}" destId="{3FD157FD-817C-4FD1-A177-CACB9E21686E}" srcOrd="2" destOrd="0" parTransId="{052472EA-F3E8-4672-8CA0-633669560BDA}" sibTransId="{C95E10E5-3382-40CD-BC02-FD9E4816B970}"/>
    <dgm:cxn modelId="{B9858F1B-5864-487C-8FD2-0A382B30F894}" type="presOf" srcId="{7914E7D5-0532-4E61-B660-F07128079B28}" destId="{6E6979EA-8485-4941-98BC-5E68A3617ACC}" srcOrd="0" destOrd="0" presId="urn:microsoft.com/office/officeart/2008/layout/VerticalCurvedList"/>
    <dgm:cxn modelId="{62ECBFCD-6513-4CA2-A154-2ECB6A4FF45C}" type="presParOf" srcId="{AEEDD4B6-458D-4DD5-A8D5-8E6E3FC8F86F}" destId="{B01775CC-F8F3-48F8-A2C3-40C4E2AC5D21}" srcOrd="0" destOrd="0" presId="urn:microsoft.com/office/officeart/2008/layout/VerticalCurvedList"/>
    <dgm:cxn modelId="{BAB331A5-C8DA-4773-85A8-97D4C1EDA0FC}" type="presParOf" srcId="{B01775CC-F8F3-48F8-A2C3-40C4E2AC5D21}" destId="{ED6DBDE5-59D1-4121-BD59-396DF5F23249}" srcOrd="0" destOrd="0" presId="urn:microsoft.com/office/officeart/2008/layout/VerticalCurvedList"/>
    <dgm:cxn modelId="{FA81CF96-5ED3-4BA7-9904-56F87FD9530F}" type="presParOf" srcId="{ED6DBDE5-59D1-4121-BD59-396DF5F23249}" destId="{D91E9271-A59E-480E-8E19-AF97DB01222E}" srcOrd="0" destOrd="0" presId="urn:microsoft.com/office/officeart/2008/layout/VerticalCurvedList"/>
    <dgm:cxn modelId="{6EFE9233-2C99-4073-82A0-E9CE192BD925}" type="presParOf" srcId="{ED6DBDE5-59D1-4121-BD59-396DF5F23249}" destId="{6CC6AD01-1DFA-4A35-8BA7-AC3FF95B44D5}" srcOrd="1" destOrd="0" presId="urn:microsoft.com/office/officeart/2008/layout/VerticalCurvedList"/>
    <dgm:cxn modelId="{647F00FC-8E35-4179-B1E2-9491BBBB8FB4}" type="presParOf" srcId="{ED6DBDE5-59D1-4121-BD59-396DF5F23249}" destId="{66CE8841-5125-4902-BFA7-70F9B87F0560}" srcOrd="2" destOrd="0" presId="urn:microsoft.com/office/officeart/2008/layout/VerticalCurvedList"/>
    <dgm:cxn modelId="{BA193708-1431-489C-9597-D65728F54286}" type="presParOf" srcId="{ED6DBDE5-59D1-4121-BD59-396DF5F23249}" destId="{7FA4AD03-58B7-4126-A0C5-9A994A5E109C}" srcOrd="3" destOrd="0" presId="urn:microsoft.com/office/officeart/2008/layout/VerticalCurvedList"/>
    <dgm:cxn modelId="{066748E6-D2BE-4415-86D2-CEC8B2B86278}" type="presParOf" srcId="{B01775CC-F8F3-48F8-A2C3-40C4E2AC5D21}" destId="{17491719-C731-4CEF-89D5-E93C128E700D}" srcOrd="1" destOrd="0" presId="urn:microsoft.com/office/officeart/2008/layout/VerticalCurvedList"/>
    <dgm:cxn modelId="{E2DED63E-ACA2-4D03-8BE0-F2EFC21855D2}" type="presParOf" srcId="{B01775CC-F8F3-48F8-A2C3-40C4E2AC5D21}" destId="{699BFC00-EB69-413F-B6C8-B1DDD0AFF138}" srcOrd="2" destOrd="0" presId="urn:microsoft.com/office/officeart/2008/layout/VerticalCurvedList"/>
    <dgm:cxn modelId="{152E77B1-17B9-4D5E-8E85-74443C5DBA96}" type="presParOf" srcId="{699BFC00-EB69-413F-B6C8-B1DDD0AFF138}" destId="{071FE6D7-D7A2-4D24-B3A7-CFC06033F15B}" srcOrd="0" destOrd="0" presId="urn:microsoft.com/office/officeart/2008/layout/VerticalCurvedList"/>
    <dgm:cxn modelId="{27DCC21C-85F6-4D6B-8122-46BB711678BE}" type="presParOf" srcId="{B01775CC-F8F3-48F8-A2C3-40C4E2AC5D21}" destId="{84901986-D11E-4280-AD7F-1DEFFC0DAFC1}" srcOrd="3" destOrd="0" presId="urn:microsoft.com/office/officeart/2008/layout/VerticalCurvedList"/>
    <dgm:cxn modelId="{37515128-2E41-4CD2-B782-DE368D77EB7B}" type="presParOf" srcId="{B01775CC-F8F3-48F8-A2C3-40C4E2AC5D21}" destId="{D73D8B47-7FD9-4D31-BEFB-6E91680D9ADC}" srcOrd="4" destOrd="0" presId="urn:microsoft.com/office/officeart/2008/layout/VerticalCurvedList"/>
    <dgm:cxn modelId="{F2B3B85E-7EA3-4E5B-A14C-A6C89471AA03}" type="presParOf" srcId="{D73D8B47-7FD9-4D31-BEFB-6E91680D9ADC}" destId="{535C2AE0-7BAF-455F-A337-3271440A80F2}" srcOrd="0" destOrd="0" presId="urn:microsoft.com/office/officeart/2008/layout/VerticalCurvedList"/>
    <dgm:cxn modelId="{70CCA682-80B6-4B68-B935-B03A1E0D0433}" type="presParOf" srcId="{B01775CC-F8F3-48F8-A2C3-40C4E2AC5D21}" destId="{C8E34E3E-530D-4E32-BE9C-0435D99EC33C}" srcOrd="5" destOrd="0" presId="urn:microsoft.com/office/officeart/2008/layout/VerticalCurvedList"/>
    <dgm:cxn modelId="{62B21EAE-D60F-46CE-BF43-FAFA45B40957}" type="presParOf" srcId="{B01775CC-F8F3-48F8-A2C3-40C4E2AC5D21}" destId="{C0AB724B-BF20-4204-8129-8CA07B0790AE}" srcOrd="6" destOrd="0" presId="urn:microsoft.com/office/officeart/2008/layout/VerticalCurvedList"/>
    <dgm:cxn modelId="{D292D5FD-E871-4673-B548-3918FC1ABD4A}" type="presParOf" srcId="{C0AB724B-BF20-4204-8129-8CA07B0790AE}" destId="{2ABEC2C2-71B8-4FA8-A0BF-C2CB206965FB}" srcOrd="0" destOrd="0" presId="urn:microsoft.com/office/officeart/2008/layout/VerticalCurvedList"/>
    <dgm:cxn modelId="{EFAFDF70-C9C6-4B20-AB0A-8DB7B86D82D5}" type="presParOf" srcId="{B01775CC-F8F3-48F8-A2C3-40C4E2AC5D21}" destId="{71D6748C-EA23-45C2-B946-7BA613177644}" srcOrd="7" destOrd="0" presId="urn:microsoft.com/office/officeart/2008/layout/VerticalCurvedList"/>
    <dgm:cxn modelId="{63404B0A-2502-48A2-9B0E-04CDACCB1220}" type="presParOf" srcId="{B01775CC-F8F3-48F8-A2C3-40C4E2AC5D21}" destId="{7E682A1E-60F2-484F-B728-3B982401DB51}" srcOrd="8" destOrd="0" presId="urn:microsoft.com/office/officeart/2008/layout/VerticalCurvedList"/>
    <dgm:cxn modelId="{1BEFE0D9-E16E-43A7-8C9D-508306830515}" type="presParOf" srcId="{7E682A1E-60F2-484F-B728-3B982401DB51}" destId="{9A051535-31FF-49EA-B33D-BA003E35D1B6}" srcOrd="0" destOrd="0" presId="urn:microsoft.com/office/officeart/2008/layout/VerticalCurvedList"/>
    <dgm:cxn modelId="{571115DC-1352-42D9-9249-E2537AF75D45}" type="presParOf" srcId="{B01775CC-F8F3-48F8-A2C3-40C4E2AC5D21}" destId="{6E6979EA-8485-4941-98BC-5E68A3617ACC}" srcOrd="9" destOrd="0" presId="urn:microsoft.com/office/officeart/2008/layout/VerticalCurvedList"/>
    <dgm:cxn modelId="{EF8EF580-38A2-4DED-8178-BE775F532622}" type="presParOf" srcId="{B01775CC-F8F3-48F8-A2C3-40C4E2AC5D21}" destId="{404C931D-EB09-411C-B27C-5F5BE519896B}" srcOrd="10" destOrd="0" presId="urn:microsoft.com/office/officeart/2008/layout/VerticalCurvedList"/>
    <dgm:cxn modelId="{032F9467-902E-44B0-86F5-AE05C56949D8}" type="presParOf" srcId="{404C931D-EB09-411C-B27C-5F5BE519896B}" destId="{AA61F93D-0A04-4D4B-BB1E-297CC8F307C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3EB074-E8A9-4B97-8086-463FAD6F3149}"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en-ZA"/>
        </a:p>
      </dgm:t>
    </dgm:pt>
    <dgm:pt modelId="{7401A2C0-001A-4A7D-93BE-79F27E729020}">
      <dgm:prSet/>
      <dgm:spPr/>
      <dgm:t>
        <a:bodyPr/>
        <a:lstStyle/>
        <a:p>
          <a:r>
            <a:rPr lang="en-ZA" dirty="0"/>
            <a:t/>
          </a:r>
          <a:br>
            <a:rPr lang="en-ZA" dirty="0"/>
          </a:br>
          <a:endParaRPr lang="en-ZA" dirty="0"/>
        </a:p>
      </dgm:t>
    </dgm:pt>
    <dgm:pt modelId="{8A4D55E7-2E9A-4DA6-B228-4C197C678395}" type="parTrans" cxnId="{D4B07BCE-E4B1-4D75-9B30-8A081C076C7F}">
      <dgm:prSet/>
      <dgm:spPr/>
      <dgm:t>
        <a:bodyPr/>
        <a:lstStyle/>
        <a:p>
          <a:endParaRPr lang="en-ZA"/>
        </a:p>
      </dgm:t>
    </dgm:pt>
    <dgm:pt modelId="{30CE3DA1-E3E0-4826-AB77-C158C87AD48E}" type="sibTrans" cxnId="{D4B07BCE-E4B1-4D75-9B30-8A081C076C7F}">
      <dgm:prSet/>
      <dgm:spPr/>
      <dgm:t>
        <a:bodyPr/>
        <a:lstStyle/>
        <a:p>
          <a:endParaRPr lang="en-ZA" dirty="0"/>
        </a:p>
      </dgm:t>
    </dgm:pt>
    <dgm:pt modelId="{A9E867C4-250B-4C55-AC66-190F637E79CA}">
      <dgm:prSet phldrT="[Text]" custT="1"/>
      <dgm:spPr>
        <a:pattFill prst="pct80">
          <a:fgClr>
            <a:schemeClr val="accent6"/>
          </a:fgClr>
          <a:bgClr>
            <a:schemeClr val="bg1"/>
          </a:bgClr>
        </a:pattFill>
      </dgm:spPr>
      <dgm:t>
        <a:bodyPr/>
        <a:lstStyle/>
        <a:p>
          <a:r>
            <a:rPr lang="en-US" sz="4400" dirty="0">
              <a:effectLst>
                <a:outerShdw blurRad="38100" dist="38100" dir="2700000" algn="tl">
                  <a:srgbClr val="000000">
                    <a:alpha val="43137"/>
                  </a:srgbClr>
                </a:outerShdw>
              </a:effectLst>
            </a:rPr>
            <a:t>1</a:t>
          </a:r>
          <a:endParaRPr lang="en-ZA" sz="4400" dirty="0">
            <a:effectLst>
              <a:outerShdw blurRad="38100" dist="38100" dir="2700000" algn="tl">
                <a:srgbClr val="000000">
                  <a:alpha val="43137"/>
                </a:srgbClr>
              </a:outerShdw>
            </a:effectLst>
          </a:endParaRPr>
        </a:p>
      </dgm:t>
    </dgm:pt>
    <dgm:pt modelId="{7CFDC889-0C8E-4B82-96C3-15BFFF1759C6}" type="parTrans" cxnId="{0E0F5A38-F38A-4089-8CD9-40CEAB144DD4}">
      <dgm:prSet/>
      <dgm:spPr/>
      <dgm:t>
        <a:bodyPr/>
        <a:lstStyle/>
        <a:p>
          <a:endParaRPr lang="en-ZA"/>
        </a:p>
      </dgm:t>
    </dgm:pt>
    <dgm:pt modelId="{311B5C08-3FD8-4142-9FCD-D0C2799D155C}" type="sibTrans" cxnId="{0E0F5A38-F38A-4089-8CD9-40CEAB144DD4}">
      <dgm:prSet/>
      <dgm:spPr/>
      <dgm:t>
        <a:bodyPr/>
        <a:lstStyle/>
        <a:p>
          <a:endParaRPr lang="en-ZA" dirty="0"/>
        </a:p>
      </dgm:t>
    </dgm:pt>
    <dgm:pt modelId="{36A003E0-661C-41AC-9E18-C08A1466449E}">
      <dgm:prSet/>
      <dgm:spPr/>
      <dgm:t>
        <a:bodyPr/>
        <a:lstStyle/>
        <a:p>
          <a:r>
            <a:rPr lang="en-ZA" dirty="0"/>
            <a:t/>
          </a:r>
          <a:br>
            <a:rPr lang="en-ZA" dirty="0"/>
          </a:br>
          <a:endParaRPr lang="en-ZA" dirty="0"/>
        </a:p>
      </dgm:t>
    </dgm:pt>
    <dgm:pt modelId="{272AB8A3-572C-46B4-AD0D-365C7DDA09A4}" type="parTrans" cxnId="{FB0A2978-C9C9-4CB9-A9F5-8CAA0654F20D}">
      <dgm:prSet/>
      <dgm:spPr/>
      <dgm:t>
        <a:bodyPr/>
        <a:lstStyle/>
        <a:p>
          <a:endParaRPr lang="en-ZA"/>
        </a:p>
      </dgm:t>
    </dgm:pt>
    <dgm:pt modelId="{377A60C7-D48F-4D40-8C11-79E6A9FB5440}" type="sibTrans" cxnId="{FB0A2978-C9C9-4CB9-A9F5-8CAA0654F20D}">
      <dgm:prSet/>
      <dgm:spPr/>
      <dgm:t>
        <a:bodyPr/>
        <a:lstStyle/>
        <a:p>
          <a:endParaRPr lang="en-ZA" dirty="0"/>
        </a:p>
      </dgm:t>
    </dgm:pt>
    <dgm:pt modelId="{2C0F5374-A74D-4E24-BE49-1F5408B402DD}" type="pres">
      <dgm:prSet presAssocID="{CE3EB074-E8A9-4B97-8086-463FAD6F3149}" presName="Name0" presStyleCnt="0">
        <dgm:presLayoutVars>
          <dgm:chMax/>
          <dgm:chPref/>
          <dgm:dir/>
          <dgm:animLvl val="lvl"/>
        </dgm:presLayoutVars>
      </dgm:prSet>
      <dgm:spPr/>
      <dgm:t>
        <a:bodyPr/>
        <a:lstStyle/>
        <a:p>
          <a:endParaRPr lang="en-US"/>
        </a:p>
      </dgm:t>
    </dgm:pt>
    <dgm:pt modelId="{8CD1CB52-A5DD-4B16-91F0-95F83AFEAF03}" type="pres">
      <dgm:prSet presAssocID="{7401A2C0-001A-4A7D-93BE-79F27E729020}" presName="composite" presStyleCnt="0"/>
      <dgm:spPr/>
      <dgm:t>
        <a:bodyPr/>
        <a:lstStyle/>
        <a:p>
          <a:endParaRPr lang="en-ZA"/>
        </a:p>
      </dgm:t>
    </dgm:pt>
    <dgm:pt modelId="{57086BB8-47FD-4A53-A710-6E81D50F59A0}" type="pres">
      <dgm:prSet presAssocID="{7401A2C0-001A-4A7D-93BE-79F27E729020}" presName="Parent1" presStyleLbl="node1" presStyleIdx="0" presStyleCnt="6">
        <dgm:presLayoutVars>
          <dgm:chMax val="1"/>
          <dgm:chPref val="1"/>
          <dgm:bulletEnabled val="1"/>
        </dgm:presLayoutVars>
      </dgm:prSet>
      <dgm:spPr/>
      <dgm:t>
        <a:bodyPr/>
        <a:lstStyle/>
        <a:p>
          <a:endParaRPr lang="en-US"/>
        </a:p>
      </dgm:t>
    </dgm:pt>
    <dgm:pt modelId="{21548FDC-298C-45C1-BC36-D06DC28E2DA8}" type="pres">
      <dgm:prSet presAssocID="{7401A2C0-001A-4A7D-93BE-79F27E729020}" presName="Childtext1" presStyleLbl="revTx" presStyleIdx="0" presStyleCnt="3">
        <dgm:presLayoutVars>
          <dgm:chMax val="0"/>
          <dgm:chPref val="0"/>
          <dgm:bulletEnabled val="1"/>
        </dgm:presLayoutVars>
      </dgm:prSet>
      <dgm:spPr/>
      <dgm:t>
        <a:bodyPr/>
        <a:lstStyle/>
        <a:p>
          <a:endParaRPr lang="en-ZA"/>
        </a:p>
      </dgm:t>
    </dgm:pt>
    <dgm:pt modelId="{EF4CD059-4D35-4EBB-85E8-E494117119DA}" type="pres">
      <dgm:prSet presAssocID="{7401A2C0-001A-4A7D-93BE-79F27E729020}" presName="BalanceSpacing" presStyleCnt="0"/>
      <dgm:spPr/>
      <dgm:t>
        <a:bodyPr/>
        <a:lstStyle/>
        <a:p>
          <a:endParaRPr lang="en-ZA"/>
        </a:p>
      </dgm:t>
    </dgm:pt>
    <dgm:pt modelId="{D65FEAA7-CAAE-40C6-AD19-9B6A439A4133}" type="pres">
      <dgm:prSet presAssocID="{7401A2C0-001A-4A7D-93BE-79F27E729020}" presName="BalanceSpacing1" presStyleCnt="0"/>
      <dgm:spPr/>
      <dgm:t>
        <a:bodyPr/>
        <a:lstStyle/>
        <a:p>
          <a:endParaRPr lang="en-ZA"/>
        </a:p>
      </dgm:t>
    </dgm:pt>
    <dgm:pt modelId="{77F1F49C-7516-49B3-A558-BBAAD1760BDF}" type="pres">
      <dgm:prSet presAssocID="{30CE3DA1-E3E0-4826-AB77-C158C87AD48E}" presName="Accent1Text" presStyleLbl="node1" presStyleIdx="1" presStyleCnt="6"/>
      <dgm:spPr/>
      <dgm:t>
        <a:bodyPr/>
        <a:lstStyle/>
        <a:p>
          <a:endParaRPr lang="en-US"/>
        </a:p>
      </dgm:t>
    </dgm:pt>
    <dgm:pt modelId="{8B4967EE-4FA8-4C86-BEF1-71AD5E1A4CE0}" type="pres">
      <dgm:prSet presAssocID="{30CE3DA1-E3E0-4826-AB77-C158C87AD48E}" presName="spaceBetweenRectangles" presStyleCnt="0"/>
      <dgm:spPr/>
      <dgm:t>
        <a:bodyPr/>
        <a:lstStyle/>
        <a:p>
          <a:endParaRPr lang="en-ZA"/>
        </a:p>
      </dgm:t>
    </dgm:pt>
    <dgm:pt modelId="{94C31003-03E0-463E-9A1E-916F361B9C18}" type="pres">
      <dgm:prSet presAssocID="{A9E867C4-250B-4C55-AC66-190F637E79CA}" presName="composite" presStyleCnt="0"/>
      <dgm:spPr/>
      <dgm:t>
        <a:bodyPr/>
        <a:lstStyle/>
        <a:p>
          <a:endParaRPr lang="en-ZA"/>
        </a:p>
      </dgm:t>
    </dgm:pt>
    <dgm:pt modelId="{A91A314C-BA82-442C-BE66-BC78EB38AF4F}" type="pres">
      <dgm:prSet presAssocID="{A9E867C4-250B-4C55-AC66-190F637E79CA}" presName="Parent1" presStyleLbl="node1" presStyleIdx="2" presStyleCnt="6">
        <dgm:presLayoutVars>
          <dgm:chMax val="1"/>
          <dgm:chPref val="1"/>
          <dgm:bulletEnabled val="1"/>
        </dgm:presLayoutVars>
      </dgm:prSet>
      <dgm:spPr/>
      <dgm:t>
        <a:bodyPr/>
        <a:lstStyle/>
        <a:p>
          <a:endParaRPr lang="en-US"/>
        </a:p>
      </dgm:t>
    </dgm:pt>
    <dgm:pt modelId="{C1A24C2E-76F4-4D75-964B-AC31BA70314F}" type="pres">
      <dgm:prSet presAssocID="{A9E867C4-250B-4C55-AC66-190F637E79CA}" presName="Childtext1" presStyleLbl="revTx" presStyleIdx="1" presStyleCnt="3">
        <dgm:presLayoutVars>
          <dgm:chMax val="0"/>
          <dgm:chPref val="0"/>
          <dgm:bulletEnabled val="1"/>
        </dgm:presLayoutVars>
      </dgm:prSet>
      <dgm:spPr/>
      <dgm:t>
        <a:bodyPr/>
        <a:lstStyle/>
        <a:p>
          <a:endParaRPr lang="en-ZA"/>
        </a:p>
      </dgm:t>
    </dgm:pt>
    <dgm:pt modelId="{9183E954-D15B-42AD-B276-EF5FF8D704E1}" type="pres">
      <dgm:prSet presAssocID="{A9E867C4-250B-4C55-AC66-190F637E79CA}" presName="BalanceSpacing" presStyleCnt="0"/>
      <dgm:spPr/>
      <dgm:t>
        <a:bodyPr/>
        <a:lstStyle/>
        <a:p>
          <a:endParaRPr lang="en-ZA"/>
        </a:p>
      </dgm:t>
    </dgm:pt>
    <dgm:pt modelId="{CDAC7F2F-4D3F-4FB6-87BA-EC3FAC1343B1}" type="pres">
      <dgm:prSet presAssocID="{A9E867C4-250B-4C55-AC66-190F637E79CA}" presName="BalanceSpacing1" presStyleCnt="0"/>
      <dgm:spPr/>
      <dgm:t>
        <a:bodyPr/>
        <a:lstStyle/>
        <a:p>
          <a:endParaRPr lang="en-ZA"/>
        </a:p>
      </dgm:t>
    </dgm:pt>
    <dgm:pt modelId="{5F2665CC-0FB6-4DA6-BB19-7798E637F6B1}" type="pres">
      <dgm:prSet presAssocID="{311B5C08-3FD8-4142-9FCD-D0C2799D155C}" presName="Accent1Text" presStyleLbl="node1" presStyleIdx="3" presStyleCnt="6"/>
      <dgm:spPr/>
      <dgm:t>
        <a:bodyPr/>
        <a:lstStyle/>
        <a:p>
          <a:endParaRPr lang="en-US"/>
        </a:p>
      </dgm:t>
    </dgm:pt>
    <dgm:pt modelId="{E740C027-DF79-4E1D-BDB7-B592301B7C8C}" type="pres">
      <dgm:prSet presAssocID="{311B5C08-3FD8-4142-9FCD-D0C2799D155C}" presName="spaceBetweenRectangles" presStyleCnt="0"/>
      <dgm:spPr/>
      <dgm:t>
        <a:bodyPr/>
        <a:lstStyle/>
        <a:p>
          <a:endParaRPr lang="en-ZA"/>
        </a:p>
      </dgm:t>
    </dgm:pt>
    <dgm:pt modelId="{CF135AF0-247F-4718-AB83-7D0974EBD358}" type="pres">
      <dgm:prSet presAssocID="{36A003E0-661C-41AC-9E18-C08A1466449E}" presName="composite" presStyleCnt="0"/>
      <dgm:spPr/>
      <dgm:t>
        <a:bodyPr/>
        <a:lstStyle/>
        <a:p>
          <a:endParaRPr lang="en-ZA"/>
        </a:p>
      </dgm:t>
    </dgm:pt>
    <dgm:pt modelId="{7688BA8D-8D94-40E9-BF1C-7899CAC379AA}" type="pres">
      <dgm:prSet presAssocID="{36A003E0-661C-41AC-9E18-C08A1466449E}" presName="Parent1" presStyleLbl="node1" presStyleIdx="4" presStyleCnt="6">
        <dgm:presLayoutVars>
          <dgm:chMax val="1"/>
          <dgm:chPref val="1"/>
          <dgm:bulletEnabled val="1"/>
        </dgm:presLayoutVars>
      </dgm:prSet>
      <dgm:spPr/>
      <dgm:t>
        <a:bodyPr/>
        <a:lstStyle/>
        <a:p>
          <a:endParaRPr lang="en-US"/>
        </a:p>
      </dgm:t>
    </dgm:pt>
    <dgm:pt modelId="{9062C764-DD4A-4A44-B664-590CA16ADE7A}" type="pres">
      <dgm:prSet presAssocID="{36A003E0-661C-41AC-9E18-C08A1466449E}" presName="Childtext1" presStyleLbl="revTx" presStyleIdx="2" presStyleCnt="3">
        <dgm:presLayoutVars>
          <dgm:chMax val="0"/>
          <dgm:chPref val="0"/>
          <dgm:bulletEnabled val="1"/>
        </dgm:presLayoutVars>
      </dgm:prSet>
      <dgm:spPr/>
      <dgm:t>
        <a:bodyPr/>
        <a:lstStyle/>
        <a:p>
          <a:endParaRPr lang="en-ZA"/>
        </a:p>
      </dgm:t>
    </dgm:pt>
    <dgm:pt modelId="{6CBA41D5-E7AF-48FE-86D5-241BDAB037E9}" type="pres">
      <dgm:prSet presAssocID="{36A003E0-661C-41AC-9E18-C08A1466449E}" presName="BalanceSpacing" presStyleCnt="0"/>
      <dgm:spPr/>
      <dgm:t>
        <a:bodyPr/>
        <a:lstStyle/>
        <a:p>
          <a:endParaRPr lang="en-ZA"/>
        </a:p>
      </dgm:t>
    </dgm:pt>
    <dgm:pt modelId="{DF1FEA68-6B91-4365-B683-AE74AF1B4630}" type="pres">
      <dgm:prSet presAssocID="{36A003E0-661C-41AC-9E18-C08A1466449E}" presName="BalanceSpacing1" presStyleCnt="0"/>
      <dgm:spPr/>
      <dgm:t>
        <a:bodyPr/>
        <a:lstStyle/>
        <a:p>
          <a:endParaRPr lang="en-ZA"/>
        </a:p>
      </dgm:t>
    </dgm:pt>
    <dgm:pt modelId="{D94EFC2E-624C-45B7-8D82-C75362BE6A5F}" type="pres">
      <dgm:prSet presAssocID="{377A60C7-D48F-4D40-8C11-79E6A9FB5440}" presName="Accent1Text" presStyleLbl="node1" presStyleIdx="5" presStyleCnt="6"/>
      <dgm:spPr/>
      <dgm:t>
        <a:bodyPr/>
        <a:lstStyle/>
        <a:p>
          <a:endParaRPr lang="en-US"/>
        </a:p>
      </dgm:t>
    </dgm:pt>
  </dgm:ptLst>
  <dgm:cxnLst>
    <dgm:cxn modelId="{D4B07BCE-E4B1-4D75-9B30-8A081C076C7F}" srcId="{CE3EB074-E8A9-4B97-8086-463FAD6F3149}" destId="{7401A2C0-001A-4A7D-93BE-79F27E729020}" srcOrd="0" destOrd="0" parTransId="{8A4D55E7-2E9A-4DA6-B228-4C197C678395}" sibTransId="{30CE3DA1-E3E0-4826-AB77-C158C87AD48E}"/>
    <dgm:cxn modelId="{DF688E6A-8C4E-4161-B905-314D7894B960}" type="presOf" srcId="{7401A2C0-001A-4A7D-93BE-79F27E729020}" destId="{57086BB8-47FD-4A53-A710-6E81D50F59A0}" srcOrd="0" destOrd="0" presId="urn:microsoft.com/office/officeart/2008/layout/AlternatingHexagons"/>
    <dgm:cxn modelId="{B529E3C0-A7F8-47C9-B6F8-21659E43C41A}" type="presOf" srcId="{311B5C08-3FD8-4142-9FCD-D0C2799D155C}" destId="{5F2665CC-0FB6-4DA6-BB19-7798E637F6B1}" srcOrd="0" destOrd="0" presId="urn:microsoft.com/office/officeart/2008/layout/AlternatingHexagons"/>
    <dgm:cxn modelId="{FB0A2978-C9C9-4CB9-A9F5-8CAA0654F20D}" srcId="{CE3EB074-E8A9-4B97-8086-463FAD6F3149}" destId="{36A003E0-661C-41AC-9E18-C08A1466449E}" srcOrd="2" destOrd="0" parTransId="{272AB8A3-572C-46B4-AD0D-365C7DDA09A4}" sibTransId="{377A60C7-D48F-4D40-8C11-79E6A9FB5440}"/>
    <dgm:cxn modelId="{83AD0BAD-DC15-4890-8119-B22FABDC7619}" type="presOf" srcId="{A9E867C4-250B-4C55-AC66-190F637E79CA}" destId="{A91A314C-BA82-442C-BE66-BC78EB38AF4F}" srcOrd="0" destOrd="0" presId="urn:microsoft.com/office/officeart/2008/layout/AlternatingHexagons"/>
    <dgm:cxn modelId="{F1FEC9FE-AEF8-4584-B7C8-FBBAF018E7A9}" type="presOf" srcId="{377A60C7-D48F-4D40-8C11-79E6A9FB5440}" destId="{D94EFC2E-624C-45B7-8D82-C75362BE6A5F}" srcOrd="0" destOrd="0" presId="urn:microsoft.com/office/officeart/2008/layout/AlternatingHexagons"/>
    <dgm:cxn modelId="{8C0E2FC3-FA26-45E8-BCDB-203E7B2B880B}" type="presOf" srcId="{30CE3DA1-E3E0-4826-AB77-C158C87AD48E}" destId="{77F1F49C-7516-49B3-A558-BBAAD1760BDF}" srcOrd="0" destOrd="0" presId="urn:microsoft.com/office/officeart/2008/layout/AlternatingHexagons"/>
    <dgm:cxn modelId="{E4FF7E8C-149C-4A8C-9AFC-65EA9B721053}" type="presOf" srcId="{CE3EB074-E8A9-4B97-8086-463FAD6F3149}" destId="{2C0F5374-A74D-4E24-BE49-1F5408B402DD}" srcOrd="0" destOrd="0" presId="urn:microsoft.com/office/officeart/2008/layout/AlternatingHexagons"/>
    <dgm:cxn modelId="{EE217871-8FAF-443B-8DED-731FF2258A37}" type="presOf" srcId="{36A003E0-661C-41AC-9E18-C08A1466449E}" destId="{7688BA8D-8D94-40E9-BF1C-7899CAC379AA}" srcOrd="0" destOrd="0" presId="urn:microsoft.com/office/officeart/2008/layout/AlternatingHexagons"/>
    <dgm:cxn modelId="{0E0F5A38-F38A-4089-8CD9-40CEAB144DD4}" srcId="{CE3EB074-E8A9-4B97-8086-463FAD6F3149}" destId="{A9E867C4-250B-4C55-AC66-190F637E79CA}" srcOrd="1" destOrd="0" parTransId="{7CFDC889-0C8E-4B82-96C3-15BFFF1759C6}" sibTransId="{311B5C08-3FD8-4142-9FCD-D0C2799D155C}"/>
    <dgm:cxn modelId="{1615C9AF-F6AA-44ED-8AAA-FB1920E3D20F}" type="presParOf" srcId="{2C0F5374-A74D-4E24-BE49-1F5408B402DD}" destId="{8CD1CB52-A5DD-4B16-91F0-95F83AFEAF03}" srcOrd="0" destOrd="0" presId="urn:microsoft.com/office/officeart/2008/layout/AlternatingHexagons"/>
    <dgm:cxn modelId="{A0CAAB6E-6673-4740-AF56-8A10130C2196}" type="presParOf" srcId="{8CD1CB52-A5DD-4B16-91F0-95F83AFEAF03}" destId="{57086BB8-47FD-4A53-A710-6E81D50F59A0}" srcOrd="0" destOrd="0" presId="urn:microsoft.com/office/officeart/2008/layout/AlternatingHexagons"/>
    <dgm:cxn modelId="{9CAAD7D1-AB5B-4F2F-822F-21BBD684A1AC}" type="presParOf" srcId="{8CD1CB52-A5DD-4B16-91F0-95F83AFEAF03}" destId="{21548FDC-298C-45C1-BC36-D06DC28E2DA8}" srcOrd="1" destOrd="0" presId="urn:microsoft.com/office/officeart/2008/layout/AlternatingHexagons"/>
    <dgm:cxn modelId="{7443AA42-8309-4EB3-9071-5B367B795837}" type="presParOf" srcId="{8CD1CB52-A5DD-4B16-91F0-95F83AFEAF03}" destId="{EF4CD059-4D35-4EBB-85E8-E494117119DA}" srcOrd="2" destOrd="0" presId="urn:microsoft.com/office/officeart/2008/layout/AlternatingHexagons"/>
    <dgm:cxn modelId="{5E697A51-D84C-4FF4-8845-385E8FA9EF71}" type="presParOf" srcId="{8CD1CB52-A5DD-4B16-91F0-95F83AFEAF03}" destId="{D65FEAA7-CAAE-40C6-AD19-9B6A439A4133}" srcOrd="3" destOrd="0" presId="urn:microsoft.com/office/officeart/2008/layout/AlternatingHexagons"/>
    <dgm:cxn modelId="{AD9F2413-B413-4392-B73A-9CF2A79EFFDA}" type="presParOf" srcId="{8CD1CB52-A5DD-4B16-91F0-95F83AFEAF03}" destId="{77F1F49C-7516-49B3-A558-BBAAD1760BDF}" srcOrd="4" destOrd="0" presId="urn:microsoft.com/office/officeart/2008/layout/AlternatingHexagons"/>
    <dgm:cxn modelId="{49192137-9A31-46C8-940B-6126D93F24F1}" type="presParOf" srcId="{2C0F5374-A74D-4E24-BE49-1F5408B402DD}" destId="{8B4967EE-4FA8-4C86-BEF1-71AD5E1A4CE0}" srcOrd="1" destOrd="0" presId="urn:microsoft.com/office/officeart/2008/layout/AlternatingHexagons"/>
    <dgm:cxn modelId="{93C58558-B98A-4AFE-BBC3-C4EA6D504563}" type="presParOf" srcId="{2C0F5374-A74D-4E24-BE49-1F5408B402DD}" destId="{94C31003-03E0-463E-9A1E-916F361B9C18}" srcOrd="2" destOrd="0" presId="urn:microsoft.com/office/officeart/2008/layout/AlternatingHexagons"/>
    <dgm:cxn modelId="{3FC5A0A4-3C75-4704-B189-55AF77D42D47}" type="presParOf" srcId="{94C31003-03E0-463E-9A1E-916F361B9C18}" destId="{A91A314C-BA82-442C-BE66-BC78EB38AF4F}" srcOrd="0" destOrd="0" presId="urn:microsoft.com/office/officeart/2008/layout/AlternatingHexagons"/>
    <dgm:cxn modelId="{B9E196A8-9B1E-4C63-B334-2352133D1439}" type="presParOf" srcId="{94C31003-03E0-463E-9A1E-916F361B9C18}" destId="{C1A24C2E-76F4-4D75-964B-AC31BA70314F}" srcOrd="1" destOrd="0" presId="urn:microsoft.com/office/officeart/2008/layout/AlternatingHexagons"/>
    <dgm:cxn modelId="{37D9A8F0-44DF-4CDA-BC62-EDFBAA8B2C8A}" type="presParOf" srcId="{94C31003-03E0-463E-9A1E-916F361B9C18}" destId="{9183E954-D15B-42AD-B276-EF5FF8D704E1}" srcOrd="2" destOrd="0" presId="urn:microsoft.com/office/officeart/2008/layout/AlternatingHexagons"/>
    <dgm:cxn modelId="{F4AAF74E-121B-486E-9548-340F0D9A9070}" type="presParOf" srcId="{94C31003-03E0-463E-9A1E-916F361B9C18}" destId="{CDAC7F2F-4D3F-4FB6-87BA-EC3FAC1343B1}" srcOrd="3" destOrd="0" presId="urn:microsoft.com/office/officeart/2008/layout/AlternatingHexagons"/>
    <dgm:cxn modelId="{98BB07D8-F0C4-4B0A-82F8-37AF17F41014}" type="presParOf" srcId="{94C31003-03E0-463E-9A1E-916F361B9C18}" destId="{5F2665CC-0FB6-4DA6-BB19-7798E637F6B1}" srcOrd="4" destOrd="0" presId="urn:microsoft.com/office/officeart/2008/layout/AlternatingHexagons"/>
    <dgm:cxn modelId="{895B85AA-E865-4DF3-8590-36ADD481CCDA}" type="presParOf" srcId="{2C0F5374-A74D-4E24-BE49-1F5408B402DD}" destId="{E740C027-DF79-4E1D-BDB7-B592301B7C8C}" srcOrd="3" destOrd="0" presId="urn:microsoft.com/office/officeart/2008/layout/AlternatingHexagons"/>
    <dgm:cxn modelId="{B5C3781A-9488-4D8F-80F8-DB3C2C240388}" type="presParOf" srcId="{2C0F5374-A74D-4E24-BE49-1F5408B402DD}" destId="{CF135AF0-247F-4718-AB83-7D0974EBD358}" srcOrd="4" destOrd="0" presId="urn:microsoft.com/office/officeart/2008/layout/AlternatingHexagons"/>
    <dgm:cxn modelId="{25856230-FA03-49F5-B6BD-294CB2207A2A}" type="presParOf" srcId="{CF135AF0-247F-4718-AB83-7D0974EBD358}" destId="{7688BA8D-8D94-40E9-BF1C-7899CAC379AA}" srcOrd="0" destOrd="0" presId="urn:microsoft.com/office/officeart/2008/layout/AlternatingHexagons"/>
    <dgm:cxn modelId="{43E66016-84F3-4388-8D3E-862FF7FD5A86}" type="presParOf" srcId="{CF135AF0-247F-4718-AB83-7D0974EBD358}" destId="{9062C764-DD4A-4A44-B664-590CA16ADE7A}" srcOrd="1" destOrd="0" presId="urn:microsoft.com/office/officeart/2008/layout/AlternatingHexagons"/>
    <dgm:cxn modelId="{73AB9FEE-4732-4915-B8BE-AE754B292AE5}" type="presParOf" srcId="{CF135AF0-247F-4718-AB83-7D0974EBD358}" destId="{6CBA41D5-E7AF-48FE-86D5-241BDAB037E9}" srcOrd="2" destOrd="0" presId="urn:microsoft.com/office/officeart/2008/layout/AlternatingHexagons"/>
    <dgm:cxn modelId="{6791F1C4-563C-421B-810C-B23F8B43878D}" type="presParOf" srcId="{CF135AF0-247F-4718-AB83-7D0974EBD358}" destId="{DF1FEA68-6B91-4365-B683-AE74AF1B4630}" srcOrd="3" destOrd="0" presId="urn:microsoft.com/office/officeart/2008/layout/AlternatingHexagons"/>
    <dgm:cxn modelId="{3DB63E33-E6D4-4572-80AA-41652E6FA605}" type="presParOf" srcId="{CF135AF0-247F-4718-AB83-7D0974EBD358}" destId="{D94EFC2E-624C-45B7-8D82-C75362BE6A5F}"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3EB074-E8A9-4B97-8086-463FAD6F3149}"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en-ZA"/>
        </a:p>
      </dgm:t>
    </dgm:pt>
    <dgm:pt modelId="{7401A2C0-001A-4A7D-93BE-79F27E729020}">
      <dgm:prSet phldrT="[Text]" phldr="1"/>
      <dgm:spPr/>
      <dgm:t>
        <a:bodyPr/>
        <a:lstStyle/>
        <a:p>
          <a:endParaRPr lang="en-ZA" dirty="0"/>
        </a:p>
      </dgm:t>
    </dgm:pt>
    <dgm:pt modelId="{8A4D55E7-2E9A-4DA6-B228-4C197C678395}" type="parTrans" cxnId="{D4B07BCE-E4B1-4D75-9B30-8A081C076C7F}">
      <dgm:prSet/>
      <dgm:spPr/>
      <dgm:t>
        <a:bodyPr/>
        <a:lstStyle/>
        <a:p>
          <a:endParaRPr lang="en-ZA"/>
        </a:p>
      </dgm:t>
    </dgm:pt>
    <dgm:pt modelId="{30CE3DA1-E3E0-4826-AB77-C158C87AD48E}" type="sibTrans" cxnId="{D4B07BCE-E4B1-4D75-9B30-8A081C076C7F}">
      <dgm:prSet/>
      <dgm:spPr/>
      <dgm:t>
        <a:bodyPr/>
        <a:lstStyle/>
        <a:p>
          <a:endParaRPr lang="en-ZA" dirty="0"/>
        </a:p>
      </dgm:t>
    </dgm:pt>
    <dgm:pt modelId="{A9E867C4-250B-4C55-AC66-190F637E79CA}">
      <dgm:prSet phldrT="[Text]" custT="1"/>
      <dgm:spPr>
        <a:pattFill prst="pct80">
          <a:fgClr>
            <a:schemeClr val="accent6"/>
          </a:fgClr>
          <a:bgClr>
            <a:schemeClr val="bg1"/>
          </a:bgClr>
        </a:pattFill>
      </dgm:spPr>
      <dgm:t>
        <a:bodyPr/>
        <a:lstStyle/>
        <a:p>
          <a:r>
            <a:rPr lang="en-US" sz="4400" dirty="0" smtClean="0">
              <a:effectLst>
                <a:outerShdw blurRad="38100" dist="38100" dir="2700000" algn="tl">
                  <a:srgbClr val="000000">
                    <a:alpha val="43137"/>
                  </a:srgbClr>
                </a:outerShdw>
              </a:effectLst>
            </a:rPr>
            <a:t>2</a:t>
          </a:r>
          <a:endParaRPr lang="en-ZA" sz="4400" dirty="0">
            <a:effectLst>
              <a:outerShdw blurRad="38100" dist="38100" dir="2700000" algn="tl">
                <a:srgbClr val="000000">
                  <a:alpha val="43137"/>
                </a:srgbClr>
              </a:outerShdw>
            </a:effectLst>
          </a:endParaRPr>
        </a:p>
      </dgm:t>
    </dgm:pt>
    <dgm:pt modelId="{7CFDC889-0C8E-4B82-96C3-15BFFF1759C6}" type="parTrans" cxnId="{0E0F5A38-F38A-4089-8CD9-40CEAB144DD4}">
      <dgm:prSet/>
      <dgm:spPr/>
      <dgm:t>
        <a:bodyPr/>
        <a:lstStyle/>
        <a:p>
          <a:endParaRPr lang="en-ZA"/>
        </a:p>
      </dgm:t>
    </dgm:pt>
    <dgm:pt modelId="{311B5C08-3FD8-4142-9FCD-D0C2799D155C}" type="sibTrans" cxnId="{0E0F5A38-F38A-4089-8CD9-40CEAB144DD4}">
      <dgm:prSet/>
      <dgm:spPr/>
      <dgm:t>
        <a:bodyPr/>
        <a:lstStyle/>
        <a:p>
          <a:endParaRPr lang="en-ZA" dirty="0"/>
        </a:p>
      </dgm:t>
    </dgm:pt>
    <dgm:pt modelId="{36A003E0-661C-41AC-9E18-C08A1466449E}">
      <dgm:prSet phldrT="[Text]" phldr="1"/>
      <dgm:spPr/>
      <dgm:t>
        <a:bodyPr/>
        <a:lstStyle/>
        <a:p>
          <a:endParaRPr lang="en-ZA" dirty="0"/>
        </a:p>
      </dgm:t>
    </dgm:pt>
    <dgm:pt modelId="{272AB8A3-572C-46B4-AD0D-365C7DDA09A4}" type="parTrans" cxnId="{FB0A2978-C9C9-4CB9-A9F5-8CAA0654F20D}">
      <dgm:prSet/>
      <dgm:spPr/>
      <dgm:t>
        <a:bodyPr/>
        <a:lstStyle/>
        <a:p>
          <a:endParaRPr lang="en-ZA"/>
        </a:p>
      </dgm:t>
    </dgm:pt>
    <dgm:pt modelId="{377A60C7-D48F-4D40-8C11-79E6A9FB5440}" type="sibTrans" cxnId="{FB0A2978-C9C9-4CB9-A9F5-8CAA0654F20D}">
      <dgm:prSet/>
      <dgm:spPr/>
      <dgm:t>
        <a:bodyPr/>
        <a:lstStyle/>
        <a:p>
          <a:endParaRPr lang="en-ZA" dirty="0"/>
        </a:p>
      </dgm:t>
    </dgm:pt>
    <dgm:pt modelId="{2C0F5374-A74D-4E24-BE49-1F5408B402DD}" type="pres">
      <dgm:prSet presAssocID="{CE3EB074-E8A9-4B97-8086-463FAD6F3149}" presName="Name0" presStyleCnt="0">
        <dgm:presLayoutVars>
          <dgm:chMax/>
          <dgm:chPref/>
          <dgm:dir/>
          <dgm:animLvl val="lvl"/>
        </dgm:presLayoutVars>
      </dgm:prSet>
      <dgm:spPr/>
      <dgm:t>
        <a:bodyPr/>
        <a:lstStyle/>
        <a:p>
          <a:endParaRPr lang="en-US"/>
        </a:p>
      </dgm:t>
    </dgm:pt>
    <dgm:pt modelId="{8CD1CB52-A5DD-4B16-91F0-95F83AFEAF03}" type="pres">
      <dgm:prSet presAssocID="{7401A2C0-001A-4A7D-93BE-79F27E729020}" presName="composite" presStyleCnt="0"/>
      <dgm:spPr/>
    </dgm:pt>
    <dgm:pt modelId="{57086BB8-47FD-4A53-A710-6E81D50F59A0}" type="pres">
      <dgm:prSet presAssocID="{7401A2C0-001A-4A7D-93BE-79F27E729020}" presName="Parent1" presStyleLbl="node1" presStyleIdx="0" presStyleCnt="6">
        <dgm:presLayoutVars>
          <dgm:chMax val="1"/>
          <dgm:chPref val="1"/>
          <dgm:bulletEnabled val="1"/>
        </dgm:presLayoutVars>
      </dgm:prSet>
      <dgm:spPr/>
      <dgm:t>
        <a:bodyPr/>
        <a:lstStyle/>
        <a:p>
          <a:endParaRPr lang="en-US"/>
        </a:p>
      </dgm:t>
    </dgm:pt>
    <dgm:pt modelId="{21548FDC-298C-45C1-BC36-D06DC28E2DA8}" type="pres">
      <dgm:prSet presAssocID="{7401A2C0-001A-4A7D-93BE-79F27E729020}" presName="Childtext1" presStyleLbl="revTx" presStyleIdx="0" presStyleCnt="3">
        <dgm:presLayoutVars>
          <dgm:chMax val="0"/>
          <dgm:chPref val="0"/>
          <dgm:bulletEnabled val="1"/>
        </dgm:presLayoutVars>
      </dgm:prSet>
      <dgm:spPr/>
    </dgm:pt>
    <dgm:pt modelId="{EF4CD059-4D35-4EBB-85E8-E494117119DA}" type="pres">
      <dgm:prSet presAssocID="{7401A2C0-001A-4A7D-93BE-79F27E729020}" presName="BalanceSpacing" presStyleCnt="0"/>
      <dgm:spPr/>
    </dgm:pt>
    <dgm:pt modelId="{D65FEAA7-CAAE-40C6-AD19-9B6A439A4133}" type="pres">
      <dgm:prSet presAssocID="{7401A2C0-001A-4A7D-93BE-79F27E729020}" presName="BalanceSpacing1" presStyleCnt="0"/>
      <dgm:spPr/>
    </dgm:pt>
    <dgm:pt modelId="{77F1F49C-7516-49B3-A558-BBAAD1760BDF}" type="pres">
      <dgm:prSet presAssocID="{30CE3DA1-E3E0-4826-AB77-C158C87AD48E}" presName="Accent1Text" presStyleLbl="node1" presStyleIdx="1" presStyleCnt="6"/>
      <dgm:spPr/>
      <dgm:t>
        <a:bodyPr/>
        <a:lstStyle/>
        <a:p>
          <a:endParaRPr lang="en-US"/>
        </a:p>
      </dgm:t>
    </dgm:pt>
    <dgm:pt modelId="{8B4967EE-4FA8-4C86-BEF1-71AD5E1A4CE0}" type="pres">
      <dgm:prSet presAssocID="{30CE3DA1-E3E0-4826-AB77-C158C87AD48E}" presName="spaceBetweenRectangles" presStyleCnt="0"/>
      <dgm:spPr/>
    </dgm:pt>
    <dgm:pt modelId="{94C31003-03E0-463E-9A1E-916F361B9C18}" type="pres">
      <dgm:prSet presAssocID="{A9E867C4-250B-4C55-AC66-190F637E79CA}" presName="composite" presStyleCnt="0"/>
      <dgm:spPr/>
    </dgm:pt>
    <dgm:pt modelId="{A91A314C-BA82-442C-BE66-BC78EB38AF4F}" type="pres">
      <dgm:prSet presAssocID="{A9E867C4-250B-4C55-AC66-190F637E79CA}" presName="Parent1" presStyleLbl="node1" presStyleIdx="2" presStyleCnt="6">
        <dgm:presLayoutVars>
          <dgm:chMax val="1"/>
          <dgm:chPref val="1"/>
          <dgm:bulletEnabled val="1"/>
        </dgm:presLayoutVars>
      </dgm:prSet>
      <dgm:spPr/>
      <dgm:t>
        <a:bodyPr/>
        <a:lstStyle/>
        <a:p>
          <a:endParaRPr lang="en-US"/>
        </a:p>
      </dgm:t>
    </dgm:pt>
    <dgm:pt modelId="{C1A24C2E-76F4-4D75-964B-AC31BA70314F}" type="pres">
      <dgm:prSet presAssocID="{A9E867C4-250B-4C55-AC66-190F637E79CA}" presName="Childtext1" presStyleLbl="revTx" presStyleIdx="1" presStyleCnt="3">
        <dgm:presLayoutVars>
          <dgm:chMax val="0"/>
          <dgm:chPref val="0"/>
          <dgm:bulletEnabled val="1"/>
        </dgm:presLayoutVars>
      </dgm:prSet>
      <dgm:spPr/>
    </dgm:pt>
    <dgm:pt modelId="{9183E954-D15B-42AD-B276-EF5FF8D704E1}" type="pres">
      <dgm:prSet presAssocID="{A9E867C4-250B-4C55-AC66-190F637E79CA}" presName="BalanceSpacing" presStyleCnt="0"/>
      <dgm:spPr/>
    </dgm:pt>
    <dgm:pt modelId="{CDAC7F2F-4D3F-4FB6-87BA-EC3FAC1343B1}" type="pres">
      <dgm:prSet presAssocID="{A9E867C4-250B-4C55-AC66-190F637E79CA}" presName="BalanceSpacing1" presStyleCnt="0"/>
      <dgm:spPr/>
    </dgm:pt>
    <dgm:pt modelId="{5F2665CC-0FB6-4DA6-BB19-7798E637F6B1}" type="pres">
      <dgm:prSet presAssocID="{311B5C08-3FD8-4142-9FCD-D0C2799D155C}" presName="Accent1Text" presStyleLbl="node1" presStyleIdx="3" presStyleCnt="6"/>
      <dgm:spPr/>
      <dgm:t>
        <a:bodyPr/>
        <a:lstStyle/>
        <a:p>
          <a:endParaRPr lang="en-US"/>
        </a:p>
      </dgm:t>
    </dgm:pt>
    <dgm:pt modelId="{E740C027-DF79-4E1D-BDB7-B592301B7C8C}" type="pres">
      <dgm:prSet presAssocID="{311B5C08-3FD8-4142-9FCD-D0C2799D155C}" presName="spaceBetweenRectangles" presStyleCnt="0"/>
      <dgm:spPr/>
    </dgm:pt>
    <dgm:pt modelId="{CF135AF0-247F-4718-AB83-7D0974EBD358}" type="pres">
      <dgm:prSet presAssocID="{36A003E0-661C-41AC-9E18-C08A1466449E}" presName="composite" presStyleCnt="0"/>
      <dgm:spPr/>
    </dgm:pt>
    <dgm:pt modelId="{7688BA8D-8D94-40E9-BF1C-7899CAC379AA}" type="pres">
      <dgm:prSet presAssocID="{36A003E0-661C-41AC-9E18-C08A1466449E}" presName="Parent1" presStyleLbl="node1" presStyleIdx="4" presStyleCnt="6">
        <dgm:presLayoutVars>
          <dgm:chMax val="1"/>
          <dgm:chPref val="1"/>
          <dgm:bulletEnabled val="1"/>
        </dgm:presLayoutVars>
      </dgm:prSet>
      <dgm:spPr/>
      <dgm:t>
        <a:bodyPr/>
        <a:lstStyle/>
        <a:p>
          <a:endParaRPr lang="en-US"/>
        </a:p>
      </dgm:t>
    </dgm:pt>
    <dgm:pt modelId="{9062C764-DD4A-4A44-B664-590CA16ADE7A}" type="pres">
      <dgm:prSet presAssocID="{36A003E0-661C-41AC-9E18-C08A1466449E}" presName="Childtext1" presStyleLbl="revTx" presStyleIdx="2" presStyleCnt="3">
        <dgm:presLayoutVars>
          <dgm:chMax val="0"/>
          <dgm:chPref val="0"/>
          <dgm:bulletEnabled val="1"/>
        </dgm:presLayoutVars>
      </dgm:prSet>
      <dgm:spPr/>
    </dgm:pt>
    <dgm:pt modelId="{6CBA41D5-E7AF-48FE-86D5-241BDAB037E9}" type="pres">
      <dgm:prSet presAssocID="{36A003E0-661C-41AC-9E18-C08A1466449E}" presName="BalanceSpacing" presStyleCnt="0"/>
      <dgm:spPr/>
    </dgm:pt>
    <dgm:pt modelId="{DF1FEA68-6B91-4365-B683-AE74AF1B4630}" type="pres">
      <dgm:prSet presAssocID="{36A003E0-661C-41AC-9E18-C08A1466449E}" presName="BalanceSpacing1" presStyleCnt="0"/>
      <dgm:spPr/>
    </dgm:pt>
    <dgm:pt modelId="{D94EFC2E-624C-45B7-8D82-C75362BE6A5F}" type="pres">
      <dgm:prSet presAssocID="{377A60C7-D48F-4D40-8C11-79E6A9FB5440}" presName="Accent1Text" presStyleLbl="node1" presStyleIdx="5" presStyleCnt="6"/>
      <dgm:spPr/>
      <dgm:t>
        <a:bodyPr/>
        <a:lstStyle/>
        <a:p>
          <a:endParaRPr lang="en-US"/>
        </a:p>
      </dgm:t>
    </dgm:pt>
  </dgm:ptLst>
  <dgm:cxnLst>
    <dgm:cxn modelId="{D4B07BCE-E4B1-4D75-9B30-8A081C076C7F}" srcId="{CE3EB074-E8A9-4B97-8086-463FAD6F3149}" destId="{7401A2C0-001A-4A7D-93BE-79F27E729020}" srcOrd="0" destOrd="0" parTransId="{8A4D55E7-2E9A-4DA6-B228-4C197C678395}" sibTransId="{30CE3DA1-E3E0-4826-AB77-C158C87AD48E}"/>
    <dgm:cxn modelId="{E970D121-527B-4527-AEFD-DF13B573D8DF}" type="presOf" srcId="{30CE3DA1-E3E0-4826-AB77-C158C87AD48E}" destId="{77F1F49C-7516-49B3-A558-BBAAD1760BDF}" srcOrd="0" destOrd="0" presId="urn:microsoft.com/office/officeart/2008/layout/AlternatingHexagons"/>
    <dgm:cxn modelId="{FB0A2978-C9C9-4CB9-A9F5-8CAA0654F20D}" srcId="{CE3EB074-E8A9-4B97-8086-463FAD6F3149}" destId="{36A003E0-661C-41AC-9E18-C08A1466449E}" srcOrd="2" destOrd="0" parTransId="{272AB8A3-572C-46B4-AD0D-365C7DDA09A4}" sibTransId="{377A60C7-D48F-4D40-8C11-79E6A9FB5440}"/>
    <dgm:cxn modelId="{769EDEF5-A422-446F-8003-B5409A2928C6}" type="presOf" srcId="{377A60C7-D48F-4D40-8C11-79E6A9FB5440}" destId="{D94EFC2E-624C-45B7-8D82-C75362BE6A5F}" srcOrd="0" destOrd="0" presId="urn:microsoft.com/office/officeart/2008/layout/AlternatingHexagons"/>
    <dgm:cxn modelId="{434758E3-4D1F-4563-804F-BCC99B70C3D7}" type="presOf" srcId="{7401A2C0-001A-4A7D-93BE-79F27E729020}" destId="{57086BB8-47FD-4A53-A710-6E81D50F59A0}" srcOrd="0" destOrd="0" presId="urn:microsoft.com/office/officeart/2008/layout/AlternatingHexagons"/>
    <dgm:cxn modelId="{F8DD3C27-4348-4A60-90B2-FC8ABA7FB663}" type="presOf" srcId="{A9E867C4-250B-4C55-AC66-190F637E79CA}" destId="{A91A314C-BA82-442C-BE66-BC78EB38AF4F}" srcOrd="0" destOrd="0" presId="urn:microsoft.com/office/officeart/2008/layout/AlternatingHexagons"/>
    <dgm:cxn modelId="{7274B093-8508-4F55-BA14-8694C6AFF53A}" type="presOf" srcId="{CE3EB074-E8A9-4B97-8086-463FAD6F3149}" destId="{2C0F5374-A74D-4E24-BE49-1F5408B402DD}" srcOrd="0" destOrd="0" presId="urn:microsoft.com/office/officeart/2008/layout/AlternatingHexagons"/>
    <dgm:cxn modelId="{C3970CC8-3DB3-4736-9696-EC5A7ADE6096}" type="presOf" srcId="{311B5C08-3FD8-4142-9FCD-D0C2799D155C}" destId="{5F2665CC-0FB6-4DA6-BB19-7798E637F6B1}" srcOrd="0" destOrd="0" presId="urn:microsoft.com/office/officeart/2008/layout/AlternatingHexagons"/>
    <dgm:cxn modelId="{0E0F5A38-F38A-4089-8CD9-40CEAB144DD4}" srcId="{CE3EB074-E8A9-4B97-8086-463FAD6F3149}" destId="{A9E867C4-250B-4C55-AC66-190F637E79CA}" srcOrd="1" destOrd="0" parTransId="{7CFDC889-0C8E-4B82-96C3-15BFFF1759C6}" sibTransId="{311B5C08-3FD8-4142-9FCD-D0C2799D155C}"/>
    <dgm:cxn modelId="{A287D615-5A80-40FE-8397-74C44892A46F}" type="presOf" srcId="{36A003E0-661C-41AC-9E18-C08A1466449E}" destId="{7688BA8D-8D94-40E9-BF1C-7899CAC379AA}" srcOrd="0" destOrd="0" presId="urn:microsoft.com/office/officeart/2008/layout/AlternatingHexagons"/>
    <dgm:cxn modelId="{DB84E68E-741C-4AF8-9344-1E26B9B942B7}" type="presParOf" srcId="{2C0F5374-A74D-4E24-BE49-1F5408B402DD}" destId="{8CD1CB52-A5DD-4B16-91F0-95F83AFEAF03}" srcOrd="0" destOrd="0" presId="urn:microsoft.com/office/officeart/2008/layout/AlternatingHexagons"/>
    <dgm:cxn modelId="{383E42A1-223D-4ECB-B608-0789D958C8D4}" type="presParOf" srcId="{8CD1CB52-A5DD-4B16-91F0-95F83AFEAF03}" destId="{57086BB8-47FD-4A53-A710-6E81D50F59A0}" srcOrd="0" destOrd="0" presId="urn:microsoft.com/office/officeart/2008/layout/AlternatingHexagons"/>
    <dgm:cxn modelId="{2DFB8671-43F0-4EE6-8E27-D17FC11FD615}" type="presParOf" srcId="{8CD1CB52-A5DD-4B16-91F0-95F83AFEAF03}" destId="{21548FDC-298C-45C1-BC36-D06DC28E2DA8}" srcOrd="1" destOrd="0" presId="urn:microsoft.com/office/officeart/2008/layout/AlternatingHexagons"/>
    <dgm:cxn modelId="{6BD6FE68-658A-4C40-93E9-DD04F6B637F2}" type="presParOf" srcId="{8CD1CB52-A5DD-4B16-91F0-95F83AFEAF03}" destId="{EF4CD059-4D35-4EBB-85E8-E494117119DA}" srcOrd="2" destOrd="0" presId="urn:microsoft.com/office/officeart/2008/layout/AlternatingHexagons"/>
    <dgm:cxn modelId="{0AAB0320-F3E7-42CD-81F7-24D77704F762}" type="presParOf" srcId="{8CD1CB52-A5DD-4B16-91F0-95F83AFEAF03}" destId="{D65FEAA7-CAAE-40C6-AD19-9B6A439A4133}" srcOrd="3" destOrd="0" presId="urn:microsoft.com/office/officeart/2008/layout/AlternatingHexagons"/>
    <dgm:cxn modelId="{F99E30F1-969D-4AE8-A675-C477D7E150D4}" type="presParOf" srcId="{8CD1CB52-A5DD-4B16-91F0-95F83AFEAF03}" destId="{77F1F49C-7516-49B3-A558-BBAAD1760BDF}" srcOrd="4" destOrd="0" presId="urn:microsoft.com/office/officeart/2008/layout/AlternatingHexagons"/>
    <dgm:cxn modelId="{FA1D5A24-ADB8-42B3-8E9E-184DAAAE773A}" type="presParOf" srcId="{2C0F5374-A74D-4E24-BE49-1F5408B402DD}" destId="{8B4967EE-4FA8-4C86-BEF1-71AD5E1A4CE0}" srcOrd="1" destOrd="0" presId="urn:microsoft.com/office/officeart/2008/layout/AlternatingHexagons"/>
    <dgm:cxn modelId="{22793102-DC67-412A-B653-866F10637AD6}" type="presParOf" srcId="{2C0F5374-A74D-4E24-BE49-1F5408B402DD}" destId="{94C31003-03E0-463E-9A1E-916F361B9C18}" srcOrd="2" destOrd="0" presId="urn:microsoft.com/office/officeart/2008/layout/AlternatingHexagons"/>
    <dgm:cxn modelId="{F54D6AED-603E-4418-B20C-26F8D6A6B5CA}" type="presParOf" srcId="{94C31003-03E0-463E-9A1E-916F361B9C18}" destId="{A91A314C-BA82-442C-BE66-BC78EB38AF4F}" srcOrd="0" destOrd="0" presId="urn:microsoft.com/office/officeart/2008/layout/AlternatingHexagons"/>
    <dgm:cxn modelId="{BA303972-42D0-4F45-9496-FE15EB4D4C59}" type="presParOf" srcId="{94C31003-03E0-463E-9A1E-916F361B9C18}" destId="{C1A24C2E-76F4-4D75-964B-AC31BA70314F}" srcOrd="1" destOrd="0" presId="urn:microsoft.com/office/officeart/2008/layout/AlternatingHexagons"/>
    <dgm:cxn modelId="{7E168DAF-A1CD-4D7B-A30C-4BEFDC3D15E6}" type="presParOf" srcId="{94C31003-03E0-463E-9A1E-916F361B9C18}" destId="{9183E954-D15B-42AD-B276-EF5FF8D704E1}" srcOrd="2" destOrd="0" presId="urn:microsoft.com/office/officeart/2008/layout/AlternatingHexagons"/>
    <dgm:cxn modelId="{CDE7E837-E83F-4B0A-ACA9-5682CD73A3AD}" type="presParOf" srcId="{94C31003-03E0-463E-9A1E-916F361B9C18}" destId="{CDAC7F2F-4D3F-4FB6-87BA-EC3FAC1343B1}" srcOrd="3" destOrd="0" presId="urn:microsoft.com/office/officeart/2008/layout/AlternatingHexagons"/>
    <dgm:cxn modelId="{8C5D19FE-8CDE-4314-A135-BC2EF7B74DC7}" type="presParOf" srcId="{94C31003-03E0-463E-9A1E-916F361B9C18}" destId="{5F2665CC-0FB6-4DA6-BB19-7798E637F6B1}" srcOrd="4" destOrd="0" presId="urn:microsoft.com/office/officeart/2008/layout/AlternatingHexagons"/>
    <dgm:cxn modelId="{F99F4A5E-BA0C-461A-8DA6-58B987BF2A76}" type="presParOf" srcId="{2C0F5374-A74D-4E24-BE49-1F5408B402DD}" destId="{E740C027-DF79-4E1D-BDB7-B592301B7C8C}" srcOrd="3" destOrd="0" presId="urn:microsoft.com/office/officeart/2008/layout/AlternatingHexagons"/>
    <dgm:cxn modelId="{9B83B972-797A-4669-9B87-A1A96591E9AD}" type="presParOf" srcId="{2C0F5374-A74D-4E24-BE49-1F5408B402DD}" destId="{CF135AF0-247F-4718-AB83-7D0974EBD358}" srcOrd="4" destOrd="0" presId="urn:microsoft.com/office/officeart/2008/layout/AlternatingHexagons"/>
    <dgm:cxn modelId="{2EAD8D1C-1633-4D9C-A133-708C50DD9D6A}" type="presParOf" srcId="{CF135AF0-247F-4718-AB83-7D0974EBD358}" destId="{7688BA8D-8D94-40E9-BF1C-7899CAC379AA}" srcOrd="0" destOrd="0" presId="urn:microsoft.com/office/officeart/2008/layout/AlternatingHexagons"/>
    <dgm:cxn modelId="{D4E942B6-34F9-4562-8BB1-FF1EF684D95F}" type="presParOf" srcId="{CF135AF0-247F-4718-AB83-7D0974EBD358}" destId="{9062C764-DD4A-4A44-B664-590CA16ADE7A}" srcOrd="1" destOrd="0" presId="urn:microsoft.com/office/officeart/2008/layout/AlternatingHexagons"/>
    <dgm:cxn modelId="{076A294F-D673-4C30-8FB0-F9E0E9B99323}" type="presParOf" srcId="{CF135AF0-247F-4718-AB83-7D0974EBD358}" destId="{6CBA41D5-E7AF-48FE-86D5-241BDAB037E9}" srcOrd="2" destOrd="0" presId="urn:microsoft.com/office/officeart/2008/layout/AlternatingHexagons"/>
    <dgm:cxn modelId="{FC000CE9-A1D6-4F94-B3BC-0BBD788C5535}" type="presParOf" srcId="{CF135AF0-247F-4718-AB83-7D0974EBD358}" destId="{DF1FEA68-6B91-4365-B683-AE74AF1B4630}" srcOrd="3" destOrd="0" presId="urn:microsoft.com/office/officeart/2008/layout/AlternatingHexagons"/>
    <dgm:cxn modelId="{47CC8850-70CC-40A4-AE22-1C6C18292014}" type="presParOf" srcId="{CF135AF0-247F-4718-AB83-7D0974EBD358}" destId="{D94EFC2E-624C-45B7-8D82-C75362BE6A5F}"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3EB074-E8A9-4B97-8086-463FAD6F3149}"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en-ZA"/>
        </a:p>
      </dgm:t>
    </dgm:pt>
    <dgm:pt modelId="{7401A2C0-001A-4A7D-93BE-79F27E729020}">
      <dgm:prSet phldrT="[Text]" phldr="1"/>
      <dgm:spPr/>
      <dgm:t>
        <a:bodyPr/>
        <a:lstStyle/>
        <a:p>
          <a:endParaRPr lang="en-ZA" dirty="0"/>
        </a:p>
      </dgm:t>
    </dgm:pt>
    <dgm:pt modelId="{8A4D55E7-2E9A-4DA6-B228-4C197C678395}" type="parTrans" cxnId="{D4B07BCE-E4B1-4D75-9B30-8A081C076C7F}">
      <dgm:prSet/>
      <dgm:spPr/>
      <dgm:t>
        <a:bodyPr/>
        <a:lstStyle/>
        <a:p>
          <a:endParaRPr lang="en-ZA"/>
        </a:p>
      </dgm:t>
    </dgm:pt>
    <dgm:pt modelId="{30CE3DA1-E3E0-4826-AB77-C158C87AD48E}" type="sibTrans" cxnId="{D4B07BCE-E4B1-4D75-9B30-8A081C076C7F}">
      <dgm:prSet/>
      <dgm:spPr/>
      <dgm:t>
        <a:bodyPr/>
        <a:lstStyle/>
        <a:p>
          <a:endParaRPr lang="en-ZA" dirty="0"/>
        </a:p>
      </dgm:t>
    </dgm:pt>
    <dgm:pt modelId="{A9E867C4-250B-4C55-AC66-190F637E79CA}">
      <dgm:prSet phldrT="[Text]" custT="1"/>
      <dgm:spPr>
        <a:pattFill prst="pct80">
          <a:fgClr>
            <a:schemeClr val="accent6"/>
          </a:fgClr>
          <a:bgClr>
            <a:schemeClr val="bg1"/>
          </a:bgClr>
        </a:pattFill>
      </dgm:spPr>
      <dgm:t>
        <a:bodyPr/>
        <a:lstStyle/>
        <a:p>
          <a:r>
            <a:rPr lang="en-ZA" sz="4400" dirty="0" smtClean="0">
              <a:effectLst>
                <a:outerShdw blurRad="38100" dist="38100" dir="2700000" algn="tl">
                  <a:srgbClr val="000000">
                    <a:alpha val="43137"/>
                  </a:srgbClr>
                </a:outerShdw>
              </a:effectLst>
            </a:rPr>
            <a:t>3</a:t>
          </a:r>
          <a:endParaRPr lang="en-ZA" sz="4400" dirty="0">
            <a:effectLst>
              <a:outerShdw blurRad="38100" dist="38100" dir="2700000" algn="tl">
                <a:srgbClr val="000000">
                  <a:alpha val="43137"/>
                </a:srgbClr>
              </a:outerShdw>
            </a:effectLst>
          </a:endParaRPr>
        </a:p>
      </dgm:t>
    </dgm:pt>
    <dgm:pt modelId="{7CFDC889-0C8E-4B82-96C3-15BFFF1759C6}" type="parTrans" cxnId="{0E0F5A38-F38A-4089-8CD9-40CEAB144DD4}">
      <dgm:prSet/>
      <dgm:spPr/>
      <dgm:t>
        <a:bodyPr/>
        <a:lstStyle/>
        <a:p>
          <a:endParaRPr lang="en-ZA"/>
        </a:p>
      </dgm:t>
    </dgm:pt>
    <dgm:pt modelId="{311B5C08-3FD8-4142-9FCD-D0C2799D155C}" type="sibTrans" cxnId="{0E0F5A38-F38A-4089-8CD9-40CEAB144DD4}">
      <dgm:prSet/>
      <dgm:spPr/>
      <dgm:t>
        <a:bodyPr/>
        <a:lstStyle/>
        <a:p>
          <a:endParaRPr lang="en-ZA" dirty="0"/>
        </a:p>
      </dgm:t>
    </dgm:pt>
    <dgm:pt modelId="{36A003E0-661C-41AC-9E18-C08A1466449E}">
      <dgm:prSet phldrT="[Text]" phldr="1"/>
      <dgm:spPr/>
      <dgm:t>
        <a:bodyPr/>
        <a:lstStyle/>
        <a:p>
          <a:endParaRPr lang="en-ZA" dirty="0"/>
        </a:p>
      </dgm:t>
    </dgm:pt>
    <dgm:pt modelId="{272AB8A3-572C-46B4-AD0D-365C7DDA09A4}" type="parTrans" cxnId="{FB0A2978-C9C9-4CB9-A9F5-8CAA0654F20D}">
      <dgm:prSet/>
      <dgm:spPr/>
      <dgm:t>
        <a:bodyPr/>
        <a:lstStyle/>
        <a:p>
          <a:endParaRPr lang="en-ZA"/>
        </a:p>
      </dgm:t>
    </dgm:pt>
    <dgm:pt modelId="{377A60C7-D48F-4D40-8C11-79E6A9FB5440}" type="sibTrans" cxnId="{FB0A2978-C9C9-4CB9-A9F5-8CAA0654F20D}">
      <dgm:prSet/>
      <dgm:spPr/>
      <dgm:t>
        <a:bodyPr/>
        <a:lstStyle/>
        <a:p>
          <a:endParaRPr lang="en-ZA" dirty="0"/>
        </a:p>
      </dgm:t>
    </dgm:pt>
    <dgm:pt modelId="{2C0F5374-A74D-4E24-BE49-1F5408B402DD}" type="pres">
      <dgm:prSet presAssocID="{CE3EB074-E8A9-4B97-8086-463FAD6F3149}" presName="Name0" presStyleCnt="0">
        <dgm:presLayoutVars>
          <dgm:chMax/>
          <dgm:chPref/>
          <dgm:dir/>
          <dgm:animLvl val="lvl"/>
        </dgm:presLayoutVars>
      </dgm:prSet>
      <dgm:spPr/>
      <dgm:t>
        <a:bodyPr/>
        <a:lstStyle/>
        <a:p>
          <a:endParaRPr lang="en-US"/>
        </a:p>
      </dgm:t>
    </dgm:pt>
    <dgm:pt modelId="{8CD1CB52-A5DD-4B16-91F0-95F83AFEAF03}" type="pres">
      <dgm:prSet presAssocID="{7401A2C0-001A-4A7D-93BE-79F27E729020}" presName="composite" presStyleCnt="0"/>
      <dgm:spPr/>
    </dgm:pt>
    <dgm:pt modelId="{57086BB8-47FD-4A53-A710-6E81D50F59A0}" type="pres">
      <dgm:prSet presAssocID="{7401A2C0-001A-4A7D-93BE-79F27E729020}" presName="Parent1" presStyleLbl="node1" presStyleIdx="0" presStyleCnt="6">
        <dgm:presLayoutVars>
          <dgm:chMax val="1"/>
          <dgm:chPref val="1"/>
          <dgm:bulletEnabled val="1"/>
        </dgm:presLayoutVars>
      </dgm:prSet>
      <dgm:spPr/>
      <dgm:t>
        <a:bodyPr/>
        <a:lstStyle/>
        <a:p>
          <a:endParaRPr lang="en-US"/>
        </a:p>
      </dgm:t>
    </dgm:pt>
    <dgm:pt modelId="{21548FDC-298C-45C1-BC36-D06DC28E2DA8}" type="pres">
      <dgm:prSet presAssocID="{7401A2C0-001A-4A7D-93BE-79F27E729020}" presName="Childtext1" presStyleLbl="revTx" presStyleIdx="0" presStyleCnt="3">
        <dgm:presLayoutVars>
          <dgm:chMax val="0"/>
          <dgm:chPref val="0"/>
          <dgm:bulletEnabled val="1"/>
        </dgm:presLayoutVars>
      </dgm:prSet>
      <dgm:spPr/>
    </dgm:pt>
    <dgm:pt modelId="{EF4CD059-4D35-4EBB-85E8-E494117119DA}" type="pres">
      <dgm:prSet presAssocID="{7401A2C0-001A-4A7D-93BE-79F27E729020}" presName="BalanceSpacing" presStyleCnt="0"/>
      <dgm:spPr/>
    </dgm:pt>
    <dgm:pt modelId="{D65FEAA7-CAAE-40C6-AD19-9B6A439A4133}" type="pres">
      <dgm:prSet presAssocID="{7401A2C0-001A-4A7D-93BE-79F27E729020}" presName="BalanceSpacing1" presStyleCnt="0"/>
      <dgm:spPr/>
    </dgm:pt>
    <dgm:pt modelId="{77F1F49C-7516-49B3-A558-BBAAD1760BDF}" type="pres">
      <dgm:prSet presAssocID="{30CE3DA1-E3E0-4826-AB77-C158C87AD48E}" presName="Accent1Text" presStyleLbl="node1" presStyleIdx="1" presStyleCnt="6"/>
      <dgm:spPr/>
      <dgm:t>
        <a:bodyPr/>
        <a:lstStyle/>
        <a:p>
          <a:endParaRPr lang="en-US"/>
        </a:p>
      </dgm:t>
    </dgm:pt>
    <dgm:pt modelId="{8B4967EE-4FA8-4C86-BEF1-71AD5E1A4CE0}" type="pres">
      <dgm:prSet presAssocID="{30CE3DA1-E3E0-4826-AB77-C158C87AD48E}" presName="spaceBetweenRectangles" presStyleCnt="0"/>
      <dgm:spPr/>
    </dgm:pt>
    <dgm:pt modelId="{94C31003-03E0-463E-9A1E-916F361B9C18}" type="pres">
      <dgm:prSet presAssocID="{A9E867C4-250B-4C55-AC66-190F637E79CA}" presName="composite" presStyleCnt="0"/>
      <dgm:spPr/>
    </dgm:pt>
    <dgm:pt modelId="{A91A314C-BA82-442C-BE66-BC78EB38AF4F}" type="pres">
      <dgm:prSet presAssocID="{A9E867C4-250B-4C55-AC66-190F637E79CA}" presName="Parent1" presStyleLbl="node1" presStyleIdx="2" presStyleCnt="6">
        <dgm:presLayoutVars>
          <dgm:chMax val="1"/>
          <dgm:chPref val="1"/>
          <dgm:bulletEnabled val="1"/>
        </dgm:presLayoutVars>
      </dgm:prSet>
      <dgm:spPr/>
      <dgm:t>
        <a:bodyPr/>
        <a:lstStyle/>
        <a:p>
          <a:endParaRPr lang="en-US"/>
        </a:p>
      </dgm:t>
    </dgm:pt>
    <dgm:pt modelId="{C1A24C2E-76F4-4D75-964B-AC31BA70314F}" type="pres">
      <dgm:prSet presAssocID="{A9E867C4-250B-4C55-AC66-190F637E79CA}" presName="Childtext1" presStyleLbl="revTx" presStyleIdx="1" presStyleCnt="3">
        <dgm:presLayoutVars>
          <dgm:chMax val="0"/>
          <dgm:chPref val="0"/>
          <dgm:bulletEnabled val="1"/>
        </dgm:presLayoutVars>
      </dgm:prSet>
      <dgm:spPr/>
    </dgm:pt>
    <dgm:pt modelId="{9183E954-D15B-42AD-B276-EF5FF8D704E1}" type="pres">
      <dgm:prSet presAssocID="{A9E867C4-250B-4C55-AC66-190F637E79CA}" presName="BalanceSpacing" presStyleCnt="0"/>
      <dgm:spPr/>
    </dgm:pt>
    <dgm:pt modelId="{CDAC7F2F-4D3F-4FB6-87BA-EC3FAC1343B1}" type="pres">
      <dgm:prSet presAssocID="{A9E867C4-250B-4C55-AC66-190F637E79CA}" presName="BalanceSpacing1" presStyleCnt="0"/>
      <dgm:spPr/>
    </dgm:pt>
    <dgm:pt modelId="{5F2665CC-0FB6-4DA6-BB19-7798E637F6B1}" type="pres">
      <dgm:prSet presAssocID="{311B5C08-3FD8-4142-9FCD-D0C2799D155C}" presName="Accent1Text" presStyleLbl="node1" presStyleIdx="3" presStyleCnt="6"/>
      <dgm:spPr/>
      <dgm:t>
        <a:bodyPr/>
        <a:lstStyle/>
        <a:p>
          <a:endParaRPr lang="en-US"/>
        </a:p>
      </dgm:t>
    </dgm:pt>
    <dgm:pt modelId="{E740C027-DF79-4E1D-BDB7-B592301B7C8C}" type="pres">
      <dgm:prSet presAssocID="{311B5C08-3FD8-4142-9FCD-D0C2799D155C}" presName="spaceBetweenRectangles" presStyleCnt="0"/>
      <dgm:spPr/>
    </dgm:pt>
    <dgm:pt modelId="{CF135AF0-247F-4718-AB83-7D0974EBD358}" type="pres">
      <dgm:prSet presAssocID="{36A003E0-661C-41AC-9E18-C08A1466449E}" presName="composite" presStyleCnt="0"/>
      <dgm:spPr/>
    </dgm:pt>
    <dgm:pt modelId="{7688BA8D-8D94-40E9-BF1C-7899CAC379AA}" type="pres">
      <dgm:prSet presAssocID="{36A003E0-661C-41AC-9E18-C08A1466449E}" presName="Parent1" presStyleLbl="node1" presStyleIdx="4" presStyleCnt="6">
        <dgm:presLayoutVars>
          <dgm:chMax val="1"/>
          <dgm:chPref val="1"/>
          <dgm:bulletEnabled val="1"/>
        </dgm:presLayoutVars>
      </dgm:prSet>
      <dgm:spPr/>
      <dgm:t>
        <a:bodyPr/>
        <a:lstStyle/>
        <a:p>
          <a:endParaRPr lang="en-US"/>
        </a:p>
      </dgm:t>
    </dgm:pt>
    <dgm:pt modelId="{9062C764-DD4A-4A44-B664-590CA16ADE7A}" type="pres">
      <dgm:prSet presAssocID="{36A003E0-661C-41AC-9E18-C08A1466449E}" presName="Childtext1" presStyleLbl="revTx" presStyleIdx="2" presStyleCnt="3">
        <dgm:presLayoutVars>
          <dgm:chMax val="0"/>
          <dgm:chPref val="0"/>
          <dgm:bulletEnabled val="1"/>
        </dgm:presLayoutVars>
      </dgm:prSet>
      <dgm:spPr/>
    </dgm:pt>
    <dgm:pt modelId="{6CBA41D5-E7AF-48FE-86D5-241BDAB037E9}" type="pres">
      <dgm:prSet presAssocID="{36A003E0-661C-41AC-9E18-C08A1466449E}" presName="BalanceSpacing" presStyleCnt="0"/>
      <dgm:spPr/>
    </dgm:pt>
    <dgm:pt modelId="{DF1FEA68-6B91-4365-B683-AE74AF1B4630}" type="pres">
      <dgm:prSet presAssocID="{36A003E0-661C-41AC-9E18-C08A1466449E}" presName="BalanceSpacing1" presStyleCnt="0"/>
      <dgm:spPr/>
    </dgm:pt>
    <dgm:pt modelId="{D94EFC2E-624C-45B7-8D82-C75362BE6A5F}" type="pres">
      <dgm:prSet presAssocID="{377A60C7-D48F-4D40-8C11-79E6A9FB5440}" presName="Accent1Text" presStyleLbl="node1" presStyleIdx="5" presStyleCnt="6"/>
      <dgm:spPr/>
      <dgm:t>
        <a:bodyPr/>
        <a:lstStyle/>
        <a:p>
          <a:endParaRPr lang="en-US"/>
        </a:p>
      </dgm:t>
    </dgm:pt>
  </dgm:ptLst>
  <dgm:cxnLst>
    <dgm:cxn modelId="{D4B07BCE-E4B1-4D75-9B30-8A081C076C7F}" srcId="{CE3EB074-E8A9-4B97-8086-463FAD6F3149}" destId="{7401A2C0-001A-4A7D-93BE-79F27E729020}" srcOrd="0" destOrd="0" parTransId="{8A4D55E7-2E9A-4DA6-B228-4C197C678395}" sibTransId="{30CE3DA1-E3E0-4826-AB77-C158C87AD48E}"/>
    <dgm:cxn modelId="{FB0A2978-C9C9-4CB9-A9F5-8CAA0654F20D}" srcId="{CE3EB074-E8A9-4B97-8086-463FAD6F3149}" destId="{36A003E0-661C-41AC-9E18-C08A1466449E}" srcOrd="2" destOrd="0" parTransId="{272AB8A3-572C-46B4-AD0D-365C7DDA09A4}" sibTransId="{377A60C7-D48F-4D40-8C11-79E6A9FB5440}"/>
    <dgm:cxn modelId="{EA61F689-33A2-4559-8A23-E337DE91E760}" type="presOf" srcId="{CE3EB074-E8A9-4B97-8086-463FAD6F3149}" destId="{2C0F5374-A74D-4E24-BE49-1F5408B402DD}" srcOrd="0" destOrd="0" presId="urn:microsoft.com/office/officeart/2008/layout/AlternatingHexagons"/>
    <dgm:cxn modelId="{479E855D-C8CA-492F-B45E-CC10C4614B92}" type="presOf" srcId="{7401A2C0-001A-4A7D-93BE-79F27E729020}" destId="{57086BB8-47FD-4A53-A710-6E81D50F59A0}" srcOrd="0" destOrd="0" presId="urn:microsoft.com/office/officeart/2008/layout/AlternatingHexagons"/>
    <dgm:cxn modelId="{2503B8CC-2929-4D80-BC48-F4FD9460F722}" type="presOf" srcId="{311B5C08-3FD8-4142-9FCD-D0C2799D155C}" destId="{5F2665CC-0FB6-4DA6-BB19-7798E637F6B1}" srcOrd="0" destOrd="0" presId="urn:microsoft.com/office/officeart/2008/layout/AlternatingHexagons"/>
    <dgm:cxn modelId="{BDF2D052-A296-460E-9FC4-54A136E73A53}" type="presOf" srcId="{36A003E0-661C-41AC-9E18-C08A1466449E}" destId="{7688BA8D-8D94-40E9-BF1C-7899CAC379AA}" srcOrd="0" destOrd="0" presId="urn:microsoft.com/office/officeart/2008/layout/AlternatingHexagons"/>
    <dgm:cxn modelId="{7A62CED3-B08F-44E0-AD56-90C6CD6D28E8}" type="presOf" srcId="{30CE3DA1-E3E0-4826-AB77-C158C87AD48E}" destId="{77F1F49C-7516-49B3-A558-BBAAD1760BDF}" srcOrd="0" destOrd="0" presId="urn:microsoft.com/office/officeart/2008/layout/AlternatingHexagons"/>
    <dgm:cxn modelId="{8C4FD032-B7FC-4F67-A1D5-1525FB42D745}" type="presOf" srcId="{377A60C7-D48F-4D40-8C11-79E6A9FB5440}" destId="{D94EFC2E-624C-45B7-8D82-C75362BE6A5F}" srcOrd="0" destOrd="0" presId="urn:microsoft.com/office/officeart/2008/layout/AlternatingHexagons"/>
    <dgm:cxn modelId="{0E0F5A38-F38A-4089-8CD9-40CEAB144DD4}" srcId="{CE3EB074-E8A9-4B97-8086-463FAD6F3149}" destId="{A9E867C4-250B-4C55-AC66-190F637E79CA}" srcOrd="1" destOrd="0" parTransId="{7CFDC889-0C8E-4B82-96C3-15BFFF1759C6}" sibTransId="{311B5C08-3FD8-4142-9FCD-D0C2799D155C}"/>
    <dgm:cxn modelId="{B8C07D30-64FA-44F4-AB9B-A608E5B7FBA6}" type="presOf" srcId="{A9E867C4-250B-4C55-AC66-190F637E79CA}" destId="{A91A314C-BA82-442C-BE66-BC78EB38AF4F}" srcOrd="0" destOrd="0" presId="urn:microsoft.com/office/officeart/2008/layout/AlternatingHexagons"/>
    <dgm:cxn modelId="{A559D28D-6A46-4B62-A765-8D22DEC43522}" type="presParOf" srcId="{2C0F5374-A74D-4E24-BE49-1F5408B402DD}" destId="{8CD1CB52-A5DD-4B16-91F0-95F83AFEAF03}" srcOrd="0" destOrd="0" presId="urn:microsoft.com/office/officeart/2008/layout/AlternatingHexagons"/>
    <dgm:cxn modelId="{C673E858-7DF8-4215-8751-D590467287C3}" type="presParOf" srcId="{8CD1CB52-A5DD-4B16-91F0-95F83AFEAF03}" destId="{57086BB8-47FD-4A53-A710-6E81D50F59A0}" srcOrd="0" destOrd="0" presId="urn:microsoft.com/office/officeart/2008/layout/AlternatingHexagons"/>
    <dgm:cxn modelId="{8B0C26F9-4A5D-4A28-AC65-45EF42BAF54C}" type="presParOf" srcId="{8CD1CB52-A5DD-4B16-91F0-95F83AFEAF03}" destId="{21548FDC-298C-45C1-BC36-D06DC28E2DA8}" srcOrd="1" destOrd="0" presId="urn:microsoft.com/office/officeart/2008/layout/AlternatingHexagons"/>
    <dgm:cxn modelId="{727550B6-125F-4AB0-B4F1-132F0D946FC5}" type="presParOf" srcId="{8CD1CB52-A5DD-4B16-91F0-95F83AFEAF03}" destId="{EF4CD059-4D35-4EBB-85E8-E494117119DA}" srcOrd="2" destOrd="0" presId="urn:microsoft.com/office/officeart/2008/layout/AlternatingHexagons"/>
    <dgm:cxn modelId="{AE6D1D8B-C258-41FD-9716-3E8DE9E7DFA9}" type="presParOf" srcId="{8CD1CB52-A5DD-4B16-91F0-95F83AFEAF03}" destId="{D65FEAA7-CAAE-40C6-AD19-9B6A439A4133}" srcOrd="3" destOrd="0" presId="urn:microsoft.com/office/officeart/2008/layout/AlternatingHexagons"/>
    <dgm:cxn modelId="{B18EA4D3-7C61-443B-B2E4-488C6C3F46AD}" type="presParOf" srcId="{8CD1CB52-A5DD-4B16-91F0-95F83AFEAF03}" destId="{77F1F49C-7516-49B3-A558-BBAAD1760BDF}" srcOrd="4" destOrd="0" presId="urn:microsoft.com/office/officeart/2008/layout/AlternatingHexagons"/>
    <dgm:cxn modelId="{9C41ED4C-7645-490A-B7EF-5FA794118C42}" type="presParOf" srcId="{2C0F5374-A74D-4E24-BE49-1F5408B402DD}" destId="{8B4967EE-4FA8-4C86-BEF1-71AD5E1A4CE0}" srcOrd="1" destOrd="0" presId="urn:microsoft.com/office/officeart/2008/layout/AlternatingHexagons"/>
    <dgm:cxn modelId="{CDF19860-4092-455D-9DFE-FB7B6C3284E3}" type="presParOf" srcId="{2C0F5374-A74D-4E24-BE49-1F5408B402DD}" destId="{94C31003-03E0-463E-9A1E-916F361B9C18}" srcOrd="2" destOrd="0" presId="urn:microsoft.com/office/officeart/2008/layout/AlternatingHexagons"/>
    <dgm:cxn modelId="{C8786D55-4681-4A46-A3B5-473E64EED850}" type="presParOf" srcId="{94C31003-03E0-463E-9A1E-916F361B9C18}" destId="{A91A314C-BA82-442C-BE66-BC78EB38AF4F}" srcOrd="0" destOrd="0" presId="urn:microsoft.com/office/officeart/2008/layout/AlternatingHexagons"/>
    <dgm:cxn modelId="{CF035558-04C0-4819-9A61-DE19D672D4AA}" type="presParOf" srcId="{94C31003-03E0-463E-9A1E-916F361B9C18}" destId="{C1A24C2E-76F4-4D75-964B-AC31BA70314F}" srcOrd="1" destOrd="0" presId="urn:microsoft.com/office/officeart/2008/layout/AlternatingHexagons"/>
    <dgm:cxn modelId="{FA146AB9-F5A3-47A5-AF2A-D6C7C5490482}" type="presParOf" srcId="{94C31003-03E0-463E-9A1E-916F361B9C18}" destId="{9183E954-D15B-42AD-B276-EF5FF8D704E1}" srcOrd="2" destOrd="0" presId="urn:microsoft.com/office/officeart/2008/layout/AlternatingHexagons"/>
    <dgm:cxn modelId="{B9D6D1AC-D3C0-47C6-855A-B09D7E950EED}" type="presParOf" srcId="{94C31003-03E0-463E-9A1E-916F361B9C18}" destId="{CDAC7F2F-4D3F-4FB6-87BA-EC3FAC1343B1}" srcOrd="3" destOrd="0" presId="urn:microsoft.com/office/officeart/2008/layout/AlternatingHexagons"/>
    <dgm:cxn modelId="{FA215B30-9CAE-40CB-94BE-211F4434BE89}" type="presParOf" srcId="{94C31003-03E0-463E-9A1E-916F361B9C18}" destId="{5F2665CC-0FB6-4DA6-BB19-7798E637F6B1}" srcOrd="4" destOrd="0" presId="urn:microsoft.com/office/officeart/2008/layout/AlternatingHexagons"/>
    <dgm:cxn modelId="{F861D6CC-F18B-47E4-92B9-50086F02A2A3}" type="presParOf" srcId="{2C0F5374-A74D-4E24-BE49-1F5408B402DD}" destId="{E740C027-DF79-4E1D-BDB7-B592301B7C8C}" srcOrd="3" destOrd="0" presId="urn:microsoft.com/office/officeart/2008/layout/AlternatingHexagons"/>
    <dgm:cxn modelId="{585179F1-4DF0-4448-AA59-29071A11C197}" type="presParOf" srcId="{2C0F5374-A74D-4E24-BE49-1F5408B402DD}" destId="{CF135AF0-247F-4718-AB83-7D0974EBD358}" srcOrd="4" destOrd="0" presId="urn:microsoft.com/office/officeart/2008/layout/AlternatingHexagons"/>
    <dgm:cxn modelId="{D2B7E6C7-CDDA-479D-9D87-34053762FA28}" type="presParOf" srcId="{CF135AF0-247F-4718-AB83-7D0974EBD358}" destId="{7688BA8D-8D94-40E9-BF1C-7899CAC379AA}" srcOrd="0" destOrd="0" presId="urn:microsoft.com/office/officeart/2008/layout/AlternatingHexagons"/>
    <dgm:cxn modelId="{10B9D779-0E66-4613-9989-0D2639EBE6F4}" type="presParOf" srcId="{CF135AF0-247F-4718-AB83-7D0974EBD358}" destId="{9062C764-DD4A-4A44-B664-590CA16ADE7A}" srcOrd="1" destOrd="0" presId="urn:microsoft.com/office/officeart/2008/layout/AlternatingHexagons"/>
    <dgm:cxn modelId="{3CE55E42-57C5-4ED8-A81E-B6363C5DAE5C}" type="presParOf" srcId="{CF135AF0-247F-4718-AB83-7D0974EBD358}" destId="{6CBA41D5-E7AF-48FE-86D5-241BDAB037E9}" srcOrd="2" destOrd="0" presId="urn:microsoft.com/office/officeart/2008/layout/AlternatingHexagons"/>
    <dgm:cxn modelId="{85A6FCED-188F-4795-978E-C51A142F8570}" type="presParOf" srcId="{CF135AF0-247F-4718-AB83-7D0974EBD358}" destId="{DF1FEA68-6B91-4365-B683-AE74AF1B4630}" srcOrd="3" destOrd="0" presId="urn:microsoft.com/office/officeart/2008/layout/AlternatingHexagons"/>
    <dgm:cxn modelId="{30262A69-59A5-4F4F-BB36-F626B42ADCA3}" type="presParOf" srcId="{CF135AF0-247F-4718-AB83-7D0974EBD358}" destId="{D94EFC2E-624C-45B7-8D82-C75362BE6A5F}"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3EB074-E8A9-4B97-8086-463FAD6F3149}"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en-ZA"/>
        </a:p>
      </dgm:t>
    </dgm:pt>
    <dgm:pt modelId="{7401A2C0-001A-4A7D-93BE-79F27E729020}">
      <dgm:prSet phldrT="[Text]" phldr="1"/>
      <dgm:spPr/>
      <dgm:t>
        <a:bodyPr/>
        <a:lstStyle/>
        <a:p>
          <a:endParaRPr lang="en-ZA" dirty="0"/>
        </a:p>
      </dgm:t>
    </dgm:pt>
    <dgm:pt modelId="{8A4D55E7-2E9A-4DA6-B228-4C197C678395}" type="parTrans" cxnId="{D4B07BCE-E4B1-4D75-9B30-8A081C076C7F}">
      <dgm:prSet/>
      <dgm:spPr/>
      <dgm:t>
        <a:bodyPr/>
        <a:lstStyle/>
        <a:p>
          <a:endParaRPr lang="en-ZA"/>
        </a:p>
      </dgm:t>
    </dgm:pt>
    <dgm:pt modelId="{30CE3DA1-E3E0-4826-AB77-C158C87AD48E}" type="sibTrans" cxnId="{D4B07BCE-E4B1-4D75-9B30-8A081C076C7F}">
      <dgm:prSet/>
      <dgm:spPr/>
      <dgm:t>
        <a:bodyPr/>
        <a:lstStyle/>
        <a:p>
          <a:endParaRPr lang="en-ZA" dirty="0"/>
        </a:p>
      </dgm:t>
    </dgm:pt>
    <dgm:pt modelId="{A9E867C4-250B-4C55-AC66-190F637E79CA}">
      <dgm:prSet phldrT="[Text]" custT="1"/>
      <dgm:spPr>
        <a:pattFill prst="pct80">
          <a:fgClr>
            <a:schemeClr val="accent6"/>
          </a:fgClr>
          <a:bgClr>
            <a:schemeClr val="bg1"/>
          </a:bgClr>
        </a:pattFill>
      </dgm:spPr>
      <dgm:t>
        <a:bodyPr/>
        <a:lstStyle/>
        <a:p>
          <a:r>
            <a:rPr lang="en-ZA" sz="4400" dirty="0" smtClean="0">
              <a:effectLst>
                <a:outerShdw blurRad="38100" dist="38100" dir="2700000" algn="tl">
                  <a:srgbClr val="000000">
                    <a:alpha val="43137"/>
                  </a:srgbClr>
                </a:outerShdw>
              </a:effectLst>
            </a:rPr>
            <a:t>4</a:t>
          </a:r>
          <a:endParaRPr lang="en-ZA" sz="4400" dirty="0">
            <a:effectLst>
              <a:outerShdw blurRad="38100" dist="38100" dir="2700000" algn="tl">
                <a:srgbClr val="000000">
                  <a:alpha val="43137"/>
                </a:srgbClr>
              </a:outerShdw>
            </a:effectLst>
          </a:endParaRPr>
        </a:p>
      </dgm:t>
    </dgm:pt>
    <dgm:pt modelId="{7CFDC889-0C8E-4B82-96C3-15BFFF1759C6}" type="parTrans" cxnId="{0E0F5A38-F38A-4089-8CD9-40CEAB144DD4}">
      <dgm:prSet/>
      <dgm:spPr/>
      <dgm:t>
        <a:bodyPr/>
        <a:lstStyle/>
        <a:p>
          <a:endParaRPr lang="en-ZA"/>
        </a:p>
      </dgm:t>
    </dgm:pt>
    <dgm:pt modelId="{311B5C08-3FD8-4142-9FCD-D0C2799D155C}" type="sibTrans" cxnId="{0E0F5A38-F38A-4089-8CD9-40CEAB144DD4}">
      <dgm:prSet/>
      <dgm:spPr/>
      <dgm:t>
        <a:bodyPr/>
        <a:lstStyle/>
        <a:p>
          <a:endParaRPr lang="en-ZA" dirty="0"/>
        </a:p>
      </dgm:t>
    </dgm:pt>
    <dgm:pt modelId="{36A003E0-661C-41AC-9E18-C08A1466449E}">
      <dgm:prSet phldrT="[Text]" phldr="1"/>
      <dgm:spPr/>
      <dgm:t>
        <a:bodyPr/>
        <a:lstStyle/>
        <a:p>
          <a:endParaRPr lang="en-ZA" dirty="0"/>
        </a:p>
      </dgm:t>
    </dgm:pt>
    <dgm:pt modelId="{272AB8A3-572C-46B4-AD0D-365C7DDA09A4}" type="parTrans" cxnId="{FB0A2978-C9C9-4CB9-A9F5-8CAA0654F20D}">
      <dgm:prSet/>
      <dgm:spPr/>
      <dgm:t>
        <a:bodyPr/>
        <a:lstStyle/>
        <a:p>
          <a:endParaRPr lang="en-ZA"/>
        </a:p>
      </dgm:t>
    </dgm:pt>
    <dgm:pt modelId="{377A60C7-D48F-4D40-8C11-79E6A9FB5440}" type="sibTrans" cxnId="{FB0A2978-C9C9-4CB9-A9F5-8CAA0654F20D}">
      <dgm:prSet/>
      <dgm:spPr/>
      <dgm:t>
        <a:bodyPr/>
        <a:lstStyle/>
        <a:p>
          <a:endParaRPr lang="en-ZA" dirty="0"/>
        </a:p>
      </dgm:t>
    </dgm:pt>
    <dgm:pt modelId="{2C0F5374-A74D-4E24-BE49-1F5408B402DD}" type="pres">
      <dgm:prSet presAssocID="{CE3EB074-E8A9-4B97-8086-463FAD6F3149}" presName="Name0" presStyleCnt="0">
        <dgm:presLayoutVars>
          <dgm:chMax/>
          <dgm:chPref/>
          <dgm:dir/>
          <dgm:animLvl val="lvl"/>
        </dgm:presLayoutVars>
      </dgm:prSet>
      <dgm:spPr/>
      <dgm:t>
        <a:bodyPr/>
        <a:lstStyle/>
        <a:p>
          <a:endParaRPr lang="en-US"/>
        </a:p>
      </dgm:t>
    </dgm:pt>
    <dgm:pt modelId="{8CD1CB52-A5DD-4B16-91F0-95F83AFEAF03}" type="pres">
      <dgm:prSet presAssocID="{7401A2C0-001A-4A7D-93BE-79F27E729020}" presName="composite" presStyleCnt="0"/>
      <dgm:spPr/>
    </dgm:pt>
    <dgm:pt modelId="{57086BB8-47FD-4A53-A710-6E81D50F59A0}" type="pres">
      <dgm:prSet presAssocID="{7401A2C0-001A-4A7D-93BE-79F27E729020}" presName="Parent1" presStyleLbl="node1" presStyleIdx="0" presStyleCnt="6">
        <dgm:presLayoutVars>
          <dgm:chMax val="1"/>
          <dgm:chPref val="1"/>
          <dgm:bulletEnabled val="1"/>
        </dgm:presLayoutVars>
      </dgm:prSet>
      <dgm:spPr/>
      <dgm:t>
        <a:bodyPr/>
        <a:lstStyle/>
        <a:p>
          <a:endParaRPr lang="en-US"/>
        </a:p>
      </dgm:t>
    </dgm:pt>
    <dgm:pt modelId="{21548FDC-298C-45C1-BC36-D06DC28E2DA8}" type="pres">
      <dgm:prSet presAssocID="{7401A2C0-001A-4A7D-93BE-79F27E729020}" presName="Childtext1" presStyleLbl="revTx" presStyleIdx="0" presStyleCnt="3">
        <dgm:presLayoutVars>
          <dgm:chMax val="0"/>
          <dgm:chPref val="0"/>
          <dgm:bulletEnabled val="1"/>
        </dgm:presLayoutVars>
      </dgm:prSet>
      <dgm:spPr/>
    </dgm:pt>
    <dgm:pt modelId="{EF4CD059-4D35-4EBB-85E8-E494117119DA}" type="pres">
      <dgm:prSet presAssocID="{7401A2C0-001A-4A7D-93BE-79F27E729020}" presName="BalanceSpacing" presStyleCnt="0"/>
      <dgm:spPr/>
    </dgm:pt>
    <dgm:pt modelId="{D65FEAA7-CAAE-40C6-AD19-9B6A439A4133}" type="pres">
      <dgm:prSet presAssocID="{7401A2C0-001A-4A7D-93BE-79F27E729020}" presName="BalanceSpacing1" presStyleCnt="0"/>
      <dgm:spPr/>
    </dgm:pt>
    <dgm:pt modelId="{77F1F49C-7516-49B3-A558-BBAAD1760BDF}" type="pres">
      <dgm:prSet presAssocID="{30CE3DA1-E3E0-4826-AB77-C158C87AD48E}" presName="Accent1Text" presStyleLbl="node1" presStyleIdx="1" presStyleCnt="6"/>
      <dgm:spPr/>
      <dgm:t>
        <a:bodyPr/>
        <a:lstStyle/>
        <a:p>
          <a:endParaRPr lang="en-US"/>
        </a:p>
      </dgm:t>
    </dgm:pt>
    <dgm:pt modelId="{8B4967EE-4FA8-4C86-BEF1-71AD5E1A4CE0}" type="pres">
      <dgm:prSet presAssocID="{30CE3DA1-E3E0-4826-AB77-C158C87AD48E}" presName="spaceBetweenRectangles" presStyleCnt="0"/>
      <dgm:spPr/>
    </dgm:pt>
    <dgm:pt modelId="{94C31003-03E0-463E-9A1E-916F361B9C18}" type="pres">
      <dgm:prSet presAssocID="{A9E867C4-250B-4C55-AC66-190F637E79CA}" presName="composite" presStyleCnt="0"/>
      <dgm:spPr/>
    </dgm:pt>
    <dgm:pt modelId="{A91A314C-BA82-442C-BE66-BC78EB38AF4F}" type="pres">
      <dgm:prSet presAssocID="{A9E867C4-250B-4C55-AC66-190F637E79CA}" presName="Parent1" presStyleLbl="node1" presStyleIdx="2" presStyleCnt="6">
        <dgm:presLayoutVars>
          <dgm:chMax val="1"/>
          <dgm:chPref val="1"/>
          <dgm:bulletEnabled val="1"/>
        </dgm:presLayoutVars>
      </dgm:prSet>
      <dgm:spPr/>
      <dgm:t>
        <a:bodyPr/>
        <a:lstStyle/>
        <a:p>
          <a:endParaRPr lang="en-US"/>
        </a:p>
      </dgm:t>
    </dgm:pt>
    <dgm:pt modelId="{C1A24C2E-76F4-4D75-964B-AC31BA70314F}" type="pres">
      <dgm:prSet presAssocID="{A9E867C4-250B-4C55-AC66-190F637E79CA}" presName="Childtext1" presStyleLbl="revTx" presStyleIdx="1" presStyleCnt="3">
        <dgm:presLayoutVars>
          <dgm:chMax val="0"/>
          <dgm:chPref val="0"/>
          <dgm:bulletEnabled val="1"/>
        </dgm:presLayoutVars>
      </dgm:prSet>
      <dgm:spPr/>
    </dgm:pt>
    <dgm:pt modelId="{9183E954-D15B-42AD-B276-EF5FF8D704E1}" type="pres">
      <dgm:prSet presAssocID="{A9E867C4-250B-4C55-AC66-190F637E79CA}" presName="BalanceSpacing" presStyleCnt="0"/>
      <dgm:spPr/>
    </dgm:pt>
    <dgm:pt modelId="{CDAC7F2F-4D3F-4FB6-87BA-EC3FAC1343B1}" type="pres">
      <dgm:prSet presAssocID="{A9E867C4-250B-4C55-AC66-190F637E79CA}" presName="BalanceSpacing1" presStyleCnt="0"/>
      <dgm:spPr/>
    </dgm:pt>
    <dgm:pt modelId="{5F2665CC-0FB6-4DA6-BB19-7798E637F6B1}" type="pres">
      <dgm:prSet presAssocID="{311B5C08-3FD8-4142-9FCD-D0C2799D155C}" presName="Accent1Text" presStyleLbl="node1" presStyleIdx="3" presStyleCnt="6"/>
      <dgm:spPr/>
      <dgm:t>
        <a:bodyPr/>
        <a:lstStyle/>
        <a:p>
          <a:endParaRPr lang="en-US"/>
        </a:p>
      </dgm:t>
    </dgm:pt>
    <dgm:pt modelId="{E740C027-DF79-4E1D-BDB7-B592301B7C8C}" type="pres">
      <dgm:prSet presAssocID="{311B5C08-3FD8-4142-9FCD-D0C2799D155C}" presName="spaceBetweenRectangles" presStyleCnt="0"/>
      <dgm:spPr/>
    </dgm:pt>
    <dgm:pt modelId="{CF135AF0-247F-4718-AB83-7D0974EBD358}" type="pres">
      <dgm:prSet presAssocID="{36A003E0-661C-41AC-9E18-C08A1466449E}" presName="composite" presStyleCnt="0"/>
      <dgm:spPr/>
    </dgm:pt>
    <dgm:pt modelId="{7688BA8D-8D94-40E9-BF1C-7899CAC379AA}" type="pres">
      <dgm:prSet presAssocID="{36A003E0-661C-41AC-9E18-C08A1466449E}" presName="Parent1" presStyleLbl="node1" presStyleIdx="4" presStyleCnt="6">
        <dgm:presLayoutVars>
          <dgm:chMax val="1"/>
          <dgm:chPref val="1"/>
          <dgm:bulletEnabled val="1"/>
        </dgm:presLayoutVars>
      </dgm:prSet>
      <dgm:spPr/>
      <dgm:t>
        <a:bodyPr/>
        <a:lstStyle/>
        <a:p>
          <a:endParaRPr lang="en-US"/>
        </a:p>
      </dgm:t>
    </dgm:pt>
    <dgm:pt modelId="{9062C764-DD4A-4A44-B664-590CA16ADE7A}" type="pres">
      <dgm:prSet presAssocID="{36A003E0-661C-41AC-9E18-C08A1466449E}" presName="Childtext1" presStyleLbl="revTx" presStyleIdx="2" presStyleCnt="3">
        <dgm:presLayoutVars>
          <dgm:chMax val="0"/>
          <dgm:chPref val="0"/>
          <dgm:bulletEnabled val="1"/>
        </dgm:presLayoutVars>
      </dgm:prSet>
      <dgm:spPr/>
    </dgm:pt>
    <dgm:pt modelId="{6CBA41D5-E7AF-48FE-86D5-241BDAB037E9}" type="pres">
      <dgm:prSet presAssocID="{36A003E0-661C-41AC-9E18-C08A1466449E}" presName="BalanceSpacing" presStyleCnt="0"/>
      <dgm:spPr/>
    </dgm:pt>
    <dgm:pt modelId="{DF1FEA68-6B91-4365-B683-AE74AF1B4630}" type="pres">
      <dgm:prSet presAssocID="{36A003E0-661C-41AC-9E18-C08A1466449E}" presName="BalanceSpacing1" presStyleCnt="0"/>
      <dgm:spPr/>
    </dgm:pt>
    <dgm:pt modelId="{D94EFC2E-624C-45B7-8D82-C75362BE6A5F}" type="pres">
      <dgm:prSet presAssocID="{377A60C7-D48F-4D40-8C11-79E6A9FB5440}" presName="Accent1Text" presStyleLbl="node1" presStyleIdx="5" presStyleCnt="6"/>
      <dgm:spPr/>
      <dgm:t>
        <a:bodyPr/>
        <a:lstStyle/>
        <a:p>
          <a:endParaRPr lang="en-US"/>
        </a:p>
      </dgm:t>
    </dgm:pt>
  </dgm:ptLst>
  <dgm:cxnLst>
    <dgm:cxn modelId="{EF004F5C-5333-4B17-B02A-8BE120B656E1}" type="presOf" srcId="{7401A2C0-001A-4A7D-93BE-79F27E729020}" destId="{57086BB8-47FD-4A53-A710-6E81D50F59A0}" srcOrd="0" destOrd="0" presId="urn:microsoft.com/office/officeart/2008/layout/AlternatingHexagons"/>
    <dgm:cxn modelId="{D4B07BCE-E4B1-4D75-9B30-8A081C076C7F}" srcId="{CE3EB074-E8A9-4B97-8086-463FAD6F3149}" destId="{7401A2C0-001A-4A7D-93BE-79F27E729020}" srcOrd="0" destOrd="0" parTransId="{8A4D55E7-2E9A-4DA6-B228-4C197C678395}" sibTransId="{30CE3DA1-E3E0-4826-AB77-C158C87AD48E}"/>
    <dgm:cxn modelId="{DE76665E-EAD3-4047-B81A-E8C2026101A2}" type="presOf" srcId="{377A60C7-D48F-4D40-8C11-79E6A9FB5440}" destId="{D94EFC2E-624C-45B7-8D82-C75362BE6A5F}" srcOrd="0" destOrd="0" presId="urn:microsoft.com/office/officeart/2008/layout/AlternatingHexagons"/>
    <dgm:cxn modelId="{FB0A2978-C9C9-4CB9-A9F5-8CAA0654F20D}" srcId="{CE3EB074-E8A9-4B97-8086-463FAD6F3149}" destId="{36A003E0-661C-41AC-9E18-C08A1466449E}" srcOrd="2" destOrd="0" parTransId="{272AB8A3-572C-46B4-AD0D-365C7DDA09A4}" sibTransId="{377A60C7-D48F-4D40-8C11-79E6A9FB5440}"/>
    <dgm:cxn modelId="{3AC0970A-BAD0-4532-A654-A376B6033490}" type="presOf" srcId="{311B5C08-3FD8-4142-9FCD-D0C2799D155C}" destId="{5F2665CC-0FB6-4DA6-BB19-7798E637F6B1}" srcOrd="0" destOrd="0" presId="urn:microsoft.com/office/officeart/2008/layout/AlternatingHexagons"/>
    <dgm:cxn modelId="{40883D96-77DE-476D-AFD8-80A2E5B219EC}" type="presOf" srcId="{30CE3DA1-E3E0-4826-AB77-C158C87AD48E}" destId="{77F1F49C-7516-49B3-A558-BBAAD1760BDF}" srcOrd="0" destOrd="0" presId="urn:microsoft.com/office/officeart/2008/layout/AlternatingHexagons"/>
    <dgm:cxn modelId="{56C23B6A-C34C-4B02-BA47-B876F3F5B045}" type="presOf" srcId="{A9E867C4-250B-4C55-AC66-190F637E79CA}" destId="{A91A314C-BA82-442C-BE66-BC78EB38AF4F}" srcOrd="0" destOrd="0" presId="urn:microsoft.com/office/officeart/2008/layout/AlternatingHexagons"/>
    <dgm:cxn modelId="{30DC5D9E-1853-4912-B22A-FC70F00B8959}" type="presOf" srcId="{CE3EB074-E8A9-4B97-8086-463FAD6F3149}" destId="{2C0F5374-A74D-4E24-BE49-1F5408B402DD}" srcOrd="0" destOrd="0" presId="urn:microsoft.com/office/officeart/2008/layout/AlternatingHexagons"/>
    <dgm:cxn modelId="{0E0F5A38-F38A-4089-8CD9-40CEAB144DD4}" srcId="{CE3EB074-E8A9-4B97-8086-463FAD6F3149}" destId="{A9E867C4-250B-4C55-AC66-190F637E79CA}" srcOrd="1" destOrd="0" parTransId="{7CFDC889-0C8E-4B82-96C3-15BFFF1759C6}" sibTransId="{311B5C08-3FD8-4142-9FCD-D0C2799D155C}"/>
    <dgm:cxn modelId="{1CEEBBF4-F595-45C2-91A8-4193B78E47D5}" type="presOf" srcId="{36A003E0-661C-41AC-9E18-C08A1466449E}" destId="{7688BA8D-8D94-40E9-BF1C-7899CAC379AA}" srcOrd="0" destOrd="0" presId="urn:microsoft.com/office/officeart/2008/layout/AlternatingHexagons"/>
    <dgm:cxn modelId="{DC8107B5-A0B8-4739-8647-EC3D12839BA5}" type="presParOf" srcId="{2C0F5374-A74D-4E24-BE49-1F5408B402DD}" destId="{8CD1CB52-A5DD-4B16-91F0-95F83AFEAF03}" srcOrd="0" destOrd="0" presId="urn:microsoft.com/office/officeart/2008/layout/AlternatingHexagons"/>
    <dgm:cxn modelId="{62C38356-40F3-4BEA-BCF7-BCF9393B87C4}" type="presParOf" srcId="{8CD1CB52-A5DD-4B16-91F0-95F83AFEAF03}" destId="{57086BB8-47FD-4A53-A710-6E81D50F59A0}" srcOrd="0" destOrd="0" presId="urn:microsoft.com/office/officeart/2008/layout/AlternatingHexagons"/>
    <dgm:cxn modelId="{FB231078-1710-4B3E-8BE0-2F2A473C5CE9}" type="presParOf" srcId="{8CD1CB52-A5DD-4B16-91F0-95F83AFEAF03}" destId="{21548FDC-298C-45C1-BC36-D06DC28E2DA8}" srcOrd="1" destOrd="0" presId="urn:microsoft.com/office/officeart/2008/layout/AlternatingHexagons"/>
    <dgm:cxn modelId="{A03A2BE4-F9D1-458A-AA44-0586BE37B939}" type="presParOf" srcId="{8CD1CB52-A5DD-4B16-91F0-95F83AFEAF03}" destId="{EF4CD059-4D35-4EBB-85E8-E494117119DA}" srcOrd="2" destOrd="0" presId="urn:microsoft.com/office/officeart/2008/layout/AlternatingHexagons"/>
    <dgm:cxn modelId="{A84BCF62-A998-4A5A-8A74-C09E84DB89E7}" type="presParOf" srcId="{8CD1CB52-A5DD-4B16-91F0-95F83AFEAF03}" destId="{D65FEAA7-CAAE-40C6-AD19-9B6A439A4133}" srcOrd="3" destOrd="0" presId="urn:microsoft.com/office/officeart/2008/layout/AlternatingHexagons"/>
    <dgm:cxn modelId="{F2C8C6B2-D09E-4AAC-904A-AD99F32820E8}" type="presParOf" srcId="{8CD1CB52-A5DD-4B16-91F0-95F83AFEAF03}" destId="{77F1F49C-7516-49B3-A558-BBAAD1760BDF}" srcOrd="4" destOrd="0" presId="urn:microsoft.com/office/officeart/2008/layout/AlternatingHexagons"/>
    <dgm:cxn modelId="{72EE4187-45FB-4A68-B4B2-44A4F5DCE626}" type="presParOf" srcId="{2C0F5374-A74D-4E24-BE49-1F5408B402DD}" destId="{8B4967EE-4FA8-4C86-BEF1-71AD5E1A4CE0}" srcOrd="1" destOrd="0" presId="urn:microsoft.com/office/officeart/2008/layout/AlternatingHexagons"/>
    <dgm:cxn modelId="{5412FC79-91A7-4DE6-8DF9-B8C829F589A7}" type="presParOf" srcId="{2C0F5374-A74D-4E24-BE49-1F5408B402DD}" destId="{94C31003-03E0-463E-9A1E-916F361B9C18}" srcOrd="2" destOrd="0" presId="urn:microsoft.com/office/officeart/2008/layout/AlternatingHexagons"/>
    <dgm:cxn modelId="{5A8607F6-BA7F-4DE3-B1F7-CFF3428CCE78}" type="presParOf" srcId="{94C31003-03E0-463E-9A1E-916F361B9C18}" destId="{A91A314C-BA82-442C-BE66-BC78EB38AF4F}" srcOrd="0" destOrd="0" presId="urn:microsoft.com/office/officeart/2008/layout/AlternatingHexagons"/>
    <dgm:cxn modelId="{A202BD5B-1D09-4DC4-9F37-F989B05CCA9A}" type="presParOf" srcId="{94C31003-03E0-463E-9A1E-916F361B9C18}" destId="{C1A24C2E-76F4-4D75-964B-AC31BA70314F}" srcOrd="1" destOrd="0" presId="urn:microsoft.com/office/officeart/2008/layout/AlternatingHexagons"/>
    <dgm:cxn modelId="{288D8BAD-2E93-40AC-B08D-9A1707B81A04}" type="presParOf" srcId="{94C31003-03E0-463E-9A1E-916F361B9C18}" destId="{9183E954-D15B-42AD-B276-EF5FF8D704E1}" srcOrd="2" destOrd="0" presId="urn:microsoft.com/office/officeart/2008/layout/AlternatingHexagons"/>
    <dgm:cxn modelId="{6CC1E83B-BBCA-4C6F-BABB-4D057F5C2FA8}" type="presParOf" srcId="{94C31003-03E0-463E-9A1E-916F361B9C18}" destId="{CDAC7F2F-4D3F-4FB6-87BA-EC3FAC1343B1}" srcOrd="3" destOrd="0" presId="urn:microsoft.com/office/officeart/2008/layout/AlternatingHexagons"/>
    <dgm:cxn modelId="{A96DC33E-2736-432A-833A-814677A24104}" type="presParOf" srcId="{94C31003-03E0-463E-9A1E-916F361B9C18}" destId="{5F2665CC-0FB6-4DA6-BB19-7798E637F6B1}" srcOrd="4" destOrd="0" presId="urn:microsoft.com/office/officeart/2008/layout/AlternatingHexagons"/>
    <dgm:cxn modelId="{A6304B40-BEC3-47D1-8A96-0A85C6A18EC2}" type="presParOf" srcId="{2C0F5374-A74D-4E24-BE49-1F5408B402DD}" destId="{E740C027-DF79-4E1D-BDB7-B592301B7C8C}" srcOrd="3" destOrd="0" presId="urn:microsoft.com/office/officeart/2008/layout/AlternatingHexagons"/>
    <dgm:cxn modelId="{51712496-CE2E-4C95-B8C8-4DF6E76C2A80}" type="presParOf" srcId="{2C0F5374-A74D-4E24-BE49-1F5408B402DD}" destId="{CF135AF0-247F-4718-AB83-7D0974EBD358}" srcOrd="4" destOrd="0" presId="urn:microsoft.com/office/officeart/2008/layout/AlternatingHexagons"/>
    <dgm:cxn modelId="{7D7C9730-B7F3-4FBC-98CA-104339E5E175}" type="presParOf" srcId="{CF135AF0-247F-4718-AB83-7D0974EBD358}" destId="{7688BA8D-8D94-40E9-BF1C-7899CAC379AA}" srcOrd="0" destOrd="0" presId="urn:microsoft.com/office/officeart/2008/layout/AlternatingHexagons"/>
    <dgm:cxn modelId="{C4B52F79-8E8A-4554-9316-EC9825464491}" type="presParOf" srcId="{CF135AF0-247F-4718-AB83-7D0974EBD358}" destId="{9062C764-DD4A-4A44-B664-590CA16ADE7A}" srcOrd="1" destOrd="0" presId="urn:microsoft.com/office/officeart/2008/layout/AlternatingHexagons"/>
    <dgm:cxn modelId="{0B08A9A0-09E5-47FE-9FB5-5F280CB4C94F}" type="presParOf" srcId="{CF135AF0-247F-4718-AB83-7D0974EBD358}" destId="{6CBA41D5-E7AF-48FE-86D5-241BDAB037E9}" srcOrd="2" destOrd="0" presId="urn:microsoft.com/office/officeart/2008/layout/AlternatingHexagons"/>
    <dgm:cxn modelId="{691CF826-8650-4A10-A043-1B2A09E2F773}" type="presParOf" srcId="{CF135AF0-247F-4718-AB83-7D0974EBD358}" destId="{DF1FEA68-6B91-4365-B683-AE74AF1B4630}" srcOrd="3" destOrd="0" presId="urn:microsoft.com/office/officeart/2008/layout/AlternatingHexagons"/>
    <dgm:cxn modelId="{0245C5FD-80C0-49C8-80C2-7F570FB20172}" type="presParOf" srcId="{CF135AF0-247F-4718-AB83-7D0974EBD358}" destId="{D94EFC2E-624C-45B7-8D82-C75362BE6A5F}"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3EB074-E8A9-4B97-8086-463FAD6F3149}"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en-ZA"/>
        </a:p>
      </dgm:t>
    </dgm:pt>
    <dgm:pt modelId="{7401A2C0-001A-4A7D-93BE-79F27E729020}">
      <dgm:prSet phldrT="[Text]" phldr="1"/>
      <dgm:spPr/>
      <dgm:t>
        <a:bodyPr/>
        <a:lstStyle/>
        <a:p>
          <a:endParaRPr lang="en-ZA" dirty="0"/>
        </a:p>
      </dgm:t>
    </dgm:pt>
    <dgm:pt modelId="{8A4D55E7-2E9A-4DA6-B228-4C197C678395}" type="parTrans" cxnId="{D4B07BCE-E4B1-4D75-9B30-8A081C076C7F}">
      <dgm:prSet/>
      <dgm:spPr/>
      <dgm:t>
        <a:bodyPr/>
        <a:lstStyle/>
        <a:p>
          <a:endParaRPr lang="en-ZA"/>
        </a:p>
      </dgm:t>
    </dgm:pt>
    <dgm:pt modelId="{30CE3DA1-E3E0-4826-AB77-C158C87AD48E}" type="sibTrans" cxnId="{D4B07BCE-E4B1-4D75-9B30-8A081C076C7F}">
      <dgm:prSet/>
      <dgm:spPr/>
      <dgm:t>
        <a:bodyPr/>
        <a:lstStyle/>
        <a:p>
          <a:endParaRPr lang="en-ZA" dirty="0"/>
        </a:p>
      </dgm:t>
    </dgm:pt>
    <dgm:pt modelId="{A9E867C4-250B-4C55-AC66-190F637E79CA}">
      <dgm:prSet phldrT="[Text]" custT="1"/>
      <dgm:spPr>
        <a:pattFill prst="pct80">
          <a:fgClr>
            <a:schemeClr val="accent6"/>
          </a:fgClr>
          <a:bgClr>
            <a:schemeClr val="bg1"/>
          </a:bgClr>
        </a:pattFill>
      </dgm:spPr>
      <dgm:t>
        <a:bodyPr/>
        <a:lstStyle/>
        <a:p>
          <a:r>
            <a:rPr lang="en-ZA" sz="4400" dirty="0" smtClean="0">
              <a:effectLst>
                <a:outerShdw blurRad="38100" dist="38100" dir="2700000" algn="tl">
                  <a:srgbClr val="000000">
                    <a:alpha val="43137"/>
                  </a:srgbClr>
                </a:outerShdw>
              </a:effectLst>
            </a:rPr>
            <a:t>5</a:t>
          </a:r>
          <a:endParaRPr lang="en-ZA" sz="4400" dirty="0">
            <a:effectLst>
              <a:outerShdw blurRad="38100" dist="38100" dir="2700000" algn="tl">
                <a:srgbClr val="000000">
                  <a:alpha val="43137"/>
                </a:srgbClr>
              </a:outerShdw>
            </a:effectLst>
          </a:endParaRPr>
        </a:p>
      </dgm:t>
    </dgm:pt>
    <dgm:pt modelId="{7CFDC889-0C8E-4B82-96C3-15BFFF1759C6}" type="parTrans" cxnId="{0E0F5A38-F38A-4089-8CD9-40CEAB144DD4}">
      <dgm:prSet/>
      <dgm:spPr/>
      <dgm:t>
        <a:bodyPr/>
        <a:lstStyle/>
        <a:p>
          <a:endParaRPr lang="en-ZA"/>
        </a:p>
      </dgm:t>
    </dgm:pt>
    <dgm:pt modelId="{311B5C08-3FD8-4142-9FCD-D0C2799D155C}" type="sibTrans" cxnId="{0E0F5A38-F38A-4089-8CD9-40CEAB144DD4}">
      <dgm:prSet/>
      <dgm:spPr/>
      <dgm:t>
        <a:bodyPr/>
        <a:lstStyle/>
        <a:p>
          <a:endParaRPr lang="en-ZA" dirty="0"/>
        </a:p>
      </dgm:t>
    </dgm:pt>
    <dgm:pt modelId="{36A003E0-661C-41AC-9E18-C08A1466449E}">
      <dgm:prSet phldrT="[Text]" phldr="1"/>
      <dgm:spPr/>
      <dgm:t>
        <a:bodyPr/>
        <a:lstStyle/>
        <a:p>
          <a:endParaRPr lang="en-ZA" dirty="0"/>
        </a:p>
      </dgm:t>
    </dgm:pt>
    <dgm:pt modelId="{272AB8A3-572C-46B4-AD0D-365C7DDA09A4}" type="parTrans" cxnId="{FB0A2978-C9C9-4CB9-A9F5-8CAA0654F20D}">
      <dgm:prSet/>
      <dgm:spPr/>
      <dgm:t>
        <a:bodyPr/>
        <a:lstStyle/>
        <a:p>
          <a:endParaRPr lang="en-ZA"/>
        </a:p>
      </dgm:t>
    </dgm:pt>
    <dgm:pt modelId="{377A60C7-D48F-4D40-8C11-79E6A9FB5440}" type="sibTrans" cxnId="{FB0A2978-C9C9-4CB9-A9F5-8CAA0654F20D}">
      <dgm:prSet/>
      <dgm:spPr/>
      <dgm:t>
        <a:bodyPr/>
        <a:lstStyle/>
        <a:p>
          <a:endParaRPr lang="en-ZA" dirty="0"/>
        </a:p>
      </dgm:t>
    </dgm:pt>
    <dgm:pt modelId="{2C0F5374-A74D-4E24-BE49-1F5408B402DD}" type="pres">
      <dgm:prSet presAssocID="{CE3EB074-E8A9-4B97-8086-463FAD6F3149}" presName="Name0" presStyleCnt="0">
        <dgm:presLayoutVars>
          <dgm:chMax/>
          <dgm:chPref/>
          <dgm:dir/>
          <dgm:animLvl val="lvl"/>
        </dgm:presLayoutVars>
      </dgm:prSet>
      <dgm:spPr/>
      <dgm:t>
        <a:bodyPr/>
        <a:lstStyle/>
        <a:p>
          <a:endParaRPr lang="en-US"/>
        </a:p>
      </dgm:t>
    </dgm:pt>
    <dgm:pt modelId="{8CD1CB52-A5DD-4B16-91F0-95F83AFEAF03}" type="pres">
      <dgm:prSet presAssocID="{7401A2C0-001A-4A7D-93BE-79F27E729020}" presName="composite" presStyleCnt="0"/>
      <dgm:spPr/>
    </dgm:pt>
    <dgm:pt modelId="{57086BB8-47FD-4A53-A710-6E81D50F59A0}" type="pres">
      <dgm:prSet presAssocID="{7401A2C0-001A-4A7D-93BE-79F27E729020}" presName="Parent1" presStyleLbl="node1" presStyleIdx="0" presStyleCnt="6">
        <dgm:presLayoutVars>
          <dgm:chMax val="1"/>
          <dgm:chPref val="1"/>
          <dgm:bulletEnabled val="1"/>
        </dgm:presLayoutVars>
      </dgm:prSet>
      <dgm:spPr/>
      <dgm:t>
        <a:bodyPr/>
        <a:lstStyle/>
        <a:p>
          <a:endParaRPr lang="en-US"/>
        </a:p>
      </dgm:t>
    </dgm:pt>
    <dgm:pt modelId="{21548FDC-298C-45C1-BC36-D06DC28E2DA8}" type="pres">
      <dgm:prSet presAssocID="{7401A2C0-001A-4A7D-93BE-79F27E729020}" presName="Childtext1" presStyleLbl="revTx" presStyleIdx="0" presStyleCnt="3">
        <dgm:presLayoutVars>
          <dgm:chMax val="0"/>
          <dgm:chPref val="0"/>
          <dgm:bulletEnabled val="1"/>
        </dgm:presLayoutVars>
      </dgm:prSet>
      <dgm:spPr/>
    </dgm:pt>
    <dgm:pt modelId="{EF4CD059-4D35-4EBB-85E8-E494117119DA}" type="pres">
      <dgm:prSet presAssocID="{7401A2C0-001A-4A7D-93BE-79F27E729020}" presName="BalanceSpacing" presStyleCnt="0"/>
      <dgm:spPr/>
    </dgm:pt>
    <dgm:pt modelId="{D65FEAA7-CAAE-40C6-AD19-9B6A439A4133}" type="pres">
      <dgm:prSet presAssocID="{7401A2C0-001A-4A7D-93BE-79F27E729020}" presName="BalanceSpacing1" presStyleCnt="0"/>
      <dgm:spPr/>
    </dgm:pt>
    <dgm:pt modelId="{77F1F49C-7516-49B3-A558-BBAAD1760BDF}" type="pres">
      <dgm:prSet presAssocID="{30CE3DA1-E3E0-4826-AB77-C158C87AD48E}" presName="Accent1Text" presStyleLbl="node1" presStyleIdx="1" presStyleCnt="6"/>
      <dgm:spPr/>
      <dgm:t>
        <a:bodyPr/>
        <a:lstStyle/>
        <a:p>
          <a:endParaRPr lang="en-US"/>
        </a:p>
      </dgm:t>
    </dgm:pt>
    <dgm:pt modelId="{8B4967EE-4FA8-4C86-BEF1-71AD5E1A4CE0}" type="pres">
      <dgm:prSet presAssocID="{30CE3DA1-E3E0-4826-AB77-C158C87AD48E}" presName="spaceBetweenRectangles" presStyleCnt="0"/>
      <dgm:spPr/>
    </dgm:pt>
    <dgm:pt modelId="{94C31003-03E0-463E-9A1E-916F361B9C18}" type="pres">
      <dgm:prSet presAssocID="{A9E867C4-250B-4C55-AC66-190F637E79CA}" presName="composite" presStyleCnt="0"/>
      <dgm:spPr/>
    </dgm:pt>
    <dgm:pt modelId="{A91A314C-BA82-442C-BE66-BC78EB38AF4F}" type="pres">
      <dgm:prSet presAssocID="{A9E867C4-250B-4C55-AC66-190F637E79CA}" presName="Parent1" presStyleLbl="node1" presStyleIdx="2" presStyleCnt="6">
        <dgm:presLayoutVars>
          <dgm:chMax val="1"/>
          <dgm:chPref val="1"/>
          <dgm:bulletEnabled val="1"/>
        </dgm:presLayoutVars>
      </dgm:prSet>
      <dgm:spPr/>
      <dgm:t>
        <a:bodyPr/>
        <a:lstStyle/>
        <a:p>
          <a:endParaRPr lang="en-US"/>
        </a:p>
      </dgm:t>
    </dgm:pt>
    <dgm:pt modelId="{C1A24C2E-76F4-4D75-964B-AC31BA70314F}" type="pres">
      <dgm:prSet presAssocID="{A9E867C4-250B-4C55-AC66-190F637E79CA}" presName="Childtext1" presStyleLbl="revTx" presStyleIdx="1" presStyleCnt="3">
        <dgm:presLayoutVars>
          <dgm:chMax val="0"/>
          <dgm:chPref val="0"/>
          <dgm:bulletEnabled val="1"/>
        </dgm:presLayoutVars>
      </dgm:prSet>
      <dgm:spPr/>
    </dgm:pt>
    <dgm:pt modelId="{9183E954-D15B-42AD-B276-EF5FF8D704E1}" type="pres">
      <dgm:prSet presAssocID="{A9E867C4-250B-4C55-AC66-190F637E79CA}" presName="BalanceSpacing" presStyleCnt="0"/>
      <dgm:spPr/>
    </dgm:pt>
    <dgm:pt modelId="{CDAC7F2F-4D3F-4FB6-87BA-EC3FAC1343B1}" type="pres">
      <dgm:prSet presAssocID="{A9E867C4-250B-4C55-AC66-190F637E79CA}" presName="BalanceSpacing1" presStyleCnt="0"/>
      <dgm:spPr/>
    </dgm:pt>
    <dgm:pt modelId="{5F2665CC-0FB6-4DA6-BB19-7798E637F6B1}" type="pres">
      <dgm:prSet presAssocID="{311B5C08-3FD8-4142-9FCD-D0C2799D155C}" presName="Accent1Text" presStyleLbl="node1" presStyleIdx="3" presStyleCnt="6"/>
      <dgm:spPr/>
      <dgm:t>
        <a:bodyPr/>
        <a:lstStyle/>
        <a:p>
          <a:endParaRPr lang="en-US"/>
        </a:p>
      </dgm:t>
    </dgm:pt>
    <dgm:pt modelId="{E740C027-DF79-4E1D-BDB7-B592301B7C8C}" type="pres">
      <dgm:prSet presAssocID="{311B5C08-3FD8-4142-9FCD-D0C2799D155C}" presName="spaceBetweenRectangles" presStyleCnt="0"/>
      <dgm:spPr/>
    </dgm:pt>
    <dgm:pt modelId="{CF135AF0-247F-4718-AB83-7D0974EBD358}" type="pres">
      <dgm:prSet presAssocID="{36A003E0-661C-41AC-9E18-C08A1466449E}" presName="composite" presStyleCnt="0"/>
      <dgm:spPr/>
    </dgm:pt>
    <dgm:pt modelId="{7688BA8D-8D94-40E9-BF1C-7899CAC379AA}" type="pres">
      <dgm:prSet presAssocID="{36A003E0-661C-41AC-9E18-C08A1466449E}" presName="Parent1" presStyleLbl="node1" presStyleIdx="4" presStyleCnt="6">
        <dgm:presLayoutVars>
          <dgm:chMax val="1"/>
          <dgm:chPref val="1"/>
          <dgm:bulletEnabled val="1"/>
        </dgm:presLayoutVars>
      </dgm:prSet>
      <dgm:spPr/>
      <dgm:t>
        <a:bodyPr/>
        <a:lstStyle/>
        <a:p>
          <a:endParaRPr lang="en-US"/>
        </a:p>
      </dgm:t>
    </dgm:pt>
    <dgm:pt modelId="{9062C764-DD4A-4A44-B664-590CA16ADE7A}" type="pres">
      <dgm:prSet presAssocID="{36A003E0-661C-41AC-9E18-C08A1466449E}" presName="Childtext1" presStyleLbl="revTx" presStyleIdx="2" presStyleCnt="3">
        <dgm:presLayoutVars>
          <dgm:chMax val="0"/>
          <dgm:chPref val="0"/>
          <dgm:bulletEnabled val="1"/>
        </dgm:presLayoutVars>
      </dgm:prSet>
      <dgm:spPr/>
    </dgm:pt>
    <dgm:pt modelId="{6CBA41D5-E7AF-48FE-86D5-241BDAB037E9}" type="pres">
      <dgm:prSet presAssocID="{36A003E0-661C-41AC-9E18-C08A1466449E}" presName="BalanceSpacing" presStyleCnt="0"/>
      <dgm:spPr/>
    </dgm:pt>
    <dgm:pt modelId="{DF1FEA68-6B91-4365-B683-AE74AF1B4630}" type="pres">
      <dgm:prSet presAssocID="{36A003E0-661C-41AC-9E18-C08A1466449E}" presName="BalanceSpacing1" presStyleCnt="0"/>
      <dgm:spPr/>
    </dgm:pt>
    <dgm:pt modelId="{D94EFC2E-624C-45B7-8D82-C75362BE6A5F}" type="pres">
      <dgm:prSet presAssocID="{377A60C7-D48F-4D40-8C11-79E6A9FB5440}" presName="Accent1Text" presStyleLbl="node1" presStyleIdx="5" presStyleCnt="6"/>
      <dgm:spPr/>
      <dgm:t>
        <a:bodyPr/>
        <a:lstStyle/>
        <a:p>
          <a:endParaRPr lang="en-US"/>
        </a:p>
      </dgm:t>
    </dgm:pt>
  </dgm:ptLst>
  <dgm:cxnLst>
    <dgm:cxn modelId="{D4B07BCE-E4B1-4D75-9B30-8A081C076C7F}" srcId="{CE3EB074-E8A9-4B97-8086-463FAD6F3149}" destId="{7401A2C0-001A-4A7D-93BE-79F27E729020}" srcOrd="0" destOrd="0" parTransId="{8A4D55E7-2E9A-4DA6-B228-4C197C678395}" sibTransId="{30CE3DA1-E3E0-4826-AB77-C158C87AD48E}"/>
    <dgm:cxn modelId="{77DE7E14-B44E-4271-BCD3-2B7530165B76}" type="presOf" srcId="{A9E867C4-250B-4C55-AC66-190F637E79CA}" destId="{A91A314C-BA82-442C-BE66-BC78EB38AF4F}" srcOrd="0" destOrd="0" presId="urn:microsoft.com/office/officeart/2008/layout/AlternatingHexagons"/>
    <dgm:cxn modelId="{FB0A2978-C9C9-4CB9-A9F5-8CAA0654F20D}" srcId="{CE3EB074-E8A9-4B97-8086-463FAD6F3149}" destId="{36A003E0-661C-41AC-9E18-C08A1466449E}" srcOrd="2" destOrd="0" parTransId="{272AB8A3-572C-46B4-AD0D-365C7DDA09A4}" sibTransId="{377A60C7-D48F-4D40-8C11-79E6A9FB5440}"/>
    <dgm:cxn modelId="{0587F27A-B7C7-493A-9576-E97C687919D0}" type="presOf" srcId="{CE3EB074-E8A9-4B97-8086-463FAD6F3149}" destId="{2C0F5374-A74D-4E24-BE49-1F5408B402DD}" srcOrd="0" destOrd="0" presId="urn:microsoft.com/office/officeart/2008/layout/AlternatingHexagons"/>
    <dgm:cxn modelId="{FFF99828-A908-40B6-A232-CE6F8148489D}" type="presOf" srcId="{311B5C08-3FD8-4142-9FCD-D0C2799D155C}" destId="{5F2665CC-0FB6-4DA6-BB19-7798E637F6B1}" srcOrd="0" destOrd="0" presId="urn:microsoft.com/office/officeart/2008/layout/AlternatingHexagons"/>
    <dgm:cxn modelId="{679B66B2-9AA0-4B07-BDF2-9EC1E92F53DB}" type="presOf" srcId="{36A003E0-661C-41AC-9E18-C08A1466449E}" destId="{7688BA8D-8D94-40E9-BF1C-7899CAC379AA}" srcOrd="0" destOrd="0" presId="urn:microsoft.com/office/officeart/2008/layout/AlternatingHexagons"/>
    <dgm:cxn modelId="{FFC1F03A-20FC-4282-930A-DBC00AF689C6}" type="presOf" srcId="{377A60C7-D48F-4D40-8C11-79E6A9FB5440}" destId="{D94EFC2E-624C-45B7-8D82-C75362BE6A5F}" srcOrd="0" destOrd="0" presId="urn:microsoft.com/office/officeart/2008/layout/AlternatingHexagons"/>
    <dgm:cxn modelId="{1B202D57-9DEB-4488-9983-429141908408}" type="presOf" srcId="{7401A2C0-001A-4A7D-93BE-79F27E729020}" destId="{57086BB8-47FD-4A53-A710-6E81D50F59A0}" srcOrd="0" destOrd="0" presId="urn:microsoft.com/office/officeart/2008/layout/AlternatingHexagons"/>
    <dgm:cxn modelId="{0E0F5A38-F38A-4089-8CD9-40CEAB144DD4}" srcId="{CE3EB074-E8A9-4B97-8086-463FAD6F3149}" destId="{A9E867C4-250B-4C55-AC66-190F637E79CA}" srcOrd="1" destOrd="0" parTransId="{7CFDC889-0C8E-4B82-96C3-15BFFF1759C6}" sibTransId="{311B5C08-3FD8-4142-9FCD-D0C2799D155C}"/>
    <dgm:cxn modelId="{6DA25B12-598F-46C5-8557-BF028F85748E}" type="presOf" srcId="{30CE3DA1-E3E0-4826-AB77-C158C87AD48E}" destId="{77F1F49C-7516-49B3-A558-BBAAD1760BDF}" srcOrd="0" destOrd="0" presId="urn:microsoft.com/office/officeart/2008/layout/AlternatingHexagons"/>
    <dgm:cxn modelId="{435964EE-90E2-40D5-A715-AE7EE6942810}" type="presParOf" srcId="{2C0F5374-A74D-4E24-BE49-1F5408B402DD}" destId="{8CD1CB52-A5DD-4B16-91F0-95F83AFEAF03}" srcOrd="0" destOrd="0" presId="urn:microsoft.com/office/officeart/2008/layout/AlternatingHexagons"/>
    <dgm:cxn modelId="{CDD17208-9607-4758-B676-975694EDB55D}" type="presParOf" srcId="{8CD1CB52-A5DD-4B16-91F0-95F83AFEAF03}" destId="{57086BB8-47FD-4A53-A710-6E81D50F59A0}" srcOrd="0" destOrd="0" presId="urn:microsoft.com/office/officeart/2008/layout/AlternatingHexagons"/>
    <dgm:cxn modelId="{9EE54455-DA48-4A3D-9FF3-85F4B84EA8E9}" type="presParOf" srcId="{8CD1CB52-A5DD-4B16-91F0-95F83AFEAF03}" destId="{21548FDC-298C-45C1-BC36-D06DC28E2DA8}" srcOrd="1" destOrd="0" presId="urn:microsoft.com/office/officeart/2008/layout/AlternatingHexagons"/>
    <dgm:cxn modelId="{AB73BAC3-5D32-4BF0-B58F-3698B7BEE07F}" type="presParOf" srcId="{8CD1CB52-A5DD-4B16-91F0-95F83AFEAF03}" destId="{EF4CD059-4D35-4EBB-85E8-E494117119DA}" srcOrd="2" destOrd="0" presId="urn:microsoft.com/office/officeart/2008/layout/AlternatingHexagons"/>
    <dgm:cxn modelId="{C74D449E-126F-4E57-B1A5-2073ACE9B1CB}" type="presParOf" srcId="{8CD1CB52-A5DD-4B16-91F0-95F83AFEAF03}" destId="{D65FEAA7-CAAE-40C6-AD19-9B6A439A4133}" srcOrd="3" destOrd="0" presId="urn:microsoft.com/office/officeart/2008/layout/AlternatingHexagons"/>
    <dgm:cxn modelId="{023CF785-2415-44AF-BC74-5783C7163CBC}" type="presParOf" srcId="{8CD1CB52-A5DD-4B16-91F0-95F83AFEAF03}" destId="{77F1F49C-7516-49B3-A558-BBAAD1760BDF}" srcOrd="4" destOrd="0" presId="urn:microsoft.com/office/officeart/2008/layout/AlternatingHexagons"/>
    <dgm:cxn modelId="{B3EF824F-261C-4A17-95FC-97DA37CACF3B}" type="presParOf" srcId="{2C0F5374-A74D-4E24-BE49-1F5408B402DD}" destId="{8B4967EE-4FA8-4C86-BEF1-71AD5E1A4CE0}" srcOrd="1" destOrd="0" presId="urn:microsoft.com/office/officeart/2008/layout/AlternatingHexagons"/>
    <dgm:cxn modelId="{1BA6C758-D559-41BD-83A3-DA413EF4F175}" type="presParOf" srcId="{2C0F5374-A74D-4E24-BE49-1F5408B402DD}" destId="{94C31003-03E0-463E-9A1E-916F361B9C18}" srcOrd="2" destOrd="0" presId="urn:microsoft.com/office/officeart/2008/layout/AlternatingHexagons"/>
    <dgm:cxn modelId="{8955FCEE-63D0-4EA4-A835-3E49D1B9259F}" type="presParOf" srcId="{94C31003-03E0-463E-9A1E-916F361B9C18}" destId="{A91A314C-BA82-442C-BE66-BC78EB38AF4F}" srcOrd="0" destOrd="0" presId="urn:microsoft.com/office/officeart/2008/layout/AlternatingHexagons"/>
    <dgm:cxn modelId="{848B88D5-3D2D-404F-98FC-EBD4B27DD14F}" type="presParOf" srcId="{94C31003-03E0-463E-9A1E-916F361B9C18}" destId="{C1A24C2E-76F4-4D75-964B-AC31BA70314F}" srcOrd="1" destOrd="0" presId="urn:microsoft.com/office/officeart/2008/layout/AlternatingHexagons"/>
    <dgm:cxn modelId="{98017200-3007-4864-B45F-ADA99DB1A49F}" type="presParOf" srcId="{94C31003-03E0-463E-9A1E-916F361B9C18}" destId="{9183E954-D15B-42AD-B276-EF5FF8D704E1}" srcOrd="2" destOrd="0" presId="urn:microsoft.com/office/officeart/2008/layout/AlternatingHexagons"/>
    <dgm:cxn modelId="{5CC59282-430F-474D-9CCE-878349DB41BC}" type="presParOf" srcId="{94C31003-03E0-463E-9A1E-916F361B9C18}" destId="{CDAC7F2F-4D3F-4FB6-87BA-EC3FAC1343B1}" srcOrd="3" destOrd="0" presId="urn:microsoft.com/office/officeart/2008/layout/AlternatingHexagons"/>
    <dgm:cxn modelId="{CD8A30F7-3EA6-44BB-ABB2-DC6676B66258}" type="presParOf" srcId="{94C31003-03E0-463E-9A1E-916F361B9C18}" destId="{5F2665CC-0FB6-4DA6-BB19-7798E637F6B1}" srcOrd="4" destOrd="0" presId="urn:microsoft.com/office/officeart/2008/layout/AlternatingHexagons"/>
    <dgm:cxn modelId="{59B0C9D8-744E-4C5C-95EA-2103377D78FD}" type="presParOf" srcId="{2C0F5374-A74D-4E24-BE49-1F5408B402DD}" destId="{E740C027-DF79-4E1D-BDB7-B592301B7C8C}" srcOrd="3" destOrd="0" presId="urn:microsoft.com/office/officeart/2008/layout/AlternatingHexagons"/>
    <dgm:cxn modelId="{9727288C-90CB-4E1D-BE7F-A96E31477803}" type="presParOf" srcId="{2C0F5374-A74D-4E24-BE49-1F5408B402DD}" destId="{CF135AF0-247F-4718-AB83-7D0974EBD358}" srcOrd="4" destOrd="0" presId="urn:microsoft.com/office/officeart/2008/layout/AlternatingHexagons"/>
    <dgm:cxn modelId="{8DEBB1E7-AE4A-46AC-B090-959DF0C74E3C}" type="presParOf" srcId="{CF135AF0-247F-4718-AB83-7D0974EBD358}" destId="{7688BA8D-8D94-40E9-BF1C-7899CAC379AA}" srcOrd="0" destOrd="0" presId="urn:microsoft.com/office/officeart/2008/layout/AlternatingHexagons"/>
    <dgm:cxn modelId="{E24BBA95-ED48-4ED8-AB44-A0CDC03A293D}" type="presParOf" srcId="{CF135AF0-247F-4718-AB83-7D0974EBD358}" destId="{9062C764-DD4A-4A44-B664-590CA16ADE7A}" srcOrd="1" destOrd="0" presId="urn:microsoft.com/office/officeart/2008/layout/AlternatingHexagons"/>
    <dgm:cxn modelId="{FE0A9141-464B-4848-8DD8-F2D98E8B99A2}" type="presParOf" srcId="{CF135AF0-247F-4718-AB83-7D0974EBD358}" destId="{6CBA41D5-E7AF-48FE-86D5-241BDAB037E9}" srcOrd="2" destOrd="0" presId="urn:microsoft.com/office/officeart/2008/layout/AlternatingHexagons"/>
    <dgm:cxn modelId="{1445C61B-DB5D-4794-A005-B06073E3306B}" type="presParOf" srcId="{CF135AF0-247F-4718-AB83-7D0974EBD358}" destId="{DF1FEA68-6B91-4365-B683-AE74AF1B4630}" srcOrd="3" destOrd="0" presId="urn:microsoft.com/office/officeart/2008/layout/AlternatingHexagons"/>
    <dgm:cxn modelId="{C5FCC3FD-34C1-4A6C-95BE-3B4D2FF94175}" type="presParOf" srcId="{CF135AF0-247F-4718-AB83-7D0974EBD358}" destId="{D94EFC2E-624C-45B7-8D82-C75362BE6A5F}"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6AD01-1DFA-4A35-8BA7-AC3FF95B44D5}">
      <dsp:nvSpPr>
        <dsp:cNvPr id="0" name=""/>
        <dsp:cNvSpPr/>
      </dsp:nvSpPr>
      <dsp:spPr>
        <a:xfrm>
          <a:off x="-6455074" y="-987289"/>
          <a:ext cx="7683239" cy="7683239"/>
        </a:xfrm>
        <a:prstGeom prst="blockArc">
          <a:avLst>
            <a:gd name="adj1" fmla="val 18900000"/>
            <a:gd name="adj2" fmla="val 2700000"/>
            <a:gd name="adj3" fmla="val 281"/>
          </a:avLst>
        </a:prstGeom>
        <a:noFill/>
        <a:ln w="25400" cap="flat" cmpd="sng" algn="ctr">
          <a:solidFill>
            <a:schemeClr val="accent6">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7491719-C731-4CEF-89D5-E93C128E700D}">
      <dsp:nvSpPr>
        <dsp:cNvPr id="0" name=""/>
        <dsp:cNvSpPr/>
      </dsp:nvSpPr>
      <dsp:spPr>
        <a:xfrm>
          <a:off x="536514" y="356677"/>
          <a:ext cx="7830452" cy="713810"/>
        </a:xfrm>
        <a:prstGeom prst="rect">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6587" tIns="45720" rIns="45720" bIns="45720" numCol="1" spcCol="1270" anchor="ctr" anchorCtr="0">
          <a:noAutofit/>
        </a:bodyPr>
        <a:lstStyle/>
        <a:p>
          <a:pPr lvl="0" algn="l" defTabSz="800100">
            <a:lnSpc>
              <a:spcPct val="90000"/>
            </a:lnSpc>
            <a:spcBef>
              <a:spcPct val="0"/>
            </a:spcBef>
            <a:spcAft>
              <a:spcPct val="35000"/>
            </a:spcAft>
          </a:pPr>
          <a:r>
            <a:rPr lang="en-US" sz="1800" b="1" kern="1200" smtClean="0"/>
            <a:t>1. </a:t>
          </a:r>
          <a:r>
            <a:rPr lang="en-ZA" sz="1800" b="1" kern="1200" smtClean="0"/>
            <a:t>Background </a:t>
          </a:r>
          <a:endParaRPr lang="en-ZA" sz="1800" b="1" kern="1200" dirty="0"/>
        </a:p>
      </dsp:txBody>
      <dsp:txXfrm>
        <a:off x="536514" y="356677"/>
        <a:ext cx="7830452" cy="713810"/>
      </dsp:txXfrm>
    </dsp:sp>
    <dsp:sp modelId="{071FE6D7-D7A2-4D24-B3A7-CFC06033F15B}">
      <dsp:nvSpPr>
        <dsp:cNvPr id="0" name=""/>
        <dsp:cNvSpPr/>
      </dsp:nvSpPr>
      <dsp:spPr>
        <a:xfrm>
          <a:off x="90383" y="267450"/>
          <a:ext cx="892263" cy="892263"/>
        </a:xfrm>
        <a:prstGeom prst="ellipse">
          <a:avLst/>
        </a:prstGeom>
        <a:solidFill>
          <a:schemeClr val="lt1">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4901986-D11E-4280-AD7F-1DEFFC0DAFC1}">
      <dsp:nvSpPr>
        <dsp:cNvPr id="0" name=""/>
        <dsp:cNvSpPr/>
      </dsp:nvSpPr>
      <dsp:spPr>
        <a:xfrm>
          <a:off x="1048010" y="1427050"/>
          <a:ext cx="7318957" cy="713810"/>
        </a:xfrm>
        <a:prstGeom prst="rect">
          <a:avLst/>
        </a:prstGeom>
        <a:gradFill rotWithShape="0">
          <a:gsLst>
            <a:gs pos="0">
              <a:schemeClr val="accent6">
                <a:alpha val="90000"/>
                <a:hueOff val="0"/>
                <a:satOff val="0"/>
                <a:lumOff val="0"/>
                <a:alphaOff val="-10000"/>
                <a:shade val="51000"/>
                <a:satMod val="130000"/>
              </a:schemeClr>
            </a:gs>
            <a:gs pos="80000">
              <a:schemeClr val="accent6">
                <a:alpha val="90000"/>
                <a:hueOff val="0"/>
                <a:satOff val="0"/>
                <a:lumOff val="0"/>
                <a:alphaOff val="-10000"/>
                <a:shade val="93000"/>
                <a:satMod val="130000"/>
              </a:schemeClr>
            </a:gs>
            <a:gs pos="100000">
              <a:schemeClr val="accent6">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6587"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t>2. Strategic Overview</a:t>
          </a:r>
          <a:r>
            <a:rPr lang="en-GB" sz="1800" b="1" kern="1200" dirty="0" smtClean="0"/>
            <a:t> </a:t>
          </a:r>
          <a:endParaRPr lang="en-ZA" sz="1800" b="1" kern="1200" dirty="0"/>
        </a:p>
      </dsp:txBody>
      <dsp:txXfrm>
        <a:off x="1048010" y="1427050"/>
        <a:ext cx="7318957" cy="713810"/>
      </dsp:txXfrm>
    </dsp:sp>
    <dsp:sp modelId="{535C2AE0-7BAF-455F-A337-3271440A80F2}">
      <dsp:nvSpPr>
        <dsp:cNvPr id="0" name=""/>
        <dsp:cNvSpPr/>
      </dsp:nvSpPr>
      <dsp:spPr>
        <a:xfrm>
          <a:off x="601878" y="1337824"/>
          <a:ext cx="892263" cy="892263"/>
        </a:xfrm>
        <a:prstGeom prst="ellipse">
          <a:avLst/>
        </a:prstGeom>
        <a:solidFill>
          <a:schemeClr val="lt1">
            <a:hueOff val="0"/>
            <a:satOff val="0"/>
            <a:lumOff val="0"/>
            <a:alphaOff val="0"/>
          </a:schemeClr>
        </a:solidFill>
        <a:ln w="9525" cap="flat" cmpd="sng" algn="ctr">
          <a:solidFill>
            <a:schemeClr val="accent6">
              <a:alpha val="90000"/>
              <a:hueOff val="0"/>
              <a:satOff val="0"/>
              <a:lumOff val="0"/>
              <a:alphaOff val="-1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8E34E3E-530D-4E32-BE9C-0435D99EC33C}">
      <dsp:nvSpPr>
        <dsp:cNvPr id="0" name=""/>
        <dsp:cNvSpPr/>
      </dsp:nvSpPr>
      <dsp:spPr>
        <a:xfrm>
          <a:off x="1204998" y="2497424"/>
          <a:ext cx="7161968" cy="713810"/>
        </a:xfrm>
        <a:prstGeom prst="rect">
          <a:avLst/>
        </a:prstGeom>
        <a:gradFill rotWithShape="0">
          <a:gsLst>
            <a:gs pos="0">
              <a:schemeClr val="accent6">
                <a:alpha val="90000"/>
                <a:hueOff val="0"/>
                <a:satOff val="0"/>
                <a:lumOff val="0"/>
                <a:alphaOff val="-20000"/>
                <a:shade val="51000"/>
                <a:satMod val="130000"/>
              </a:schemeClr>
            </a:gs>
            <a:gs pos="80000">
              <a:schemeClr val="accent6">
                <a:alpha val="90000"/>
                <a:hueOff val="0"/>
                <a:satOff val="0"/>
                <a:lumOff val="0"/>
                <a:alphaOff val="-20000"/>
                <a:shade val="93000"/>
                <a:satMod val="130000"/>
              </a:schemeClr>
            </a:gs>
            <a:gs pos="100000">
              <a:schemeClr val="accent6">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6587"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t>3. Programme Performance Information</a:t>
          </a:r>
          <a:endParaRPr lang="en-ZA" sz="1800" b="1" kern="1200" dirty="0"/>
        </a:p>
      </dsp:txBody>
      <dsp:txXfrm>
        <a:off x="1204998" y="2497424"/>
        <a:ext cx="7161968" cy="713810"/>
      </dsp:txXfrm>
    </dsp:sp>
    <dsp:sp modelId="{2ABEC2C2-71B8-4FA8-A0BF-C2CB206965FB}">
      <dsp:nvSpPr>
        <dsp:cNvPr id="0" name=""/>
        <dsp:cNvSpPr/>
      </dsp:nvSpPr>
      <dsp:spPr>
        <a:xfrm>
          <a:off x="758867" y="2408198"/>
          <a:ext cx="892263" cy="892263"/>
        </a:xfrm>
        <a:prstGeom prst="ellipse">
          <a:avLst/>
        </a:prstGeom>
        <a:solidFill>
          <a:schemeClr val="lt1">
            <a:hueOff val="0"/>
            <a:satOff val="0"/>
            <a:lumOff val="0"/>
            <a:alphaOff val="0"/>
          </a:schemeClr>
        </a:solidFill>
        <a:ln w="9525" cap="flat" cmpd="sng" algn="ctr">
          <a:solidFill>
            <a:schemeClr val="accent6">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1D6748C-EA23-45C2-B946-7BA613177644}">
      <dsp:nvSpPr>
        <dsp:cNvPr id="0" name=""/>
        <dsp:cNvSpPr/>
      </dsp:nvSpPr>
      <dsp:spPr>
        <a:xfrm>
          <a:off x="1048010" y="3567798"/>
          <a:ext cx="7318957" cy="713810"/>
        </a:xfrm>
        <a:prstGeom prst="rect">
          <a:avLst/>
        </a:prstGeom>
        <a:gradFill rotWithShape="0">
          <a:gsLst>
            <a:gs pos="0">
              <a:schemeClr val="accent6">
                <a:alpha val="90000"/>
                <a:hueOff val="0"/>
                <a:satOff val="0"/>
                <a:lumOff val="0"/>
                <a:alphaOff val="-30000"/>
                <a:shade val="51000"/>
                <a:satMod val="130000"/>
              </a:schemeClr>
            </a:gs>
            <a:gs pos="80000">
              <a:schemeClr val="accent6">
                <a:alpha val="90000"/>
                <a:hueOff val="0"/>
                <a:satOff val="0"/>
                <a:lumOff val="0"/>
                <a:alphaOff val="-30000"/>
                <a:shade val="93000"/>
                <a:satMod val="130000"/>
              </a:schemeClr>
            </a:gs>
            <a:gs pos="100000">
              <a:schemeClr val="accent6">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6587"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t>4. Key Strategic Risks </a:t>
          </a:r>
          <a:endParaRPr lang="en-ZA" sz="1800" b="1" kern="1200" dirty="0"/>
        </a:p>
      </dsp:txBody>
      <dsp:txXfrm>
        <a:off x="1048010" y="3567798"/>
        <a:ext cx="7318957" cy="713810"/>
      </dsp:txXfrm>
    </dsp:sp>
    <dsp:sp modelId="{9A051535-31FF-49EA-B33D-BA003E35D1B6}">
      <dsp:nvSpPr>
        <dsp:cNvPr id="0" name=""/>
        <dsp:cNvSpPr/>
      </dsp:nvSpPr>
      <dsp:spPr>
        <a:xfrm>
          <a:off x="601878" y="3478571"/>
          <a:ext cx="892263" cy="892263"/>
        </a:xfrm>
        <a:prstGeom prst="ellipse">
          <a:avLst/>
        </a:prstGeom>
        <a:solidFill>
          <a:schemeClr val="lt1">
            <a:hueOff val="0"/>
            <a:satOff val="0"/>
            <a:lumOff val="0"/>
            <a:alphaOff val="0"/>
          </a:schemeClr>
        </a:solidFill>
        <a:ln w="9525" cap="flat" cmpd="sng" algn="ctr">
          <a:solidFill>
            <a:schemeClr val="accent6">
              <a:alpha val="90000"/>
              <a:hueOff val="0"/>
              <a:satOff val="0"/>
              <a:lumOff val="0"/>
              <a:alphaOff val="-3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E6979EA-8485-4941-98BC-5E68A3617ACC}">
      <dsp:nvSpPr>
        <dsp:cNvPr id="0" name=""/>
        <dsp:cNvSpPr/>
      </dsp:nvSpPr>
      <dsp:spPr>
        <a:xfrm>
          <a:off x="536514" y="4638172"/>
          <a:ext cx="7830452" cy="713810"/>
        </a:xfrm>
        <a:prstGeom prst="rect">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6587"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t>5. </a:t>
          </a:r>
          <a:r>
            <a:rPr lang="en-ZA" sz="1800" b="1" kern="1200" dirty="0" smtClean="0"/>
            <a:t>Budget Structure and estimates for MTF</a:t>
          </a:r>
          <a:endParaRPr lang="en-ZA" sz="1800" b="1" kern="1200" dirty="0"/>
        </a:p>
      </dsp:txBody>
      <dsp:txXfrm>
        <a:off x="536514" y="4638172"/>
        <a:ext cx="7830452" cy="713810"/>
      </dsp:txXfrm>
    </dsp:sp>
    <dsp:sp modelId="{AA61F93D-0A04-4D4B-BB1E-297CC8F307C8}">
      <dsp:nvSpPr>
        <dsp:cNvPr id="0" name=""/>
        <dsp:cNvSpPr/>
      </dsp:nvSpPr>
      <dsp:spPr>
        <a:xfrm>
          <a:off x="90383" y="4548945"/>
          <a:ext cx="892263" cy="892263"/>
        </a:xfrm>
        <a:prstGeom prst="ellipse">
          <a:avLst/>
        </a:prstGeom>
        <a:solidFill>
          <a:schemeClr val="lt1">
            <a:hueOff val="0"/>
            <a:satOff val="0"/>
            <a:lumOff val="0"/>
            <a:alphaOff val="0"/>
          </a:schemeClr>
        </a:solidFill>
        <a:ln w="9525" cap="flat" cmpd="sng" algn="ctr">
          <a:solidFill>
            <a:schemeClr val="accent6">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86BB8-47FD-4A53-A710-6E81D50F59A0}">
      <dsp:nvSpPr>
        <dsp:cNvPr id="0" name=""/>
        <dsp:cNvSpPr/>
      </dsp:nvSpPr>
      <dsp:spPr>
        <a:xfrm rot="5400000">
          <a:off x="2630104" y="97992"/>
          <a:ext cx="1506471" cy="1310630"/>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ZA" sz="2900" kern="1200" dirty="0"/>
            <a:t/>
          </a:r>
          <a:br>
            <a:rPr lang="en-ZA" sz="2900" kern="1200" dirty="0"/>
          </a:br>
          <a:endParaRPr lang="en-ZA" sz="2900" kern="1200" dirty="0"/>
        </a:p>
      </dsp:txBody>
      <dsp:txXfrm rot="-5400000">
        <a:off x="2932264" y="234830"/>
        <a:ext cx="902150" cy="1036955"/>
      </dsp:txXfrm>
    </dsp:sp>
    <dsp:sp modelId="{21548FDC-298C-45C1-BC36-D06DC28E2DA8}">
      <dsp:nvSpPr>
        <dsp:cNvPr id="0" name=""/>
        <dsp:cNvSpPr/>
      </dsp:nvSpPr>
      <dsp:spPr>
        <a:xfrm>
          <a:off x="4078426" y="301365"/>
          <a:ext cx="1681222" cy="903882"/>
        </a:xfrm>
        <a:prstGeom prst="rect">
          <a:avLst/>
        </a:prstGeom>
        <a:noFill/>
        <a:ln>
          <a:noFill/>
        </a:ln>
        <a:effectLst/>
      </dsp:spPr>
      <dsp:style>
        <a:lnRef idx="0">
          <a:scrgbClr r="0" g="0" b="0"/>
        </a:lnRef>
        <a:fillRef idx="0">
          <a:scrgbClr r="0" g="0" b="0"/>
        </a:fillRef>
        <a:effectRef idx="0">
          <a:scrgbClr r="0" g="0" b="0"/>
        </a:effectRef>
        <a:fontRef idx="minor"/>
      </dsp:style>
    </dsp:sp>
    <dsp:sp modelId="{77F1F49C-7516-49B3-A558-BBAAD1760BDF}">
      <dsp:nvSpPr>
        <dsp:cNvPr id="0" name=""/>
        <dsp:cNvSpPr/>
      </dsp:nvSpPr>
      <dsp:spPr>
        <a:xfrm rot="5400000">
          <a:off x="1214624" y="97992"/>
          <a:ext cx="1506471" cy="1310630"/>
        </a:xfrm>
        <a:prstGeom prst="hexagon">
          <a:avLst>
            <a:gd name="adj" fmla="val 25000"/>
            <a:gd name="vf" fmla="val 115470"/>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ZA" sz="3600" kern="1200" dirty="0"/>
        </a:p>
      </dsp:txBody>
      <dsp:txXfrm rot="-5400000">
        <a:off x="1516784" y="234830"/>
        <a:ext cx="902150" cy="1036955"/>
      </dsp:txXfrm>
    </dsp:sp>
    <dsp:sp modelId="{A91A314C-BA82-442C-BE66-BC78EB38AF4F}">
      <dsp:nvSpPr>
        <dsp:cNvPr id="0" name=""/>
        <dsp:cNvSpPr/>
      </dsp:nvSpPr>
      <dsp:spPr>
        <a:xfrm rot="5400000">
          <a:off x="1919652" y="1376684"/>
          <a:ext cx="1506471" cy="1310630"/>
        </a:xfrm>
        <a:prstGeom prst="hexagon">
          <a:avLst>
            <a:gd name="adj" fmla="val 25000"/>
            <a:gd name="vf" fmla="val 115470"/>
          </a:avLst>
        </a:prstGeom>
        <a:pattFill prst="pct80">
          <a:fgClr>
            <a:schemeClr val="accent6"/>
          </a:fgClr>
          <a:bgClr>
            <a:schemeClr val="bg1"/>
          </a:bgClr>
        </a:patt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effectLst>
                <a:outerShdw blurRad="38100" dist="38100" dir="2700000" algn="tl">
                  <a:srgbClr val="000000">
                    <a:alpha val="43137"/>
                  </a:srgbClr>
                </a:outerShdw>
              </a:effectLst>
            </a:rPr>
            <a:t>1</a:t>
          </a:r>
          <a:endParaRPr lang="en-ZA" sz="4400" kern="1200" dirty="0">
            <a:effectLst>
              <a:outerShdw blurRad="38100" dist="38100" dir="2700000" algn="tl">
                <a:srgbClr val="000000">
                  <a:alpha val="43137"/>
                </a:srgbClr>
              </a:outerShdw>
            </a:effectLst>
          </a:endParaRPr>
        </a:p>
      </dsp:txBody>
      <dsp:txXfrm rot="-5400000">
        <a:off x="2221812" y="1513522"/>
        <a:ext cx="902150" cy="1036955"/>
      </dsp:txXfrm>
    </dsp:sp>
    <dsp:sp modelId="{C1A24C2E-76F4-4D75-964B-AC31BA70314F}">
      <dsp:nvSpPr>
        <dsp:cNvPr id="0" name=""/>
        <dsp:cNvSpPr/>
      </dsp:nvSpPr>
      <dsp:spPr>
        <a:xfrm>
          <a:off x="336351" y="1580058"/>
          <a:ext cx="1626989" cy="903882"/>
        </a:xfrm>
        <a:prstGeom prst="rect">
          <a:avLst/>
        </a:prstGeom>
        <a:noFill/>
        <a:ln>
          <a:noFill/>
        </a:ln>
        <a:effectLst/>
      </dsp:spPr>
      <dsp:style>
        <a:lnRef idx="0">
          <a:scrgbClr r="0" g="0" b="0"/>
        </a:lnRef>
        <a:fillRef idx="0">
          <a:scrgbClr r="0" g="0" b="0"/>
        </a:fillRef>
        <a:effectRef idx="0">
          <a:scrgbClr r="0" g="0" b="0"/>
        </a:effectRef>
        <a:fontRef idx="minor"/>
      </dsp:style>
    </dsp:sp>
    <dsp:sp modelId="{5F2665CC-0FB6-4DA6-BB19-7798E637F6B1}">
      <dsp:nvSpPr>
        <dsp:cNvPr id="0" name=""/>
        <dsp:cNvSpPr/>
      </dsp:nvSpPr>
      <dsp:spPr>
        <a:xfrm rot="5400000">
          <a:off x="3335133" y="1376684"/>
          <a:ext cx="1506471" cy="1310630"/>
        </a:xfrm>
        <a:prstGeom prst="hexagon">
          <a:avLst>
            <a:gd name="adj" fmla="val 25000"/>
            <a:gd name="vf" fmla="val 115470"/>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ZA" sz="3600" kern="1200" dirty="0"/>
        </a:p>
      </dsp:txBody>
      <dsp:txXfrm rot="-5400000">
        <a:off x="3637293" y="1513522"/>
        <a:ext cx="902150" cy="1036955"/>
      </dsp:txXfrm>
    </dsp:sp>
    <dsp:sp modelId="{7688BA8D-8D94-40E9-BF1C-7899CAC379AA}">
      <dsp:nvSpPr>
        <dsp:cNvPr id="0" name=""/>
        <dsp:cNvSpPr/>
      </dsp:nvSpPr>
      <dsp:spPr>
        <a:xfrm rot="5400000">
          <a:off x="2630104" y="2655377"/>
          <a:ext cx="1506471" cy="1310630"/>
        </a:xfrm>
        <a:prstGeom prst="hexagon">
          <a:avLst>
            <a:gd name="adj" fmla="val 25000"/>
            <a:gd name="vf" fmla="val 115470"/>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ZA" sz="2900" kern="1200" dirty="0"/>
            <a:t/>
          </a:r>
          <a:br>
            <a:rPr lang="en-ZA" sz="2900" kern="1200" dirty="0"/>
          </a:br>
          <a:endParaRPr lang="en-ZA" sz="2900" kern="1200" dirty="0"/>
        </a:p>
      </dsp:txBody>
      <dsp:txXfrm rot="-5400000">
        <a:off x="2932264" y="2792215"/>
        <a:ext cx="902150" cy="1036955"/>
      </dsp:txXfrm>
    </dsp:sp>
    <dsp:sp modelId="{9062C764-DD4A-4A44-B664-590CA16ADE7A}">
      <dsp:nvSpPr>
        <dsp:cNvPr id="0" name=""/>
        <dsp:cNvSpPr/>
      </dsp:nvSpPr>
      <dsp:spPr>
        <a:xfrm>
          <a:off x="4078426" y="2858751"/>
          <a:ext cx="1681222" cy="903882"/>
        </a:xfrm>
        <a:prstGeom prst="rect">
          <a:avLst/>
        </a:prstGeom>
        <a:noFill/>
        <a:ln>
          <a:noFill/>
        </a:ln>
        <a:effectLst/>
      </dsp:spPr>
      <dsp:style>
        <a:lnRef idx="0">
          <a:scrgbClr r="0" g="0" b="0"/>
        </a:lnRef>
        <a:fillRef idx="0">
          <a:scrgbClr r="0" g="0" b="0"/>
        </a:fillRef>
        <a:effectRef idx="0">
          <a:scrgbClr r="0" g="0" b="0"/>
        </a:effectRef>
        <a:fontRef idx="minor"/>
      </dsp:style>
    </dsp:sp>
    <dsp:sp modelId="{D94EFC2E-624C-45B7-8D82-C75362BE6A5F}">
      <dsp:nvSpPr>
        <dsp:cNvPr id="0" name=""/>
        <dsp:cNvSpPr/>
      </dsp:nvSpPr>
      <dsp:spPr>
        <a:xfrm rot="5400000">
          <a:off x="1214624" y="2655377"/>
          <a:ext cx="1506471" cy="1310630"/>
        </a:xfrm>
        <a:prstGeom prst="hexagon">
          <a:avLst>
            <a:gd name="adj" fmla="val 25000"/>
            <a:gd name="vf" fmla="val 11547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ZA" sz="3600" kern="1200" dirty="0"/>
        </a:p>
      </dsp:txBody>
      <dsp:txXfrm rot="-5400000">
        <a:off x="1516784" y="2792215"/>
        <a:ext cx="902150" cy="1036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86BB8-47FD-4A53-A710-6E81D50F59A0}">
      <dsp:nvSpPr>
        <dsp:cNvPr id="0" name=""/>
        <dsp:cNvSpPr/>
      </dsp:nvSpPr>
      <dsp:spPr>
        <a:xfrm rot="5400000">
          <a:off x="2630104" y="97992"/>
          <a:ext cx="1506471" cy="1310630"/>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ZA" sz="2400" kern="1200" dirty="0"/>
        </a:p>
      </dsp:txBody>
      <dsp:txXfrm rot="-5400000">
        <a:off x="2932264" y="234830"/>
        <a:ext cx="902150" cy="1036955"/>
      </dsp:txXfrm>
    </dsp:sp>
    <dsp:sp modelId="{21548FDC-298C-45C1-BC36-D06DC28E2DA8}">
      <dsp:nvSpPr>
        <dsp:cNvPr id="0" name=""/>
        <dsp:cNvSpPr/>
      </dsp:nvSpPr>
      <dsp:spPr>
        <a:xfrm>
          <a:off x="4078426" y="301365"/>
          <a:ext cx="1681222" cy="903882"/>
        </a:xfrm>
        <a:prstGeom prst="rect">
          <a:avLst/>
        </a:prstGeom>
        <a:noFill/>
        <a:ln>
          <a:noFill/>
        </a:ln>
        <a:effectLst/>
      </dsp:spPr>
      <dsp:style>
        <a:lnRef idx="0">
          <a:scrgbClr r="0" g="0" b="0"/>
        </a:lnRef>
        <a:fillRef idx="0">
          <a:scrgbClr r="0" g="0" b="0"/>
        </a:fillRef>
        <a:effectRef idx="0">
          <a:scrgbClr r="0" g="0" b="0"/>
        </a:effectRef>
        <a:fontRef idx="minor"/>
      </dsp:style>
    </dsp:sp>
    <dsp:sp modelId="{77F1F49C-7516-49B3-A558-BBAAD1760BDF}">
      <dsp:nvSpPr>
        <dsp:cNvPr id="0" name=""/>
        <dsp:cNvSpPr/>
      </dsp:nvSpPr>
      <dsp:spPr>
        <a:xfrm rot="5400000">
          <a:off x="1214624" y="97992"/>
          <a:ext cx="1506471" cy="1310630"/>
        </a:xfrm>
        <a:prstGeom prst="hexagon">
          <a:avLst>
            <a:gd name="adj" fmla="val 25000"/>
            <a:gd name="vf" fmla="val 115470"/>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ZA" sz="3600" kern="1200" dirty="0"/>
        </a:p>
      </dsp:txBody>
      <dsp:txXfrm rot="-5400000">
        <a:off x="1516784" y="234830"/>
        <a:ext cx="902150" cy="1036955"/>
      </dsp:txXfrm>
    </dsp:sp>
    <dsp:sp modelId="{A91A314C-BA82-442C-BE66-BC78EB38AF4F}">
      <dsp:nvSpPr>
        <dsp:cNvPr id="0" name=""/>
        <dsp:cNvSpPr/>
      </dsp:nvSpPr>
      <dsp:spPr>
        <a:xfrm rot="5400000">
          <a:off x="1919652" y="1376684"/>
          <a:ext cx="1506471" cy="1310630"/>
        </a:xfrm>
        <a:prstGeom prst="hexagon">
          <a:avLst>
            <a:gd name="adj" fmla="val 25000"/>
            <a:gd name="vf" fmla="val 115470"/>
          </a:avLst>
        </a:prstGeom>
        <a:pattFill prst="pct80">
          <a:fgClr>
            <a:schemeClr val="accent6"/>
          </a:fgClr>
          <a:bgClr>
            <a:schemeClr val="bg1"/>
          </a:bgClr>
        </a:patt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effectLst>
                <a:outerShdw blurRad="38100" dist="38100" dir="2700000" algn="tl">
                  <a:srgbClr val="000000">
                    <a:alpha val="43137"/>
                  </a:srgbClr>
                </a:outerShdw>
              </a:effectLst>
            </a:rPr>
            <a:t>2</a:t>
          </a:r>
          <a:endParaRPr lang="en-ZA" sz="4400" kern="1200" dirty="0">
            <a:effectLst>
              <a:outerShdw blurRad="38100" dist="38100" dir="2700000" algn="tl">
                <a:srgbClr val="000000">
                  <a:alpha val="43137"/>
                </a:srgbClr>
              </a:outerShdw>
            </a:effectLst>
          </a:endParaRPr>
        </a:p>
      </dsp:txBody>
      <dsp:txXfrm rot="-5400000">
        <a:off x="2221812" y="1513522"/>
        <a:ext cx="902150" cy="1036955"/>
      </dsp:txXfrm>
    </dsp:sp>
    <dsp:sp modelId="{C1A24C2E-76F4-4D75-964B-AC31BA70314F}">
      <dsp:nvSpPr>
        <dsp:cNvPr id="0" name=""/>
        <dsp:cNvSpPr/>
      </dsp:nvSpPr>
      <dsp:spPr>
        <a:xfrm>
          <a:off x="336351" y="1580058"/>
          <a:ext cx="1626989" cy="903882"/>
        </a:xfrm>
        <a:prstGeom prst="rect">
          <a:avLst/>
        </a:prstGeom>
        <a:noFill/>
        <a:ln>
          <a:noFill/>
        </a:ln>
        <a:effectLst/>
      </dsp:spPr>
      <dsp:style>
        <a:lnRef idx="0">
          <a:scrgbClr r="0" g="0" b="0"/>
        </a:lnRef>
        <a:fillRef idx="0">
          <a:scrgbClr r="0" g="0" b="0"/>
        </a:fillRef>
        <a:effectRef idx="0">
          <a:scrgbClr r="0" g="0" b="0"/>
        </a:effectRef>
        <a:fontRef idx="minor"/>
      </dsp:style>
    </dsp:sp>
    <dsp:sp modelId="{5F2665CC-0FB6-4DA6-BB19-7798E637F6B1}">
      <dsp:nvSpPr>
        <dsp:cNvPr id="0" name=""/>
        <dsp:cNvSpPr/>
      </dsp:nvSpPr>
      <dsp:spPr>
        <a:xfrm rot="5400000">
          <a:off x="3335133" y="1376684"/>
          <a:ext cx="1506471" cy="1310630"/>
        </a:xfrm>
        <a:prstGeom prst="hexagon">
          <a:avLst>
            <a:gd name="adj" fmla="val 25000"/>
            <a:gd name="vf" fmla="val 115470"/>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ZA" sz="3600" kern="1200" dirty="0"/>
        </a:p>
      </dsp:txBody>
      <dsp:txXfrm rot="-5400000">
        <a:off x="3637293" y="1513522"/>
        <a:ext cx="902150" cy="1036955"/>
      </dsp:txXfrm>
    </dsp:sp>
    <dsp:sp modelId="{7688BA8D-8D94-40E9-BF1C-7899CAC379AA}">
      <dsp:nvSpPr>
        <dsp:cNvPr id="0" name=""/>
        <dsp:cNvSpPr/>
      </dsp:nvSpPr>
      <dsp:spPr>
        <a:xfrm rot="5400000">
          <a:off x="2630104" y="2655377"/>
          <a:ext cx="1506471" cy="1310630"/>
        </a:xfrm>
        <a:prstGeom prst="hexagon">
          <a:avLst>
            <a:gd name="adj" fmla="val 25000"/>
            <a:gd name="vf" fmla="val 115470"/>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ZA" sz="2400" kern="1200" dirty="0"/>
        </a:p>
      </dsp:txBody>
      <dsp:txXfrm rot="-5400000">
        <a:off x="2932264" y="2792215"/>
        <a:ext cx="902150" cy="1036955"/>
      </dsp:txXfrm>
    </dsp:sp>
    <dsp:sp modelId="{9062C764-DD4A-4A44-B664-590CA16ADE7A}">
      <dsp:nvSpPr>
        <dsp:cNvPr id="0" name=""/>
        <dsp:cNvSpPr/>
      </dsp:nvSpPr>
      <dsp:spPr>
        <a:xfrm>
          <a:off x="4078426" y="2858751"/>
          <a:ext cx="1681222" cy="903882"/>
        </a:xfrm>
        <a:prstGeom prst="rect">
          <a:avLst/>
        </a:prstGeom>
        <a:noFill/>
        <a:ln>
          <a:noFill/>
        </a:ln>
        <a:effectLst/>
      </dsp:spPr>
      <dsp:style>
        <a:lnRef idx="0">
          <a:scrgbClr r="0" g="0" b="0"/>
        </a:lnRef>
        <a:fillRef idx="0">
          <a:scrgbClr r="0" g="0" b="0"/>
        </a:fillRef>
        <a:effectRef idx="0">
          <a:scrgbClr r="0" g="0" b="0"/>
        </a:effectRef>
        <a:fontRef idx="minor"/>
      </dsp:style>
    </dsp:sp>
    <dsp:sp modelId="{D94EFC2E-624C-45B7-8D82-C75362BE6A5F}">
      <dsp:nvSpPr>
        <dsp:cNvPr id="0" name=""/>
        <dsp:cNvSpPr/>
      </dsp:nvSpPr>
      <dsp:spPr>
        <a:xfrm rot="5400000">
          <a:off x="1214624" y="2655377"/>
          <a:ext cx="1506471" cy="1310630"/>
        </a:xfrm>
        <a:prstGeom prst="hexagon">
          <a:avLst>
            <a:gd name="adj" fmla="val 25000"/>
            <a:gd name="vf" fmla="val 11547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ZA" sz="3600" kern="1200" dirty="0"/>
        </a:p>
      </dsp:txBody>
      <dsp:txXfrm rot="-5400000">
        <a:off x="1516784" y="2792215"/>
        <a:ext cx="902150" cy="10369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86BB8-47FD-4A53-A710-6E81D50F59A0}">
      <dsp:nvSpPr>
        <dsp:cNvPr id="0" name=""/>
        <dsp:cNvSpPr/>
      </dsp:nvSpPr>
      <dsp:spPr>
        <a:xfrm rot="5400000">
          <a:off x="2630104" y="97992"/>
          <a:ext cx="1506471" cy="1310630"/>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ZA" sz="2400" kern="1200" dirty="0"/>
        </a:p>
      </dsp:txBody>
      <dsp:txXfrm rot="-5400000">
        <a:off x="2932264" y="234830"/>
        <a:ext cx="902150" cy="1036955"/>
      </dsp:txXfrm>
    </dsp:sp>
    <dsp:sp modelId="{21548FDC-298C-45C1-BC36-D06DC28E2DA8}">
      <dsp:nvSpPr>
        <dsp:cNvPr id="0" name=""/>
        <dsp:cNvSpPr/>
      </dsp:nvSpPr>
      <dsp:spPr>
        <a:xfrm>
          <a:off x="4078426" y="301365"/>
          <a:ext cx="1681222" cy="903882"/>
        </a:xfrm>
        <a:prstGeom prst="rect">
          <a:avLst/>
        </a:prstGeom>
        <a:noFill/>
        <a:ln>
          <a:noFill/>
        </a:ln>
        <a:effectLst/>
      </dsp:spPr>
      <dsp:style>
        <a:lnRef idx="0">
          <a:scrgbClr r="0" g="0" b="0"/>
        </a:lnRef>
        <a:fillRef idx="0">
          <a:scrgbClr r="0" g="0" b="0"/>
        </a:fillRef>
        <a:effectRef idx="0">
          <a:scrgbClr r="0" g="0" b="0"/>
        </a:effectRef>
        <a:fontRef idx="minor"/>
      </dsp:style>
    </dsp:sp>
    <dsp:sp modelId="{77F1F49C-7516-49B3-A558-BBAAD1760BDF}">
      <dsp:nvSpPr>
        <dsp:cNvPr id="0" name=""/>
        <dsp:cNvSpPr/>
      </dsp:nvSpPr>
      <dsp:spPr>
        <a:xfrm rot="5400000">
          <a:off x="1214624" y="97992"/>
          <a:ext cx="1506471" cy="1310630"/>
        </a:xfrm>
        <a:prstGeom prst="hexagon">
          <a:avLst>
            <a:gd name="adj" fmla="val 25000"/>
            <a:gd name="vf" fmla="val 115470"/>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ZA" sz="3600" kern="1200" dirty="0"/>
        </a:p>
      </dsp:txBody>
      <dsp:txXfrm rot="-5400000">
        <a:off x="1516784" y="234830"/>
        <a:ext cx="902150" cy="1036955"/>
      </dsp:txXfrm>
    </dsp:sp>
    <dsp:sp modelId="{A91A314C-BA82-442C-BE66-BC78EB38AF4F}">
      <dsp:nvSpPr>
        <dsp:cNvPr id="0" name=""/>
        <dsp:cNvSpPr/>
      </dsp:nvSpPr>
      <dsp:spPr>
        <a:xfrm rot="5400000">
          <a:off x="1919652" y="1376684"/>
          <a:ext cx="1506471" cy="1310630"/>
        </a:xfrm>
        <a:prstGeom prst="hexagon">
          <a:avLst>
            <a:gd name="adj" fmla="val 25000"/>
            <a:gd name="vf" fmla="val 115470"/>
          </a:avLst>
        </a:prstGeom>
        <a:pattFill prst="pct80">
          <a:fgClr>
            <a:schemeClr val="accent6"/>
          </a:fgClr>
          <a:bgClr>
            <a:schemeClr val="bg1"/>
          </a:bgClr>
        </a:patt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ZA" sz="4400" kern="1200" dirty="0" smtClean="0">
              <a:effectLst>
                <a:outerShdw blurRad="38100" dist="38100" dir="2700000" algn="tl">
                  <a:srgbClr val="000000">
                    <a:alpha val="43137"/>
                  </a:srgbClr>
                </a:outerShdw>
              </a:effectLst>
            </a:rPr>
            <a:t>3</a:t>
          </a:r>
          <a:endParaRPr lang="en-ZA" sz="4400" kern="1200" dirty="0">
            <a:effectLst>
              <a:outerShdw blurRad="38100" dist="38100" dir="2700000" algn="tl">
                <a:srgbClr val="000000">
                  <a:alpha val="43137"/>
                </a:srgbClr>
              </a:outerShdw>
            </a:effectLst>
          </a:endParaRPr>
        </a:p>
      </dsp:txBody>
      <dsp:txXfrm rot="-5400000">
        <a:off x="2221812" y="1513522"/>
        <a:ext cx="902150" cy="1036955"/>
      </dsp:txXfrm>
    </dsp:sp>
    <dsp:sp modelId="{C1A24C2E-76F4-4D75-964B-AC31BA70314F}">
      <dsp:nvSpPr>
        <dsp:cNvPr id="0" name=""/>
        <dsp:cNvSpPr/>
      </dsp:nvSpPr>
      <dsp:spPr>
        <a:xfrm>
          <a:off x="336351" y="1580058"/>
          <a:ext cx="1626989" cy="903882"/>
        </a:xfrm>
        <a:prstGeom prst="rect">
          <a:avLst/>
        </a:prstGeom>
        <a:noFill/>
        <a:ln>
          <a:noFill/>
        </a:ln>
        <a:effectLst/>
      </dsp:spPr>
      <dsp:style>
        <a:lnRef idx="0">
          <a:scrgbClr r="0" g="0" b="0"/>
        </a:lnRef>
        <a:fillRef idx="0">
          <a:scrgbClr r="0" g="0" b="0"/>
        </a:fillRef>
        <a:effectRef idx="0">
          <a:scrgbClr r="0" g="0" b="0"/>
        </a:effectRef>
        <a:fontRef idx="minor"/>
      </dsp:style>
    </dsp:sp>
    <dsp:sp modelId="{5F2665CC-0FB6-4DA6-BB19-7798E637F6B1}">
      <dsp:nvSpPr>
        <dsp:cNvPr id="0" name=""/>
        <dsp:cNvSpPr/>
      </dsp:nvSpPr>
      <dsp:spPr>
        <a:xfrm rot="5400000">
          <a:off x="3335133" y="1376684"/>
          <a:ext cx="1506471" cy="1310630"/>
        </a:xfrm>
        <a:prstGeom prst="hexagon">
          <a:avLst>
            <a:gd name="adj" fmla="val 25000"/>
            <a:gd name="vf" fmla="val 115470"/>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ZA" sz="3600" kern="1200" dirty="0"/>
        </a:p>
      </dsp:txBody>
      <dsp:txXfrm rot="-5400000">
        <a:off x="3637293" y="1513522"/>
        <a:ext cx="902150" cy="1036955"/>
      </dsp:txXfrm>
    </dsp:sp>
    <dsp:sp modelId="{7688BA8D-8D94-40E9-BF1C-7899CAC379AA}">
      <dsp:nvSpPr>
        <dsp:cNvPr id="0" name=""/>
        <dsp:cNvSpPr/>
      </dsp:nvSpPr>
      <dsp:spPr>
        <a:xfrm rot="5400000">
          <a:off x="2630104" y="2655377"/>
          <a:ext cx="1506471" cy="1310630"/>
        </a:xfrm>
        <a:prstGeom prst="hexagon">
          <a:avLst>
            <a:gd name="adj" fmla="val 25000"/>
            <a:gd name="vf" fmla="val 115470"/>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ZA" sz="2400" kern="1200" dirty="0"/>
        </a:p>
      </dsp:txBody>
      <dsp:txXfrm rot="-5400000">
        <a:off x="2932264" y="2792215"/>
        <a:ext cx="902150" cy="1036955"/>
      </dsp:txXfrm>
    </dsp:sp>
    <dsp:sp modelId="{9062C764-DD4A-4A44-B664-590CA16ADE7A}">
      <dsp:nvSpPr>
        <dsp:cNvPr id="0" name=""/>
        <dsp:cNvSpPr/>
      </dsp:nvSpPr>
      <dsp:spPr>
        <a:xfrm>
          <a:off x="4078426" y="2858751"/>
          <a:ext cx="1681222" cy="903882"/>
        </a:xfrm>
        <a:prstGeom prst="rect">
          <a:avLst/>
        </a:prstGeom>
        <a:noFill/>
        <a:ln>
          <a:noFill/>
        </a:ln>
        <a:effectLst/>
      </dsp:spPr>
      <dsp:style>
        <a:lnRef idx="0">
          <a:scrgbClr r="0" g="0" b="0"/>
        </a:lnRef>
        <a:fillRef idx="0">
          <a:scrgbClr r="0" g="0" b="0"/>
        </a:fillRef>
        <a:effectRef idx="0">
          <a:scrgbClr r="0" g="0" b="0"/>
        </a:effectRef>
        <a:fontRef idx="minor"/>
      </dsp:style>
    </dsp:sp>
    <dsp:sp modelId="{D94EFC2E-624C-45B7-8D82-C75362BE6A5F}">
      <dsp:nvSpPr>
        <dsp:cNvPr id="0" name=""/>
        <dsp:cNvSpPr/>
      </dsp:nvSpPr>
      <dsp:spPr>
        <a:xfrm rot="5400000">
          <a:off x="1214624" y="2655377"/>
          <a:ext cx="1506471" cy="1310630"/>
        </a:xfrm>
        <a:prstGeom prst="hexagon">
          <a:avLst>
            <a:gd name="adj" fmla="val 25000"/>
            <a:gd name="vf" fmla="val 11547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ZA" sz="3600" kern="1200" dirty="0"/>
        </a:p>
      </dsp:txBody>
      <dsp:txXfrm rot="-5400000">
        <a:off x="1516784" y="2792215"/>
        <a:ext cx="902150" cy="10369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86BB8-47FD-4A53-A710-6E81D50F59A0}">
      <dsp:nvSpPr>
        <dsp:cNvPr id="0" name=""/>
        <dsp:cNvSpPr/>
      </dsp:nvSpPr>
      <dsp:spPr>
        <a:xfrm rot="5400000">
          <a:off x="2630104" y="97992"/>
          <a:ext cx="1506471" cy="1310630"/>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ZA" sz="2400" kern="1200" dirty="0"/>
        </a:p>
      </dsp:txBody>
      <dsp:txXfrm rot="-5400000">
        <a:off x="2932264" y="234830"/>
        <a:ext cx="902150" cy="1036955"/>
      </dsp:txXfrm>
    </dsp:sp>
    <dsp:sp modelId="{21548FDC-298C-45C1-BC36-D06DC28E2DA8}">
      <dsp:nvSpPr>
        <dsp:cNvPr id="0" name=""/>
        <dsp:cNvSpPr/>
      </dsp:nvSpPr>
      <dsp:spPr>
        <a:xfrm>
          <a:off x="4078426" y="301365"/>
          <a:ext cx="1681222" cy="903882"/>
        </a:xfrm>
        <a:prstGeom prst="rect">
          <a:avLst/>
        </a:prstGeom>
        <a:noFill/>
        <a:ln>
          <a:noFill/>
        </a:ln>
        <a:effectLst/>
      </dsp:spPr>
      <dsp:style>
        <a:lnRef idx="0">
          <a:scrgbClr r="0" g="0" b="0"/>
        </a:lnRef>
        <a:fillRef idx="0">
          <a:scrgbClr r="0" g="0" b="0"/>
        </a:fillRef>
        <a:effectRef idx="0">
          <a:scrgbClr r="0" g="0" b="0"/>
        </a:effectRef>
        <a:fontRef idx="minor"/>
      </dsp:style>
    </dsp:sp>
    <dsp:sp modelId="{77F1F49C-7516-49B3-A558-BBAAD1760BDF}">
      <dsp:nvSpPr>
        <dsp:cNvPr id="0" name=""/>
        <dsp:cNvSpPr/>
      </dsp:nvSpPr>
      <dsp:spPr>
        <a:xfrm rot="5400000">
          <a:off x="1214624" y="97992"/>
          <a:ext cx="1506471" cy="1310630"/>
        </a:xfrm>
        <a:prstGeom prst="hexagon">
          <a:avLst>
            <a:gd name="adj" fmla="val 25000"/>
            <a:gd name="vf" fmla="val 115470"/>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ZA" sz="3600" kern="1200" dirty="0"/>
        </a:p>
      </dsp:txBody>
      <dsp:txXfrm rot="-5400000">
        <a:off x="1516784" y="234830"/>
        <a:ext cx="902150" cy="1036955"/>
      </dsp:txXfrm>
    </dsp:sp>
    <dsp:sp modelId="{A91A314C-BA82-442C-BE66-BC78EB38AF4F}">
      <dsp:nvSpPr>
        <dsp:cNvPr id="0" name=""/>
        <dsp:cNvSpPr/>
      </dsp:nvSpPr>
      <dsp:spPr>
        <a:xfrm rot="5400000">
          <a:off x="1919652" y="1376684"/>
          <a:ext cx="1506471" cy="1310630"/>
        </a:xfrm>
        <a:prstGeom prst="hexagon">
          <a:avLst>
            <a:gd name="adj" fmla="val 25000"/>
            <a:gd name="vf" fmla="val 115470"/>
          </a:avLst>
        </a:prstGeom>
        <a:pattFill prst="pct80">
          <a:fgClr>
            <a:schemeClr val="accent6"/>
          </a:fgClr>
          <a:bgClr>
            <a:schemeClr val="bg1"/>
          </a:bgClr>
        </a:patt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ZA" sz="4400" kern="1200" dirty="0" smtClean="0">
              <a:effectLst>
                <a:outerShdw blurRad="38100" dist="38100" dir="2700000" algn="tl">
                  <a:srgbClr val="000000">
                    <a:alpha val="43137"/>
                  </a:srgbClr>
                </a:outerShdw>
              </a:effectLst>
            </a:rPr>
            <a:t>4</a:t>
          </a:r>
          <a:endParaRPr lang="en-ZA" sz="4400" kern="1200" dirty="0">
            <a:effectLst>
              <a:outerShdw blurRad="38100" dist="38100" dir="2700000" algn="tl">
                <a:srgbClr val="000000">
                  <a:alpha val="43137"/>
                </a:srgbClr>
              </a:outerShdw>
            </a:effectLst>
          </a:endParaRPr>
        </a:p>
      </dsp:txBody>
      <dsp:txXfrm rot="-5400000">
        <a:off x="2221812" y="1513522"/>
        <a:ext cx="902150" cy="1036955"/>
      </dsp:txXfrm>
    </dsp:sp>
    <dsp:sp modelId="{C1A24C2E-76F4-4D75-964B-AC31BA70314F}">
      <dsp:nvSpPr>
        <dsp:cNvPr id="0" name=""/>
        <dsp:cNvSpPr/>
      </dsp:nvSpPr>
      <dsp:spPr>
        <a:xfrm>
          <a:off x="336351" y="1580058"/>
          <a:ext cx="1626989" cy="903882"/>
        </a:xfrm>
        <a:prstGeom prst="rect">
          <a:avLst/>
        </a:prstGeom>
        <a:noFill/>
        <a:ln>
          <a:noFill/>
        </a:ln>
        <a:effectLst/>
      </dsp:spPr>
      <dsp:style>
        <a:lnRef idx="0">
          <a:scrgbClr r="0" g="0" b="0"/>
        </a:lnRef>
        <a:fillRef idx="0">
          <a:scrgbClr r="0" g="0" b="0"/>
        </a:fillRef>
        <a:effectRef idx="0">
          <a:scrgbClr r="0" g="0" b="0"/>
        </a:effectRef>
        <a:fontRef idx="minor"/>
      </dsp:style>
    </dsp:sp>
    <dsp:sp modelId="{5F2665CC-0FB6-4DA6-BB19-7798E637F6B1}">
      <dsp:nvSpPr>
        <dsp:cNvPr id="0" name=""/>
        <dsp:cNvSpPr/>
      </dsp:nvSpPr>
      <dsp:spPr>
        <a:xfrm rot="5400000">
          <a:off x="3335133" y="1376684"/>
          <a:ext cx="1506471" cy="1310630"/>
        </a:xfrm>
        <a:prstGeom prst="hexagon">
          <a:avLst>
            <a:gd name="adj" fmla="val 25000"/>
            <a:gd name="vf" fmla="val 115470"/>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ZA" sz="3600" kern="1200" dirty="0"/>
        </a:p>
      </dsp:txBody>
      <dsp:txXfrm rot="-5400000">
        <a:off x="3637293" y="1513522"/>
        <a:ext cx="902150" cy="1036955"/>
      </dsp:txXfrm>
    </dsp:sp>
    <dsp:sp modelId="{7688BA8D-8D94-40E9-BF1C-7899CAC379AA}">
      <dsp:nvSpPr>
        <dsp:cNvPr id="0" name=""/>
        <dsp:cNvSpPr/>
      </dsp:nvSpPr>
      <dsp:spPr>
        <a:xfrm rot="5400000">
          <a:off x="2630104" y="2655377"/>
          <a:ext cx="1506471" cy="1310630"/>
        </a:xfrm>
        <a:prstGeom prst="hexagon">
          <a:avLst>
            <a:gd name="adj" fmla="val 25000"/>
            <a:gd name="vf" fmla="val 115470"/>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ZA" sz="2400" kern="1200" dirty="0"/>
        </a:p>
      </dsp:txBody>
      <dsp:txXfrm rot="-5400000">
        <a:off x="2932264" y="2792215"/>
        <a:ext cx="902150" cy="1036955"/>
      </dsp:txXfrm>
    </dsp:sp>
    <dsp:sp modelId="{9062C764-DD4A-4A44-B664-590CA16ADE7A}">
      <dsp:nvSpPr>
        <dsp:cNvPr id="0" name=""/>
        <dsp:cNvSpPr/>
      </dsp:nvSpPr>
      <dsp:spPr>
        <a:xfrm>
          <a:off x="4078426" y="2858751"/>
          <a:ext cx="1681222" cy="903882"/>
        </a:xfrm>
        <a:prstGeom prst="rect">
          <a:avLst/>
        </a:prstGeom>
        <a:noFill/>
        <a:ln>
          <a:noFill/>
        </a:ln>
        <a:effectLst/>
      </dsp:spPr>
      <dsp:style>
        <a:lnRef idx="0">
          <a:scrgbClr r="0" g="0" b="0"/>
        </a:lnRef>
        <a:fillRef idx="0">
          <a:scrgbClr r="0" g="0" b="0"/>
        </a:fillRef>
        <a:effectRef idx="0">
          <a:scrgbClr r="0" g="0" b="0"/>
        </a:effectRef>
        <a:fontRef idx="minor"/>
      </dsp:style>
    </dsp:sp>
    <dsp:sp modelId="{D94EFC2E-624C-45B7-8D82-C75362BE6A5F}">
      <dsp:nvSpPr>
        <dsp:cNvPr id="0" name=""/>
        <dsp:cNvSpPr/>
      </dsp:nvSpPr>
      <dsp:spPr>
        <a:xfrm rot="5400000">
          <a:off x="1214624" y="2655377"/>
          <a:ext cx="1506471" cy="1310630"/>
        </a:xfrm>
        <a:prstGeom prst="hexagon">
          <a:avLst>
            <a:gd name="adj" fmla="val 25000"/>
            <a:gd name="vf" fmla="val 11547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ZA" sz="3600" kern="1200" dirty="0"/>
        </a:p>
      </dsp:txBody>
      <dsp:txXfrm rot="-5400000">
        <a:off x="1516784" y="2792215"/>
        <a:ext cx="902150" cy="10369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86BB8-47FD-4A53-A710-6E81D50F59A0}">
      <dsp:nvSpPr>
        <dsp:cNvPr id="0" name=""/>
        <dsp:cNvSpPr/>
      </dsp:nvSpPr>
      <dsp:spPr>
        <a:xfrm rot="5400000">
          <a:off x="2630104" y="97992"/>
          <a:ext cx="1506471" cy="1310630"/>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ZA" sz="2400" kern="1200" dirty="0"/>
        </a:p>
      </dsp:txBody>
      <dsp:txXfrm rot="-5400000">
        <a:off x="2932264" y="234830"/>
        <a:ext cx="902150" cy="1036955"/>
      </dsp:txXfrm>
    </dsp:sp>
    <dsp:sp modelId="{21548FDC-298C-45C1-BC36-D06DC28E2DA8}">
      <dsp:nvSpPr>
        <dsp:cNvPr id="0" name=""/>
        <dsp:cNvSpPr/>
      </dsp:nvSpPr>
      <dsp:spPr>
        <a:xfrm>
          <a:off x="4078426" y="301365"/>
          <a:ext cx="1681222" cy="903882"/>
        </a:xfrm>
        <a:prstGeom prst="rect">
          <a:avLst/>
        </a:prstGeom>
        <a:noFill/>
        <a:ln>
          <a:noFill/>
        </a:ln>
        <a:effectLst/>
      </dsp:spPr>
      <dsp:style>
        <a:lnRef idx="0">
          <a:scrgbClr r="0" g="0" b="0"/>
        </a:lnRef>
        <a:fillRef idx="0">
          <a:scrgbClr r="0" g="0" b="0"/>
        </a:fillRef>
        <a:effectRef idx="0">
          <a:scrgbClr r="0" g="0" b="0"/>
        </a:effectRef>
        <a:fontRef idx="minor"/>
      </dsp:style>
    </dsp:sp>
    <dsp:sp modelId="{77F1F49C-7516-49B3-A558-BBAAD1760BDF}">
      <dsp:nvSpPr>
        <dsp:cNvPr id="0" name=""/>
        <dsp:cNvSpPr/>
      </dsp:nvSpPr>
      <dsp:spPr>
        <a:xfrm rot="5400000">
          <a:off x="1214624" y="97992"/>
          <a:ext cx="1506471" cy="1310630"/>
        </a:xfrm>
        <a:prstGeom prst="hexagon">
          <a:avLst>
            <a:gd name="adj" fmla="val 25000"/>
            <a:gd name="vf" fmla="val 115470"/>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ZA" sz="3600" kern="1200" dirty="0"/>
        </a:p>
      </dsp:txBody>
      <dsp:txXfrm rot="-5400000">
        <a:off x="1516784" y="234830"/>
        <a:ext cx="902150" cy="1036955"/>
      </dsp:txXfrm>
    </dsp:sp>
    <dsp:sp modelId="{A91A314C-BA82-442C-BE66-BC78EB38AF4F}">
      <dsp:nvSpPr>
        <dsp:cNvPr id="0" name=""/>
        <dsp:cNvSpPr/>
      </dsp:nvSpPr>
      <dsp:spPr>
        <a:xfrm rot="5400000">
          <a:off x="1919652" y="1376684"/>
          <a:ext cx="1506471" cy="1310630"/>
        </a:xfrm>
        <a:prstGeom prst="hexagon">
          <a:avLst>
            <a:gd name="adj" fmla="val 25000"/>
            <a:gd name="vf" fmla="val 115470"/>
          </a:avLst>
        </a:prstGeom>
        <a:pattFill prst="pct80">
          <a:fgClr>
            <a:schemeClr val="accent6"/>
          </a:fgClr>
          <a:bgClr>
            <a:schemeClr val="bg1"/>
          </a:bgClr>
        </a:patt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ZA" sz="4400" kern="1200" dirty="0" smtClean="0">
              <a:effectLst>
                <a:outerShdw blurRad="38100" dist="38100" dir="2700000" algn="tl">
                  <a:srgbClr val="000000">
                    <a:alpha val="43137"/>
                  </a:srgbClr>
                </a:outerShdw>
              </a:effectLst>
            </a:rPr>
            <a:t>5</a:t>
          </a:r>
          <a:endParaRPr lang="en-ZA" sz="4400" kern="1200" dirty="0">
            <a:effectLst>
              <a:outerShdw blurRad="38100" dist="38100" dir="2700000" algn="tl">
                <a:srgbClr val="000000">
                  <a:alpha val="43137"/>
                </a:srgbClr>
              </a:outerShdw>
            </a:effectLst>
          </a:endParaRPr>
        </a:p>
      </dsp:txBody>
      <dsp:txXfrm rot="-5400000">
        <a:off x="2221812" y="1513522"/>
        <a:ext cx="902150" cy="1036955"/>
      </dsp:txXfrm>
    </dsp:sp>
    <dsp:sp modelId="{C1A24C2E-76F4-4D75-964B-AC31BA70314F}">
      <dsp:nvSpPr>
        <dsp:cNvPr id="0" name=""/>
        <dsp:cNvSpPr/>
      </dsp:nvSpPr>
      <dsp:spPr>
        <a:xfrm>
          <a:off x="336351" y="1580058"/>
          <a:ext cx="1626989" cy="903882"/>
        </a:xfrm>
        <a:prstGeom prst="rect">
          <a:avLst/>
        </a:prstGeom>
        <a:noFill/>
        <a:ln>
          <a:noFill/>
        </a:ln>
        <a:effectLst/>
      </dsp:spPr>
      <dsp:style>
        <a:lnRef idx="0">
          <a:scrgbClr r="0" g="0" b="0"/>
        </a:lnRef>
        <a:fillRef idx="0">
          <a:scrgbClr r="0" g="0" b="0"/>
        </a:fillRef>
        <a:effectRef idx="0">
          <a:scrgbClr r="0" g="0" b="0"/>
        </a:effectRef>
        <a:fontRef idx="minor"/>
      </dsp:style>
    </dsp:sp>
    <dsp:sp modelId="{5F2665CC-0FB6-4DA6-BB19-7798E637F6B1}">
      <dsp:nvSpPr>
        <dsp:cNvPr id="0" name=""/>
        <dsp:cNvSpPr/>
      </dsp:nvSpPr>
      <dsp:spPr>
        <a:xfrm rot="5400000">
          <a:off x="3335133" y="1376684"/>
          <a:ext cx="1506471" cy="1310630"/>
        </a:xfrm>
        <a:prstGeom prst="hexagon">
          <a:avLst>
            <a:gd name="adj" fmla="val 25000"/>
            <a:gd name="vf" fmla="val 115470"/>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ZA" sz="3600" kern="1200" dirty="0"/>
        </a:p>
      </dsp:txBody>
      <dsp:txXfrm rot="-5400000">
        <a:off x="3637293" y="1513522"/>
        <a:ext cx="902150" cy="1036955"/>
      </dsp:txXfrm>
    </dsp:sp>
    <dsp:sp modelId="{7688BA8D-8D94-40E9-BF1C-7899CAC379AA}">
      <dsp:nvSpPr>
        <dsp:cNvPr id="0" name=""/>
        <dsp:cNvSpPr/>
      </dsp:nvSpPr>
      <dsp:spPr>
        <a:xfrm rot="5400000">
          <a:off x="2630104" y="2655377"/>
          <a:ext cx="1506471" cy="1310630"/>
        </a:xfrm>
        <a:prstGeom prst="hexagon">
          <a:avLst>
            <a:gd name="adj" fmla="val 25000"/>
            <a:gd name="vf" fmla="val 115470"/>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ZA" sz="2400" kern="1200" dirty="0"/>
        </a:p>
      </dsp:txBody>
      <dsp:txXfrm rot="-5400000">
        <a:off x="2932264" y="2792215"/>
        <a:ext cx="902150" cy="1036955"/>
      </dsp:txXfrm>
    </dsp:sp>
    <dsp:sp modelId="{9062C764-DD4A-4A44-B664-590CA16ADE7A}">
      <dsp:nvSpPr>
        <dsp:cNvPr id="0" name=""/>
        <dsp:cNvSpPr/>
      </dsp:nvSpPr>
      <dsp:spPr>
        <a:xfrm>
          <a:off x="4078426" y="2858751"/>
          <a:ext cx="1681222" cy="903882"/>
        </a:xfrm>
        <a:prstGeom prst="rect">
          <a:avLst/>
        </a:prstGeom>
        <a:noFill/>
        <a:ln>
          <a:noFill/>
        </a:ln>
        <a:effectLst/>
      </dsp:spPr>
      <dsp:style>
        <a:lnRef idx="0">
          <a:scrgbClr r="0" g="0" b="0"/>
        </a:lnRef>
        <a:fillRef idx="0">
          <a:scrgbClr r="0" g="0" b="0"/>
        </a:fillRef>
        <a:effectRef idx="0">
          <a:scrgbClr r="0" g="0" b="0"/>
        </a:effectRef>
        <a:fontRef idx="minor"/>
      </dsp:style>
    </dsp:sp>
    <dsp:sp modelId="{D94EFC2E-624C-45B7-8D82-C75362BE6A5F}">
      <dsp:nvSpPr>
        <dsp:cNvPr id="0" name=""/>
        <dsp:cNvSpPr/>
      </dsp:nvSpPr>
      <dsp:spPr>
        <a:xfrm rot="5400000">
          <a:off x="1214624" y="2655377"/>
          <a:ext cx="1506471" cy="1310630"/>
        </a:xfrm>
        <a:prstGeom prst="hexagon">
          <a:avLst>
            <a:gd name="adj" fmla="val 25000"/>
            <a:gd name="vf" fmla="val 11547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ZA" sz="3600" kern="1200" dirty="0"/>
        </a:p>
      </dsp:txBody>
      <dsp:txXfrm rot="-5400000">
        <a:off x="1516784" y="2792215"/>
        <a:ext cx="902150" cy="103695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A7906A-A7E8-5446-9D9E-91A6E569B555}" type="datetimeFigureOut">
              <a:rPr lang="en-US" smtClean="0"/>
              <a:t>4/28/2022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5BFDAF-A84E-9341-9F60-7644AA1AA56F}" type="slidenum">
              <a:rPr lang="en-US" smtClean="0"/>
              <a:t>‹#›</a:t>
            </a:fld>
            <a:endParaRPr lang="en-US" dirty="0"/>
          </a:p>
        </p:txBody>
      </p:sp>
    </p:spTree>
    <p:extLst>
      <p:ext uri="{BB962C8B-B14F-4D97-AF65-F5344CB8AC3E}">
        <p14:creationId xmlns:p14="http://schemas.microsoft.com/office/powerpoint/2010/main" val="2921550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55BFDAF-A84E-9341-9F60-7644AA1AA56F}" type="slidenum">
              <a:rPr lang="en-US" smtClean="0"/>
              <a:t>2</a:t>
            </a:fld>
            <a:endParaRPr lang="en-US" dirty="0"/>
          </a:p>
        </p:txBody>
      </p:sp>
    </p:spTree>
    <p:extLst>
      <p:ext uri="{BB962C8B-B14F-4D97-AF65-F5344CB8AC3E}">
        <p14:creationId xmlns:p14="http://schemas.microsoft.com/office/powerpoint/2010/main" val="2157710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Differs from SP as SP = Priority 2</a:t>
            </a:r>
          </a:p>
          <a:p>
            <a:r>
              <a:rPr lang="en-ZA" dirty="0"/>
              <a:t>Should 9.7 not be in Job creation?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accent2">
                    <a:lumMod val="75000"/>
                  </a:schemeClr>
                </a:solidFill>
                <a:effectLst/>
                <a:latin typeface="+mn-lt"/>
                <a:ea typeface="+mn-ea"/>
                <a:cs typeface="+mn-cs"/>
              </a:rPr>
              <a:t>Number</a:t>
            </a:r>
            <a:r>
              <a:rPr lang="en-US" sz="1200" kern="1200" dirty="0">
                <a:solidFill>
                  <a:schemeClr val="dk1"/>
                </a:solidFill>
                <a:effectLst/>
                <a:latin typeface="+mn-lt"/>
                <a:ea typeface="+mn-ea"/>
                <a:cs typeface="+mn-cs"/>
              </a:rPr>
              <a:t> of government owned land parcels released towards spatial transformation and spatial justice = MDA </a:t>
            </a:r>
            <a:r>
              <a:rPr lang="en-GB" sz="1200" b="0" kern="1200" dirty="0">
                <a:solidFill>
                  <a:schemeClr val="dk1"/>
                </a:solidFill>
                <a:effectLst/>
                <a:latin typeface="+mn-lt"/>
                <a:ea typeface="+mn-ea"/>
                <a:cs typeface="+mn-cs"/>
              </a:rPr>
              <a:t>Priority 2: Education, Skills and Health</a:t>
            </a:r>
            <a:endParaRPr lang="en-US" sz="1200" b="0" kern="1200" dirty="0">
              <a:solidFill>
                <a:schemeClr val="dk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5BFDAF-A84E-9341-9F60-7644AA1AA56F}" type="slidenum">
              <a:rPr lang="en-US" smtClean="0"/>
              <a:t>22</a:t>
            </a:fld>
            <a:endParaRPr lang="en-US" dirty="0"/>
          </a:p>
        </p:txBody>
      </p:sp>
    </p:spTree>
    <p:extLst>
      <p:ext uri="{BB962C8B-B14F-4D97-AF65-F5344CB8AC3E}">
        <p14:creationId xmlns:p14="http://schemas.microsoft.com/office/powerpoint/2010/main" val="2268396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Differs from SP as SP = Priority 2</a:t>
            </a:r>
          </a:p>
          <a:p>
            <a:r>
              <a:rPr lang="en-ZA" dirty="0"/>
              <a:t>Should 9.7 not be in Job creation?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accent2">
                    <a:lumMod val="75000"/>
                  </a:schemeClr>
                </a:solidFill>
                <a:effectLst/>
                <a:latin typeface="+mn-lt"/>
                <a:ea typeface="+mn-ea"/>
                <a:cs typeface="+mn-cs"/>
              </a:rPr>
              <a:t>Number</a:t>
            </a:r>
            <a:r>
              <a:rPr lang="en-US" sz="1200" kern="1200" dirty="0">
                <a:solidFill>
                  <a:schemeClr val="dk1"/>
                </a:solidFill>
                <a:effectLst/>
                <a:latin typeface="+mn-lt"/>
                <a:ea typeface="+mn-ea"/>
                <a:cs typeface="+mn-cs"/>
              </a:rPr>
              <a:t> of government owned land parcels released towards spatial transformation and spatial justice = MDA </a:t>
            </a:r>
            <a:r>
              <a:rPr lang="en-GB" sz="1200" b="0" kern="1200" dirty="0">
                <a:solidFill>
                  <a:schemeClr val="dk1"/>
                </a:solidFill>
                <a:effectLst/>
                <a:latin typeface="+mn-lt"/>
                <a:ea typeface="+mn-ea"/>
                <a:cs typeface="+mn-cs"/>
              </a:rPr>
              <a:t>Priority 2: Education, Skills and Health</a:t>
            </a:r>
            <a:endParaRPr lang="en-US" sz="1200" b="0" kern="1200" dirty="0">
              <a:solidFill>
                <a:schemeClr val="dk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5BFDAF-A84E-9341-9F60-7644AA1AA56F}" type="slidenum">
              <a:rPr lang="en-US" smtClean="0"/>
              <a:t>23</a:t>
            </a:fld>
            <a:endParaRPr lang="en-US" dirty="0"/>
          </a:p>
        </p:txBody>
      </p:sp>
    </p:spTree>
    <p:extLst>
      <p:ext uri="{BB962C8B-B14F-4D97-AF65-F5344CB8AC3E}">
        <p14:creationId xmlns:p14="http://schemas.microsoft.com/office/powerpoint/2010/main" val="1382155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9.5 – cross cutting?</a:t>
            </a:r>
          </a:p>
        </p:txBody>
      </p:sp>
      <p:sp>
        <p:nvSpPr>
          <p:cNvPr id="4" name="Slide Number Placeholder 3"/>
          <p:cNvSpPr>
            <a:spLocks noGrp="1"/>
          </p:cNvSpPr>
          <p:nvPr>
            <p:ph type="sldNum" sz="quarter" idx="10"/>
          </p:nvPr>
        </p:nvSpPr>
        <p:spPr/>
        <p:txBody>
          <a:bodyPr/>
          <a:lstStyle/>
          <a:p>
            <a:fld id="{D55BFDAF-A84E-9341-9F60-7644AA1AA56F}" type="slidenum">
              <a:rPr lang="en-US" smtClean="0"/>
              <a:t>24</a:t>
            </a:fld>
            <a:endParaRPr lang="en-US" dirty="0"/>
          </a:p>
        </p:txBody>
      </p:sp>
    </p:spTree>
    <p:extLst>
      <p:ext uri="{BB962C8B-B14F-4D97-AF65-F5344CB8AC3E}">
        <p14:creationId xmlns:p14="http://schemas.microsoft.com/office/powerpoint/2010/main" val="2437817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55BFDAF-A84E-9341-9F60-7644AA1AA56F}" type="slidenum">
              <a:rPr lang="en-US" smtClean="0"/>
              <a:t>25</a:t>
            </a:fld>
            <a:endParaRPr lang="en-US" dirty="0"/>
          </a:p>
        </p:txBody>
      </p:sp>
    </p:spTree>
    <p:extLst>
      <p:ext uri="{BB962C8B-B14F-4D97-AF65-F5344CB8AC3E}">
        <p14:creationId xmlns:p14="http://schemas.microsoft.com/office/powerpoint/2010/main" val="502151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Differs from SP as SP = Priority 2</a:t>
            </a:r>
          </a:p>
          <a:p>
            <a:r>
              <a:rPr lang="en-ZA" dirty="0"/>
              <a:t>Should 9.7 not be in Job creation?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accent2">
                    <a:lumMod val="75000"/>
                  </a:schemeClr>
                </a:solidFill>
                <a:effectLst/>
                <a:latin typeface="+mn-lt"/>
                <a:ea typeface="+mn-ea"/>
                <a:cs typeface="+mn-cs"/>
              </a:rPr>
              <a:t>Number</a:t>
            </a:r>
            <a:r>
              <a:rPr lang="en-US" sz="1200" kern="1200" dirty="0">
                <a:solidFill>
                  <a:schemeClr val="dk1"/>
                </a:solidFill>
                <a:effectLst/>
                <a:latin typeface="+mn-lt"/>
                <a:ea typeface="+mn-ea"/>
                <a:cs typeface="+mn-cs"/>
              </a:rPr>
              <a:t> of government owned land parcels released towards spatial transformation and spatial justice = MDA </a:t>
            </a:r>
            <a:r>
              <a:rPr lang="en-GB" sz="1200" b="0" kern="1200" dirty="0">
                <a:solidFill>
                  <a:schemeClr val="dk1"/>
                </a:solidFill>
                <a:effectLst/>
                <a:latin typeface="+mn-lt"/>
                <a:ea typeface="+mn-ea"/>
                <a:cs typeface="+mn-cs"/>
              </a:rPr>
              <a:t>Priority 2: Education, Skills and Health</a:t>
            </a:r>
            <a:endParaRPr lang="en-US" sz="1200" b="0" kern="1200" dirty="0">
              <a:solidFill>
                <a:schemeClr val="dk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5BFDAF-A84E-9341-9F60-7644AA1AA56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981636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Differs from SP as SP = Priority 2</a:t>
            </a:r>
          </a:p>
          <a:p>
            <a:r>
              <a:rPr lang="en-ZA" dirty="0"/>
              <a:t>Should 9.7 not be in Job creation?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accent2">
                    <a:lumMod val="75000"/>
                  </a:schemeClr>
                </a:solidFill>
                <a:effectLst/>
                <a:latin typeface="+mn-lt"/>
                <a:ea typeface="+mn-ea"/>
                <a:cs typeface="+mn-cs"/>
              </a:rPr>
              <a:t>Number</a:t>
            </a:r>
            <a:r>
              <a:rPr lang="en-US" sz="1200" kern="1200" dirty="0">
                <a:solidFill>
                  <a:schemeClr val="dk1"/>
                </a:solidFill>
                <a:effectLst/>
                <a:latin typeface="+mn-lt"/>
                <a:ea typeface="+mn-ea"/>
                <a:cs typeface="+mn-cs"/>
              </a:rPr>
              <a:t> of government owned land parcels released towards spatial transformation and spatial justice = MDA </a:t>
            </a:r>
            <a:r>
              <a:rPr lang="en-GB" sz="1200" b="0" kern="1200" dirty="0">
                <a:solidFill>
                  <a:schemeClr val="dk1"/>
                </a:solidFill>
                <a:effectLst/>
                <a:latin typeface="+mn-lt"/>
                <a:ea typeface="+mn-ea"/>
                <a:cs typeface="+mn-cs"/>
              </a:rPr>
              <a:t>Priority 2: Education, Skills and Health</a:t>
            </a:r>
            <a:endParaRPr lang="en-US" sz="1200" b="0" kern="1200" dirty="0">
              <a:solidFill>
                <a:schemeClr val="dk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5BFDAF-A84E-9341-9F60-7644AA1AA56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089133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55BFDAF-A84E-9341-9F60-7644AA1AA56F}" type="slidenum">
              <a:rPr lang="en-US" smtClean="0"/>
              <a:t>28</a:t>
            </a:fld>
            <a:endParaRPr lang="en-US" dirty="0"/>
          </a:p>
        </p:txBody>
      </p:sp>
    </p:spTree>
    <p:extLst>
      <p:ext uri="{BB962C8B-B14F-4D97-AF65-F5344CB8AC3E}">
        <p14:creationId xmlns:p14="http://schemas.microsoft.com/office/powerpoint/2010/main" val="2635961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55BFDAF-A84E-9341-9F60-7644AA1AA56F}" type="slidenum">
              <a:rPr lang="en-US" smtClean="0"/>
              <a:t>29</a:t>
            </a:fld>
            <a:endParaRPr lang="en-US" dirty="0"/>
          </a:p>
        </p:txBody>
      </p:sp>
    </p:spTree>
    <p:extLst>
      <p:ext uri="{BB962C8B-B14F-4D97-AF65-F5344CB8AC3E}">
        <p14:creationId xmlns:p14="http://schemas.microsoft.com/office/powerpoint/2010/main" val="106517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Differs from SP as SP = Priority 2</a:t>
            </a:r>
          </a:p>
          <a:p>
            <a:r>
              <a:rPr lang="en-ZA" dirty="0"/>
              <a:t>Should 9.7 not be in Job creation?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accent2">
                    <a:lumMod val="75000"/>
                  </a:schemeClr>
                </a:solidFill>
                <a:effectLst/>
                <a:latin typeface="+mn-lt"/>
                <a:ea typeface="+mn-ea"/>
                <a:cs typeface="+mn-cs"/>
              </a:rPr>
              <a:t>Number</a:t>
            </a:r>
            <a:r>
              <a:rPr lang="en-US" sz="1200" kern="1200" dirty="0">
                <a:solidFill>
                  <a:schemeClr val="dk1"/>
                </a:solidFill>
                <a:effectLst/>
                <a:latin typeface="+mn-lt"/>
                <a:ea typeface="+mn-ea"/>
                <a:cs typeface="+mn-cs"/>
              </a:rPr>
              <a:t> of government owned land parcels released towards spatial transformation and spatial justice = MDA </a:t>
            </a:r>
            <a:r>
              <a:rPr lang="en-GB" sz="1200" b="0" kern="1200" dirty="0">
                <a:solidFill>
                  <a:schemeClr val="dk1"/>
                </a:solidFill>
                <a:effectLst/>
                <a:latin typeface="+mn-lt"/>
                <a:ea typeface="+mn-ea"/>
                <a:cs typeface="+mn-cs"/>
              </a:rPr>
              <a:t>Priority 2: Education, Skills and Health</a:t>
            </a:r>
            <a:endParaRPr lang="en-US" sz="1200" b="0" kern="1200" dirty="0">
              <a:solidFill>
                <a:schemeClr val="dk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5BFDAF-A84E-9341-9F60-7644AA1AA56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688413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55BFDAF-A84E-9341-9F60-7644AA1AA56F}" type="slidenum">
              <a:rPr lang="en-US" smtClean="0"/>
              <a:t>3</a:t>
            </a:fld>
            <a:endParaRPr lang="en-US" dirty="0"/>
          </a:p>
        </p:txBody>
      </p:sp>
    </p:spTree>
    <p:extLst>
      <p:ext uri="{BB962C8B-B14F-4D97-AF65-F5344CB8AC3E}">
        <p14:creationId xmlns:p14="http://schemas.microsoft.com/office/powerpoint/2010/main" val="724485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55BFDAF-A84E-9341-9F60-7644AA1AA56F}" type="slidenum">
              <a:rPr lang="en-US" smtClean="0"/>
              <a:t>4</a:t>
            </a:fld>
            <a:endParaRPr lang="en-US" dirty="0"/>
          </a:p>
        </p:txBody>
      </p:sp>
    </p:spTree>
    <p:extLst>
      <p:ext uri="{BB962C8B-B14F-4D97-AF65-F5344CB8AC3E}">
        <p14:creationId xmlns:p14="http://schemas.microsoft.com/office/powerpoint/2010/main" val="314692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Refer</a:t>
            </a:r>
            <a:r>
              <a:rPr lang="en-ZA" baseline="0" dirty="0"/>
              <a:t> to pages 18 and 19 of the DPWI APP</a:t>
            </a:r>
            <a:endParaRPr lang="en-ZA" dirty="0"/>
          </a:p>
        </p:txBody>
      </p:sp>
      <p:sp>
        <p:nvSpPr>
          <p:cNvPr id="4" name="Slide Number Placeholder 3"/>
          <p:cNvSpPr>
            <a:spLocks noGrp="1"/>
          </p:cNvSpPr>
          <p:nvPr>
            <p:ph type="sldNum" sz="quarter" idx="10"/>
          </p:nvPr>
        </p:nvSpPr>
        <p:spPr/>
        <p:txBody>
          <a:bodyPr/>
          <a:lstStyle/>
          <a:p>
            <a:fld id="{D55BFDAF-A84E-9341-9F60-7644AA1AA56F}" type="slidenum">
              <a:rPr lang="en-US" smtClean="0"/>
              <a:t>10</a:t>
            </a:fld>
            <a:endParaRPr lang="en-US" dirty="0"/>
          </a:p>
        </p:txBody>
      </p:sp>
    </p:spTree>
    <p:extLst>
      <p:ext uri="{BB962C8B-B14F-4D97-AF65-F5344CB8AC3E}">
        <p14:creationId xmlns:p14="http://schemas.microsoft.com/office/powerpoint/2010/main" val="2006868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B050"/>
              </a:solidFill>
            </a:endParaRPr>
          </a:p>
        </p:txBody>
      </p:sp>
      <p:sp>
        <p:nvSpPr>
          <p:cNvPr id="4" name="Slide Number Placeholder 3"/>
          <p:cNvSpPr>
            <a:spLocks noGrp="1"/>
          </p:cNvSpPr>
          <p:nvPr>
            <p:ph type="sldNum" sz="quarter" idx="10"/>
          </p:nvPr>
        </p:nvSpPr>
        <p:spPr/>
        <p:txBody>
          <a:bodyPr/>
          <a:lstStyle/>
          <a:p>
            <a:fld id="{D55BFDAF-A84E-9341-9F60-7644AA1AA56F}" type="slidenum">
              <a:rPr lang="en-US" smtClean="0"/>
              <a:t>15</a:t>
            </a:fld>
            <a:endParaRPr lang="en-US" dirty="0"/>
          </a:p>
        </p:txBody>
      </p:sp>
    </p:spTree>
    <p:extLst>
      <p:ext uri="{BB962C8B-B14F-4D97-AF65-F5344CB8AC3E}">
        <p14:creationId xmlns:p14="http://schemas.microsoft.com/office/powerpoint/2010/main" val="3817514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55BFDAF-A84E-9341-9F60-7644AA1AA56F}" type="slidenum">
              <a:rPr lang="en-US" smtClean="0"/>
              <a:t>17</a:t>
            </a:fld>
            <a:endParaRPr lang="en-US" dirty="0"/>
          </a:p>
        </p:txBody>
      </p:sp>
    </p:spTree>
    <p:extLst>
      <p:ext uri="{BB962C8B-B14F-4D97-AF65-F5344CB8AC3E}">
        <p14:creationId xmlns:p14="http://schemas.microsoft.com/office/powerpoint/2010/main" val="1673838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Fienie has this under Priority</a:t>
            </a:r>
            <a:r>
              <a:rPr lang="en-ZA" baseline="0" dirty="0"/>
              <a:t> 7, but SP and MTSF = Priority 2</a:t>
            </a:r>
            <a:endParaRPr lang="en-ZA" dirty="0"/>
          </a:p>
          <a:p>
            <a:r>
              <a:rPr lang="en-ZA" dirty="0"/>
              <a:t>Infrastructure Fund (MDA = priority</a:t>
            </a:r>
            <a:r>
              <a:rPr lang="en-ZA" baseline="0" dirty="0"/>
              <a:t> 2)</a:t>
            </a:r>
          </a:p>
          <a:p>
            <a:endParaRPr lang="en-Z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B050"/>
                </a:solidFill>
              </a:rPr>
              <a:t>Infrastructure fund </a:t>
            </a:r>
            <a:r>
              <a:rPr lang="en-US" dirty="0"/>
              <a:t>established = MDA Priority 4: Consolidating the social wage through reliable and quality basic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2">
                    <a:lumMod val="75000"/>
                  </a:schemeClr>
                </a:solidFill>
              </a:rPr>
              <a:t>Infrastructure fund established = MTSF  </a:t>
            </a:r>
            <a:r>
              <a:rPr lang="en-US" dirty="0"/>
              <a:t>Priority 5: Spatial Integration, Human Settlements and Local Government</a:t>
            </a:r>
            <a:endParaRPr lang="en-US" dirty="0">
              <a:solidFill>
                <a:schemeClr val="accent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accent2">
                    <a:lumMod val="75000"/>
                  </a:schemeClr>
                </a:solidFill>
                <a:effectLst/>
                <a:latin typeface="+mn-lt"/>
                <a:ea typeface="+mn-ea"/>
                <a:cs typeface="+mn-cs"/>
              </a:rPr>
              <a:t>Infrastructure Fund established and operationalised = MTSF Priority 2: Economic Transformation and Job Creation</a:t>
            </a:r>
            <a:endParaRPr lang="en-US" dirty="0">
              <a:solidFill>
                <a:schemeClr val="accent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Land and agrarian reform fund established = MDA Priority 4: Consolidating the social wage through reliable and quality basic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Land and agrarian reform fund established = MTSF: Priority 5: Spatial Integration, Human Settlements and Local Government</a:t>
            </a:r>
            <a:endParaRPr lang="en-US" dirty="0">
              <a:solidFill>
                <a:schemeClr val="accent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effectLst/>
                <a:latin typeface="+mn-lt"/>
                <a:ea typeface="+mn-ea"/>
                <a:cs typeface="+mn-cs"/>
              </a:rPr>
              <a:t>Number</a:t>
            </a:r>
            <a:r>
              <a:rPr lang="en-US" sz="1200" kern="1200" dirty="0">
                <a:solidFill>
                  <a:schemeClr val="dk1"/>
                </a:solidFill>
                <a:effectLst/>
                <a:latin typeface="+mn-lt"/>
                <a:ea typeface="+mn-ea"/>
                <a:cs typeface="+mn-cs"/>
              </a:rPr>
              <a:t> of cities identified for re-design and refurbishment as Smart Cities by march 2024</a:t>
            </a:r>
            <a:r>
              <a:rPr lang="en-US" sz="1200" dirty="0">
                <a:effectLst/>
              </a:rPr>
              <a:t> </a:t>
            </a:r>
            <a:r>
              <a:rPr lang="en-ZA" sz="1200" kern="1200" dirty="0">
                <a:solidFill>
                  <a:schemeClr val="dk1"/>
                </a:solidFill>
                <a:effectLst/>
                <a:latin typeface="+mn-lt"/>
                <a:ea typeface="+mn-ea"/>
                <a:cs typeface="+mn-cs"/>
              </a:rPr>
              <a:t>For further clarification, DPWI did not have any information on the expected role and outputs before the Strategic Plan went life </a:t>
            </a:r>
            <a:r>
              <a:rPr lang="en-US" dirty="0"/>
              <a:t>= MDA Priority 4: Consolidating the social wage through reliable and quality basic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 MTSF Priority 5: Spatial Integration, Human Settlements and Local Government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APP, the following is under Outcome 3 (investment) – but moved to Outcome 2 (Integrated planning)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ZA" dirty="0"/>
          </a:p>
        </p:txBody>
      </p:sp>
      <p:sp>
        <p:nvSpPr>
          <p:cNvPr id="4" name="Slide Number Placeholder 3"/>
          <p:cNvSpPr>
            <a:spLocks noGrp="1"/>
          </p:cNvSpPr>
          <p:nvPr>
            <p:ph type="sldNum" sz="quarter" idx="10"/>
          </p:nvPr>
        </p:nvSpPr>
        <p:spPr/>
        <p:txBody>
          <a:bodyPr/>
          <a:lstStyle/>
          <a:p>
            <a:fld id="{D55BFDAF-A84E-9341-9F60-7644AA1AA56F}" type="slidenum">
              <a:rPr lang="en-US" smtClean="0"/>
              <a:t>19</a:t>
            </a:fld>
            <a:endParaRPr lang="en-US" dirty="0"/>
          </a:p>
        </p:txBody>
      </p:sp>
    </p:spTree>
    <p:extLst>
      <p:ext uri="{BB962C8B-B14F-4D97-AF65-F5344CB8AC3E}">
        <p14:creationId xmlns:p14="http://schemas.microsoft.com/office/powerpoint/2010/main" val="424749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BFDAF-A84E-9341-9F60-7644AA1AA56F}" type="slidenum">
              <a:rPr lang="en-US" smtClean="0"/>
              <a:t>20</a:t>
            </a:fld>
            <a:endParaRPr lang="en-US" dirty="0"/>
          </a:p>
        </p:txBody>
      </p:sp>
    </p:spTree>
    <p:extLst>
      <p:ext uri="{BB962C8B-B14F-4D97-AF65-F5344CB8AC3E}">
        <p14:creationId xmlns:p14="http://schemas.microsoft.com/office/powerpoint/2010/main" val="7653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Differs from SP as SP = Priority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Develop</a:t>
            </a:r>
            <a:r>
              <a:rPr lang="en-US" sz="1200" dirty="0">
                <a:solidFill>
                  <a:schemeClr val="tx1"/>
                </a:solidFill>
              </a:rPr>
              <a:t> programme to strengthen asset management in the public sector = MDA </a:t>
            </a:r>
            <a:r>
              <a:rPr lang="en-GB" sz="1200" b="1" kern="1200" dirty="0">
                <a:solidFill>
                  <a:schemeClr val="tx1"/>
                </a:solidFill>
                <a:effectLst/>
                <a:latin typeface="+mn-lt"/>
                <a:ea typeface="+mn-ea"/>
                <a:cs typeface="+mn-cs"/>
              </a:rPr>
              <a:t>Priority 6: Social Cohesion and Safer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Develop</a:t>
            </a:r>
            <a:r>
              <a:rPr lang="en-US" sz="1200" dirty="0">
                <a:solidFill>
                  <a:schemeClr val="tx1"/>
                </a:solidFill>
              </a:rPr>
              <a:t> programme to strengthen asset management in the public sector = MTSF</a:t>
            </a:r>
            <a:r>
              <a:rPr lang="en-US" sz="1200" baseline="0" dirty="0">
                <a:solidFill>
                  <a:schemeClr val="tx1"/>
                </a:solidFill>
              </a:rPr>
              <a:t> Priority </a:t>
            </a:r>
            <a:r>
              <a:rPr lang="en-US" sz="1200" b="1" baseline="0" dirty="0">
                <a:solidFill>
                  <a:schemeClr val="tx1"/>
                </a:solidFill>
              </a:rPr>
              <a:t>1: A Capable, Ethical and Developmental State</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endParaRPr lang="en-ZA" dirty="0"/>
          </a:p>
        </p:txBody>
      </p:sp>
      <p:sp>
        <p:nvSpPr>
          <p:cNvPr id="4" name="Slide Number Placeholder 3"/>
          <p:cNvSpPr>
            <a:spLocks noGrp="1"/>
          </p:cNvSpPr>
          <p:nvPr>
            <p:ph type="sldNum" sz="quarter" idx="10"/>
          </p:nvPr>
        </p:nvSpPr>
        <p:spPr/>
        <p:txBody>
          <a:bodyPr/>
          <a:lstStyle/>
          <a:p>
            <a:fld id="{D55BFDAF-A84E-9341-9F60-7644AA1AA56F}" type="slidenum">
              <a:rPr lang="en-US" smtClean="0"/>
              <a:t>21</a:t>
            </a:fld>
            <a:endParaRPr lang="en-US" dirty="0"/>
          </a:p>
        </p:txBody>
      </p:sp>
    </p:spTree>
    <p:extLst>
      <p:ext uri="{BB962C8B-B14F-4D97-AF65-F5344CB8AC3E}">
        <p14:creationId xmlns:p14="http://schemas.microsoft.com/office/powerpoint/2010/main" val="2490265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36"/>
            <a:ext cx="7772400" cy="1470025"/>
          </a:xfrm>
        </p:spPr>
        <p:txBody>
          <a:bodyPr/>
          <a:lstStyle/>
          <a:p>
            <a:r>
              <a:rPr lang="en-US"/>
              <a:t>Click to edit Master title style</a:t>
            </a:r>
          </a:p>
        </p:txBody>
      </p:sp>
      <p:sp>
        <p:nvSpPr>
          <p:cNvPr id="3" name="Subtitle 2"/>
          <p:cNvSpPr>
            <a:spLocks noGrp="1"/>
          </p:cNvSpPr>
          <p:nvPr>
            <p:ph type="subTitle" idx="1"/>
          </p:nvPr>
        </p:nvSpPr>
        <p:spPr>
          <a:xfrm>
            <a:off x="1371606" y="3886200"/>
            <a:ext cx="6400801"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232424" y="6365660"/>
            <a:ext cx="1817076" cy="365125"/>
          </a:xfrm>
        </p:spPr>
        <p:txBody>
          <a:bodyPr/>
          <a:lstStyle>
            <a:lvl1pPr defTabSz="914400">
              <a:defRPr/>
            </a:lvl1pPr>
          </a:lstStyle>
          <a:p>
            <a:fld id="{95CAC08E-90F7-45E8-9B8D-C9B0DDBB5809}" type="datetime1">
              <a:rPr lang="en-GB" smtClean="0"/>
              <a:t>28/04/2022</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dirty="0"/>
              <a:t>DPWI </a:t>
            </a:r>
            <a:r>
              <a:rPr lang="en-US" dirty="0" err="1"/>
              <a:t>StratPlan</a:t>
            </a:r>
            <a:r>
              <a:rPr lang="en-US" dirty="0"/>
              <a:t>  2020-2025</a:t>
            </a:r>
          </a:p>
        </p:txBody>
      </p:sp>
      <p:sp>
        <p:nvSpPr>
          <p:cNvPr id="6" name="Slide Number Placeholder 5"/>
          <p:cNvSpPr>
            <a:spLocks noGrp="1"/>
          </p:cNvSpPr>
          <p:nvPr>
            <p:ph type="sldNum" sz="quarter" idx="12"/>
          </p:nvPr>
        </p:nvSpPr>
        <p:spPr/>
        <p:txBody>
          <a:bodyPr/>
          <a:lstStyle>
            <a:lvl1pPr defTabSz="914400">
              <a:defRPr/>
            </a:lvl1pPr>
          </a:lstStyle>
          <a:p>
            <a:fld id="{346A3358-D609-654B-9B62-3A20577A88A2}" type="slidenum">
              <a:rPr lang="en-US"/>
              <a:pPr/>
              <a:t>‹#›</a:t>
            </a:fld>
            <a:endParaRPr lang="en-US" dirty="0"/>
          </a:p>
        </p:txBody>
      </p:sp>
      <p:pic>
        <p:nvPicPr>
          <p:cNvPr id="8" name="Picture 7"/>
          <p:cNvPicPr>
            <a:picLocks noChangeAspect="1"/>
          </p:cNvPicPr>
          <p:nvPr userDrawn="1"/>
        </p:nvPicPr>
        <p:blipFill>
          <a:blip r:embed="rId2"/>
          <a:stretch>
            <a:fillRect/>
          </a:stretch>
        </p:blipFill>
        <p:spPr>
          <a:xfrm>
            <a:off x="66679" y="6336435"/>
            <a:ext cx="1091046" cy="418387"/>
          </a:xfrm>
          <a:prstGeom prst="rect">
            <a:avLst/>
          </a:prstGeom>
        </p:spPr>
      </p:pic>
    </p:spTree>
    <p:extLst>
      <p:ext uri="{BB962C8B-B14F-4D97-AF65-F5344CB8AC3E}">
        <p14:creationId xmlns:p14="http://schemas.microsoft.com/office/powerpoint/2010/main" val="3446935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fld id="{49EE637A-6EE0-47CC-A8F8-FC2ECA495204}" type="datetime1">
              <a:rPr lang="en-GB" smtClean="0"/>
              <a:t>28/04/2022</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dirty="0"/>
              <a:t>DPWI </a:t>
            </a:r>
            <a:r>
              <a:rPr lang="en-US" dirty="0" err="1"/>
              <a:t>StratPlan</a:t>
            </a:r>
            <a:r>
              <a:rPr lang="en-US" dirty="0"/>
              <a:t>  2020-2025</a:t>
            </a:r>
          </a:p>
        </p:txBody>
      </p:sp>
      <p:sp>
        <p:nvSpPr>
          <p:cNvPr id="6" name="Slide Number Placeholder 5"/>
          <p:cNvSpPr>
            <a:spLocks noGrp="1"/>
          </p:cNvSpPr>
          <p:nvPr>
            <p:ph type="sldNum" sz="quarter" idx="12"/>
          </p:nvPr>
        </p:nvSpPr>
        <p:spPr/>
        <p:txBody>
          <a:bodyPr/>
          <a:lstStyle>
            <a:lvl1pPr defTabSz="914400">
              <a:defRPr/>
            </a:lvl1pPr>
          </a:lstStyle>
          <a:p>
            <a:fld id="{C5F6EDC1-640F-0944-A754-C5F1EBD2C9E6}" type="slidenum">
              <a:rPr lang="en-US"/>
              <a:pPr/>
              <a:t>‹#›</a:t>
            </a:fld>
            <a:endParaRPr lang="en-US" dirty="0"/>
          </a:p>
        </p:txBody>
      </p:sp>
    </p:spTree>
    <p:extLst>
      <p:ext uri="{BB962C8B-B14F-4D97-AF65-F5344CB8AC3E}">
        <p14:creationId xmlns:p14="http://schemas.microsoft.com/office/powerpoint/2010/main" val="21142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fld id="{9BDE708F-5A73-41AE-AF1F-E9D3179EB659}" type="datetime1">
              <a:rPr lang="en-GB" smtClean="0"/>
              <a:t>28/04/2022</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dirty="0"/>
              <a:t>DPWI </a:t>
            </a:r>
            <a:r>
              <a:rPr lang="en-US" dirty="0" err="1"/>
              <a:t>StratPlan</a:t>
            </a:r>
            <a:r>
              <a:rPr lang="en-US" dirty="0"/>
              <a:t>  2020-2025</a:t>
            </a:r>
          </a:p>
        </p:txBody>
      </p:sp>
      <p:sp>
        <p:nvSpPr>
          <p:cNvPr id="6" name="Slide Number Placeholder 5"/>
          <p:cNvSpPr>
            <a:spLocks noGrp="1"/>
          </p:cNvSpPr>
          <p:nvPr>
            <p:ph type="sldNum" sz="quarter" idx="12"/>
          </p:nvPr>
        </p:nvSpPr>
        <p:spPr/>
        <p:txBody>
          <a:bodyPr/>
          <a:lstStyle>
            <a:lvl1pPr defTabSz="914400">
              <a:defRPr/>
            </a:lvl1pPr>
          </a:lstStyle>
          <a:p>
            <a:fld id="{1E6EFB00-F7A9-1145-861F-2E9322F59A7C}" type="slidenum">
              <a:rPr lang="en-US"/>
              <a:pPr/>
              <a:t>‹#›</a:t>
            </a:fld>
            <a:endParaRPr lang="en-US" dirty="0"/>
          </a:p>
        </p:txBody>
      </p:sp>
    </p:spTree>
    <p:extLst>
      <p:ext uri="{BB962C8B-B14F-4D97-AF65-F5344CB8AC3E}">
        <p14:creationId xmlns:p14="http://schemas.microsoft.com/office/powerpoint/2010/main" val="3736750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94" b="1" i="0">
                <a:solidFill>
                  <a:srgbClr val="10253F"/>
                </a:solidFill>
                <a:latin typeface="Century Gothic"/>
                <a:cs typeface="Century Gothic"/>
              </a:defRPr>
            </a:lvl1pPr>
          </a:lstStyle>
          <a:p>
            <a:endParaRPr/>
          </a:p>
        </p:txBody>
      </p:sp>
      <p:sp>
        <p:nvSpPr>
          <p:cNvPr id="7" name="Content Placeholder 3"/>
          <p:cNvSpPr>
            <a:spLocks noGrp="1"/>
          </p:cNvSpPr>
          <p:nvPr>
            <p:ph sz="half" idx="2"/>
          </p:nvPr>
        </p:nvSpPr>
        <p:spPr>
          <a:xfrm>
            <a:off x="628650" y="1178727"/>
            <a:ext cx="7886700" cy="4714875"/>
          </a:xfrm>
        </p:spPr>
        <p:txBody>
          <a:bodyPr/>
          <a:lstStyle>
            <a:lvl1pPr marL="401822" indent="-401822">
              <a:buFont typeface="Wingdings" panose="05000000000000000000" pitchFamily="2" charset="2"/>
              <a:buChar char="Ø"/>
              <a:defRPr sz="2812" b="1"/>
            </a:lvl1pPr>
            <a:lvl2pPr marL="723279" indent="-401822">
              <a:buFont typeface="Wingdings" panose="05000000000000000000" pitchFamily="2" charset="2"/>
              <a:buChar char="§"/>
              <a:defRPr sz="2531"/>
            </a:lvl2pPr>
            <a:lvl3pPr marL="964372" indent="-321457">
              <a:buFont typeface="Arial" panose="020B0604020202020204" pitchFamily="34" charset="0"/>
              <a:buChar char="•"/>
              <a:defRPr sz="2250"/>
            </a:lvl3pPr>
            <a:lvl4pPr marL="1285829" indent="-321457">
              <a:buFont typeface="Courier New" panose="02070309020205020404" pitchFamily="49" charset="0"/>
              <a:buChar char="o"/>
              <a:defRPr sz="1969"/>
            </a:lvl4pPr>
            <a:lvl5pPr marL="1526922" indent="-241093">
              <a:buFont typeface="Courier New" panose="02070309020205020404" pitchFamily="49" charset="0"/>
              <a:buChar char="o"/>
              <a:defRPr sz="168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Holder 4"/>
          <p:cNvSpPr>
            <a:spLocks noGrp="1"/>
          </p:cNvSpPr>
          <p:nvPr>
            <p:ph type="ftr" sz="quarter" idx="10"/>
          </p:nvPr>
        </p:nvSpPr>
        <p:spPr/>
        <p:txBody>
          <a:bodyPr lIns="0" tIns="0" rIns="0" bIns="0"/>
          <a:lstStyle>
            <a:lvl1pPr algn="ctr">
              <a:defRPr>
                <a:solidFill>
                  <a:schemeClr val="tx1">
                    <a:tint val="75000"/>
                  </a:schemeClr>
                </a:solidFill>
              </a:defRPr>
            </a:lvl1pPr>
          </a:lstStyle>
          <a:p>
            <a:pPr>
              <a:defRPr/>
            </a:pPr>
            <a:r>
              <a:rPr lang="en-ZA" dirty="0">
                <a:solidFill>
                  <a:prstClr val="black">
                    <a:tint val="75000"/>
                  </a:prstClr>
                </a:solidFill>
              </a:rPr>
              <a:t>DPWI </a:t>
            </a:r>
            <a:r>
              <a:rPr lang="en-ZA" dirty="0" err="1">
                <a:solidFill>
                  <a:prstClr val="black">
                    <a:tint val="75000"/>
                  </a:prstClr>
                </a:solidFill>
              </a:rPr>
              <a:t>StratPlan</a:t>
            </a:r>
            <a:r>
              <a:rPr lang="en-ZA" dirty="0">
                <a:solidFill>
                  <a:prstClr val="black">
                    <a:tint val="75000"/>
                  </a:prstClr>
                </a:solidFill>
              </a:rPr>
              <a:t>  2020-2025</a:t>
            </a:r>
            <a:endParaRPr dirty="0">
              <a:solidFill>
                <a:prstClr val="black">
                  <a:tint val="75000"/>
                </a:prstClr>
              </a:solidFill>
            </a:endParaRPr>
          </a:p>
        </p:txBody>
      </p:sp>
      <p:sp>
        <p:nvSpPr>
          <p:cNvPr id="5" name="Holder 5"/>
          <p:cNvSpPr>
            <a:spLocks noGrp="1"/>
          </p:cNvSpPr>
          <p:nvPr>
            <p:ph type="dt" sz="half" idx="11"/>
          </p:nvPr>
        </p:nvSpPr>
        <p:spPr>
          <a:xfrm>
            <a:off x="1239715" y="6347087"/>
            <a:ext cx="1790700" cy="365125"/>
          </a:xfrm>
        </p:spPr>
        <p:txBody>
          <a:bodyPr lIns="0" tIns="0" rIns="0" bIns="0"/>
          <a:lstStyle>
            <a:lvl1pPr>
              <a:defRPr/>
            </a:lvl1pPr>
          </a:lstStyle>
          <a:p>
            <a:fld id="{80FFB43A-3C8D-4845-8E0B-380B44248F6E}" type="datetime1">
              <a:rPr lang="en-GB" smtClean="0"/>
              <a:t>28/04/2022</a:t>
            </a:fld>
            <a:endParaRPr lang="en-US" dirty="0"/>
          </a:p>
        </p:txBody>
      </p:sp>
      <p:sp>
        <p:nvSpPr>
          <p:cNvPr id="6" name="Holder 6"/>
          <p:cNvSpPr>
            <a:spLocks noGrp="1"/>
          </p:cNvSpPr>
          <p:nvPr>
            <p:ph type="sldNum" sz="quarter" idx="12"/>
          </p:nvPr>
        </p:nvSpPr>
        <p:spPr/>
        <p:txBody>
          <a:bodyPr lIns="0" tIns="0" rIns="0" bIns="0"/>
          <a:lstStyle>
            <a:lvl1pPr marL="98425">
              <a:defRPr>
                <a:solidFill>
                  <a:schemeClr val="bg1"/>
                </a:solidFill>
                <a:cs typeface="Calibri" charset="0"/>
              </a:defRPr>
            </a:lvl1pPr>
          </a:lstStyle>
          <a:p>
            <a:fld id="{75BB48A7-3775-114B-99A2-6DE3FAA42AE8}" type="slidenum">
              <a:rPr lang="en-ZA">
                <a:solidFill>
                  <a:prstClr val="white"/>
                </a:solidFill>
              </a:rPr>
              <a:pPr/>
              <a:t>‹#›</a:t>
            </a:fld>
            <a:endParaRPr lang="en-ZA" dirty="0">
              <a:solidFill>
                <a:prstClr val="white"/>
              </a:solidFill>
            </a:endParaRPr>
          </a:p>
        </p:txBody>
      </p:sp>
      <p:pic>
        <p:nvPicPr>
          <p:cNvPr id="8" name="Picture 7"/>
          <p:cNvPicPr>
            <a:picLocks noChangeAspect="1"/>
          </p:cNvPicPr>
          <p:nvPr userDrawn="1"/>
        </p:nvPicPr>
        <p:blipFill>
          <a:blip r:embed="rId2"/>
          <a:stretch>
            <a:fillRect/>
          </a:stretch>
        </p:blipFill>
        <p:spPr>
          <a:xfrm>
            <a:off x="43242" y="6329238"/>
            <a:ext cx="1091046" cy="418387"/>
          </a:xfrm>
          <a:prstGeom prst="rect">
            <a:avLst/>
          </a:prstGeom>
        </p:spPr>
      </p:pic>
    </p:spTree>
    <p:extLst>
      <p:ext uri="{BB962C8B-B14F-4D97-AF65-F5344CB8AC3E}">
        <p14:creationId xmlns:p14="http://schemas.microsoft.com/office/powerpoint/2010/main" val="1814885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94" b="1" i="0">
                <a:solidFill>
                  <a:srgbClr val="10253F"/>
                </a:solidFill>
                <a:latin typeface="Century Gothic"/>
                <a:cs typeface="Century Gothic"/>
              </a:defRPr>
            </a:lvl1pPr>
          </a:lstStyle>
          <a:p>
            <a:endParaRPr/>
          </a:p>
        </p:txBody>
      </p:sp>
      <p:sp>
        <p:nvSpPr>
          <p:cNvPr id="7" name="Content Placeholder 3"/>
          <p:cNvSpPr>
            <a:spLocks noGrp="1"/>
          </p:cNvSpPr>
          <p:nvPr>
            <p:ph sz="half" idx="2"/>
          </p:nvPr>
        </p:nvSpPr>
        <p:spPr>
          <a:xfrm>
            <a:off x="628650" y="1178727"/>
            <a:ext cx="7886700" cy="4714875"/>
          </a:xfrm>
        </p:spPr>
        <p:txBody>
          <a:bodyPr/>
          <a:lstStyle>
            <a:lvl1pPr marL="401822" indent="-401822">
              <a:buFont typeface="Wingdings" panose="05000000000000000000" pitchFamily="2" charset="2"/>
              <a:buChar char="Ø"/>
              <a:defRPr sz="2812" b="1"/>
            </a:lvl1pPr>
            <a:lvl2pPr marL="723279" indent="-401822">
              <a:buFont typeface="Wingdings" panose="05000000000000000000" pitchFamily="2" charset="2"/>
              <a:buChar char="§"/>
              <a:defRPr sz="2531"/>
            </a:lvl2pPr>
            <a:lvl3pPr marL="964372" indent="-321457">
              <a:buFont typeface="Arial" panose="020B0604020202020204" pitchFamily="34" charset="0"/>
              <a:buChar char="•"/>
              <a:defRPr sz="2250"/>
            </a:lvl3pPr>
            <a:lvl4pPr marL="1285829" indent="-321457">
              <a:buFont typeface="Courier New" panose="02070309020205020404" pitchFamily="49" charset="0"/>
              <a:buChar char="o"/>
              <a:defRPr sz="1969"/>
            </a:lvl4pPr>
            <a:lvl5pPr marL="1526922" indent="-241093">
              <a:buFont typeface="Courier New" panose="02070309020205020404" pitchFamily="49" charset="0"/>
              <a:buChar char="o"/>
              <a:defRPr sz="168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Holder 4"/>
          <p:cNvSpPr>
            <a:spLocks noGrp="1"/>
          </p:cNvSpPr>
          <p:nvPr>
            <p:ph type="ftr" sz="quarter" idx="10"/>
          </p:nvPr>
        </p:nvSpPr>
        <p:spPr/>
        <p:txBody>
          <a:bodyPr lIns="0" tIns="0" rIns="0" bIns="0"/>
          <a:lstStyle>
            <a:lvl1pPr algn="ctr">
              <a:defRPr>
                <a:solidFill>
                  <a:schemeClr val="tx1">
                    <a:tint val="75000"/>
                  </a:schemeClr>
                </a:solidFill>
              </a:defRPr>
            </a:lvl1pPr>
          </a:lstStyle>
          <a:p>
            <a:pPr>
              <a:defRPr/>
            </a:pPr>
            <a:r>
              <a:rPr lang="en-ZA" dirty="0">
                <a:solidFill>
                  <a:prstClr val="black">
                    <a:tint val="75000"/>
                  </a:prstClr>
                </a:solidFill>
              </a:rPr>
              <a:t>DPWI </a:t>
            </a:r>
            <a:r>
              <a:rPr lang="en-ZA" dirty="0" err="1">
                <a:solidFill>
                  <a:prstClr val="black">
                    <a:tint val="75000"/>
                  </a:prstClr>
                </a:solidFill>
              </a:rPr>
              <a:t>StratPlan</a:t>
            </a:r>
            <a:r>
              <a:rPr lang="en-ZA" dirty="0">
                <a:solidFill>
                  <a:prstClr val="black">
                    <a:tint val="75000"/>
                  </a:prstClr>
                </a:solidFill>
              </a:rPr>
              <a:t>  2020-2025</a:t>
            </a:r>
            <a:endParaRPr dirty="0">
              <a:solidFill>
                <a:prstClr val="black">
                  <a:tint val="75000"/>
                </a:prstClr>
              </a:solidFill>
              <a:latin typeface="Calibri"/>
            </a:endParaRPr>
          </a:p>
        </p:txBody>
      </p:sp>
      <p:sp>
        <p:nvSpPr>
          <p:cNvPr id="5" name="Holder 5"/>
          <p:cNvSpPr>
            <a:spLocks noGrp="1"/>
          </p:cNvSpPr>
          <p:nvPr>
            <p:ph type="dt" sz="half" idx="11"/>
          </p:nvPr>
        </p:nvSpPr>
        <p:spPr/>
        <p:txBody>
          <a:bodyPr lIns="0" tIns="0" rIns="0" bIns="0"/>
          <a:lstStyle>
            <a:lvl1pPr>
              <a:defRPr/>
            </a:lvl1pPr>
          </a:lstStyle>
          <a:p>
            <a:fld id="{353479ED-042B-452B-B1F5-BDDB2AE58C0B}" type="datetime1">
              <a:rPr lang="en-GB" smtClean="0"/>
              <a:t>28/04/2022</a:t>
            </a:fld>
            <a:endParaRPr lang="en-US" dirty="0"/>
          </a:p>
        </p:txBody>
      </p:sp>
      <p:sp>
        <p:nvSpPr>
          <p:cNvPr id="6" name="Holder 6"/>
          <p:cNvSpPr>
            <a:spLocks noGrp="1"/>
          </p:cNvSpPr>
          <p:nvPr>
            <p:ph type="sldNum" sz="quarter" idx="12"/>
          </p:nvPr>
        </p:nvSpPr>
        <p:spPr/>
        <p:txBody>
          <a:bodyPr lIns="0" tIns="0" rIns="0" bIns="0"/>
          <a:lstStyle>
            <a:lvl1pPr marL="98425">
              <a:defRPr>
                <a:solidFill>
                  <a:schemeClr val="bg1"/>
                </a:solidFill>
                <a:cs typeface="Calibri" charset="0"/>
              </a:defRPr>
            </a:lvl1pPr>
          </a:lstStyle>
          <a:p>
            <a:fld id="{75BB48A7-3775-114B-99A2-6DE3FAA42AE8}" type="slidenum">
              <a:rPr lang="en-ZA">
                <a:solidFill>
                  <a:prstClr val="white"/>
                </a:solidFill>
              </a:rPr>
              <a:pPr/>
              <a:t>‹#›</a:t>
            </a:fld>
            <a:endParaRPr lang="en-ZA" dirty="0">
              <a:solidFill>
                <a:prstClr val="white"/>
              </a:solidFill>
            </a:endParaRPr>
          </a:p>
        </p:txBody>
      </p:sp>
    </p:spTree>
    <p:extLst>
      <p:ext uri="{BB962C8B-B14F-4D97-AF65-F5344CB8AC3E}">
        <p14:creationId xmlns:p14="http://schemas.microsoft.com/office/powerpoint/2010/main" val="1718819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9118" y="533402"/>
            <a:ext cx="3772883" cy="2514601"/>
          </a:xfrm>
        </p:spPr>
        <p:txBody>
          <a:bodyPr>
            <a:normAutofit/>
          </a:bodyPr>
          <a:lstStyle>
            <a:lvl1pPr>
              <a:defRPr sz="3215"/>
            </a:lvl1pPr>
          </a:lstStyle>
          <a:p>
            <a:r>
              <a:rPr lang="en-US" smtClean="0"/>
              <a:t>Click to edit Master title style</a:t>
            </a:r>
            <a:endParaRPr/>
          </a:p>
        </p:txBody>
      </p:sp>
      <p:sp>
        <p:nvSpPr>
          <p:cNvPr id="3" name="Subtitle 2"/>
          <p:cNvSpPr>
            <a:spLocks noGrp="1"/>
          </p:cNvSpPr>
          <p:nvPr>
            <p:ph type="subTitle" idx="1"/>
          </p:nvPr>
        </p:nvSpPr>
        <p:spPr>
          <a:xfrm>
            <a:off x="799120" y="3403601"/>
            <a:ext cx="3772883" cy="1397000"/>
          </a:xfrm>
        </p:spPr>
        <p:txBody>
          <a:bodyPr>
            <a:normAutofit/>
          </a:bodyPr>
          <a:lstStyle>
            <a:lvl1pPr marL="0" indent="0" algn="l">
              <a:spcBef>
                <a:spcPts val="357"/>
              </a:spcBef>
              <a:buNone/>
              <a:defRPr sz="1429">
                <a:solidFill>
                  <a:schemeClr val="tx1">
                    <a:lumMod val="65000"/>
                    <a:lumOff val="35000"/>
                  </a:schemeClr>
                </a:solidFill>
              </a:defRPr>
            </a:lvl1pPr>
            <a:lvl2pPr marL="272160" indent="0" algn="ctr">
              <a:buNone/>
              <a:defRPr>
                <a:solidFill>
                  <a:schemeClr val="tx1">
                    <a:tint val="75000"/>
                  </a:schemeClr>
                </a:solidFill>
              </a:defRPr>
            </a:lvl2pPr>
            <a:lvl3pPr marL="544319" indent="0" algn="ctr">
              <a:buNone/>
              <a:defRPr>
                <a:solidFill>
                  <a:schemeClr val="tx1">
                    <a:tint val="75000"/>
                  </a:schemeClr>
                </a:solidFill>
              </a:defRPr>
            </a:lvl3pPr>
            <a:lvl4pPr marL="816479" indent="0" algn="ctr">
              <a:buNone/>
              <a:defRPr>
                <a:solidFill>
                  <a:schemeClr val="tx1">
                    <a:tint val="75000"/>
                  </a:schemeClr>
                </a:solidFill>
              </a:defRPr>
            </a:lvl4pPr>
            <a:lvl5pPr marL="1088639" indent="0" algn="ctr">
              <a:buNone/>
              <a:defRPr>
                <a:solidFill>
                  <a:schemeClr val="tx1">
                    <a:tint val="75000"/>
                  </a:schemeClr>
                </a:solidFill>
              </a:defRPr>
            </a:lvl5pPr>
            <a:lvl6pPr marL="1360799" indent="0" algn="ctr">
              <a:buNone/>
              <a:defRPr>
                <a:solidFill>
                  <a:schemeClr val="tx1">
                    <a:tint val="75000"/>
                  </a:schemeClr>
                </a:solidFill>
              </a:defRPr>
            </a:lvl6pPr>
            <a:lvl7pPr marL="1632959" indent="0" algn="ctr">
              <a:buNone/>
              <a:defRPr>
                <a:solidFill>
                  <a:schemeClr val="tx1">
                    <a:tint val="75000"/>
                  </a:schemeClr>
                </a:solidFill>
              </a:defRPr>
            </a:lvl7pPr>
            <a:lvl8pPr marL="1905118" indent="0" algn="ctr">
              <a:buNone/>
              <a:defRPr>
                <a:solidFill>
                  <a:schemeClr val="tx1">
                    <a:tint val="75000"/>
                  </a:schemeClr>
                </a:solidFill>
              </a:defRPr>
            </a:lvl8pPr>
            <a:lvl9pPr marL="2177278"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F1092C3E-BC44-4245-8449-E60FC49D8E7A}" type="datetime1">
              <a:rPr lang="en-US" smtClean="0">
                <a:solidFill>
                  <a:prstClr val="black">
                    <a:lumMod val="65000"/>
                    <a:lumOff val="35000"/>
                  </a:prstClr>
                </a:solidFill>
              </a:rPr>
              <a:pPr/>
              <a:t>4/28/2022</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val="355041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3" y="1"/>
            <a:ext cx="9144000" cy="1457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072" dirty="0">
              <a:solidFill>
                <a:prstClr val="white"/>
              </a:solidFill>
            </a:endParaRPr>
          </a:p>
        </p:txBody>
      </p:sp>
      <p:sp>
        <p:nvSpPr>
          <p:cNvPr id="12" name="Rectangle 11"/>
          <p:cNvSpPr/>
          <p:nvPr userDrawn="1"/>
        </p:nvSpPr>
        <p:spPr>
          <a:xfrm>
            <a:off x="1" y="2862012"/>
            <a:ext cx="4036075" cy="399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072" dirty="0">
              <a:solidFill>
                <a:prstClr val="white"/>
              </a:solidFill>
            </a:endParaRPr>
          </a:p>
        </p:txBody>
      </p:sp>
      <p:sp>
        <p:nvSpPr>
          <p:cNvPr id="2" name="Title 1"/>
          <p:cNvSpPr>
            <a:spLocks noGrp="1"/>
          </p:cNvSpPr>
          <p:nvPr>
            <p:ph type="title"/>
          </p:nvPr>
        </p:nvSpPr>
        <p:spPr>
          <a:xfrm>
            <a:off x="552565" y="319235"/>
            <a:ext cx="7931684" cy="1066800"/>
          </a:xfrm>
        </p:spPr>
        <p:txBody>
          <a:bodyPr>
            <a:normAutofit/>
          </a:bodyPr>
          <a:lstStyle>
            <a:lvl1pPr>
              <a:defRPr sz="2619">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1034898" y="1614635"/>
            <a:ext cx="6516798" cy="4191000"/>
          </a:xfrm>
        </p:spPr>
        <p:txBody>
          <a:bodyPr>
            <a:normAutofit/>
          </a:bodyPr>
          <a:lstStyle>
            <a:lvl1pPr>
              <a:defRPr sz="1905"/>
            </a:lvl1pPr>
            <a:lvl2pPr marL="429975" indent="-212625">
              <a:lnSpc>
                <a:spcPct val="100000"/>
              </a:lnSpc>
              <a:buFont typeface="Courier New" pitchFamily="49" charset="0"/>
              <a:buChar char="o"/>
              <a:defRPr sz="1905"/>
            </a:lvl2pPr>
            <a:lvl3pPr marL="636929" indent="-212625">
              <a:lnSpc>
                <a:spcPct val="100000"/>
              </a:lnSpc>
              <a:defRPr sz="1905"/>
            </a:lvl3pPr>
            <a:lvl4pPr>
              <a:defRPr sz="1190"/>
            </a:lvl4pPr>
            <a:lvl5pPr>
              <a:defRPr sz="119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Footer Placeholder 4"/>
          <p:cNvSpPr>
            <a:spLocks noGrp="1"/>
          </p:cNvSpPr>
          <p:nvPr>
            <p:ph type="ftr" sz="quarter" idx="11"/>
          </p:nvPr>
        </p:nvSpPr>
        <p:spPr>
          <a:xfrm>
            <a:off x="1999563" y="6093850"/>
            <a:ext cx="4348105" cy="273049"/>
          </a:xfrm>
        </p:spPr>
        <p:txBody>
          <a:bodyPr/>
          <a:lstStyle>
            <a:lvl1pPr algn="ctr">
              <a:defRPr sz="953"/>
            </a:lvl1pPr>
          </a:lstStyle>
          <a:p>
            <a:endParaRPr lang="en-GB" dirty="0">
              <a:solidFill>
                <a:srgbClr val="F07F09"/>
              </a:solidFill>
            </a:endParaRPr>
          </a:p>
        </p:txBody>
      </p:sp>
      <p:sp>
        <p:nvSpPr>
          <p:cNvPr id="15" name="Slide Number Placeholder 6"/>
          <p:cNvSpPr txBox="1">
            <a:spLocks/>
          </p:cNvSpPr>
          <p:nvPr userDrawn="1"/>
        </p:nvSpPr>
        <p:spPr>
          <a:xfrm>
            <a:off x="7251623" y="6093850"/>
            <a:ext cx="914639" cy="273049"/>
          </a:xfrm>
          <a:prstGeom prst="rect">
            <a:avLst/>
          </a:prstGeom>
        </p:spPr>
        <p:txBody>
          <a:bodyPr vert="horz" lIns="54431" tIns="27215" rIns="54431" bIns="27215" rtlCol="0" anchor="ctr"/>
          <a:lstStyle/>
          <a:p>
            <a:pPr algn="r" defTabSz="685800">
              <a:defRPr/>
            </a:pPr>
            <a:fld id="{AAEAE4A8-A6E5-453E-B946-FB774B73F48C}" type="slidenum">
              <a:rPr lang="en-GB" sz="953" b="1">
                <a:solidFill>
                  <a:prstClr val="black">
                    <a:lumMod val="65000"/>
                    <a:lumOff val="35000"/>
                  </a:prstClr>
                </a:solidFill>
              </a:rPr>
              <a:pPr algn="r" defTabSz="685800">
                <a:defRPr/>
              </a:pPr>
              <a:t>‹#›</a:t>
            </a:fld>
            <a:endParaRPr lang="en-GB" sz="953" b="1" dirty="0">
              <a:solidFill>
                <a:prstClr val="black">
                  <a:lumMod val="65000"/>
                  <a:lumOff val="35000"/>
                </a:prstClr>
              </a:solidFill>
            </a:endParaRPr>
          </a:p>
        </p:txBody>
      </p:sp>
      <p:sp>
        <p:nvSpPr>
          <p:cNvPr id="17" name="Rectangle 16"/>
          <p:cNvSpPr/>
          <p:nvPr userDrawn="1"/>
        </p:nvSpPr>
        <p:spPr>
          <a:xfrm>
            <a:off x="0" y="2918710"/>
            <a:ext cx="445380" cy="16713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072" dirty="0">
              <a:solidFill>
                <a:prstClr val="white"/>
              </a:solidFill>
            </a:endParaRPr>
          </a:p>
        </p:txBody>
      </p:sp>
      <p:sp>
        <p:nvSpPr>
          <p:cNvPr id="11" name="Date Placeholder 3"/>
          <p:cNvSpPr>
            <a:spLocks noGrp="1"/>
          </p:cNvSpPr>
          <p:nvPr>
            <p:ph type="dt" sz="half" idx="10"/>
          </p:nvPr>
        </p:nvSpPr>
        <p:spPr>
          <a:xfrm>
            <a:off x="6568156" y="6094267"/>
            <a:ext cx="1028968" cy="273049"/>
          </a:xfrm>
        </p:spPr>
        <p:txBody>
          <a:bodyPr/>
          <a:lstStyle>
            <a:lvl1pPr>
              <a:defRPr sz="953"/>
            </a:lvl1pPr>
          </a:lstStyle>
          <a:p>
            <a:fld id="{47819275-E621-4B28-A09D-AE30C41AE809}" type="datetime1">
              <a:rPr lang="en-US" smtClean="0">
                <a:solidFill>
                  <a:prstClr val="black">
                    <a:lumMod val="65000"/>
                    <a:lumOff val="35000"/>
                  </a:prstClr>
                </a:solidFill>
              </a:rPr>
              <a:pPr/>
              <a:t>4/28/2022</a:t>
            </a:fld>
            <a:endParaRPr lang="en-US" dirty="0">
              <a:solidFill>
                <a:prstClr val="black">
                  <a:lumMod val="65000"/>
                  <a:lumOff val="35000"/>
                </a:prstClr>
              </a:solidFill>
            </a:endParaRPr>
          </a:p>
        </p:txBody>
      </p:sp>
      <p:pic>
        <p:nvPicPr>
          <p:cNvPr id="4" name="Picture 3"/>
          <p:cNvPicPr>
            <a:picLocks noChangeAspect="1"/>
          </p:cNvPicPr>
          <p:nvPr userDrawn="1"/>
        </p:nvPicPr>
        <p:blipFill>
          <a:blip r:embed="rId2"/>
          <a:stretch>
            <a:fillRect/>
          </a:stretch>
        </p:blipFill>
        <p:spPr>
          <a:xfrm>
            <a:off x="8778" y="6177220"/>
            <a:ext cx="1470707" cy="680780"/>
          </a:xfrm>
          <a:prstGeom prst="rect">
            <a:avLst/>
          </a:prstGeom>
        </p:spPr>
      </p:pic>
    </p:spTree>
    <p:extLst>
      <p:ext uri="{BB962C8B-B14F-4D97-AF65-F5344CB8AC3E}">
        <p14:creationId xmlns:p14="http://schemas.microsoft.com/office/powerpoint/2010/main" val="396303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9119" y="533401"/>
            <a:ext cx="6516797" cy="2286000"/>
          </a:xfrm>
        </p:spPr>
        <p:txBody>
          <a:bodyPr anchor="b">
            <a:normAutofit/>
          </a:bodyPr>
          <a:lstStyle>
            <a:lvl1pPr algn="l">
              <a:defRPr sz="3215" b="1" cap="none" baseline="0"/>
            </a:lvl1pPr>
          </a:lstStyle>
          <a:p>
            <a:r>
              <a:rPr lang="en-US" smtClean="0"/>
              <a:t>Click to edit Master title style</a:t>
            </a:r>
            <a:endParaRPr/>
          </a:p>
        </p:txBody>
      </p:sp>
      <p:sp>
        <p:nvSpPr>
          <p:cNvPr id="3" name="Text Placeholder 2"/>
          <p:cNvSpPr>
            <a:spLocks noGrp="1"/>
          </p:cNvSpPr>
          <p:nvPr>
            <p:ph type="body" idx="1"/>
          </p:nvPr>
        </p:nvSpPr>
        <p:spPr>
          <a:xfrm>
            <a:off x="799119" y="3124202"/>
            <a:ext cx="6516797" cy="1371600"/>
          </a:xfrm>
        </p:spPr>
        <p:txBody>
          <a:bodyPr anchor="t">
            <a:normAutofit/>
          </a:bodyPr>
          <a:lstStyle>
            <a:lvl1pPr marL="0" indent="0">
              <a:spcBef>
                <a:spcPts val="357"/>
              </a:spcBef>
              <a:buNone/>
              <a:defRPr sz="1429">
                <a:solidFill>
                  <a:schemeClr val="tx1">
                    <a:lumMod val="65000"/>
                    <a:lumOff val="35000"/>
                  </a:schemeClr>
                </a:solidFill>
              </a:defRPr>
            </a:lvl1pPr>
            <a:lvl2pPr marL="272160" indent="0">
              <a:buNone/>
              <a:defRPr sz="1072">
                <a:solidFill>
                  <a:schemeClr val="tx1">
                    <a:tint val="75000"/>
                  </a:schemeClr>
                </a:solidFill>
              </a:defRPr>
            </a:lvl2pPr>
            <a:lvl3pPr marL="544319" indent="0">
              <a:buNone/>
              <a:defRPr sz="953">
                <a:solidFill>
                  <a:schemeClr val="tx1">
                    <a:tint val="75000"/>
                  </a:schemeClr>
                </a:solidFill>
              </a:defRPr>
            </a:lvl3pPr>
            <a:lvl4pPr marL="816479" indent="0">
              <a:buNone/>
              <a:defRPr sz="833">
                <a:solidFill>
                  <a:schemeClr val="tx1">
                    <a:tint val="75000"/>
                  </a:schemeClr>
                </a:solidFill>
              </a:defRPr>
            </a:lvl4pPr>
            <a:lvl5pPr marL="1088639" indent="0">
              <a:buNone/>
              <a:defRPr sz="833">
                <a:solidFill>
                  <a:schemeClr val="tx1">
                    <a:tint val="75000"/>
                  </a:schemeClr>
                </a:solidFill>
              </a:defRPr>
            </a:lvl5pPr>
            <a:lvl6pPr marL="1360799" indent="0">
              <a:buNone/>
              <a:defRPr sz="833">
                <a:solidFill>
                  <a:schemeClr val="tx1">
                    <a:tint val="75000"/>
                  </a:schemeClr>
                </a:solidFill>
              </a:defRPr>
            </a:lvl6pPr>
            <a:lvl7pPr marL="1632959" indent="0">
              <a:buNone/>
              <a:defRPr sz="833">
                <a:solidFill>
                  <a:schemeClr val="tx1">
                    <a:tint val="75000"/>
                  </a:schemeClr>
                </a:solidFill>
              </a:defRPr>
            </a:lvl7pPr>
            <a:lvl8pPr marL="1905118" indent="0">
              <a:buNone/>
              <a:defRPr sz="833">
                <a:solidFill>
                  <a:schemeClr val="tx1">
                    <a:tint val="75000"/>
                  </a:schemeClr>
                </a:solidFill>
              </a:defRPr>
            </a:lvl8pPr>
            <a:lvl9pPr marL="2177278" indent="0">
              <a:buNone/>
              <a:defRPr sz="8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E51A18-4788-4443-B3B5-C34C6E479AE5}" type="datetime1">
              <a:rPr lang="en-US" smtClean="0">
                <a:solidFill>
                  <a:prstClr val="black">
                    <a:lumMod val="65000"/>
                    <a:lumOff val="35000"/>
                  </a:prstClr>
                </a:solidFill>
              </a:rPr>
              <a:pPr/>
              <a:t>4/28/2022</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val="147274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9117" y="1828800"/>
            <a:ext cx="3189801" cy="4191000"/>
          </a:xfrm>
        </p:spPr>
        <p:txBody>
          <a:bodyPr>
            <a:normAutofit/>
          </a:bodyPr>
          <a:lstStyle>
            <a:lvl1pPr>
              <a:defRPr sz="1190"/>
            </a:lvl1pPr>
            <a:lvl2pPr>
              <a:defRPr sz="1072"/>
            </a:lvl2pPr>
            <a:lvl3pPr>
              <a:defRPr sz="953"/>
            </a:lvl3pPr>
            <a:lvl4pPr>
              <a:defRPr sz="833"/>
            </a:lvl4pPr>
            <a:lvl5pPr>
              <a:defRPr sz="833"/>
            </a:lvl5pPr>
            <a:lvl6pPr>
              <a:defRPr sz="833"/>
            </a:lvl6pPr>
            <a:lvl7pPr>
              <a:defRPr sz="833"/>
            </a:lvl7pPr>
            <a:lvl8pPr>
              <a:defRPr sz="833"/>
            </a:lvl8pPr>
            <a:lvl9pPr>
              <a:defRPr sz="8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099516" y="1828800"/>
            <a:ext cx="3189801" cy="4191000"/>
          </a:xfrm>
        </p:spPr>
        <p:txBody>
          <a:bodyPr>
            <a:normAutofit/>
          </a:bodyPr>
          <a:lstStyle>
            <a:lvl1pPr>
              <a:defRPr sz="1190"/>
            </a:lvl1pPr>
            <a:lvl2pPr>
              <a:defRPr sz="1072"/>
            </a:lvl2pPr>
            <a:lvl3pPr>
              <a:defRPr sz="953"/>
            </a:lvl3pPr>
            <a:lvl4pPr>
              <a:defRPr sz="833"/>
            </a:lvl4pPr>
            <a:lvl5pPr>
              <a:defRPr sz="833"/>
            </a:lvl5pPr>
            <a:lvl6pPr>
              <a:defRPr sz="833"/>
            </a:lvl6pPr>
            <a:lvl7pPr>
              <a:defRPr sz="833"/>
            </a:lvl7pPr>
            <a:lvl8pPr>
              <a:defRPr sz="833"/>
            </a:lvl8pPr>
            <a:lvl9pPr>
              <a:defRPr sz="8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09A1C33-654C-4415-845E-6E9921A20EBE}" type="datetime1">
              <a:rPr lang="en-US" smtClean="0">
                <a:solidFill>
                  <a:prstClr val="black">
                    <a:lumMod val="65000"/>
                    <a:lumOff val="35000"/>
                  </a:prstClr>
                </a:solidFill>
              </a:rPr>
              <a:pPr/>
              <a:t>4/28/2022</a:t>
            </a:fld>
            <a:endParaRP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val="296195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99118" y="1828801"/>
            <a:ext cx="3189801" cy="685801"/>
          </a:xfrm>
        </p:spPr>
        <p:txBody>
          <a:bodyPr anchor="ctr">
            <a:normAutofit/>
          </a:bodyPr>
          <a:lstStyle>
            <a:lvl1pPr marL="0" indent="0">
              <a:spcBef>
                <a:spcPts val="0"/>
              </a:spcBef>
              <a:buNone/>
              <a:defRPr sz="1190" b="0"/>
            </a:lvl1pPr>
            <a:lvl2pPr marL="272160" indent="0">
              <a:buNone/>
              <a:defRPr sz="1190" b="1"/>
            </a:lvl2pPr>
            <a:lvl3pPr marL="544319" indent="0">
              <a:buNone/>
              <a:defRPr sz="1072" b="1"/>
            </a:lvl3pPr>
            <a:lvl4pPr marL="816479" indent="0">
              <a:buNone/>
              <a:defRPr sz="953" b="1"/>
            </a:lvl4pPr>
            <a:lvl5pPr marL="1088639" indent="0">
              <a:buNone/>
              <a:defRPr sz="953" b="1"/>
            </a:lvl5pPr>
            <a:lvl6pPr marL="1360799" indent="0">
              <a:buNone/>
              <a:defRPr sz="953" b="1"/>
            </a:lvl6pPr>
            <a:lvl7pPr marL="1632959" indent="0">
              <a:buNone/>
              <a:defRPr sz="953" b="1"/>
            </a:lvl7pPr>
            <a:lvl8pPr marL="1905118" indent="0">
              <a:buNone/>
              <a:defRPr sz="953" b="1"/>
            </a:lvl8pPr>
            <a:lvl9pPr marL="2177278" indent="0">
              <a:buNone/>
              <a:defRPr sz="953" b="1"/>
            </a:lvl9pPr>
          </a:lstStyle>
          <a:p>
            <a:pPr lvl="0"/>
            <a:r>
              <a:rPr lang="en-US" smtClean="0"/>
              <a:t>Click to edit Master text styles</a:t>
            </a:r>
          </a:p>
        </p:txBody>
      </p:sp>
      <p:sp>
        <p:nvSpPr>
          <p:cNvPr id="4" name="Content Placeholder 3"/>
          <p:cNvSpPr>
            <a:spLocks noGrp="1"/>
          </p:cNvSpPr>
          <p:nvPr>
            <p:ph sz="half" idx="2"/>
          </p:nvPr>
        </p:nvSpPr>
        <p:spPr>
          <a:xfrm>
            <a:off x="799118" y="2590801"/>
            <a:ext cx="3189801" cy="3429000"/>
          </a:xfrm>
        </p:spPr>
        <p:txBody>
          <a:bodyPr>
            <a:normAutofit/>
          </a:bodyPr>
          <a:lstStyle>
            <a:lvl1pPr>
              <a:defRPr sz="1190"/>
            </a:lvl1pPr>
            <a:lvl2pPr>
              <a:defRPr sz="1072"/>
            </a:lvl2pPr>
            <a:lvl3pPr>
              <a:defRPr sz="953"/>
            </a:lvl3pPr>
            <a:lvl4pPr>
              <a:defRPr sz="833"/>
            </a:lvl4pPr>
            <a:lvl5pPr>
              <a:defRPr sz="833"/>
            </a:lvl5pPr>
            <a:lvl6pPr>
              <a:defRPr sz="833"/>
            </a:lvl6pPr>
            <a:lvl7pPr>
              <a:defRPr sz="833"/>
            </a:lvl7pPr>
            <a:lvl8pPr>
              <a:defRPr sz="833"/>
            </a:lvl8pPr>
            <a:lvl9pPr>
              <a:defRPr sz="8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126114" y="1828801"/>
            <a:ext cx="3189801" cy="685801"/>
          </a:xfrm>
        </p:spPr>
        <p:txBody>
          <a:bodyPr anchor="ctr">
            <a:normAutofit/>
          </a:bodyPr>
          <a:lstStyle>
            <a:lvl1pPr marL="0" indent="0">
              <a:spcBef>
                <a:spcPts val="0"/>
              </a:spcBef>
              <a:buNone/>
              <a:defRPr sz="1190" b="0"/>
            </a:lvl1pPr>
            <a:lvl2pPr marL="272160" indent="0">
              <a:buNone/>
              <a:defRPr sz="1190" b="1"/>
            </a:lvl2pPr>
            <a:lvl3pPr marL="544319" indent="0">
              <a:buNone/>
              <a:defRPr sz="1072" b="1"/>
            </a:lvl3pPr>
            <a:lvl4pPr marL="816479" indent="0">
              <a:buNone/>
              <a:defRPr sz="953" b="1"/>
            </a:lvl4pPr>
            <a:lvl5pPr marL="1088639" indent="0">
              <a:buNone/>
              <a:defRPr sz="953" b="1"/>
            </a:lvl5pPr>
            <a:lvl6pPr marL="1360799" indent="0">
              <a:buNone/>
              <a:defRPr sz="953" b="1"/>
            </a:lvl6pPr>
            <a:lvl7pPr marL="1632959" indent="0">
              <a:buNone/>
              <a:defRPr sz="953" b="1"/>
            </a:lvl7pPr>
            <a:lvl8pPr marL="1905118" indent="0">
              <a:buNone/>
              <a:defRPr sz="953" b="1"/>
            </a:lvl8pPr>
            <a:lvl9pPr marL="2177278" indent="0">
              <a:buNone/>
              <a:defRPr sz="953" b="1"/>
            </a:lvl9pPr>
          </a:lstStyle>
          <a:p>
            <a:pPr lvl="0"/>
            <a:r>
              <a:rPr lang="en-US" smtClean="0"/>
              <a:t>Click to edit Master text styles</a:t>
            </a:r>
          </a:p>
        </p:txBody>
      </p:sp>
      <p:sp>
        <p:nvSpPr>
          <p:cNvPr id="6" name="Content Placeholder 5"/>
          <p:cNvSpPr>
            <a:spLocks noGrp="1"/>
          </p:cNvSpPr>
          <p:nvPr>
            <p:ph sz="quarter" idx="4"/>
          </p:nvPr>
        </p:nvSpPr>
        <p:spPr>
          <a:xfrm>
            <a:off x="4126114" y="2590801"/>
            <a:ext cx="3189801" cy="3429000"/>
          </a:xfrm>
        </p:spPr>
        <p:txBody>
          <a:bodyPr>
            <a:normAutofit/>
          </a:bodyPr>
          <a:lstStyle>
            <a:lvl1pPr>
              <a:defRPr sz="1190"/>
            </a:lvl1pPr>
            <a:lvl2pPr>
              <a:defRPr sz="1072"/>
            </a:lvl2pPr>
            <a:lvl3pPr>
              <a:defRPr sz="953"/>
            </a:lvl3pPr>
            <a:lvl4pPr>
              <a:defRPr sz="833"/>
            </a:lvl4pPr>
            <a:lvl5pPr>
              <a:defRPr sz="833"/>
            </a:lvl5pPr>
            <a:lvl6pPr>
              <a:defRPr sz="833"/>
            </a:lvl6pPr>
            <a:lvl7pPr>
              <a:defRPr sz="833"/>
            </a:lvl7pPr>
            <a:lvl8pPr>
              <a:defRPr sz="833"/>
            </a:lvl8pPr>
            <a:lvl9pPr>
              <a:defRPr sz="8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C6342AA-0978-40BF-ADFB-185F51F36BE6}" type="datetime1">
              <a:rPr lang="en-US" smtClean="0">
                <a:solidFill>
                  <a:prstClr val="black">
                    <a:lumMod val="65000"/>
                    <a:lumOff val="35000"/>
                  </a:prstClr>
                </a:solidFill>
              </a:rPr>
              <a:pPr/>
              <a:t>4/28/2022</a:t>
            </a:fld>
            <a:endParaRPr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val="23157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26EE015-53CA-4A2E-9CDC-66521E76604D}" type="datetime1">
              <a:rPr lang="en-US" smtClean="0">
                <a:solidFill>
                  <a:prstClr val="black">
                    <a:lumMod val="65000"/>
                    <a:lumOff val="35000"/>
                  </a:prstClr>
                </a:solidFill>
              </a:rPr>
              <a:pPr/>
              <a:t>4/28/2022</a:t>
            </a:fld>
            <a:endParaRPr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val="214983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t="55432" b="32593"/>
          <a:stretch>
            <a:fillRect/>
          </a:stretch>
        </p:blipFill>
        <p:spPr bwMode="auto">
          <a:xfrm>
            <a:off x="0" y="0"/>
            <a:ext cx="9144000" cy="82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 y="0"/>
            <a:ext cx="8229599" cy="838200"/>
          </a:xfrm>
        </p:spPr>
        <p:txBody>
          <a:bodyPr>
            <a:normAutofit/>
          </a:bodyPr>
          <a:lstStyle>
            <a:lvl1pPr algn="l">
              <a:defRPr sz="2800" b="1">
                <a:solidFill>
                  <a:schemeClr val="bg1"/>
                </a:solidFill>
                <a:latin typeface="Arial" pitchFamily="34" charset="0"/>
                <a:cs typeface="Arial" pitchFamily="34" charset="0"/>
              </a:defRPr>
            </a:lvl1pPr>
          </a:lstStyle>
          <a:p>
            <a:r>
              <a:rPr lang="en-US" dirty="0"/>
              <a:t>Click to edit Master title style</a:t>
            </a:r>
          </a:p>
        </p:txBody>
      </p:sp>
      <p:sp>
        <p:nvSpPr>
          <p:cNvPr id="6" name="Date Placeholder 3"/>
          <p:cNvSpPr>
            <a:spLocks noGrp="1"/>
          </p:cNvSpPr>
          <p:nvPr>
            <p:ph type="dt" sz="half" idx="10"/>
          </p:nvPr>
        </p:nvSpPr>
        <p:spPr>
          <a:xfrm>
            <a:off x="1239715" y="6355870"/>
            <a:ext cx="1673630" cy="365125"/>
          </a:xfrm>
        </p:spPr>
        <p:txBody>
          <a:bodyPr/>
          <a:lstStyle>
            <a:lvl1pPr defTabSz="914400">
              <a:defRPr/>
            </a:lvl1pPr>
          </a:lstStyle>
          <a:p>
            <a:fld id="{2ADD8CF3-FE18-4259-B84A-CC0E66C1BBAA}" type="datetime1">
              <a:rPr lang="en-GB" smtClean="0"/>
              <a:t>28/04/2022</a:t>
            </a:fld>
            <a:endParaRPr lang="en-US" dirty="0"/>
          </a:p>
        </p:txBody>
      </p:sp>
      <p:sp>
        <p:nvSpPr>
          <p:cNvPr id="7" name="Footer Placeholder 4"/>
          <p:cNvSpPr>
            <a:spLocks noGrp="1"/>
          </p:cNvSpPr>
          <p:nvPr>
            <p:ph type="ftr" sz="quarter" idx="11"/>
          </p:nvPr>
        </p:nvSpPr>
        <p:spPr/>
        <p:txBody>
          <a:bodyPr/>
          <a:lstStyle>
            <a:lvl1pPr defTabSz="914400">
              <a:defRPr/>
            </a:lvl1pPr>
          </a:lstStyle>
          <a:p>
            <a:pPr>
              <a:defRPr/>
            </a:pPr>
            <a:r>
              <a:rPr lang="en-US" dirty="0"/>
              <a:t>DPWI </a:t>
            </a:r>
            <a:r>
              <a:rPr lang="en-US" dirty="0" err="1"/>
              <a:t>StratPlan</a:t>
            </a:r>
            <a:r>
              <a:rPr lang="en-US" dirty="0"/>
              <a:t>  2020-2025</a:t>
            </a:r>
          </a:p>
        </p:txBody>
      </p:sp>
      <p:sp>
        <p:nvSpPr>
          <p:cNvPr id="8" name="Slide Number Placeholder 5"/>
          <p:cNvSpPr>
            <a:spLocks noGrp="1"/>
          </p:cNvSpPr>
          <p:nvPr>
            <p:ph type="sldNum" sz="quarter" idx="12"/>
          </p:nvPr>
        </p:nvSpPr>
        <p:spPr/>
        <p:txBody>
          <a:bodyPr/>
          <a:lstStyle>
            <a:lvl1pPr defTabSz="914400">
              <a:defRPr/>
            </a:lvl1pPr>
          </a:lstStyle>
          <a:p>
            <a:fld id="{94B00A27-6A5E-FB4A-91DB-B2CBD34313A9}" type="slidenum">
              <a:rPr lang="en-US"/>
              <a:pPr/>
              <a:t>‹#›</a:t>
            </a:fld>
            <a:endParaRPr lang="en-US" dirty="0"/>
          </a:p>
        </p:txBody>
      </p:sp>
      <p:pic>
        <p:nvPicPr>
          <p:cNvPr id="9" name="Picture 8"/>
          <p:cNvPicPr>
            <a:picLocks noChangeAspect="1"/>
          </p:cNvPicPr>
          <p:nvPr userDrawn="1"/>
        </p:nvPicPr>
        <p:blipFill>
          <a:blip r:embed="rId3"/>
          <a:stretch>
            <a:fillRect/>
          </a:stretch>
        </p:blipFill>
        <p:spPr>
          <a:xfrm>
            <a:off x="43242" y="6329238"/>
            <a:ext cx="1091046" cy="418387"/>
          </a:xfrm>
          <a:prstGeom prst="rect">
            <a:avLst/>
          </a:prstGeom>
        </p:spPr>
      </p:pic>
    </p:spTree>
    <p:extLst>
      <p:ext uri="{BB962C8B-B14F-4D97-AF65-F5344CB8AC3E}">
        <p14:creationId xmlns:p14="http://schemas.microsoft.com/office/powerpoint/2010/main" val="2834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F201F-073F-404F-B8CE-E0FB5F277793}" type="datetime1">
              <a:rPr lang="en-US" smtClean="0">
                <a:solidFill>
                  <a:prstClr val="black">
                    <a:lumMod val="65000"/>
                    <a:lumOff val="35000"/>
                  </a:prstClr>
                </a:solidFill>
              </a:rPr>
              <a:pPr/>
              <a:t>4/28/2022</a:t>
            </a:fld>
            <a:endParaRPr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val="95745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9118" y="533400"/>
            <a:ext cx="3086904" cy="1524000"/>
          </a:xfrm>
        </p:spPr>
        <p:txBody>
          <a:bodyPr anchor="b">
            <a:normAutofit/>
          </a:bodyPr>
          <a:lstStyle>
            <a:lvl1pPr algn="l">
              <a:defRPr sz="2143" b="1"/>
            </a:lvl1pPr>
          </a:lstStyle>
          <a:p>
            <a:r>
              <a:rPr lang="en-US" smtClean="0"/>
              <a:t>Click to edit Master title style</a:t>
            </a:r>
            <a:endParaRPr/>
          </a:p>
        </p:txBody>
      </p:sp>
      <p:sp>
        <p:nvSpPr>
          <p:cNvPr id="3" name="Content Placeholder 2"/>
          <p:cNvSpPr>
            <a:spLocks noGrp="1"/>
          </p:cNvSpPr>
          <p:nvPr>
            <p:ph idx="1"/>
          </p:nvPr>
        </p:nvSpPr>
        <p:spPr>
          <a:xfrm>
            <a:off x="4400506" y="533400"/>
            <a:ext cx="4401696" cy="5486400"/>
          </a:xfrm>
        </p:spPr>
        <p:txBody>
          <a:bodyPr>
            <a:normAutofit/>
          </a:bodyPr>
          <a:lstStyle>
            <a:lvl1pPr>
              <a:defRPr sz="1190"/>
            </a:lvl1pPr>
            <a:lvl2pPr>
              <a:defRPr sz="1072"/>
            </a:lvl2pPr>
            <a:lvl3pPr>
              <a:defRPr sz="953"/>
            </a:lvl3pPr>
            <a:lvl4pPr>
              <a:defRPr sz="833"/>
            </a:lvl4pPr>
            <a:lvl5pPr>
              <a:defRPr sz="833"/>
            </a:lvl5pPr>
            <a:lvl6pPr>
              <a:defRPr sz="833"/>
            </a:lvl6pPr>
            <a:lvl7pPr>
              <a:defRPr sz="833"/>
            </a:lvl7pPr>
            <a:lvl8pPr>
              <a:defRPr sz="833"/>
            </a:lvl8pPr>
            <a:lvl9pPr>
              <a:defRPr sz="8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99118" y="2209801"/>
            <a:ext cx="3086904" cy="3810000"/>
          </a:xfrm>
        </p:spPr>
        <p:txBody>
          <a:bodyPr>
            <a:normAutofit/>
          </a:bodyPr>
          <a:lstStyle>
            <a:lvl1pPr marL="0" indent="0">
              <a:lnSpc>
                <a:spcPct val="110000"/>
              </a:lnSpc>
              <a:spcBef>
                <a:spcPts val="357"/>
              </a:spcBef>
              <a:buNone/>
              <a:defRPr sz="1072">
                <a:solidFill>
                  <a:schemeClr val="tx1">
                    <a:lumMod val="65000"/>
                    <a:lumOff val="35000"/>
                  </a:schemeClr>
                </a:solidFill>
              </a:defRPr>
            </a:lvl1pPr>
            <a:lvl2pPr marL="272160" indent="0">
              <a:buNone/>
              <a:defRPr sz="714"/>
            </a:lvl2pPr>
            <a:lvl3pPr marL="544319" indent="0">
              <a:buNone/>
              <a:defRPr sz="596"/>
            </a:lvl3pPr>
            <a:lvl4pPr marL="816479" indent="0">
              <a:buNone/>
              <a:defRPr sz="536"/>
            </a:lvl4pPr>
            <a:lvl5pPr marL="1088639" indent="0">
              <a:buNone/>
              <a:defRPr sz="536"/>
            </a:lvl5pPr>
            <a:lvl6pPr marL="1360799" indent="0">
              <a:buNone/>
              <a:defRPr sz="536"/>
            </a:lvl6pPr>
            <a:lvl7pPr marL="1632959" indent="0">
              <a:buNone/>
              <a:defRPr sz="536"/>
            </a:lvl7pPr>
            <a:lvl8pPr marL="1905118" indent="0">
              <a:buNone/>
              <a:defRPr sz="536"/>
            </a:lvl8pPr>
            <a:lvl9pPr marL="2177278" indent="0">
              <a:buNone/>
              <a:defRPr sz="53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29765-68F9-44B1-B80C-6B2F037EF473}" type="datetime1">
              <a:rPr lang="en-US" smtClean="0">
                <a:solidFill>
                  <a:prstClr val="black">
                    <a:lumMod val="65000"/>
                    <a:lumOff val="35000"/>
                  </a:prstClr>
                </a:solidFill>
              </a:rPr>
              <a:pPr/>
              <a:t>4/28/2022</a:t>
            </a:fld>
            <a:endParaRP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val="373503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9118" y="533400"/>
            <a:ext cx="3086904" cy="1524000"/>
          </a:xfrm>
        </p:spPr>
        <p:txBody>
          <a:bodyPr anchor="b">
            <a:noAutofit/>
          </a:bodyPr>
          <a:lstStyle>
            <a:lvl1pPr algn="l">
              <a:defRPr sz="2143" b="1"/>
            </a:lvl1pPr>
          </a:lstStyle>
          <a:p>
            <a:r>
              <a:rPr lang="en-US" smtClean="0"/>
              <a:t>Click to edit Master title style</a:t>
            </a:r>
            <a:endParaRPr/>
          </a:p>
        </p:txBody>
      </p:sp>
      <p:sp>
        <p:nvSpPr>
          <p:cNvPr id="3" name="Picture Placeholder 2"/>
          <p:cNvSpPr>
            <a:spLocks noGrp="1"/>
          </p:cNvSpPr>
          <p:nvPr>
            <p:ph type="pic" idx="1"/>
          </p:nvPr>
        </p:nvSpPr>
        <p:spPr>
          <a:xfrm>
            <a:off x="4400508" y="533400"/>
            <a:ext cx="4336259" cy="5791200"/>
          </a:xfrm>
          <a:ln w="50800">
            <a:solidFill>
              <a:schemeClr val="tx1">
                <a:lumMod val="65000"/>
                <a:lumOff val="35000"/>
              </a:schemeClr>
            </a:solidFill>
            <a:miter lim="800000"/>
          </a:ln>
        </p:spPr>
        <p:txBody>
          <a:bodyPr>
            <a:normAutofit/>
          </a:bodyPr>
          <a:lstStyle>
            <a:lvl1pPr marL="0" indent="0" algn="ctr">
              <a:buNone/>
              <a:defRPr sz="1429"/>
            </a:lvl1pPr>
            <a:lvl2pPr marL="272160" indent="0">
              <a:buNone/>
              <a:defRPr sz="1667"/>
            </a:lvl2pPr>
            <a:lvl3pPr marL="544319" indent="0">
              <a:buNone/>
              <a:defRPr sz="1429"/>
            </a:lvl3pPr>
            <a:lvl4pPr marL="816479" indent="0">
              <a:buNone/>
              <a:defRPr sz="1190"/>
            </a:lvl4pPr>
            <a:lvl5pPr marL="1088639" indent="0">
              <a:buNone/>
              <a:defRPr sz="1190"/>
            </a:lvl5pPr>
            <a:lvl6pPr marL="1360799" indent="0">
              <a:buNone/>
              <a:defRPr sz="1190"/>
            </a:lvl6pPr>
            <a:lvl7pPr marL="1632959" indent="0">
              <a:buNone/>
              <a:defRPr sz="1190"/>
            </a:lvl7pPr>
            <a:lvl8pPr marL="1905118" indent="0">
              <a:buNone/>
              <a:defRPr sz="1190"/>
            </a:lvl8pPr>
            <a:lvl9pPr marL="2177278" indent="0">
              <a:buNone/>
              <a:defRPr sz="1190"/>
            </a:lvl9pPr>
          </a:lstStyle>
          <a:p>
            <a:r>
              <a:rPr lang="en-US" dirty="0" smtClean="0"/>
              <a:t>Click icon to add picture</a:t>
            </a:r>
            <a:endParaRPr dirty="0"/>
          </a:p>
        </p:txBody>
      </p:sp>
      <p:sp>
        <p:nvSpPr>
          <p:cNvPr id="4" name="Text Placeholder 3"/>
          <p:cNvSpPr>
            <a:spLocks noGrp="1"/>
          </p:cNvSpPr>
          <p:nvPr>
            <p:ph type="body" sz="half" idx="2"/>
          </p:nvPr>
        </p:nvSpPr>
        <p:spPr>
          <a:xfrm>
            <a:off x="799118" y="2209801"/>
            <a:ext cx="3086904" cy="3810000"/>
          </a:xfrm>
        </p:spPr>
        <p:txBody>
          <a:bodyPr>
            <a:normAutofit/>
          </a:bodyPr>
          <a:lstStyle>
            <a:lvl1pPr marL="0" indent="0">
              <a:lnSpc>
                <a:spcPct val="110000"/>
              </a:lnSpc>
              <a:spcBef>
                <a:spcPts val="357"/>
              </a:spcBef>
              <a:buNone/>
              <a:defRPr sz="1072"/>
            </a:lvl1pPr>
            <a:lvl2pPr marL="272160" indent="0">
              <a:buNone/>
              <a:defRPr sz="714"/>
            </a:lvl2pPr>
            <a:lvl3pPr marL="544319" indent="0">
              <a:buNone/>
              <a:defRPr sz="596"/>
            </a:lvl3pPr>
            <a:lvl4pPr marL="816479" indent="0">
              <a:buNone/>
              <a:defRPr sz="536"/>
            </a:lvl4pPr>
            <a:lvl5pPr marL="1088639" indent="0">
              <a:buNone/>
              <a:defRPr sz="536"/>
            </a:lvl5pPr>
            <a:lvl6pPr marL="1360799" indent="0">
              <a:buNone/>
              <a:defRPr sz="536"/>
            </a:lvl6pPr>
            <a:lvl7pPr marL="1632959" indent="0">
              <a:buNone/>
              <a:defRPr sz="536"/>
            </a:lvl7pPr>
            <a:lvl8pPr marL="1905118" indent="0">
              <a:buNone/>
              <a:defRPr sz="536"/>
            </a:lvl8pPr>
            <a:lvl9pPr marL="2177278" indent="0">
              <a:buNone/>
              <a:defRPr sz="536"/>
            </a:lvl9pPr>
          </a:lstStyle>
          <a:p>
            <a:pPr lvl="0"/>
            <a:r>
              <a:rPr lang="en-US" smtClean="0"/>
              <a:t>Click to edit Master text styles</a:t>
            </a:r>
          </a:p>
        </p:txBody>
      </p:sp>
    </p:spTree>
    <p:extLst>
      <p:ext uri="{BB962C8B-B14F-4D97-AF65-F5344CB8AC3E}">
        <p14:creationId xmlns:p14="http://schemas.microsoft.com/office/powerpoint/2010/main" val="116210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BD84127-9ED3-4FBA-A28E-9C2101163E3D}" type="datetime1">
              <a:rPr lang="en-US" smtClean="0">
                <a:solidFill>
                  <a:prstClr val="black">
                    <a:lumMod val="65000"/>
                    <a:lumOff val="35000"/>
                  </a:prstClr>
                </a:solidFill>
              </a:rPr>
              <a:pPr/>
              <a:t>4/28/2022</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val="69811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774" y="533400"/>
            <a:ext cx="177211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99121" y="533400"/>
            <a:ext cx="5602158"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3825579-263B-478C-BFB4-E7481E3A646B}" type="datetime1">
              <a:rPr lang="en-US" smtClean="0">
                <a:solidFill>
                  <a:prstClr val="black">
                    <a:lumMod val="65000"/>
                    <a:lumOff val="35000"/>
                  </a:prstClr>
                </a:solidFill>
              </a:rPr>
              <a:pPr/>
              <a:t>4/28/2022</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val="351098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1">
                <a:solidFill>
                  <a:schemeClr val="tx1">
                    <a:tint val="75000"/>
                  </a:schemeClr>
                </a:solidFill>
              </a:defRPr>
            </a:lvl4pPr>
            <a:lvl5pPr marL="1828783" indent="0">
              <a:buNone/>
              <a:defRPr sz="1401">
                <a:solidFill>
                  <a:schemeClr val="tx1">
                    <a:tint val="75000"/>
                  </a:schemeClr>
                </a:solidFill>
              </a:defRPr>
            </a:lvl5pPr>
            <a:lvl6pPr marL="2285978" indent="0">
              <a:buNone/>
              <a:defRPr sz="1401">
                <a:solidFill>
                  <a:schemeClr val="tx1">
                    <a:tint val="75000"/>
                  </a:schemeClr>
                </a:solidFill>
              </a:defRPr>
            </a:lvl6pPr>
            <a:lvl7pPr marL="2743174" indent="0">
              <a:buNone/>
              <a:defRPr sz="1401">
                <a:solidFill>
                  <a:schemeClr val="tx1">
                    <a:tint val="75000"/>
                  </a:schemeClr>
                </a:solidFill>
              </a:defRPr>
            </a:lvl7pPr>
            <a:lvl8pPr marL="3200370" indent="0">
              <a:buNone/>
              <a:defRPr sz="1401">
                <a:solidFill>
                  <a:schemeClr val="tx1">
                    <a:tint val="75000"/>
                  </a:schemeClr>
                </a:solidFill>
              </a:defRPr>
            </a:lvl8pPr>
            <a:lvl9pPr marL="3657565"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57724" y="6356359"/>
            <a:ext cx="1966475" cy="365125"/>
          </a:xfrm>
        </p:spPr>
        <p:txBody>
          <a:bodyPr/>
          <a:lstStyle>
            <a:lvl1pPr defTabSz="914400">
              <a:defRPr/>
            </a:lvl1pPr>
          </a:lstStyle>
          <a:p>
            <a:fld id="{99D68483-AD72-4C89-AA9C-3E25244D1E60}" type="datetime1">
              <a:rPr lang="en-GB" smtClean="0"/>
              <a:t>28/04/2022</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dirty="0"/>
              <a:t>DPWI </a:t>
            </a:r>
            <a:r>
              <a:rPr lang="en-US" dirty="0" err="1"/>
              <a:t>StratPlan</a:t>
            </a:r>
            <a:r>
              <a:rPr lang="en-US" dirty="0"/>
              <a:t>  2020-2025</a:t>
            </a:r>
          </a:p>
        </p:txBody>
      </p:sp>
      <p:sp>
        <p:nvSpPr>
          <p:cNvPr id="6" name="Slide Number Placeholder 5"/>
          <p:cNvSpPr>
            <a:spLocks noGrp="1"/>
          </p:cNvSpPr>
          <p:nvPr>
            <p:ph type="sldNum" sz="quarter" idx="12"/>
          </p:nvPr>
        </p:nvSpPr>
        <p:spPr/>
        <p:txBody>
          <a:bodyPr/>
          <a:lstStyle>
            <a:lvl1pPr defTabSz="914400">
              <a:defRPr/>
            </a:lvl1pPr>
          </a:lstStyle>
          <a:p>
            <a:fld id="{C7B96632-8253-7444-9559-D61ABD45E16B}" type="slidenum">
              <a:rPr lang="en-US"/>
              <a:pPr/>
              <a:t>‹#›</a:t>
            </a:fld>
            <a:endParaRPr lang="en-US" dirty="0"/>
          </a:p>
        </p:txBody>
      </p:sp>
      <p:pic>
        <p:nvPicPr>
          <p:cNvPr id="7" name="Picture 6"/>
          <p:cNvPicPr>
            <a:picLocks noChangeAspect="1"/>
          </p:cNvPicPr>
          <p:nvPr userDrawn="1"/>
        </p:nvPicPr>
        <p:blipFill>
          <a:blip r:embed="rId2"/>
          <a:stretch>
            <a:fillRect/>
          </a:stretch>
        </p:blipFill>
        <p:spPr>
          <a:xfrm>
            <a:off x="66679" y="6336435"/>
            <a:ext cx="1091046" cy="418387"/>
          </a:xfrm>
          <a:prstGeom prst="rect">
            <a:avLst/>
          </a:prstGeom>
        </p:spPr>
      </p:pic>
    </p:spTree>
    <p:extLst>
      <p:ext uri="{BB962C8B-B14F-4D97-AF65-F5344CB8AC3E}">
        <p14:creationId xmlns:p14="http://schemas.microsoft.com/office/powerpoint/2010/main" val="3391105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318846" y="6355868"/>
            <a:ext cx="1805354" cy="365125"/>
          </a:xfrm>
        </p:spPr>
        <p:txBody>
          <a:bodyPr/>
          <a:lstStyle>
            <a:lvl1pPr defTabSz="914400">
              <a:defRPr/>
            </a:lvl1pPr>
          </a:lstStyle>
          <a:p>
            <a:fld id="{DA368F7B-F32E-413F-85AD-3B91456F8AAA}" type="datetime1">
              <a:rPr lang="en-GB" smtClean="0"/>
              <a:t>28/04/2022</a:t>
            </a:fld>
            <a:endParaRPr lang="en-US" dirty="0"/>
          </a:p>
        </p:txBody>
      </p:sp>
      <p:sp>
        <p:nvSpPr>
          <p:cNvPr id="6" name="Footer Placeholder 5"/>
          <p:cNvSpPr>
            <a:spLocks noGrp="1"/>
          </p:cNvSpPr>
          <p:nvPr>
            <p:ph type="ftr" sz="quarter" idx="11"/>
          </p:nvPr>
        </p:nvSpPr>
        <p:spPr/>
        <p:txBody>
          <a:bodyPr/>
          <a:lstStyle>
            <a:lvl1pPr defTabSz="914400">
              <a:defRPr/>
            </a:lvl1pPr>
          </a:lstStyle>
          <a:p>
            <a:pPr>
              <a:defRPr/>
            </a:pPr>
            <a:r>
              <a:rPr lang="en-US" dirty="0"/>
              <a:t>DPWI </a:t>
            </a:r>
            <a:r>
              <a:rPr lang="en-US" dirty="0" err="1"/>
              <a:t>StratPlan</a:t>
            </a:r>
            <a:r>
              <a:rPr lang="en-US" dirty="0"/>
              <a:t>  2020-2025</a:t>
            </a:r>
          </a:p>
        </p:txBody>
      </p:sp>
      <p:sp>
        <p:nvSpPr>
          <p:cNvPr id="7" name="Slide Number Placeholder 6"/>
          <p:cNvSpPr>
            <a:spLocks noGrp="1"/>
          </p:cNvSpPr>
          <p:nvPr>
            <p:ph type="sldNum" sz="quarter" idx="12"/>
          </p:nvPr>
        </p:nvSpPr>
        <p:spPr/>
        <p:txBody>
          <a:bodyPr/>
          <a:lstStyle>
            <a:lvl1pPr defTabSz="914400">
              <a:defRPr/>
            </a:lvl1pPr>
          </a:lstStyle>
          <a:p>
            <a:fld id="{0CD8C12D-3A67-C046-A6B5-367E6DE4E94A}" type="slidenum">
              <a:rPr lang="en-US"/>
              <a:pPr/>
              <a:t>‹#›</a:t>
            </a:fld>
            <a:endParaRPr lang="en-US" dirty="0"/>
          </a:p>
        </p:txBody>
      </p:sp>
      <p:pic>
        <p:nvPicPr>
          <p:cNvPr id="8" name="Picture 7"/>
          <p:cNvPicPr>
            <a:picLocks noChangeAspect="1"/>
          </p:cNvPicPr>
          <p:nvPr userDrawn="1"/>
        </p:nvPicPr>
        <p:blipFill>
          <a:blip r:embed="rId2"/>
          <a:stretch>
            <a:fillRect/>
          </a:stretch>
        </p:blipFill>
        <p:spPr>
          <a:xfrm>
            <a:off x="43242" y="6329238"/>
            <a:ext cx="1091046" cy="418387"/>
          </a:xfrm>
          <a:prstGeom prst="rect">
            <a:avLst/>
          </a:prstGeom>
        </p:spPr>
      </p:pic>
    </p:spTree>
    <p:extLst>
      <p:ext uri="{BB962C8B-B14F-4D97-AF65-F5344CB8AC3E}">
        <p14:creationId xmlns:p14="http://schemas.microsoft.com/office/powerpoint/2010/main" val="1721475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6"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22131" y="6356359"/>
            <a:ext cx="1799492" cy="365125"/>
          </a:xfrm>
        </p:spPr>
        <p:txBody>
          <a:bodyPr/>
          <a:lstStyle>
            <a:lvl1pPr defTabSz="914400">
              <a:defRPr/>
            </a:lvl1pPr>
          </a:lstStyle>
          <a:p>
            <a:fld id="{9080D7E8-CD48-4521-AECB-66DE80DBC3CF}" type="datetime1">
              <a:rPr lang="en-GB" smtClean="0"/>
              <a:t>28/04/2022</a:t>
            </a:fld>
            <a:endParaRPr lang="en-US" dirty="0"/>
          </a:p>
        </p:txBody>
      </p:sp>
      <p:sp>
        <p:nvSpPr>
          <p:cNvPr id="8" name="Footer Placeholder 7"/>
          <p:cNvSpPr>
            <a:spLocks noGrp="1"/>
          </p:cNvSpPr>
          <p:nvPr>
            <p:ph type="ftr" sz="quarter" idx="11"/>
          </p:nvPr>
        </p:nvSpPr>
        <p:spPr/>
        <p:txBody>
          <a:bodyPr/>
          <a:lstStyle>
            <a:lvl1pPr defTabSz="914400">
              <a:defRPr/>
            </a:lvl1pPr>
          </a:lstStyle>
          <a:p>
            <a:pPr>
              <a:defRPr/>
            </a:pPr>
            <a:r>
              <a:rPr lang="en-US" dirty="0"/>
              <a:t>DPWI </a:t>
            </a:r>
            <a:r>
              <a:rPr lang="en-US" dirty="0" err="1"/>
              <a:t>StratPlan</a:t>
            </a:r>
            <a:r>
              <a:rPr lang="en-US" dirty="0"/>
              <a:t>  2020-2025</a:t>
            </a:r>
          </a:p>
        </p:txBody>
      </p:sp>
      <p:sp>
        <p:nvSpPr>
          <p:cNvPr id="9" name="Slide Number Placeholder 8"/>
          <p:cNvSpPr>
            <a:spLocks noGrp="1"/>
          </p:cNvSpPr>
          <p:nvPr>
            <p:ph type="sldNum" sz="quarter" idx="12"/>
          </p:nvPr>
        </p:nvSpPr>
        <p:spPr/>
        <p:txBody>
          <a:bodyPr/>
          <a:lstStyle>
            <a:lvl1pPr defTabSz="914400">
              <a:defRPr/>
            </a:lvl1pPr>
          </a:lstStyle>
          <a:p>
            <a:fld id="{6C290FA1-7388-3C48-9E07-4DC1664EF8B6}" type="slidenum">
              <a:rPr lang="en-US"/>
              <a:pPr/>
              <a:t>‹#›</a:t>
            </a:fld>
            <a:endParaRPr lang="en-US" dirty="0"/>
          </a:p>
        </p:txBody>
      </p:sp>
      <p:pic>
        <p:nvPicPr>
          <p:cNvPr id="10" name="Picture 9"/>
          <p:cNvPicPr>
            <a:picLocks noChangeAspect="1"/>
          </p:cNvPicPr>
          <p:nvPr userDrawn="1"/>
        </p:nvPicPr>
        <p:blipFill>
          <a:blip r:embed="rId2"/>
          <a:stretch>
            <a:fillRect/>
          </a:stretch>
        </p:blipFill>
        <p:spPr>
          <a:xfrm>
            <a:off x="43242" y="6329238"/>
            <a:ext cx="1091046" cy="418387"/>
          </a:xfrm>
          <a:prstGeom prst="rect">
            <a:avLst/>
          </a:prstGeom>
        </p:spPr>
      </p:pic>
    </p:spTree>
    <p:extLst>
      <p:ext uri="{BB962C8B-B14F-4D97-AF65-F5344CB8AC3E}">
        <p14:creationId xmlns:p14="http://schemas.microsoft.com/office/powerpoint/2010/main" val="97002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251438" y="6373228"/>
            <a:ext cx="1606062" cy="365125"/>
          </a:xfrm>
        </p:spPr>
        <p:txBody>
          <a:bodyPr/>
          <a:lstStyle>
            <a:lvl1pPr defTabSz="914400">
              <a:defRPr/>
            </a:lvl1pPr>
          </a:lstStyle>
          <a:p>
            <a:fld id="{CDC5F572-9325-48F8-8CFB-1A5B609325AB}" type="datetime1">
              <a:rPr lang="en-GB" smtClean="0"/>
              <a:t>28/04/2022</a:t>
            </a:fld>
            <a:endParaRPr lang="en-US" dirty="0"/>
          </a:p>
        </p:txBody>
      </p:sp>
      <p:sp>
        <p:nvSpPr>
          <p:cNvPr id="4" name="Footer Placeholder 3"/>
          <p:cNvSpPr>
            <a:spLocks noGrp="1"/>
          </p:cNvSpPr>
          <p:nvPr>
            <p:ph type="ftr" sz="quarter" idx="11"/>
          </p:nvPr>
        </p:nvSpPr>
        <p:spPr/>
        <p:txBody>
          <a:bodyPr/>
          <a:lstStyle>
            <a:lvl1pPr defTabSz="914400">
              <a:defRPr/>
            </a:lvl1pPr>
          </a:lstStyle>
          <a:p>
            <a:pPr>
              <a:defRPr/>
            </a:pPr>
            <a:r>
              <a:rPr lang="en-US" dirty="0"/>
              <a:t>DPWI </a:t>
            </a:r>
            <a:r>
              <a:rPr lang="en-US" dirty="0" err="1"/>
              <a:t>StratPlan</a:t>
            </a:r>
            <a:r>
              <a:rPr lang="en-US" dirty="0"/>
              <a:t>  2020-2025</a:t>
            </a:r>
          </a:p>
        </p:txBody>
      </p:sp>
      <p:sp>
        <p:nvSpPr>
          <p:cNvPr id="5" name="Slide Number Placeholder 4"/>
          <p:cNvSpPr>
            <a:spLocks noGrp="1"/>
          </p:cNvSpPr>
          <p:nvPr>
            <p:ph type="sldNum" sz="quarter" idx="12"/>
          </p:nvPr>
        </p:nvSpPr>
        <p:spPr/>
        <p:txBody>
          <a:bodyPr/>
          <a:lstStyle>
            <a:lvl1pPr defTabSz="914400">
              <a:defRPr/>
            </a:lvl1pPr>
          </a:lstStyle>
          <a:p>
            <a:fld id="{0B066024-BA8E-9442-B70C-44E168F2014C}" type="slidenum">
              <a:rPr lang="en-US"/>
              <a:pPr/>
              <a:t>‹#›</a:t>
            </a:fld>
            <a:endParaRPr lang="en-US" dirty="0"/>
          </a:p>
        </p:txBody>
      </p:sp>
      <p:pic>
        <p:nvPicPr>
          <p:cNvPr id="6" name="Picture 5"/>
          <p:cNvPicPr>
            <a:picLocks noChangeAspect="1"/>
          </p:cNvPicPr>
          <p:nvPr userDrawn="1"/>
        </p:nvPicPr>
        <p:blipFill>
          <a:blip r:embed="rId2"/>
          <a:stretch>
            <a:fillRect/>
          </a:stretch>
        </p:blipFill>
        <p:spPr>
          <a:xfrm>
            <a:off x="43242" y="6329238"/>
            <a:ext cx="1091046" cy="418387"/>
          </a:xfrm>
          <a:prstGeom prst="rect">
            <a:avLst/>
          </a:prstGeom>
        </p:spPr>
      </p:pic>
    </p:spTree>
    <p:extLst>
      <p:ext uri="{BB962C8B-B14F-4D97-AF65-F5344CB8AC3E}">
        <p14:creationId xmlns:p14="http://schemas.microsoft.com/office/powerpoint/2010/main" val="2664304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userDrawn="1"/>
        </p:nvPicPr>
        <p:blipFill>
          <a:blip r:embed="rId3"/>
          <a:stretch>
            <a:fillRect/>
          </a:stretch>
        </p:blipFill>
        <p:spPr>
          <a:xfrm>
            <a:off x="66679" y="6336435"/>
            <a:ext cx="1091046" cy="418387"/>
          </a:xfrm>
          <a:prstGeom prst="rect">
            <a:avLst/>
          </a:prstGeom>
        </p:spPr>
      </p:pic>
      <p:pic>
        <p:nvPicPr>
          <p:cNvPr id="10" name="Picture 9"/>
          <p:cNvPicPr>
            <a:picLocks noChangeAspect="1"/>
          </p:cNvPicPr>
          <p:nvPr userDrawn="1"/>
        </p:nvPicPr>
        <p:blipFill>
          <a:blip r:embed="rId4"/>
          <a:stretch>
            <a:fillRect/>
          </a:stretch>
        </p:blipFill>
        <p:spPr>
          <a:xfrm>
            <a:off x="-61546" y="2058276"/>
            <a:ext cx="9205546" cy="2741448"/>
          </a:xfrm>
          <a:prstGeom prst="rect">
            <a:avLst/>
          </a:prstGeom>
        </p:spPr>
      </p:pic>
      <p:sp>
        <p:nvSpPr>
          <p:cNvPr id="2" name="Date Placeholder 1"/>
          <p:cNvSpPr>
            <a:spLocks noGrp="1"/>
          </p:cNvSpPr>
          <p:nvPr>
            <p:ph type="dt" sz="half" idx="10"/>
          </p:nvPr>
        </p:nvSpPr>
        <p:spPr>
          <a:xfrm>
            <a:off x="1327638" y="6355880"/>
            <a:ext cx="1796561" cy="365125"/>
          </a:xfrm>
        </p:spPr>
        <p:txBody>
          <a:bodyPr/>
          <a:lstStyle>
            <a:lvl1pPr defTabSz="914400">
              <a:defRPr/>
            </a:lvl1pPr>
          </a:lstStyle>
          <a:p>
            <a:fld id="{CC70455F-40DC-4FDD-AAF8-8E43B02739BF}" type="datetime1">
              <a:rPr lang="en-GB" smtClean="0"/>
              <a:t>28/04/2022</a:t>
            </a:fld>
            <a:endParaRPr lang="en-US" dirty="0"/>
          </a:p>
        </p:txBody>
      </p:sp>
      <p:sp>
        <p:nvSpPr>
          <p:cNvPr id="3" name="Footer Placeholder 2"/>
          <p:cNvSpPr>
            <a:spLocks noGrp="1"/>
          </p:cNvSpPr>
          <p:nvPr>
            <p:ph type="ftr" sz="quarter" idx="11"/>
          </p:nvPr>
        </p:nvSpPr>
        <p:spPr/>
        <p:txBody>
          <a:bodyPr/>
          <a:lstStyle>
            <a:lvl1pPr defTabSz="914400">
              <a:defRPr/>
            </a:lvl1pPr>
          </a:lstStyle>
          <a:p>
            <a:pPr>
              <a:defRPr/>
            </a:pPr>
            <a:r>
              <a:rPr lang="en-US" dirty="0"/>
              <a:t>DPWI </a:t>
            </a:r>
            <a:r>
              <a:rPr lang="en-US" dirty="0" err="1"/>
              <a:t>StratPlan</a:t>
            </a:r>
            <a:r>
              <a:rPr lang="en-US" dirty="0"/>
              <a:t>  2020-2025</a:t>
            </a:r>
          </a:p>
        </p:txBody>
      </p:sp>
      <p:sp>
        <p:nvSpPr>
          <p:cNvPr id="4" name="Slide Number Placeholder 3"/>
          <p:cNvSpPr>
            <a:spLocks noGrp="1"/>
          </p:cNvSpPr>
          <p:nvPr>
            <p:ph type="sldNum" sz="quarter" idx="12"/>
          </p:nvPr>
        </p:nvSpPr>
        <p:spPr/>
        <p:txBody>
          <a:bodyPr/>
          <a:lstStyle>
            <a:lvl1pPr defTabSz="914400">
              <a:defRPr/>
            </a:lvl1pPr>
          </a:lstStyle>
          <a:p>
            <a:fld id="{66FF304B-AFA7-AC45-93BF-196BEF9BE6AE}" type="slidenum">
              <a:rPr lang="en-US"/>
              <a:pPr/>
              <a:t>‹#›</a:t>
            </a:fld>
            <a:endParaRPr lang="en-US" dirty="0"/>
          </a:p>
        </p:txBody>
      </p:sp>
    </p:spTree>
    <p:extLst>
      <p:ext uri="{BB962C8B-B14F-4D97-AF65-F5344CB8AC3E}">
        <p14:creationId xmlns:p14="http://schemas.microsoft.com/office/powerpoint/2010/main" val="37380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13"/>
            <a:ext cx="3008313" cy="4691063"/>
          </a:xfrm>
        </p:spPr>
        <p:txBody>
          <a:bodyPr/>
          <a:lstStyle>
            <a:lvl1pPr marL="0" indent="0">
              <a:buNone/>
              <a:defRPr sz="1401"/>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a:t>Click to edit Master text styles</a:t>
            </a:r>
          </a:p>
        </p:txBody>
      </p:sp>
      <p:sp>
        <p:nvSpPr>
          <p:cNvPr id="5" name="Date Placeholder 4"/>
          <p:cNvSpPr>
            <a:spLocks noGrp="1"/>
          </p:cNvSpPr>
          <p:nvPr>
            <p:ph type="dt" sz="half" idx="10"/>
          </p:nvPr>
        </p:nvSpPr>
        <p:spPr>
          <a:xfrm>
            <a:off x="1046284" y="6364672"/>
            <a:ext cx="1981873" cy="365125"/>
          </a:xfrm>
        </p:spPr>
        <p:txBody>
          <a:bodyPr/>
          <a:lstStyle>
            <a:lvl1pPr defTabSz="914400">
              <a:defRPr/>
            </a:lvl1pPr>
          </a:lstStyle>
          <a:p>
            <a:fld id="{6692C616-B50D-4A07-9DD9-0527F1E00977}" type="datetime1">
              <a:rPr lang="en-GB" smtClean="0"/>
              <a:t>28/04/2022</a:t>
            </a:fld>
            <a:endParaRPr lang="en-US" dirty="0"/>
          </a:p>
        </p:txBody>
      </p:sp>
      <p:sp>
        <p:nvSpPr>
          <p:cNvPr id="6" name="Footer Placeholder 5"/>
          <p:cNvSpPr>
            <a:spLocks noGrp="1"/>
          </p:cNvSpPr>
          <p:nvPr>
            <p:ph type="ftr" sz="quarter" idx="11"/>
          </p:nvPr>
        </p:nvSpPr>
        <p:spPr/>
        <p:txBody>
          <a:bodyPr/>
          <a:lstStyle>
            <a:lvl1pPr defTabSz="914400">
              <a:defRPr/>
            </a:lvl1pPr>
          </a:lstStyle>
          <a:p>
            <a:pPr>
              <a:defRPr/>
            </a:pPr>
            <a:r>
              <a:rPr lang="en-US" dirty="0"/>
              <a:t>DPWI </a:t>
            </a:r>
            <a:r>
              <a:rPr lang="en-US" dirty="0" err="1"/>
              <a:t>StratPlan</a:t>
            </a:r>
            <a:r>
              <a:rPr lang="en-US" dirty="0"/>
              <a:t>  2020-2025</a:t>
            </a:r>
          </a:p>
        </p:txBody>
      </p:sp>
      <p:sp>
        <p:nvSpPr>
          <p:cNvPr id="7" name="Slide Number Placeholder 6"/>
          <p:cNvSpPr>
            <a:spLocks noGrp="1"/>
          </p:cNvSpPr>
          <p:nvPr>
            <p:ph type="sldNum" sz="quarter" idx="12"/>
          </p:nvPr>
        </p:nvSpPr>
        <p:spPr/>
        <p:txBody>
          <a:bodyPr/>
          <a:lstStyle>
            <a:lvl1pPr defTabSz="914400">
              <a:defRPr/>
            </a:lvl1pPr>
          </a:lstStyle>
          <a:p>
            <a:fld id="{D6A0BC57-C9A4-514A-BD11-8A0727C7559A}" type="slidenum">
              <a:rPr lang="en-US"/>
              <a:pPr/>
              <a:t>‹#›</a:t>
            </a:fld>
            <a:endParaRPr lang="en-US" dirty="0"/>
          </a:p>
        </p:txBody>
      </p:sp>
      <p:pic>
        <p:nvPicPr>
          <p:cNvPr id="8" name="Picture 7"/>
          <p:cNvPicPr>
            <a:picLocks noChangeAspect="1"/>
          </p:cNvPicPr>
          <p:nvPr userDrawn="1"/>
        </p:nvPicPr>
        <p:blipFill>
          <a:blip r:embed="rId2"/>
          <a:stretch>
            <a:fillRect/>
          </a:stretch>
        </p:blipFill>
        <p:spPr>
          <a:xfrm>
            <a:off x="43242" y="6329238"/>
            <a:ext cx="1091046" cy="418387"/>
          </a:xfrm>
          <a:prstGeom prst="rect">
            <a:avLst/>
          </a:prstGeom>
        </p:spPr>
      </p:pic>
    </p:spTree>
    <p:extLst>
      <p:ext uri="{BB962C8B-B14F-4D97-AF65-F5344CB8AC3E}">
        <p14:creationId xmlns:p14="http://schemas.microsoft.com/office/powerpoint/2010/main" val="274138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96" indent="0">
              <a:buNone/>
              <a:defRPr sz="2800"/>
            </a:lvl2pPr>
            <a:lvl3pPr marL="914391" indent="0">
              <a:buNone/>
              <a:defRPr sz="2400"/>
            </a:lvl3pPr>
            <a:lvl4pPr marL="1371587" indent="0">
              <a:buNone/>
              <a:defRPr sz="2000"/>
            </a:lvl4pPr>
            <a:lvl5pPr marL="1828783" indent="0">
              <a:buNone/>
              <a:defRPr sz="2000"/>
            </a:lvl5pPr>
            <a:lvl6pPr marL="2285978" indent="0">
              <a:buNone/>
              <a:defRPr sz="2000"/>
            </a:lvl6pPr>
            <a:lvl7pPr marL="2743174" indent="0">
              <a:buNone/>
              <a:defRPr sz="2000"/>
            </a:lvl7pPr>
            <a:lvl8pPr marL="3200370" indent="0">
              <a:buNone/>
              <a:defRPr sz="2000"/>
            </a:lvl8pPr>
            <a:lvl9pPr marL="3657565" indent="0">
              <a:buNone/>
              <a:defRPr sz="2000"/>
            </a:lvl9pPr>
          </a:lstStyle>
          <a:p>
            <a:pPr lvl="0"/>
            <a:endParaRPr lang="en-US" noProof="0" dirty="0"/>
          </a:p>
        </p:txBody>
      </p:sp>
      <p:sp>
        <p:nvSpPr>
          <p:cNvPr id="4" name="Text Placeholder 3"/>
          <p:cNvSpPr>
            <a:spLocks noGrp="1"/>
          </p:cNvSpPr>
          <p:nvPr>
            <p:ph type="body" sz="half" idx="2"/>
          </p:nvPr>
        </p:nvSpPr>
        <p:spPr>
          <a:xfrm>
            <a:off x="1792288" y="5367343"/>
            <a:ext cx="5486400" cy="804862"/>
          </a:xfrm>
        </p:spPr>
        <p:txBody>
          <a:bodyPr/>
          <a:lstStyle>
            <a:lvl1pPr marL="0" indent="0">
              <a:buNone/>
              <a:defRPr sz="1401"/>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fld id="{95DFB895-939B-4AE2-B295-13DB962D582E}" type="datetime1">
              <a:rPr lang="en-GB" smtClean="0"/>
              <a:t>28/04/2022</a:t>
            </a:fld>
            <a:endParaRPr lang="en-US" dirty="0"/>
          </a:p>
        </p:txBody>
      </p:sp>
      <p:sp>
        <p:nvSpPr>
          <p:cNvPr id="6" name="Footer Placeholder 5"/>
          <p:cNvSpPr>
            <a:spLocks noGrp="1"/>
          </p:cNvSpPr>
          <p:nvPr>
            <p:ph type="ftr" sz="quarter" idx="11"/>
          </p:nvPr>
        </p:nvSpPr>
        <p:spPr/>
        <p:txBody>
          <a:bodyPr/>
          <a:lstStyle>
            <a:lvl1pPr defTabSz="914400">
              <a:defRPr/>
            </a:lvl1pPr>
          </a:lstStyle>
          <a:p>
            <a:pPr>
              <a:defRPr/>
            </a:pPr>
            <a:r>
              <a:rPr lang="en-US" dirty="0"/>
              <a:t>DPWI </a:t>
            </a:r>
            <a:r>
              <a:rPr lang="en-US" dirty="0" err="1"/>
              <a:t>StratPlan</a:t>
            </a:r>
            <a:r>
              <a:rPr lang="en-US" dirty="0"/>
              <a:t>  2020-2025</a:t>
            </a:r>
          </a:p>
        </p:txBody>
      </p:sp>
      <p:sp>
        <p:nvSpPr>
          <p:cNvPr id="7" name="Slide Number Placeholder 6"/>
          <p:cNvSpPr>
            <a:spLocks noGrp="1"/>
          </p:cNvSpPr>
          <p:nvPr>
            <p:ph type="sldNum" sz="quarter" idx="12"/>
          </p:nvPr>
        </p:nvSpPr>
        <p:spPr/>
        <p:txBody>
          <a:bodyPr/>
          <a:lstStyle>
            <a:lvl1pPr defTabSz="914400">
              <a:defRPr/>
            </a:lvl1pPr>
          </a:lstStyle>
          <a:p>
            <a:fld id="{14E856B6-ECF6-1043-B7FE-5372664FB46A}" type="slidenum">
              <a:rPr lang="en-US"/>
              <a:pPr/>
              <a:t>‹#›</a:t>
            </a:fld>
            <a:endParaRPr lang="en-US" dirty="0"/>
          </a:p>
        </p:txBody>
      </p:sp>
    </p:spTree>
    <p:extLst>
      <p:ext uri="{BB962C8B-B14F-4D97-AF65-F5344CB8AC3E}">
        <p14:creationId xmlns:p14="http://schemas.microsoft.com/office/powerpoint/2010/main" val="963003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6.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9"/>
            <a:ext cx="2133600" cy="365125"/>
          </a:xfrm>
          <a:prstGeom prst="rect">
            <a:avLst/>
          </a:prstGeom>
        </p:spPr>
        <p:txBody>
          <a:bodyPr vert="horz" wrap="square" lIns="91440" tIns="45720" rIns="91440" bIns="45720" numCol="1" anchor="ctr" anchorCtr="0" compatLnSpc="1">
            <a:prstTxWarp prst="textNoShape">
              <a:avLst/>
            </a:prstTxWarp>
          </a:bodyPr>
          <a:lstStyle>
            <a:lvl1pPr defTabSz="912813" eaLnBrk="1" hangingPunct="1">
              <a:defRPr sz="1200">
                <a:solidFill>
                  <a:srgbClr val="898989"/>
                </a:solidFill>
              </a:defRPr>
            </a:lvl1pPr>
          </a:lstStyle>
          <a:p>
            <a:pPr fontAlgn="base">
              <a:spcBef>
                <a:spcPct val="0"/>
              </a:spcBef>
              <a:spcAft>
                <a:spcPct val="0"/>
              </a:spcAft>
            </a:pPr>
            <a:fld id="{E69F9405-831A-4CC2-98B4-82CB76BA8DE9}" type="datetime1">
              <a:rPr lang="en-GB" smtClean="0">
                <a:ea typeface="MS PGothic" charset="0"/>
              </a:rPr>
              <a:t>28/04/2022</a:t>
            </a:fld>
            <a:endParaRPr lang="en-US" dirty="0">
              <a:ea typeface="MS PGothic" charset="0"/>
              <a:cs typeface="MS PGothic" charset="0"/>
            </a:endParaRPr>
          </a:p>
        </p:txBody>
      </p:sp>
      <p:sp>
        <p:nvSpPr>
          <p:cNvPr id="5" name="Footer Placeholder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defTabSz="914316" eaLnBrk="1" fontAlgn="auto" hangingPunct="1">
              <a:spcBef>
                <a:spcPts val="0"/>
              </a:spcBef>
              <a:spcAft>
                <a:spcPts val="0"/>
              </a:spcAft>
              <a:defRPr sz="1200">
                <a:solidFill>
                  <a:prstClr val="black">
                    <a:tint val="75000"/>
                  </a:prstClr>
                </a:solidFill>
                <a:latin typeface="+mn-lt"/>
                <a:ea typeface="+mn-ea"/>
                <a:cs typeface="+mn-cs"/>
              </a:defRPr>
            </a:lvl1pPr>
          </a:lstStyle>
          <a:p>
            <a:pPr>
              <a:defRPr/>
            </a:pPr>
            <a:r>
              <a:rPr lang="en-US" dirty="0"/>
              <a:t>DPWI </a:t>
            </a:r>
            <a:r>
              <a:rPr lang="en-US" dirty="0" err="1"/>
              <a:t>StratPlan</a:t>
            </a:r>
            <a:r>
              <a:rPr lang="en-US" dirty="0"/>
              <a:t>  2020-2025</a:t>
            </a: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2813" eaLnBrk="1" hangingPunct="1">
              <a:defRPr sz="1200">
                <a:solidFill>
                  <a:srgbClr val="898989"/>
                </a:solidFill>
              </a:defRPr>
            </a:lvl1pPr>
          </a:lstStyle>
          <a:p>
            <a:pPr fontAlgn="base">
              <a:spcBef>
                <a:spcPct val="0"/>
              </a:spcBef>
              <a:spcAft>
                <a:spcPct val="0"/>
              </a:spcAft>
            </a:pPr>
            <a:fld id="{70D14057-85DB-8543-BE1E-B82C88CDAB7D}" type="slidenum">
              <a:rPr lang="en-US">
                <a:ea typeface="MS PGothic" charset="0"/>
                <a:cs typeface="MS PGothic" charset="0"/>
              </a:rPr>
              <a:pPr fontAlgn="base">
                <a:spcBef>
                  <a:spcPct val="0"/>
                </a:spcBef>
                <a:spcAft>
                  <a:spcPct val="0"/>
                </a:spcAft>
              </a:pPr>
              <a:t>‹#›</a:t>
            </a:fld>
            <a:endParaRPr lang="en-US" dirty="0">
              <a:ea typeface="MS PGothic" charset="0"/>
              <a:cs typeface="MS PGothic" charset="0"/>
            </a:endParaRPr>
          </a:p>
        </p:txBody>
      </p:sp>
      <p:pic>
        <p:nvPicPr>
          <p:cNvPr id="2055" name="Picture 8"/>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9" y="6345247"/>
            <a:ext cx="759619"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7420903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74" r:id="rId13"/>
  </p:sldLayoutIdLst>
  <p:hf hdr="0" ftr="0" dt="0"/>
  <p:txStyles>
    <p:titleStyle>
      <a:lvl1pPr algn="ctr" defTabSz="912813"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912813"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5pPr>
      <a:lvl6pPr marL="457200"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9120" y="533401"/>
            <a:ext cx="6516798" cy="1066800"/>
          </a:xfrm>
          <a:prstGeom prst="rect">
            <a:avLst/>
          </a:prstGeom>
        </p:spPr>
        <p:txBody>
          <a:bodyPr vert="horz" lIns="91440" tIns="45720" rIns="9144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799120" y="1828800"/>
            <a:ext cx="6516798" cy="4191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5200814" y="6155270"/>
            <a:ext cx="1028968" cy="273049"/>
          </a:xfrm>
          <a:prstGeom prst="rect">
            <a:avLst/>
          </a:prstGeom>
        </p:spPr>
        <p:txBody>
          <a:bodyPr vert="horz" lIns="91440" tIns="45720" rIns="91440" bIns="45720" rtlCol="0" anchor="ctr"/>
          <a:lstStyle>
            <a:lvl1pPr algn="r">
              <a:defRPr sz="596">
                <a:solidFill>
                  <a:schemeClr val="tx1">
                    <a:lumMod val="65000"/>
                    <a:lumOff val="35000"/>
                  </a:schemeClr>
                </a:solidFill>
              </a:defRPr>
            </a:lvl1pPr>
          </a:lstStyle>
          <a:p>
            <a:pPr defTabSz="685800"/>
            <a:fld id="{73FE8C8D-5514-4635-8FFE-7E1B466586B0}" type="datetime1">
              <a:rPr lang="en-US" smtClean="0">
                <a:solidFill>
                  <a:prstClr val="black">
                    <a:lumMod val="65000"/>
                    <a:lumOff val="35000"/>
                  </a:prstClr>
                </a:solidFill>
              </a:rPr>
              <a:pPr defTabSz="685800"/>
              <a:t>4/28/2022</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799121" y="6155270"/>
            <a:ext cx="4240920" cy="273049"/>
          </a:xfrm>
          <a:prstGeom prst="rect">
            <a:avLst/>
          </a:prstGeom>
        </p:spPr>
        <p:txBody>
          <a:bodyPr vert="horz" lIns="91440" tIns="45720" rIns="91440" bIns="45720" rtlCol="0" anchor="ctr"/>
          <a:lstStyle>
            <a:lvl1pPr algn="l">
              <a:defRPr sz="596">
                <a:solidFill>
                  <a:schemeClr val="tx1">
                    <a:lumMod val="65000"/>
                    <a:lumOff val="35000"/>
                  </a:schemeClr>
                </a:solidFill>
              </a:defRPr>
            </a:lvl1pPr>
          </a:lstStyle>
          <a:p>
            <a:pPr defTabSz="685800"/>
            <a:endParaRPr lang="en-ZA" dirty="0">
              <a:solidFill>
                <a:prstClr val="black">
                  <a:lumMod val="65000"/>
                  <a:lumOff val="35000"/>
                </a:prstClr>
              </a:solidFill>
            </a:endParaRPr>
          </a:p>
        </p:txBody>
      </p:sp>
      <p:sp>
        <p:nvSpPr>
          <p:cNvPr id="6" name="Slide Number Placeholder 5"/>
          <p:cNvSpPr>
            <a:spLocks noGrp="1"/>
          </p:cNvSpPr>
          <p:nvPr>
            <p:ph type="sldNum" sz="quarter" idx="4"/>
          </p:nvPr>
        </p:nvSpPr>
        <p:spPr>
          <a:xfrm>
            <a:off x="6401279" y="6155270"/>
            <a:ext cx="914639" cy="273049"/>
          </a:xfrm>
          <a:prstGeom prst="rect">
            <a:avLst/>
          </a:prstGeom>
        </p:spPr>
        <p:txBody>
          <a:bodyPr vert="horz" lIns="91440" tIns="45720" rIns="91440" bIns="45720" rtlCol="0" anchor="ctr"/>
          <a:lstStyle>
            <a:lvl1pPr algn="r">
              <a:defRPr sz="596">
                <a:solidFill>
                  <a:schemeClr val="tx1">
                    <a:lumMod val="65000"/>
                    <a:lumOff val="35000"/>
                  </a:schemeClr>
                </a:solidFill>
              </a:defRPr>
            </a:lvl1pPr>
          </a:lstStyle>
          <a:p>
            <a:pPr defTabSz="685800"/>
            <a:fld id="{AAEAE4A8-A6E5-453E-B946-FB774B73F48C}" type="slidenum">
              <a:rPr lang="en-ZA" smtClean="0">
                <a:solidFill>
                  <a:prstClr val="black">
                    <a:lumMod val="65000"/>
                    <a:lumOff val="35000"/>
                  </a:prstClr>
                </a:solidFill>
              </a:rPr>
              <a:pPr defTabSz="685800"/>
              <a:t>‹#›</a:t>
            </a:fld>
            <a:endParaRPr lang="en-ZA" dirty="0">
              <a:solidFill>
                <a:prstClr val="black">
                  <a:lumMod val="65000"/>
                  <a:lumOff val="35000"/>
                </a:prstClr>
              </a:solidFill>
            </a:endParaRPr>
          </a:p>
        </p:txBody>
      </p:sp>
    </p:spTree>
    <p:extLst>
      <p:ext uri="{BB962C8B-B14F-4D97-AF65-F5344CB8AC3E}">
        <p14:creationId xmlns:p14="http://schemas.microsoft.com/office/powerpoint/2010/main" val="380445151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544319" rtl="0" eaLnBrk="1" latinLnBrk="0" hangingPunct="1">
        <a:lnSpc>
          <a:spcPct val="80000"/>
        </a:lnSpc>
        <a:spcBef>
          <a:spcPct val="0"/>
        </a:spcBef>
        <a:buNone/>
        <a:defRPr sz="2619" b="0" kern="1200">
          <a:solidFill>
            <a:schemeClr val="accent1"/>
          </a:solidFill>
          <a:latin typeface="+mj-lt"/>
          <a:ea typeface="+mj-ea"/>
          <a:cs typeface="+mj-cs"/>
        </a:defRPr>
      </a:lvl1pPr>
    </p:titleStyle>
    <p:bodyStyle>
      <a:lvl1pPr marL="163296" indent="-136080" algn="l" defTabSz="544319" rtl="0" eaLnBrk="1" latinLnBrk="0" hangingPunct="1">
        <a:lnSpc>
          <a:spcPct val="90000"/>
        </a:lnSpc>
        <a:spcBef>
          <a:spcPts val="1072"/>
        </a:spcBef>
        <a:buClr>
          <a:schemeClr val="tx1">
            <a:lumMod val="65000"/>
            <a:lumOff val="35000"/>
          </a:schemeClr>
        </a:buClr>
        <a:buSzPct val="80000"/>
        <a:buFont typeface="Arial" pitchFamily="34" charset="0"/>
        <a:buChar char="•"/>
        <a:defRPr sz="1905" kern="1200">
          <a:solidFill>
            <a:schemeClr val="tx1">
              <a:lumMod val="65000"/>
              <a:lumOff val="35000"/>
            </a:schemeClr>
          </a:solidFill>
          <a:latin typeface="+mn-lt"/>
          <a:ea typeface="+mn-ea"/>
          <a:cs typeface="+mn-cs"/>
        </a:defRPr>
      </a:lvl1pPr>
      <a:lvl2pPr marL="353808" indent="-136080" algn="l" defTabSz="544319" rtl="0" eaLnBrk="1" latinLnBrk="0" hangingPunct="1">
        <a:lnSpc>
          <a:spcPct val="90000"/>
        </a:lnSpc>
        <a:spcBef>
          <a:spcPts val="596"/>
        </a:spcBef>
        <a:buClr>
          <a:schemeClr val="tx1">
            <a:lumMod val="65000"/>
            <a:lumOff val="35000"/>
          </a:schemeClr>
        </a:buClr>
        <a:buSzPct val="80000"/>
        <a:buFont typeface="Arial" pitchFamily="34" charset="0"/>
        <a:buChar char="•"/>
        <a:defRPr sz="1905" kern="1200">
          <a:solidFill>
            <a:schemeClr val="tx1">
              <a:lumMod val="65000"/>
              <a:lumOff val="35000"/>
            </a:schemeClr>
          </a:solidFill>
          <a:latin typeface="+mn-lt"/>
          <a:ea typeface="+mn-ea"/>
          <a:cs typeface="+mn-cs"/>
        </a:defRPr>
      </a:lvl2pPr>
      <a:lvl3pPr marL="462671" indent="-108864" algn="l" defTabSz="544319" rtl="0" eaLnBrk="1" latinLnBrk="0" hangingPunct="1">
        <a:lnSpc>
          <a:spcPct val="90000"/>
        </a:lnSpc>
        <a:spcBef>
          <a:spcPts val="357"/>
        </a:spcBef>
        <a:buClr>
          <a:schemeClr val="tx1">
            <a:lumMod val="65000"/>
            <a:lumOff val="35000"/>
          </a:schemeClr>
        </a:buClr>
        <a:buSzPct val="80000"/>
        <a:buFont typeface="Arial" pitchFamily="34" charset="0"/>
        <a:buChar char="•"/>
        <a:defRPr sz="1905" kern="1200">
          <a:solidFill>
            <a:schemeClr val="tx1">
              <a:lumMod val="65000"/>
              <a:lumOff val="35000"/>
            </a:schemeClr>
          </a:solidFill>
          <a:latin typeface="+mn-lt"/>
          <a:ea typeface="+mn-ea"/>
          <a:cs typeface="+mn-cs"/>
        </a:defRPr>
      </a:lvl3pPr>
      <a:lvl4pPr marL="571535" indent="-108864" algn="l" defTabSz="544319" rtl="0" eaLnBrk="1" latinLnBrk="0" hangingPunct="1">
        <a:lnSpc>
          <a:spcPct val="90000"/>
        </a:lnSpc>
        <a:spcBef>
          <a:spcPts val="357"/>
        </a:spcBef>
        <a:buClr>
          <a:schemeClr val="tx1">
            <a:lumMod val="65000"/>
            <a:lumOff val="35000"/>
          </a:schemeClr>
        </a:buClr>
        <a:buSzPct val="80000"/>
        <a:buFont typeface="Arial" pitchFamily="34" charset="0"/>
        <a:buChar char="•"/>
        <a:defRPr sz="1905" kern="1200">
          <a:solidFill>
            <a:schemeClr val="tx1">
              <a:lumMod val="65000"/>
              <a:lumOff val="35000"/>
            </a:schemeClr>
          </a:solidFill>
          <a:latin typeface="+mn-lt"/>
          <a:ea typeface="+mn-ea"/>
          <a:cs typeface="+mn-cs"/>
        </a:defRPr>
      </a:lvl4pPr>
      <a:lvl5pPr marL="653183" indent="-81648" algn="l" defTabSz="544319" rtl="0" eaLnBrk="1" latinLnBrk="0" hangingPunct="1">
        <a:lnSpc>
          <a:spcPct val="90000"/>
        </a:lnSpc>
        <a:spcBef>
          <a:spcPts val="357"/>
        </a:spcBef>
        <a:buClr>
          <a:schemeClr val="tx1">
            <a:lumMod val="65000"/>
            <a:lumOff val="35000"/>
          </a:schemeClr>
        </a:buClr>
        <a:buSzPct val="80000"/>
        <a:buFont typeface="Arial" pitchFamily="34" charset="0"/>
        <a:buChar char="•"/>
        <a:defRPr sz="1905" kern="1200">
          <a:solidFill>
            <a:schemeClr val="tx1">
              <a:lumMod val="65000"/>
              <a:lumOff val="35000"/>
            </a:schemeClr>
          </a:solidFill>
          <a:latin typeface="+mn-lt"/>
          <a:ea typeface="+mn-ea"/>
          <a:cs typeface="+mn-cs"/>
        </a:defRPr>
      </a:lvl5pPr>
      <a:lvl6pPr marL="734831" indent="-81648" algn="l" defTabSz="544319" rtl="0" eaLnBrk="1" latinLnBrk="0" hangingPunct="1">
        <a:spcBef>
          <a:spcPts val="357"/>
        </a:spcBef>
        <a:buSzPct val="80000"/>
        <a:buFont typeface="Arial" pitchFamily="34" charset="0"/>
        <a:buChar char="•"/>
        <a:defRPr sz="833" kern="1200">
          <a:solidFill>
            <a:schemeClr val="tx1">
              <a:lumMod val="65000"/>
              <a:lumOff val="35000"/>
            </a:schemeClr>
          </a:solidFill>
          <a:latin typeface="+mn-lt"/>
          <a:ea typeface="+mn-ea"/>
          <a:cs typeface="+mn-cs"/>
        </a:defRPr>
      </a:lvl6pPr>
      <a:lvl7pPr marL="816479" indent="-81648" algn="l" defTabSz="544319" rtl="0" eaLnBrk="1" latinLnBrk="0" hangingPunct="1">
        <a:spcBef>
          <a:spcPts val="357"/>
        </a:spcBef>
        <a:buSzPct val="80000"/>
        <a:buFont typeface="Arial" pitchFamily="34" charset="0"/>
        <a:buChar char="•"/>
        <a:defRPr sz="833" kern="1200">
          <a:solidFill>
            <a:schemeClr val="tx1">
              <a:lumMod val="65000"/>
              <a:lumOff val="35000"/>
            </a:schemeClr>
          </a:solidFill>
          <a:latin typeface="+mn-lt"/>
          <a:ea typeface="+mn-ea"/>
          <a:cs typeface="+mn-cs"/>
        </a:defRPr>
      </a:lvl7pPr>
      <a:lvl8pPr marL="898127" indent="-81648" algn="l" defTabSz="544319" rtl="0" eaLnBrk="1" latinLnBrk="0" hangingPunct="1">
        <a:spcBef>
          <a:spcPts val="357"/>
        </a:spcBef>
        <a:buSzPct val="80000"/>
        <a:buFont typeface="Arial" pitchFamily="34" charset="0"/>
        <a:buChar char="•"/>
        <a:defRPr sz="833" kern="1200">
          <a:solidFill>
            <a:schemeClr val="tx1">
              <a:lumMod val="65000"/>
              <a:lumOff val="35000"/>
            </a:schemeClr>
          </a:solidFill>
          <a:latin typeface="+mn-lt"/>
          <a:ea typeface="+mn-ea"/>
          <a:cs typeface="+mn-cs"/>
        </a:defRPr>
      </a:lvl8pPr>
      <a:lvl9pPr marL="979775" indent="-81648" algn="l" defTabSz="544319" rtl="0" eaLnBrk="1" latinLnBrk="0" hangingPunct="1">
        <a:spcBef>
          <a:spcPts val="357"/>
        </a:spcBef>
        <a:buSzPct val="80000"/>
        <a:buFont typeface="Arial" pitchFamily="34" charset="0"/>
        <a:buChar char="•"/>
        <a:defRPr sz="833" kern="1200">
          <a:solidFill>
            <a:schemeClr val="tx1">
              <a:lumMod val="65000"/>
              <a:lumOff val="35000"/>
            </a:schemeClr>
          </a:solidFill>
          <a:latin typeface="+mn-lt"/>
          <a:ea typeface="+mn-ea"/>
          <a:cs typeface="+mn-cs"/>
        </a:defRPr>
      </a:lvl9pPr>
    </p:bodyStyle>
    <p:otherStyle>
      <a:defPPr>
        <a:defRPr/>
      </a:defPPr>
      <a:lvl1pPr marL="0" algn="l" defTabSz="544319" rtl="0" eaLnBrk="1" latinLnBrk="0" hangingPunct="1">
        <a:defRPr sz="1072" kern="1200">
          <a:solidFill>
            <a:schemeClr val="tx1"/>
          </a:solidFill>
          <a:latin typeface="+mn-lt"/>
          <a:ea typeface="+mn-ea"/>
          <a:cs typeface="+mn-cs"/>
        </a:defRPr>
      </a:lvl1pPr>
      <a:lvl2pPr marL="272160" algn="l" defTabSz="544319" rtl="0" eaLnBrk="1" latinLnBrk="0" hangingPunct="1">
        <a:defRPr sz="1072" kern="1200">
          <a:solidFill>
            <a:schemeClr val="tx1"/>
          </a:solidFill>
          <a:latin typeface="+mn-lt"/>
          <a:ea typeface="+mn-ea"/>
          <a:cs typeface="+mn-cs"/>
        </a:defRPr>
      </a:lvl2pPr>
      <a:lvl3pPr marL="544319" algn="l" defTabSz="544319" rtl="0" eaLnBrk="1" latinLnBrk="0" hangingPunct="1">
        <a:defRPr sz="1072" kern="1200">
          <a:solidFill>
            <a:schemeClr val="tx1"/>
          </a:solidFill>
          <a:latin typeface="+mn-lt"/>
          <a:ea typeface="+mn-ea"/>
          <a:cs typeface="+mn-cs"/>
        </a:defRPr>
      </a:lvl3pPr>
      <a:lvl4pPr marL="816479" algn="l" defTabSz="544319" rtl="0" eaLnBrk="1" latinLnBrk="0" hangingPunct="1">
        <a:defRPr sz="1072" kern="1200">
          <a:solidFill>
            <a:schemeClr val="tx1"/>
          </a:solidFill>
          <a:latin typeface="+mn-lt"/>
          <a:ea typeface="+mn-ea"/>
          <a:cs typeface="+mn-cs"/>
        </a:defRPr>
      </a:lvl4pPr>
      <a:lvl5pPr marL="1088639" algn="l" defTabSz="544319" rtl="0" eaLnBrk="1" latinLnBrk="0" hangingPunct="1">
        <a:defRPr sz="1072" kern="1200">
          <a:solidFill>
            <a:schemeClr val="tx1"/>
          </a:solidFill>
          <a:latin typeface="+mn-lt"/>
          <a:ea typeface="+mn-ea"/>
          <a:cs typeface="+mn-cs"/>
        </a:defRPr>
      </a:lvl5pPr>
      <a:lvl6pPr marL="1360799" algn="l" defTabSz="544319" rtl="0" eaLnBrk="1" latinLnBrk="0" hangingPunct="1">
        <a:defRPr sz="1072" kern="1200">
          <a:solidFill>
            <a:schemeClr val="tx1"/>
          </a:solidFill>
          <a:latin typeface="+mn-lt"/>
          <a:ea typeface="+mn-ea"/>
          <a:cs typeface="+mn-cs"/>
        </a:defRPr>
      </a:lvl6pPr>
      <a:lvl7pPr marL="1632959" algn="l" defTabSz="544319" rtl="0" eaLnBrk="1" latinLnBrk="0" hangingPunct="1">
        <a:defRPr sz="1072" kern="1200">
          <a:solidFill>
            <a:schemeClr val="tx1"/>
          </a:solidFill>
          <a:latin typeface="+mn-lt"/>
          <a:ea typeface="+mn-ea"/>
          <a:cs typeface="+mn-cs"/>
        </a:defRPr>
      </a:lvl7pPr>
      <a:lvl8pPr marL="1905118" algn="l" defTabSz="544319" rtl="0" eaLnBrk="1" latinLnBrk="0" hangingPunct="1">
        <a:defRPr sz="1072" kern="1200">
          <a:solidFill>
            <a:schemeClr val="tx1"/>
          </a:solidFill>
          <a:latin typeface="+mn-lt"/>
          <a:ea typeface="+mn-ea"/>
          <a:cs typeface="+mn-cs"/>
        </a:defRPr>
      </a:lvl8pPr>
      <a:lvl9pPr marL="2177278" algn="l" defTabSz="544319" rtl="0" eaLnBrk="1" latinLnBrk="0" hangingPunct="1">
        <a:defRPr sz="107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4.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13476" y="5510255"/>
            <a:ext cx="8201874" cy="95878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PRESENTATION </a:t>
            </a: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 THE PORTFOLIO COMMITTEE </a:t>
            </a:r>
            <a:r>
              <a:rPr lang="en-US"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OF </a:t>
            </a:r>
          </a:p>
          <a:p>
            <a:pPr algn="ctr"/>
            <a:r>
              <a:rPr lang="en-US"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PUBLIC </a:t>
            </a: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WORKS AND </a:t>
            </a:r>
            <a:r>
              <a:rPr lang="en-US"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INFRASTRUCTURE</a:t>
            </a:r>
          </a:p>
          <a:p>
            <a:pPr algn="ctr"/>
            <a:r>
              <a:rPr lang="en-ZA" sz="16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 </a:t>
            </a:r>
            <a:r>
              <a:rPr lang="en-ZA" sz="16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May 2022</a:t>
            </a:r>
            <a:r>
              <a:rPr lang="en-US" sz="1600" b="1" dirty="0">
                <a:solidFill>
                  <a:schemeClr val="bg1"/>
                </a:solidFill>
                <a:latin typeface="Arial" panose="020B0604020202020204" pitchFamily="34" charset="0"/>
                <a:cs typeface="Arial" panose="020B0604020202020204" pitchFamily="34" charset="0"/>
              </a:rPr>
              <a:t> </a:t>
            </a:r>
            <a:endParaRPr lang="en-US" sz="1600" b="1" dirty="0">
              <a:solidFill>
                <a:schemeClr val="bg1"/>
              </a:solidFill>
            </a:endParaRPr>
          </a:p>
        </p:txBody>
      </p:sp>
      <p:sp>
        <p:nvSpPr>
          <p:cNvPr id="2" name="Title 1"/>
          <p:cNvSpPr>
            <a:spLocks noGrp="1"/>
          </p:cNvSpPr>
          <p:nvPr>
            <p:ph type="ctrTitle"/>
          </p:nvPr>
        </p:nvSpPr>
        <p:spPr>
          <a:xfrm>
            <a:off x="224576" y="2102673"/>
            <a:ext cx="8201874" cy="1510560"/>
          </a:xfrm>
          <a:ln>
            <a:noFill/>
          </a:ln>
        </p:spPr>
        <p:txBody>
          <a:bodyPr>
            <a:noAutofit/>
          </a:bodyPr>
          <a:lstStyle/>
          <a:p>
            <a:pPr algn="ctr">
              <a:spcAft>
                <a:spcPts val="600"/>
              </a:spcAft>
              <a:defRPr/>
            </a:pPr>
            <a:r>
              <a:rPr lang="en-GB" sz="3200" b="1" dirty="0">
                <a:ln w="0"/>
                <a:effectLst>
                  <a:outerShdw blurRad="38100" dist="19050" dir="2700000" algn="tl" rotWithShape="0">
                    <a:schemeClr val="dk1">
                      <a:alpha val="40000"/>
                    </a:schemeClr>
                  </a:outerShdw>
                </a:effectLst>
                <a:latin typeface="Arial"/>
              </a:rPr>
              <a:t>2022/23 Financial Year </a:t>
            </a:r>
            <a:r>
              <a:rPr lang="en-GB" sz="3200" b="1" dirty="0" smtClean="0">
                <a:ln w="0"/>
                <a:effectLst>
                  <a:outerShdw blurRad="38100" dist="19050" dir="2700000" algn="tl" rotWithShape="0">
                    <a:schemeClr val="dk1">
                      <a:alpha val="40000"/>
                    </a:schemeClr>
                  </a:outerShdw>
                </a:effectLst>
                <a:latin typeface="Arial"/>
              </a:rPr>
              <a:t/>
            </a:r>
            <a:br>
              <a:rPr lang="en-GB" sz="3200" b="1" dirty="0" smtClean="0">
                <a:ln w="0"/>
                <a:effectLst>
                  <a:outerShdw blurRad="38100" dist="19050" dir="2700000" algn="tl" rotWithShape="0">
                    <a:schemeClr val="dk1">
                      <a:alpha val="40000"/>
                    </a:schemeClr>
                  </a:outerShdw>
                </a:effectLst>
                <a:latin typeface="Arial"/>
              </a:rPr>
            </a:br>
            <a:r>
              <a:rPr lang="en-GB" sz="3200" b="1" dirty="0" smtClean="0">
                <a:ln w="0"/>
                <a:effectLst>
                  <a:outerShdw blurRad="38100" dist="19050" dir="2700000" algn="tl" rotWithShape="0">
                    <a:schemeClr val="dk1">
                      <a:alpha val="40000"/>
                    </a:schemeClr>
                  </a:outerShdw>
                </a:effectLst>
                <a:latin typeface="Arial"/>
              </a:rPr>
              <a:t>Annual </a:t>
            </a:r>
            <a:r>
              <a:rPr lang="en-GB" sz="3200" b="1" dirty="0">
                <a:ln w="0"/>
                <a:effectLst>
                  <a:outerShdw blurRad="38100" dist="19050" dir="2700000" algn="tl" rotWithShape="0">
                    <a:schemeClr val="dk1">
                      <a:alpha val="40000"/>
                    </a:schemeClr>
                  </a:outerShdw>
                </a:effectLst>
                <a:latin typeface="Arial"/>
              </a:rPr>
              <a:t>Performance </a:t>
            </a:r>
            <a:r>
              <a:rPr lang="en-GB" sz="3200" b="1" dirty="0" smtClean="0">
                <a:ln w="0"/>
                <a:effectLst>
                  <a:outerShdw blurRad="38100" dist="19050" dir="2700000" algn="tl" rotWithShape="0">
                    <a:schemeClr val="dk1">
                      <a:alpha val="40000"/>
                    </a:schemeClr>
                  </a:outerShdw>
                </a:effectLst>
                <a:latin typeface="Arial"/>
              </a:rPr>
              <a:t>Plan </a:t>
            </a:r>
            <a:br>
              <a:rPr lang="en-GB" sz="3200" b="1" dirty="0" smtClean="0">
                <a:ln w="0"/>
                <a:effectLst>
                  <a:outerShdw blurRad="38100" dist="19050" dir="2700000" algn="tl" rotWithShape="0">
                    <a:schemeClr val="dk1">
                      <a:alpha val="40000"/>
                    </a:schemeClr>
                  </a:outerShdw>
                </a:effectLst>
                <a:latin typeface="Arial"/>
              </a:rPr>
            </a:br>
            <a:r>
              <a:rPr lang="en-GB" sz="2000" dirty="0" smtClean="0">
                <a:ln w="0"/>
                <a:effectLst>
                  <a:outerShdw blurRad="38100" dist="19050" dir="2700000" algn="tl" rotWithShape="0">
                    <a:schemeClr val="dk1">
                      <a:alpha val="40000"/>
                    </a:schemeClr>
                  </a:outerShdw>
                </a:effectLst>
                <a:latin typeface="Arial"/>
              </a:rPr>
              <a:t>for </a:t>
            </a:r>
            <a:r>
              <a:rPr lang="en-GB" sz="2000" dirty="0">
                <a:ln w="0"/>
                <a:effectLst>
                  <a:outerShdw blurRad="38100" dist="19050" dir="2700000" algn="tl" rotWithShape="0">
                    <a:schemeClr val="dk1">
                      <a:alpha val="40000"/>
                    </a:schemeClr>
                  </a:outerShdw>
                </a:effectLst>
                <a:latin typeface="Arial"/>
              </a:rPr>
              <a:t>the </a:t>
            </a:r>
            <a:r>
              <a:rPr lang="en-GB" sz="2000" dirty="0" smtClean="0">
                <a:ln w="0"/>
                <a:effectLst>
                  <a:outerShdw blurRad="38100" dist="19050" dir="2700000" algn="tl" rotWithShape="0">
                    <a:schemeClr val="dk1">
                      <a:alpha val="40000"/>
                    </a:schemeClr>
                  </a:outerShdw>
                </a:effectLst>
                <a:latin typeface="Arial"/>
              </a:rPr>
              <a:t>Department of Public Works and Infrastructure (DPWI), </a:t>
            </a:r>
            <a:br>
              <a:rPr lang="en-GB" sz="2000" dirty="0" smtClean="0">
                <a:ln w="0"/>
                <a:effectLst>
                  <a:outerShdw blurRad="38100" dist="19050" dir="2700000" algn="tl" rotWithShape="0">
                    <a:schemeClr val="dk1">
                      <a:alpha val="40000"/>
                    </a:schemeClr>
                  </a:outerShdw>
                </a:effectLst>
                <a:latin typeface="Arial"/>
              </a:rPr>
            </a:br>
            <a:r>
              <a:rPr lang="en-GB" sz="2000" dirty="0" smtClean="0">
                <a:ln w="0"/>
                <a:effectLst>
                  <a:outerShdw blurRad="38100" dist="19050" dir="2700000" algn="tl" rotWithShape="0">
                    <a:schemeClr val="dk1">
                      <a:alpha val="40000"/>
                    </a:schemeClr>
                  </a:outerShdw>
                </a:effectLst>
                <a:latin typeface="Arial"/>
              </a:rPr>
              <a:t>inclusive of the Budget Votes for DPWI &amp; PMTE</a:t>
            </a:r>
            <a:endParaRPr lang="en-ZA" sz="2000" dirty="0">
              <a:ln w="6600">
                <a:solidFill>
                  <a:srgbClr val="F79646"/>
                </a:solidFill>
                <a:prstDash val="solid"/>
              </a:ln>
              <a:solidFill>
                <a:srgbClr val="FFFFFF"/>
              </a:solidFill>
              <a:effectLst>
                <a:outerShdw dist="38100" dir="2700000" algn="tl" rotWithShape="0">
                  <a:srgbClr val="C0504D"/>
                </a:outerShdw>
              </a:effectLst>
              <a:latin typeface="Arial"/>
            </a:endParaRPr>
          </a:p>
        </p:txBody>
      </p:sp>
      <p:sp>
        <p:nvSpPr>
          <p:cNvPr id="16" name="Subtitle 2"/>
          <p:cNvSpPr txBox="1">
            <a:spLocks/>
          </p:cNvSpPr>
          <p:nvPr/>
        </p:nvSpPr>
        <p:spPr>
          <a:xfrm>
            <a:off x="1765404" y="5229266"/>
            <a:ext cx="2993682" cy="1047750"/>
          </a:xfrm>
          <a:prstGeom prst="rect">
            <a:avLst/>
          </a:prstGeom>
        </p:spPr>
        <p:txBody>
          <a:bodyPr vert="horz" lIns="54431" tIns="27215" rIns="54431" bIns="27215" rtlCol="0">
            <a:normAutofit/>
          </a:bodyPr>
          <a:lstStyle/>
          <a:p>
            <a:pPr defTabSz="685800">
              <a:lnSpc>
                <a:spcPct val="90000"/>
              </a:lnSpc>
              <a:spcBef>
                <a:spcPts val="357"/>
              </a:spcBef>
              <a:buClr>
                <a:prstClr val="black">
                  <a:lumMod val="65000"/>
                  <a:lumOff val="35000"/>
                </a:prstClr>
              </a:buClr>
              <a:buSzPct val="80000"/>
              <a:defRPr/>
            </a:pPr>
            <a:endParaRPr lang="en-US" sz="1488" dirty="0">
              <a:solidFill>
                <a:srgbClr val="604878">
                  <a:lumMod val="60000"/>
                  <a:lumOff val="40000"/>
                </a:srgbClr>
              </a:solidFill>
            </a:endParaRPr>
          </a:p>
        </p:txBody>
      </p:sp>
      <p:pic>
        <p:nvPicPr>
          <p:cNvPr id="18" name="Picture 17" descr="prj182.jpg"/>
          <p:cNvPicPr>
            <a:picLocks noChangeAspect="1"/>
          </p:cNvPicPr>
          <p:nvPr/>
        </p:nvPicPr>
        <p:blipFill>
          <a:blip r:embed="rId2"/>
          <a:stretch>
            <a:fillRect/>
          </a:stretch>
        </p:blipFill>
        <p:spPr>
          <a:xfrm>
            <a:off x="4486953" y="3811717"/>
            <a:ext cx="1508447" cy="1313688"/>
          </a:xfrm>
          <a:prstGeom prst="rect">
            <a:avLst/>
          </a:prstGeom>
        </p:spPr>
      </p:pic>
      <p:pic>
        <p:nvPicPr>
          <p:cNvPr id="19" name="Picture 18" descr="prj192.jpg"/>
          <p:cNvPicPr>
            <a:picLocks noChangeAspect="1"/>
          </p:cNvPicPr>
          <p:nvPr/>
        </p:nvPicPr>
        <p:blipFill>
          <a:blip r:embed="rId3"/>
          <a:stretch>
            <a:fillRect/>
          </a:stretch>
        </p:blipFill>
        <p:spPr>
          <a:xfrm>
            <a:off x="3009820" y="3811717"/>
            <a:ext cx="1508447" cy="1313688"/>
          </a:xfrm>
          <a:prstGeom prst="rect">
            <a:avLst/>
          </a:prstGeom>
        </p:spPr>
      </p:pic>
      <p:pic>
        <p:nvPicPr>
          <p:cNvPr id="20" name="Picture 19" descr="prj201.jpg"/>
          <p:cNvPicPr>
            <a:picLocks noChangeAspect="1"/>
          </p:cNvPicPr>
          <p:nvPr/>
        </p:nvPicPr>
        <p:blipFill>
          <a:blip r:embed="rId4"/>
          <a:stretch>
            <a:fillRect/>
          </a:stretch>
        </p:blipFill>
        <p:spPr>
          <a:xfrm>
            <a:off x="313477" y="3811717"/>
            <a:ext cx="1801073" cy="1313690"/>
          </a:xfrm>
          <a:prstGeom prst="rect">
            <a:avLst/>
          </a:prstGeom>
        </p:spPr>
      </p:pic>
      <p:pic>
        <p:nvPicPr>
          <p:cNvPr id="21" name="Picture 20" descr="prj189.jpg"/>
          <p:cNvPicPr>
            <a:picLocks noChangeAspect="1"/>
          </p:cNvPicPr>
          <p:nvPr/>
        </p:nvPicPr>
        <p:blipFill>
          <a:blip r:embed="rId5" cstate="print"/>
          <a:stretch>
            <a:fillRect/>
          </a:stretch>
        </p:blipFill>
        <p:spPr>
          <a:xfrm>
            <a:off x="2114551" y="3811718"/>
            <a:ext cx="926582" cy="1313687"/>
          </a:xfrm>
          <a:prstGeom prst="rect">
            <a:avLst/>
          </a:prstGeom>
        </p:spPr>
      </p:pic>
      <p:pic>
        <p:nvPicPr>
          <p:cNvPr id="22" name="Picture 21" descr="prj191.jpg"/>
          <p:cNvPicPr>
            <a:picLocks noChangeAspect="1"/>
          </p:cNvPicPr>
          <p:nvPr/>
        </p:nvPicPr>
        <p:blipFill>
          <a:blip r:embed="rId6" cstate="print"/>
          <a:stretch>
            <a:fillRect/>
          </a:stretch>
        </p:blipFill>
        <p:spPr>
          <a:xfrm>
            <a:off x="5975299" y="3811717"/>
            <a:ext cx="997001" cy="1313690"/>
          </a:xfrm>
          <a:prstGeom prst="rect">
            <a:avLst/>
          </a:prstGeom>
        </p:spPr>
      </p:pic>
      <p:pic>
        <p:nvPicPr>
          <p:cNvPr id="23" name="Picture 22" descr="prj198.jpg"/>
          <p:cNvPicPr>
            <a:picLocks noChangeAspect="1"/>
          </p:cNvPicPr>
          <p:nvPr/>
        </p:nvPicPr>
        <p:blipFill>
          <a:blip r:embed="rId7"/>
          <a:stretch>
            <a:fillRect/>
          </a:stretch>
        </p:blipFill>
        <p:spPr>
          <a:xfrm>
            <a:off x="6972300" y="3811717"/>
            <a:ext cx="1543050" cy="1313688"/>
          </a:xfrm>
          <a:prstGeom prst="rect">
            <a:avLst/>
          </a:prstGeom>
        </p:spPr>
      </p:pic>
      <p:sp>
        <p:nvSpPr>
          <p:cNvPr id="13" name="Subtitle 2"/>
          <p:cNvSpPr txBox="1">
            <a:spLocks/>
          </p:cNvSpPr>
          <p:nvPr/>
        </p:nvSpPr>
        <p:spPr>
          <a:xfrm>
            <a:off x="1743011" y="4936158"/>
            <a:ext cx="4929300" cy="1047750"/>
          </a:xfrm>
          <a:prstGeom prst="rect">
            <a:avLst/>
          </a:prstGeom>
        </p:spPr>
        <p:txBody>
          <a:bodyPr vert="horz" lIns="54431" tIns="27215" rIns="54431" bIns="27215" rtlCol="0">
            <a:normAutofit/>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a:buClr>
                <a:prstClr val="black">
                  <a:lumMod val="65000"/>
                  <a:lumOff val="35000"/>
                </a:prstClr>
              </a:buClr>
            </a:pPr>
            <a:endParaRPr lang="en-US" sz="1607" dirty="0">
              <a:solidFill>
                <a:prstClr val="white"/>
              </a:solidFill>
            </a:endParaRPr>
          </a:p>
        </p:txBody>
      </p:sp>
      <p:pic>
        <p:nvPicPr>
          <p:cNvPr id="2050" name="Picture 2" descr="Publi Works &amp; Infrastructu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476" y="491319"/>
            <a:ext cx="3466954" cy="141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21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DPWI Key Legislative Mandates</a:t>
            </a:r>
            <a:endParaRPr lang="en-ZA" dirty="0"/>
          </a:p>
        </p:txBody>
      </p:sp>
      <p:sp>
        <p:nvSpPr>
          <p:cNvPr id="5" name="Slide Number Placeholder 4"/>
          <p:cNvSpPr>
            <a:spLocks noGrp="1"/>
          </p:cNvSpPr>
          <p:nvPr>
            <p:ph type="sldNum" sz="quarter" idx="12"/>
          </p:nvPr>
        </p:nvSpPr>
        <p:spPr/>
        <p:txBody>
          <a:bodyPr/>
          <a:lstStyle/>
          <a:p>
            <a:fld id="{94B00A27-6A5E-FB4A-91DB-B2CBD34313A9}" type="slidenum">
              <a:rPr lang="en-US" smtClean="0"/>
              <a:pPr/>
              <a:t>10</a:t>
            </a:fld>
            <a:endParaRPr lang="en-US" dirty="0"/>
          </a:p>
        </p:txBody>
      </p:sp>
      <p:sp>
        <p:nvSpPr>
          <p:cNvPr id="6" name="Rectangle 5"/>
          <p:cNvSpPr/>
          <p:nvPr/>
        </p:nvSpPr>
        <p:spPr>
          <a:xfrm>
            <a:off x="66211" y="838200"/>
            <a:ext cx="8762995" cy="1200329"/>
          </a:xfrm>
          <a:prstGeom prst="rect">
            <a:avLst/>
          </a:prstGeom>
        </p:spPr>
        <p:txBody>
          <a:bodyPr wrap="square">
            <a:spAutoFit/>
          </a:bodyPr>
          <a:lstStyle/>
          <a:p>
            <a:endParaRPr lang="en-US" sz="2400" b="1" dirty="0"/>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endParaRPr lang="en-US" sz="2400" b="1" dirty="0"/>
          </a:p>
        </p:txBody>
      </p:sp>
      <p:graphicFrame>
        <p:nvGraphicFramePr>
          <p:cNvPr id="7" name="Table 6"/>
          <p:cNvGraphicFramePr>
            <a:graphicFrameLocks noGrp="1"/>
          </p:cNvGraphicFramePr>
          <p:nvPr>
            <p:extLst>
              <p:ext uri="{D42A27DB-BD31-4B8C-83A1-F6EECF244321}">
                <p14:modId xmlns:p14="http://schemas.microsoft.com/office/powerpoint/2010/main" val="2469119683"/>
              </p:ext>
            </p:extLst>
          </p:nvPr>
        </p:nvGraphicFramePr>
        <p:xfrm>
          <a:off x="138626" y="921423"/>
          <a:ext cx="9005374" cy="5434936"/>
        </p:xfrm>
        <a:graphic>
          <a:graphicData uri="http://schemas.openxmlformats.org/drawingml/2006/table">
            <a:tbl>
              <a:tblPr firstCol="1" bandRow="1"/>
              <a:tblGrid>
                <a:gridCol w="2704147">
                  <a:extLst>
                    <a:ext uri="{9D8B030D-6E8A-4147-A177-3AD203B41FA5}">
                      <a16:colId xmlns:a16="http://schemas.microsoft.com/office/drawing/2014/main" xmlns="" val="20000"/>
                    </a:ext>
                  </a:extLst>
                </a:gridCol>
                <a:gridCol w="6301227">
                  <a:extLst>
                    <a:ext uri="{9D8B030D-6E8A-4147-A177-3AD203B41FA5}">
                      <a16:colId xmlns:a16="http://schemas.microsoft.com/office/drawing/2014/main" xmlns="" val="20001"/>
                    </a:ext>
                  </a:extLst>
                </a:gridCol>
              </a:tblGrid>
              <a:tr h="687537">
                <a:tc>
                  <a:txBody>
                    <a:bodyPr/>
                    <a:lstStyle/>
                    <a:p>
                      <a:pPr algn="l">
                        <a:lnSpc>
                          <a:spcPct val="110000"/>
                        </a:lnSpc>
                        <a:spcAft>
                          <a:spcPts val="0"/>
                        </a:spcAft>
                      </a:pPr>
                      <a:r>
                        <a:rPr lang="en-US" sz="1400" b="1" dirty="0">
                          <a:effectLst/>
                          <a:latin typeface="+mn-lt"/>
                          <a:ea typeface="Times New Roman" panose="02020603050405020304" pitchFamily="18" charset="0"/>
                          <a:cs typeface="Times New Roman" panose="02020603050405020304" pitchFamily="18" charset="0"/>
                        </a:rPr>
                        <a:t>The Government Immovable Asset Management Ac</a:t>
                      </a:r>
                      <a:r>
                        <a:rPr lang="en-US" sz="1400" b="1" baseline="0" dirty="0">
                          <a:effectLst/>
                          <a:latin typeface="+mn-lt"/>
                          <a:ea typeface="Times New Roman" panose="02020603050405020304" pitchFamily="18" charset="0"/>
                          <a:cs typeface="Times New Roman" panose="02020603050405020304" pitchFamily="18" charset="0"/>
                        </a:rPr>
                        <a:t> 19 of </a:t>
                      </a:r>
                      <a:r>
                        <a:rPr lang="en-US" sz="1400" b="1" dirty="0">
                          <a:effectLst/>
                          <a:latin typeface="+mn-lt"/>
                          <a:ea typeface="Times New Roman" panose="02020603050405020304" pitchFamily="18" charset="0"/>
                          <a:cs typeface="Times New Roman" panose="02020603050405020304" pitchFamily="18" charset="0"/>
                        </a:rPr>
                        <a:t> 2007</a:t>
                      </a: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chemeClr val="accent6"/>
                    </a:solidFill>
                  </a:tcPr>
                </a:tc>
                <a:tc>
                  <a:txBody>
                    <a:bodyPr/>
                    <a:lstStyle/>
                    <a:p>
                      <a:pPr marL="0" marR="0" lvl="0" indent="0" algn="l" defTabSz="914391" rtl="0" eaLnBrk="1" fontAlgn="auto" latinLnBrk="0" hangingPunct="1">
                        <a:lnSpc>
                          <a:spcPct val="11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Aims to ensure competent immovable asset management in National and Provincial Government in order to improve service delivery. 	</a:t>
                      </a: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FCC"/>
                    </a:solidFill>
                  </a:tcPr>
                </a:tc>
                <a:extLst>
                  <a:ext uri="{0D108BD9-81ED-4DB2-BD59-A6C34878D82A}">
                    <a16:rowId xmlns:a16="http://schemas.microsoft.com/office/drawing/2014/main" xmlns="" val="10000"/>
                  </a:ext>
                </a:extLst>
              </a:tr>
              <a:tr h="495076">
                <a:tc>
                  <a:txBody>
                    <a:bodyPr/>
                    <a:lstStyle/>
                    <a:p>
                      <a:pPr marL="0" marR="0" lvl="0" indent="0" algn="l" defTabSz="914391" rtl="0" eaLnBrk="1" fontAlgn="auto" latinLnBrk="0" hangingPunct="1">
                        <a:lnSpc>
                          <a:spcPct val="110000"/>
                        </a:lnSpc>
                        <a:spcBef>
                          <a:spcPts val="0"/>
                        </a:spcBef>
                        <a:spcAft>
                          <a:spcPts val="0"/>
                        </a:spcAft>
                        <a:buClrTx/>
                        <a:buSzTx/>
                        <a:buFontTx/>
                        <a:buNone/>
                        <a:tabLst/>
                        <a:defRPr/>
                      </a:pPr>
                      <a:r>
                        <a:rPr lang="en-US" sz="1400" b="1" i="0" u="none" strike="noStrike" kern="1200" baseline="0" dirty="0">
                          <a:solidFill>
                            <a:schemeClr val="tx1"/>
                          </a:solidFill>
                          <a:latin typeface="+mn-lt"/>
                          <a:ea typeface="+mn-ea"/>
                          <a:cs typeface="+mn-cs"/>
                        </a:rPr>
                        <a:t>Infrastructure Development Act, 2014 (Act 23 of 2014) </a:t>
                      </a: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chemeClr val="accent6"/>
                    </a:solidFill>
                  </a:tcPr>
                </a:tc>
                <a:tc>
                  <a:txBody>
                    <a:bodyPr/>
                    <a:lstStyle/>
                    <a:p>
                      <a:pPr algn="l">
                        <a:lnSpc>
                          <a:spcPct val="110000"/>
                        </a:lnSpc>
                        <a:spcAft>
                          <a:spcPts val="0"/>
                        </a:spcAft>
                      </a:pPr>
                      <a:r>
                        <a:rPr lang="en-US" sz="1400" dirty="0">
                          <a:effectLst/>
                          <a:latin typeface="+mn-lt"/>
                          <a:ea typeface="Times New Roman" panose="02020603050405020304" pitchFamily="18" charset="0"/>
                          <a:cs typeface="Times New Roman" panose="02020603050405020304" pitchFamily="18" charset="0"/>
                        </a:rPr>
                        <a:t>Aims to provide for the coordination of public infrastructure development which is of significant economic or social importance. </a:t>
                      </a: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687537">
                <a:tc>
                  <a:txBody>
                    <a:bodyPr/>
                    <a:lstStyle/>
                    <a:p>
                      <a:pPr algn="l">
                        <a:lnSpc>
                          <a:spcPct val="110000"/>
                        </a:lnSpc>
                        <a:spcAft>
                          <a:spcPts val="0"/>
                        </a:spcAft>
                      </a:pPr>
                      <a:r>
                        <a:rPr lang="en-US" sz="1400" b="1" dirty="0">
                          <a:effectLst/>
                          <a:latin typeface="+mn-lt"/>
                          <a:ea typeface="Times New Roman" panose="02020603050405020304" pitchFamily="18" charset="0"/>
                          <a:cs typeface="Times New Roman" panose="02020603050405020304" pitchFamily="18" charset="0"/>
                        </a:rPr>
                        <a:t>Land Affairs Board Act, 1987 (Act 101 of 1987)</a:t>
                      </a: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chemeClr val="accent6"/>
                    </a:solidFill>
                  </a:tcPr>
                </a:tc>
                <a:tc>
                  <a:txBody>
                    <a:bodyPr/>
                    <a:lstStyle/>
                    <a:p>
                      <a:pPr algn="l">
                        <a:lnSpc>
                          <a:spcPct val="110000"/>
                        </a:lnSpc>
                        <a:spcAft>
                          <a:spcPts val="0"/>
                        </a:spcAft>
                      </a:pPr>
                      <a:r>
                        <a:rPr lang="en-US" sz="1400" dirty="0">
                          <a:effectLst/>
                          <a:latin typeface="+mn-lt"/>
                          <a:ea typeface="Times New Roman" panose="02020603050405020304" pitchFamily="18" charset="0"/>
                          <a:cs typeface="Times New Roman" panose="02020603050405020304" pitchFamily="18" charset="0"/>
                        </a:rPr>
                        <a:t>Section 6: Provides for the function of the Land Affairs Board in relation to determinations of valuations for immovable assets under the custodian of the Department.</a:t>
                      </a: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FCC"/>
                    </a:solidFill>
                  </a:tcPr>
                </a:tc>
                <a:extLst>
                  <a:ext uri="{0D108BD9-81ED-4DB2-BD59-A6C34878D82A}">
                    <a16:rowId xmlns:a16="http://schemas.microsoft.com/office/drawing/2014/main" xmlns="" val="10002"/>
                  </a:ext>
                </a:extLst>
              </a:tr>
              <a:tr h="924166">
                <a:tc>
                  <a:txBody>
                    <a:bodyPr/>
                    <a:lstStyle/>
                    <a:p>
                      <a:pPr marL="0" marR="0" lvl="0" indent="0" algn="l" defTabSz="914391" rtl="0" eaLnBrk="1" fontAlgn="auto" latinLnBrk="0" hangingPunct="1">
                        <a:lnSpc>
                          <a:spcPct val="110000"/>
                        </a:lnSpc>
                        <a:spcBef>
                          <a:spcPts val="0"/>
                        </a:spcBef>
                        <a:spcAft>
                          <a:spcPts val="0"/>
                        </a:spcAft>
                        <a:buClrTx/>
                        <a:buSzTx/>
                        <a:buFontTx/>
                        <a:buNone/>
                        <a:tabLst/>
                        <a:defRPr/>
                      </a:pPr>
                      <a:r>
                        <a:rPr lang="en-US" sz="1400" b="1" i="0" u="none" strike="noStrike" kern="1200" baseline="0" dirty="0">
                          <a:solidFill>
                            <a:schemeClr val="tx1"/>
                          </a:solidFill>
                          <a:latin typeface="+mn-lt"/>
                          <a:ea typeface="+mn-ea"/>
                          <a:cs typeface="+mn-cs"/>
                        </a:rPr>
                        <a:t>The Council for the Built Environment Act, 2000 (Act 43 of 2000) </a:t>
                      </a:r>
                      <a:r>
                        <a:rPr lang="en-US" sz="1400" b="0" i="0" u="none" strike="noStrike" kern="1200" baseline="0" dirty="0">
                          <a:solidFill>
                            <a:schemeClr val="tx1"/>
                          </a:solidFill>
                          <a:latin typeface="+mn-lt"/>
                          <a:ea typeface="+mn-ea"/>
                          <a:cs typeface="+mn-cs"/>
                        </a:rPr>
                        <a:t>	</a:t>
                      </a: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chemeClr val="accent6"/>
                    </a:solidFill>
                  </a:tcPr>
                </a:tc>
                <a:tc>
                  <a:txBody>
                    <a:bodyPr/>
                    <a:lstStyle/>
                    <a:p>
                      <a:pPr marL="0" marR="0" lvl="0" indent="0" algn="l" defTabSz="914391" rtl="0" eaLnBrk="1" fontAlgn="auto" latinLnBrk="0" hangingPunct="1">
                        <a:lnSpc>
                          <a:spcPct val="11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Makes provision for the establishment of a juristic person known as the Council for the Built Environment, the composition, functions, powers, assets, rights, duties and financing of that Council and for matters connected thereto.	</a:t>
                      </a: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916716">
                <a:tc>
                  <a:txBody>
                    <a:bodyPr/>
                    <a:lstStyle/>
                    <a:p>
                      <a:pPr marL="0" marR="0" lvl="0" indent="0" algn="l" defTabSz="914391" rtl="0" eaLnBrk="1" fontAlgn="auto" latinLnBrk="0" hangingPunct="1">
                        <a:lnSpc>
                          <a:spcPct val="110000"/>
                        </a:lnSpc>
                        <a:spcBef>
                          <a:spcPts val="0"/>
                        </a:spcBef>
                        <a:spcAft>
                          <a:spcPts val="0"/>
                        </a:spcAft>
                        <a:buClrTx/>
                        <a:buSzTx/>
                        <a:buFontTx/>
                        <a:buNone/>
                        <a:tabLst/>
                        <a:defRPr/>
                      </a:pPr>
                      <a:r>
                        <a:rPr lang="en-US" sz="1400" b="1" i="0" u="none" strike="noStrike" kern="1200" baseline="0" dirty="0">
                          <a:solidFill>
                            <a:schemeClr val="tx1"/>
                          </a:solidFill>
                          <a:latin typeface="+mn-lt"/>
                          <a:ea typeface="+mn-ea"/>
                          <a:cs typeface="+mn-cs"/>
                        </a:rPr>
                        <a:t>The Construction Industry Development Board Act, 2000 (Act 38 of 2000) 	</a:t>
                      </a: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chemeClr val="accent6"/>
                    </a:solidFill>
                  </a:tcPr>
                </a:tc>
                <a:tc>
                  <a:txBody>
                    <a:bodyPr/>
                    <a:lstStyle/>
                    <a:p>
                      <a:pPr algn="l"/>
                      <a:r>
                        <a:rPr lang="en-US" sz="1400" b="0" i="0" u="none" strike="noStrike" kern="1200" baseline="0" dirty="0">
                          <a:solidFill>
                            <a:schemeClr val="tx1"/>
                          </a:solidFill>
                          <a:latin typeface="+mn-lt"/>
                          <a:ea typeface="+mn-ea"/>
                          <a:cs typeface="+mn-cs"/>
                        </a:rPr>
                        <a:t>Provides for the establishment of the Construction Industry Development Board (</a:t>
                      </a:r>
                      <a:r>
                        <a:rPr lang="en-US" sz="1400" b="0" i="0" u="none" strike="noStrike" kern="1200" baseline="0" dirty="0" err="1">
                          <a:solidFill>
                            <a:schemeClr val="tx1"/>
                          </a:solidFill>
                          <a:latin typeface="+mn-lt"/>
                          <a:ea typeface="+mn-ea"/>
                          <a:cs typeface="+mn-cs"/>
                        </a:rPr>
                        <a:t>cidb</a:t>
                      </a:r>
                      <a:r>
                        <a:rPr lang="en-US" sz="1400" b="0" i="0" u="none" strike="noStrike" kern="1200" baseline="0" dirty="0">
                          <a:solidFill>
                            <a:schemeClr val="tx1"/>
                          </a:solidFill>
                          <a:latin typeface="+mn-lt"/>
                          <a:ea typeface="+mn-ea"/>
                          <a:cs typeface="+mn-cs"/>
                        </a:rPr>
                        <a:t>), for the implementation of an integrated strategy for the reconstruction, growth and development of the construction industry and other matters </a:t>
                      </a:r>
                      <a:r>
                        <a:rPr lang="en-US" sz="1400" b="0" i="0" u="none" strike="noStrike" kern="1200" baseline="0" dirty="0" smtClean="0">
                          <a:solidFill>
                            <a:schemeClr val="tx1"/>
                          </a:solidFill>
                          <a:latin typeface="+mn-lt"/>
                          <a:ea typeface="+mn-ea"/>
                          <a:cs typeface="+mn-cs"/>
                        </a:rPr>
                        <a:t>connected thereto. </a:t>
                      </a:r>
                      <a:endParaRPr lang="en-US" sz="1400" b="0" i="0" u="none" strike="noStrike" kern="1200" baseline="0" dirty="0">
                        <a:solidFill>
                          <a:schemeClr val="tx1"/>
                        </a:solidFill>
                        <a:latin typeface="+mn-lt"/>
                        <a:ea typeface="+mn-ea"/>
                        <a:cs typeface="+mn-cs"/>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FCC"/>
                    </a:solidFill>
                  </a:tcPr>
                </a:tc>
              </a:tr>
              <a:tr h="757178">
                <a:tc>
                  <a:txBody>
                    <a:bodyPr/>
                    <a:lstStyle/>
                    <a:p>
                      <a:pPr marL="0" marR="0" lvl="0" indent="0" algn="l" defTabSz="914391" rtl="0" eaLnBrk="1" fontAlgn="auto" latinLnBrk="0" hangingPunct="1">
                        <a:lnSpc>
                          <a:spcPct val="110000"/>
                        </a:lnSpc>
                        <a:spcBef>
                          <a:spcPts val="0"/>
                        </a:spcBef>
                        <a:spcAft>
                          <a:spcPts val="0"/>
                        </a:spcAft>
                        <a:buClrTx/>
                        <a:buSzTx/>
                        <a:buFontTx/>
                        <a:buNone/>
                        <a:tabLst/>
                        <a:defRPr/>
                      </a:pPr>
                      <a:r>
                        <a:rPr lang="en-US" sz="1400" b="1" i="0" u="none" strike="noStrike" kern="1200" baseline="0" dirty="0">
                          <a:solidFill>
                            <a:schemeClr val="tx1"/>
                          </a:solidFill>
                          <a:latin typeface="+mn-lt"/>
                          <a:ea typeface="+mn-ea"/>
                          <a:cs typeface="+mn-cs"/>
                        </a:rPr>
                        <a:t>The Professional Council Acts regulate the six Built Environment </a:t>
                      </a:r>
                      <a:r>
                        <a:rPr lang="en-US" sz="1400" b="1" i="0" u="none" strike="noStrike" kern="1200" baseline="0" dirty="0" smtClean="0">
                          <a:solidFill>
                            <a:schemeClr val="tx1"/>
                          </a:solidFill>
                          <a:latin typeface="+mn-lt"/>
                          <a:ea typeface="+mn-ea"/>
                          <a:cs typeface="+mn-cs"/>
                        </a:rPr>
                        <a:t>Professions(BEPs</a:t>
                      </a:r>
                      <a:r>
                        <a:rPr lang="en-US" sz="1400" b="1" i="0" u="none" strike="noStrike" kern="1200" baseline="0" dirty="0">
                          <a:solidFill>
                            <a:schemeClr val="tx1"/>
                          </a:solidFill>
                          <a:latin typeface="+mn-lt"/>
                          <a:ea typeface="+mn-ea"/>
                          <a:cs typeface="+mn-cs"/>
                        </a:rPr>
                        <a:t>)</a:t>
                      </a:r>
                      <a:endParaRPr lang="en-US" sz="1400" b="0" i="0" u="none" strike="noStrike" kern="1200" baseline="0" dirty="0">
                        <a:solidFill>
                          <a:schemeClr val="tx1"/>
                        </a:solidFill>
                        <a:latin typeface="+mn-lt"/>
                        <a:ea typeface="+mn-ea"/>
                        <a:cs typeface="+mn-cs"/>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chemeClr val="accent6"/>
                    </a:solidFill>
                  </a:tcPr>
                </a:tc>
                <a:tc>
                  <a:txBody>
                    <a:bodyPr/>
                    <a:lstStyle/>
                    <a:p>
                      <a:pPr marL="0" marR="0" lvl="0" indent="0" algn="l" defTabSz="914391" rtl="0" eaLnBrk="1" fontAlgn="auto" latinLnBrk="0" hangingPunct="1">
                        <a:lnSpc>
                          <a:spcPct val="110000"/>
                        </a:lnSpc>
                        <a:spcBef>
                          <a:spcPts val="0"/>
                        </a:spcBef>
                        <a:spcAft>
                          <a:spcPts val="0"/>
                        </a:spcAft>
                        <a:buClrTx/>
                        <a:buSzTx/>
                        <a:buFontTx/>
                        <a:buNone/>
                        <a:tabLst/>
                        <a:defRPr/>
                      </a:pPr>
                      <a:r>
                        <a:rPr lang="en-US" sz="1400" b="0" i="0" u="none" strike="noStrike" kern="1200" baseline="0" dirty="0" err="1">
                          <a:solidFill>
                            <a:schemeClr val="tx1"/>
                          </a:solidFill>
                          <a:latin typeface="+mn-lt"/>
                          <a:ea typeface="+mn-ea"/>
                          <a:cs typeface="+mn-cs"/>
                        </a:rPr>
                        <a:t>Organises</a:t>
                      </a:r>
                      <a:r>
                        <a:rPr lang="en-US" sz="1400" b="0" i="0" u="none" strike="noStrike" kern="1200" baseline="0" dirty="0">
                          <a:solidFill>
                            <a:schemeClr val="tx1"/>
                          </a:solidFill>
                          <a:latin typeface="+mn-lt"/>
                          <a:ea typeface="+mn-ea"/>
                          <a:cs typeface="+mn-cs"/>
                        </a:rPr>
                        <a:t> the built environment professions to serve the imperatives of Government, including transformation, public protection, good governance, etc. 	</a:t>
                      </a: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chemeClr val="bg1"/>
                    </a:solidFill>
                  </a:tcPr>
                </a:tc>
              </a:tr>
              <a:tr h="457585">
                <a:tc>
                  <a:txBody>
                    <a:bodyPr/>
                    <a:lstStyle/>
                    <a:p>
                      <a:pPr marL="0" marR="0" lvl="0" indent="0" algn="l" defTabSz="914391" rtl="0" eaLnBrk="1" fontAlgn="auto" latinLnBrk="0" hangingPunct="1">
                        <a:lnSpc>
                          <a:spcPct val="110000"/>
                        </a:lnSpc>
                        <a:spcBef>
                          <a:spcPts val="0"/>
                        </a:spcBef>
                        <a:spcAft>
                          <a:spcPts val="0"/>
                        </a:spcAft>
                        <a:buClrTx/>
                        <a:buSzTx/>
                        <a:buFontTx/>
                        <a:buNone/>
                        <a:tabLst/>
                        <a:defRPr/>
                      </a:pPr>
                      <a:r>
                        <a:rPr lang="en-US" sz="1400" b="1" i="0" u="none" strike="noStrike" kern="1200" baseline="0" dirty="0">
                          <a:solidFill>
                            <a:schemeClr val="tx1"/>
                          </a:solidFill>
                          <a:latin typeface="+mn-lt"/>
                          <a:ea typeface="+mn-ea"/>
                          <a:cs typeface="+mn-cs"/>
                        </a:rPr>
                        <a:t>Expropriation Act, 1975 (Act 63 of 1975) </a:t>
                      </a:r>
                      <a:r>
                        <a:rPr lang="en-US" sz="1400" b="0" i="0" u="none" strike="noStrike" kern="1200" baseline="0" dirty="0">
                          <a:solidFill>
                            <a:schemeClr val="tx1"/>
                          </a:solidFill>
                          <a:latin typeface="+mn-lt"/>
                          <a:ea typeface="+mn-ea"/>
                          <a:cs typeface="+mn-cs"/>
                        </a:rPr>
                        <a:t>	</a:t>
                      </a: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chemeClr val="accent6"/>
                    </a:solidFill>
                  </a:tcPr>
                </a:tc>
                <a:tc>
                  <a:txBody>
                    <a:bodyPr/>
                    <a:lstStyle/>
                    <a:p>
                      <a:pPr marL="0" marR="0" lvl="0" indent="0" algn="l" defTabSz="914391" rtl="0" eaLnBrk="1" fontAlgn="auto" latinLnBrk="0" hangingPunct="1">
                        <a:lnSpc>
                          <a:spcPct val="11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Section S12 (1): Determines the basis of the compensation amount. 	</a:t>
                      </a: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FCC"/>
                    </a:solidFill>
                  </a:tcPr>
                </a:tc>
              </a:tr>
              <a:tr h="504277">
                <a:tc>
                  <a:txBody>
                    <a:bodyPr/>
                    <a:lstStyle/>
                    <a:p>
                      <a:pPr marL="0" marR="0" lvl="0" indent="0" algn="l" defTabSz="914391" rtl="0" eaLnBrk="1" fontAlgn="auto" latinLnBrk="0" hangingPunct="1">
                        <a:lnSpc>
                          <a:spcPct val="110000"/>
                        </a:lnSpc>
                        <a:spcBef>
                          <a:spcPts val="0"/>
                        </a:spcBef>
                        <a:spcAft>
                          <a:spcPts val="0"/>
                        </a:spcAft>
                        <a:buClrTx/>
                        <a:buSzTx/>
                        <a:buFontTx/>
                        <a:buNone/>
                        <a:tabLst/>
                        <a:defRPr/>
                      </a:pPr>
                      <a:r>
                        <a:rPr lang="en-US" sz="1400" b="1" i="0" u="none" strike="noStrike" kern="1200" baseline="0" dirty="0">
                          <a:solidFill>
                            <a:schemeClr val="tx1"/>
                          </a:solidFill>
                          <a:latin typeface="+mn-lt"/>
                          <a:ea typeface="+mn-ea"/>
                          <a:cs typeface="+mn-cs"/>
                        </a:rPr>
                        <a:t>State Land Disposal Act, 1961 (Act 48 of 1961) </a:t>
                      </a:r>
                      <a:endParaRPr lang="en-US" sz="1400" b="0" i="0" u="none" strike="noStrike" kern="1200" baseline="0" dirty="0">
                        <a:solidFill>
                          <a:schemeClr val="tx1"/>
                        </a:solidFill>
                        <a:latin typeface="+mn-lt"/>
                        <a:ea typeface="+mn-ea"/>
                        <a:cs typeface="+mn-cs"/>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chemeClr val="accent6"/>
                    </a:solidFill>
                  </a:tcPr>
                </a:tc>
                <a:tc>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Provides for the disposal of certain state land and for matters incidental thereto, and prohibits the acquisition of the state land by prescription</a:t>
                      </a:r>
                      <a:r>
                        <a:rPr lang="en-US" sz="1400" b="0" i="0" u="none" strike="noStrike" kern="1200" baseline="0" dirty="0" smtClean="0">
                          <a:solidFill>
                            <a:schemeClr val="tx1"/>
                          </a:solidFill>
                          <a:latin typeface="+mn-lt"/>
                          <a:ea typeface="+mn-ea"/>
                          <a:cs typeface="+mn-cs"/>
                        </a:rPr>
                        <a:t>.</a:t>
                      </a:r>
                      <a:endParaRPr lang="en-US" sz="1400" b="0" i="0" u="none" strike="noStrike" kern="1200" baseline="0" dirty="0">
                        <a:solidFill>
                          <a:schemeClr val="tx1"/>
                        </a:solidFill>
                        <a:latin typeface="+mn-lt"/>
                        <a:ea typeface="+mn-ea"/>
                        <a:cs typeface="+mn-cs"/>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932873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7A38889-1D83-EF4A-A4BA-1D1C86EAB572}"/>
              </a:ext>
            </a:extLst>
          </p:cNvPr>
          <p:cNvSpPr>
            <a:spLocks noGrp="1"/>
          </p:cNvSpPr>
          <p:nvPr>
            <p:ph idx="1"/>
          </p:nvPr>
        </p:nvSpPr>
        <p:spPr>
          <a:xfrm>
            <a:off x="0" y="838200"/>
            <a:ext cx="9143994" cy="5827698"/>
          </a:xfrm>
        </p:spPr>
        <p:txBody>
          <a:bodyPr/>
          <a:lstStyle/>
          <a:p>
            <a:pPr marL="0" indent="0" algn="ctr">
              <a:buNone/>
            </a:pPr>
            <a:r>
              <a:rPr lang="en-GB" sz="1600" b="1" dirty="0"/>
              <a:t>Vision </a:t>
            </a:r>
            <a:endParaRPr lang="en-GB" sz="1600" dirty="0"/>
          </a:p>
          <a:p>
            <a:pPr marL="0" indent="0" algn="ctr">
              <a:buNone/>
            </a:pPr>
            <a:endParaRPr lang="en-GB" sz="1600" dirty="0"/>
          </a:p>
          <a:p>
            <a:pPr marL="0" indent="0" algn="ctr">
              <a:buNone/>
            </a:pPr>
            <a:r>
              <a:rPr lang="en-GB" sz="1600" dirty="0"/>
              <a:t>A trusted choice for innovative asset management and quality Infrastructure delivery for sustained economic growth.</a:t>
            </a:r>
          </a:p>
          <a:p>
            <a:pPr marL="0" indent="0" algn="ctr">
              <a:buNone/>
            </a:pPr>
            <a:endParaRPr lang="en-GB" sz="1600" b="1" dirty="0"/>
          </a:p>
          <a:p>
            <a:pPr marL="0" indent="0" algn="ctr">
              <a:buNone/>
            </a:pPr>
            <a:r>
              <a:rPr lang="en-GB" sz="1600" b="1" dirty="0"/>
              <a:t>Mission </a:t>
            </a:r>
            <a:endParaRPr lang="en-GB" sz="1600" dirty="0"/>
          </a:p>
          <a:p>
            <a:pPr marL="0" indent="0">
              <a:buNone/>
            </a:pPr>
            <a:endParaRPr lang="en-GB" sz="1600" dirty="0"/>
          </a:p>
          <a:p>
            <a:pPr marL="0" indent="0" algn="just">
              <a:buNone/>
            </a:pPr>
            <a:r>
              <a:rPr lang="en-GB" sz="1600" dirty="0"/>
              <a:t>To provide strategic direction and quality services that offer innovative asset management and pro-active socio-economic Infrastructure delivery and maintenance of public assets while protecting the environment and the cultural and historic heritage, safety in the working environment and safer communities towards sustainable </a:t>
            </a:r>
            <a:r>
              <a:rPr lang="en-GB" sz="1600" dirty="0" smtClean="0"/>
              <a:t>development.</a:t>
            </a:r>
          </a:p>
          <a:p>
            <a:pPr marL="0" indent="0" algn="just">
              <a:buNone/>
            </a:pPr>
            <a:r>
              <a:rPr lang="en-GB" sz="1600" b="1" dirty="0" smtClean="0">
                <a:solidFill>
                  <a:schemeClr val="accent6">
                    <a:lumMod val="75000"/>
                  </a:schemeClr>
                </a:solidFill>
              </a:rPr>
              <a:t>				          </a:t>
            </a:r>
            <a:r>
              <a:rPr lang="en-GB" sz="1600" b="1" dirty="0" smtClean="0"/>
              <a:t>Values</a:t>
            </a:r>
          </a:p>
          <a:p>
            <a:pPr marL="0" indent="0" algn="just">
              <a:buNone/>
            </a:pPr>
            <a:endParaRPr lang="en-US" sz="1400" b="1" dirty="0" smtClean="0">
              <a:solidFill>
                <a:schemeClr val="accent6">
                  <a:lumMod val="75000"/>
                </a:schemeClr>
              </a:solidFill>
            </a:endParaRPr>
          </a:p>
          <a:p>
            <a:pPr algn="just"/>
            <a:r>
              <a:rPr lang="en-US" sz="1600" b="1" dirty="0" smtClean="0">
                <a:solidFill>
                  <a:schemeClr val="accent6">
                    <a:lumMod val="75000"/>
                  </a:schemeClr>
                </a:solidFill>
              </a:rPr>
              <a:t>Professionalism</a:t>
            </a:r>
            <a:r>
              <a:rPr lang="en-US" sz="1600" b="1" dirty="0"/>
              <a:t>:</a:t>
            </a:r>
            <a:r>
              <a:rPr lang="en-US" sz="1600" dirty="0"/>
              <a:t> by demonstrating a high degree of skill, competency and </a:t>
            </a:r>
            <a:r>
              <a:rPr lang="en-US" sz="1600" dirty="0" smtClean="0"/>
              <a:t>character.</a:t>
            </a:r>
          </a:p>
          <a:p>
            <a:r>
              <a:rPr lang="en-US" sz="1600" b="1" dirty="0" smtClean="0">
                <a:solidFill>
                  <a:schemeClr val="accent6">
                    <a:lumMod val="75000"/>
                  </a:schemeClr>
                </a:solidFill>
              </a:rPr>
              <a:t>Responsiveness</a:t>
            </a:r>
            <a:r>
              <a:rPr lang="en-US" sz="1600" b="1" dirty="0"/>
              <a:t>:</a:t>
            </a:r>
            <a:r>
              <a:rPr lang="en-US" sz="1600" dirty="0"/>
              <a:t> by anticipating the needs of the clients and the citizens we </a:t>
            </a:r>
            <a:r>
              <a:rPr lang="en-US" sz="1600" dirty="0" smtClean="0"/>
              <a:t>serve.</a:t>
            </a:r>
          </a:p>
          <a:p>
            <a:r>
              <a:rPr lang="en-US" sz="1600" b="1" dirty="0" smtClean="0">
                <a:solidFill>
                  <a:schemeClr val="accent6">
                    <a:lumMod val="75000"/>
                  </a:schemeClr>
                </a:solidFill>
              </a:rPr>
              <a:t>Integrity</a:t>
            </a:r>
            <a:r>
              <a:rPr lang="en-US" sz="1600" dirty="0"/>
              <a:t>: by consistently honouring our commitments, upholding ethical, honest behaviour and transparent </a:t>
            </a:r>
            <a:r>
              <a:rPr lang="en-US" sz="1600" dirty="0" smtClean="0"/>
              <a:t>communication.</a:t>
            </a:r>
          </a:p>
          <a:p>
            <a:r>
              <a:rPr lang="en-US" sz="1600" b="1" dirty="0" smtClean="0">
                <a:solidFill>
                  <a:schemeClr val="accent6">
                    <a:lumMod val="75000"/>
                  </a:schemeClr>
                </a:solidFill>
              </a:rPr>
              <a:t>Dependability</a:t>
            </a:r>
            <a:r>
              <a:rPr lang="en-US" sz="1600" b="1" dirty="0"/>
              <a:t>: </a:t>
            </a:r>
            <a:r>
              <a:rPr lang="en-US" sz="1600" dirty="0"/>
              <a:t>by being trustworthy and reliable in the services we </a:t>
            </a:r>
            <a:r>
              <a:rPr lang="en-US" sz="1600" dirty="0" smtClean="0"/>
              <a:t>provide.</a:t>
            </a:r>
          </a:p>
          <a:p>
            <a:r>
              <a:rPr lang="en-US" sz="1600" b="1" dirty="0" smtClean="0">
                <a:solidFill>
                  <a:schemeClr val="accent6">
                    <a:lumMod val="75000"/>
                  </a:schemeClr>
                </a:solidFill>
              </a:rPr>
              <a:t>Efficiency</a:t>
            </a:r>
            <a:r>
              <a:rPr lang="en-US" sz="1600" dirty="0"/>
              <a:t> – by striving towards simplified ways of doing things and optimize client’s mandate thus creating more value</a:t>
            </a:r>
          </a:p>
          <a:p>
            <a:pPr marL="2743174" lvl="6" indent="0">
              <a:buNone/>
            </a:pPr>
            <a:endParaRPr lang="en-US" sz="1600" dirty="0"/>
          </a:p>
          <a:p>
            <a:pPr marL="2743174" lvl="6" indent="0">
              <a:buNone/>
            </a:pPr>
            <a:endParaRPr lang="en-GB" sz="1600" b="1" dirty="0"/>
          </a:p>
          <a:p>
            <a:pPr marL="2743174" lvl="6" indent="0">
              <a:buNone/>
            </a:pPr>
            <a:endParaRPr lang="en-US" sz="1600" b="1" dirty="0"/>
          </a:p>
        </p:txBody>
      </p:sp>
      <p:sp>
        <p:nvSpPr>
          <p:cNvPr id="3" name="Title 2">
            <a:extLst>
              <a:ext uri="{FF2B5EF4-FFF2-40B4-BE49-F238E27FC236}">
                <a16:creationId xmlns:a16="http://schemas.microsoft.com/office/drawing/2014/main" xmlns="" id="{6CAE94DE-7ADE-9A4B-A64C-6B368815AF87}"/>
              </a:ext>
            </a:extLst>
          </p:cNvPr>
          <p:cNvSpPr>
            <a:spLocks noGrp="1"/>
          </p:cNvSpPr>
          <p:nvPr>
            <p:ph type="title"/>
          </p:nvPr>
        </p:nvSpPr>
        <p:spPr/>
        <p:txBody>
          <a:bodyPr>
            <a:normAutofit/>
          </a:bodyPr>
          <a:lstStyle/>
          <a:p>
            <a:r>
              <a:rPr lang="en-US" dirty="0"/>
              <a:t>Vision, Mission And Values</a:t>
            </a:r>
          </a:p>
        </p:txBody>
      </p:sp>
      <p:sp>
        <p:nvSpPr>
          <p:cNvPr id="5" name="Slide Number Placeholder 4">
            <a:extLst>
              <a:ext uri="{FF2B5EF4-FFF2-40B4-BE49-F238E27FC236}">
                <a16:creationId xmlns:a16="http://schemas.microsoft.com/office/drawing/2014/main" xmlns="" id="{D5C00DBF-4611-D942-9D1A-050EB4BFCF94}"/>
              </a:ext>
            </a:extLst>
          </p:cNvPr>
          <p:cNvSpPr>
            <a:spLocks noGrp="1"/>
          </p:cNvSpPr>
          <p:nvPr>
            <p:ph type="sldNum" sz="quarter" idx="12"/>
          </p:nvPr>
        </p:nvSpPr>
        <p:spPr/>
        <p:txBody>
          <a:bodyPr/>
          <a:lstStyle/>
          <a:p>
            <a:fld id="{94B00A27-6A5E-FB4A-91DB-B2CBD34313A9}" type="slidenum">
              <a:rPr lang="en-US" smtClean="0"/>
              <a:pPr/>
              <a:t>11</a:t>
            </a:fld>
            <a:endParaRPr lang="en-US" dirty="0"/>
          </a:p>
        </p:txBody>
      </p:sp>
      <p:sp>
        <p:nvSpPr>
          <p:cNvPr id="11" name="Rectangle 10" descr="Eye">
            <a:extLst>
              <a:ext uri="{FF2B5EF4-FFF2-40B4-BE49-F238E27FC236}">
                <a16:creationId xmlns:a16="http://schemas.microsoft.com/office/drawing/2014/main" xmlns="" id="{295A2EEE-2BA4-1849-9B70-CFF1DB87D8B2}"/>
              </a:ext>
            </a:extLst>
          </p:cNvPr>
          <p:cNvSpPr/>
          <p:nvPr/>
        </p:nvSpPr>
        <p:spPr>
          <a:xfrm>
            <a:off x="3109583" y="893786"/>
            <a:ext cx="628012" cy="628012"/>
          </a:xfrm>
          <a:prstGeom prst="rect">
            <a:avLst/>
          </a:prstGeom>
          <a: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3" name="Rectangle 12" descr="Bullseye">
            <a:extLst>
              <a:ext uri="{FF2B5EF4-FFF2-40B4-BE49-F238E27FC236}">
                <a16:creationId xmlns:a16="http://schemas.microsoft.com/office/drawing/2014/main" xmlns="" id="{D4584005-FAF9-4A4B-B3E0-385CC8012764}"/>
              </a:ext>
            </a:extLst>
          </p:cNvPr>
          <p:cNvSpPr/>
          <p:nvPr/>
        </p:nvSpPr>
        <p:spPr>
          <a:xfrm>
            <a:off x="3081951" y="2313462"/>
            <a:ext cx="628012" cy="628012"/>
          </a:xfrm>
          <a:prstGeom prst="rect">
            <a:avLst/>
          </a:prstGeom>
          <a: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pic>
        <p:nvPicPr>
          <p:cNvPr id="4" name="Picture 3"/>
          <p:cNvPicPr>
            <a:picLocks noChangeAspect="1"/>
          </p:cNvPicPr>
          <p:nvPr/>
        </p:nvPicPr>
        <p:blipFill>
          <a:blip r:embed="rId6"/>
          <a:stretch>
            <a:fillRect/>
          </a:stretch>
        </p:blipFill>
        <p:spPr>
          <a:xfrm>
            <a:off x="3101724" y="3786084"/>
            <a:ext cx="615749" cy="615749"/>
          </a:xfrm>
          <a:prstGeom prst="rect">
            <a:avLst/>
          </a:prstGeom>
        </p:spPr>
      </p:pic>
    </p:spTree>
    <p:extLst>
      <p:ext uri="{BB962C8B-B14F-4D97-AF65-F5344CB8AC3E}">
        <p14:creationId xmlns:p14="http://schemas.microsoft.com/office/powerpoint/2010/main" val="2518137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882" y="838201"/>
            <a:ext cx="8799226" cy="5589760"/>
          </a:xfrm>
        </p:spPr>
        <p:txBody>
          <a:bodyPr/>
          <a:lstStyle/>
          <a:p>
            <a:pPr marL="0" indent="0">
              <a:buNone/>
            </a:pPr>
            <a:r>
              <a:rPr lang="en-US" sz="2000" b="1" dirty="0" smtClean="0"/>
              <a:t>External Environment</a:t>
            </a:r>
          </a:p>
          <a:p>
            <a:r>
              <a:rPr lang="en-US" sz="1700" dirty="0" smtClean="0"/>
              <a:t>Global and Local Economic overview</a:t>
            </a:r>
          </a:p>
          <a:p>
            <a:r>
              <a:rPr lang="en-US" sz="1700" dirty="0" smtClean="0"/>
              <a:t>The state of Public </a:t>
            </a:r>
            <a:r>
              <a:rPr lang="en-US" sz="1700" dirty="0"/>
              <a:t>F</a:t>
            </a:r>
            <a:r>
              <a:rPr lang="en-US" sz="1700" dirty="0" smtClean="0"/>
              <a:t>inances</a:t>
            </a:r>
            <a:endParaRPr lang="en-US" sz="1700" dirty="0"/>
          </a:p>
          <a:p>
            <a:r>
              <a:rPr lang="en-US" sz="1700" dirty="0" smtClean="0"/>
              <a:t>The effects of the Covid-19 pandemic </a:t>
            </a:r>
          </a:p>
          <a:p>
            <a:r>
              <a:rPr lang="en-US" sz="1700" dirty="0"/>
              <a:t>Unemployment </a:t>
            </a:r>
            <a:r>
              <a:rPr lang="en-US" sz="1700" dirty="0" smtClean="0"/>
              <a:t>rate and DPWI contribution to Presidential Employment Stimulus </a:t>
            </a:r>
            <a:r>
              <a:rPr lang="en-US" sz="1700" dirty="0" err="1" smtClean="0"/>
              <a:t>Programme</a:t>
            </a:r>
            <a:endParaRPr lang="en-US" sz="1700" dirty="0"/>
          </a:p>
          <a:p>
            <a:r>
              <a:rPr lang="en-US" sz="1700" dirty="0" smtClean="0"/>
              <a:t>The state of the Public Service infrastructure</a:t>
            </a:r>
          </a:p>
          <a:p>
            <a:r>
              <a:rPr lang="en-US" sz="1700" dirty="0" smtClean="0"/>
              <a:t>The state of the Leasehold Portfolio and Itemised billing</a:t>
            </a:r>
            <a:endParaRPr lang="en-US" sz="1700" dirty="0"/>
          </a:p>
          <a:p>
            <a:r>
              <a:rPr lang="en-US" sz="1700" dirty="0" smtClean="0"/>
              <a:t>Technological Advances and Impact</a:t>
            </a:r>
          </a:p>
          <a:p>
            <a:pPr marL="0" indent="0">
              <a:buNone/>
            </a:pPr>
            <a:endParaRPr lang="en-US" sz="1700" dirty="0"/>
          </a:p>
          <a:p>
            <a:pPr marL="0" indent="0">
              <a:buNone/>
            </a:pPr>
            <a:r>
              <a:rPr lang="en-US" sz="2000" b="1" dirty="0" smtClean="0"/>
              <a:t>Internal Environment</a:t>
            </a:r>
            <a:endParaRPr lang="en-GB" sz="2000" b="1" dirty="0" smtClean="0"/>
          </a:p>
          <a:p>
            <a:r>
              <a:rPr lang="en-GB" sz="1700" dirty="0"/>
              <a:t>The 10 Point Plan to address DPWI operations</a:t>
            </a:r>
          </a:p>
          <a:p>
            <a:r>
              <a:rPr lang="en-GB" sz="1700" dirty="0"/>
              <a:t>Human </a:t>
            </a:r>
            <a:r>
              <a:rPr lang="en-GB" sz="1700" dirty="0" smtClean="0"/>
              <a:t>Resource </a:t>
            </a:r>
            <a:r>
              <a:rPr lang="en-GB" sz="1700" dirty="0"/>
              <a:t>Capacity and interventions</a:t>
            </a:r>
          </a:p>
          <a:p>
            <a:r>
              <a:rPr lang="en-GB" sz="1700" dirty="0"/>
              <a:t>Empowerment of designated </a:t>
            </a:r>
            <a:r>
              <a:rPr lang="en-GB" sz="1700" dirty="0" smtClean="0"/>
              <a:t>groups</a:t>
            </a:r>
            <a:endParaRPr lang="en-GB" sz="1700" dirty="0"/>
          </a:p>
          <a:p>
            <a:r>
              <a:rPr lang="en-GB" sz="1700" dirty="0"/>
              <a:t>IT capacity and enhancement to a changing environment</a:t>
            </a:r>
          </a:p>
          <a:p>
            <a:r>
              <a:rPr lang="en-GB" sz="1700" dirty="0"/>
              <a:t>Financial capacity and budget trends </a:t>
            </a:r>
          </a:p>
          <a:p>
            <a:r>
              <a:rPr lang="en-GB" sz="1700" dirty="0"/>
              <a:t>Non-Financial Performance </a:t>
            </a:r>
            <a:r>
              <a:rPr lang="en-GB" sz="1700" dirty="0" smtClean="0"/>
              <a:t>Review </a:t>
            </a:r>
            <a:endParaRPr lang="en-GB" sz="1700" dirty="0"/>
          </a:p>
          <a:p>
            <a:endParaRPr lang="en-GB" sz="1700" dirty="0"/>
          </a:p>
          <a:p>
            <a:endParaRPr lang="en-GB" sz="1700" dirty="0"/>
          </a:p>
          <a:p>
            <a:endParaRPr lang="en-ZA" sz="1600" dirty="0"/>
          </a:p>
        </p:txBody>
      </p:sp>
      <p:sp>
        <p:nvSpPr>
          <p:cNvPr id="3" name="Title 2"/>
          <p:cNvSpPr>
            <a:spLocks noGrp="1"/>
          </p:cNvSpPr>
          <p:nvPr>
            <p:ph type="title"/>
          </p:nvPr>
        </p:nvSpPr>
        <p:spPr/>
        <p:txBody>
          <a:bodyPr/>
          <a:lstStyle/>
          <a:p>
            <a:r>
              <a:rPr lang="en-US" dirty="0" smtClean="0"/>
              <a:t>Situational Analysis</a:t>
            </a:r>
            <a:endParaRPr lang="en-ZA" dirty="0"/>
          </a:p>
        </p:txBody>
      </p:sp>
      <p:sp>
        <p:nvSpPr>
          <p:cNvPr id="5" name="Slide Number Placeholder 4"/>
          <p:cNvSpPr>
            <a:spLocks noGrp="1"/>
          </p:cNvSpPr>
          <p:nvPr>
            <p:ph type="sldNum" sz="quarter" idx="12"/>
          </p:nvPr>
        </p:nvSpPr>
        <p:spPr/>
        <p:txBody>
          <a:bodyPr/>
          <a:lstStyle/>
          <a:p>
            <a:fld id="{94B00A27-6A5E-FB4A-91DB-B2CBD34313A9}" type="slidenum">
              <a:rPr lang="en-US" smtClean="0"/>
              <a:pPr/>
              <a:t>12</a:t>
            </a:fld>
            <a:endParaRPr lang="en-US" dirty="0"/>
          </a:p>
        </p:txBody>
      </p:sp>
    </p:spTree>
    <p:extLst>
      <p:ext uri="{BB962C8B-B14F-4D97-AF65-F5344CB8AC3E}">
        <p14:creationId xmlns:p14="http://schemas.microsoft.com/office/powerpoint/2010/main" val="2798457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794379"/>
            <a:ext cx="5923128" cy="1269242"/>
          </a:xfrm>
          <a:pattFill prst="pct80">
            <a:fgClr>
              <a:schemeClr val="accent6"/>
            </a:fgClr>
            <a:bgClr>
              <a:schemeClr val="bg1"/>
            </a:bgClr>
          </a:pattFill>
        </p:spPr>
        <p:txBody>
          <a:bodyPr anchor="ctr" anchorCtr="0"/>
          <a:lstStyle/>
          <a:p>
            <a:pPr algn="l"/>
            <a:r>
              <a:rPr lang="en-US" sz="3600" b="1" dirty="0" smtClean="0">
                <a:solidFill>
                  <a:schemeClr val="tx1"/>
                </a:solidFill>
              </a:rPr>
              <a:t>Performance Management Information</a:t>
            </a:r>
            <a:endParaRPr lang="en-ZA" sz="3600" b="1" dirty="0">
              <a:solidFill>
                <a:schemeClr val="tx1"/>
              </a:solidFill>
            </a:endParaRPr>
          </a:p>
        </p:txBody>
      </p:sp>
      <p:graphicFrame>
        <p:nvGraphicFramePr>
          <p:cNvPr id="4" name="Diagram 3"/>
          <p:cNvGraphicFramePr/>
          <p:nvPr>
            <p:extLst>
              <p:ext uri="{D42A27DB-BD31-4B8C-83A1-F6EECF244321}">
                <p14:modId xmlns:p14="http://schemas.microsoft.com/office/powerpoint/2010/main" val="1994999694"/>
              </p:ext>
            </p:extLst>
          </p:nvPr>
        </p:nvGraphicFramePr>
        <p:xfrm>
          <a:off x="3885063"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8939284" y="0"/>
            <a:ext cx="20471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539737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 y="0"/>
            <a:ext cx="9143995" cy="838200"/>
          </a:xfrm>
        </p:spPr>
        <p:txBody>
          <a:bodyPr>
            <a:noAutofit/>
          </a:bodyPr>
          <a:lstStyle/>
          <a:p>
            <a:r>
              <a:rPr lang="en-US" dirty="0">
                <a:solidFill>
                  <a:prstClr val="white"/>
                </a:solidFill>
              </a:rPr>
              <a:t>Strategy </a:t>
            </a:r>
            <a:r>
              <a:rPr lang="en-US" dirty="0" smtClean="0">
                <a:solidFill>
                  <a:prstClr val="white"/>
                </a:solidFill>
              </a:rPr>
              <a:t>Map and Alignment to National Priorities</a:t>
            </a:r>
            <a:endParaRPr lang="en-ZA" dirty="0"/>
          </a:p>
        </p:txBody>
      </p:sp>
      <p:sp>
        <p:nvSpPr>
          <p:cNvPr id="6" name="Slide Number Placeholder 5"/>
          <p:cNvSpPr>
            <a:spLocks noGrp="1"/>
          </p:cNvSpPr>
          <p:nvPr>
            <p:ph type="sldNum" sz="quarter" idx="12"/>
          </p:nvPr>
        </p:nvSpPr>
        <p:spPr/>
        <p:txBody>
          <a:bodyPr/>
          <a:lstStyle/>
          <a:p>
            <a:fld id="{F0CD0AED-B4D5-4032-9A76-11BCD2D1BB13}" type="slidenum">
              <a:rPr lang="en-US" smtClean="0">
                <a:solidFill>
                  <a:prstClr val="black">
                    <a:tint val="75000"/>
                  </a:prstClr>
                </a:solidFill>
              </a:rPr>
              <a:pPr/>
              <a:t>14</a:t>
            </a:fld>
            <a:endParaRPr lang="en-US" dirty="0">
              <a:solidFill>
                <a:prstClr val="black">
                  <a:tint val="75000"/>
                </a:prstClr>
              </a:solidFill>
            </a:endParaRPr>
          </a:p>
        </p:txBody>
      </p:sp>
      <p:sp>
        <p:nvSpPr>
          <p:cNvPr id="7" name="Slide Number Placeholder 4"/>
          <p:cNvSpPr txBox="1">
            <a:spLocks/>
          </p:cNvSpPr>
          <p:nvPr/>
        </p:nvSpPr>
        <p:spPr>
          <a:xfrm>
            <a:off x="6457950" y="5624513"/>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B00A27-6A5E-FB4A-91DB-B2CBD34313A9}" type="slidenum">
              <a:rPr lang="en-US" sz="900">
                <a:solidFill>
                  <a:prstClr val="black">
                    <a:tint val="75000"/>
                  </a:prstClr>
                </a:solidFill>
              </a:rPr>
              <a:pPr/>
              <a:t>14</a:t>
            </a:fld>
            <a:endParaRPr lang="en-US" sz="900" dirty="0">
              <a:solidFill>
                <a:prstClr val="black">
                  <a:tint val="75000"/>
                </a:prstClr>
              </a:solidFill>
            </a:endParaRPr>
          </a:p>
        </p:txBody>
      </p:sp>
      <p:cxnSp>
        <p:nvCxnSpPr>
          <p:cNvPr id="8" name="Straight Connector 32"/>
          <p:cNvCxnSpPr>
            <a:cxnSpLocks noChangeShapeType="1"/>
          </p:cNvCxnSpPr>
          <p:nvPr/>
        </p:nvCxnSpPr>
        <p:spPr bwMode="auto">
          <a:xfrm flipV="1">
            <a:off x="1296115" y="2292323"/>
            <a:ext cx="6791817" cy="12899"/>
          </a:xfrm>
          <a:prstGeom prst="line">
            <a:avLst/>
          </a:prstGeom>
          <a:noFill/>
          <a:ln w="12700">
            <a:solidFill>
              <a:srgbClr val="0000FF"/>
            </a:solidFill>
            <a:prstDash val="dot"/>
            <a:miter lim="800000"/>
            <a:headEnd/>
            <a:tailEnd/>
          </a:ln>
          <a:extLst>
            <a:ext uri="{909E8E84-426E-40dd-AFC4-6F175D3DCCD1}">
              <a14:hiddenFill xmlns:a14="http://schemas.microsoft.com/office/drawing/2010/main" xmlns="">
                <a:noFill/>
              </a14:hiddenFill>
            </a:ext>
          </a:extLst>
        </p:spPr>
      </p:cxnSp>
      <p:pic>
        <p:nvPicPr>
          <p:cNvPr id="10" name="Picture 9"/>
          <p:cNvPicPr>
            <a:picLocks noChangeAspect="1"/>
          </p:cNvPicPr>
          <p:nvPr/>
        </p:nvPicPr>
        <p:blipFill>
          <a:blip r:embed="rId2"/>
          <a:stretch>
            <a:fillRect/>
          </a:stretch>
        </p:blipFill>
        <p:spPr>
          <a:xfrm>
            <a:off x="532778" y="1001830"/>
            <a:ext cx="7846980" cy="1031706"/>
          </a:xfrm>
          <a:prstGeom prst="rect">
            <a:avLst/>
          </a:prstGeom>
        </p:spPr>
      </p:pic>
      <p:pic>
        <p:nvPicPr>
          <p:cNvPr id="11"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5202" y="3697239"/>
            <a:ext cx="3171825" cy="2882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Rounded Corners 245"/>
          <p:cNvSpPr>
            <a:spLocks noChangeArrowheads="1"/>
          </p:cNvSpPr>
          <p:nvPr/>
        </p:nvSpPr>
        <p:spPr bwMode="auto">
          <a:xfrm flipH="1">
            <a:off x="2400764" y="3919232"/>
            <a:ext cx="1344387" cy="389334"/>
          </a:xfrm>
          <a:prstGeom prst="roundRect">
            <a:avLst>
              <a:gd name="adj" fmla="val 50000"/>
            </a:avLst>
          </a:prstGeom>
          <a:solidFill>
            <a:srgbClr val="3366FF">
              <a:alpha val="50195"/>
            </a:srgbClr>
          </a:solidFill>
          <a:ln w="9525">
            <a:solidFill>
              <a:srgbClr val="F69240"/>
            </a:solidFill>
            <a:round/>
            <a:headEnd/>
            <a:tailEnd/>
          </a:ln>
          <a:effectLst>
            <a:outerShdw blurRad="40000" dist="23000" dir="5400000" rotWithShape="0">
              <a:srgbClr val="000000">
                <a:alpha val="34998"/>
              </a:srgbClr>
            </a:outerShdw>
          </a:effectLst>
        </p:spPr>
        <p:txBody>
          <a:bodyPr anchor="ctr"/>
          <a:lstStyle/>
          <a:p>
            <a:pPr algn="ctr" defTabSz="514350">
              <a:defRPr/>
            </a:pPr>
            <a:r>
              <a:rPr lang="en-US" sz="1050" b="1" dirty="0">
                <a:solidFill>
                  <a:sysClr val="windowText" lastClr="000000">
                    <a:hueOff val="0"/>
                    <a:satOff val="0"/>
                    <a:lumOff val="0"/>
                    <a:alphaOff val="0"/>
                  </a:sysClr>
                </a:solidFill>
                <a:ea typeface="MS PGothic" panose="020B0600070205080204" pitchFamily="34" charset="-128"/>
              </a:rPr>
              <a:t>Transformed Built Environment</a:t>
            </a:r>
          </a:p>
        </p:txBody>
      </p:sp>
      <p:sp>
        <p:nvSpPr>
          <p:cNvPr id="14" name="Rectangle: Rounded Corners 238"/>
          <p:cNvSpPr>
            <a:spLocks noChangeArrowheads="1"/>
          </p:cNvSpPr>
          <p:nvPr/>
        </p:nvSpPr>
        <p:spPr bwMode="auto">
          <a:xfrm flipH="1">
            <a:off x="4108009" y="3655092"/>
            <a:ext cx="1275160" cy="389335"/>
          </a:xfrm>
          <a:prstGeom prst="roundRect">
            <a:avLst>
              <a:gd name="adj" fmla="val 50000"/>
            </a:avLst>
          </a:prstGeom>
          <a:solidFill>
            <a:srgbClr val="3366FF">
              <a:alpha val="43921"/>
            </a:srgbClr>
          </a:solidFill>
          <a:ln w="9525">
            <a:solidFill>
              <a:srgbClr val="F69240"/>
            </a:solidFill>
            <a:round/>
            <a:headEnd/>
            <a:tailEnd/>
          </a:ln>
          <a:effectLst>
            <a:outerShdw blurRad="40000" dist="23000" dir="5400000" rotWithShape="0">
              <a:srgbClr val="000000">
                <a:alpha val="34998"/>
              </a:srgbClr>
            </a:outerShdw>
          </a:effectLst>
        </p:spPr>
        <p:txBody>
          <a:bodyPr anchor="ctr"/>
          <a:lstStyle/>
          <a:p>
            <a:pPr algn="ctr" defTabSz="514350">
              <a:defRPr/>
            </a:pPr>
            <a:r>
              <a:rPr lang="en-US" sz="900" b="1" dirty="0">
                <a:ea typeface="MS PGothic" panose="020B0600070205080204" pitchFamily="34" charset="-128"/>
              </a:rPr>
              <a:t>Optimised Job Opportunities</a:t>
            </a:r>
          </a:p>
        </p:txBody>
      </p:sp>
      <p:sp>
        <p:nvSpPr>
          <p:cNvPr id="15" name="Rectangle: Rounded Corners 233"/>
          <p:cNvSpPr>
            <a:spLocks noChangeArrowheads="1"/>
          </p:cNvSpPr>
          <p:nvPr/>
        </p:nvSpPr>
        <p:spPr bwMode="auto">
          <a:xfrm>
            <a:off x="5768060" y="2432654"/>
            <a:ext cx="2151744" cy="389334"/>
          </a:xfrm>
          <a:prstGeom prst="roundRect">
            <a:avLst>
              <a:gd name="adj" fmla="val 50000"/>
            </a:avLst>
          </a:prstGeom>
          <a:gradFill rotWithShape="1">
            <a:gsLst>
              <a:gs pos="0">
                <a:srgbClr val="FF8F26">
                  <a:alpha val="75998"/>
                </a:srgbClr>
              </a:gs>
              <a:gs pos="20000">
                <a:srgbClr val="FF8F2A">
                  <a:alpha val="75998"/>
                </a:srgbClr>
              </a:gs>
              <a:gs pos="100000">
                <a:srgbClr val="CB6C1D">
                  <a:alpha val="75998"/>
                </a:srgbClr>
              </a:gs>
            </a:gsLst>
            <a:lin ang="5400000"/>
          </a:gradFill>
          <a:ln w="9525">
            <a:solidFill>
              <a:srgbClr val="F69240"/>
            </a:solidFill>
            <a:round/>
            <a:headEnd/>
            <a:tailEnd/>
          </a:ln>
          <a:effectLst>
            <a:outerShdw blurRad="40000" dist="23000" dir="5400000" rotWithShape="0">
              <a:srgbClr val="000000">
                <a:alpha val="34998"/>
              </a:srgbClr>
            </a:outerShdw>
          </a:effectLst>
        </p:spPr>
        <p:txBody>
          <a:bodyPr anchor="ctr"/>
          <a:lstStyle/>
          <a:p>
            <a:pPr algn="ctr" defTabSz="514350">
              <a:defRPr/>
            </a:pPr>
            <a:r>
              <a:rPr lang="en-US" sz="900" b="1" dirty="0">
                <a:solidFill>
                  <a:sysClr val="windowText" lastClr="000000">
                    <a:hueOff val="0"/>
                    <a:satOff val="0"/>
                    <a:lumOff val="0"/>
                    <a:alphaOff val="0"/>
                  </a:sysClr>
                </a:solidFill>
                <a:ea typeface="MS PGothic" panose="020B0600070205080204" pitchFamily="34" charset="-128"/>
              </a:rPr>
              <a:t>Ease of doing </a:t>
            </a:r>
          </a:p>
          <a:p>
            <a:pPr algn="ctr" defTabSz="514350">
              <a:defRPr/>
            </a:pPr>
            <a:r>
              <a:rPr lang="en-US" sz="900" b="1" dirty="0">
                <a:solidFill>
                  <a:sysClr val="windowText" lastClr="000000">
                    <a:hueOff val="0"/>
                    <a:satOff val="0"/>
                    <a:lumOff val="0"/>
                    <a:alphaOff val="0"/>
                  </a:sysClr>
                </a:solidFill>
                <a:ea typeface="MS PGothic" panose="020B0600070205080204" pitchFamily="34" charset="-128"/>
              </a:rPr>
              <a:t>Business (through infrastructure) </a:t>
            </a:r>
          </a:p>
        </p:txBody>
      </p:sp>
      <p:sp>
        <p:nvSpPr>
          <p:cNvPr id="16" name="Rectangle: Rounded Corners 215"/>
          <p:cNvSpPr>
            <a:spLocks noChangeArrowheads="1"/>
          </p:cNvSpPr>
          <p:nvPr/>
        </p:nvSpPr>
        <p:spPr bwMode="auto">
          <a:xfrm>
            <a:off x="2215535" y="5296742"/>
            <a:ext cx="1523639" cy="548364"/>
          </a:xfrm>
          <a:prstGeom prst="roundRect">
            <a:avLst>
              <a:gd name="adj" fmla="val 50000"/>
            </a:avLst>
          </a:prstGeom>
          <a:solidFill>
            <a:srgbClr val="3366FF">
              <a:alpha val="45097"/>
            </a:srgbClr>
          </a:solidFill>
          <a:ln w="9525">
            <a:solidFill>
              <a:srgbClr val="F69240"/>
            </a:solidFill>
            <a:round/>
            <a:headEnd/>
            <a:tailEnd/>
          </a:ln>
          <a:effectLst>
            <a:outerShdw blurRad="40000" dist="23000" dir="5400000" rotWithShape="0">
              <a:srgbClr val="000000">
                <a:alpha val="34998"/>
              </a:srgbClr>
            </a:outerShdw>
          </a:effectLst>
        </p:spPr>
        <p:txBody>
          <a:bodyPr anchor="ctr"/>
          <a:lstStyle/>
          <a:p>
            <a:pPr algn="ctr" defTabSz="514350">
              <a:defRPr/>
            </a:pPr>
            <a:r>
              <a:rPr lang="en-US" sz="1050" b="1" dirty="0" smtClean="0">
                <a:solidFill>
                  <a:sysClr val="windowText" lastClr="000000">
                    <a:hueOff val="0"/>
                    <a:satOff val="0"/>
                    <a:lumOff val="0"/>
                    <a:alphaOff val="0"/>
                  </a:sysClr>
                </a:solidFill>
                <a:ea typeface="MS PGothic" panose="020B0600070205080204" pitchFamily="34" charset="-128"/>
              </a:rPr>
              <a:t> </a:t>
            </a:r>
          </a:p>
          <a:p>
            <a:pPr algn="ctr" defTabSz="514350">
              <a:defRPr/>
            </a:pPr>
            <a:r>
              <a:rPr lang="en-US" sz="1050" b="1" dirty="0" smtClean="0">
                <a:solidFill>
                  <a:sysClr val="windowText" lastClr="000000">
                    <a:hueOff val="0"/>
                    <a:satOff val="0"/>
                    <a:lumOff val="0"/>
                    <a:alphaOff val="0"/>
                  </a:sysClr>
                </a:solidFill>
                <a:ea typeface="MS PGothic" panose="020B0600070205080204" pitchFamily="34" charset="-128"/>
              </a:rPr>
              <a:t>Integrated Planning and Coordination </a:t>
            </a:r>
            <a:endParaRPr lang="en-US" sz="1050" b="1" dirty="0">
              <a:solidFill>
                <a:sysClr val="windowText" lastClr="000000">
                  <a:hueOff val="0"/>
                  <a:satOff val="0"/>
                  <a:lumOff val="0"/>
                  <a:alphaOff val="0"/>
                </a:sysClr>
              </a:solidFill>
              <a:ea typeface="MS PGothic" panose="020B0600070205080204" pitchFamily="34" charset="-128"/>
            </a:endParaRPr>
          </a:p>
          <a:p>
            <a:pPr algn="ctr" defTabSz="514350">
              <a:defRPr/>
            </a:pPr>
            <a:endParaRPr lang="en-US" sz="1050" b="1" dirty="0">
              <a:solidFill>
                <a:sysClr val="windowText" lastClr="000000">
                  <a:hueOff val="0"/>
                  <a:satOff val="0"/>
                  <a:lumOff val="0"/>
                  <a:alphaOff val="0"/>
                </a:sysClr>
              </a:solidFill>
              <a:ea typeface="MS PGothic" panose="020B0600070205080204" pitchFamily="34" charset="-128"/>
            </a:endParaRPr>
          </a:p>
        </p:txBody>
      </p:sp>
      <p:sp>
        <p:nvSpPr>
          <p:cNvPr id="17" name="Rectangle: Rounded Corners 94"/>
          <p:cNvSpPr>
            <a:spLocks noChangeArrowheads="1"/>
          </p:cNvSpPr>
          <p:nvPr/>
        </p:nvSpPr>
        <p:spPr bwMode="auto">
          <a:xfrm>
            <a:off x="5792001" y="3726169"/>
            <a:ext cx="1344388" cy="389335"/>
          </a:xfrm>
          <a:prstGeom prst="roundRect">
            <a:avLst>
              <a:gd name="adj" fmla="val 50000"/>
            </a:avLst>
          </a:prstGeom>
          <a:solidFill>
            <a:srgbClr val="3366FF">
              <a:alpha val="47058"/>
            </a:srgbClr>
          </a:solidFill>
          <a:ln w="9525">
            <a:solidFill>
              <a:srgbClr val="F69240"/>
            </a:solidFill>
            <a:round/>
            <a:headEnd/>
            <a:tailEnd/>
          </a:ln>
          <a:effectLst>
            <a:outerShdw blurRad="40000" dist="23000" dir="5400000" rotWithShape="0">
              <a:srgbClr val="000000">
                <a:alpha val="34998"/>
              </a:srgbClr>
            </a:outerShdw>
          </a:effectLst>
        </p:spPr>
        <p:txBody>
          <a:bodyPr anchor="ctr"/>
          <a:lstStyle/>
          <a:p>
            <a:pPr algn="ctr" defTabSz="514350">
              <a:defRPr/>
            </a:pPr>
            <a:r>
              <a:rPr lang="en-US" sz="1050" b="1" dirty="0">
                <a:solidFill>
                  <a:sysClr val="windowText" lastClr="000000">
                    <a:hueOff val="0"/>
                    <a:satOff val="0"/>
                    <a:lumOff val="0"/>
                    <a:alphaOff val="0"/>
                  </a:sysClr>
                </a:solidFill>
                <a:ea typeface="MS PGothic" panose="020B0600070205080204" pitchFamily="34" charset="-128"/>
              </a:rPr>
              <a:t>Dignified Client Experience</a:t>
            </a:r>
          </a:p>
        </p:txBody>
      </p:sp>
      <p:sp>
        <p:nvSpPr>
          <p:cNvPr id="18" name="Rectangle: Rounded Corners 233"/>
          <p:cNvSpPr>
            <a:spLocks noChangeArrowheads="1"/>
          </p:cNvSpPr>
          <p:nvPr/>
        </p:nvSpPr>
        <p:spPr bwMode="auto">
          <a:xfrm>
            <a:off x="1470060" y="2490290"/>
            <a:ext cx="1920364" cy="429815"/>
          </a:xfrm>
          <a:prstGeom prst="roundRect">
            <a:avLst>
              <a:gd name="adj" fmla="val 50000"/>
            </a:avLst>
          </a:prstGeom>
          <a:gradFill rotWithShape="1">
            <a:gsLst>
              <a:gs pos="0">
                <a:srgbClr val="FF8F26">
                  <a:alpha val="75998"/>
                </a:srgbClr>
              </a:gs>
              <a:gs pos="20000">
                <a:srgbClr val="FF8F2A">
                  <a:alpha val="75998"/>
                </a:srgbClr>
              </a:gs>
              <a:gs pos="100000">
                <a:srgbClr val="CB6C1D">
                  <a:alpha val="75998"/>
                </a:srgbClr>
              </a:gs>
            </a:gsLst>
            <a:lin ang="5400000"/>
          </a:gradFill>
          <a:ln w="9525">
            <a:solidFill>
              <a:srgbClr val="F69240"/>
            </a:solidFill>
            <a:round/>
            <a:headEnd/>
            <a:tailEnd/>
          </a:ln>
          <a:effectLst>
            <a:outerShdw blurRad="40000" dist="23000" dir="5400000" rotWithShape="0">
              <a:srgbClr val="000000">
                <a:alpha val="34998"/>
              </a:srgbClr>
            </a:outerShdw>
          </a:effectLst>
        </p:spPr>
        <p:txBody>
          <a:bodyPr anchor="ctr"/>
          <a:lstStyle/>
          <a:p>
            <a:pPr algn="ctr" defTabSz="514350">
              <a:defRPr/>
            </a:pPr>
            <a:r>
              <a:rPr lang="en-US" sz="900" b="1" dirty="0">
                <a:solidFill>
                  <a:sysClr val="windowText" lastClr="000000">
                    <a:hueOff val="0"/>
                    <a:satOff val="0"/>
                    <a:lumOff val="0"/>
                    <a:alphaOff val="0"/>
                  </a:sysClr>
                </a:solidFill>
                <a:ea typeface="MS PGothic" panose="020B0600070205080204" pitchFamily="34" charset="-128"/>
              </a:rPr>
              <a:t>Global Competitiveness (Region, Continent, Globe)</a:t>
            </a:r>
          </a:p>
        </p:txBody>
      </p:sp>
      <p:sp>
        <p:nvSpPr>
          <p:cNvPr id="19" name="Rectangle: Rounded Corners 245"/>
          <p:cNvSpPr>
            <a:spLocks noChangeArrowheads="1"/>
          </p:cNvSpPr>
          <p:nvPr/>
        </p:nvSpPr>
        <p:spPr bwMode="auto">
          <a:xfrm flipH="1">
            <a:off x="5820576" y="5387229"/>
            <a:ext cx="1344388" cy="389335"/>
          </a:xfrm>
          <a:prstGeom prst="roundRect">
            <a:avLst>
              <a:gd name="adj" fmla="val 50000"/>
            </a:avLst>
          </a:prstGeom>
          <a:solidFill>
            <a:srgbClr val="3366FF">
              <a:alpha val="50195"/>
            </a:srgbClr>
          </a:solidFill>
          <a:ln w="9525">
            <a:solidFill>
              <a:srgbClr val="F69240"/>
            </a:solidFill>
            <a:round/>
            <a:headEnd/>
            <a:tailEnd/>
          </a:ln>
          <a:effectLst>
            <a:outerShdw blurRad="40000" dist="23000" dir="5400000" rotWithShape="0">
              <a:srgbClr val="000000">
                <a:alpha val="34998"/>
              </a:srgbClr>
            </a:outerShdw>
          </a:effectLst>
        </p:spPr>
        <p:txBody>
          <a:bodyPr anchor="ctr"/>
          <a:lstStyle/>
          <a:p>
            <a:pPr algn="ctr" defTabSz="514350">
              <a:defRPr/>
            </a:pPr>
            <a:r>
              <a:rPr lang="en-US" sz="1050" b="1" dirty="0">
                <a:solidFill>
                  <a:sysClr val="windowText" lastClr="000000">
                    <a:hueOff val="0"/>
                    <a:satOff val="0"/>
                    <a:lumOff val="0"/>
                    <a:alphaOff val="0"/>
                  </a:sysClr>
                </a:solidFill>
                <a:ea typeface="MS PGothic" panose="020B0600070205080204" pitchFamily="34" charset="-128"/>
              </a:rPr>
              <a:t>Resilient, Ethical and Capable DPWI</a:t>
            </a:r>
          </a:p>
        </p:txBody>
      </p:sp>
      <p:sp>
        <p:nvSpPr>
          <p:cNvPr id="21" name="Rectangle: Rounded Corners 245"/>
          <p:cNvSpPr>
            <a:spLocks noChangeArrowheads="1"/>
          </p:cNvSpPr>
          <p:nvPr/>
        </p:nvSpPr>
        <p:spPr bwMode="auto">
          <a:xfrm flipH="1">
            <a:off x="5820576" y="4449324"/>
            <a:ext cx="1344387" cy="483395"/>
          </a:xfrm>
          <a:prstGeom prst="roundRect">
            <a:avLst>
              <a:gd name="adj" fmla="val 50000"/>
            </a:avLst>
          </a:prstGeom>
          <a:solidFill>
            <a:srgbClr val="3366FF">
              <a:alpha val="50195"/>
            </a:srgbClr>
          </a:solidFill>
          <a:ln w="9525">
            <a:solidFill>
              <a:srgbClr val="F69240"/>
            </a:solidFill>
            <a:round/>
            <a:headEnd/>
            <a:tailEnd/>
          </a:ln>
          <a:effectLst>
            <a:outerShdw blurRad="40000" dist="23000" dir="5400000" rotWithShape="0">
              <a:srgbClr val="000000">
                <a:alpha val="34998"/>
              </a:srgbClr>
            </a:outerShdw>
          </a:effectLst>
        </p:spPr>
        <p:txBody>
          <a:bodyPr anchor="ctr"/>
          <a:lstStyle/>
          <a:p>
            <a:pPr algn="ctr" defTabSz="514350">
              <a:defRPr/>
            </a:pPr>
            <a:r>
              <a:rPr lang="en-US" sz="1050" b="1" dirty="0">
                <a:solidFill>
                  <a:sysClr val="windowText" lastClr="000000">
                    <a:hueOff val="0"/>
                    <a:satOff val="0"/>
                    <a:lumOff val="0"/>
                    <a:alphaOff val="0"/>
                  </a:sysClr>
                </a:solidFill>
                <a:ea typeface="MS PGothic" panose="020B0600070205080204" pitchFamily="34" charset="-128"/>
              </a:rPr>
              <a:t>Sustainable Infrastructure</a:t>
            </a:r>
          </a:p>
          <a:p>
            <a:pPr algn="ctr" defTabSz="514350">
              <a:defRPr/>
            </a:pPr>
            <a:r>
              <a:rPr lang="en-US" sz="1050" b="1" dirty="0">
                <a:solidFill>
                  <a:sysClr val="windowText" lastClr="000000">
                    <a:hueOff val="0"/>
                    <a:satOff val="0"/>
                    <a:lumOff val="0"/>
                    <a:alphaOff val="0"/>
                  </a:sysClr>
                </a:solidFill>
                <a:ea typeface="MS PGothic" panose="020B0600070205080204" pitchFamily="34" charset="-128"/>
              </a:rPr>
              <a:t>Investment</a:t>
            </a:r>
          </a:p>
        </p:txBody>
      </p:sp>
      <p:cxnSp>
        <p:nvCxnSpPr>
          <p:cNvPr id="22" name="Straight Connector 32"/>
          <p:cNvCxnSpPr>
            <a:cxnSpLocks noChangeShapeType="1"/>
          </p:cNvCxnSpPr>
          <p:nvPr/>
        </p:nvCxnSpPr>
        <p:spPr bwMode="auto">
          <a:xfrm>
            <a:off x="2072661" y="3400926"/>
            <a:ext cx="5301457" cy="17859"/>
          </a:xfrm>
          <a:prstGeom prst="line">
            <a:avLst/>
          </a:prstGeom>
          <a:noFill/>
          <a:ln w="12700">
            <a:solidFill>
              <a:srgbClr val="0000FF"/>
            </a:solidFill>
            <a:prstDash val="dot"/>
            <a:miter lim="800000"/>
            <a:headEnd/>
            <a:tailEnd/>
          </a:ln>
          <a:extLst>
            <a:ext uri="{909E8E84-426E-40dd-AFC4-6F175D3DCCD1}">
              <a14:hiddenFill xmlns:a14="http://schemas.microsoft.com/office/drawing/2010/main" xmlns="">
                <a:noFill/>
              </a14:hiddenFill>
            </a:ext>
          </a:extLst>
        </p:spPr>
      </p:cxnSp>
      <p:sp>
        <p:nvSpPr>
          <p:cNvPr id="23" name="TextBox 22"/>
          <p:cNvSpPr txBox="1"/>
          <p:nvPr/>
        </p:nvSpPr>
        <p:spPr>
          <a:xfrm rot="16200000">
            <a:off x="8199480" y="4402689"/>
            <a:ext cx="1098378" cy="253916"/>
          </a:xfrm>
          <a:prstGeom prst="rect">
            <a:avLst/>
          </a:prstGeom>
          <a:noFill/>
        </p:spPr>
        <p:txBody>
          <a:bodyPr wrap="none" rtlCol="0">
            <a:spAutoFit/>
          </a:bodyPr>
          <a:lstStyle/>
          <a:p>
            <a:pPr>
              <a:defRPr/>
            </a:pPr>
            <a:r>
              <a:rPr lang="en-US" sz="1050" b="1" kern="0" dirty="0">
                <a:solidFill>
                  <a:srgbClr val="1F497D">
                    <a:lumMod val="75000"/>
                  </a:srgbClr>
                </a:solidFill>
              </a:rPr>
              <a:t>DPWI Outcomes</a:t>
            </a:r>
          </a:p>
        </p:txBody>
      </p:sp>
      <p:sp>
        <p:nvSpPr>
          <p:cNvPr id="24" name="TextBox 23"/>
          <p:cNvSpPr txBox="1"/>
          <p:nvPr/>
        </p:nvSpPr>
        <p:spPr>
          <a:xfrm rot="16200000">
            <a:off x="8229784" y="2783011"/>
            <a:ext cx="914033" cy="253916"/>
          </a:xfrm>
          <a:prstGeom prst="rect">
            <a:avLst/>
          </a:prstGeom>
          <a:noFill/>
        </p:spPr>
        <p:txBody>
          <a:bodyPr wrap="none" rtlCol="0">
            <a:spAutoFit/>
          </a:bodyPr>
          <a:lstStyle/>
          <a:p>
            <a:pPr algn="ctr">
              <a:defRPr/>
            </a:pPr>
            <a:r>
              <a:rPr lang="en-US" sz="1050" b="1" kern="0" dirty="0">
                <a:solidFill>
                  <a:prstClr val="black"/>
                </a:solidFill>
              </a:rPr>
              <a:t>DPWI Impact</a:t>
            </a:r>
          </a:p>
        </p:txBody>
      </p:sp>
      <p:sp>
        <p:nvSpPr>
          <p:cNvPr id="26" name="TextBox 25"/>
          <p:cNvSpPr txBox="1"/>
          <p:nvPr/>
        </p:nvSpPr>
        <p:spPr>
          <a:xfrm rot="16200000">
            <a:off x="8375888" y="1389889"/>
            <a:ext cx="694422" cy="415498"/>
          </a:xfrm>
          <a:prstGeom prst="rect">
            <a:avLst/>
          </a:prstGeom>
          <a:noFill/>
        </p:spPr>
        <p:txBody>
          <a:bodyPr wrap="none" rtlCol="0">
            <a:spAutoFit/>
          </a:bodyPr>
          <a:lstStyle/>
          <a:p>
            <a:pPr algn="ctr">
              <a:defRPr/>
            </a:pPr>
            <a:r>
              <a:rPr lang="en-US" sz="1050" b="1" kern="0" dirty="0">
                <a:solidFill>
                  <a:srgbClr val="000000"/>
                </a:solidFill>
              </a:rPr>
              <a:t>National </a:t>
            </a:r>
          </a:p>
          <a:p>
            <a:pPr algn="ctr">
              <a:defRPr/>
            </a:pPr>
            <a:r>
              <a:rPr lang="en-US" sz="1050" b="1" kern="0" dirty="0">
                <a:solidFill>
                  <a:srgbClr val="000000"/>
                </a:solidFill>
              </a:rPr>
              <a:t>Priorities</a:t>
            </a:r>
          </a:p>
        </p:txBody>
      </p:sp>
      <p:sp>
        <p:nvSpPr>
          <p:cNvPr id="27" name="Right Brace 26"/>
          <p:cNvSpPr/>
          <p:nvPr/>
        </p:nvSpPr>
        <p:spPr>
          <a:xfrm rot="16200000">
            <a:off x="4612335" y="-1276099"/>
            <a:ext cx="222168" cy="7012363"/>
          </a:xfrm>
          <a:prstGeom prst="rightBrace">
            <a:avLst/>
          </a:prstGeom>
          <a:noFill/>
          <a:ln w="19050" cap="flat" cmpd="sng" algn="ctr">
            <a:solidFill>
              <a:srgbClr val="008000"/>
            </a:solidFill>
            <a:prstDash val="solid"/>
          </a:ln>
          <a:effectLst>
            <a:outerShdw blurRad="40000" dist="20000" dir="5400000" rotWithShape="0">
              <a:srgbClr val="000000">
                <a:alpha val="38000"/>
              </a:srgbClr>
            </a:outerShdw>
          </a:effectLst>
        </p:spPr>
        <p:txBody>
          <a:bodyPr rtlCol="0" anchor="ctr"/>
          <a:lstStyle/>
          <a:p>
            <a:pPr algn="ctr">
              <a:defRPr/>
            </a:pPr>
            <a:endParaRPr lang="en-US" sz="1350" kern="0">
              <a:solidFill>
                <a:prstClr val="black"/>
              </a:solidFill>
            </a:endParaRPr>
          </a:p>
        </p:txBody>
      </p:sp>
      <p:sp>
        <p:nvSpPr>
          <p:cNvPr id="28" name="Rectangle: Rounded Corners 245"/>
          <p:cNvSpPr>
            <a:spLocks noChangeArrowheads="1"/>
          </p:cNvSpPr>
          <p:nvPr/>
        </p:nvSpPr>
        <p:spPr bwMode="auto">
          <a:xfrm flipH="1">
            <a:off x="2395185" y="4599776"/>
            <a:ext cx="1344387" cy="389334"/>
          </a:xfrm>
          <a:prstGeom prst="roundRect">
            <a:avLst>
              <a:gd name="adj" fmla="val 50000"/>
            </a:avLst>
          </a:prstGeom>
          <a:solidFill>
            <a:srgbClr val="3366FF">
              <a:alpha val="50195"/>
            </a:srgbClr>
          </a:solidFill>
          <a:ln w="9525">
            <a:solidFill>
              <a:srgbClr val="F69240"/>
            </a:solidFill>
            <a:round/>
            <a:headEnd/>
            <a:tailEnd/>
          </a:ln>
          <a:effectLst>
            <a:outerShdw blurRad="40000" dist="23000" dir="5400000" rotWithShape="0">
              <a:srgbClr val="000000">
                <a:alpha val="34998"/>
              </a:srgbClr>
            </a:outerShdw>
          </a:effectLst>
        </p:spPr>
        <p:txBody>
          <a:bodyPr anchor="ctr"/>
          <a:lstStyle/>
          <a:p>
            <a:pPr algn="ctr" defTabSz="514350">
              <a:defRPr/>
            </a:pPr>
            <a:r>
              <a:rPr lang="en-US" sz="1050" b="1" dirty="0">
                <a:solidFill>
                  <a:sysClr val="windowText" lastClr="000000">
                    <a:hueOff val="0"/>
                    <a:satOff val="0"/>
                    <a:lumOff val="0"/>
                    <a:alphaOff val="0"/>
                  </a:sysClr>
                </a:solidFill>
                <a:ea typeface="MS PGothic" panose="020B0600070205080204" pitchFamily="34" charset="-128"/>
              </a:rPr>
              <a:t>Productive Assets</a:t>
            </a:r>
          </a:p>
        </p:txBody>
      </p:sp>
      <p:grpSp>
        <p:nvGrpSpPr>
          <p:cNvPr id="29" name="Group 4"/>
          <p:cNvGrpSpPr>
            <a:grpSpLocks noChangeAspect="1"/>
          </p:cNvGrpSpPr>
          <p:nvPr/>
        </p:nvGrpSpPr>
        <p:grpSpPr bwMode="auto">
          <a:xfrm>
            <a:off x="85472" y="2423825"/>
            <a:ext cx="1121569" cy="3835307"/>
            <a:chOff x="20" y="1419"/>
            <a:chExt cx="942" cy="2564"/>
          </a:xfrm>
        </p:grpSpPr>
        <p:sp>
          <p:nvSpPr>
            <p:cNvPr id="30" name="AutoShape 3"/>
            <p:cNvSpPr>
              <a:spLocks noChangeAspect="1" noChangeArrowheads="1" noTextEdit="1"/>
            </p:cNvSpPr>
            <p:nvPr/>
          </p:nvSpPr>
          <p:spPr bwMode="auto">
            <a:xfrm>
              <a:off x="20" y="1464"/>
              <a:ext cx="942" cy="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grpSp>
          <p:nvGrpSpPr>
            <p:cNvPr id="31" name="Group 205"/>
            <p:cNvGrpSpPr>
              <a:grpSpLocks/>
            </p:cNvGrpSpPr>
            <p:nvPr/>
          </p:nvGrpSpPr>
          <p:grpSpPr bwMode="auto">
            <a:xfrm>
              <a:off x="38" y="1485"/>
              <a:ext cx="818" cy="2462"/>
              <a:chOff x="38" y="1485"/>
              <a:chExt cx="818" cy="2462"/>
            </a:xfrm>
          </p:grpSpPr>
          <p:sp>
            <p:nvSpPr>
              <p:cNvPr id="44" name="Rectangle 5"/>
              <p:cNvSpPr>
                <a:spLocks noChangeArrowheads="1"/>
              </p:cNvSpPr>
              <p:nvPr/>
            </p:nvSpPr>
            <p:spPr bwMode="auto">
              <a:xfrm>
                <a:off x="46" y="3925"/>
                <a:ext cx="1" cy="1"/>
              </a:xfrm>
              <a:prstGeom prst="rect">
                <a:avLst/>
              </a:prstGeom>
              <a:solidFill>
                <a:srgbClr val="F0B945"/>
              </a:solidFill>
              <a:ln w="0">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45" name="Freeform 6"/>
              <p:cNvSpPr>
                <a:spLocks/>
              </p:cNvSpPr>
              <p:nvPr/>
            </p:nvSpPr>
            <p:spPr bwMode="auto">
              <a:xfrm>
                <a:off x="195" y="1485"/>
                <a:ext cx="0" cy="2440"/>
              </a:xfrm>
              <a:custGeom>
                <a:avLst/>
                <a:gdLst>
                  <a:gd name="T0" fmla="*/ 4451 h 4451"/>
                  <a:gd name="T1" fmla="*/ 4451 h 4451"/>
                  <a:gd name="T2" fmla="*/ 0 h 4451"/>
                  <a:gd name="T3" fmla="*/ 0 h 4451"/>
                  <a:gd name="T4" fmla="*/ 0 h 4451"/>
                  <a:gd name="T5" fmla="*/ 4451 h 4451"/>
                </a:gdLst>
                <a:ahLst/>
                <a:cxnLst>
                  <a:cxn ang="0">
                    <a:pos x="0" y="T0"/>
                  </a:cxn>
                  <a:cxn ang="0">
                    <a:pos x="0" y="T1"/>
                  </a:cxn>
                  <a:cxn ang="0">
                    <a:pos x="0" y="T2"/>
                  </a:cxn>
                  <a:cxn ang="0">
                    <a:pos x="0" y="T3"/>
                  </a:cxn>
                  <a:cxn ang="0">
                    <a:pos x="0" y="T4"/>
                  </a:cxn>
                  <a:cxn ang="0">
                    <a:pos x="0" y="T5"/>
                  </a:cxn>
                </a:cxnLst>
                <a:rect l="0" t="0" r="r" b="b"/>
                <a:pathLst>
                  <a:path h="4451">
                    <a:moveTo>
                      <a:pt x="0" y="4451"/>
                    </a:moveTo>
                    <a:lnTo>
                      <a:pt x="0" y="4451"/>
                    </a:lnTo>
                    <a:lnTo>
                      <a:pt x="0" y="0"/>
                    </a:lnTo>
                    <a:lnTo>
                      <a:pt x="0" y="0"/>
                    </a:lnTo>
                    <a:lnTo>
                      <a:pt x="0" y="0"/>
                    </a:lnTo>
                    <a:lnTo>
                      <a:pt x="0" y="4451"/>
                    </a:lnTo>
                    <a:close/>
                  </a:path>
                </a:pathLst>
              </a:custGeom>
              <a:solidFill>
                <a:srgbClr val="E2A4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46" name="Rectangle 7"/>
              <p:cNvSpPr>
                <a:spLocks noChangeArrowheads="1"/>
              </p:cNvSpPr>
              <p:nvPr/>
            </p:nvSpPr>
            <p:spPr bwMode="auto">
              <a:xfrm rot="16200000">
                <a:off x="95" y="3261"/>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R</a:t>
                </a:r>
                <a:endParaRPr lang="en-US" altLang="en-US" sz="1350" kern="0">
                  <a:solidFill>
                    <a:prstClr val="black"/>
                  </a:solidFill>
                </a:endParaRPr>
              </a:p>
            </p:txBody>
          </p:sp>
          <p:sp>
            <p:nvSpPr>
              <p:cNvPr id="47" name="Rectangle 8"/>
              <p:cNvSpPr>
                <a:spLocks noChangeArrowheads="1"/>
              </p:cNvSpPr>
              <p:nvPr/>
            </p:nvSpPr>
            <p:spPr bwMode="auto">
              <a:xfrm rot="16200000">
                <a:off x="89" y="3199"/>
                <a:ext cx="7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O</a:t>
                </a:r>
                <a:endParaRPr lang="en-US" altLang="en-US" sz="1350" kern="0">
                  <a:solidFill>
                    <a:prstClr val="black"/>
                  </a:solidFill>
                </a:endParaRPr>
              </a:p>
            </p:txBody>
          </p:sp>
          <p:sp>
            <p:nvSpPr>
              <p:cNvPr id="48" name="Rectangle 9"/>
              <p:cNvSpPr>
                <a:spLocks noChangeArrowheads="1"/>
              </p:cNvSpPr>
              <p:nvPr/>
            </p:nvSpPr>
            <p:spPr bwMode="auto">
              <a:xfrm rot="16200000">
                <a:off x="102" y="3139"/>
                <a:ext cx="4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L</a:t>
                </a:r>
                <a:endParaRPr lang="en-US" altLang="en-US" sz="1350" kern="0">
                  <a:solidFill>
                    <a:prstClr val="black"/>
                  </a:solidFill>
                </a:endParaRPr>
              </a:p>
            </p:txBody>
          </p:sp>
          <p:sp>
            <p:nvSpPr>
              <p:cNvPr id="49" name="Rectangle 10"/>
              <p:cNvSpPr>
                <a:spLocks noChangeArrowheads="1"/>
              </p:cNvSpPr>
              <p:nvPr/>
            </p:nvSpPr>
            <p:spPr bwMode="auto">
              <a:xfrm rot="16200000">
                <a:off x="99" y="3094"/>
                <a:ext cx="5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50" name="Rectangle 11"/>
              <p:cNvSpPr>
                <a:spLocks noChangeArrowheads="1"/>
              </p:cNvSpPr>
              <p:nvPr/>
            </p:nvSpPr>
            <p:spPr bwMode="auto">
              <a:xfrm rot="16200000">
                <a:off x="109" y="3051"/>
                <a:ext cx="3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a:t>
                </a:r>
                <a:endParaRPr lang="en-US" altLang="en-US" sz="1350" kern="0">
                  <a:solidFill>
                    <a:prstClr val="black"/>
                  </a:solidFill>
                </a:endParaRPr>
              </a:p>
            </p:txBody>
          </p:sp>
          <p:sp>
            <p:nvSpPr>
              <p:cNvPr id="51" name="Rectangle 12"/>
              <p:cNvSpPr>
                <a:spLocks noChangeArrowheads="1"/>
              </p:cNvSpPr>
              <p:nvPr/>
            </p:nvSpPr>
            <p:spPr bwMode="auto">
              <a:xfrm rot="16200000">
                <a:off x="97" y="3011"/>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P</a:t>
                </a:r>
                <a:endParaRPr lang="en-US" altLang="en-US" sz="1350" kern="0">
                  <a:solidFill>
                    <a:prstClr val="black"/>
                  </a:solidFill>
                </a:endParaRPr>
              </a:p>
            </p:txBody>
          </p:sp>
          <p:sp>
            <p:nvSpPr>
              <p:cNvPr id="52" name="Rectangle 13"/>
              <p:cNvSpPr>
                <a:spLocks noChangeArrowheads="1"/>
              </p:cNvSpPr>
              <p:nvPr/>
            </p:nvSpPr>
            <p:spPr bwMode="auto">
              <a:xfrm rot="16200000">
                <a:off x="102" y="2960"/>
                <a:ext cx="4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L</a:t>
                </a:r>
                <a:endParaRPr lang="en-US" altLang="en-US" sz="1350" kern="0">
                  <a:solidFill>
                    <a:prstClr val="black"/>
                  </a:solidFill>
                </a:endParaRPr>
              </a:p>
            </p:txBody>
          </p:sp>
          <p:sp>
            <p:nvSpPr>
              <p:cNvPr id="53" name="Rectangle 14"/>
              <p:cNvSpPr>
                <a:spLocks noChangeArrowheads="1"/>
              </p:cNvSpPr>
              <p:nvPr/>
            </p:nvSpPr>
            <p:spPr bwMode="auto">
              <a:xfrm rot="16200000">
                <a:off x="93" y="2910"/>
                <a:ext cx="6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A</a:t>
                </a:r>
                <a:endParaRPr lang="en-US" altLang="en-US" sz="1350" kern="0">
                  <a:solidFill>
                    <a:prstClr val="black"/>
                  </a:solidFill>
                </a:endParaRPr>
              </a:p>
            </p:txBody>
          </p:sp>
          <p:sp>
            <p:nvSpPr>
              <p:cNvPr id="54" name="Rectangle 15"/>
              <p:cNvSpPr>
                <a:spLocks noChangeArrowheads="1"/>
              </p:cNvSpPr>
              <p:nvPr/>
            </p:nvSpPr>
            <p:spPr bwMode="auto">
              <a:xfrm rot="16200000">
                <a:off x="97" y="2851"/>
                <a:ext cx="5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Y</a:t>
                </a:r>
                <a:endParaRPr lang="en-US" altLang="en-US" sz="1350" kern="0">
                  <a:solidFill>
                    <a:prstClr val="black"/>
                  </a:solidFill>
                </a:endParaRPr>
              </a:p>
            </p:txBody>
          </p:sp>
          <p:sp>
            <p:nvSpPr>
              <p:cNvPr id="55" name="Rectangle 16"/>
              <p:cNvSpPr>
                <a:spLocks noChangeArrowheads="1"/>
              </p:cNvSpPr>
              <p:nvPr/>
            </p:nvSpPr>
            <p:spPr bwMode="auto">
              <a:xfrm rot="16200000">
                <a:off x="99" y="2800"/>
                <a:ext cx="5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56" name="Rectangle 17"/>
              <p:cNvSpPr>
                <a:spLocks noChangeArrowheads="1"/>
              </p:cNvSpPr>
              <p:nvPr/>
            </p:nvSpPr>
            <p:spPr bwMode="auto">
              <a:xfrm rot="16200000">
                <a:off x="95" y="2747"/>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R</a:t>
                </a:r>
                <a:endParaRPr lang="en-US" altLang="en-US" sz="1350" kern="0">
                  <a:solidFill>
                    <a:prstClr val="black"/>
                  </a:solidFill>
                </a:endParaRPr>
              </a:p>
            </p:txBody>
          </p:sp>
          <p:sp>
            <p:nvSpPr>
              <p:cNvPr id="57" name="Rectangle 18"/>
              <p:cNvSpPr>
                <a:spLocks noChangeArrowheads="1"/>
              </p:cNvSpPr>
              <p:nvPr/>
            </p:nvSpPr>
            <p:spPr bwMode="auto">
              <a:xfrm rot="16200000">
                <a:off x="100" y="2692"/>
                <a:ext cx="5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S</a:t>
                </a:r>
                <a:endParaRPr lang="en-US" altLang="en-US" sz="1350" kern="0">
                  <a:solidFill>
                    <a:prstClr val="black"/>
                  </a:solidFill>
                </a:endParaRPr>
              </a:p>
            </p:txBody>
          </p:sp>
          <p:sp>
            <p:nvSpPr>
              <p:cNvPr id="58" name="Rectangle 19"/>
              <p:cNvSpPr>
                <a:spLocks noChangeArrowheads="1"/>
              </p:cNvSpPr>
              <p:nvPr/>
            </p:nvSpPr>
            <p:spPr bwMode="auto">
              <a:xfrm rot="16200000">
                <a:off x="102" y="2646"/>
                <a:ext cx="4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a:t>
                </a:r>
                <a:endParaRPr lang="en-US" altLang="en-US" sz="1350" kern="0">
                  <a:solidFill>
                    <a:prstClr val="black"/>
                  </a:solidFill>
                </a:endParaRPr>
              </a:p>
            </p:txBody>
          </p:sp>
          <p:sp>
            <p:nvSpPr>
              <p:cNvPr id="59" name="Rectangle 20"/>
              <p:cNvSpPr>
                <a:spLocks noChangeArrowheads="1"/>
              </p:cNvSpPr>
              <p:nvPr/>
            </p:nvSpPr>
            <p:spPr bwMode="auto">
              <a:xfrm rot="16200000">
                <a:off x="100" y="2600"/>
                <a:ext cx="5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S</a:t>
                </a:r>
                <a:endParaRPr lang="en-US" altLang="en-US" sz="1350" kern="0">
                  <a:solidFill>
                    <a:prstClr val="black"/>
                  </a:solidFill>
                </a:endParaRPr>
              </a:p>
            </p:txBody>
          </p:sp>
          <p:sp>
            <p:nvSpPr>
              <p:cNvPr id="60" name="Rectangle 21"/>
              <p:cNvSpPr>
                <a:spLocks noChangeArrowheads="1"/>
              </p:cNvSpPr>
              <p:nvPr/>
            </p:nvSpPr>
            <p:spPr bwMode="auto">
              <a:xfrm rot="16200000">
                <a:off x="98" y="2550"/>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T</a:t>
                </a:r>
                <a:endParaRPr lang="en-US" altLang="en-US" sz="1350" kern="0">
                  <a:solidFill>
                    <a:prstClr val="black"/>
                  </a:solidFill>
                </a:endParaRPr>
              </a:p>
            </p:txBody>
          </p:sp>
          <p:sp>
            <p:nvSpPr>
              <p:cNvPr id="61" name="Rectangle 22"/>
              <p:cNvSpPr>
                <a:spLocks noChangeArrowheads="1"/>
              </p:cNvSpPr>
              <p:nvPr/>
            </p:nvSpPr>
            <p:spPr bwMode="auto">
              <a:xfrm rot="16200000">
                <a:off x="93" y="2496"/>
                <a:ext cx="6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A</a:t>
                </a:r>
                <a:endParaRPr lang="en-US" altLang="en-US" sz="1350" kern="0">
                  <a:solidFill>
                    <a:prstClr val="black"/>
                  </a:solidFill>
                </a:endParaRPr>
              </a:p>
            </p:txBody>
          </p:sp>
          <p:sp>
            <p:nvSpPr>
              <p:cNvPr id="62" name="Rectangle 23"/>
              <p:cNvSpPr>
                <a:spLocks noChangeArrowheads="1"/>
              </p:cNvSpPr>
              <p:nvPr/>
            </p:nvSpPr>
            <p:spPr bwMode="auto">
              <a:xfrm rot="16200000">
                <a:off x="96" y="2436"/>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K</a:t>
                </a:r>
                <a:endParaRPr lang="en-US" altLang="en-US" sz="1350" kern="0">
                  <a:solidFill>
                    <a:prstClr val="black"/>
                  </a:solidFill>
                </a:endParaRPr>
              </a:p>
            </p:txBody>
          </p:sp>
          <p:sp>
            <p:nvSpPr>
              <p:cNvPr id="63" name="Rectangle 24"/>
              <p:cNvSpPr>
                <a:spLocks noChangeArrowheads="1"/>
              </p:cNvSpPr>
              <p:nvPr/>
            </p:nvSpPr>
            <p:spPr bwMode="auto">
              <a:xfrm rot="16200000">
                <a:off x="99" y="2383"/>
                <a:ext cx="5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64" name="Rectangle 25"/>
              <p:cNvSpPr>
                <a:spLocks noChangeArrowheads="1"/>
              </p:cNvSpPr>
              <p:nvPr/>
            </p:nvSpPr>
            <p:spPr bwMode="auto">
              <a:xfrm rot="16200000">
                <a:off x="92" y="2327"/>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H</a:t>
                </a:r>
                <a:endParaRPr lang="en-US" altLang="en-US" sz="1350" kern="0">
                  <a:solidFill>
                    <a:prstClr val="black"/>
                  </a:solidFill>
                </a:endParaRPr>
              </a:p>
            </p:txBody>
          </p:sp>
          <p:sp>
            <p:nvSpPr>
              <p:cNvPr id="65" name="Rectangle 26"/>
              <p:cNvSpPr>
                <a:spLocks noChangeArrowheads="1"/>
              </p:cNvSpPr>
              <p:nvPr/>
            </p:nvSpPr>
            <p:spPr bwMode="auto">
              <a:xfrm rot="16200000">
                <a:off x="89" y="2261"/>
                <a:ext cx="7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O</a:t>
                </a:r>
                <a:endParaRPr lang="en-US" altLang="en-US" sz="1350" kern="0">
                  <a:solidFill>
                    <a:prstClr val="black"/>
                  </a:solidFill>
                </a:endParaRPr>
              </a:p>
            </p:txBody>
          </p:sp>
          <p:sp>
            <p:nvSpPr>
              <p:cNvPr id="66" name="Rectangle 27"/>
              <p:cNvSpPr>
                <a:spLocks noChangeArrowheads="1"/>
              </p:cNvSpPr>
              <p:nvPr/>
            </p:nvSpPr>
            <p:spPr bwMode="auto">
              <a:xfrm rot="16200000">
                <a:off x="102" y="2201"/>
                <a:ext cx="4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L</a:t>
                </a:r>
                <a:endParaRPr lang="en-US" altLang="en-US" sz="1350" kern="0">
                  <a:solidFill>
                    <a:prstClr val="black"/>
                  </a:solidFill>
                </a:endParaRPr>
              </a:p>
            </p:txBody>
          </p:sp>
          <p:sp>
            <p:nvSpPr>
              <p:cNvPr id="67" name="Rectangle 28"/>
              <p:cNvSpPr>
                <a:spLocks noChangeArrowheads="1"/>
              </p:cNvSpPr>
              <p:nvPr/>
            </p:nvSpPr>
            <p:spPr bwMode="auto">
              <a:xfrm rot="16200000">
                <a:off x="92" y="2150"/>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D</a:t>
                </a:r>
                <a:endParaRPr lang="en-US" altLang="en-US" sz="1350" kern="0">
                  <a:solidFill>
                    <a:prstClr val="black"/>
                  </a:solidFill>
                </a:endParaRPr>
              </a:p>
            </p:txBody>
          </p:sp>
          <p:sp>
            <p:nvSpPr>
              <p:cNvPr id="68" name="Rectangle 29"/>
              <p:cNvSpPr>
                <a:spLocks noChangeArrowheads="1"/>
              </p:cNvSpPr>
              <p:nvPr/>
            </p:nvSpPr>
            <p:spPr bwMode="auto">
              <a:xfrm rot="16200000">
                <a:off x="99" y="2091"/>
                <a:ext cx="5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69" name="Rectangle 30"/>
              <p:cNvSpPr>
                <a:spLocks noChangeArrowheads="1"/>
              </p:cNvSpPr>
              <p:nvPr/>
            </p:nvSpPr>
            <p:spPr bwMode="auto">
              <a:xfrm rot="16200000">
                <a:off x="95" y="2039"/>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R</a:t>
                </a:r>
                <a:endParaRPr lang="en-US" altLang="en-US" sz="1350" kern="0">
                  <a:solidFill>
                    <a:prstClr val="black"/>
                  </a:solidFill>
                </a:endParaRPr>
              </a:p>
            </p:txBody>
          </p:sp>
          <p:sp>
            <p:nvSpPr>
              <p:cNvPr id="70" name="Rectangle 31"/>
              <p:cNvSpPr>
                <a:spLocks noChangeArrowheads="1"/>
              </p:cNvSpPr>
              <p:nvPr/>
            </p:nvSpPr>
            <p:spPr bwMode="auto">
              <a:xfrm rot="16200000">
                <a:off x="100" y="1984"/>
                <a:ext cx="5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S</a:t>
                </a:r>
                <a:endParaRPr lang="en-US" altLang="en-US" sz="1350" kern="0">
                  <a:solidFill>
                    <a:prstClr val="black"/>
                  </a:solidFill>
                </a:endParaRPr>
              </a:p>
            </p:txBody>
          </p:sp>
          <p:sp>
            <p:nvSpPr>
              <p:cNvPr id="71" name="Rectangle 32"/>
              <p:cNvSpPr>
                <a:spLocks noChangeArrowheads="1"/>
              </p:cNvSpPr>
              <p:nvPr/>
            </p:nvSpPr>
            <p:spPr bwMode="auto">
              <a:xfrm rot="16200000">
                <a:off x="125" y="191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a:solidFill>
                    <a:prstClr val="black"/>
                  </a:solidFill>
                </a:endParaRPr>
              </a:p>
            </p:txBody>
          </p:sp>
          <p:sp>
            <p:nvSpPr>
              <p:cNvPr id="72" name="Freeform 33"/>
              <p:cNvSpPr>
                <a:spLocks/>
              </p:cNvSpPr>
              <p:nvPr/>
            </p:nvSpPr>
            <p:spPr bwMode="auto">
              <a:xfrm>
                <a:off x="246" y="1704"/>
                <a:ext cx="605" cy="313"/>
              </a:xfrm>
              <a:custGeom>
                <a:avLst/>
                <a:gdLst>
                  <a:gd name="T0" fmla="*/ 0 w 1448"/>
                  <a:gd name="T1" fmla="*/ 57 h 570"/>
                  <a:gd name="T2" fmla="*/ 0 w 1448"/>
                  <a:gd name="T3" fmla="*/ 57 h 570"/>
                  <a:gd name="T4" fmla="*/ 57 w 1448"/>
                  <a:gd name="T5" fmla="*/ 0 h 570"/>
                  <a:gd name="T6" fmla="*/ 1391 w 1448"/>
                  <a:gd name="T7" fmla="*/ 0 h 570"/>
                  <a:gd name="T8" fmla="*/ 1448 w 1448"/>
                  <a:gd name="T9" fmla="*/ 57 h 570"/>
                  <a:gd name="T10" fmla="*/ 1448 w 1448"/>
                  <a:gd name="T11" fmla="*/ 513 h 570"/>
                  <a:gd name="T12" fmla="*/ 1391 w 1448"/>
                  <a:gd name="T13" fmla="*/ 570 h 570"/>
                  <a:gd name="T14" fmla="*/ 57 w 1448"/>
                  <a:gd name="T15" fmla="*/ 570 h 570"/>
                  <a:gd name="T16" fmla="*/ 0 w 1448"/>
                  <a:gd name="T17" fmla="*/ 513 h 570"/>
                  <a:gd name="T18" fmla="*/ 0 w 1448"/>
                  <a:gd name="T19" fmla="*/ 57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8" h="570">
                    <a:moveTo>
                      <a:pt x="0" y="57"/>
                    </a:moveTo>
                    <a:lnTo>
                      <a:pt x="0" y="57"/>
                    </a:lnTo>
                    <a:cubicBezTo>
                      <a:pt x="0" y="25"/>
                      <a:pt x="26" y="0"/>
                      <a:pt x="57" y="0"/>
                    </a:cubicBezTo>
                    <a:lnTo>
                      <a:pt x="1391" y="0"/>
                    </a:lnTo>
                    <a:cubicBezTo>
                      <a:pt x="1423" y="0"/>
                      <a:pt x="1448" y="25"/>
                      <a:pt x="1448" y="57"/>
                    </a:cubicBezTo>
                    <a:lnTo>
                      <a:pt x="1448" y="513"/>
                    </a:lnTo>
                    <a:cubicBezTo>
                      <a:pt x="1448" y="545"/>
                      <a:pt x="1423" y="570"/>
                      <a:pt x="1391" y="570"/>
                    </a:cubicBezTo>
                    <a:lnTo>
                      <a:pt x="57" y="570"/>
                    </a:lnTo>
                    <a:cubicBezTo>
                      <a:pt x="26" y="570"/>
                      <a:pt x="0" y="545"/>
                      <a:pt x="0" y="513"/>
                    </a:cubicBezTo>
                    <a:lnTo>
                      <a:pt x="0" y="57"/>
                    </a:lnTo>
                    <a:close/>
                  </a:path>
                </a:pathLst>
              </a:custGeom>
              <a:solidFill>
                <a:srgbClr val="F79646">
                  <a:lumMod val="20000"/>
                  <a:lumOff val="80000"/>
                </a:srgbClr>
              </a:solidFill>
              <a:ln w="25400" cap="flat" cmpd="sng" algn="ctr">
                <a:solidFill>
                  <a:srgbClr val="F79646"/>
                </a:solidFill>
                <a:prstDash val="solid"/>
                <a:headEnd/>
                <a:tailEnd/>
              </a:ln>
              <a:effec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73" name="Freeform 34"/>
              <p:cNvSpPr>
                <a:spLocks/>
              </p:cNvSpPr>
              <p:nvPr/>
            </p:nvSpPr>
            <p:spPr bwMode="auto">
              <a:xfrm>
                <a:off x="246" y="1704"/>
                <a:ext cx="598" cy="313"/>
              </a:xfrm>
              <a:custGeom>
                <a:avLst/>
                <a:gdLst>
                  <a:gd name="T0" fmla="*/ 0 w 1448"/>
                  <a:gd name="T1" fmla="*/ 57 h 570"/>
                  <a:gd name="T2" fmla="*/ 0 w 1448"/>
                  <a:gd name="T3" fmla="*/ 57 h 570"/>
                  <a:gd name="T4" fmla="*/ 57 w 1448"/>
                  <a:gd name="T5" fmla="*/ 0 h 570"/>
                  <a:gd name="T6" fmla="*/ 1391 w 1448"/>
                  <a:gd name="T7" fmla="*/ 0 h 570"/>
                  <a:gd name="T8" fmla="*/ 1448 w 1448"/>
                  <a:gd name="T9" fmla="*/ 57 h 570"/>
                  <a:gd name="T10" fmla="*/ 1448 w 1448"/>
                  <a:gd name="T11" fmla="*/ 513 h 570"/>
                  <a:gd name="T12" fmla="*/ 1391 w 1448"/>
                  <a:gd name="T13" fmla="*/ 570 h 570"/>
                  <a:gd name="T14" fmla="*/ 57 w 1448"/>
                  <a:gd name="T15" fmla="*/ 570 h 570"/>
                  <a:gd name="T16" fmla="*/ 0 w 1448"/>
                  <a:gd name="T17" fmla="*/ 513 h 570"/>
                  <a:gd name="T18" fmla="*/ 0 w 1448"/>
                  <a:gd name="T19" fmla="*/ 57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8" h="570">
                    <a:moveTo>
                      <a:pt x="0" y="57"/>
                    </a:moveTo>
                    <a:lnTo>
                      <a:pt x="0" y="57"/>
                    </a:lnTo>
                    <a:cubicBezTo>
                      <a:pt x="0" y="25"/>
                      <a:pt x="26" y="0"/>
                      <a:pt x="57" y="0"/>
                    </a:cubicBezTo>
                    <a:lnTo>
                      <a:pt x="1391" y="0"/>
                    </a:lnTo>
                    <a:cubicBezTo>
                      <a:pt x="1423" y="0"/>
                      <a:pt x="1448" y="25"/>
                      <a:pt x="1448" y="57"/>
                    </a:cubicBezTo>
                    <a:lnTo>
                      <a:pt x="1448" y="513"/>
                    </a:lnTo>
                    <a:cubicBezTo>
                      <a:pt x="1448" y="545"/>
                      <a:pt x="1423" y="570"/>
                      <a:pt x="1391" y="570"/>
                    </a:cubicBezTo>
                    <a:lnTo>
                      <a:pt x="57" y="570"/>
                    </a:lnTo>
                    <a:cubicBezTo>
                      <a:pt x="26" y="570"/>
                      <a:pt x="0" y="545"/>
                      <a:pt x="0" y="513"/>
                    </a:cubicBezTo>
                    <a:lnTo>
                      <a:pt x="0" y="57"/>
                    </a:lnTo>
                    <a:close/>
                  </a:path>
                </a:pathLst>
              </a:custGeom>
              <a:noFill/>
              <a:ln w="7938" cap="flat">
                <a:solidFill>
                  <a:srgbClr val="FFE8C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74" name="Rectangle 35"/>
              <p:cNvSpPr>
                <a:spLocks noChangeArrowheads="1"/>
              </p:cNvSpPr>
              <p:nvPr/>
            </p:nvSpPr>
            <p:spPr bwMode="auto">
              <a:xfrm>
                <a:off x="409" y="1744"/>
                <a:ext cx="6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dirty="0">
                    <a:solidFill>
                      <a:srgbClr val="000000"/>
                    </a:solidFill>
                    <a:latin typeface="Calibri Bold" panose="020F0702030404030204" pitchFamily="34" charset="0"/>
                  </a:rPr>
                  <a:t>N</a:t>
                </a:r>
                <a:endParaRPr lang="en-US" altLang="en-US" sz="1350" kern="0" dirty="0">
                  <a:solidFill>
                    <a:prstClr val="black"/>
                  </a:solidFill>
                </a:endParaRPr>
              </a:p>
            </p:txBody>
          </p:sp>
          <p:sp>
            <p:nvSpPr>
              <p:cNvPr id="75" name="Rectangle 36"/>
              <p:cNvSpPr>
                <a:spLocks noChangeArrowheads="1"/>
              </p:cNvSpPr>
              <p:nvPr/>
            </p:nvSpPr>
            <p:spPr bwMode="auto">
              <a:xfrm>
                <a:off x="460" y="1744"/>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a</a:t>
                </a:r>
                <a:endParaRPr lang="en-US" altLang="en-US" sz="1350" kern="0">
                  <a:solidFill>
                    <a:prstClr val="black"/>
                  </a:solidFill>
                </a:endParaRPr>
              </a:p>
            </p:txBody>
          </p:sp>
          <p:sp>
            <p:nvSpPr>
              <p:cNvPr id="76" name="Rectangle 37"/>
              <p:cNvSpPr>
                <a:spLocks noChangeArrowheads="1"/>
              </p:cNvSpPr>
              <p:nvPr/>
            </p:nvSpPr>
            <p:spPr bwMode="auto">
              <a:xfrm>
                <a:off x="498" y="1744"/>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dirty="0">
                    <a:solidFill>
                      <a:srgbClr val="000000"/>
                    </a:solidFill>
                    <a:latin typeface="Calibri Bold" panose="020F0702030404030204" pitchFamily="34" charset="0"/>
                  </a:rPr>
                  <a:t>t</a:t>
                </a:r>
                <a:endParaRPr lang="en-US" altLang="en-US" sz="1350" kern="0" dirty="0">
                  <a:solidFill>
                    <a:prstClr val="black"/>
                  </a:solidFill>
                </a:endParaRPr>
              </a:p>
            </p:txBody>
          </p:sp>
          <p:sp>
            <p:nvSpPr>
              <p:cNvPr id="77" name="Rectangle 38"/>
              <p:cNvSpPr>
                <a:spLocks noChangeArrowheads="1"/>
              </p:cNvSpPr>
              <p:nvPr/>
            </p:nvSpPr>
            <p:spPr bwMode="auto">
              <a:xfrm>
                <a:off x="525" y="1744"/>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dirty="0">
                    <a:solidFill>
                      <a:srgbClr val="000000"/>
                    </a:solidFill>
                    <a:latin typeface="Calibri Bold" panose="020F0702030404030204" pitchFamily="34" charset="0"/>
                  </a:rPr>
                  <a:t>i</a:t>
                </a:r>
                <a:endParaRPr lang="en-US" altLang="en-US" sz="1350" kern="0" dirty="0">
                  <a:solidFill>
                    <a:prstClr val="black"/>
                  </a:solidFill>
                </a:endParaRPr>
              </a:p>
            </p:txBody>
          </p:sp>
          <p:sp>
            <p:nvSpPr>
              <p:cNvPr id="78" name="Rectangle 39"/>
              <p:cNvSpPr>
                <a:spLocks noChangeArrowheads="1"/>
              </p:cNvSpPr>
              <p:nvPr/>
            </p:nvSpPr>
            <p:spPr bwMode="auto">
              <a:xfrm>
                <a:off x="544" y="1744"/>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o</a:t>
                </a:r>
                <a:endParaRPr lang="en-US" altLang="en-US" sz="1350" kern="0">
                  <a:solidFill>
                    <a:prstClr val="black"/>
                  </a:solidFill>
                </a:endParaRPr>
              </a:p>
            </p:txBody>
          </p:sp>
          <p:sp>
            <p:nvSpPr>
              <p:cNvPr id="79" name="Rectangle 40"/>
              <p:cNvSpPr>
                <a:spLocks noChangeArrowheads="1"/>
              </p:cNvSpPr>
              <p:nvPr/>
            </p:nvSpPr>
            <p:spPr bwMode="auto">
              <a:xfrm>
                <a:off x="585" y="1744"/>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n</a:t>
                </a:r>
                <a:endParaRPr lang="en-US" altLang="en-US" sz="1350" kern="0">
                  <a:solidFill>
                    <a:prstClr val="black"/>
                  </a:solidFill>
                </a:endParaRPr>
              </a:p>
            </p:txBody>
          </p:sp>
          <p:sp>
            <p:nvSpPr>
              <p:cNvPr id="80" name="Rectangle 41"/>
              <p:cNvSpPr>
                <a:spLocks noChangeArrowheads="1"/>
              </p:cNvSpPr>
              <p:nvPr/>
            </p:nvSpPr>
            <p:spPr bwMode="auto">
              <a:xfrm>
                <a:off x="627" y="1744"/>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dirty="0">
                    <a:solidFill>
                      <a:srgbClr val="000000"/>
                    </a:solidFill>
                    <a:latin typeface="Calibri Bold" panose="020F0702030404030204" pitchFamily="34" charset="0"/>
                  </a:rPr>
                  <a:t>a</a:t>
                </a:r>
                <a:endParaRPr lang="en-US" altLang="en-US" sz="1350" kern="0" dirty="0">
                  <a:solidFill>
                    <a:prstClr val="black"/>
                  </a:solidFill>
                </a:endParaRPr>
              </a:p>
            </p:txBody>
          </p:sp>
          <p:sp>
            <p:nvSpPr>
              <p:cNvPr id="81" name="Rectangle 42"/>
              <p:cNvSpPr>
                <a:spLocks noChangeArrowheads="1"/>
              </p:cNvSpPr>
              <p:nvPr/>
            </p:nvSpPr>
            <p:spPr bwMode="auto">
              <a:xfrm>
                <a:off x="665" y="1744"/>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l</a:t>
                </a:r>
                <a:endParaRPr lang="en-US" altLang="en-US" sz="1350" kern="0">
                  <a:solidFill>
                    <a:prstClr val="black"/>
                  </a:solidFill>
                </a:endParaRPr>
              </a:p>
            </p:txBody>
          </p:sp>
          <p:sp>
            <p:nvSpPr>
              <p:cNvPr id="82" name="Rectangle 43"/>
              <p:cNvSpPr>
                <a:spLocks noChangeArrowheads="1"/>
              </p:cNvSpPr>
              <p:nvPr/>
            </p:nvSpPr>
            <p:spPr bwMode="auto">
              <a:xfrm>
                <a:off x="684" y="174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a:solidFill>
                    <a:prstClr val="black"/>
                  </a:solidFill>
                </a:endParaRPr>
              </a:p>
            </p:txBody>
          </p:sp>
          <p:sp>
            <p:nvSpPr>
              <p:cNvPr id="83" name="Rectangle 44"/>
              <p:cNvSpPr>
                <a:spLocks noChangeArrowheads="1"/>
              </p:cNvSpPr>
              <p:nvPr/>
            </p:nvSpPr>
            <p:spPr bwMode="auto">
              <a:xfrm>
                <a:off x="336" y="1854"/>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D</a:t>
                </a:r>
                <a:endParaRPr lang="en-US" altLang="en-US" sz="1350" kern="0">
                  <a:solidFill>
                    <a:prstClr val="black"/>
                  </a:solidFill>
                </a:endParaRPr>
              </a:p>
            </p:txBody>
          </p:sp>
          <p:sp>
            <p:nvSpPr>
              <p:cNvPr id="84" name="Rectangle 45"/>
              <p:cNvSpPr>
                <a:spLocks noChangeArrowheads="1"/>
              </p:cNvSpPr>
              <p:nvPr/>
            </p:nvSpPr>
            <p:spPr bwMode="auto">
              <a:xfrm>
                <a:off x="385" y="1854"/>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dirty="0">
                    <a:solidFill>
                      <a:srgbClr val="000000"/>
                    </a:solidFill>
                    <a:latin typeface="Calibri Bold" panose="020F0702030404030204" pitchFamily="34" charset="0"/>
                  </a:rPr>
                  <a:t>e</a:t>
                </a:r>
                <a:endParaRPr lang="en-US" altLang="en-US" sz="1350" kern="0" dirty="0">
                  <a:solidFill>
                    <a:prstClr val="black"/>
                  </a:solidFill>
                </a:endParaRPr>
              </a:p>
            </p:txBody>
          </p:sp>
          <p:sp>
            <p:nvSpPr>
              <p:cNvPr id="85" name="Rectangle 46"/>
              <p:cNvSpPr>
                <a:spLocks noChangeArrowheads="1"/>
              </p:cNvSpPr>
              <p:nvPr/>
            </p:nvSpPr>
            <p:spPr bwMode="auto">
              <a:xfrm>
                <a:off x="423" y="1854"/>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p</a:t>
                </a:r>
                <a:endParaRPr lang="en-US" altLang="en-US" sz="1350" kern="0">
                  <a:solidFill>
                    <a:prstClr val="black"/>
                  </a:solidFill>
                </a:endParaRPr>
              </a:p>
            </p:txBody>
          </p:sp>
          <p:sp>
            <p:nvSpPr>
              <p:cNvPr id="86" name="Rectangle 47"/>
              <p:cNvSpPr>
                <a:spLocks noChangeArrowheads="1"/>
              </p:cNvSpPr>
              <p:nvPr/>
            </p:nvSpPr>
            <p:spPr bwMode="auto">
              <a:xfrm>
                <a:off x="465" y="1854"/>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a</a:t>
                </a:r>
                <a:endParaRPr lang="en-US" altLang="en-US" sz="1350" kern="0">
                  <a:solidFill>
                    <a:prstClr val="black"/>
                  </a:solidFill>
                </a:endParaRPr>
              </a:p>
            </p:txBody>
          </p:sp>
          <p:sp>
            <p:nvSpPr>
              <p:cNvPr id="87" name="Rectangle 48"/>
              <p:cNvSpPr>
                <a:spLocks noChangeArrowheads="1"/>
              </p:cNvSpPr>
              <p:nvPr/>
            </p:nvSpPr>
            <p:spPr bwMode="auto">
              <a:xfrm>
                <a:off x="503" y="1854"/>
                <a:ext cx="3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r</a:t>
                </a:r>
                <a:endParaRPr lang="en-US" altLang="en-US" sz="1350" kern="0">
                  <a:solidFill>
                    <a:prstClr val="black"/>
                  </a:solidFill>
                </a:endParaRPr>
              </a:p>
            </p:txBody>
          </p:sp>
          <p:sp>
            <p:nvSpPr>
              <p:cNvPr id="88" name="Rectangle 49"/>
              <p:cNvSpPr>
                <a:spLocks noChangeArrowheads="1"/>
              </p:cNvSpPr>
              <p:nvPr/>
            </p:nvSpPr>
            <p:spPr bwMode="auto">
              <a:xfrm>
                <a:off x="530" y="1854"/>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t</a:t>
                </a:r>
                <a:endParaRPr lang="en-US" altLang="en-US" sz="1350" kern="0">
                  <a:solidFill>
                    <a:prstClr val="black"/>
                  </a:solidFill>
                </a:endParaRPr>
              </a:p>
            </p:txBody>
          </p:sp>
          <p:sp>
            <p:nvSpPr>
              <p:cNvPr id="89" name="Rectangle 50"/>
              <p:cNvSpPr>
                <a:spLocks noChangeArrowheads="1"/>
              </p:cNvSpPr>
              <p:nvPr/>
            </p:nvSpPr>
            <p:spPr bwMode="auto">
              <a:xfrm>
                <a:off x="557" y="1854"/>
                <a:ext cx="8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m</a:t>
                </a:r>
                <a:endParaRPr lang="en-US" altLang="en-US" sz="1350" kern="0">
                  <a:solidFill>
                    <a:prstClr val="black"/>
                  </a:solidFill>
                </a:endParaRPr>
              </a:p>
            </p:txBody>
          </p:sp>
          <p:sp>
            <p:nvSpPr>
              <p:cNvPr id="90" name="Rectangle 51"/>
              <p:cNvSpPr>
                <a:spLocks noChangeArrowheads="1"/>
              </p:cNvSpPr>
              <p:nvPr/>
            </p:nvSpPr>
            <p:spPr bwMode="auto">
              <a:xfrm>
                <a:off x="619" y="1854"/>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91" name="Rectangle 52"/>
              <p:cNvSpPr>
                <a:spLocks noChangeArrowheads="1"/>
              </p:cNvSpPr>
              <p:nvPr/>
            </p:nvSpPr>
            <p:spPr bwMode="auto">
              <a:xfrm>
                <a:off x="658" y="1854"/>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n</a:t>
                </a:r>
                <a:endParaRPr lang="en-US" altLang="en-US" sz="1350" kern="0">
                  <a:solidFill>
                    <a:prstClr val="black"/>
                  </a:solidFill>
                </a:endParaRPr>
              </a:p>
            </p:txBody>
          </p:sp>
          <p:sp>
            <p:nvSpPr>
              <p:cNvPr id="92" name="Rectangle 53"/>
              <p:cNvSpPr>
                <a:spLocks noChangeArrowheads="1"/>
              </p:cNvSpPr>
              <p:nvPr/>
            </p:nvSpPr>
            <p:spPr bwMode="auto">
              <a:xfrm>
                <a:off x="699" y="1854"/>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t</a:t>
                </a:r>
                <a:endParaRPr lang="en-US" altLang="en-US" sz="1350" kern="0">
                  <a:solidFill>
                    <a:prstClr val="black"/>
                  </a:solidFill>
                </a:endParaRPr>
              </a:p>
            </p:txBody>
          </p:sp>
          <p:sp>
            <p:nvSpPr>
              <p:cNvPr id="93" name="Rectangle 54"/>
              <p:cNvSpPr>
                <a:spLocks noChangeArrowheads="1"/>
              </p:cNvSpPr>
              <p:nvPr/>
            </p:nvSpPr>
            <p:spPr bwMode="auto">
              <a:xfrm>
                <a:off x="726" y="1854"/>
                <a:ext cx="4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dirty="0">
                    <a:solidFill>
                      <a:srgbClr val="000000"/>
                    </a:solidFill>
                    <a:latin typeface="Calibri Bold" panose="020F0702030404030204" pitchFamily="34" charset="0"/>
                  </a:rPr>
                  <a:t>s</a:t>
                </a:r>
                <a:endParaRPr lang="en-US" altLang="en-US" sz="1350" kern="0" dirty="0">
                  <a:solidFill>
                    <a:prstClr val="black"/>
                  </a:solidFill>
                </a:endParaRPr>
              </a:p>
            </p:txBody>
          </p:sp>
          <p:sp>
            <p:nvSpPr>
              <p:cNvPr id="94" name="Rectangle 55"/>
              <p:cNvSpPr>
                <a:spLocks noChangeArrowheads="1"/>
              </p:cNvSpPr>
              <p:nvPr/>
            </p:nvSpPr>
            <p:spPr bwMode="auto">
              <a:xfrm>
                <a:off x="757" y="185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a:solidFill>
                    <a:prstClr val="black"/>
                  </a:solidFill>
                </a:endParaRPr>
              </a:p>
            </p:txBody>
          </p:sp>
          <p:sp>
            <p:nvSpPr>
              <p:cNvPr id="95" name="Freeform 56"/>
              <p:cNvSpPr>
                <a:spLocks/>
              </p:cNvSpPr>
              <p:nvPr/>
            </p:nvSpPr>
            <p:spPr bwMode="auto">
              <a:xfrm>
                <a:off x="251" y="2047"/>
                <a:ext cx="597" cy="199"/>
              </a:xfrm>
              <a:custGeom>
                <a:avLst/>
                <a:gdLst>
                  <a:gd name="T0" fmla="*/ 0 w 1448"/>
                  <a:gd name="T1" fmla="*/ 36 h 362"/>
                  <a:gd name="T2" fmla="*/ 0 w 1448"/>
                  <a:gd name="T3" fmla="*/ 36 h 362"/>
                  <a:gd name="T4" fmla="*/ 36 w 1448"/>
                  <a:gd name="T5" fmla="*/ 0 h 362"/>
                  <a:gd name="T6" fmla="*/ 1412 w 1448"/>
                  <a:gd name="T7" fmla="*/ 0 h 362"/>
                  <a:gd name="T8" fmla="*/ 1448 w 1448"/>
                  <a:gd name="T9" fmla="*/ 36 h 362"/>
                  <a:gd name="T10" fmla="*/ 1448 w 1448"/>
                  <a:gd name="T11" fmla="*/ 326 h 362"/>
                  <a:gd name="T12" fmla="*/ 1412 w 1448"/>
                  <a:gd name="T13" fmla="*/ 362 h 362"/>
                  <a:gd name="T14" fmla="*/ 36 w 1448"/>
                  <a:gd name="T15" fmla="*/ 362 h 362"/>
                  <a:gd name="T16" fmla="*/ 0 w 1448"/>
                  <a:gd name="T17" fmla="*/ 326 h 362"/>
                  <a:gd name="T18" fmla="*/ 0 w 1448"/>
                  <a:gd name="T19" fmla="*/ 3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8" h="362">
                    <a:moveTo>
                      <a:pt x="0" y="36"/>
                    </a:moveTo>
                    <a:lnTo>
                      <a:pt x="0" y="36"/>
                    </a:lnTo>
                    <a:cubicBezTo>
                      <a:pt x="0" y="16"/>
                      <a:pt x="16" y="0"/>
                      <a:pt x="36" y="0"/>
                    </a:cubicBezTo>
                    <a:lnTo>
                      <a:pt x="1412" y="0"/>
                    </a:lnTo>
                    <a:cubicBezTo>
                      <a:pt x="1432" y="0"/>
                      <a:pt x="1448" y="16"/>
                      <a:pt x="1448" y="36"/>
                    </a:cubicBezTo>
                    <a:lnTo>
                      <a:pt x="1448" y="326"/>
                    </a:lnTo>
                    <a:cubicBezTo>
                      <a:pt x="1448" y="346"/>
                      <a:pt x="1432" y="362"/>
                      <a:pt x="1412" y="362"/>
                    </a:cubicBezTo>
                    <a:lnTo>
                      <a:pt x="36" y="362"/>
                    </a:lnTo>
                    <a:cubicBezTo>
                      <a:pt x="16" y="362"/>
                      <a:pt x="0" y="346"/>
                      <a:pt x="0" y="326"/>
                    </a:cubicBezTo>
                    <a:lnTo>
                      <a:pt x="0" y="36"/>
                    </a:lnTo>
                    <a:close/>
                  </a:path>
                </a:pathLst>
              </a:custGeom>
              <a:solidFill>
                <a:srgbClr val="F79646">
                  <a:lumMod val="20000"/>
                  <a:lumOff val="80000"/>
                </a:srgbClr>
              </a:solidFill>
              <a:ln w="25400" cap="flat" cmpd="sng" algn="ctr">
                <a:solidFill>
                  <a:srgbClr val="F79646"/>
                </a:solidFill>
                <a:prstDash val="solid"/>
                <a:headEnd/>
                <a:tailEnd/>
              </a:ln>
              <a:effec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96" name="Freeform 57"/>
              <p:cNvSpPr>
                <a:spLocks/>
              </p:cNvSpPr>
              <p:nvPr/>
            </p:nvSpPr>
            <p:spPr bwMode="auto">
              <a:xfrm>
                <a:off x="251" y="2047"/>
                <a:ext cx="597" cy="199"/>
              </a:xfrm>
              <a:custGeom>
                <a:avLst/>
                <a:gdLst>
                  <a:gd name="T0" fmla="*/ 0 w 1448"/>
                  <a:gd name="T1" fmla="*/ 36 h 362"/>
                  <a:gd name="T2" fmla="*/ 0 w 1448"/>
                  <a:gd name="T3" fmla="*/ 36 h 362"/>
                  <a:gd name="T4" fmla="*/ 36 w 1448"/>
                  <a:gd name="T5" fmla="*/ 0 h 362"/>
                  <a:gd name="T6" fmla="*/ 1412 w 1448"/>
                  <a:gd name="T7" fmla="*/ 0 h 362"/>
                  <a:gd name="T8" fmla="*/ 1448 w 1448"/>
                  <a:gd name="T9" fmla="*/ 36 h 362"/>
                  <a:gd name="T10" fmla="*/ 1448 w 1448"/>
                  <a:gd name="T11" fmla="*/ 326 h 362"/>
                  <a:gd name="T12" fmla="*/ 1412 w 1448"/>
                  <a:gd name="T13" fmla="*/ 362 h 362"/>
                  <a:gd name="T14" fmla="*/ 36 w 1448"/>
                  <a:gd name="T15" fmla="*/ 362 h 362"/>
                  <a:gd name="T16" fmla="*/ 0 w 1448"/>
                  <a:gd name="T17" fmla="*/ 326 h 362"/>
                  <a:gd name="T18" fmla="*/ 0 w 1448"/>
                  <a:gd name="T19" fmla="*/ 3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8" h="362">
                    <a:moveTo>
                      <a:pt x="0" y="36"/>
                    </a:moveTo>
                    <a:lnTo>
                      <a:pt x="0" y="36"/>
                    </a:lnTo>
                    <a:cubicBezTo>
                      <a:pt x="0" y="16"/>
                      <a:pt x="16" y="0"/>
                      <a:pt x="36" y="0"/>
                    </a:cubicBezTo>
                    <a:lnTo>
                      <a:pt x="1412" y="0"/>
                    </a:lnTo>
                    <a:cubicBezTo>
                      <a:pt x="1432" y="0"/>
                      <a:pt x="1448" y="16"/>
                      <a:pt x="1448" y="36"/>
                    </a:cubicBezTo>
                    <a:lnTo>
                      <a:pt x="1448" y="326"/>
                    </a:lnTo>
                    <a:cubicBezTo>
                      <a:pt x="1448" y="346"/>
                      <a:pt x="1432" y="362"/>
                      <a:pt x="1412" y="362"/>
                    </a:cubicBezTo>
                    <a:lnTo>
                      <a:pt x="36" y="362"/>
                    </a:lnTo>
                    <a:cubicBezTo>
                      <a:pt x="16" y="362"/>
                      <a:pt x="0" y="346"/>
                      <a:pt x="0" y="326"/>
                    </a:cubicBezTo>
                    <a:lnTo>
                      <a:pt x="0" y="36"/>
                    </a:lnTo>
                    <a:close/>
                  </a:path>
                </a:pathLst>
              </a:custGeom>
              <a:noFill/>
              <a:ln w="7938" cap="flat">
                <a:solidFill>
                  <a:srgbClr val="FFE8C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97" name="Rectangle 58"/>
              <p:cNvSpPr>
                <a:spLocks noChangeArrowheads="1"/>
              </p:cNvSpPr>
              <p:nvPr/>
            </p:nvSpPr>
            <p:spPr bwMode="auto">
              <a:xfrm>
                <a:off x="325" y="2086"/>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P</a:t>
                </a:r>
                <a:endParaRPr lang="en-US" altLang="en-US" sz="1350" kern="0">
                  <a:solidFill>
                    <a:prstClr val="black"/>
                  </a:solidFill>
                </a:endParaRPr>
              </a:p>
            </p:txBody>
          </p:sp>
          <p:sp>
            <p:nvSpPr>
              <p:cNvPr id="98" name="Rectangle 59"/>
              <p:cNvSpPr>
                <a:spLocks noChangeArrowheads="1"/>
              </p:cNvSpPr>
              <p:nvPr/>
            </p:nvSpPr>
            <p:spPr bwMode="auto">
              <a:xfrm>
                <a:off x="366" y="2086"/>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u</a:t>
                </a:r>
                <a:endParaRPr lang="en-US" altLang="en-US" sz="1350" kern="0">
                  <a:solidFill>
                    <a:prstClr val="black"/>
                  </a:solidFill>
                </a:endParaRPr>
              </a:p>
            </p:txBody>
          </p:sp>
          <p:sp>
            <p:nvSpPr>
              <p:cNvPr id="99" name="Rectangle 60"/>
              <p:cNvSpPr>
                <a:spLocks noChangeArrowheads="1"/>
              </p:cNvSpPr>
              <p:nvPr/>
            </p:nvSpPr>
            <p:spPr bwMode="auto">
              <a:xfrm>
                <a:off x="407" y="2086"/>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b</a:t>
                </a:r>
                <a:endParaRPr lang="en-US" altLang="en-US" sz="1350" kern="0">
                  <a:solidFill>
                    <a:prstClr val="black"/>
                  </a:solidFill>
                </a:endParaRPr>
              </a:p>
            </p:txBody>
          </p:sp>
          <p:sp>
            <p:nvSpPr>
              <p:cNvPr id="100" name="Rectangle 61"/>
              <p:cNvSpPr>
                <a:spLocks noChangeArrowheads="1"/>
              </p:cNvSpPr>
              <p:nvPr/>
            </p:nvSpPr>
            <p:spPr bwMode="auto">
              <a:xfrm>
                <a:off x="449" y="2086"/>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l</a:t>
                </a:r>
                <a:endParaRPr lang="en-US" altLang="en-US" sz="1350" kern="0">
                  <a:solidFill>
                    <a:prstClr val="black"/>
                  </a:solidFill>
                </a:endParaRPr>
              </a:p>
            </p:txBody>
          </p:sp>
          <p:sp>
            <p:nvSpPr>
              <p:cNvPr id="101" name="Rectangle 62"/>
              <p:cNvSpPr>
                <a:spLocks noChangeArrowheads="1"/>
              </p:cNvSpPr>
              <p:nvPr/>
            </p:nvSpPr>
            <p:spPr bwMode="auto">
              <a:xfrm>
                <a:off x="468" y="2086"/>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dirty="0">
                    <a:solidFill>
                      <a:srgbClr val="000000"/>
                    </a:solidFill>
                    <a:latin typeface="Calibri Bold" panose="020F0702030404030204" pitchFamily="34" charset="0"/>
                  </a:rPr>
                  <a:t>i</a:t>
                </a:r>
                <a:endParaRPr lang="en-US" altLang="en-US" sz="1350" kern="0" dirty="0">
                  <a:solidFill>
                    <a:prstClr val="black"/>
                  </a:solidFill>
                </a:endParaRPr>
              </a:p>
            </p:txBody>
          </p:sp>
          <p:sp>
            <p:nvSpPr>
              <p:cNvPr id="102" name="Rectangle 63"/>
              <p:cNvSpPr>
                <a:spLocks noChangeArrowheads="1"/>
              </p:cNvSpPr>
              <p:nvPr/>
            </p:nvSpPr>
            <p:spPr bwMode="auto">
              <a:xfrm>
                <a:off x="486" y="2086"/>
                <a:ext cx="4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c</a:t>
                </a:r>
                <a:endParaRPr lang="en-US" altLang="en-US" sz="1350" kern="0">
                  <a:solidFill>
                    <a:prstClr val="black"/>
                  </a:solidFill>
                </a:endParaRPr>
              </a:p>
            </p:txBody>
          </p:sp>
          <p:sp>
            <p:nvSpPr>
              <p:cNvPr id="103" name="Rectangle 64"/>
              <p:cNvSpPr>
                <a:spLocks noChangeArrowheads="1"/>
              </p:cNvSpPr>
              <p:nvPr/>
            </p:nvSpPr>
            <p:spPr bwMode="auto">
              <a:xfrm>
                <a:off x="519" y="208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a:solidFill>
                    <a:prstClr val="black"/>
                  </a:solidFill>
                </a:endParaRPr>
              </a:p>
            </p:txBody>
          </p:sp>
          <p:sp>
            <p:nvSpPr>
              <p:cNvPr id="104" name="Rectangle 65"/>
              <p:cNvSpPr>
                <a:spLocks noChangeArrowheads="1"/>
              </p:cNvSpPr>
              <p:nvPr/>
            </p:nvSpPr>
            <p:spPr bwMode="auto">
              <a:xfrm>
                <a:off x="536" y="2086"/>
                <a:ext cx="5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105" name="Rectangle 66"/>
              <p:cNvSpPr>
                <a:spLocks noChangeArrowheads="1"/>
              </p:cNvSpPr>
              <p:nvPr/>
            </p:nvSpPr>
            <p:spPr bwMode="auto">
              <a:xfrm>
                <a:off x="574" y="2086"/>
                <a:ext cx="57" cy="126"/>
              </a:xfrm>
              <a:prstGeom prst="rect">
                <a:avLst/>
              </a:prstGeom>
              <a:solidFill>
                <a:srgbClr val="F79646">
                  <a:lumMod val="20000"/>
                  <a:lumOff val="80000"/>
                </a:srgbClr>
              </a:solidFill>
              <a:ln w="25400" cap="flat" cmpd="sng" algn="ctr">
                <a:noFill/>
                <a:prstDash val="solid"/>
              </a:ln>
              <a:effec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dirty="0">
                    <a:solidFill>
                      <a:srgbClr val="000000"/>
                    </a:solidFill>
                    <a:latin typeface="Calibri Bold" panose="020F0702030404030204" pitchFamily="34" charset="0"/>
                  </a:rPr>
                  <a:t>n</a:t>
                </a:r>
                <a:endParaRPr lang="en-US" altLang="en-US" sz="1350" kern="0" dirty="0">
                  <a:solidFill>
                    <a:prstClr val="black"/>
                  </a:solidFill>
                </a:endParaRPr>
              </a:p>
            </p:txBody>
          </p:sp>
          <p:sp>
            <p:nvSpPr>
              <p:cNvPr id="106" name="Rectangle 67"/>
              <p:cNvSpPr>
                <a:spLocks noChangeArrowheads="1"/>
              </p:cNvSpPr>
              <p:nvPr/>
            </p:nvSpPr>
            <p:spPr bwMode="auto">
              <a:xfrm>
                <a:off x="615" y="2086"/>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t</a:t>
                </a:r>
                <a:endParaRPr lang="en-US" altLang="en-US" sz="1350" kern="0">
                  <a:solidFill>
                    <a:prstClr val="black"/>
                  </a:solidFill>
                </a:endParaRPr>
              </a:p>
            </p:txBody>
          </p:sp>
          <p:sp>
            <p:nvSpPr>
              <p:cNvPr id="107" name="Rectangle 68"/>
              <p:cNvSpPr>
                <a:spLocks noChangeArrowheads="1"/>
              </p:cNvSpPr>
              <p:nvPr/>
            </p:nvSpPr>
            <p:spPr bwMode="auto">
              <a:xfrm>
                <a:off x="642" y="2086"/>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i</a:t>
                </a:r>
                <a:endParaRPr lang="en-US" altLang="en-US" sz="1350" kern="0">
                  <a:solidFill>
                    <a:prstClr val="black"/>
                  </a:solidFill>
                </a:endParaRPr>
              </a:p>
            </p:txBody>
          </p:sp>
          <p:sp>
            <p:nvSpPr>
              <p:cNvPr id="108" name="Rectangle 69"/>
              <p:cNvSpPr>
                <a:spLocks noChangeArrowheads="1"/>
              </p:cNvSpPr>
              <p:nvPr/>
            </p:nvSpPr>
            <p:spPr bwMode="auto">
              <a:xfrm>
                <a:off x="661" y="2086"/>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t</a:t>
                </a:r>
                <a:endParaRPr lang="en-US" altLang="en-US" sz="1350" kern="0">
                  <a:solidFill>
                    <a:prstClr val="black"/>
                  </a:solidFill>
                </a:endParaRPr>
              </a:p>
            </p:txBody>
          </p:sp>
          <p:sp>
            <p:nvSpPr>
              <p:cNvPr id="109" name="Rectangle 70"/>
              <p:cNvSpPr>
                <a:spLocks noChangeArrowheads="1"/>
              </p:cNvSpPr>
              <p:nvPr/>
            </p:nvSpPr>
            <p:spPr bwMode="auto">
              <a:xfrm>
                <a:off x="687" y="2086"/>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i</a:t>
                </a:r>
                <a:endParaRPr lang="en-US" altLang="en-US" sz="1350" kern="0">
                  <a:solidFill>
                    <a:prstClr val="black"/>
                  </a:solidFill>
                </a:endParaRPr>
              </a:p>
            </p:txBody>
          </p:sp>
          <p:sp>
            <p:nvSpPr>
              <p:cNvPr id="110" name="Rectangle 71"/>
              <p:cNvSpPr>
                <a:spLocks noChangeArrowheads="1"/>
              </p:cNvSpPr>
              <p:nvPr/>
            </p:nvSpPr>
            <p:spPr bwMode="auto">
              <a:xfrm>
                <a:off x="706" y="2086"/>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111" name="Rectangle 72"/>
              <p:cNvSpPr>
                <a:spLocks noChangeArrowheads="1"/>
              </p:cNvSpPr>
              <p:nvPr/>
            </p:nvSpPr>
            <p:spPr bwMode="auto">
              <a:xfrm>
                <a:off x="745" y="2086"/>
                <a:ext cx="4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s</a:t>
                </a:r>
                <a:endParaRPr lang="en-US" altLang="en-US" sz="1350" kern="0">
                  <a:solidFill>
                    <a:prstClr val="black"/>
                  </a:solidFill>
                </a:endParaRPr>
              </a:p>
            </p:txBody>
          </p:sp>
          <p:sp>
            <p:nvSpPr>
              <p:cNvPr id="112" name="Rectangle 73"/>
              <p:cNvSpPr>
                <a:spLocks noChangeArrowheads="1"/>
              </p:cNvSpPr>
              <p:nvPr/>
            </p:nvSpPr>
            <p:spPr bwMode="auto">
              <a:xfrm>
                <a:off x="776" y="208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a:solidFill>
                    <a:prstClr val="black"/>
                  </a:solidFill>
                </a:endParaRPr>
              </a:p>
            </p:txBody>
          </p:sp>
          <p:sp>
            <p:nvSpPr>
              <p:cNvPr id="113" name="Freeform 74"/>
              <p:cNvSpPr>
                <a:spLocks/>
              </p:cNvSpPr>
              <p:nvPr/>
            </p:nvSpPr>
            <p:spPr bwMode="auto">
              <a:xfrm>
                <a:off x="251" y="2276"/>
                <a:ext cx="597" cy="198"/>
              </a:xfrm>
              <a:custGeom>
                <a:avLst/>
                <a:gdLst>
                  <a:gd name="T0" fmla="*/ 0 w 1448"/>
                  <a:gd name="T1" fmla="*/ 37 h 362"/>
                  <a:gd name="T2" fmla="*/ 0 w 1448"/>
                  <a:gd name="T3" fmla="*/ 37 h 362"/>
                  <a:gd name="T4" fmla="*/ 36 w 1448"/>
                  <a:gd name="T5" fmla="*/ 0 h 362"/>
                  <a:gd name="T6" fmla="*/ 1412 w 1448"/>
                  <a:gd name="T7" fmla="*/ 0 h 362"/>
                  <a:gd name="T8" fmla="*/ 1448 w 1448"/>
                  <a:gd name="T9" fmla="*/ 37 h 362"/>
                  <a:gd name="T10" fmla="*/ 1448 w 1448"/>
                  <a:gd name="T11" fmla="*/ 326 h 362"/>
                  <a:gd name="T12" fmla="*/ 1412 w 1448"/>
                  <a:gd name="T13" fmla="*/ 362 h 362"/>
                  <a:gd name="T14" fmla="*/ 36 w 1448"/>
                  <a:gd name="T15" fmla="*/ 362 h 362"/>
                  <a:gd name="T16" fmla="*/ 0 w 1448"/>
                  <a:gd name="T17" fmla="*/ 326 h 362"/>
                  <a:gd name="T18" fmla="*/ 0 w 1448"/>
                  <a:gd name="T19" fmla="*/ 3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8" h="362">
                    <a:moveTo>
                      <a:pt x="0" y="37"/>
                    </a:moveTo>
                    <a:lnTo>
                      <a:pt x="0" y="37"/>
                    </a:lnTo>
                    <a:cubicBezTo>
                      <a:pt x="0" y="17"/>
                      <a:pt x="16" y="0"/>
                      <a:pt x="36" y="0"/>
                    </a:cubicBezTo>
                    <a:lnTo>
                      <a:pt x="1412" y="0"/>
                    </a:lnTo>
                    <a:cubicBezTo>
                      <a:pt x="1432" y="0"/>
                      <a:pt x="1448" y="17"/>
                      <a:pt x="1448" y="37"/>
                    </a:cubicBezTo>
                    <a:lnTo>
                      <a:pt x="1448" y="326"/>
                    </a:lnTo>
                    <a:cubicBezTo>
                      <a:pt x="1448" y="346"/>
                      <a:pt x="1432" y="362"/>
                      <a:pt x="1412" y="362"/>
                    </a:cubicBezTo>
                    <a:lnTo>
                      <a:pt x="36" y="362"/>
                    </a:lnTo>
                    <a:cubicBezTo>
                      <a:pt x="16" y="362"/>
                      <a:pt x="0" y="346"/>
                      <a:pt x="0" y="326"/>
                    </a:cubicBezTo>
                    <a:lnTo>
                      <a:pt x="0" y="37"/>
                    </a:lnTo>
                    <a:close/>
                  </a:path>
                </a:pathLst>
              </a:custGeom>
              <a:solidFill>
                <a:srgbClr val="F79646">
                  <a:lumMod val="20000"/>
                  <a:lumOff val="80000"/>
                </a:srgbClr>
              </a:solidFill>
              <a:ln w="25400" cap="flat" cmpd="sng" algn="ctr">
                <a:solidFill>
                  <a:srgbClr val="F79646"/>
                </a:solidFill>
                <a:prstDash val="solid"/>
                <a:headEnd/>
                <a:tailEnd/>
              </a:ln>
              <a:effec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114" name="Freeform 75"/>
              <p:cNvSpPr>
                <a:spLocks/>
              </p:cNvSpPr>
              <p:nvPr/>
            </p:nvSpPr>
            <p:spPr bwMode="auto">
              <a:xfrm>
                <a:off x="251" y="2276"/>
                <a:ext cx="597" cy="198"/>
              </a:xfrm>
              <a:custGeom>
                <a:avLst/>
                <a:gdLst>
                  <a:gd name="T0" fmla="*/ 0 w 1448"/>
                  <a:gd name="T1" fmla="*/ 37 h 362"/>
                  <a:gd name="T2" fmla="*/ 0 w 1448"/>
                  <a:gd name="T3" fmla="*/ 37 h 362"/>
                  <a:gd name="T4" fmla="*/ 36 w 1448"/>
                  <a:gd name="T5" fmla="*/ 0 h 362"/>
                  <a:gd name="T6" fmla="*/ 1412 w 1448"/>
                  <a:gd name="T7" fmla="*/ 0 h 362"/>
                  <a:gd name="T8" fmla="*/ 1448 w 1448"/>
                  <a:gd name="T9" fmla="*/ 37 h 362"/>
                  <a:gd name="T10" fmla="*/ 1448 w 1448"/>
                  <a:gd name="T11" fmla="*/ 326 h 362"/>
                  <a:gd name="T12" fmla="*/ 1412 w 1448"/>
                  <a:gd name="T13" fmla="*/ 362 h 362"/>
                  <a:gd name="T14" fmla="*/ 36 w 1448"/>
                  <a:gd name="T15" fmla="*/ 362 h 362"/>
                  <a:gd name="T16" fmla="*/ 0 w 1448"/>
                  <a:gd name="T17" fmla="*/ 326 h 362"/>
                  <a:gd name="T18" fmla="*/ 0 w 1448"/>
                  <a:gd name="T19" fmla="*/ 3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8" h="362">
                    <a:moveTo>
                      <a:pt x="0" y="37"/>
                    </a:moveTo>
                    <a:lnTo>
                      <a:pt x="0" y="37"/>
                    </a:lnTo>
                    <a:cubicBezTo>
                      <a:pt x="0" y="17"/>
                      <a:pt x="16" y="0"/>
                      <a:pt x="36" y="0"/>
                    </a:cubicBezTo>
                    <a:lnTo>
                      <a:pt x="1412" y="0"/>
                    </a:lnTo>
                    <a:cubicBezTo>
                      <a:pt x="1432" y="0"/>
                      <a:pt x="1448" y="17"/>
                      <a:pt x="1448" y="37"/>
                    </a:cubicBezTo>
                    <a:lnTo>
                      <a:pt x="1448" y="326"/>
                    </a:lnTo>
                    <a:cubicBezTo>
                      <a:pt x="1448" y="346"/>
                      <a:pt x="1432" y="362"/>
                      <a:pt x="1412" y="362"/>
                    </a:cubicBezTo>
                    <a:lnTo>
                      <a:pt x="36" y="362"/>
                    </a:lnTo>
                    <a:cubicBezTo>
                      <a:pt x="16" y="362"/>
                      <a:pt x="0" y="346"/>
                      <a:pt x="0" y="326"/>
                    </a:cubicBezTo>
                    <a:lnTo>
                      <a:pt x="0" y="37"/>
                    </a:lnTo>
                    <a:close/>
                  </a:path>
                </a:pathLst>
              </a:custGeom>
              <a:noFill/>
              <a:ln w="7938" cap="flat">
                <a:solidFill>
                  <a:srgbClr val="FFE8C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115" name="Rectangle 76"/>
              <p:cNvSpPr>
                <a:spLocks noChangeArrowheads="1"/>
              </p:cNvSpPr>
              <p:nvPr/>
            </p:nvSpPr>
            <p:spPr bwMode="auto">
              <a:xfrm>
                <a:off x="397" y="2285"/>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P</a:t>
                </a:r>
                <a:endParaRPr lang="en-US" altLang="en-US" sz="1350" kern="0">
                  <a:solidFill>
                    <a:prstClr val="black"/>
                  </a:solidFill>
                </a:endParaRPr>
              </a:p>
            </p:txBody>
          </p:sp>
          <p:sp>
            <p:nvSpPr>
              <p:cNvPr id="116" name="Rectangle 77"/>
              <p:cNvSpPr>
                <a:spLocks noChangeArrowheads="1"/>
              </p:cNvSpPr>
              <p:nvPr/>
            </p:nvSpPr>
            <p:spPr bwMode="auto">
              <a:xfrm>
                <a:off x="437" y="2285"/>
                <a:ext cx="3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dirty="0">
                    <a:solidFill>
                      <a:srgbClr val="000000"/>
                    </a:solidFill>
                    <a:latin typeface="Calibri Bold" panose="020F0702030404030204" pitchFamily="34" charset="0"/>
                  </a:rPr>
                  <a:t>r</a:t>
                </a:r>
                <a:endParaRPr lang="en-US" altLang="en-US" sz="1350" kern="0" dirty="0">
                  <a:solidFill>
                    <a:prstClr val="black"/>
                  </a:solidFill>
                </a:endParaRPr>
              </a:p>
            </p:txBody>
          </p:sp>
          <p:sp>
            <p:nvSpPr>
              <p:cNvPr id="117" name="Rectangle 78"/>
              <p:cNvSpPr>
                <a:spLocks noChangeArrowheads="1"/>
              </p:cNvSpPr>
              <p:nvPr/>
            </p:nvSpPr>
            <p:spPr bwMode="auto">
              <a:xfrm>
                <a:off x="465" y="2285"/>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dirty="0">
                    <a:solidFill>
                      <a:srgbClr val="000000"/>
                    </a:solidFill>
                    <a:latin typeface="Calibri Bold" panose="020F0702030404030204" pitchFamily="34" charset="0"/>
                  </a:rPr>
                  <a:t>o</a:t>
                </a:r>
                <a:endParaRPr lang="en-US" altLang="en-US" sz="1350" kern="0" dirty="0">
                  <a:solidFill>
                    <a:prstClr val="black"/>
                  </a:solidFill>
                </a:endParaRPr>
              </a:p>
            </p:txBody>
          </p:sp>
          <p:sp>
            <p:nvSpPr>
              <p:cNvPr id="118" name="Rectangle 79"/>
              <p:cNvSpPr>
                <a:spLocks noChangeArrowheads="1"/>
              </p:cNvSpPr>
              <p:nvPr/>
            </p:nvSpPr>
            <p:spPr bwMode="auto">
              <a:xfrm>
                <a:off x="506" y="2285"/>
                <a:ext cx="5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v</a:t>
                </a:r>
                <a:endParaRPr lang="en-US" altLang="en-US" sz="1350" kern="0">
                  <a:solidFill>
                    <a:prstClr val="black"/>
                  </a:solidFill>
                </a:endParaRPr>
              </a:p>
            </p:txBody>
          </p:sp>
          <p:sp>
            <p:nvSpPr>
              <p:cNvPr id="119" name="Rectangle 80"/>
              <p:cNvSpPr>
                <a:spLocks noChangeArrowheads="1"/>
              </p:cNvSpPr>
              <p:nvPr/>
            </p:nvSpPr>
            <p:spPr bwMode="auto">
              <a:xfrm>
                <a:off x="543" y="2285"/>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i</a:t>
                </a:r>
                <a:endParaRPr lang="en-US" altLang="en-US" sz="1350" kern="0">
                  <a:solidFill>
                    <a:prstClr val="black"/>
                  </a:solidFill>
                </a:endParaRPr>
              </a:p>
            </p:txBody>
          </p:sp>
          <p:sp>
            <p:nvSpPr>
              <p:cNvPr id="120" name="Rectangle 81"/>
              <p:cNvSpPr>
                <a:spLocks noChangeArrowheads="1"/>
              </p:cNvSpPr>
              <p:nvPr/>
            </p:nvSpPr>
            <p:spPr bwMode="auto">
              <a:xfrm>
                <a:off x="562" y="2285"/>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n</a:t>
                </a:r>
                <a:endParaRPr lang="en-US" altLang="en-US" sz="1350" kern="0">
                  <a:solidFill>
                    <a:prstClr val="black"/>
                  </a:solidFill>
                </a:endParaRPr>
              </a:p>
            </p:txBody>
          </p:sp>
          <p:sp>
            <p:nvSpPr>
              <p:cNvPr id="121" name="Rectangle 82"/>
              <p:cNvSpPr>
                <a:spLocks noChangeArrowheads="1"/>
              </p:cNvSpPr>
              <p:nvPr/>
            </p:nvSpPr>
            <p:spPr bwMode="auto">
              <a:xfrm>
                <a:off x="603" y="2285"/>
                <a:ext cx="4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c</a:t>
                </a:r>
                <a:endParaRPr lang="en-US" altLang="en-US" sz="1350" kern="0">
                  <a:solidFill>
                    <a:prstClr val="black"/>
                  </a:solidFill>
                </a:endParaRPr>
              </a:p>
            </p:txBody>
          </p:sp>
          <p:sp>
            <p:nvSpPr>
              <p:cNvPr id="122" name="Rectangle 83"/>
              <p:cNvSpPr>
                <a:spLocks noChangeArrowheads="1"/>
              </p:cNvSpPr>
              <p:nvPr/>
            </p:nvSpPr>
            <p:spPr bwMode="auto">
              <a:xfrm>
                <a:off x="635" y="2285"/>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123" name="Rectangle 84"/>
              <p:cNvSpPr>
                <a:spLocks noChangeArrowheads="1"/>
              </p:cNvSpPr>
              <p:nvPr/>
            </p:nvSpPr>
            <p:spPr bwMode="auto">
              <a:xfrm>
                <a:off x="674" y="2285"/>
                <a:ext cx="4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s</a:t>
                </a:r>
                <a:endParaRPr lang="en-US" altLang="en-US" sz="1350" kern="0">
                  <a:solidFill>
                    <a:prstClr val="black"/>
                  </a:solidFill>
                </a:endParaRPr>
              </a:p>
            </p:txBody>
          </p:sp>
          <p:sp>
            <p:nvSpPr>
              <p:cNvPr id="124" name="Rectangle 85"/>
              <p:cNvSpPr>
                <a:spLocks noChangeArrowheads="1"/>
              </p:cNvSpPr>
              <p:nvPr/>
            </p:nvSpPr>
            <p:spPr bwMode="auto">
              <a:xfrm>
                <a:off x="704" y="228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a:solidFill>
                    <a:prstClr val="black"/>
                  </a:solidFill>
                </a:endParaRPr>
              </a:p>
            </p:txBody>
          </p:sp>
          <p:sp>
            <p:nvSpPr>
              <p:cNvPr id="125" name="Freeform 86"/>
              <p:cNvSpPr>
                <a:spLocks/>
              </p:cNvSpPr>
              <p:nvPr/>
            </p:nvSpPr>
            <p:spPr bwMode="auto">
              <a:xfrm>
                <a:off x="251" y="2506"/>
                <a:ext cx="597" cy="294"/>
              </a:xfrm>
              <a:custGeom>
                <a:avLst/>
                <a:gdLst>
                  <a:gd name="T0" fmla="*/ 0 w 1448"/>
                  <a:gd name="T1" fmla="*/ 54 h 536"/>
                  <a:gd name="T2" fmla="*/ 0 w 1448"/>
                  <a:gd name="T3" fmla="*/ 54 h 536"/>
                  <a:gd name="T4" fmla="*/ 54 w 1448"/>
                  <a:gd name="T5" fmla="*/ 0 h 536"/>
                  <a:gd name="T6" fmla="*/ 1395 w 1448"/>
                  <a:gd name="T7" fmla="*/ 0 h 536"/>
                  <a:gd name="T8" fmla="*/ 1448 w 1448"/>
                  <a:gd name="T9" fmla="*/ 54 h 536"/>
                  <a:gd name="T10" fmla="*/ 1448 w 1448"/>
                  <a:gd name="T11" fmla="*/ 482 h 536"/>
                  <a:gd name="T12" fmla="*/ 1395 w 1448"/>
                  <a:gd name="T13" fmla="*/ 536 h 536"/>
                  <a:gd name="T14" fmla="*/ 54 w 1448"/>
                  <a:gd name="T15" fmla="*/ 536 h 536"/>
                  <a:gd name="T16" fmla="*/ 0 w 1448"/>
                  <a:gd name="T17" fmla="*/ 482 h 536"/>
                  <a:gd name="T18" fmla="*/ 0 w 1448"/>
                  <a:gd name="T19" fmla="*/ 54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8" h="536">
                    <a:moveTo>
                      <a:pt x="0" y="54"/>
                    </a:moveTo>
                    <a:lnTo>
                      <a:pt x="0" y="54"/>
                    </a:lnTo>
                    <a:cubicBezTo>
                      <a:pt x="0" y="24"/>
                      <a:pt x="24" y="0"/>
                      <a:pt x="54" y="0"/>
                    </a:cubicBezTo>
                    <a:lnTo>
                      <a:pt x="1395" y="0"/>
                    </a:lnTo>
                    <a:cubicBezTo>
                      <a:pt x="1424" y="0"/>
                      <a:pt x="1448" y="24"/>
                      <a:pt x="1448" y="54"/>
                    </a:cubicBezTo>
                    <a:lnTo>
                      <a:pt x="1448" y="482"/>
                    </a:lnTo>
                    <a:cubicBezTo>
                      <a:pt x="1448" y="512"/>
                      <a:pt x="1424" y="536"/>
                      <a:pt x="1395" y="536"/>
                    </a:cubicBezTo>
                    <a:lnTo>
                      <a:pt x="54" y="536"/>
                    </a:lnTo>
                    <a:cubicBezTo>
                      <a:pt x="24" y="536"/>
                      <a:pt x="0" y="512"/>
                      <a:pt x="0" y="482"/>
                    </a:cubicBezTo>
                    <a:lnTo>
                      <a:pt x="0" y="54"/>
                    </a:lnTo>
                    <a:close/>
                  </a:path>
                </a:pathLst>
              </a:custGeom>
              <a:solidFill>
                <a:srgbClr val="FFE8CB"/>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126" name="Freeform 87"/>
              <p:cNvSpPr>
                <a:spLocks/>
              </p:cNvSpPr>
              <p:nvPr/>
            </p:nvSpPr>
            <p:spPr bwMode="auto">
              <a:xfrm>
                <a:off x="251" y="2506"/>
                <a:ext cx="597" cy="294"/>
              </a:xfrm>
              <a:custGeom>
                <a:avLst/>
                <a:gdLst>
                  <a:gd name="T0" fmla="*/ 0 w 1448"/>
                  <a:gd name="T1" fmla="*/ 54 h 536"/>
                  <a:gd name="T2" fmla="*/ 0 w 1448"/>
                  <a:gd name="T3" fmla="*/ 54 h 536"/>
                  <a:gd name="T4" fmla="*/ 54 w 1448"/>
                  <a:gd name="T5" fmla="*/ 0 h 536"/>
                  <a:gd name="T6" fmla="*/ 1395 w 1448"/>
                  <a:gd name="T7" fmla="*/ 0 h 536"/>
                  <a:gd name="T8" fmla="*/ 1448 w 1448"/>
                  <a:gd name="T9" fmla="*/ 54 h 536"/>
                  <a:gd name="T10" fmla="*/ 1448 w 1448"/>
                  <a:gd name="T11" fmla="*/ 482 h 536"/>
                  <a:gd name="T12" fmla="*/ 1395 w 1448"/>
                  <a:gd name="T13" fmla="*/ 536 h 536"/>
                  <a:gd name="T14" fmla="*/ 54 w 1448"/>
                  <a:gd name="T15" fmla="*/ 536 h 536"/>
                  <a:gd name="T16" fmla="*/ 0 w 1448"/>
                  <a:gd name="T17" fmla="*/ 482 h 536"/>
                  <a:gd name="T18" fmla="*/ 0 w 1448"/>
                  <a:gd name="T19" fmla="*/ 54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8" h="536">
                    <a:moveTo>
                      <a:pt x="0" y="54"/>
                    </a:moveTo>
                    <a:lnTo>
                      <a:pt x="0" y="54"/>
                    </a:lnTo>
                    <a:cubicBezTo>
                      <a:pt x="0" y="24"/>
                      <a:pt x="24" y="0"/>
                      <a:pt x="54" y="0"/>
                    </a:cubicBezTo>
                    <a:lnTo>
                      <a:pt x="1395" y="0"/>
                    </a:lnTo>
                    <a:cubicBezTo>
                      <a:pt x="1424" y="0"/>
                      <a:pt x="1448" y="24"/>
                      <a:pt x="1448" y="54"/>
                    </a:cubicBezTo>
                    <a:lnTo>
                      <a:pt x="1448" y="482"/>
                    </a:lnTo>
                    <a:cubicBezTo>
                      <a:pt x="1448" y="512"/>
                      <a:pt x="1424" y="536"/>
                      <a:pt x="1395" y="536"/>
                    </a:cubicBezTo>
                    <a:lnTo>
                      <a:pt x="54" y="536"/>
                    </a:lnTo>
                    <a:cubicBezTo>
                      <a:pt x="24" y="536"/>
                      <a:pt x="0" y="512"/>
                      <a:pt x="0" y="482"/>
                    </a:cubicBezTo>
                    <a:lnTo>
                      <a:pt x="0" y="54"/>
                    </a:lnTo>
                    <a:close/>
                  </a:path>
                </a:pathLst>
              </a:custGeom>
              <a:solidFill>
                <a:srgbClr val="F79646">
                  <a:lumMod val="20000"/>
                  <a:lumOff val="80000"/>
                </a:srgbClr>
              </a:solidFill>
              <a:ln w="25400" cap="flat" cmpd="thickThin" algn="ctr">
                <a:solidFill>
                  <a:srgbClr val="F79646"/>
                </a:solidFill>
                <a:prstDash val="solid"/>
                <a:headEnd/>
                <a:tailEnd/>
              </a:ln>
              <a:effec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127" name="Rectangle 88"/>
              <p:cNvSpPr>
                <a:spLocks noChangeArrowheads="1"/>
              </p:cNvSpPr>
              <p:nvPr/>
            </p:nvSpPr>
            <p:spPr bwMode="auto">
              <a:xfrm>
                <a:off x="324" y="2592"/>
                <a:ext cx="9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M</a:t>
                </a:r>
                <a:endParaRPr lang="en-US" altLang="en-US" sz="1350" kern="0">
                  <a:solidFill>
                    <a:prstClr val="black"/>
                  </a:solidFill>
                </a:endParaRPr>
              </a:p>
            </p:txBody>
          </p:sp>
          <p:sp>
            <p:nvSpPr>
              <p:cNvPr id="128" name="Rectangle 89"/>
              <p:cNvSpPr>
                <a:spLocks noChangeArrowheads="1"/>
              </p:cNvSpPr>
              <p:nvPr/>
            </p:nvSpPr>
            <p:spPr bwMode="auto">
              <a:xfrm>
                <a:off x="392" y="2592"/>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dirty="0">
                    <a:solidFill>
                      <a:srgbClr val="000000"/>
                    </a:solidFill>
                    <a:latin typeface="Calibri Bold" panose="020F0702030404030204" pitchFamily="34" charset="0"/>
                  </a:rPr>
                  <a:t>u</a:t>
                </a:r>
                <a:endParaRPr lang="en-US" altLang="en-US" sz="1350" kern="0" dirty="0">
                  <a:solidFill>
                    <a:prstClr val="black"/>
                  </a:solidFill>
                </a:endParaRPr>
              </a:p>
            </p:txBody>
          </p:sp>
          <p:sp>
            <p:nvSpPr>
              <p:cNvPr id="129" name="Rectangle 90"/>
              <p:cNvSpPr>
                <a:spLocks noChangeArrowheads="1"/>
              </p:cNvSpPr>
              <p:nvPr/>
            </p:nvSpPr>
            <p:spPr bwMode="auto">
              <a:xfrm>
                <a:off x="433" y="2592"/>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n</a:t>
                </a:r>
                <a:endParaRPr lang="en-US" altLang="en-US" sz="1350" kern="0">
                  <a:solidFill>
                    <a:prstClr val="black"/>
                  </a:solidFill>
                </a:endParaRPr>
              </a:p>
            </p:txBody>
          </p:sp>
          <p:sp>
            <p:nvSpPr>
              <p:cNvPr id="130" name="Rectangle 91"/>
              <p:cNvSpPr>
                <a:spLocks noChangeArrowheads="1"/>
              </p:cNvSpPr>
              <p:nvPr/>
            </p:nvSpPr>
            <p:spPr bwMode="auto">
              <a:xfrm>
                <a:off x="475" y="2592"/>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i</a:t>
                </a:r>
                <a:endParaRPr lang="en-US" altLang="en-US" sz="1350" kern="0">
                  <a:solidFill>
                    <a:prstClr val="black"/>
                  </a:solidFill>
                </a:endParaRPr>
              </a:p>
            </p:txBody>
          </p:sp>
          <p:sp>
            <p:nvSpPr>
              <p:cNvPr id="131" name="Rectangle 92"/>
              <p:cNvSpPr>
                <a:spLocks noChangeArrowheads="1"/>
              </p:cNvSpPr>
              <p:nvPr/>
            </p:nvSpPr>
            <p:spPr bwMode="auto">
              <a:xfrm>
                <a:off x="493" y="2592"/>
                <a:ext cx="4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c</a:t>
                </a:r>
                <a:endParaRPr lang="en-US" altLang="en-US" sz="1350" kern="0">
                  <a:solidFill>
                    <a:prstClr val="black"/>
                  </a:solidFill>
                </a:endParaRPr>
              </a:p>
            </p:txBody>
          </p:sp>
          <p:sp>
            <p:nvSpPr>
              <p:cNvPr id="132" name="Rectangle 93"/>
              <p:cNvSpPr>
                <a:spLocks noChangeArrowheads="1"/>
              </p:cNvSpPr>
              <p:nvPr/>
            </p:nvSpPr>
            <p:spPr bwMode="auto">
              <a:xfrm>
                <a:off x="526" y="2592"/>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i</a:t>
                </a:r>
                <a:endParaRPr lang="en-US" altLang="en-US" sz="1350" kern="0">
                  <a:solidFill>
                    <a:prstClr val="black"/>
                  </a:solidFill>
                </a:endParaRPr>
              </a:p>
            </p:txBody>
          </p:sp>
          <p:sp>
            <p:nvSpPr>
              <p:cNvPr id="133" name="Rectangle 94"/>
              <p:cNvSpPr>
                <a:spLocks noChangeArrowheads="1"/>
              </p:cNvSpPr>
              <p:nvPr/>
            </p:nvSpPr>
            <p:spPr bwMode="auto">
              <a:xfrm>
                <a:off x="544" y="2592"/>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p</a:t>
                </a:r>
                <a:endParaRPr lang="en-US" altLang="en-US" sz="1350" kern="0">
                  <a:solidFill>
                    <a:prstClr val="black"/>
                  </a:solidFill>
                </a:endParaRPr>
              </a:p>
            </p:txBody>
          </p:sp>
          <p:sp>
            <p:nvSpPr>
              <p:cNvPr id="134" name="Rectangle 95"/>
              <p:cNvSpPr>
                <a:spLocks noChangeArrowheads="1"/>
              </p:cNvSpPr>
              <p:nvPr/>
            </p:nvSpPr>
            <p:spPr bwMode="auto">
              <a:xfrm>
                <a:off x="586" y="2592"/>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dirty="0">
                    <a:solidFill>
                      <a:srgbClr val="000000"/>
                    </a:solidFill>
                    <a:latin typeface="Calibri Bold" panose="020F0702030404030204" pitchFamily="34" charset="0"/>
                  </a:rPr>
                  <a:t>a</a:t>
                </a:r>
                <a:endParaRPr lang="en-US" altLang="en-US" sz="1350" kern="0" dirty="0">
                  <a:solidFill>
                    <a:prstClr val="black"/>
                  </a:solidFill>
                </a:endParaRPr>
              </a:p>
            </p:txBody>
          </p:sp>
          <p:sp>
            <p:nvSpPr>
              <p:cNvPr id="135" name="Rectangle 96"/>
              <p:cNvSpPr>
                <a:spLocks noChangeArrowheads="1"/>
              </p:cNvSpPr>
              <p:nvPr/>
            </p:nvSpPr>
            <p:spPr bwMode="auto">
              <a:xfrm>
                <a:off x="624" y="2592"/>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l</a:t>
                </a:r>
                <a:endParaRPr lang="en-US" altLang="en-US" sz="1350" kern="0">
                  <a:solidFill>
                    <a:prstClr val="black"/>
                  </a:solidFill>
                </a:endParaRPr>
              </a:p>
            </p:txBody>
          </p:sp>
          <p:sp>
            <p:nvSpPr>
              <p:cNvPr id="136" name="Rectangle 97"/>
              <p:cNvSpPr>
                <a:spLocks noChangeArrowheads="1"/>
              </p:cNvSpPr>
              <p:nvPr/>
            </p:nvSpPr>
            <p:spPr bwMode="auto">
              <a:xfrm>
                <a:off x="643" y="2592"/>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i</a:t>
                </a:r>
                <a:endParaRPr lang="en-US" altLang="en-US" sz="1350" kern="0">
                  <a:solidFill>
                    <a:prstClr val="black"/>
                  </a:solidFill>
                </a:endParaRPr>
              </a:p>
            </p:txBody>
          </p:sp>
          <p:sp>
            <p:nvSpPr>
              <p:cNvPr id="137" name="Rectangle 98"/>
              <p:cNvSpPr>
                <a:spLocks noChangeArrowheads="1"/>
              </p:cNvSpPr>
              <p:nvPr/>
            </p:nvSpPr>
            <p:spPr bwMode="auto">
              <a:xfrm>
                <a:off x="661" y="2592"/>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t</a:t>
                </a:r>
                <a:endParaRPr lang="en-US" altLang="en-US" sz="1350" kern="0">
                  <a:solidFill>
                    <a:prstClr val="black"/>
                  </a:solidFill>
                </a:endParaRPr>
              </a:p>
            </p:txBody>
          </p:sp>
          <p:sp>
            <p:nvSpPr>
              <p:cNvPr id="138" name="Rectangle 99"/>
              <p:cNvSpPr>
                <a:spLocks noChangeArrowheads="1"/>
              </p:cNvSpPr>
              <p:nvPr/>
            </p:nvSpPr>
            <p:spPr bwMode="auto">
              <a:xfrm>
                <a:off x="688" y="2592"/>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i</a:t>
                </a:r>
                <a:endParaRPr lang="en-US" altLang="en-US" sz="1350" kern="0">
                  <a:solidFill>
                    <a:prstClr val="black"/>
                  </a:solidFill>
                </a:endParaRPr>
              </a:p>
            </p:txBody>
          </p:sp>
          <p:sp>
            <p:nvSpPr>
              <p:cNvPr id="139" name="Rectangle 100"/>
              <p:cNvSpPr>
                <a:spLocks noChangeArrowheads="1"/>
              </p:cNvSpPr>
              <p:nvPr/>
            </p:nvSpPr>
            <p:spPr bwMode="auto">
              <a:xfrm>
                <a:off x="707" y="2592"/>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140" name="Rectangle 101"/>
              <p:cNvSpPr>
                <a:spLocks noChangeArrowheads="1"/>
              </p:cNvSpPr>
              <p:nvPr/>
            </p:nvSpPr>
            <p:spPr bwMode="auto">
              <a:xfrm>
                <a:off x="746" y="2592"/>
                <a:ext cx="4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s</a:t>
                </a:r>
                <a:endParaRPr lang="en-US" altLang="en-US" sz="1350" kern="0">
                  <a:solidFill>
                    <a:prstClr val="black"/>
                  </a:solidFill>
                </a:endParaRPr>
              </a:p>
            </p:txBody>
          </p:sp>
          <p:sp>
            <p:nvSpPr>
              <p:cNvPr id="141" name="Rectangle 102"/>
              <p:cNvSpPr>
                <a:spLocks noChangeArrowheads="1"/>
              </p:cNvSpPr>
              <p:nvPr/>
            </p:nvSpPr>
            <p:spPr bwMode="auto">
              <a:xfrm>
                <a:off x="776" y="259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a:solidFill>
                    <a:prstClr val="black"/>
                  </a:solidFill>
                </a:endParaRPr>
              </a:p>
            </p:txBody>
          </p:sp>
          <p:sp>
            <p:nvSpPr>
              <p:cNvPr id="142" name="Freeform 103"/>
              <p:cNvSpPr>
                <a:spLocks/>
              </p:cNvSpPr>
              <p:nvPr/>
            </p:nvSpPr>
            <p:spPr bwMode="auto">
              <a:xfrm>
                <a:off x="251" y="2833"/>
                <a:ext cx="597" cy="277"/>
              </a:xfrm>
              <a:custGeom>
                <a:avLst/>
                <a:gdLst>
                  <a:gd name="T0" fmla="*/ 0 w 1448"/>
                  <a:gd name="T1" fmla="*/ 50 h 506"/>
                  <a:gd name="T2" fmla="*/ 0 w 1448"/>
                  <a:gd name="T3" fmla="*/ 50 h 506"/>
                  <a:gd name="T4" fmla="*/ 51 w 1448"/>
                  <a:gd name="T5" fmla="*/ 0 h 506"/>
                  <a:gd name="T6" fmla="*/ 1397 w 1448"/>
                  <a:gd name="T7" fmla="*/ 0 h 506"/>
                  <a:gd name="T8" fmla="*/ 1448 w 1448"/>
                  <a:gd name="T9" fmla="*/ 50 h 506"/>
                  <a:gd name="T10" fmla="*/ 1448 w 1448"/>
                  <a:gd name="T11" fmla="*/ 455 h 506"/>
                  <a:gd name="T12" fmla="*/ 1397 w 1448"/>
                  <a:gd name="T13" fmla="*/ 506 h 506"/>
                  <a:gd name="T14" fmla="*/ 51 w 1448"/>
                  <a:gd name="T15" fmla="*/ 506 h 506"/>
                  <a:gd name="T16" fmla="*/ 0 w 1448"/>
                  <a:gd name="T17" fmla="*/ 455 h 506"/>
                  <a:gd name="T18" fmla="*/ 0 w 1448"/>
                  <a:gd name="T19" fmla="*/ 5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8" h="506">
                    <a:moveTo>
                      <a:pt x="0" y="50"/>
                    </a:moveTo>
                    <a:lnTo>
                      <a:pt x="0" y="50"/>
                    </a:lnTo>
                    <a:cubicBezTo>
                      <a:pt x="0" y="23"/>
                      <a:pt x="23" y="0"/>
                      <a:pt x="51" y="0"/>
                    </a:cubicBezTo>
                    <a:lnTo>
                      <a:pt x="1397" y="0"/>
                    </a:lnTo>
                    <a:cubicBezTo>
                      <a:pt x="1425" y="0"/>
                      <a:pt x="1448" y="23"/>
                      <a:pt x="1448" y="50"/>
                    </a:cubicBezTo>
                    <a:lnTo>
                      <a:pt x="1448" y="455"/>
                    </a:lnTo>
                    <a:cubicBezTo>
                      <a:pt x="1448" y="483"/>
                      <a:pt x="1425" y="506"/>
                      <a:pt x="1397" y="506"/>
                    </a:cubicBezTo>
                    <a:lnTo>
                      <a:pt x="51" y="506"/>
                    </a:lnTo>
                    <a:cubicBezTo>
                      <a:pt x="23" y="506"/>
                      <a:pt x="0" y="483"/>
                      <a:pt x="0" y="455"/>
                    </a:cubicBezTo>
                    <a:lnTo>
                      <a:pt x="0" y="50"/>
                    </a:lnTo>
                    <a:close/>
                  </a:path>
                </a:pathLst>
              </a:custGeom>
              <a:solidFill>
                <a:srgbClr val="F79646">
                  <a:lumMod val="20000"/>
                  <a:lumOff val="80000"/>
                </a:srgbClr>
              </a:solidFill>
              <a:ln w="25400" cap="flat" cmpd="sng" algn="ctr">
                <a:solidFill>
                  <a:srgbClr val="F79646"/>
                </a:solidFill>
                <a:prstDash val="solid"/>
                <a:headEnd/>
                <a:tailEnd/>
              </a:ln>
              <a:effec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143" name="Freeform 104"/>
              <p:cNvSpPr>
                <a:spLocks/>
              </p:cNvSpPr>
              <p:nvPr/>
            </p:nvSpPr>
            <p:spPr bwMode="auto">
              <a:xfrm>
                <a:off x="251" y="2833"/>
                <a:ext cx="597" cy="277"/>
              </a:xfrm>
              <a:custGeom>
                <a:avLst/>
                <a:gdLst>
                  <a:gd name="T0" fmla="*/ 0 w 1448"/>
                  <a:gd name="T1" fmla="*/ 50 h 506"/>
                  <a:gd name="T2" fmla="*/ 0 w 1448"/>
                  <a:gd name="T3" fmla="*/ 50 h 506"/>
                  <a:gd name="T4" fmla="*/ 51 w 1448"/>
                  <a:gd name="T5" fmla="*/ 0 h 506"/>
                  <a:gd name="T6" fmla="*/ 1397 w 1448"/>
                  <a:gd name="T7" fmla="*/ 0 h 506"/>
                  <a:gd name="T8" fmla="*/ 1448 w 1448"/>
                  <a:gd name="T9" fmla="*/ 50 h 506"/>
                  <a:gd name="T10" fmla="*/ 1448 w 1448"/>
                  <a:gd name="T11" fmla="*/ 455 h 506"/>
                  <a:gd name="T12" fmla="*/ 1397 w 1448"/>
                  <a:gd name="T13" fmla="*/ 506 h 506"/>
                  <a:gd name="T14" fmla="*/ 51 w 1448"/>
                  <a:gd name="T15" fmla="*/ 506 h 506"/>
                  <a:gd name="T16" fmla="*/ 0 w 1448"/>
                  <a:gd name="T17" fmla="*/ 455 h 506"/>
                  <a:gd name="T18" fmla="*/ 0 w 1448"/>
                  <a:gd name="T19" fmla="*/ 5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8" h="506">
                    <a:moveTo>
                      <a:pt x="0" y="50"/>
                    </a:moveTo>
                    <a:lnTo>
                      <a:pt x="0" y="50"/>
                    </a:lnTo>
                    <a:cubicBezTo>
                      <a:pt x="0" y="23"/>
                      <a:pt x="23" y="0"/>
                      <a:pt x="51" y="0"/>
                    </a:cubicBezTo>
                    <a:lnTo>
                      <a:pt x="1397" y="0"/>
                    </a:lnTo>
                    <a:cubicBezTo>
                      <a:pt x="1425" y="0"/>
                      <a:pt x="1448" y="23"/>
                      <a:pt x="1448" y="50"/>
                    </a:cubicBezTo>
                    <a:lnTo>
                      <a:pt x="1448" y="455"/>
                    </a:lnTo>
                    <a:cubicBezTo>
                      <a:pt x="1448" y="483"/>
                      <a:pt x="1425" y="506"/>
                      <a:pt x="1397" y="506"/>
                    </a:cubicBezTo>
                    <a:lnTo>
                      <a:pt x="51" y="506"/>
                    </a:lnTo>
                    <a:cubicBezTo>
                      <a:pt x="23" y="506"/>
                      <a:pt x="0" y="483"/>
                      <a:pt x="0" y="455"/>
                    </a:cubicBezTo>
                    <a:lnTo>
                      <a:pt x="0" y="50"/>
                    </a:lnTo>
                    <a:close/>
                  </a:path>
                </a:pathLst>
              </a:custGeom>
              <a:noFill/>
              <a:ln w="7938" cap="flat">
                <a:solidFill>
                  <a:srgbClr val="FFE8C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144" name="Rectangle 105"/>
              <p:cNvSpPr>
                <a:spLocks noChangeArrowheads="1"/>
              </p:cNvSpPr>
              <p:nvPr/>
            </p:nvSpPr>
            <p:spPr bwMode="auto">
              <a:xfrm>
                <a:off x="327" y="2855"/>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P</a:t>
                </a:r>
                <a:endParaRPr lang="en-US" altLang="en-US" sz="1350" kern="0">
                  <a:solidFill>
                    <a:prstClr val="black"/>
                  </a:solidFill>
                </a:endParaRPr>
              </a:p>
            </p:txBody>
          </p:sp>
          <p:sp>
            <p:nvSpPr>
              <p:cNvPr id="145" name="Rectangle 106"/>
              <p:cNvSpPr>
                <a:spLocks noChangeArrowheads="1"/>
              </p:cNvSpPr>
              <p:nvPr/>
            </p:nvSpPr>
            <p:spPr bwMode="auto">
              <a:xfrm>
                <a:off x="368" y="2855"/>
                <a:ext cx="3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r</a:t>
                </a:r>
                <a:endParaRPr lang="en-US" altLang="en-US" sz="1350" kern="0">
                  <a:solidFill>
                    <a:prstClr val="black"/>
                  </a:solidFill>
                </a:endParaRPr>
              </a:p>
            </p:txBody>
          </p:sp>
          <p:sp>
            <p:nvSpPr>
              <p:cNvPr id="146" name="Rectangle 107"/>
              <p:cNvSpPr>
                <a:spLocks noChangeArrowheads="1"/>
              </p:cNvSpPr>
              <p:nvPr/>
            </p:nvSpPr>
            <p:spPr bwMode="auto">
              <a:xfrm>
                <a:off x="395" y="2855"/>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i</a:t>
                </a:r>
                <a:endParaRPr lang="en-US" altLang="en-US" sz="1350" kern="0">
                  <a:solidFill>
                    <a:prstClr val="black"/>
                  </a:solidFill>
                </a:endParaRPr>
              </a:p>
            </p:txBody>
          </p:sp>
          <p:sp>
            <p:nvSpPr>
              <p:cNvPr id="147" name="Rectangle 108"/>
              <p:cNvSpPr>
                <a:spLocks noChangeArrowheads="1"/>
              </p:cNvSpPr>
              <p:nvPr/>
            </p:nvSpPr>
            <p:spPr bwMode="auto">
              <a:xfrm>
                <a:off x="414" y="2855"/>
                <a:ext cx="5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v</a:t>
                </a:r>
                <a:endParaRPr lang="en-US" altLang="en-US" sz="1350" kern="0">
                  <a:solidFill>
                    <a:prstClr val="black"/>
                  </a:solidFill>
                </a:endParaRPr>
              </a:p>
            </p:txBody>
          </p:sp>
          <p:sp>
            <p:nvSpPr>
              <p:cNvPr id="148" name="Rectangle 109"/>
              <p:cNvSpPr>
                <a:spLocks noChangeArrowheads="1"/>
              </p:cNvSpPr>
              <p:nvPr/>
            </p:nvSpPr>
            <p:spPr bwMode="auto">
              <a:xfrm>
                <a:off x="451" y="2855"/>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a</a:t>
                </a:r>
                <a:endParaRPr lang="en-US" altLang="en-US" sz="1350" kern="0">
                  <a:solidFill>
                    <a:prstClr val="black"/>
                  </a:solidFill>
                </a:endParaRPr>
              </a:p>
            </p:txBody>
          </p:sp>
          <p:sp>
            <p:nvSpPr>
              <p:cNvPr id="149" name="Rectangle 110"/>
              <p:cNvSpPr>
                <a:spLocks noChangeArrowheads="1"/>
              </p:cNvSpPr>
              <p:nvPr/>
            </p:nvSpPr>
            <p:spPr bwMode="auto">
              <a:xfrm>
                <a:off x="489" y="2855"/>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t</a:t>
                </a:r>
                <a:endParaRPr lang="en-US" altLang="en-US" sz="1350" kern="0">
                  <a:solidFill>
                    <a:prstClr val="black"/>
                  </a:solidFill>
                </a:endParaRPr>
              </a:p>
            </p:txBody>
          </p:sp>
          <p:sp>
            <p:nvSpPr>
              <p:cNvPr id="150" name="Rectangle 111"/>
              <p:cNvSpPr>
                <a:spLocks noChangeArrowheads="1"/>
              </p:cNvSpPr>
              <p:nvPr/>
            </p:nvSpPr>
            <p:spPr bwMode="auto">
              <a:xfrm>
                <a:off x="515" y="2855"/>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151" name="Rectangle 112"/>
              <p:cNvSpPr>
                <a:spLocks noChangeArrowheads="1"/>
              </p:cNvSpPr>
              <p:nvPr/>
            </p:nvSpPr>
            <p:spPr bwMode="auto">
              <a:xfrm>
                <a:off x="554" y="285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a:solidFill>
                    <a:prstClr val="black"/>
                  </a:solidFill>
                </a:endParaRPr>
              </a:p>
            </p:txBody>
          </p:sp>
          <p:sp>
            <p:nvSpPr>
              <p:cNvPr id="152" name="Rectangle 113"/>
              <p:cNvSpPr>
                <a:spLocks noChangeArrowheads="1"/>
              </p:cNvSpPr>
              <p:nvPr/>
            </p:nvSpPr>
            <p:spPr bwMode="auto">
              <a:xfrm>
                <a:off x="571" y="2855"/>
                <a:ext cx="5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S</a:t>
                </a:r>
                <a:endParaRPr lang="en-US" altLang="en-US" sz="1350" kern="0">
                  <a:solidFill>
                    <a:prstClr val="black"/>
                  </a:solidFill>
                </a:endParaRPr>
              </a:p>
            </p:txBody>
          </p:sp>
          <p:sp>
            <p:nvSpPr>
              <p:cNvPr id="153" name="Rectangle 114"/>
              <p:cNvSpPr>
                <a:spLocks noChangeArrowheads="1"/>
              </p:cNvSpPr>
              <p:nvPr/>
            </p:nvSpPr>
            <p:spPr bwMode="auto">
              <a:xfrm>
                <a:off x="608" y="2855"/>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154" name="Rectangle 115"/>
              <p:cNvSpPr>
                <a:spLocks noChangeArrowheads="1"/>
              </p:cNvSpPr>
              <p:nvPr/>
            </p:nvSpPr>
            <p:spPr bwMode="auto">
              <a:xfrm>
                <a:off x="647" y="2855"/>
                <a:ext cx="4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c</a:t>
                </a:r>
                <a:endParaRPr lang="en-US" altLang="en-US" sz="1350" kern="0">
                  <a:solidFill>
                    <a:prstClr val="black"/>
                  </a:solidFill>
                </a:endParaRPr>
              </a:p>
            </p:txBody>
          </p:sp>
          <p:sp>
            <p:nvSpPr>
              <p:cNvPr id="155" name="Rectangle 116"/>
              <p:cNvSpPr>
                <a:spLocks noChangeArrowheads="1"/>
              </p:cNvSpPr>
              <p:nvPr/>
            </p:nvSpPr>
            <p:spPr bwMode="auto">
              <a:xfrm>
                <a:off x="679" y="2855"/>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t</a:t>
                </a:r>
                <a:endParaRPr lang="en-US" altLang="en-US" sz="1350" kern="0">
                  <a:solidFill>
                    <a:prstClr val="black"/>
                  </a:solidFill>
                </a:endParaRPr>
              </a:p>
            </p:txBody>
          </p:sp>
          <p:sp>
            <p:nvSpPr>
              <p:cNvPr id="156" name="Rectangle 117"/>
              <p:cNvSpPr>
                <a:spLocks noChangeArrowheads="1"/>
              </p:cNvSpPr>
              <p:nvPr/>
            </p:nvSpPr>
            <p:spPr bwMode="auto">
              <a:xfrm>
                <a:off x="705" y="2855"/>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o</a:t>
                </a:r>
                <a:endParaRPr lang="en-US" altLang="en-US" sz="1350" kern="0">
                  <a:solidFill>
                    <a:prstClr val="black"/>
                  </a:solidFill>
                </a:endParaRPr>
              </a:p>
            </p:txBody>
          </p:sp>
          <p:sp>
            <p:nvSpPr>
              <p:cNvPr id="157" name="Rectangle 118"/>
              <p:cNvSpPr>
                <a:spLocks noChangeArrowheads="1"/>
              </p:cNvSpPr>
              <p:nvPr/>
            </p:nvSpPr>
            <p:spPr bwMode="auto">
              <a:xfrm>
                <a:off x="747" y="2855"/>
                <a:ext cx="3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r</a:t>
                </a:r>
                <a:endParaRPr lang="en-US" altLang="en-US" sz="1350" kern="0">
                  <a:solidFill>
                    <a:prstClr val="black"/>
                  </a:solidFill>
                </a:endParaRPr>
              </a:p>
            </p:txBody>
          </p:sp>
          <p:sp>
            <p:nvSpPr>
              <p:cNvPr id="158" name="Rectangle 119"/>
              <p:cNvSpPr>
                <a:spLocks noChangeArrowheads="1"/>
              </p:cNvSpPr>
              <p:nvPr/>
            </p:nvSpPr>
            <p:spPr bwMode="auto">
              <a:xfrm>
                <a:off x="774" y="285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a:solidFill>
                    <a:prstClr val="black"/>
                  </a:solidFill>
                </a:endParaRPr>
              </a:p>
            </p:txBody>
          </p:sp>
          <p:sp>
            <p:nvSpPr>
              <p:cNvPr id="159" name="Rectangle 120"/>
              <p:cNvSpPr>
                <a:spLocks noChangeArrowheads="1"/>
              </p:cNvSpPr>
              <p:nvPr/>
            </p:nvSpPr>
            <p:spPr bwMode="auto">
              <a:xfrm>
                <a:off x="465" y="2965"/>
                <a:ext cx="3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a:t>
                </a:r>
                <a:endParaRPr lang="en-US" altLang="en-US" sz="1350" kern="0">
                  <a:solidFill>
                    <a:prstClr val="black"/>
                  </a:solidFill>
                </a:endParaRPr>
              </a:p>
            </p:txBody>
          </p:sp>
          <p:sp>
            <p:nvSpPr>
              <p:cNvPr id="160" name="Rectangle 121"/>
              <p:cNvSpPr>
                <a:spLocks noChangeArrowheads="1"/>
              </p:cNvSpPr>
              <p:nvPr/>
            </p:nvSpPr>
            <p:spPr bwMode="auto">
              <a:xfrm>
                <a:off x="489" y="2965"/>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P</a:t>
                </a:r>
                <a:endParaRPr lang="en-US" altLang="en-US" sz="1350" kern="0">
                  <a:solidFill>
                    <a:prstClr val="black"/>
                  </a:solidFill>
                </a:endParaRPr>
              </a:p>
            </p:txBody>
          </p:sp>
          <p:sp>
            <p:nvSpPr>
              <p:cNvPr id="161" name="Rectangle 122"/>
              <p:cNvSpPr>
                <a:spLocks noChangeArrowheads="1"/>
              </p:cNvSpPr>
              <p:nvPr/>
            </p:nvSpPr>
            <p:spPr bwMode="auto">
              <a:xfrm>
                <a:off x="530" y="2965"/>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P</a:t>
                </a:r>
                <a:endParaRPr lang="en-US" altLang="en-US" sz="1350" kern="0">
                  <a:solidFill>
                    <a:prstClr val="black"/>
                  </a:solidFill>
                </a:endParaRPr>
              </a:p>
            </p:txBody>
          </p:sp>
          <p:sp>
            <p:nvSpPr>
              <p:cNvPr id="162" name="Rectangle 123"/>
              <p:cNvSpPr>
                <a:spLocks noChangeArrowheads="1"/>
              </p:cNvSpPr>
              <p:nvPr/>
            </p:nvSpPr>
            <p:spPr bwMode="auto">
              <a:xfrm>
                <a:off x="571" y="2965"/>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P</a:t>
                </a:r>
                <a:endParaRPr lang="en-US" altLang="en-US" sz="1350" kern="0">
                  <a:solidFill>
                    <a:prstClr val="black"/>
                  </a:solidFill>
                </a:endParaRPr>
              </a:p>
            </p:txBody>
          </p:sp>
          <p:sp>
            <p:nvSpPr>
              <p:cNvPr id="163" name="Rectangle 124"/>
              <p:cNvSpPr>
                <a:spLocks noChangeArrowheads="1"/>
              </p:cNvSpPr>
              <p:nvPr/>
            </p:nvSpPr>
            <p:spPr bwMode="auto">
              <a:xfrm>
                <a:off x="612" y="2965"/>
                <a:ext cx="3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a:t>
                </a:r>
                <a:endParaRPr lang="en-US" altLang="en-US" sz="1350" kern="0">
                  <a:solidFill>
                    <a:prstClr val="black"/>
                  </a:solidFill>
                </a:endParaRPr>
              </a:p>
            </p:txBody>
          </p:sp>
          <p:sp>
            <p:nvSpPr>
              <p:cNvPr id="164" name="Rectangle 125"/>
              <p:cNvSpPr>
                <a:spLocks noChangeArrowheads="1"/>
              </p:cNvSpPr>
              <p:nvPr/>
            </p:nvSpPr>
            <p:spPr bwMode="auto">
              <a:xfrm>
                <a:off x="636" y="296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a:solidFill>
                    <a:prstClr val="black"/>
                  </a:solidFill>
                </a:endParaRPr>
              </a:p>
            </p:txBody>
          </p:sp>
          <p:sp>
            <p:nvSpPr>
              <p:cNvPr id="165" name="Freeform 126"/>
              <p:cNvSpPr>
                <a:spLocks/>
              </p:cNvSpPr>
              <p:nvPr/>
            </p:nvSpPr>
            <p:spPr bwMode="auto">
              <a:xfrm>
                <a:off x="255" y="3140"/>
                <a:ext cx="597" cy="807"/>
              </a:xfrm>
              <a:custGeom>
                <a:avLst/>
                <a:gdLst>
                  <a:gd name="T0" fmla="*/ 0 w 1448"/>
                  <a:gd name="T1" fmla="*/ 145 h 1472"/>
                  <a:gd name="T2" fmla="*/ 0 w 1448"/>
                  <a:gd name="T3" fmla="*/ 145 h 1472"/>
                  <a:gd name="T4" fmla="*/ 145 w 1448"/>
                  <a:gd name="T5" fmla="*/ 0 h 1472"/>
                  <a:gd name="T6" fmla="*/ 1303 w 1448"/>
                  <a:gd name="T7" fmla="*/ 0 h 1472"/>
                  <a:gd name="T8" fmla="*/ 1448 w 1448"/>
                  <a:gd name="T9" fmla="*/ 145 h 1472"/>
                  <a:gd name="T10" fmla="*/ 1448 w 1448"/>
                  <a:gd name="T11" fmla="*/ 1327 h 1472"/>
                  <a:gd name="T12" fmla="*/ 1303 w 1448"/>
                  <a:gd name="T13" fmla="*/ 1472 h 1472"/>
                  <a:gd name="T14" fmla="*/ 145 w 1448"/>
                  <a:gd name="T15" fmla="*/ 1472 h 1472"/>
                  <a:gd name="T16" fmla="*/ 0 w 1448"/>
                  <a:gd name="T17" fmla="*/ 1327 h 1472"/>
                  <a:gd name="T18" fmla="*/ 0 w 1448"/>
                  <a:gd name="T19" fmla="*/ 145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8" h="1472">
                    <a:moveTo>
                      <a:pt x="0" y="145"/>
                    </a:moveTo>
                    <a:lnTo>
                      <a:pt x="0" y="145"/>
                    </a:lnTo>
                    <a:cubicBezTo>
                      <a:pt x="0" y="65"/>
                      <a:pt x="65" y="0"/>
                      <a:pt x="145" y="0"/>
                    </a:cubicBezTo>
                    <a:lnTo>
                      <a:pt x="1303" y="0"/>
                    </a:lnTo>
                    <a:cubicBezTo>
                      <a:pt x="1383" y="0"/>
                      <a:pt x="1448" y="65"/>
                      <a:pt x="1448" y="145"/>
                    </a:cubicBezTo>
                    <a:lnTo>
                      <a:pt x="1448" y="1327"/>
                    </a:lnTo>
                    <a:cubicBezTo>
                      <a:pt x="1448" y="1407"/>
                      <a:pt x="1383" y="1472"/>
                      <a:pt x="1303" y="1472"/>
                    </a:cubicBezTo>
                    <a:lnTo>
                      <a:pt x="145" y="1472"/>
                    </a:lnTo>
                    <a:cubicBezTo>
                      <a:pt x="65" y="1472"/>
                      <a:pt x="0" y="1407"/>
                      <a:pt x="0" y="1327"/>
                    </a:cubicBezTo>
                    <a:lnTo>
                      <a:pt x="0" y="145"/>
                    </a:lnTo>
                    <a:close/>
                  </a:path>
                </a:pathLst>
              </a:custGeom>
              <a:solidFill>
                <a:srgbClr val="F79646">
                  <a:lumMod val="20000"/>
                  <a:lumOff val="80000"/>
                </a:srgbClr>
              </a:solidFill>
              <a:ln w="25400" cap="flat" cmpd="sng" algn="ctr">
                <a:solidFill>
                  <a:srgbClr val="F79646"/>
                </a:solidFill>
                <a:prstDash val="solid"/>
                <a:headEnd/>
                <a:tailEnd/>
              </a:ln>
              <a:effec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166" name="Freeform 127"/>
              <p:cNvSpPr>
                <a:spLocks/>
              </p:cNvSpPr>
              <p:nvPr/>
            </p:nvSpPr>
            <p:spPr bwMode="auto">
              <a:xfrm>
                <a:off x="255" y="3140"/>
                <a:ext cx="597" cy="807"/>
              </a:xfrm>
              <a:custGeom>
                <a:avLst/>
                <a:gdLst>
                  <a:gd name="T0" fmla="*/ 0 w 1448"/>
                  <a:gd name="T1" fmla="*/ 145 h 1472"/>
                  <a:gd name="T2" fmla="*/ 0 w 1448"/>
                  <a:gd name="T3" fmla="*/ 145 h 1472"/>
                  <a:gd name="T4" fmla="*/ 145 w 1448"/>
                  <a:gd name="T5" fmla="*/ 0 h 1472"/>
                  <a:gd name="T6" fmla="*/ 1303 w 1448"/>
                  <a:gd name="T7" fmla="*/ 0 h 1472"/>
                  <a:gd name="T8" fmla="*/ 1448 w 1448"/>
                  <a:gd name="T9" fmla="*/ 145 h 1472"/>
                  <a:gd name="T10" fmla="*/ 1448 w 1448"/>
                  <a:gd name="T11" fmla="*/ 1327 h 1472"/>
                  <a:gd name="T12" fmla="*/ 1303 w 1448"/>
                  <a:gd name="T13" fmla="*/ 1472 h 1472"/>
                  <a:gd name="T14" fmla="*/ 145 w 1448"/>
                  <a:gd name="T15" fmla="*/ 1472 h 1472"/>
                  <a:gd name="T16" fmla="*/ 0 w 1448"/>
                  <a:gd name="T17" fmla="*/ 1327 h 1472"/>
                  <a:gd name="T18" fmla="*/ 0 w 1448"/>
                  <a:gd name="T19" fmla="*/ 145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8" h="1472">
                    <a:moveTo>
                      <a:pt x="0" y="145"/>
                    </a:moveTo>
                    <a:lnTo>
                      <a:pt x="0" y="145"/>
                    </a:lnTo>
                    <a:cubicBezTo>
                      <a:pt x="0" y="65"/>
                      <a:pt x="65" y="0"/>
                      <a:pt x="145" y="0"/>
                    </a:cubicBezTo>
                    <a:lnTo>
                      <a:pt x="1303" y="0"/>
                    </a:lnTo>
                    <a:cubicBezTo>
                      <a:pt x="1383" y="0"/>
                      <a:pt x="1448" y="65"/>
                      <a:pt x="1448" y="145"/>
                    </a:cubicBezTo>
                    <a:lnTo>
                      <a:pt x="1448" y="1327"/>
                    </a:lnTo>
                    <a:cubicBezTo>
                      <a:pt x="1448" y="1407"/>
                      <a:pt x="1383" y="1472"/>
                      <a:pt x="1303" y="1472"/>
                    </a:cubicBezTo>
                    <a:lnTo>
                      <a:pt x="145" y="1472"/>
                    </a:lnTo>
                    <a:cubicBezTo>
                      <a:pt x="65" y="1472"/>
                      <a:pt x="0" y="1407"/>
                      <a:pt x="0" y="1327"/>
                    </a:cubicBezTo>
                    <a:lnTo>
                      <a:pt x="0" y="145"/>
                    </a:lnTo>
                    <a:close/>
                  </a:path>
                </a:pathLst>
              </a:custGeom>
              <a:noFill/>
              <a:ln w="7938" cap="flat">
                <a:solidFill>
                  <a:srgbClr val="FFE8C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167" name="Rectangle 128"/>
              <p:cNvSpPr>
                <a:spLocks noChangeArrowheads="1"/>
              </p:cNvSpPr>
              <p:nvPr/>
            </p:nvSpPr>
            <p:spPr bwMode="auto">
              <a:xfrm>
                <a:off x="412" y="3151"/>
                <a:ext cx="6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N</a:t>
                </a:r>
                <a:endParaRPr lang="en-US" altLang="en-US" sz="1350" kern="0">
                  <a:solidFill>
                    <a:prstClr val="black"/>
                  </a:solidFill>
                </a:endParaRPr>
              </a:p>
            </p:txBody>
          </p:sp>
          <p:sp>
            <p:nvSpPr>
              <p:cNvPr id="168" name="Rectangle 129"/>
              <p:cNvSpPr>
                <a:spLocks noChangeArrowheads="1"/>
              </p:cNvSpPr>
              <p:nvPr/>
            </p:nvSpPr>
            <p:spPr bwMode="auto">
              <a:xfrm>
                <a:off x="463" y="3151"/>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169" name="Rectangle 130"/>
              <p:cNvSpPr>
                <a:spLocks noChangeArrowheads="1"/>
              </p:cNvSpPr>
              <p:nvPr/>
            </p:nvSpPr>
            <p:spPr bwMode="auto">
              <a:xfrm>
                <a:off x="502" y="3151"/>
                <a:ext cx="7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w</a:t>
                </a:r>
                <a:endParaRPr lang="en-US" altLang="en-US" sz="1350" kern="0">
                  <a:solidFill>
                    <a:prstClr val="black"/>
                  </a:solidFill>
                </a:endParaRPr>
              </a:p>
            </p:txBody>
          </p:sp>
          <p:sp>
            <p:nvSpPr>
              <p:cNvPr id="170" name="Rectangle 131"/>
              <p:cNvSpPr>
                <a:spLocks noChangeArrowheads="1"/>
              </p:cNvSpPr>
              <p:nvPr/>
            </p:nvSpPr>
            <p:spPr bwMode="auto">
              <a:xfrm>
                <a:off x="559" y="315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a:solidFill>
                    <a:prstClr val="black"/>
                  </a:solidFill>
                </a:endParaRPr>
              </a:p>
            </p:txBody>
          </p:sp>
          <p:sp>
            <p:nvSpPr>
              <p:cNvPr id="171" name="Rectangle 132"/>
              <p:cNvSpPr>
                <a:spLocks noChangeArrowheads="1"/>
              </p:cNvSpPr>
              <p:nvPr/>
            </p:nvSpPr>
            <p:spPr bwMode="auto">
              <a:xfrm>
                <a:off x="576" y="3151"/>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dirty="0">
                    <a:solidFill>
                      <a:srgbClr val="000000"/>
                    </a:solidFill>
                    <a:latin typeface="Calibri Bold" panose="020F0702030404030204" pitchFamily="34" charset="0"/>
                  </a:rPr>
                  <a:t>a</a:t>
                </a:r>
                <a:endParaRPr lang="en-US" altLang="en-US" sz="1350" kern="0" dirty="0">
                  <a:solidFill>
                    <a:prstClr val="black"/>
                  </a:solidFill>
                </a:endParaRPr>
              </a:p>
            </p:txBody>
          </p:sp>
          <p:sp>
            <p:nvSpPr>
              <p:cNvPr id="172" name="Rectangle 133"/>
              <p:cNvSpPr>
                <a:spLocks noChangeArrowheads="1"/>
              </p:cNvSpPr>
              <p:nvPr/>
            </p:nvSpPr>
            <p:spPr bwMode="auto">
              <a:xfrm>
                <a:off x="614" y="3151"/>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n</a:t>
                </a:r>
                <a:endParaRPr lang="en-US" altLang="en-US" sz="1350" kern="0">
                  <a:solidFill>
                    <a:prstClr val="black"/>
                  </a:solidFill>
                </a:endParaRPr>
              </a:p>
            </p:txBody>
          </p:sp>
          <p:sp>
            <p:nvSpPr>
              <p:cNvPr id="173" name="Rectangle 134"/>
              <p:cNvSpPr>
                <a:spLocks noChangeArrowheads="1"/>
              </p:cNvSpPr>
              <p:nvPr/>
            </p:nvSpPr>
            <p:spPr bwMode="auto">
              <a:xfrm>
                <a:off x="656" y="3151"/>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dirty="0">
                    <a:solidFill>
                      <a:srgbClr val="000000"/>
                    </a:solidFill>
                    <a:latin typeface="Calibri Bold" panose="020F0702030404030204" pitchFamily="34" charset="0"/>
                  </a:rPr>
                  <a:t>d</a:t>
                </a:r>
                <a:endParaRPr lang="en-US" altLang="en-US" sz="1350" kern="0" dirty="0">
                  <a:solidFill>
                    <a:prstClr val="black"/>
                  </a:solidFill>
                </a:endParaRPr>
              </a:p>
            </p:txBody>
          </p:sp>
          <p:sp>
            <p:nvSpPr>
              <p:cNvPr id="174" name="Rectangle 135"/>
              <p:cNvSpPr>
                <a:spLocks noChangeArrowheads="1"/>
              </p:cNvSpPr>
              <p:nvPr/>
            </p:nvSpPr>
            <p:spPr bwMode="auto">
              <a:xfrm>
                <a:off x="697" y="315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a:solidFill>
                    <a:prstClr val="black"/>
                  </a:solidFill>
                </a:endParaRPr>
              </a:p>
            </p:txBody>
          </p:sp>
          <p:sp>
            <p:nvSpPr>
              <p:cNvPr id="175" name="Rectangle 136"/>
              <p:cNvSpPr>
                <a:spLocks noChangeArrowheads="1"/>
              </p:cNvSpPr>
              <p:nvPr/>
            </p:nvSpPr>
            <p:spPr bwMode="auto">
              <a:xfrm>
                <a:off x="405" y="3260"/>
                <a:ext cx="5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176" name="Rectangle 137"/>
              <p:cNvSpPr>
                <a:spLocks noChangeArrowheads="1"/>
              </p:cNvSpPr>
              <p:nvPr/>
            </p:nvSpPr>
            <p:spPr bwMode="auto">
              <a:xfrm>
                <a:off x="442" y="3260"/>
                <a:ext cx="8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m</a:t>
                </a:r>
                <a:endParaRPr lang="en-US" altLang="en-US" sz="1350" kern="0">
                  <a:solidFill>
                    <a:prstClr val="black"/>
                  </a:solidFill>
                </a:endParaRPr>
              </a:p>
            </p:txBody>
          </p:sp>
          <p:sp>
            <p:nvSpPr>
              <p:cNvPr id="177" name="Rectangle 138"/>
              <p:cNvSpPr>
                <a:spLocks noChangeArrowheads="1"/>
              </p:cNvSpPr>
              <p:nvPr/>
            </p:nvSpPr>
            <p:spPr bwMode="auto">
              <a:xfrm>
                <a:off x="505" y="3260"/>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178" name="Rectangle 139"/>
              <p:cNvSpPr>
                <a:spLocks noChangeArrowheads="1"/>
              </p:cNvSpPr>
              <p:nvPr/>
            </p:nvSpPr>
            <p:spPr bwMode="auto">
              <a:xfrm>
                <a:off x="544" y="3260"/>
                <a:ext cx="3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r</a:t>
                </a:r>
                <a:endParaRPr lang="en-US" altLang="en-US" sz="1350" kern="0">
                  <a:solidFill>
                    <a:prstClr val="black"/>
                  </a:solidFill>
                </a:endParaRPr>
              </a:p>
            </p:txBody>
          </p:sp>
          <p:sp>
            <p:nvSpPr>
              <p:cNvPr id="179" name="Rectangle 140"/>
              <p:cNvSpPr>
                <a:spLocks noChangeArrowheads="1"/>
              </p:cNvSpPr>
              <p:nvPr/>
            </p:nvSpPr>
            <p:spPr bwMode="auto">
              <a:xfrm>
                <a:off x="571" y="3260"/>
                <a:ext cx="5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g</a:t>
                </a:r>
                <a:endParaRPr lang="en-US" altLang="en-US" sz="1350" kern="0">
                  <a:solidFill>
                    <a:prstClr val="black"/>
                  </a:solidFill>
                </a:endParaRPr>
              </a:p>
            </p:txBody>
          </p:sp>
          <p:sp>
            <p:nvSpPr>
              <p:cNvPr id="180" name="Rectangle 141"/>
              <p:cNvSpPr>
                <a:spLocks noChangeArrowheads="1"/>
              </p:cNvSpPr>
              <p:nvPr/>
            </p:nvSpPr>
            <p:spPr bwMode="auto">
              <a:xfrm>
                <a:off x="608" y="3260"/>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i</a:t>
                </a:r>
                <a:endParaRPr lang="en-US" altLang="en-US" sz="1350" kern="0">
                  <a:solidFill>
                    <a:prstClr val="black"/>
                  </a:solidFill>
                </a:endParaRPr>
              </a:p>
            </p:txBody>
          </p:sp>
          <p:sp>
            <p:nvSpPr>
              <p:cNvPr id="181" name="Rectangle 142"/>
              <p:cNvSpPr>
                <a:spLocks noChangeArrowheads="1"/>
              </p:cNvSpPr>
              <p:nvPr/>
            </p:nvSpPr>
            <p:spPr bwMode="auto">
              <a:xfrm>
                <a:off x="627" y="3260"/>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n</a:t>
                </a:r>
                <a:endParaRPr lang="en-US" altLang="en-US" sz="1350" kern="0">
                  <a:solidFill>
                    <a:prstClr val="black"/>
                  </a:solidFill>
                </a:endParaRPr>
              </a:p>
            </p:txBody>
          </p:sp>
          <p:sp>
            <p:nvSpPr>
              <p:cNvPr id="182" name="Rectangle 143"/>
              <p:cNvSpPr>
                <a:spLocks noChangeArrowheads="1"/>
              </p:cNvSpPr>
              <p:nvPr/>
            </p:nvSpPr>
            <p:spPr bwMode="auto">
              <a:xfrm>
                <a:off x="668" y="3260"/>
                <a:ext cx="5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g</a:t>
                </a:r>
                <a:endParaRPr lang="en-US" altLang="en-US" sz="1350" kern="0">
                  <a:solidFill>
                    <a:prstClr val="black"/>
                  </a:solidFill>
                </a:endParaRPr>
              </a:p>
            </p:txBody>
          </p:sp>
          <p:sp>
            <p:nvSpPr>
              <p:cNvPr id="183" name="Rectangle 144"/>
              <p:cNvSpPr>
                <a:spLocks noChangeArrowheads="1"/>
              </p:cNvSpPr>
              <p:nvPr/>
            </p:nvSpPr>
            <p:spPr bwMode="auto">
              <a:xfrm>
                <a:off x="704" y="326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a:solidFill>
                    <a:prstClr val="black"/>
                  </a:solidFill>
                </a:endParaRPr>
              </a:p>
            </p:txBody>
          </p:sp>
          <p:sp>
            <p:nvSpPr>
              <p:cNvPr id="184" name="Rectangle 145"/>
              <p:cNvSpPr>
                <a:spLocks noChangeArrowheads="1"/>
              </p:cNvSpPr>
              <p:nvPr/>
            </p:nvSpPr>
            <p:spPr bwMode="auto">
              <a:xfrm>
                <a:off x="338" y="3370"/>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D</a:t>
                </a:r>
                <a:endParaRPr lang="en-US" altLang="en-US" sz="1350" kern="0">
                  <a:solidFill>
                    <a:prstClr val="black"/>
                  </a:solidFill>
                </a:endParaRPr>
              </a:p>
            </p:txBody>
          </p:sp>
          <p:sp>
            <p:nvSpPr>
              <p:cNvPr id="185" name="Rectangle 146"/>
              <p:cNvSpPr>
                <a:spLocks noChangeArrowheads="1"/>
              </p:cNvSpPr>
              <p:nvPr/>
            </p:nvSpPr>
            <p:spPr bwMode="auto">
              <a:xfrm>
                <a:off x="386" y="3370"/>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186" name="Rectangle 147"/>
              <p:cNvSpPr>
                <a:spLocks noChangeArrowheads="1"/>
              </p:cNvSpPr>
              <p:nvPr/>
            </p:nvSpPr>
            <p:spPr bwMode="auto">
              <a:xfrm>
                <a:off x="425" y="3370"/>
                <a:ext cx="5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v</a:t>
                </a:r>
                <a:endParaRPr lang="en-US" altLang="en-US" sz="1350" kern="0">
                  <a:solidFill>
                    <a:prstClr val="black"/>
                  </a:solidFill>
                </a:endParaRPr>
              </a:p>
            </p:txBody>
          </p:sp>
          <p:sp>
            <p:nvSpPr>
              <p:cNvPr id="187" name="Rectangle 148"/>
              <p:cNvSpPr>
                <a:spLocks noChangeArrowheads="1"/>
              </p:cNvSpPr>
              <p:nvPr/>
            </p:nvSpPr>
            <p:spPr bwMode="auto">
              <a:xfrm>
                <a:off x="461" y="3370"/>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188" name="Rectangle 149"/>
              <p:cNvSpPr>
                <a:spLocks noChangeArrowheads="1"/>
              </p:cNvSpPr>
              <p:nvPr/>
            </p:nvSpPr>
            <p:spPr bwMode="auto">
              <a:xfrm>
                <a:off x="500" y="3370"/>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l</a:t>
                </a:r>
                <a:endParaRPr lang="en-US" altLang="en-US" sz="1350" kern="0">
                  <a:solidFill>
                    <a:prstClr val="black"/>
                  </a:solidFill>
                </a:endParaRPr>
              </a:p>
            </p:txBody>
          </p:sp>
          <p:sp>
            <p:nvSpPr>
              <p:cNvPr id="189" name="Rectangle 150"/>
              <p:cNvSpPr>
                <a:spLocks noChangeArrowheads="1"/>
              </p:cNvSpPr>
              <p:nvPr/>
            </p:nvSpPr>
            <p:spPr bwMode="auto">
              <a:xfrm>
                <a:off x="519" y="3370"/>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o</a:t>
                </a:r>
                <a:endParaRPr lang="en-US" altLang="en-US" sz="1350" kern="0">
                  <a:solidFill>
                    <a:prstClr val="black"/>
                  </a:solidFill>
                </a:endParaRPr>
              </a:p>
            </p:txBody>
          </p:sp>
          <p:sp>
            <p:nvSpPr>
              <p:cNvPr id="190" name="Rectangle 151"/>
              <p:cNvSpPr>
                <a:spLocks noChangeArrowheads="1"/>
              </p:cNvSpPr>
              <p:nvPr/>
            </p:nvSpPr>
            <p:spPr bwMode="auto">
              <a:xfrm>
                <a:off x="561" y="3370"/>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p</a:t>
                </a:r>
                <a:endParaRPr lang="en-US" altLang="en-US" sz="1350" kern="0">
                  <a:solidFill>
                    <a:prstClr val="black"/>
                  </a:solidFill>
                </a:endParaRPr>
              </a:p>
            </p:txBody>
          </p:sp>
          <p:sp>
            <p:nvSpPr>
              <p:cNvPr id="191" name="Rectangle 152"/>
              <p:cNvSpPr>
                <a:spLocks noChangeArrowheads="1"/>
              </p:cNvSpPr>
              <p:nvPr/>
            </p:nvSpPr>
            <p:spPr bwMode="auto">
              <a:xfrm>
                <a:off x="602" y="3370"/>
                <a:ext cx="8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m</a:t>
                </a:r>
                <a:endParaRPr lang="en-US" altLang="en-US" sz="1350" kern="0">
                  <a:solidFill>
                    <a:prstClr val="black"/>
                  </a:solidFill>
                </a:endParaRPr>
              </a:p>
            </p:txBody>
          </p:sp>
          <p:sp>
            <p:nvSpPr>
              <p:cNvPr id="192" name="Rectangle 153"/>
              <p:cNvSpPr>
                <a:spLocks noChangeArrowheads="1"/>
              </p:cNvSpPr>
              <p:nvPr/>
            </p:nvSpPr>
            <p:spPr bwMode="auto">
              <a:xfrm>
                <a:off x="665" y="3370"/>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193" name="Rectangle 154"/>
              <p:cNvSpPr>
                <a:spLocks noChangeArrowheads="1"/>
              </p:cNvSpPr>
              <p:nvPr/>
            </p:nvSpPr>
            <p:spPr bwMode="auto">
              <a:xfrm>
                <a:off x="703" y="3370"/>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n</a:t>
                </a:r>
                <a:endParaRPr lang="en-US" altLang="en-US" sz="1350" kern="0">
                  <a:solidFill>
                    <a:prstClr val="black"/>
                  </a:solidFill>
                </a:endParaRPr>
              </a:p>
            </p:txBody>
          </p:sp>
          <p:sp>
            <p:nvSpPr>
              <p:cNvPr id="194" name="Rectangle 155"/>
              <p:cNvSpPr>
                <a:spLocks noChangeArrowheads="1"/>
              </p:cNvSpPr>
              <p:nvPr/>
            </p:nvSpPr>
            <p:spPr bwMode="auto">
              <a:xfrm>
                <a:off x="745" y="3370"/>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t</a:t>
                </a:r>
                <a:endParaRPr lang="en-US" altLang="en-US" sz="1350" kern="0">
                  <a:solidFill>
                    <a:prstClr val="black"/>
                  </a:solidFill>
                </a:endParaRPr>
              </a:p>
            </p:txBody>
          </p:sp>
          <p:sp>
            <p:nvSpPr>
              <p:cNvPr id="195" name="Rectangle 156"/>
              <p:cNvSpPr>
                <a:spLocks noChangeArrowheads="1"/>
              </p:cNvSpPr>
              <p:nvPr/>
            </p:nvSpPr>
            <p:spPr bwMode="auto">
              <a:xfrm>
                <a:off x="771" y="337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a:solidFill>
                    <a:prstClr val="black"/>
                  </a:solidFill>
                </a:endParaRPr>
              </a:p>
            </p:txBody>
          </p:sp>
          <p:sp>
            <p:nvSpPr>
              <p:cNvPr id="196" name="Rectangle 157"/>
              <p:cNvSpPr>
                <a:spLocks noChangeArrowheads="1"/>
              </p:cNvSpPr>
              <p:nvPr/>
            </p:nvSpPr>
            <p:spPr bwMode="auto">
              <a:xfrm>
                <a:off x="419" y="3480"/>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P</a:t>
                </a:r>
                <a:endParaRPr lang="en-US" altLang="en-US" sz="1350" kern="0">
                  <a:solidFill>
                    <a:prstClr val="black"/>
                  </a:solidFill>
                </a:endParaRPr>
              </a:p>
            </p:txBody>
          </p:sp>
          <p:sp>
            <p:nvSpPr>
              <p:cNvPr id="197" name="Rectangle 158"/>
              <p:cNvSpPr>
                <a:spLocks noChangeArrowheads="1"/>
              </p:cNvSpPr>
              <p:nvPr/>
            </p:nvSpPr>
            <p:spPr bwMode="auto">
              <a:xfrm>
                <a:off x="460" y="3480"/>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a</a:t>
                </a:r>
                <a:endParaRPr lang="en-US" altLang="en-US" sz="1350" kern="0">
                  <a:solidFill>
                    <a:prstClr val="black"/>
                  </a:solidFill>
                </a:endParaRPr>
              </a:p>
            </p:txBody>
          </p:sp>
          <p:sp>
            <p:nvSpPr>
              <p:cNvPr id="198" name="Rectangle 159"/>
              <p:cNvSpPr>
                <a:spLocks noChangeArrowheads="1"/>
              </p:cNvSpPr>
              <p:nvPr/>
            </p:nvSpPr>
            <p:spPr bwMode="auto">
              <a:xfrm>
                <a:off x="498" y="3480"/>
                <a:ext cx="3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r</a:t>
                </a:r>
                <a:endParaRPr lang="en-US" altLang="en-US" sz="1350" kern="0">
                  <a:solidFill>
                    <a:prstClr val="black"/>
                  </a:solidFill>
                </a:endParaRPr>
              </a:p>
            </p:txBody>
          </p:sp>
          <p:sp>
            <p:nvSpPr>
              <p:cNvPr id="199" name="Rectangle 160"/>
              <p:cNvSpPr>
                <a:spLocks noChangeArrowheads="1"/>
              </p:cNvSpPr>
              <p:nvPr/>
            </p:nvSpPr>
            <p:spPr bwMode="auto">
              <a:xfrm>
                <a:off x="525" y="3480"/>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t</a:t>
                </a:r>
                <a:endParaRPr lang="en-US" altLang="en-US" sz="1350" kern="0">
                  <a:solidFill>
                    <a:prstClr val="black"/>
                  </a:solidFill>
                </a:endParaRPr>
              </a:p>
            </p:txBody>
          </p:sp>
          <p:sp>
            <p:nvSpPr>
              <p:cNvPr id="200" name="Rectangle 161"/>
              <p:cNvSpPr>
                <a:spLocks noChangeArrowheads="1"/>
              </p:cNvSpPr>
              <p:nvPr/>
            </p:nvSpPr>
            <p:spPr bwMode="auto">
              <a:xfrm>
                <a:off x="552" y="3480"/>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n</a:t>
                </a:r>
                <a:endParaRPr lang="en-US" altLang="en-US" sz="1350" kern="0">
                  <a:solidFill>
                    <a:prstClr val="black"/>
                  </a:solidFill>
                </a:endParaRPr>
              </a:p>
            </p:txBody>
          </p:sp>
          <p:sp>
            <p:nvSpPr>
              <p:cNvPr id="201" name="Rectangle 162"/>
              <p:cNvSpPr>
                <a:spLocks noChangeArrowheads="1"/>
              </p:cNvSpPr>
              <p:nvPr/>
            </p:nvSpPr>
            <p:spPr bwMode="auto">
              <a:xfrm>
                <a:off x="593" y="3480"/>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202" name="Rectangle 163"/>
              <p:cNvSpPr>
                <a:spLocks noChangeArrowheads="1"/>
              </p:cNvSpPr>
              <p:nvPr/>
            </p:nvSpPr>
            <p:spPr bwMode="auto">
              <a:xfrm>
                <a:off x="632" y="3480"/>
                <a:ext cx="3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r</a:t>
                </a:r>
                <a:endParaRPr lang="en-US" altLang="en-US" sz="1350" kern="0">
                  <a:solidFill>
                    <a:prstClr val="black"/>
                  </a:solidFill>
                </a:endParaRPr>
              </a:p>
            </p:txBody>
          </p:sp>
          <p:sp>
            <p:nvSpPr>
              <p:cNvPr id="203" name="Rectangle 164"/>
              <p:cNvSpPr>
                <a:spLocks noChangeArrowheads="1"/>
              </p:cNvSpPr>
              <p:nvPr/>
            </p:nvSpPr>
            <p:spPr bwMode="auto">
              <a:xfrm>
                <a:off x="659" y="3480"/>
                <a:ext cx="4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s</a:t>
                </a:r>
                <a:endParaRPr lang="en-US" altLang="en-US" sz="1350" kern="0">
                  <a:solidFill>
                    <a:prstClr val="black"/>
                  </a:solidFill>
                </a:endParaRPr>
              </a:p>
            </p:txBody>
          </p:sp>
          <p:sp>
            <p:nvSpPr>
              <p:cNvPr id="204" name="Rectangle 165"/>
              <p:cNvSpPr>
                <a:spLocks noChangeArrowheads="1"/>
              </p:cNvSpPr>
              <p:nvPr/>
            </p:nvSpPr>
            <p:spPr bwMode="auto">
              <a:xfrm>
                <a:off x="690" y="348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a:solidFill>
                    <a:prstClr val="black"/>
                  </a:solidFill>
                </a:endParaRPr>
              </a:p>
            </p:txBody>
          </p:sp>
          <p:sp>
            <p:nvSpPr>
              <p:cNvPr id="205" name="Rectangle 166"/>
              <p:cNvSpPr>
                <a:spLocks noChangeArrowheads="1"/>
              </p:cNvSpPr>
              <p:nvPr/>
            </p:nvSpPr>
            <p:spPr bwMode="auto">
              <a:xfrm>
                <a:off x="322" y="3589"/>
                <a:ext cx="3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a:t>
                </a:r>
                <a:endParaRPr lang="en-US" altLang="en-US" sz="1350" kern="0">
                  <a:solidFill>
                    <a:prstClr val="black"/>
                  </a:solidFill>
                </a:endParaRPr>
              </a:p>
            </p:txBody>
          </p:sp>
          <p:sp>
            <p:nvSpPr>
              <p:cNvPr id="206" name="Rectangle 167"/>
              <p:cNvSpPr>
                <a:spLocks noChangeArrowheads="1"/>
              </p:cNvSpPr>
              <p:nvPr/>
            </p:nvSpPr>
            <p:spPr bwMode="auto">
              <a:xfrm>
                <a:off x="345" y="3589"/>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i</a:t>
                </a:r>
                <a:endParaRPr lang="en-US" altLang="en-US" sz="1350" kern="0">
                  <a:solidFill>
                    <a:prstClr val="black"/>
                  </a:solidFill>
                </a:endParaRPr>
              </a:p>
            </p:txBody>
          </p:sp>
          <p:sp>
            <p:nvSpPr>
              <p:cNvPr id="207" name="Rectangle 168"/>
              <p:cNvSpPr>
                <a:spLocks noChangeArrowheads="1"/>
              </p:cNvSpPr>
              <p:nvPr/>
            </p:nvSpPr>
            <p:spPr bwMode="auto">
              <a:xfrm>
                <a:off x="364" y="3589"/>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n</a:t>
                </a:r>
                <a:endParaRPr lang="en-US" altLang="en-US" sz="1350" kern="0">
                  <a:solidFill>
                    <a:prstClr val="black"/>
                  </a:solidFill>
                </a:endParaRPr>
              </a:p>
            </p:txBody>
          </p:sp>
          <p:sp>
            <p:nvSpPr>
              <p:cNvPr id="208" name="Rectangle 169"/>
              <p:cNvSpPr>
                <a:spLocks noChangeArrowheads="1"/>
              </p:cNvSpPr>
              <p:nvPr/>
            </p:nvSpPr>
            <p:spPr bwMode="auto">
              <a:xfrm>
                <a:off x="406" y="3589"/>
                <a:ext cx="3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f</a:t>
                </a:r>
                <a:endParaRPr lang="en-US" altLang="en-US" sz="1350" kern="0">
                  <a:solidFill>
                    <a:prstClr val="black"/>
                  </a:solidFill>
                </a:endParaRPr>
              </a:p>
            </p:txBody>
          </p:sp>
          <p:sp>
            <p:nvSpPr>
              <p:cNvPr id="209" name="Rectangle 170"/>
              <p:cNvSpPr>
                <a:spLocks noChangeArrowheads="1"/>
              </p:cNvSpPr>
              <p:nvPr/>
            </p:nvSpPr>
            <p:spPr bwMode="auto">
              <a:xfrm>
                <a:off x="430" y="3589"/>
                <a:ext cx="3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r</a:t>
                </a:r>
                <a:endParaRPr lang="en-US" altLang="en-US" sz="1350" kern="0">
                  <a:solidFill>
                    <a:prstClr val="black"/>
                  </a:solidFill>
                </a:endParaRPr>
              </a:p>
            </p:txBody>
          </p:sp>
          <p:sp>
            <p:nvSpPr>
              <p:cNvPr id="210" name="Rectangle 171"/>
              <p:cNvSpPr>
                <a:spLocks noChangeArrowheads="1"/>
              </p:cNvSpPr>
              <p:nvPr/>
            </p:nvSpPr>
            <p:spPr bwMode="auto">
              <a:xfrm>
                <a:off x="457" y="3589"/>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a</a:t>
                </a:r>
                <a:endParaRPr lang="en-US" altLang="en-US" sz="1350" kern="0">
                  <a:solidFill>
                    <a:prstClr val="black"/>
                  </a:solidFill>
                </a:endParaRPr>
              </a:p>
            </p:txBody>
          </p:sp>
          <p:sp>
            <p:nvSpPr>
              <p:cNvPr id="211" name="Rectangle 172"/>
              <p:cNvSpPr>
                <a:spLocks noChangeArrowheads="1"/>
              </p:cNvSpPr>
              <p:nvPr/>
            </p:nvSpPr>
            <p:spPr bwMode="auto">
              <a:xfrm>
                <a:off x="495" y="3589"/>
                <a:ext cx="4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s</a:t>
                </a:r>
                <a:endParaRPr lang="en-US" altLang="en-US" sz="1350" kern="0">
                  <a:solidFill>
                    <a:prstClr val="black"/>
                  </a:solidFill>
                </a:endParaRPr>
              </a:p>
            </p:txBody>
          </p:sp>
          <p:sp>
            <p:nvSpPr>
              <p:cNvPr id="212" name="Rectangle 173"/>
              <p:cNvSpPr>
                <a:spLocks noChangeArrowheads="1"/>
              </p:cNvSpPr>
              <p:nvPr/>
            </p:nvSpPr>
            <p:spPr bwMode="auto">
              <a:xfrm>
                <a:off x="526" y="3589"/>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t</a:t>
                </a:r>
                <a:endParaRPr lang="en-US" altLang="en-US" sz="1350" kern="0">
                  <a:solidFill>
                    <a:prstClr val="black"/>
                  </a:solidFill>
                </a:endParaRPr>
              </a:p>
            </p:txBody>
          </p:sp>
          <p:sp>
            <p:nvSpPr>
              <p:cNvPr id="213" name="Rectangle 174"/>
              <p:cNvSpPr>
                <a:spLocks noChangeArrowheads="1"/>
              </p:cNvSpPr>
              <p:nvPr/>
            </p:nvSpPr>
            <p:spPr bwMode="auto">
              <a:xfrm>
                <a:off x="552" y="3589"/>
                <a:ext cx="3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r</a:t>
                </a:r>
                <a:endParaRPr lang="en-US" altLang="en-US" sz="1350" kern="0">
                  <a:solidFill>
                    <a:prstClr val="black"/>
                  </a:solidFill>
                </a:endParaRPr>
              </a:p>
            </p:txBody>
          </p:sp>
          <p:sp>
            <p:nvSpPr>
              <p:cNvPr id="214" name="Rectangle 175"/>
              <p:cNvSpPr>
                <a:spLocks noChangeArrowheads="1"/>
              </p:cNvSpPr>
              <p:nvPr/>
            </p:nvSpPr>
            <p:spPr bwMode="auto">
              <a:xfrm>
                <a:off x="580" y="3589"/>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u</a:t>
                </a:r>
                <a:endParaRPr lang="en-US" altLang="en-US" sz="1350" kern="0">
                  <a:solidFill>
                    <a:prstClr val="black"/>
                  </a:solidFill>
                </a:endParaRPr>
              </a:p>
            </p:txBody>
          </p:sp>
          <p:sp>
            <p:nvSpPr>
              <p:cNvPr id="215" name="Rectangle 176"/>
              <p:cNvSpPr>
                <a:spLocks noChangeArrowheads="1"/>
              </p:cNvSpPr>
              <p:nvPr/>
            </p:nvSpPr>
            <p:spPr bwMode="auto">
              <a:xfrm>
                <a:off x="621" y="3589"/>
                <a:ext cx="4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c</a:t>
                </a:r>
                <a:endParaRPr lang="en-US" altLang="en-US" sz="1350" kern="0">
                  <a:solidFill>
                    <a:prstClr val="black"/>
                  </a:solidFill>
                </a:endParaRPr>
              </a:p>
            </p:txBody>
          </p:sp>
          <p:sp>
            <p:nvSpPr>
              <p:cNvPr id="216" name="Rectangle 177"/>
              <p:cNvSpPr>
                <a:spLocks noChangeArrowheads="1"/>
              </p:cNvSpPr>
              <p:nvPr/>
            </p:nvSpPr>
            <p:spPr bwMode="auto">
              <a:xfrm>
                <a:off x="654" y="3589"/>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t</a:t>
                </a:r>
                <a:endParaRPr lang="en-US" altLang="en-US" sz="1350" kern="0">
                  <a:solidFill>
                    <a:prstClr val="black"/>
                  </a:solidFill>
                </a:endParaRPr>
              </a:p>
            </p:txBody>
          </p:sp>
          <p:sp>
            <p:nvSpPr>
              <p:cNvPr id="217" name="Rectangle 178"/>
              <p:cNvSpPr>
                <a:spLocks noChangeArrowheads="1"/>
              </p:cNvSpPr>
              <p:nvPr/>
            </p:nvSpPr>
            <p:spPr bwMode="auto">
              <a:xfrm>
                <a:off x="680" y="3589"/>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u</a:t>
                </a:r>
                <a:endParaRPr lang="en-US" altLang="en-US" sz="1350" kern="0">
                  <a:solidFill>
                    <a:prstClr val="black"/>
                  </a:solidFill>
                </a:endParaRPr>
              </a:p>
            </p:txBody>
          </p:sp>
          <p:sp>
            <p:nvSpPr>
              <p:cNvPr id="218" name="Rectangle 179"/>
              <p:cNvSpPr>
                <a:spLocks noChangeArrowheads="1"/>
              </p:cNvSpPr>
              <p:nvPr/>
            </p:nvSpPr>
            <p:spPr bwMode="auto">
              <a:xfrm>
                <a:off x="722" y="3589"/>
                <a:ext cx="3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r</a:t>
                </a:r>
                <a:endParaRPr lang="en-US" altLang="en-US" sz="1350" kern="0">
                  <a:solidFill>
                    <a:prstClr val="black"/>
                  </a:solidFill>
                </a:endParaRPr>
              </a:p>
            </p:txBody>
          </p:sp>
          <p:sp>
            <p:nvSpPr>
              <p:cNvPr id="219" name="Rectangle 180"/>
              <p:cNvSpPr>
                <a:spLocks noChangeArrowheads="1"/>
              </p:cNvSpPr>
              <p:nvPr/>
            </p:nvSpPr>
            <p:spPr bwMode="auto">
              <a:xfrm>
                <a:off x="749" y="3589"/>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220" name="Rectangle 181"/>
              <p:cNvSpPr>
                <a:spLocks noChangeArrowheads="1"/>
              </p:cNvSpPr>
              <p:nvPr/>
            </p:nvSpPr>
            <p:spPr bwMode="auto">
              <a:xfrm>
                <a:off x="788" y="358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a:solidFill>
                    <a:prstClr val="black"/>
                  </a:solidFill>
                </a:endParaRPr>
              </a:p>
            </p:txBody>
          </p:sp>
          <p:sp>
            <p:nvSpPr>
              <p:cNvPr id="221" name="Rectangle 182"/>
              <p:cNvSpPr>
                <a:spLocks noChangeArrowheads="1"/>
              </p:cNvSpPr>
              <p:nvPr/>
            </p:nvSpPr>
            <p:spPr bwMode="auto">
              <a:xfrm>
                <a:off x="269" y="3699"/>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D</a:t>
                </a:r>
                <a:endParaRPr lang="en-US" altLang="en-US" sz="1350" kern="0">
                  <a:solidFill>
                    <a:prstClr val="black"/>
                  </a:solidFill>
                </a:endParaRPr>
              </a:p>
            </p:txBody>
          </p:sp>
          <p:sp>
            <p:nvSpPr>
              <p:cNvPr id="222" name="Rectangle 183"/>
              <p:cNvSpPr>
                <a:spLocks noChangeArrowheads="1"/>
              </p:cNvSpPr>
              <p:nvPr/>
            </p:nvSpPr>
            <p:spPr bwMode="auto">
              <a:xfrm>
                <a:off x="317" y="3699"/>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223" name="Rectangle 184"/>
              <p:cNvSpPr>
                <a:spLocks noChangeArrowheads="1"/>
              </p:cNvSpPr>
              <p:nvPr/>
            </p:nvSpPr>
            <p:spPr bwMode="auto">
              <a:xfrm>
                <a:off x="356" y="3699"/>
                <a:ext cx="5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v</a:t>
                </a:r>
                <a:endParaRPr lang="en-US" altLang="en-US" sz="1350" kern="0">
                  <a:solidFill>
                    <a:prstClr val="black"/>
                  </a:solidFill>
                </a:endParaRPr>
              </a:p>
            </p:txBody>
          </p:sp>
          <p:sp>
            <p:nvSpPr>
              <p:cNvPr id="224" name="Rectangle 185"/>
              <p:cNvSpPr>
                <a:spLocks noChangeArrowheads="1"/>
              </p:cNvSpPr>
              <p:nvPr/>
            </p:nvSpPr>
            <p:spPr bwMode="auto">
              <a:xfrm>
                <a:off x="392" y="3699"/>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225" name="Rectangle 186"/>
              <p:cNvSpPr>
                <a:spLocks noChangeArrowheads="1"/>
              </p:cNvSpPr>
              <p:nvPr/>
            </p:nvSpPr>
            <p:spPr bwMode="auto">
              <a:xfrm>
                <a:off x="431" y="3699"/>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l</a:t>
                </a:r>
                <a:endParaRPr lang="en-US" altLang="en-US" sz="1350" kern="0">
                  <a:solidFill>
                    <a:prstClr val="black"/>
                  </a:solidFill>
                </a:endParaRPr>
              </a:p>
            </p:txBody>
          </p:sp>
          <p:sp>
            <p:nvSpPr>
              <p:cNvPr id="226" name="Rectangle 187"/>
              <p:cNvSpPr>
                <a:spLocks noChangeArrowheads="1"/>
              </p:cNvSpPr>
              <p:nvPr/>
            </p:nvSpPr>
            <p:spPr bwMode="auto">
              <a:xfrm>
                <a:off x="450" y="3699"/>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o</a:t>
                </a:r>
                <a:endParaRPr lang="en-US" altLang="en-US" sz="1350" kern="0">
                  <a:solidFill>
                    <a:prstClr val="black"/>
                  </a:solidFill>
                </a:endParaRPr>
              </a:p>
            </p:txBody>
          </p:sp>
          <p:sp>
            <p:nvSpPr>
              <p:cNvPr id="227" name="Rectangle 188"/>
              <p:cNvSpPr>
                <a:spLocks noChangeArrowheads="1"/>
              </p:cNvSpPr>
              <p:nvPr/>
            </p:nvSpPr>
            <p:spPr bwMode="auto">
              <a:xfrm>
                <a:off x="491" y="3699"/>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p</a:t>
                </a:r>
                <a:endParaRPr lang="en-US" altLang="en-US" sz="1350" kern="0">
                  <a:solidFill>
                    <a:prstClr val="black"/>
                  </a:solidFill>
                </a:endParaRPr>
              </a:p>
            </p:txBody>
          </p:sp>
          <p:sp>
            <p:nvSpPr>
              <p:cNvPr id="228" name="Rectangle 189"/>
              <p:cNvSpPr>
                <a:spLocks noChangeArrowheads="1"/>
              </p:cNvSpPr>
              <p:nvPr/>
            </p:nvSpPr>
            <p:spPr bwMode="auto">
              <a:xfrm>
                <a:off x="533" y="3699"/>
                <a:ext cx="8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m</a:t>
                </a:r>
                <a:endParaRPr lang="en-US" altLang="en-US" sz="1350" kern="0">
                  <a:solidFill>
                    <a:prstClr val="black"/>
                  </a:solidFill>
                </a:endParaRPr>
              </a:p>
            </p:txBody>
          </p:sp>
          <p:sp>
            <p:nvSpPr>
              <p:cNvPr id="229" name="Rectangle 190"/>
              <p:cNvSpPr>
                <a:spLocks noChangeArrowheads="1"/>
              </p:cNvSpPr>
              <p:nvPr/>
            </p:nvSpPr>
            <p:spPr bwMode="auto">
              <a:xfrm>
                <a:off x="595" y="3699"/>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230" name="Rectangle 191"/>
              <p:cNvSpPr>
                <a:spLocks noChangeArrowheads="1"/>
              </p:cNvSpPr>
              <p:nvPr/>
            </p:nvSpPr>
            <p:spPr bwMode="auto">
              <a:xfrm>
                <a:off x="634" y="3699"/>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n</a:t>
                </a:r>
                <a:endParaRPr lang="en-US" altLang="en-US" sz="1350" kern="0">
                  <a:solidFill>
                    <a:prstClr val="black"/>
                  </a:solidFill>
                </a:endParaRPr>
              </a:p>
            </p:txBody>
          </p:sp>
          <p:sp>
            <p:nvSpPr>
              <p:cNvPr id="231" name="Rectangle 192"/>
              <p:cNvSpPr>
                <a:spLocks noChangeArrowheads="1"/>
              </p:cNvSpPr>
              <p:nvPr/>
            </p:nvSpPr>
            <p:spPr bwMode="auto">
              <a:xfrm>
                <a:off x="675" y="3699"/>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t</a:t>
                </a:r>
                <a:endParaRPr lang="en-US" altLang="en-US" sz="1350" kern="0">
                  <a:solidFill>
                    <a:prstClr val="black"/>
                  </a:solidFill>
                </a:endParaRPr>
              </a:p>
            </p:txBody>
          </p:sp>
          <p:sp>
            <p:nvSpPr>
              <p:cNvPr id="232" name="Rectangle 193"/>
              <p:cNvSpPr>
                <a:spLocks noChangeArrowheads="1"/>
              </p:cNvSpPr>
              <p:nvPr/>
            </p:nvSpPr>
            <p:spPr bwMode="auto">
              <a:xfrm>
                <a:off x="702" y="369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a:solidFill>
                    <a:prstClr val="black"/>
                  </a:solidFill>
                </a:endParaRPr>
              </a:p>
            </p:txBody>
          </p:sp>
          <p:sp>
            <p:nvSpPr>
              <p:cNvPr id="233" name="Rectangle 194"/>
              <p:cNvSpPr>
                <a:spLocks noChangeArrowheads="1"/>
              </p:cNvSpPr>
              <p:nvPr/>
            </p:nvSpPr>
            <p:spPr bwMode="auto">
              <a:xfrm>
                <a:off x="720" y="3699"/>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a</a:t>
                </a:r>
                <a:endParaRPr lang="en-US" altLang="en-US" sz="1350" kern="0">
                  <a:solidFill>
                    <a:prstClr val="black"/>
                  </a:solidFill>
                </a:endParaRPr>
              </a:p>
            </p:txBody>
          </p:sp>
          <p:sp>
            <p:nvSpPr>
              <p:cNvPr id="234" name="Rectangle 195"/>
              <p:cNvSpPr>
                <a:spLocks noChangeArrowheads="1"/>
              </p:cNvSpPr>
              <p:nvPr/>
            </p:nvSpPr>
            <p:spPr bwMode="auto">
              <a:xfrm>
                <a:off x="757" y="3699"/>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n</a:t>
                </a:r>
                <a:endParaRPr lang="en-US" altLang="en-US" sz="1350" kern="0">
                  <a:solidFill>
                    <a:prstClr val="black"/>
                  </a:solidFill>
                </a:endParaRPr>
              </a:p>
            </p:txBody>
          </p:sp>
          <p:sp>
            <p:nvSpPr>
              <p:cNvPr id="235" name="Rectangle 196"/>
              <p:cNvSpPr>
                <a:spLocks noChangeArrowheads="1"/>
              </p:cNvSpPr>
              <p:nvPr/>
            </p:nvSpPr>
            <p:spPr bwMode="auto">
              <a:xfrm>
                <a:off x="799" y="3699"/>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d</a:t>
                </a:r>
                <a:endParaRPr lang="en-US" altLang="en-US" sz="1350" kern="0">
                  <a:solidFill>
                    <a:prstClr val="black"/>
                  </a:solidFill>
                </a:endParaRPr>
              </a:p>
            </p:txBody>
          </p:sp>
          <p:sp>
            <p:nvSpPr>
              <p:cNvPr id="236" name="Rectangle 197"/>
              <p:cNvSpPr>
                <a:spLocks noChangeArrowheads="1"/>
              </p:cNvSpPr>
              <p:nvPr/>
            </p:nvSpPr>
            <p:spPr bwMode="auto">
              <a:xfrm>
                <a:off x="840" y="369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a:solidFill>
                    <a:prstClr val="black"/>
                  </a:solidFill>
                </a:endParaRPr>
              </a:p>
            </p:txBody>
          </p:sp>
          <p:sp>
            <p:nvSpPr>
              <p:cNvPr id="237" name="Rectangle 198"/>
              <p:cNvSpPr>
                <a:spLocks noChangeArrowheads="1"/>
              </p:cNvSpPr>
              <p:nvPr/>
            </p:nvSpPr>
            <p:spPr bwMode="auto">
              <a:xfrm>
                <a:off x="361" y="3809"/>
                <a:ext cx="2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I</a:t>
                </a:r>
                <a:endParaRPr lang="en-US" altLang="en-US" sz="1350" kern="0">
                  <a:solidFill>
                    <a:prstClr val="black"/>
                  </a:solidFill>
                </a:endParaRPr>
              </a:p>
            </p:txBody>
          </p:sp>
          <p:sp>
            <p:nvSpPr>
              <p:cNvPr id="238" name="Rectangle 199"/>
              <p:cNvSpPr>
                <a:spLocks noChangeArrowheads="1"/>
              </p:cNvSpPr>
              <p:nvPr/>
            </p:nvSpPr>
            <p:spPr bwMode="auto">
              <a:xfrm>
                <a:off x="381" y="3809"/>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n</a:t>
                </a:r>
                <a:endParaRPr lang="en-US" altLang="en-US" sz="1350" kern="0">
                  <a:solidFill>
                    <a:prstClr val="black"/>
                  </a:solidFill>
                </a:endParaRPr>
              </a:p>
            </p:txBody>
          </p:sp>
          <p:sp>
            <p:nvSpPr>
              <p:cNvPr id="239" name="Rectangle 200"/>
              <p:cNvSpPr>
                <a:spLocks noChangeArrowheads="1"/>
              </p:cNvSpPr>
              <p:nvPr/>
            </p:nvSpPr>
            <p:spPr bwMode="auto">
              <a:xfrm>
                <a:off x="423" y="3809"/>
                <a:ext cx="5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v</a:t>
                </a:r>
                <a:endParaRPr lang="en-US" altLang="en-US" sz="1350" kern="0">
                  <a:solidFill>
                    <a:prstClr val="black"/>
                  </a:solidFill>
                </a:endParaRPr>
              </a:p>
            </p:txBody>
          </p:sp>
          <p:sp>
            <p:nvSpPr>
              <p:cNvPr id="240" name="Rectangle 201"/>
              <p:cNvSpPr>
                <a:spLocks noChangeArrowheads="1"/>
              </p:cNvSpPr>
              <p:nvPr/>
            </p:nvSpPr>
            <p:spPr bwMode="auto">
              <a:xfrm>
                <a:off x="459" y="3809"/>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241" name="Rectangle 202"/>
              <p:cNvSpPr>
                <a:spLocks noChangeArrowheads="1"/>
              </p:cNvSpPr>
              <p:nvPr/>
            </p:nvSpPr>
            <p:spPr bwMode="auto">
              <a:xfrm>
                <a:off x="498" y="3809"/>
                <a:ext cx="4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s</a:t>
                </a:r>
                <a:endParaRPr lang="en-US" altLang="en-US" sz="1350" kern="0">
                  <a:solidFill>
                    <a:prstClr val="black"/>
                  </a:solidFill>
                </a:endParaRPr>
              </a:p>
            </p:txBody>
          </p:sp>
          <p:sp>
            <p:nvSpPr>
              <p:cNvPr id="242" name="Rectangle 203"/>
              <p:cNvSpPr>
                <a:spLocks noChangeArrowheads="1"/>
              </p:cNvSpPr>
              <p:nvPr/>
            </p:nvSpPr>
            <p:spPr bwMode="auto">
              <a:xfrm>
                <a:off x="529" y="3809"/>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t</a:t>
                </a:r>
                <a:endParaRPr lang="en-US" altLang="en-US" sz="1350" kern="0">
                  <a:solidFill>
                    <a:prstClr val="black"/>
                  </a:solidFill>
                </a:endParaRPr>
              </a:p>
            </p:txBody>
          </p:sp>
          <p:sp>
            <p:nvSpPr>
              <p:cNvPr id="243" name="Rectangle 204"/>
              <p:cNvSpPr>
                <a:spLocks noChangeArrowheads="1"/>
              </p:cNvSpPr>
              <p:nvPr/>
            </p:nvSpPr>
            <p:spPr bwMode="auto">
              <a:xfrm>
                <a:off x="555" y="3809"/>
                <a:ext cx="8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m</a:t>
                </a:r>
                <a:endParaRPr lang="en-US" altLang="en-US" sz="1350" kern="0">
                  <a:solidFill>
                    <a:prstClr val="black"/>
                  </a:solidFill>
                </a:endParaRPr>
              </a:p>
            </p:txBody>
          </p:sp>
        </p:grpSp>
        <p:sp>
          <p:nvSpPr>
            <p:cNvPr id="32" name="Rectangle 206"/>
            <p:cNvSpPr>
              <a:spLocks noChangeArrowheads="1"/>
            </p:cNvSpPr>
            <p:nvPr/>
          </p:nvSpPr>
          <p:spPr bwMode="auto">
            <a:xfrm>
              <a:off x="618" y="3809"/>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e</a:t>
              </a:r>
              <a:endParaRPr lang="en-US" altLang="en-US" sz="1350" kern="0">
                <a:solidFill>
                  <a:prstClr val="black"/>
                </a:solidFill>
              </a:endParaRPr>
            </a:p>
          </p:txBody>
        </p:sp>
        <p:sp>
          <p:nvSpPr>
            <p:cNvPr id="33" name="Rectangle 207"/>
            <p:cNvSpPr>
              <a:spLocks noChangeArrowheads="1"/>
            </p:cNvSpPr>
            <p:nvPr/>
          </p:nvSpPr>
          <p:spPr bwMode="auto">
            <a:xfrm>
              <a:off x="656" y="3809"/>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n</a:t>
              </a:r>
              <a:endParaRPr lang="en-US" altLang="en-US" sz="1350" kern="0">
                <a:solidFill>
                  <a:prstClr val="black"/>
                </a:solidFill>
              </a:endParaRPr>
            </a:p>
          </p:txBody>
        </p:sp>
        <p:sp>
          <p:nvSpPr>
            <p:cNvPr id="34" name="Rectangle 208"/>
            <p:cNvSpPr>
              <a:spLocks noChangeArrowheads="1"/>
            </p:cNvSpPr>
            <p:nvPr/>
          </p:nvSpPr>
          <p:spPr bwMode="auto">
            <a:xfrm>
              <a:off x="698" y="3809"/>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t</a:t>
              </a:r>
              <a:endParaRPr lang="en-US" altLang="en-US" sz="1350" kern="0">
                <a:solidFill>
                  <a:prstClr val="black"/>
                </a:solidFill>
              </a:endParaRPr>
            </a:p>
          </p:txBody>
        </p:sp>
        <p:sp>
          <p:nvSpPr>
            <p:cNvPr id="35" name="Rectangle 209"/>
            <p:cNvSpPr>
              <a:spLocks noChangeArrowheads="1"/>
            </p:cNvSpPr>
            <p:nvPr/>
          </p:nvSpPr>
          <p:spPr bwMode="auto">
            <a:xfrm>
              <a:off x="724" y="3809"/>
              <a:ext cx="3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75" b="1" kern="0">
                  <a:solidFill>
                    <a:srgbClr val="000000"/>
                  </a:solidFill>
                  <a:latin typeface="Calibri Bold" panose="020F0702030404030204" pitchFamily="34" charset="0"/>
                </a:rPr>
                <a:t>)</a:t>
              </a:r>
              <a:endParaRPr lang="en-US" altLang="en-US" sz="1350" kern="0">
                <a:solidFill>
                  <a:prstClr val="black"/>
                </a:solidFill>
              </a:endParaRPr>
            </a:p>
          </p:txBody>
        </p:sp>
        <p:sp>
          <p:nvSpPr>
            <p:cNvPr id="36" name="Rectangle 210"/>
            <p:cNvSpPr>
              <a:spLocks noChangeArrowheads="1"/>
            </p:cNvSpPr>
            <p:nvPr/>
          </p:nvSpPr>
          <p:spPr bwMode="auto">
            <a:xfrm>
              <a:off x="748" y="380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a:solidFill>
                  <a:prstClr val="black"/>
                </a:solidFill>
              </a:endParaRPr>
            </a:p>
          </p:txBody>
        </p:sp>
        <p:sp>
          <p:nvSpPr>
            <p:cNvPr id="37" name="Freeform 211"/>
            <p:cNvSpPr>
              <a:spLocks noEditPoints="1"/>
            </p:cNvSpPr>
            <p:nvPr/>
          </p:nvSpPr>
          <p:spPr bwMode="auto">
            <a:xfrm>
              <a:off x="940" y="1478"/>
              <a:ext cx="21" cy="2463"/>
            </a:xfrm>
            <a:custGeom>
              <a:avLst/>
              <a:gdLst>
                <a:gd name="T0" fmla="*/ 1 w 52"/>
                <a:gd name="T1" fmla="*/ 53 h 4493"/>
                <a:gd name="T2" fmla="*/ 1 w 52"/>
                <a:gd name="T3" fmla="*/ 107 h 4493"/>
                <a:gd name="T4" fmla="*/ 2 w 52"/>
                <a:gd name="T5" fmla="*/ 173 h 4493"/>
                <a:gd name="T6" fmla="*/ 3 w 52"/>
                <a:gd name="T7" fmla="*/ 267 h 4493"/>
                <a:gd name="T8" fmla="*/ 4 w 52"/>
                <a:gd name="T9" fmla="*/ 320 h 4493"/>
                <a:gd name="T10" fmla="*/ 5 w 52"/>
                <a:gd name="T11" fmla="*/ 387 h 4493"/>
                <a:gd name="T12" fmla="*/ 6 w 52"/>
                <a:gd name="T13" fmla="*/ 480 h 4493"/>
                <a:gd name="T14" fmla="*/ 6 w 52"/>
                <a:gd name="T15" fmla="*/ 533 h 4493"/>
                <a:gd name="T16" fmla="*/ 7 w 52"/>
                <a:gd name="T17" fmla="*/ 600 h 4493"/>
                <a:gd name="T18" fmla="*/ 8 w 52"/>
                <a:gd name="T19" fmla="*/ 693 h 4493"/>
                <a:gd name="T20" fmla="*/ 9 w 52"/>
                <a:gd name="T21" fmla="*/ 747 h 4493"/>
                <a:gd name="T22" fmla="*/ 10 w 52"/>
                <a:gd name="T23" fmla="*/ 813 h 4493"/>
                <a:gd name="T24" fmla="*/ 11 w 52"/>
                <a:gd name="T25" fmla="*/ 907 h 4493"/>
                <a:gd name="T26" fmla="*/ 11 w 52"/>
                <a:gd name="T27" fmla="*/ 960 h 4493"/>
                <a:gd name="T28" fmla="*/ 12 w 52"/>
                <a:gd name="T29" fmla="*/ 1027 h 4493"/>
                <a:gd name="T30" fmla="*/ 13 w 52"/>
                <a:gd name="T31" fmla="*/ 1120 h 4493"/>
                <a:gd name="T32" fmla="*/ 14 w 52"/>
                <a:gd name="T33" fmla="*/ 1173 h 4493"/>
                <a:gd name="T34" fmla="*/ 14 w 52"/>
                <a:gd name="T35" fmla="*/ 1240 h 4493"/>
                <a:gd name="T36" fmla="*/ 15 w 52"/>
                <a:gd name="T37" fmla="*/ 1333 h 4493"/>
                <a:gd name="T38" fmla="*/ 16 w 52"/>
                <a:gd name="T39" fmla="*/ 1387 h 4493"/>
                <a:gd name="T40" fmla="*/ 17 w 52"/>
                <a:gd name="T41" fmla="*/ 1453 h 4493"/>
                <a:gd name="T42" fmla="*/ 18 w 52"/>
                <a:gd name="T43" fmla="*/ 1547 h 4493"/>
                <a:gd name="T44" fmla="*/ 19 w 52"/>
                <a:gd name="T45" fmla="*/ 1600 h 4493"/>
                <a:gd name="T46" fmla="*/ 19 w 52"/>
                <a:gd name="T47" fmla="*/ 1667 h 4493"/>
                <a:gd name="T48" fmla="*/ 20 w 52"/>
                <a:gd name="T49" fmla="*/ 1760 h 4493"/>
                <a:gd name="T50" fmla="*/ 21 w 52"/>
                <a:gd name="T51" fmla="*/ 1813 h 4493"/>
                <a:gd name="T52" fmla="*/ 22 w 52"/>
                <a:gd name="T53" fmla="*/ 1880 h 4493"/>
                <a:gd name="T54" fmla="*/ 23 w 52"/>
                <a:gd name="T55" fmla="*/ 1973 h 4493"/>
                <a:gd name="T56" fmla="*/ 23 w 52"/>
                <a:gd name="T57" fmla="*/ 2027 h 4493"/>
                <a:gd name="T58" fmla="*/ 24 w 52"/>
                <a:gd name="T59" fmla="*/ 2093 h 4493"/>
                <a:gd name="T60" fmla="*/ 25 w 52"/>
                <a:gd name="T61" fmla="*/ 2187 h 4493"/>
                <a:gd name="T62" fmla="*/ 26 w 52"/>
                <a:gd name="T63" fmla="*/ 2240 h 4493"/>
                <a:gd name="T64" fmla="*/ 27 w 52"/>
                <a:gd name="T65" fmla="*/ 2307 h 4493"/>
                <a:gd name="T66" fmla="*/ 28 w 52"/>
                <a:gd name="T67" fmla="*/ 2400 h 4493"/>
                <a:gd name="T68" fmla="*/ 28 w 52"/>
                <a:gd name="T69" fmla="*/ 2453 h 4493"/>
                <a:gd name="T70" fmla="*/ 29 w 52"/>
                <a:gd name="T71" fmla="*/ 2520 h 4493"/>
                <a:gd name="T72" fmla="*/ 30 w 52"/>
                <a:gd name="T73" fmla="*/ 2613 h 4493"/>
                <a:gd name="T74" fmla="*/ 31 w 52"/>
                <a:gd name="T75" fmla="*/ 2667 h 4493"/>
                <a:gd name="T76" fmla="*/ 32 w 52"/>
                <a:gd name="T77" fmla="*/ 2733 h 4493"/>
                <a:gd name="T78" fmla="*/ 33 w 52"/>
                <a:gd name="T79" fmla="*/ 2827 h 4493"/>
                <a:gd name="T80" fmla="*/ 33 w 52"/>
                <a:gd name="T81" fmla="*/ 2880 h 4493"/>
                <a:gd name="T82" fmla="*/ 34 w 52"/>
                <a:gd name="T83" fmla="*/ 2947 h 4493"/>
                <a:gd name="T84" fmla="*/ 35 w 52"/>
                <a:gd name="T85" fmla="*/ 3040 h 4493"/>
                <a:gd name="T86" fmla="*/ 36 w 52"/>
                <a:gd name="T87" fmla="*/ 3093 h 4493"/>
                <a:gd name="T88" fmla="*/ 36 w 52"/>
                <a:gd name="T89" fmla="*/ 3160 h 4493"/>
                <a:gd name="T90" fmla="*/ 37 w 52"/>
                <a:gd name="T91" fmla="*/ 3253 h 4493"/>
                <a:gd name="T92" fmla="*/ 38 w 52"/>
                <a:gd name="T93" fmla="*/ 3306 h 4493"/>
                <a:gd name="T94" fmla="*/ 39 w 52"/>
                <a:gd name="T95" fmla="*/ 3373 h 4493"/>
                <a:gd name="T96" fmla="*/ 40 w 52"/>
                <a:gd name="T97" fmla="*/ 3466 h 4493"/>
                <a:gd name="T98" fmla="*/ 41 w 52"/>
                <a:gd name="T99" fmla="*/ 3520 h 4493"/>
                <a:gd name="T100" fmla="*/ 41 w 52"/>
                <a:gd name="T101" fmla="*/ 3586 h 4493"/>
                <a:gd name="T102" fmla="*/ 42 w 52"/>
                <a:gd name="T103" fmla="*/ 3680 h 4493"/>
                <a:gd name="T104" fmla="*/ 43 w 52"/>
                <a:gd name="T105" fmla="*/ 3733 h 4493"/>
                <a:gd name="T106" fmla="*/ 44 w 52"/>
                <a:gd name="T107" fmla="*/ 3800 h 4493"/>
                <a:gd name="T108" fmla="*/ 45 w 52"/>
                <a:gd name="T109" fmla="*/ 3893 h 4493"/>
                <a:gd name="T110" fmla="*/ 45 w 52"/>
                <a:gd name="T111" fmla="*/ 3946 h 4493"/>
                <a:gd name="T112" fmla="*/ 46 w 52"/>
                <a:gd name="T113" fmla="*/ 4013 h 4493"/>
                <a:gd name="T114" fmla="*/ 47 w 52"/>
                <a:gd name="T115" fmla="*/ 4106 h 4493"/>
                <a:gd name="T116" fmla="*/ 48 w 52"/>
                <a:gd name="T117" fmla="*/ 4160 h 4493"/>
                <a:gd name="T118" fmla="*/ 49 w 52"/>
                <a:gd name="T119" fmla="*/ 4226 h 4493"/>
                <a:gd name="T120" fmla="*/ 50 w 52"/>
                <a:gd name="T121" fmla="*/ 4320 h 4493"/>
                <a:gd name="T122" fmla="*/ 50 w 52"/>
                <a:gd name="T123" fmla="*/ 4373 h 4493"/>
                <a:gd name="T124" fmla="*/ 51 w 52"/>
                <a:gd name="T125" fmla="*/ 4440 h 4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4493">
                  <a:moveTo>
                    <a:pt x="0" y="0"/>
                  </a:moveTo>
                  <a:lnTo>
                    <a:pt x="0" y="0"/>
                  </a:lnTo>
                  <a:lnTo>
                    <a:pt x="0" y="13"/>
                  </a:lnTo>
                  <a:moveTo>
                    <a:pt x="1" y="53"/>
                  </a:moveTo>
                  <a:lnTo>
                    <a:pt x="1" y="53"/>
                  </a:lnTo>
                  <a:lnTo>
                    <a:pt x="1" y="67"/>
                  </a:lnTo>
                  <a:moveTo>
                    <a:pt x="1" y="107"/>
                  </a:moveTo>
                  <a:lnTo>
                    <a:pt x="1" y="107"/>
                  </a:lnTo>
                  <a:lnTo>
                    <a:pt x="2" y="120"/>
                  </a:lnTo>
                  <a:moveTo>
                    <a:pt x="2" y="160"/>
                  </a:moveTo>
                  <a:lnTo>
                    <a:pt x="2" y="160"/>
                  </a:lnTo>
                  <a:lnTo>
                    <a:pt x="2" y="173"/>
                  </a:lnTo>
                  <a:moveTo>
                    <a:pt x="3" y="213"/>
                  </a:moveTo>
                  <a:lnTo>
                    <a:pt x="3" y="213"/>
                  </a:lnTo>
                  <a:lnTo>
                    <a:pt x="3" y="227"/>
                  </a:lnTo>
                  <a:moveTo>
                    <a:pt x="3" y="267"/>
                  </a:moveTo>
                  <a:lnTo>
                    <a:pt x="3" y="267"/>
                  </a:lnTo>
                  <a:lnTo>
                    <a:pt x="3" y="280"/>
                  </a:lnTo>
                  <a:moveTo>
                    <a:pt x="4" y="320"/>
                  </a:moveTo>
                  <a:lnTo>
                    <a:pt x="4" y="320"/>
                  </a:lnTo>
                  <a:lnTo>
                    <a:pt x="4" y="333"/>
                  </a:lnTo>
                  <a:moveTo>
                    <a:pt x="4" y="373"/>
                  </a:moveTo>
                  <a:lnTo>
                    <a:pt x="4" y="373"/>
                  </a:lnTo>
                  <a:lnTo>
                    <a:pt x="5" y="387"/>
                  </a:lnTo>
                  <a:moveTo>
                    <a:pt x="5" y="427"/>
                  </a:moveTo>
                  <a:lnTo>
                    <a:pt x="5" y="427"/>
                  </a:lnTo>
                  <a:lnTo>
                    <a:pt x="5" y="440"/>
                  </a:lnTo>
                  <a:moveTo>
                    <a:pt x="6" y="480"/>
                  </a:moveTo>
                  <a:lnTo>
                    <a:pt x="6" y="480"/>
                  </a:lnTo>
                  <a:lnTo>
                    <a:pt x="6" y="493"/>
                  </a:lnTo>
                  <a:moveTo>
                    <a:pt x="6" y="533"/>
                  </a:moveTo>
                  <a:lnTo>
                    <a:pt x="6" y="533"/>
                  </a:lnTo>
                  <a:lnTo>
                    <a:pt x="6" y="547"/>
                  </a:lnTo>
                  <a:moveTo>
                    <a:pt x="7" y="587"/>
                  </a:moveTo>
                  <a:lnTo>
                    <a:pt x="7" y="587"/>
                  </a:lnTo>
                  <a:lnTo>
                    <a:pt x="7" y="600"/>
                  </a:lnTo>
                  <a:moveTo>
                    <a:pt x="8" y="640"/>
                  </a:moveTo>
                  <a:lnTo>
                    <a:pt x="8" y="640"/>
                  </a:lnTo>
                  <a:lnTo>
                    <a:pt x="8" y="653"/>
                  </a:lnTo>
                  <a:moveTo>
                    <a:pt x="8" y="693"/>
                  </a:moveTo>
                  <a:lnTo>
                    <a:pt x="8" y="693"/>
                  </a:lnTo>
                  <a:lnTo>
                    <a:pt x="8" y="707"/>
                  </a:lnTo>
                  <a:moveTo>
                    <a:pt x="9" y="747"/>
                  </a:moveTo>
                  <a:lnTo>
                    <a:pt x="9" y="747"/>
                  </a:lnTo>
                  <a:lnTo>
                    <a:pt x="9" y="760"/>
                  </a:lnTo>
                  <a:moveTo>
                    <a:pt x="9" y="800"/>
                  </a:moveTo>
                  <a:lnTo>
                    <a:pt x="9" y="800"/>
                  </a:lnTo>
                  <a:lnTo>
                    <a:pt x="10" y="813"/>
                  </a:lnTo>
                  <a:moveTo>
                    <a:pt x="10" y="853"/>
                  </a:moveTo>
                  <a:lnTo>
                    <a:pt x="10" y="853"/>
                  </a:lnTo>
                  <a:lnTo>
                    <a:pt x="10" y="867"/>
                  </a:lnTo>
                  <a:moveTo>
                    <a:pt x="11" y="907"/>
                  </a:moveTo>
                  <a:lnTo>
                    <a:pt x="11" y="907"/>
                  </a:lnTo>
                  <a:lnTo>
                    <a:pt x="11" y="920"/>
                  </a:lnTo>
                  <a:moveTo>
                    <a:pt x="11" y="960"/>
                  </a:moveTo>
                  <a:lnTo>
                    <a:pt x="11" y="960"/>
                  </a:lnTo>
                  <a:lnTo>
                    <a:pt x="11" y="973"/>
                  </a:lnTo>
                  <a:moveTo>
                    <a:pt x="12" y="1013"/>
                  </a:moveTo>
                  <a:lnTo>
                    <a:pt x="12" y="1013"/>
                  </a:lnTo>
                  <a:lnTo>
                    <a:pt x="12" y="1027"/>
                  </a:lnTo>
                  <a:moveTo>
                    <a:pt x="12" y="1067"/>
                  </a:moveTo>
                  <a:lnTo>
                    <a:pt x="12" y="1067"/>
                  </a:lnTo>
                  <a:lnTo>
                    <a:pt x="13" y="1080"/>
                  </a:lnTo>
                  <a:moveTo>
                    <a:pt x="13" y="1120"/>
                  </a:moveTo>
                  <a:lnTo>
                    <a:pt x="13" y="1120"/>
                  </a:lnTo>
                  <a:lnTo>
                    <a:pt x="13" y="1133"/>
                  </a:lnTo>
                  <a:moveTo>
                    <a:pt x="14" y="1173"/>
                  </a:moveTo>
                  <a:lnTo>
                    <a:pt x="14" y="1173"/>
                  </a:lnTo>
                  <a:lnTo>
                    <a:pt x="14" y="1187"/>
                  </a:lnTo>
                  <a:moveTo>
                    <a:pt x="14" y="1227"/>
                  </a:moveTo>
                  <a:lnTo>
                    <a:pt x="14" y="1227"/>
                  </a:lnTo>
                  <a:lnTo>
                    <a:pt x="14" y="1240"/>
                  </a:lnTo>
                  <a:moveTo>
                    <a:pt x="15" y="1280"/>
                  </a:moveTo>
                  <a:lnTo>
                    <a:pt x="15" y="1280"/>
                  </a:lnTo>
                  <a:lnTo>
                    <a:pt x="15" y="1293"/>
                  </a:lnTo>
                  <a:moveTo>
                    <a:pt x="15" y="1333"/>
                  </a:moveTo>
                  <a:lnTo>
                    <a:pt x="15" y="1333"/>
                  </a:lnTo>
                  <a:lnTo>
                    <a:pt x="16" y="1347"/>
                  </a:lnTo>
                  <a:moveTo>
                    <a:pt x="16" y="1387"/>
                  </a:moveTo>
                  <a:lnTo>
                    <a:pt x="16" y="1387"/>
                  </a:lnTo>
                  <a:lnTo>
                    <a:pt x="16" y="1400"/>
                  </a:lnTo>
                  <a:moveTo>
                    <a:pt x="17" y="1440"/>
                  </a:moveTo>
                  <a:lnTo>
                    <a:pt x="17" y="1440"/>
                  </a:lnTo>
                  <a:lnTo>
                    <a:pt x="17" y="1453"/>
                  </a:lnTo>
                  <a:moveTo>
                    <a:pt x="17" y="1493"/>
                  </a:moveTo>
                  <a:lnTo>
                    <a:pt x="17" y="1493"/>
                  </a:lnTo>
                  <a:lnTo>
                    <a:pt x="17" y="1507"/>
                  </a:lnTo>
                  <a:moveTo>
                    <a:pt x="18" y="1547"/>
                  </a:moveTo>
                  <a:lnTo>
                    <a:pt x="18" y="1547"/>
                  </a:lnTo>
                  <a:lnTo>
                    <a:pt x="18" y="1560"/>
                  </a:lnTo>
                  <a:moveTo>
                    <a:pt x="19" y="1600"/>
                  </a:moveTo>
                  <a:lnTo>
                    <a:pt x="19" y="1600"/>
                  </a:lnTo>
                  <a:lnTo>
                    <a:pt x="19" y="1613"/>
                  </a:lnTo>
                  <a:moveTo>
                    <a:pt x="19" y="1653"/>
                  </a:moveTo>
                  <a:lnTo>
                    <a:pt x="19" y="1653"/>
                  </a:lnTo>
                  <a:lnTo>
                    <a:pt x="19" y="1667"/>
                  </a:lnTo>
                  <a:moveTo>
                    <a:pt x="20" y="1707"/>
                  </a:moveTo>
                  <a:lnTo>
                    <a:pt x="20" y="1707"/>
                  </a:lnTo>
                  <a:lnTo>
                    <a:pt x="20" y="1720"/>
                  </a:lnTo>
                  <a:moveTo>
                    <a:pt x="20" y="1760"/>
                  </a:moveTo>
                  <a:lnTo>
                    <a:pt x="20" y="1760"/>
                  </a:lnTo>
                  <a:lnTo>
                    <a:pt x="21" y="1773"/>
                  </a:lnTo>
                  <a:moveTo>
                    <a:pt x="21" y="1813"/>
                  </a:moveTo>
                  <a:lnTo>
                    <a:pt x="21" y="1813"/>
                  </a:lnTo>
                  <a:lnTo>
                    <a:pt x="21" y="1827"/>
                  </a:lnTo>
                  <a:moveTo>
                    <a:pt x="22" y="1867"/>
                  </a:moveTo>
                  <a:lnTo>
                    <a:pt x="22" y="1867"/>
                  </a:lnTo>
                  <a:lnTo>
                    <a:pt x="22" y="1880"/>
                  </a:lnTo>
                  <a:moveTo>
                    <a:pt x="22" y="1920"/>
                  </a:moveTo>
                  <a:lnTo>
                    <a:pt x="22" y="1920"/>
                  </a:lnTo>
                  <a:lnTo>
                    <a:pt x="22" y="1933"/>
                  </a:lnTo>
                  <a:moveTo>
                    <a:pt x="23" y="1973"/>
                  </a:moveTo>
                  <a:lnTo>
                    <a:pt x="23" y="1973"/>
                  </a:lnTo>
                  <a:lnTo>
                    <a:pt x="23" y="1987"/>
                  </a:lnTo>
                  <a:moveTo>
                    <a:pt x="23" y="2027"/>
                  </a:moveTo>
                  <a:lnTo>
                    <a:pt x="23" y="2027"/>
                  </a:lnTo>
                  <a:lnTo>
                    <a:pt x="24" y="2040"/>
                  </a:lnTo>
                  <a:moveTo>
                    <a:pt x="24" y="2080"/>
                  </a:moveTo>
                  <a:lnTo>
                    <a:pt x="24" y="2080"/>
                  </a:lnTo>
                  <a:lnTo>
                    <a:pt x="24" y="2093"/>
                  </a:lnTo>
                  <a:moveTo>
                    <a:pt x="25" y="2133"/>
                  </a:moveTo>
                  <a:lnTo>
                    <a:pt x="25" y="2133"/>
                  </a:lnTo>
                  <a:lnTo>
                    <a:pt x="25" y="2147"/>
                  </a:lnTo>
                  <a:moveTo>
                    <a:pt x="25" y="2187"/>
                  </a:moveTo>
                  <a:lnTo>
                    <a:pt x="25" y="2187"/>
                  </a:lnTo>
                  <a:lnTo>
                    <a:pt x="25" y="2200"/>
                  </a:lnTo>
                  <a:moveTo>
                    <a:pt x="26" y="2240"/>
                  </a:moveTo>
                  <a:lnTo>
                    <a:pt x="26" y="2240"/>
                  </a:lnTo>
                  <a:lnTo>
                    <a:pt x="26" y="2253"/>
                  </a:lnTo>
                  <a:moveTo>
                    <a:pt x="26" y="2293"/>
                  </a:moveTo>
                  <a:lnTo>
                    <a:pt x="26" y="2293"/>
                  </a:lnTo>
                  <a:lnTo>
                    <a:pt x="27" y="2307"/>
                  </a:lnTo>
                  <a:moveTo>
                    <a:pt x="27" y="2347"/>
                  </a:moveTo>
                  <a:lnTo>
                    <a:pt x="27" y="2347"/>
                  </a:lnTo>
                  <a:lnTo>
                    <a:pt x="27" y="2360"/>
                  </a:lnTo>
                  <a:moveTo>
                    <a:pt x="28" y="2400"/>
                  </a:moveTo>
                  <a:lnTo>
                    <a:pt x="28" y="2400"/>
                  </a:lnTo>
                  <a:lnTo>
                    <a:pt x="28" y="2413"/>
                  </a:lnTo>
                  <a:moveTo>
                    <a:pt x="28" y="2453"/>
                  </a:moveTo>
                  <a:lnTo>
                    <a:pt x="28" y="2453"/>
                  </a:lnTo>
                  <a:lnTo>
                    <a:pt x="28" y="2467"/>
                  </a:lnTo>
                  <a:moveTo>
                    <a:pt x="29" y="2507"/>
                  </a:moveTo>
                  <a:lnTo>
                    <a:pt x="29" y="2507"/>
                  </a:lnTo>
                  <a:lnTo>
                    <a:pt x="29" y="2520"/>
                  </a:lnTo>
                  <a:moveTo>
                    <a:pt x="30" y="2560"/>
                  </a:moveTo>
                  <a:lnTo>
                    <a:pt x="30" y="2560"/>
                  </a:lnTo>
                  <a:lnTo>
                    <a:pt x="30" y="2573"/>
                  </a:lnTo>
                  <a:moveTo>
                    <a:pt x="30" y="2613"/>
                  </a:moveTo>
                  <a:lnTo>
                    <a:pt x="30" y="2613"/>
                  </a:lnTo>
                  <a:lnTo>
                    <a:pt x="30" y="2627"/>
                  </a:lnTo>
                  <a:moveTo>
                    <a:pt x="31" y="2667"/>
                  </a:moveTo>
                  <a:lnTo>
                    <a:pt x="31" y="2667"/>
                  </a:lnTo>
                  <a:lnTo>
                    <a:pt x="31" y="2680"/>
                  </a:lnTo>
                  <a:moveTo>
                    <a:pt x="31" y="2720"/>
                  </a:moveTo>
                  <a:lnTo>
                    <a:pt x="31" y="2720"/>
                  </a:lnTo>
                  <a:lnTo>
                    <a:pt x="32" y="2733"/>
                  </a:lnTo>
                  <a:moveTo>
                    <a:pt x="32" y="2773"/>
                  </a:moveTo>
                  <a:lnTo>
                    <a:pt x="32" y="2773"/>
                  </a:lnTo>
                  <a:lnTo>
                    <a:pt x="32" y="2787"/>
                  </a:lnTo>
                  <a:moveTo>
                    <a:pt x="33" y="2827"/>
                  </a:moveTo>
                  <a:lnTo>
                    <a:pt x="33" y="2827"/>
                  </a:lnTo>
                  <a:lnTo>
                    <a:pt x="33" y="2840"/>
                  </a:lnTo>
                  <a:moveTo>
                    <a:pt x="33" y="2880"/>
                  </a:moveTo>
                  <a:lnTo>
                    <a:pt x="33" y="2880"/>
                  </a:lnTo>
                  <a:lnTo>
                    <a:pt x="33" y="2893"/>
                  </a:lnTo>
                  <a:moveTo>
                    <a:pt x="34" y="2933"/>
                  </a:moveTo>
                  <a:lnTo>
                    <a:pt x="34" y="2933"/>
                  </a:lnTo>
                  <a:lnTo>
                    <a:pt x="34" y="2947"/>
                  </a:lnTo>
                  <a:moveTo>
                    <a:pt x="34" y="2987"/>
                  </a:moveTo>
                  <a:lnTo>
                    <a:pt x="34" y="2987"/>
                  </a:lnTo>
                  <a:lnTo>
                    <a:pt x="35" y="3000"/>
                  </a:lnTo>
                  <a:moveTo>
                    <a:pt x="35" y="3040"/>
                  </a:moveTo>
                  <a:lnTo>
                    <a:pt x="35" y="3040"/>
                  </a:lnTo>
                  <a:lnTo>
                    <a:pt x="35" y="3053"/>
                  </a:lnTo>
                  <a:moveTo>
                    <a:pt x="36" y="3093"/>
                  </a:moveTo>
                  <a:lnTo>
                    <a:pt x="36" y="3093"/>
                  </a:lnTo>
                  <a:lnTo>
                    <a:pt x="36" y="3107"/>
                  </a:lnTo>
                  <a:moveTo>
                    <a:pt x="36" y="3147"/>
                  </a:moveTo>
                  <a:lnTo>
                    <a:pt x="36" y="3147"/>
                  </a:lnTo>
                  <a:lnTo>
                    <a:pt x="36" y="3160"/>
                  </a:lnTo>
                  <a:moveTo>
                    <a:pt x="37" y="3200"/>
                  </a:moveTo>
                  <a:lnTo>
                    <a:pt x="37" y="3200"/>
                  </a:lnTo>
                  <a:lnTo>
                    <a:pt x="37" y="3213"/>
                  </a:lnTo>
                  <a:moveTo>
                    <a:pt x="37" y="3253"/>
                  </a:moveTo>
                  <a:lnTo>
                    <a:pt x="37" y="3253"/>
                  </a:lnTo>
                  <a:lnTo>
                    <a:pt x="38" y="3267"/>
                  </a:lnTo>
                  <a:moveTo>
                    <a:pt x="38" y="3306"/>
                  </a:moveTo>
                  <a:lnTo>
                    <a:pt x="38" y="3306"/>
                  </a:lnTo>
                  <a:lnTo>
                    <a:pt x="38" y="3320"/>
                  </a:lnTo>
                  <a:moveTo>
                    <a:pt x="39" y="3360"/>
                  </a:moveTo>
                  <a:lnTo>
                    <a:pt x="39" y="3360"/>
                  </a:lnTo>
                  <a:lnTo>
                    <a:pt x="39" y="3373"/>
                  </a:lnTo>
                  <a:moveTo>
                    <a:pt x="39" y="3413"/>
                  </a:moveTo>
                  <a:lnTo>
                    <a:pt x="39" y="3413"/>
                  </a:lnTo>
                  <a:lnTo>
                    <a:pt x="39" y="3426"/>
                  </a:lnTo>
                  <a:moveTo>
                    <a:pt x="40" y="3466"/>
                  </a:moveTo>
                  <a:lnTo>
                    <a:pt x="40" y="3466"/>
                  </a:lnTo>
                  <a:lnTo>
                    <a:pt x="40" y="3480"/>
                  </a:lnTo>
                  <a:moveTo>
                    <a:pt x="41" y="3520"/>
                  </a:moveTo>
                  <a:lnTo>
                    <a:pt x="41" y="3520"/>
                  </a:lnTo>
                  <a:lnTo>
                    <a:pt x="41" y="3533"/>
                  </a:lnTo>
                  <a:moveTo>
                    <a:pt x="41" y="3573"/>
                  </a:moveTo>
                  <a:lnTo>
                    <a:pt x="41" y="3573"/>
                  </a:lnTo>
                  <a:lnTo>
                    <a:pt x="41" y="3586"/>
                  </a:lnTo>
                  <a:moveTo>
                    <a:pt x="42" y="3626"/>
                  </a:moveTo>
                  <a:lnTo>
                    <a:pt x="42" y="3626"/>
                  </a:lnTo>
                  <a:lnTo>
                    <a:pt x="42" y="3640"/>
                  </a:lnTo>
                  <a:moveTo>
                    <a:pt x="42" y="3680"/>
                  </a:moveTo>
                  <a:lnTo>
                    <a:pt x="42" y="3680"/>
                  </a:lnTo>
                  <a:lnTo>
                    <a:pt x="43" y="3693"/>
                  </a:lnTo>
                  <a:moveTo>
                    <a:pt x="43" y="3733"/>
                  </a:moveTo>
                  <a:lnTo>
                    <a:pt x="43" y="3733"/>
                  </a:lnTo>
                  <a:lnTo>
                    <a:pt x="43" y="3746"/>
                  </a:lnTo>
                  <a:moveTo>
                    <a:pt x="44" y="3786"/>
                  </a:moveTo>
                  <a:lnTo>
                    <a:pt x="44" y="3786"/>
                  </a:lnTo>
                  <a:lnTo>
                    <a:pt x="44" y="3800"/>
                  </a:lnTo>
                  <a:moveTo>
                    <a:pt x="44" y="3840"/>
                  </a:moveTo>
                  <a:lnTo>
                    <a:pt x="44" y="3840"/>
                  </a:lnTo>
                  <a:lnTo>
                    <a:pt x="44" y="3853"/>
                  </a:lnTo>
                  <a:moveTo>
                    <a:pt x="45" y="3893"/>
                  </a:moveTo>
                  <a:lnTo>
                    <a:pt x="45" y="3893"/>
                  </a:lnTo>
                  <a:lnTo>
                    <a:pt x="45" y="3906"/>
                  </a:lnTo>
                  <a:moveTo>
                    <a:pt x="45" y="3946"/>
                  </a:moveTo>
                  <a:lnTo>
                    <a:pt x="45" y="3946"/>
                  </a:lnTo>
                  <a:lnTo>
                    <a:pt x="46" y="3960"/>
                  </a:lnTo>
                  <a:moveTo>
                    <a:pt x="46" y="4000"/>
                  </a:moveTo>
                  <a:lnTo>
                    <a:pt x="46" y="4000"/>
                  </a:lnTo>
                  <a:lnTo>
                    <a:pt x="46" y="4013"/>
                  </a:lnTo>
                  <a:moveTo>
                    <a:pt x="47" y="4053"/>
                  </a:moveTo>
                  <a:lnTo>
                    <a:pt x="47" y="4053"/>
                  </a:lnTo>
                  <a:lnTo>
                    <a:pt x="47" y="4066"/>
                  </a:lnTo>
                  <a:moveTo>
                    <a:pt x="47" y="4106"/>
                  </a:moveTo>
                  <a:lnTo>
                    <a:pt x="47" y="4106"/>
                  </a:lnTo>
                  <a:lnTo>
                    <a:pt x="47" y="4120"/>
                  </a:lnTo>
                  <a:moveTo>
                    <a:pt x="48" y="4160"/>
                  </a:moveTo>
                  <a:lnTo>
                    <a:pt x="48" y="4160"/>
                  </a:lnTo>
                  <a:lnTo>
                    <a:pt x="48" y="4173"/>
                  </a:lnTo>
                  <a:moveTo>
                    <a:pt x="48" y="4213"/>
                  </a:moveTo>
                  <a:lnTo>
                    <a:pt x="48" y="4213"/>
                  </a:lnTo>
                  <a:lnTo>
                    <a:pt x="49" y="4226"/>
                  </a:lnTo>
                  <a:moveTo>
                    <a:pt x="49" y="4266"/>
                  </a:moveTo>
                  <a:lnTo>
                    <a:pt x="49" y="4266"/>
                  </a:lnTo>
                  <a:lnTo>
                    <a:pt x="49" y="4280"/>
                  </a:lnTo>
                  <a:moveTo>
                    <a:pt x="50" y="4320"/>
                  </a:moveTo>
                  <a:lnTo>
                    <a:pt x="50" y="4320"/>
                  </a:lnTo>
                  <a:lnTo>
                    <a:pt x="50" y="4333"/>
                  </a:lnTo>
                  <a:moveTo>
                    <a:pt x="50" y="4373"/>
                  </a:moveTo>
                  <a:lnTo>
                    <a:pt x="50" y="4373"/>
                  </a:lnTo>
                  <a:lnTo>
                    <a:pt x="50" y="4386"/>
                  </a:lnTo>
                  <a:moveTo>
                    <a:pt x="51" y="4426"/>
                  </a:moveTo>
                  <a:lnTo>
                    <a:pt x="51" y="4426"/>
                  </a:lnTo>
                  <a:lnTo>
                    <a:pt x="51" y="4440"/>
                  </a:lnTo>
                  <a:moveTo>
                    <a:pt x="52" y="4480"/>
                  </a:moveTo>
                  <a:lnTo>
                    <a:pt x="52" y="4480"/>
                  </a:lnTo>
                  <a:lnTo>
                    <a:pt x="52" y="4493"/>
                  </a:lnTo>
                </a:path>
              </a:pathLst>
            </a:custGeom>
            <a:noFill/>
            <a:ln w="7938"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38" name="Freeform 212"/>
            <p:cNvSpPr>
              <a:spLocks/>
            </p:cNvSpPr>
            <p:nvPr/>
          </p:nvSpPr>
          <p:spPr bwMode="auto">
            <a:xfrm>
              <a:off x="237" y="1419"/>
              <a:ext cx="599" cy="239"/>
            </a:xfrm>
            <a:custGeom>
              <a:avLst/>
              <a:gdLst>
                <a:gd name="T0" fmla="*/ 0 w 1447"/>
                <a:gd name="T1" fmla="*/ 36 h 362"/>
                <a:gd name="T2" fmla="*/ 0 w 1447"/>
                <a:gd name="T3" fmla="*/ 36 h 362"/>
                <a:gd name="T4" fmla="*/ 36 w 1447"/>
                <a:gd name="T5" fmla="*/ 0 h 362"/>
                <a:gd name="T6" fmla="*/ 1411 w 1447"/>
                <a:gd name="T7" fmla="*/ 0 h 362"/>
                <a:gd name="T8" fmla="*/ 1447 w 1447"/>
                <a:gd name="T9" fmla="*/ 36 h 362"/>
                <a:gd name="T10" fmla="*/ 1447 w 1447"/>
                <a:gd name="T11" fmla="*/ 326 h 362"/>
                <a:gd name="T12" fmla="*/ 1411 w 1447"/>
                <a:gd name="T13" fmla="*/ 362 h 362"/>
                <a:gd name="T14" fmla="*/ 36 w 1447"/>
                <a:gd name="T15" fmla="*/ 362 h 362"/>
                <a:gd name="T16" fmla="*/ 0 w 1447"/>
                <a:gd name="T17" fmla="*/ 326 h 362"/>
                <a:gd name="T18" fmla="*/ 0 w 1447"/>
                <a:gd name="T19" fmla="*/ 3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7" h="362">
                  <a:moveTo>
                    <a:pt x="0" y="36"/>
                  </a:moveTo>
                  <a:lnTo>
                    <a:pt x="0" y="36"/>
                  </a:lnTo>
                  <a:cubicBezTo>
                    <a:pt x="0" y="16"/>
                    <a:pt x="16" y="0"/>
                    <a:pt x="36" y="0"/>
                  </a:cubicBezTo>
                  <a:lnTo>
                    <a:pt x="1411" y="0"/>
                  </a:lnTo>
                  <a:cubicBezTo>
                    <a:pt x="1431" y="0"/>
                    <a:pt x="1447" y="16"/>
                    <a:pt x="1447" y="36"/>
                  </a:cubicBezTo>
                  <a:lnTo>
                    <a:pt x="1447" y="326"/>
                  </a:lnTo>
                  <a:cubicBezTo>
                    <a:pt x="1447" y="346"/>
                    <a:pt x="1431" y="362"/>
                    <a:pt x="1411" y="362"/>
                  </a:cubicBezTo>
                  <a:lnTo>
                    <a:pt x="36" y="362"/>
                  </a:lnTo>
                  <a:cubicBezTo>
                    <a:pt x="16" y="362"/>
                    <a:pt x="0" y="346"/>
                    <a:pt x="0" y="326"/>
                  </a:cubicBezTo>
                  <a:lnTo>
                    <a:pt x="0" y="36"/>
                  </a:lnTo>
                  <a:close/>
                </a:path>
              </a:pathLst>
            </a:custGeom>
            <a:solidFill>
              <a:srgbClr val="F79646">
                <a:lumMod val="20000"/>
                <a:lumOff val="80000"/>
              </a:srgbClr>
            </a:solidFill>
            <a:ln w="25400" cap="flat" cmpd="thickThin" algn="ctr">
              <a:solidFill>
                <a:srgbClr val="F79646">
                  <a:shade val="95000"/>
                  <a:satMod val="105000"/>
                </a:srgbClr>
              </a:solidFill>
              <a:prstDash val="solid"/>
              <a:headEnd/>
              <a:tailEnd/>
            </a:ln>
            <a:effectLst>
              <a:outerShdw blurRad="40000" dist="20000" dir="5400000" rotWithShape="0">
                <a:srgbClr val="000000">
                  <a:alpha val="38000"/>
                </a:srgbClr>
              </a:outerShdw>
            </a:effectLst>
          </p:spPr>
          <p:txBody>
            <a:bodyPr vert="horz" wrap="square" lIns="68580" tIns="34290" rIns="68580" bIns="34290" numCol="1" anchor="t" anchorCtr="0" compatLnSpc="1">
              <a:prstTxWarp prst="textNoShape">
                <a:avLst/>
              </a:prstTxWarp>
            </a:bodyPr>
            <a:lstStyle/>
            <a:p>
              <a:pPr>
                <a:defRPr/>
              </a:pPr>
              <a:r>
                <a:rPr lang="en-US" sz="900" b="1" kern="0" spc="-75" dirty="0">
                  <a:solidFill>
                    <a:prstClr val="black"/>
                  </a:solidFill>
                </a:rPr>
                <a:t>International Stakeholders</a:t>
              </a:r>
            </a:p>
          </p:txBody>
        </p:sp>
        <p:sp>
          <p:nvSpPr>
            <p:cNvPr id="39" name="Rectangle 214"/>
            <p:cNvSpPr>
              <a:spLocks noChangeArrowheads="1"/>
            </p:cNvSpPr>
            <p:nvPr/>
          </p:nvSpPr>
          <p:spPr bwMode="auto">
            <a:xfrm>
              <a:off x="453" y="151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dirty="0">
                <a:solidFill>
                  <a:prstClr val="black"/>
                </a:solidFill>
              </a:endParaRPr>
            </a:p>
          </p:txBody>
        </p:sp>
        <p:sp>
          <p:nvSpPr>
            <p:cNvPr id="40" name="Rectangle 215"/>
            <p:cNvSpPr>
              <a:spLocks noChangeArrowheads="1"/>
            </p:cNvSpPr>
            <p:nvPr/>
          </p:nvSpPr>
          <p:spPr bwMode="auto">
            <a:xfrm>
              <a:off x="501" y="151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dirty="0">
                <a:solidFill>
                  <a:prstClr val="black"/>
                </a:solidFill>
              </a:endParaRPr>
            </a:p>
          </p:txBody>
        </p:sp>
        <p:sp>
          <p:nvSpPr>
            <p:cNvPr id="41" name="Rectangle 216"/>
            <p:cNvSpPr>
              <a:spLocks noChangeArrowheads="1"/>
            </p:cNvSpPr>
            <p:nvPr/>
          </p:nvSpPr>
          <p:spPr bwMode="auto">
            <a:xfrm>
              <a:off x="543" y="151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dirty="0">
                <a:solidFill>
                  <a:prstClr val="black"/>
                </a:solidFill>
              </a:endParaRPr>
            </a:p>
          </p:txBody>
        </p:sp>
        <p:sp>
          <p:nvSpPr>
            <p:cNvPr id="42" name="Rectangle 217"/>
            <p:cNvSpPr>
              <a:spLocks noChangeArrowheads="1"/>
            </p:cNvSpPr>
            <p:nvPr/>
          </p:nvSpPr>
          <p:spPr bwMode="auto">
            <a:xfrm>
              <a:off x="612" y="151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dirty="0">
                <a:solidFill>
                  <a:prstClr val="black"/>
                </a:solidFill>
              </a:endParaRPr>
            </a:p>
          </p:txBody>
        </p:sp>
        <p:sp>
          <p:nvSpPr>
            <p:cNvPr id="43" name="Rectangle 218"/>
            <p:cNvSpPr>
              <a:spLocks noChangeArrowheads="1"/>
            </p:cNvSpPr>
            <p:nvPr/>
          </p:nvSpPr>
          <p:spPr bwMode="auto">
            <a:xfrm>
              <a:off x="633" y="151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en-US" altLang="en-US" sz="1350" kern="0">
                <a:solidFill>
                  <a:prstClr val="black"/>
                </a:solidFill>
              </a:endParaRPr>
            </a:p>
          </p:txBody>
        </p:sp>
      </p:grpSp>
      <p:sp>
        <p:nvSpPr>
          <p:cNvPr id="244" name="Rectangle: Rounded Corners 233"/>
          <p:cNvSpPr>
            <a:spLocks noChangeArrowheads="1"/>
          </p:cNvSpPr>
          <p:nvPr/>
        </p:nvSpPr>
        <p:spPr bwMode="auto">
          <a:xfrm>
            <a:off x="3879614" y="2866754"/>
            <a:ext cx="1624818" cy="434440"/>
          </a:xfrm>
          <a:prstGeom prst="roundRect">
            <a:avLst>
              <a:gd name="adj" fmla="val 50000"/>
            </a:avLst>
          </a:prstGeom>
          <a:gradFill rotWithShape="1">
            <a:gsLst>
              <a:gs pos="0">
                <a:srgbClr val="FF8F26">
                  <a:alpha val="75998"/>
                </a:srgbClr>
              </a:gs>
              <a:gs pos="20000">
                <a:srgbClr val="FF8F2A">
                  <a:alpha val="75998"/>
                </a:srgbClr>
              </a:gs>
              <a:gs pos="100000">
                <a:srgbClr val="CB6C1D">
                  <a:alpha val="75998"/>
                </a:srgbClr>
              </a:gs>
            </a:gsLst>
            <a:lin ang="5400000"/>
          </a:gradFill>
          <a:ln w="9525">
            <a:solidFill>
              <a:srgbClr val="F69240"/>
            </a:solidFill>
            <a:round/>
            <a:headEnd/>
            <a:tailEnd/>
          </a:ln>
          <a:effectLst>
            <a:outerShdw blurRad="40000" dist="23000" dir="5400000" rotWithShape="0">
              <a:srgbClr val="000000">
                <a:alpha val="34998"/>
              </a:srgbClr>
            </a:outerShdw>
          </a:effectLst>
        </p:spPr>
        <p:txBody>
          <a:bodyPr anchor="ctr"/>
          <a:lstStyle/>
          <a:p>
            <a:pPr algn="ctr" defTabSz="385763">
              <a:defRPr/>
            </a:pPr>
            <a:r>
              <a:rPr lang="en-US" sz="1050" b="1" dirty="0">
                <a:solidFill>
                  <a:sysClr val="windowText" lastClr="000000">
                    <a:hueOff val="0"/>
                    <a:satOff val="0"/>
                    <a:lumOff val="0"/>
                    <a:alphaOff val="0"/>
                  </a:sysClr>
                </a:solidFill>
                <a:ea typeface="MS PGothic" panose="020B0600070205080204" pitchFamily="34" charset="-128"/>
              </a:rPr>
              <a:t>Infrastructure-led Economic Growth</a:t>
            </a:r>
          </a:p>
        </p:txBody>
      </p:sp>
    </p:spTree>
    <p:extLst>
      <p:ext uri="{BB962C8B-B14F-4D97-AF65-F5344CB8AC3E}">
        <p14:creationId xmlns:p14="http://schemas.microsoft.com/office/powerpoint/2010/main" val="3861579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4B00A27-6A5E-FB4A-91DB-B2CBD34313A9}" type="slidenum">
              <a:rPr lang="en-US" smtClean="0"/>
              <a:pPr/>
              <a:t>15</a:t>
            </a:fld>
            <a:endParaRPr lang="en-US" dirty="0"/>
          </a:p>
        </p:txBody>
      </p:sp>
      <p:sp>
        <p:nvSpPr>
          <p:cNvPr id="15" name="Rectangle 7"/>
          <p:cNvSpPr>
            <a:spLocks noChangeArrowheads="1"/>
          </p:cNvSpPr>
          <p:nvPr/>
        </p:nvSpPr>
        <p:spPr bwMode="auto">
          <a:xfrm rot="10800000" flipV="1">
            <a:off x="239843" y="265765"/>
            <a:ext cx="8754255"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sz="2800" b="1" dirty="0">
                <a:solidFill>
                  <a:schemeClr val="bg1"/>
                </a:solidFill>
              </a:rPr>
              <a:t>SP Outcome 1: A Resilient, Ethical and Capable DPWI</a:t>
            </a:r>
            <a:endParaRPr lang="en-ZA" sz="2800" dirty="0">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03071469"/>
              </p:ext>
            </p:extLst>
          </p:nvPr>
        </p:nvGraphicFramePr>
        <p:xfrm>
          <a:off x="13649" y="890545"/>
          <a:ext cx="9130351" cy="5382783"/>
        </p:xfrm>
        <a:graphic>
          <a:graphicData uri="http://schemas.openxmlformats.org/drawingml/2006/table">
            <a:tbl>
              <a:tblPr firstRow="1" bandRow="1">
                <a:tableStyleId>{93296810-A885-4BE3-A3E7-6D5BEEA58F35}</a:tableStyleId>
              </a:tblPr>
              <a:tblGrid>
                <a:gridCol w="831270">
                  <a:extLst>
                    <a:ext uri="{9D8B030D-6E8A-4147-A177-3AD203B41FA5}">
                      <a16:colId xmlns:a16="http://schemas.microsoft.com/office/drawing/2014/main" xmlns="" val="20000"/>
                    </a:ext>
                  </a:extLst>
                </a:gridCol>
                <a:gridCol w="2215781">
                  <a:extLst>
                    <a:ext uri="{9D8B030D-6E8A-4147-A177-3AD203B41FA5}">
                      <a16:colId xmlns:a16="http://schemas.microsoft.com/office/drawing/2014/main" xmlns="" val="20001"/>
                    </a:ext>
                  </a:extLst>
                </a:gridCol>
                <a:gridCol w="1552647">
                  <a:extLst>
                    <a:ext uri="{9D8B030D-6E8A-4147-A177-3AD203B41FA5}">
                      <a16:colId xmlns:a16="http://schemas.microsoft.com/office/drawing/2014/main" xmlns="" val="20002"/>
                    </a:ext>
                  </a:extLst>
                </a:gridCol>
                <a:gridCol w="933022">
                  <a:extLst>
                    <a:ext uri="{9D8B030D-6E8A-4147-A177-3AD203B41FA5}">
                      <a16:colId xmlns:a16="http://schemas.microsoft.com/office/drawing/2014/main" xmlns="" val="20003"/>
                    </a:ext>
                  </a:extLst>
                </a:gridCol>
                <a:gridCol w="2396985">
                  <a:extLst>
                    <a:ext uri="{9D8B030D-6E8A-4147-A177-3AD203B41FA5}">
                      <a16:colId xmlns:a16="http://schemas.microsoft.com/office/drawing/2014/main" xmlns="" val="20004"/>
                    </a:ext>
                  </a:extLst>
                </a:gridCol>
                <a:gridCol w="1200646">
                  <a:extLst>
                    <a:ext uri="{9D8B030D-6E8A-4147-A177-3AD203B41FA5}">
                      <a16:colId xmlns:a16="http://schemas.microsoft.com/office/drawing/2014/main" xmlns="" val="20005"/>
                    </a:ext>
                  </a:extLst>
                </a:gridCol>
              </a:tblGrid>
              <a:tr h="517770">
                <a:tc>
                  <a:txBody>
                    <a:bodyPr/>
                    <a:lstStyle/>
                    <a:p>
                      <a:r>
                        <a:rPr lang="en-US" sz="1500" dirty="0"/>
                        <a:t>Priority</a:t>
                      </a:r>
                      <a:endParaRPr lang="en-US" sz="1500" dirty="0">
                        <a:solidFill>
                          <a:schemeClr val="tx1"/>
                        </a:solidFill>
                      </a:endParaRPr>
                    </a:p>
                  </a:txBody>
                  <a:tcPr marL="68580" marR="68580" marT="34290" marB="34290"/>
                </a:tc>
                <a:tc>
                  <a:txBody>
                    <a:bodyPr/>
                    <a:lstStyle/>
                    <a:p>
                      <a:r>
                        <a:rPr lang="en-US" sz="1500" dirty="0"/>
                        <a:t>MTSF / MDA</a:t>
                      </a:r>
                      <a:endParaRPr lang="en-US" sz="1500" dirty="0">
                        <a:solidFill>
                          <a:schemeClr val="tx1"/>
                        </a:solidFill>
                      </a:endParaRPr>
                    </a:p>
                  </a:txBody>
                  <a:tcPr marL="68580" marR="68580" marT="34290" marB="34290"/>
                </a:tc>
                <a:tc>
                  <a:txBody>
                    <a:bodyPr/>
                    <a:lstStyle/>
                    <a:p>
                      <a:r>
                        <a:rPr lang="en-US" sz="1500" dirty="0"/>
                        <a:t>SP Indicator</a:t>
                      </a:r>
                      <a:endParaRPr lang="en-US" sz="1500" dirty="0">
                        <a:solidFill>
                          <a:schemeClr val="tx1"/>
                        </a:solidFill>
                      </a:endParaRPr>
                    </a:p>
                  </a:txBody>
                  <a:tcPr marL="68580" marR="68580" marT="34290" marB="34290"/>
                </a:tc>
                <a:tc>
                  <a:txBody>
                    <a:bodyPr/>
                    <a:lstStyle/>
                    <a:p>
                      <a:r>
                        <a:rPr lang="en-US" sz="1500" dirty="0"/>
                        <a:t>5-year</a:t>
                      </a:r>
                      <a:r>
                        <a:rPr lang="en-US" sz="1500" baseline="0" dirty="0"/>
                        <a:t> target</a:t>
                      </a:r>
                      <a:endParaRPr lang="en-US" sz="1500" dirty="0">
                        <a:solidFill>
                          <a:schemeClr val="tx1"/>
                        </a:solidFill>
                      </a:endParaRPr>
                    </a:p>
                  </a:txBody>
                  <a:tcPr marL="68580" marR="68580" marT="34290" marB="34290"/>
                </a:tc>
                <a:tc>
                  <a:txBody>
                    <a:bodyPr/>
                    <a:lstStyle/>
                    <a:p>
                      <a:r>
                        <a:rPr lang="en-US" sz="1500" dirty="0"/>
                        <a:t>APP indicator</a:t>
                      </a:r>
                      <a:endParaRPr lang="en-US" sz="1500" dirty="0">
                        <a:solidFill>
                          <a:schemeClr val="tx1"/>
                        </a:solidFill>
                      </a:endParaRPr>
                    </a:p>
                  </a:txBody>
                  <a:tcPr marL="68580" marR="68580" marT="34290" marB="34290"/>
                </a:tc>
                <a:tc>
                  <a:txBody>
                    <a:bodyPr/>
                    <a:lstStyle/>
                    <a:p>
                      <a:r>
                        <a:rPr lang="en-US" sz="1500" dirty="0"/>
                        <a:t>3-year target</a:t>
                      </a:r>
                      <a:endParaRPr lang="en-US" sz="1500" dirty="0">
                        <a:solidFill>
                          <a:schemeClr val="tx1"/>
                        </a:solidFill>
                      </a:endParaRPr>
                    </a:p>
                  </a:txBody>
                  <a:tcPr marL="68580" marR="68580" marT="34290" marB="34290"/>
                </a:tc>
                <a:extLst>
                  <a:ext uri="{0D108BD9-81ED-4DB2-BD59-A6C34878D82A}">
                    <a16:rowId xmlns:a16="http://schemas.microsoft.com/office/drawing/2014/main" xmlns="" val="10000"/>
                  </a:ext>
                </a:extLst>
              </a:tr>
              <a:tr h="533471">
                <a:tc rowSpan="12">
                  <a:txBody>
                    <a:bodyPr/>
                    <a:lstStyle/>
                    <a:p>
                      <a:pPr algn="ctr"/>
                      <a:r>
                        <a:rPr lang="en-US" sz="1050" dirty="0"/>
                        <a:t>PRIORITY 1: A CAPABLE, ETHICAL AND DEVELOPMENTAL STATE</a:t>
                      </a:r>
                    </a:p>
                  </a:txBody>
                  <a:tcPr marL="68580" marR="68580" marT="34290" marB="34290" vert="vert270" anchor="ctr"/>
                </a:tc>
                <a:tc>
                  <a:txBody>
                    <a:bodyPr/>
                    <a:lstStyle/>
                    <a:p>
                      <a:pPr lvl="0"/>
                      <a:r>
                        <a:rPr lang="en-US" sz="1050" kern="1200" dirty="0">
                          <a:effectLst/>
                        </a:rPr>
                        <a:t>MDA:</a:t>
                      </a:r>
                    </a:p>
                    <a:p>
                      <a:r>
                        <a:rPr lang="en-US" sz="1050" kern="1200" dirty="0">
                          <a:effectLst/>
                        </a:rPr>
                        <a:t>Ensure functionality of ethics structures and adequate capacity</a:t>
                      </a:r>
                      <a:endParaRPr lang="en-US" sz="1050" dirty="0">
                        <a:solidFill>
                          <a:schemeClr val="tx1"/>
                        </a:solidFill>
                      </a:endParaRPr>
                    </a:p>
                  </a:txBody>
                  <a:tcPr marL="68580" marR="68580" marT="34290" marB="34290" anchor="ctr"/>
                </a:tc>
                <a:tc rowSpan="12">
                  <a:txBody>
                    <a:bodyPr/>
                    <a:lstStyle/>
                    <a:p>
                      <a:pPr algn="ctr"/>
                      <a:r>
                        <a:rPr lang="en-US" sz="1050" b="1" dirty="0"/>
                        <a:t>Balanced Scorecard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kern="12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1200" dirty="0">
                          <a:effectLst/>
                        </a:rPr>
                        <a:t>The indicator </a:t>
                      </a:r>
                      <a:r>
                        <a:rPr lang="en-ZA" sz="1050" kern="1200" dirty="0">
                          <a:effectLst/>
                        </a:rPr>
                        <a:t>maps an organisation's outcomes into performance metrics that seek to provide relevant feedback as to how well the strategic plan is executing so that adjustments can be made as necessary. It gives a balanced view of performance aligned to the vision and strategy. </a:t>
                      </a:r>
                      <a:endParaRPr lang="en-US" sz="1050" kern="1200" dirty="0">
                        <a:effectLst/>
                      </a:endParaRPr>
                    </a:p>
                  </a:txBody>
                  <a:tcPr marL="68580" marR="68580" marT="34290" marB="34290" anchor="ctr"/>
                </a:tc>
                <a:tc rowSpan="12">
                  <a:txBody>
                    <a:bodyPr/>
                    <a:lstStyle/>
                    <a:p>
                      <a:pPr algn="ctr"/>
                      <a:r>
                        <a:rPr lang="en-US" sz="1050" dirty="0"/>
                        <a:t>81-100%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rPr>
                        <a:t>1.1 Ethics and Fraud Perception </a:t>
                      </a:r>
                      <a:r>
                        <a:rPr lang="en-GB" sz="1050" kern="1200" dirty="0" smtClean="0">
                          <a:solidFill>
                            <a:schemeClr val="tx1"/>
                          </a:solidFill>
                          <a:effectLst/>
                        </a:rPr>
                        <a:t>rating</a:t>
                      </a:r>
                      <a:endParaRPr lang="en-US" sz="1050" b="0" kern="1200" dirty="0">
                        <a:solidFill>
                          <a:schemeClr val="tx1"/>
                        </a:solidFill>
                        <a:effectLst/>
                        <a:latin typeface="+mn-lt"/>
                        <a:ea typeface="+mn-ea"/>
                        <a:cs typeface="+mn-cs"/>
                      </a:endParaRPr>
                    </a:p>
                  </a:txBody>
                  <a:tcPr marL="68580" marR="68580" marT="34290" marB="34290"/>
                </a:tc>
                <a:tc>
                  <a:txBody>
                    <a:bodyPr/>
                    <a:lstStyle/>
                    <a:p>
                      <a:r>
                        <a:rPr lang="en-US" sz="1050" dirty="0" smtClean="0">
                          <a:solidFill>
                            <a:schemeClr val="tx1"/>
                          </a:solidFill>
                        </a:rPr>
                        <a:t> 81-100%</a:t>
                      </a:r>
                    </a:p>
                    <a:p>
                      <a:r>
                        <a:rPr lang="en-US" sz="1050" dirty="0" smtClean="0">
                          <a:solidFill>
                            <a:schemeClr val="tx1"/>
                          </a:solidFill>
                        </a:rPr>
                        <a:t>(41-60%, 61-80%,</a:t>
                      </a:r>
                      <a:r>
                        <a:rPr lang="en-US" sz="1050" baseline="0" dirty="0" smtClean="0">
                          <a:solidFill>
                            <a:schemeClr val="tx1"/>
                          </a:solidFill>
                        </a:rPr>
                        <a:t> 81-100%)</a:t>
                      </a:r>
                      <a:endParaRPr lang="en-US" sz="1050" dirty="0" smtClean="0">
                        <a:solidFill>
                          <a:schemeClr val="tx1"/>
                        </a:solidFill>
                      </a:endParaRPr>
                    </a:p>
                  </a:txBody>
                  <a:tcPr marL="68580" marR="68580" marT="34290" marB="34290"/>
                </a:tc>
                <a:extLst>
                  <a:ext uri="{0D108BD9-81ED-4DB2-BD59-A6C34878D82A}">
                    <a16:rowId xmlns:a16="http://schemas.microsoft.com/office/drawing/2014/main" xmlns="" val="10001"/>
                  </a:ext>
                </a:extLst>
              </a:tr>
              <a:tr h="487754">
                <a:tc vMerge="1">
                  <a:txBody>
                    <a:bodyPr/>
                    <a:lstStyle/>
                    <a:p>
                      <a:endParaRPr lang="en-ZA"/>
                    </a:p>
                  </a:txBody>
                  <a:tcPr/>
                </a:tc>
                <a:tc rowSpan="2">
                  <a:txBody>
                    <a:bodyPr/>
                    <a:lstStyle/>
                    <a:p>
                      <a:pPr lvl="0"/>
                      <a:r>
                        <a:rPr lang="en-US" sz="1050" kern="1200" dirty="0">
                          <a:effectLst/>
                        </a:rPr>
                        <a:t>MDA:</a:t>
                      </a:r>
                    </a:p>
                    <a:p>
                      <a:r>
                        <a:rPr lang="en-US" sz="1050" kern="1200" dirty="0">
                          <a:effectLst/>
                        </a:rPr>
                        <a:t>Percentage elimination of wasteful and fruitless expenditure in public sector institutions</a:t>
                      </a:r>
                      <a:endParaRPr lang="en-US" sz="1050" dirty="0">
                        <a:solidFill>
                          <a:schemeClr val="tx1"/>
                        </a:solidFill>
                      </a:endParaRPr>
                    </a:p>
                  </a:txBody>
                  <a:tcPr marL="68580" marR="68580" marT="34290" marB="34290" anchor="ct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rPr>
                        <a:t>1.2 Compliance </a:t>
                      </a:r>
                      <a:r>
                        <a:rPr lang="en-US" sz="1050" kern="1200" dirty="0" smtClean="0">
                          <a:solidFill>
                            <a:schemeClr val="tx1"/>
                          </a:solidFill>
                          <a:effectLst/>
                        </a:rPr>
                        <a:t>Rate </a:t>
                      </a:r>
                      <a:r>
                        <a:rPr lang="en-ZA" sz="1050" i="0" dirty="0" smtClean="0">
                          <a:solidFill>
                            <a:schemeClr val="tx1"/>
                          </a:solidFill>
                          <a:effectLst/>
                          <a:latin typeface="+mn-lt"/>
                          <a:ea typeface="Century Gothic" panose="020B0502020202020204" pitchFamily="34" charset="0"/>
                          <a:cs typeface="Calibri" panose="020F0502020204030204" pitchFamily="34" charset="0"/>
                        </a:rPr>
                        <a:t>(</a:t>
                      </a:r>
                      <a:r>
                        <a:rPr lang="en-US" sz="1050" i="0" dirty="0" smtClean="0">
                          <a:solidFill>
                            <a:schemeClr val="tx1"/>
                          </a:solidFill>
                          <a:effectLst/>
                          <a:latin typeface="+mn-lt"/>
                          <a:ea typeface="Century Gothic" panose="020B0502020202020204" pitchFamily="34" charset="0"/>
                          <a:cs typeface="Calibri" panose="020F0502020204030204" pitchFamily="34" charset="0"/>
                        </a:rPr>
                        <a:t>Basket of key compliance matters</a:t>
                      </a:r>
                      <a:r>
                        <a:rPr lang="en-ZA" sz="1050" i="0" dirty="0" smtClean="0">
                          <a:solidFill>
                            <a:schemeClr val="tx1"/>
                          </a:solidFill>
                          <a:effectLst/>
                          <a:latin typeface="+mn-lt"/>
                          <a:ea typeface="Century Gothic" panose="020B0502020202020204" pitchFamily="34" charset="0"/>
                          <a:cs typeface="Calibri" panose="020F0502020204030204" pitchFamily="34" charset="0"/>
                        </a:rPr>
                        <a:t>)</a:t>
                      </a:r>
                      <a:endParaRPr lang="en-ZA" sz="1050" b="0" kern="1200" dirty="0">
                        <a:solidFill>
                          <a:schemeClr val="tx1"/>
                        </a:solidFill>
                        <a:effectLst/>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rPr>
                        <a:t>100</a:t>
                      </a:r>
                      <a:r>
                        <a:rPr lang="en-US" sz="1050" dirty="0">
                          <a:solidFill>
                            <a:schemeClr val="tx1"/>
                          </a:solidFill>
                        </a:rPr>
                        <a:t>%</a:t>
                      </a:r>
                    </a:p>
                  </a:txBody>
                  <a:tcPr marL="68580" marR="68580" marT="34290" marB="34290"/>
                </a:tc>
              </a:tr>
              <a:tr h="487754">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rPr>
                        <a:t>1.3 </a:t>
                      </a:r>
                      <a:r>
                        <a:rPr lang="en-GB" sz="1050" kern="1200" dirty="0" smtClean="0">
                          <a:solidFill>
                            <a:schemeClr val="tx1"/>
                          </a:solidFill>
                          <a:effectLst/>
                        </a:rPr>
                        <a:t>Percentage Performance Information Level </a:t>
                      </a:r>
                      <a:endParaRPr lang="en-US" sz="1050" b="0" kern="1200" dirty="0">
                        <a:solidFill>
                          <a:schemeClr val="tx1"/>
                        </a:solidFill>
                        <a:effectLst/>
                        <a:latin typeface="+mn-lt"/>
                        <a:ea typeface="+mn-ea"/>
                        <a:cs typeface="+mn-cs"/>
                      </a:endParaRPr>
                    </a:p>
                  </a:txBody>
                  <a:tcPr marL="68580" marR="68580" marT="34290" marB="34290"/>
                </a:tc>
                <a:tc>
                  <a:txBody>
                    <a:bodyPr/>
                    <a:lstStyle/>
                    <a:p>
                      <a:r>
                        <a:rPr lang="en-US" sz="1050" dirty="0">
                          <a:solidFill>
                            <a:schemeClr val="tx1"/>
                          </a:solidFill>
                        </a:rPr>
                        <a:t>81-100%</a:t>
                      </a:r>
                    </a:p>
                  </a:txBody>
                  <a:tcPr marL="68580" marR="68580" marT="34290" marB="34290"/>
                </a:tc>
              </a:tr>
              <a:tr h="547173">
                <a:tc vMerge="1">
                  <a:txBody>
                    <a:bodyPr/>
                    <a:lstStyle/>
                    <a:p>
                      <a:endParaRPr lang="en-US" dirty="0"/>
                    </a:p>
                  </a:txBody>
                  <a:tcPr/>
                </a:tc>
                <a:tc rowSpan="2">
                  <a:txBody>
                    <a:bodyPr/>
                    <a:lstStyle/>
                    <a:p>
                      <a:pPr lvl="0"/>
                      <a:r>
                        <a:rPr lang="en-US" sz="1050" kern="1200" dirty="0">
                          <a:effectLst/>
                        </a:rPr>
                        <a:t>MDA:</a:t>
                      </a:r>
                    </a:p>
                    <a:p>
                      <a:r>
                        <a:rPr lang="en-US" sz="1050" kern="1200" dirty="0">
                          <a:effectLst/>
                        </a:rPr>
                        <a:t>Percentage reduction of irregular expenditure in public sector institutions</a:t>
                      </a:r>
                      <a:endParaRPr lang="en-US" sz="1050" dirty="0">
                        <a:solidFill>
                          <a:schemeClr val="tx1"/>
                        </a:solidFill>
                      </a:endParaRPr>
                    </a:p>
                  </a:txBody>
                  <a:tcPr marL="68580" marR="68580" marT="34290" marB="34290" anchor="ctr"/>
                </a:tc>
                <a:tc vMerge="1">
                  <a:txBody>
                    <a:bodyPr/>
                    <a:lstStyle/>
                    <a:p>
                      <a:endParaRPr lang="en-US" dirty="0"/>
                    </a:p>
                  </a:txBody>
                  <a:tcPr/>
                </a:tc>
                <a:tc vMerge="1">
                  <a:txBody>
                    <a:bodyPr/>
                    <a:lstStyle/>
                    <a:p>
                      <a:endParaRPr lang="en-US" dirty="0"/>
                    </a:p>
                  </a:txBody>
                  <a:tcPr/>
                </a:tc>
                <a:tc>
                  <a:txBody>
                    <a:bodyPr/>
                    <a:lstStyle/>
                    <a:p>
                      <a:pPr lvl="0"/>
                      <a:r>
                        <a:rPr lang="en-GB" sz="1050" kern="1200" dirty="0">
                          <a:solidFill>
                            <a:schemeClr val="tx1"/>
                          </a:solidFill>
                          <a:effectLst/>
                        </a:rPr>
                        <a:t>1.4 </a:t>
                      </a:r>
                      <a:r>
                        <a:rPr lang="en-GB" sz="1050" kern="1200" dirty="0" smtClean="0">
                          <a:solidFill>
                            <a:schemeClr val="tx1"/>
                          </a:solidFill>
                          <a:effectLst/>
                        </a:rPr>
                        <a:t>Percentage Financial Performance Level </a:t>
                      </a:r>
                    </a:p>
                  </a:txBody>
                  <a:tcPr marL="68580" marR="68580" marT="34290" marB="34290"/>
                </a:tc>
                <a:tc>
                  <a:txBody>
                    <a:bodyPr/>
                    <a:lstStyle/>
                    <a:p>
                      <a:r>
                        <a:rPr lang="en-US" sz="1050" dirty="0">
                          <a:solidFill>
                            <a:schemeClr val="tx1"/>
                          </a:solidFill>
                        </a:rPr>
                        <a:t>100%</a:t>
                      </a:r>
                    </a:p>
                  </a:txBody>
                  <a:tcPr marL="68580" marR="68580" marT="34290" marB="34290"/>
                </a:tc>
                <a:extLst>
                  <a:ext uri="{0D108BD9-81ED-4DB2-BD59-A6C34878D82A}">
                    <a16:rowId xmlns:a16="http://schemas.microsoft.com/office/drawing/2014/main" xmlns="" val="10004"/>
                  </a:ext>
                </a:extLst>
              </a:tr>
              <a:tr h="12067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rowSpan="2">
                  <a:txBody>
                    <a:bodyPr/>
                    <a:lstStyle/>
                    <a:p>
                      <a:pPr lvl="0"/>
                      <a:r>
                        <a:rPr lang="en-GB" sz="1050" b="0" kern="1200" dirty="0">
                          <a:solidFill>
                            <a:schemeClr val="tx1"/>
                          </a:solidFill>
                          <a:effectLst/>
                          <a:latin typeface="+mn-lt"/>
                          <a:ea typeface="+mn-ea"/>
                          <a:cs typeface="+mn-cs"/>
                        </a:rPr>
                        <a:t>1.5 </a:t>
                      </a:r>
                      <a:r>
                        <a:rPr lang="en-GB" sz="1050" b="0" kern="1200" dirty="0" smtClean="0">
                          <a:solidFill>
                            <a:schemeClr val="tx1"/>
                          </a:solidFill>
                          <a:effectLst/>
                          <a:latin typeface="+mn-lt"/>
                          <a:ea typeface="+mn-ea"/>
                          <a:cs typeface="+mn-cs"/>
                        </a:rPr>
                        <a:t>Percentage Vacancy</a:t>
                      </a:r>
                      <a:r>
                        <a:rPr lang="en-GB" sz="1050" b="0" kern="1200" baseline="0" dirty="0" smtClean="0">
                          <a:solidFill>
                            <a:schemeClr val="tx1"/>
                          </a:solidFill>
                          <a:effectLst/>
                          <a:latin typeface="+mn-lt"/>
                          <a:ea typeface="+mn-ea"/>
                          <a:cs typeface="+mn-cs"/>
                        </a:rPr>
                        <a:t> Rate </a:t>
                      </a:r>
                      <a:endParaRPr lang="en-GB" sz="1050" b="0" kern="1200" dirty="0">
                        <a:solidFill>
                          <a:schemeClr val="tx1"/>
                        </a:solidFill>
                        <a:effectLst/>
                        <a:latin typeface="+mn-lt"/>
                        <a:ea typeface="+mn-ea"/>
                        <a:cs typeface="+mn-cs"/>
                      </a:endParaRPr>
                    </a:p>
                  </a:txBody>
                  <a:tcPr marL="68580" marR="68580" marT="34290" marB="34290"/>
                </a:tc>
                <a:tc rowSpan="2">
                  <a:txBody>
                    <a:bodyPr/>
                    <a:lstStyle/>
                    <a:p>
                      <a:r>
                        <a:rPr lang="en-US" sz="1050" dirty="0" smtClean="0">
                          <a:solidFill>
                            <a:schemeClr val="tx1"/>
                          </a:solidFill>
                        </a:rPr>
                        <a:t>10%</a:t>
                      </a:r>
                    </a:p>
                    <a:p>
                      <a:r>
                        <a:rPr lang="en-US" sz="1050" dirty="0" smtClean="0">
                          <a:solidFill>
                            <a:schemeClr val="tx1"/>
                          </a:solidFill>
                        </a:rPr>
                        <a:t>(11%,</a:t>
                      </a:r>
                      <a:r>
                        <a:rPr lang="en-US" sz="1050" baseline="0" dirty="0" smtClean="0">
                          <a:solidFill>
                            <a:schemeClr val="tx1"/>
                          </a:solidFill>
                        </a:rPr>
                        <a:t> 10%, 10%)</a:t>
                      </a:r>
                      <a:endParaRPr lang="en-US" sz="1050" dirty="0">
                        <a:solidFill>
                          <a:schemeClr val="tx1"/>
                        </a:solidFill>
                      </a:endParaRPr>
                    </a:p>
                  </a:txBody>
                  <a:tcPr marL="68580" marR="68580" marT="34290" marB="34290"/>
                </a:tc>
              </a:tr>
              <a:tr h="309368">
                <a:tc vMerge="1">
                  <a:txBody>
                    <a:bodyPr/>
                    <a:lstStyle/>
                    <a:p>
                      <a:endParaRPr lang="en-US"/>
                    </a:p>
                  </a:txBody>
                  <a:tcPr/>
                </a:tc>
                <a:tc rowSpan="2">
                  <a:txBody>
                    <a:bodyPr/>
                    <a:lstStyle/>
                    <a:p>
                      <a:pPr lvl="0"/>
                      <a:r>
                        <a:rPr lang="en-US" sz="1050" kern="1200" dirty="0">
                          <a:effectLst/>
                        </a:rPr>
                        <a:t>MDA:</a:t>
                      </a:r>
                    </a:p>
                    <a:p>
                      <a:r>
                        <a:rPr lang="en-US" sz="1050" kern="1200" dirty="0">
                          <a:effectLst/>
                        </a:rPr>
                        <a:t>Percentage reduction of qualified audits in the public sector</a:t>
                      </a:r>
                      <a:endParaRPr lang="en-US" sz="1050" dirty="0">
                        <a:solidFill>
                          <a:schemeClr val="tx1"/>
                        </a:solidFill>
                      </a:endParaRPr>
                    </a:p>
                  </a:txBody>
                  <a:tcPr marL="68580" marR="68580" marT="34290" marB="34290" anchor="ctr"/>
                </a:tc>
                <a:tc vMerge="1">
                  <a:txBody>
                    <a:bodyPr/>
                    <a:lstStyle/>
                    <a:p>
                      <a:endParaRPr lang="en-US"/>
                    </a:p>
                  </a:txBody>
                  <a:tcPr/>
                </a:tc>
                <a:tc vMerge="1">
                  <a:txBody>
                    <a:bodyPr/>
                    <a:lstStyle/>
                    <a:p>
                      <a:endParaRPr lang="en-US"/>
                    </a:p>
                  </a:txBody>
                  <a:tcPr/>
                </a:tc>
                <a:tc vMerge="1">
                  <a:txBody>
                    <a:bodyPr/>
                    <a:lstStyle/>
                    <a:p>
                      <a:pPr lvl="0"/>
                      <a:endParaRPr lang="en-GB" sz="1400" b="0" kern="1200" dirty="0">
                        <a:solidFill>
                          <a:schemeClr val="tx1"/>
                        </a:solidFill>
                        <a:effectLst/>
                        <a:latin typeface="+mn-lt"/>
                        <a:ea typeface="+mn-ea"/>
                        <a:cs typeface="+mn-cs"/>
                      </a:endParaRPr>
                    </a:p>
                  </a:txBody>
                  <a:tcPr marL="68580" marR="68580" marT="34290" marB="34290"/>
                </a:tc>
                <a:tc vMerge="1">
                  <a:txBody>
                    <a:bodyPr/>
                    <a:lstStyle/>
                    <a:p>
                      <a:endParaRPr lang="en-US" sz="1100" dirty="0">
                        <a:solidFill>
                          <a:srgbClr val="FF0000"/>
                        </a:solidFill>
                      </a:endParaRPr>
                    </a:p>
                  </a:txBody>
                  <a:tcPr marL="68580" marR="68580" marT="34290" marB="34290"/>
                </a:tc>
                <a:extLst>
                  <a:ext uri="{0D108BD9-81ED-4DB2-BD59-A6C34878D82A}">
                    <a16:rowId xmlns:a16="http://schemas.microsoft.com/office/drawing/2014/main" xmlns="" val="10005"/>
                  </a:ext>
                </a:extLst>
              </a:tr>
              <a:tr h="21641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rPr>
                        <a:t>1.6 </a:t>
                      </a:r>
                      <a:r>
                        <a:rPr lang="en-US" sz="1050" kern="1200" dirty="0" smtClean="0">
                          <a:solidFill>
                            <a:schemeClr val="tx1"/>
                          </a:solidFill>
                          <a:effectLst/>
                        </a:rPr>
                        <a:t>Designated groups in SMS level in the Department (Women and PWD)</a:t>
                      </a:r>
                      <a:endParaRPr lang="en-US" sz="1050" b="0" kern="1200" dirty="0">
                        <a:solidFill>
                          <a:schemeClr val="tx1"/>
                        </a:solidFill>
                        <a:effectLst/>
                        <a:latin typeface="+mn-lt"/>
                        <a:ea typeface="+mn-ea"/>
                        <a:cs typeface="+mn-cs"/>
                      </a:endParaRPr>
                    </a:p>
                  </a:txBody>
                  <a:tcPr marL="68580" marR="68580" marT="34290" marB="34290"/>
                </a:tc>
                <a:tc rowSpan="2">
                  <a:txBody>
                    <a:bodyPr/>
                    <a:lstStyle/>
                    <a:p>
                      <a:r>
                        <a:rPr lang="en-US" sz="1050" dirty="0">
                          <a:solidFill>
                            <a:schemeClr val="tx1"/>
                          </a:solidFill>
                        </a:rPr>
                        <a:t>Women: </a:t>
                      </a:r>
                      <a:r>
                        <a:rPr lang="en-US" sz="1050" dirty="0" smtClean="0">
                          <a:solidFill>
                            <a:schemeClr val="tx1"/>
                          </a:solidFill>
                        </a:rPr>
                        <a:t>50</a:t>
                      </a:r>
                      <a:r>
                        <a:rPr lang="en-US" sz="1050" dirty="0">
                          <a:solidFill>
                            <a:schemeClr val="tx1"/>
                          </a:solidFill>
                        </a:rPr>
                        <a:t>%</a:t>
                      </a:r>
                    </a:p>
                    <a:p>
                      <a:r>
                        <a:rPr lang="en-US" sz="1050" dirty="0">
                          <a:solidFill>
                            <a:schemeClr val="tx1"/>
                          </a:solidFill>
                        </a:rPr>
                        <a:t>PWD: 2</a:t>
                      </a:r>
                      <a:r>
                        <a:rPr lang="en-US" sz="1050" dirty="0" smtClean="0">
                          <a:solidFill>
                            <a:schemeClr val="tx1"/>
                          </a:solidFill>
                        </a:rPr>
                        <a:t>%</a:t>
                      </a:r>
                    </a:p>
                    <a:p>
                      <a:r>
                        <a:rPr lang="en-US" sz="1050" dirty="0" smtClean="0">
                          <a:solidFill>
                            <a:schemeClr val="tx1"/>
                          </a:solidFill>
                        </a:rPr>
                        <a:t>(Women:</a:t>
                      </a:r>
                      <a:r>
                        <a:rPr lang="en-US" sz="1050" baseline="0" dirty="0" smtClean="0">
                          <a:solidFill>
                            <a:schemeClr val="tx1"/>
                          </a:solidFill>
                        </a:rPr>
                        <a:t> 40, 45, 50%)</a:t>
                      </a:r>
                    </a:p>
                    <a:p>
                      <a:r>
                        <a:rPr lang="en-US" sz="1050" baseline="0" dirty="0" smtClean="0">
                          <a:solidFill>
                            <a:schemeClr val="tx1"/>
                          </a:solidFill>
                        </a:rPr>
                        <a:t>(PWD: 2% per year)</a:t>
                      </a:r>
                      <a:endParaRPr lang="en-US" sz="1050" dirty="0">
                        <a:solidFill>
                          <a:schemeClr val="tx1"/>
                        </a:solidFill>
                      </a:endParaRPr>
                    </a:p>
                  </a:txBody>
                  <a:tcPr marL="68580" marR="68580" marT="34290" marB="34290"/>
                </a:tc>
              </a:tr>
              <a:tr h="537709">
                <a:tc vMerge="1">
                  <a:txBody>
                    <a:bodyPr/>
                    <a:lstStyle/>
                    <a:p>
                      <a:endParaRPr lang="en-ZA"/>
                    </a:p>
                  </a:txBody>
                  <a:tcPr/>
                </a:tc>
                <a:tc rowSpan="2">
                  <a:txBody>
                    <a:bodyPr/>
                    <a:lstStyle/>
                    <a:p>
                      <a:pPr algn="l"/>
                      <a:r>
                        <a:rPr lang="en-US" sz="1050" dirty="0"/>
                        <a:t>MDA:</a:t>
                      </a:r>
                    </a:p>
                    <a:p>
                      <a:pPr algn="l"/>
                      <a:r>
                        <a:rPr lang="en-US" sz="1050" dirty="0"/>
                        <a:t>Percentage resolution of reported incidents of corruption in the government</a:t>
                      </a:r>
                      <a:endParaRPr lang="en-US" sz="1050" dirty="0">
                        <a:solidFill>
                          <a:schemeClr val="tx1"/>
                        </a:solidFill>
                      </a:endParaRPr>
                    </a:p>
                  </a:txBody>
                  <a:tcPr marL="68580" marR="68580" marT="34290" marB="34290" anchor="ctr"/>
                </a:tc>
                <a:tc vMerge="1">
                  <a:txBody>
                    <a:bodyPr/>
                    <a:lstStyle/>
                    <a:p>
                      <a:endParaRPr lang="en-ZA"/>
                    </a:p>
                  </a:txBody>
                  <a:tcPr/>
                </a:tc>
                <a:tc vMerge="1">
                  <a:txBody>
                    <a:bodyPr/>
                    <a:lstStyle/>
                    <a:p>
                      <a:endParaRPr lang="en-ZA"/>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tx1"/>
                        </a:solidFill>
                        <a:effectLst/>
                        <a:latin typeface="+mn-lt"/>
                        <a:ea typeface="+mn-ea"/>
                        <a:cs typeface="+mn-cs"/>
                      </a:endParaRPr>
                    </a:p>
                  </a:txBody>
                  <a:tcPr marL="68580" marR="68580" marT="34290" marB="34290"/>
                </a:tc>
                <a:tc vMerge="1">
                  <a:txBody>
                    <a:bodyPr/>
                    <a:lstStyle/>
                    <a:p>
                      <a:endParaRPr lang="en-US" sz="1200" dirty="0">
                        <a:solidFill>
                          <a:schemeClr val="tx1"/>
                        </a:solidFill>
                      </a:endParaRPr>
                    </a:p>
                  </a:txBody>
                  <a:tcPr marL="68580" marR="68580" marT="34290" marB="34290"/>
                </a:tc>
              </a:tr>
              <a:tr h="183111">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smtClean="0">
                          <a:solidFill>
                            <a:schemeClr val="tx1"/>
                          </a:solidFill>
                          <a:effectLst/>
                        </a:rPr>
                        <a:t>1.7 Percentage Business Process Automation</a:t>
                      </a:r>
                      <a:endParaRPr lang="en-GB" sz="1050" b="0" kern="1200" dirty="0">
                        <a:solidFill>
                          <a:schemeClr val="tx1"/>
                        </a:solidFill>
                        <a:effectLst/>
                        <a:latin typeface="+mn-lt"/>
                        <a:ea typeface="+mn-ea"/>
                        <a:cs typeface="+mn-cs"/>
                      </a:endParaRPr>
                    </a:p>
                  </a:txBody>
                  <a:tcPr marL="68580" marR="68580" marT="34290" marB="34290"/>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smtClean="0">
                          <a:solidFill>
                            <a:schemeClr val="tx1"/>
                          </a:solidFill>
                        </a:rPr>
                        <a:t>100%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smtClean="0">
                          <a:solidFill>
                            <a:schemeClr val="tx1"/>
                          </a:solidFill>
                          <a:latin typeface="+mn-lt"/>
                          <a:ea typeface="+mn-ea"/>
                          <a:cs typeface="+mn-cs"/>
                        </a:rPr>
                        <a:t>(30%, 60%, 100%)</a:t>
                      </a:r>
                      <a:endParaRPr lang="en-ZA" sz="1050"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xmlns="" val="10011"/>
                  </a:ext>
                </a:extLst>
              </a:tr>
              <a:tr h="309869">
                <a:tc vMerge="1">
                  <a:txBody>
                    <a:bodyPr/>
                    <a:lstStyle/>
                    <a:p>
                      <a:endParaRPr lang="en-US"/>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MTSF &amp; MDA: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Business Processes Modernisation Programme in the public sector approved (2020) and implemented (2023)</a:t>
                      </a:r>
                      <a:endParaRPr lang="en-US" sz="1050" dirty="0">
                        <a:solidFill>
                          <a:schemeClr val="tx1"/>
                        </a:solidFill>
                      </a:endParaRPr>
                    </a:p>
                  </a:txBody>
                  <a:tcPr marL="68580" marR="68580" marT="34290" marB="34290" anchor="ctr"/>
                </a:tc>
                <a:tc vMerge="1">
                  <a:txBody>
                    <a:bodyPr/>
                    <a:lstStyle/>
                    <a:p>
                      <a:endParaRPr lang="en-US"/>
                    </a:p>
                  </a:txBody>
                  <a:tcPr/>
                </a:tc>
                <a:tc vMerge="1">
                  <a:txBody>
                    <a:bodyPr/>
                    <a:lstStyle/>
                    <a:p>
                      <a:endParaRPr lang="en-US"/>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dirty="0">
                        <a:solidFill>
                          <a:schemeClr val="tx1"/>
                        </a:solidFill>
                        <a:effectLst/>
                        <a:latin typeface="+mn-lt"/>
                        <a:ea typeface="+mn-ea"/>
                        <a:cs typeface="+mn-cs"/>
                      </a:endParaRPr>
                    </a:p>
                  </a:txBody>
                  <a:tcPr marL="68580" marR="68580" marT="34290" marB="34290"/>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xmlns="" val="10007"/>
                  </a:ext>
                </a:extLst>
              </a:tr>
              <a:tr h="465413">
                <a:tc vMerge="1">
                  <a:txBody>
                    <a:bodyPr/>
                    <a:lstStyle/>
                    <a:p>
                      <a:endParaRPr lang="en-US" dirty="0"/>
                    </a:p>
                  </a:txBody>
                  <a:tcPr/>
                </a:tc>
                <a:tc vMerge="1">
                  <a:txBody>
                    <a:bodyPr/>
                    <a:lstStyle/>
                    <a:p>
                      <a:pPr lvl="0"/>
                      <a:endParaRPr lang="en-US" sz="1200" dirty="0">
                        <a:solidFill>
                          <a:schemeClr val="tx1"/>
                        </a:solidFill>
                      </a:endParaRPr>
                    </a:p>
                  </a:txBody>
                  <a:tcPr anchor="ctr"/>
                </a:tc>
                <a:tc vMerge="1">
                  <a:txBody>
                    <a:bodyPr/>
                    <a:lstStyle/>
                    <a:p>
                      <a:endParaRPr lang="en-US" dirty="0"/>
                    </a:p>
                  </a:txBody>
                  <a:tcPr/>
                </a:tc>
                <a:tc vMerge="1">
                  <a:txBody>
                    <a:bodyPr/>
                    <a:lstStyle/>
                    <a:p>
                      <a:endParaRPr lang="en-US" dirty="0"/>
                    </a:p>
                  </a:txBody>
                  <a:tcPr/>
                </a:tc>
                <a:tc>
                  <a:txBody>
                    <a:bodyPr/>
                    <a:lstStyle/>
                    <a:p>
                      <a:r>
                        <a:rPr lang="en-US" sz="1050" kern="1200" dirty="0">
                          <a:solidFill>
                            <a:schemeClr val="tx1"/>
                          </a:solidFill>
                          <a:effectLst/>
                        </a:rPr>
                        <a:t>1.8 </a:t>
                      </a:r>
                      <a:r>
                        <a:rPr lang="en-US" sz="1050" kern="1200" dirty="0" smtClean="0">
                          <a:solidFill>
                            <a:schemeClr val="tx1"/>
                          </a:solidFill>
                          <a:effectLst/>
                        </a:rPr>
                        <a:t>Percentage of business solutions for digitisation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smtClean="0">
                          <a:solidFill>
                            <a:schemeClr val="tx1"/>
                          </a:solidFill>
                        </a:rPr>
                        <a:t>100%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smtClean="0">
                          <a:solidFill>
                            <a:schemeClr val="tx1"/>
                          </a:solidFill>
                          <a:latin typeface="+mn-lt"/>
                          <a:ea typeface="+mn-ea"/>
                          <a:cs typeface="+mn-cs"/>
                        </a:rPr>
                        <a:t>(30%, 60%, 100%)</a:t>
                      </a:r>
                      <a:endParaRPr lang="en-ZA" sz="1050"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xmlns="" val="10008"/>
                  </a:ext>
                </a:extLst>
              </a:tr>
              <a:tr h="487754">
                <a:tc vMerge="1">
                  <a:txBody>
                    <a:bodyPr/>
                    <a:lstStyle/>
                    <a:p>
                      <a:pPr algn="ctr"/>
                      <a:endParaRPr lang="en-US" sz="1400" dirty="0"/>
                    </a:p>
                  </a:txBody>
                  <a:tcPr marL="68580" marR="68580" marT="34290" marB="34290" vert="vert270"/>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endParaRPr>
                    </a:p>
                  </a:txBody>
                  <a:tcPr marL="68580" marR="68580" marT="34290" marB="34290"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kern="1200" dirty="0">
                        <a:effectLst/>
                      </a:endParaRPr>
                    </a:p>
                  </a:txBody>
                  <a:tcPr marL="68580" marR="68580" marT="34290" marB="34290" anchor="ctr"/>
                </a:tc>
                <a:tc vMerge="1">
                  <a:txBody>
                    <a:bodyPr/>
                    <a:lstStyle/>
                    <a:p>
                      <a:pPr algn="ctr"/>
                      <a:endParaRPr lang="en-US" sz="1400" dirty="0"/>
                    </a:p>
                  </a:txBody>
                  <a:tcPr marL="68580" marR="68580" marT="34290" marB="34290" anchor="ctr"/>
                </a:tc>
                <a:tc>
                  <a:txBody>
                    <a:bodyPr/>
                    <a:lstStyle/>
                    <a:p>
                      <a:pPr lvl="0"/>
                      <a:r>
                        <a:rPr lang="en-US" sz="1050" kern="1200" dirty="0" smtClean="0">
                          <a:solidFill>
                            <a:schemeClr val="tx1"/>
                          </a:solidFill>
                          <a:effectLst/>
                        </a:rPr>
                        <a:t>6.1 </a:t>
                      </a:r>
                      <a:r>
                        <a:rPr lang="en-GB" sz="1050" kern="1200" dirty="0" smtClean="0">
                          <a:solidFill>
                            <a:schemeClr val="tx1"/>
                          </a:solidFill>
                          <a:effectLst/>
                        </a:rPr>
                        <a:t>Percentage</a:t>
                      </a:r>
                    </a:p>
                    <a:p>
                      <a:pPr lvl="0"/>
                      <a:r>
                        <a:rPr lang="en-GB" sz="1050" kern="1200" dirty="0" smtClean="0">
                          <a:solidFill>
                            <a:schemeClr val="tx1"/>
                          </a:solidFill>
                          <a:effectLst/>
                        </a:rPr>
                        <a:t>Financial Performance Level</a:t>
                      </a:r>
                    </a:p>
                  </a:txBody>
                  <a:tcPr marL="68580" marR="68580" marT="34290" marB="34290"/>
                </a:tc>
                <a:tc>
                  <a:txBody>
                    <a:bodyPr/>
                    <a:lstStyle/>
                    <a:p>
                      <a:r>
                        <a:rPr lang="en-US" sz="1050" dirty="0" smtClean="0">
                          <a:solidFill>
                            <a:schemeClr val="tx1"/>
                          </a:solidFill>
                        </a:rPr>
                        <a:t>100%</a:t>
                      </a:r>
                      <a:endParaRPr lang="en-US" sz="1050" dirty="0">
                        <a:solidFill>
                          <a:schemeClr val="tx1"/>
                        </a:solidFill>
                      </a:endParaRPr>
                    </a:p>
                  </a:txBody>
                  <a:tcPr marL="68580" marR="68580" marT="34290" marB="34290"/>
                </a:tc>
              </a:tr>
            </a:tbl>
          </a:graphicData>
        </a:graphic>
      </p:graphicFrame>
    </p:spTree>
    <p:extLst>
      <p:ext uri="{BB962C8B-B14F-4D97-AF65-F5344CB8AC3E}">
        <p14:creationId xmlns:p14="http://schemas.microsoft.com/office/powerpoint/2010/main" val="2172112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Quarterly Targets </a:t>
            </a:r>
            <a:endParaRPr lang="en-ZA" dirty="0"/>
          </a:p>
        </p:txBody>
      </p:sp>
      <p:sp>
        <p:nvSpPr>
          <p:cNvPr id="4" name="Slide Number Placeholder 3"/>
          <p:cNvSpPr>
            <a:spLocks noGrp="1"/>
          </p:cNvSpPr>
          <p:nvPr>
            <p:ph type="sldNum" sz="quarter" idx="12"/>
          </p:nvPr>
        </p:nvSpPr>
        <p:spPr/>
        <p:txBody>
          <a:bodyPr/>
          <a:lstStyle/>
          <a:p>
            <a:fld id="{94B00A27-6A5E-FB4A-91DB-B2CBD34313A9}" type="slidenum">
              <a:rPr lang="en-US" smtClean="0"/>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60969466"/>
              </p:ext>
            </p:extLst>
          </p:nvPr>
        </p:nvGraphicFramePr>
        <p:xfrm>
          <a:off x="5" y="882968"/>
          <a:ext cx="9143996" cy="5345817"/>
        </p:xfrm>
        <a:graphic>
          <a:graphicData uri="http://schemas.openxmlformats.org/drawingml/2006/table">
            <a:tbl>
              <a:tblPr firstRow="1" firstCol="1" bandRow="1"/>
              <a:tblGrid>
                <a:gridCol w="2919934">
                  <a:extLst>
                    <a:ext uri="{9D8B030D-6E8A-4147-A177-3AD203B41FA5}">
                      <a16:colId xmlns:a16="http://schemas.microsoft.com/office/drawing/2014/main" xmlns="" val="20000"/>
                    </a:ext>
                  </a:extLst>
                </a:gridCol>
                <a:gridCol w="1552174">
                  <a:extLst>
                    <a:ext uri="{9D8B030D-6E8A-4147-A177-3AD203B41FA5}">
                      <a16:colId xmlns:a16="http://schemas.microsoft.com/office/drawing/2014/main" xmlns="" val="20001"/>
                    </a:ext>
                  </a:extLst>
                </a:gridCol>
                <a:gridCol w="1214076">
                  <a:extLst>
                    <a:ext uri="{9D8B030D-6E8A-4147-A177-3AD203B41FA5}">
                      <a16:colId xmlns:a16="http://schemas.microsoft.com/office/drawing/2014/main" xmlns="" val="20002"/>
                    </a:ext>
                  </a:extLst>
                </a:gridCol>
                <a:gridCol w="1106500">
                  <a:extLst>
                    <a:ext uri="{9D8B030D-6E8A-4147-A177-3AD203B41FA5}">
                      <a16:colId xmlns:a16="http://schemas.microsoft.com/office/drawing/2014/main" xmlns="" val="20003"/>
                    </a:ext>
                  </a:extLst>
                </a:gridCol>
                <a:gridCol w="1012203">
                  <a:extLst>
                    <a:ext uri="{9D8B030D-6E8A-4147-A177-3AD203B41FA5}">
                      <a16:colId xmlns:a16="http://schemas.microsoft.com/office/drawing/2014/main" xmlns="" val="20004"/>
                    </a:ext>
                  </a:extLst>
                </a:gridCol>
                <a:gridCol w="1339109">
                  <a:extLst>
                    <a:ext uri="{9D8B030D-6E8A-4147-A177-3AD203B41FA5}">
                      <a16:colId xmlns:a16="http://schemas.microsoft.com/office/drawing/2014/main" xmlns="" val="20005"/>
                    </a:ext>
                  </a:extLst>
                </a:gridCol>
              </a:tblGrid>
              <a:tr h="196665">
                <a:tc>
                  <a:txBody>
                    <a:bodyPr/>
                    <a:lstStyle/>
                    <a:p>
                      <a:pPr algn="just">
                        <a:lnSpc>
                          <a:spcPct val="110000"/>
                        </a:lnSpc>
                        <a:spcBef>
                          <a:spcPts val="400"/>
                        </a:spcBef>
                        <a:spcAft>
                          <a:spcPts val="0"/>
                        </a:spcAft>
                      </a:pPr>
                      <a:r>
                        <a:rPr lang="en-ZA" sz="1600" b="1" i="0" cap="small" dirty="0">
                          <a:solidFill>
                            <a:schemeClr val="bg1"/>
                          </a:solidFill>
                          <a:effectLst/>
                          <a:latin typeface="+mn-lt"/>
                          <a:ea typeface="Times New Roman" panose="02020603050405020304" pitchFamily="18" charset="0"/>
                          <a:cs typeface="Calibri" panose="020F0502020204030204" pitchFamily="34" charset="0"/>
                        </a:rPr>
                        <a:t>Output Indicator</a:t>
                      </a:r>
                      <a:endParaRPr lang="en-ZA" sz="1600" b="1" i="1" cap="small" dirty="0">
                        <a:solidFill>
                          <a:schemeClr val="bg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5BA91"/>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tc>
                  <a:txBody>
                    <a:bodyPr/>
                    <a:lstStyle/>
                    <a:p>
                      <a:pPr algn="just">
                        <a:lnSpc>
                          <a:spcPct val="110000"/>
                        </a:lnSpc>
                        <a:spcBef>
                          <a:spcPts val="400"/>
                        </a:spcBef>
                        <a:spcAft>
                          <a:spcPts val="0"/>
                        </a:spcAft>
                      </a:pPr>
                      <a:r>
                        <a:rPr lang="en-ZA" sz="1600" b="1" i="0" cap="small" dirty="0">
                          <a:solidFill>
                            <a:schemeClr val="bg1"/>
                          </a:solidFill>
                          <a:effectLst/>
                          <a:latin typeface="+mn-lt"/>
                          <a:ea typeface="Times New Roman" panose="02020603050405020304" pitchFamily="18" charset="0"/>
                          <a:cs typeface="Calibri" panose="020F0502020204030204" pitchFamily="34" charset="0"/>
                        </a:rPr>
                        <a:t>Annual Target</a:t>
                      </a:r>
                      <a:endParaRPr lang="en-ZA" sz="1600" b="1" i="1" cap="small" dirty="0">
                        <a:solidFill>
                          <a:schemeClr val="bg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5BA91"/>
                      </a:solidFill>
                      <a:prstDash val="solid"/>
                      <a:round/>
                      <a:headEnd type="none" w="med" len="med"/>
                      <a:tailEnd type="none" w="med" len="med"/>
                    </a:lnL>
                    <a:lnR w="12700" cap="flat" cmpd="sng" algn="ctr">
                      <a:solidFill>
                        <a:srgbClr val="F5BA91"/>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tc>
                  <a:txBody>
                    <a:bodyPr/>
                    <a:lstStyle/>
                    <a:p>
                      <a:pPr algn="ctr">
                        <a:lnSpc>
                          <a:spcPct val="110000"/>
                        </a:lnSpc>
                        <a:spcBef>
                          <a:spcPts val="400"/>
                        </a:spcBef>
                        <a:spcAft>
                          <a:spcPts val="0"/>
                        </a:spcAft>
                      </a:pPr>
                      <a:r>
                        <a:rPr lang="en-ZA" sz="1600" b="1" i="0" cap="small" dirty="0">
                          <a:solidFill>
                            <a:schemeClr val="bg1"/>
                          </a:solidFill>
                          <a:effectLst/>
                          <a:latin typeface="+mn-lt"/>
                          <a:ea typeface="Times New Roman" panose="02020603050405020304" pitchFamily="18" charset="0"/>
                          <a:cs typeface="Calibri" panose="020F0502020204030204" pitchFamily="34" charset="0"/>
                        </a:rPr>
                        <a:t>Q1</a:t>
                      </a:r>
                      <a:endParaRPr lang="en-ZA" sz="1600" b="1" i="1" cap="small" dirty="0">
                        <a:solidFill>
                          <a:schemeClr val="bg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5BA91"/>
                      </a:solidFill>
                      <a:prstDash val="solid"/>
                      <a:round/>
                      <a:headEnd type="none" w="med" len="med"/>
                      <a:tailEnd type="none" w="med" len="med"/>
                    </a:lnL>
                    <a:lnR w="12700" cap="flat" cmpd="sng" algn="ctr">
                      <a:solidFill>
                        <a:srgbClr val="F5BA91"/>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tc>
                  <a:txBody>
                    <a:bodyPr/>
                    <a:lstStyle/>
                    <a:p>
                      <a:pPr algn="ctr">
                        <a:lnSpc>
                          <a:spcPct val="110000"/>
                        </a:lnSpc>
                        <a:spcBef>
                          <a:spcPts val="400"/>
                        </a:spcBef>
                        <a:spcAft>
                          <a:spcPts val="0"/>
                        </a:spcAft>
                      </a:pPr>
                      <a:r>
                        <a:rPr lang="en-ZA" sz="1600" b="1" i="0" cap="small" dirty="0">
                          <a:solidFill>
                            <a:schemeClr val="bg1"/>
                          </a:solidFill>
                          <a:effectLst/>
                          <a:latin typeface="+mn-lt"/>
                          <a:ea typeface="Times New Roman" panose="02020603050405020304" pitchFamily="18" charset="0"/>
                          <a:cs typeface="Calibri" panose="020F0502020204030204" pitchFamily="34" charset="0"/>
                        </a:rPr>
                        <a:t>Q2</a:t>
                      </a:r>
                      <a:endParaRPr lang="en-ZA" sz="1600" b="1" i="1" cap="small" dirty="0">
                        <a:solidFill>
                          <a:schemeClr val="bg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5BA91"/>
                      </a:solidFill>
                      <a:prstDash val="solid"/>
                      <a:round/>
                      <a:headEnd type="none" w="med" len="med"/>
                      <a:tailEnd type="none" w="med" len="med"/>
                    </a:lnL>
                    <a:lnR w="12700" cap="flat" cmpd="sng" algn="ctr">
                      <a:solidFill>
                        <a:srgbClr val="F5BA91"/>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tc>
                  <a:txBody>
                    <a:bodyPr/>
                    <a:lstStyle/>
                    <a:p>
                      <a:pPr algn="ctr">
                        <a:lnSpc>
                          <a:spcPct val="110000"/>
                        </a:lnSpc>
                        <a:spcBef>
                          <a:spcPts val="400"/>
                        </a:spcBef>
                        <a:spcAft>
                          <a:spcPts val="0"/>
                        </a:spcAft>
                      </a:pPr>
                      <a:r>
                        <a:rPr lang="en-ZA" sz="1600" b="1" i="0" cap="small" dirty="0">
                          <a:solidFill>
                            <a:schemeClr val="bg1"/>
                          </a:solidFill>
                          <a:effectLst/>
                          <a:latin typeface="+mn-lt"/>
                          <a:ea typeface="Times New Roman" panose="02020603050405020304" pitchFamily="18" charset="0"/>
                          <a:cs typeface="Calibri" panose="020F0502020204030204" pitchFamily="34" charset="0"/>
                        </a:rPr>
                        <a:t>Q3</a:t>
                      </a:r>
                      <a:endParaRPr lang="en-ZA" sz="1600" b="1" i="1" cap="small" dirty="0">
                        <a:solidFill>
                          <a:schemeClr val="bg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5BA91"/>
                      </a:solidFill>
                      <a:prstDash val="solid"/>
                      <a:round/>
                      <a:headEnd type="none" w="med" len="med"/>
                      <a:tailEnd type="none" w="med" len="med"/>
                    </a:lnL>
                    <a:lnR w="12700" cap="flat" cmpd="sng" algn="ctr">
                      <a:solidFill>
                        <a:srgbClr val="F5BA91"/>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tc>
                  <a:txBody>
                    <a:bodyPr/>
                    <a:lstStyle/>
                    <a:p>
                      <a:pPr algn="ctr">
                        <a:lnSpc>
                          <a:spcPct val="110000"/>
                        </a:lnSpc>
                        <a:spcBef>
                          <a:spcPts val="400"/>
                        </a:spcBef>
                        <a:spcAft>
                          <a:spcPts val="0"/>
                        </a:spcAft>
                      </a:pPr>
                      <a:r>
                        <a:rPr lang="en-ZA" sz="1600" b="1" i="0" cap="small" dirty="0">
                          <a:solidFill>
                            <a:schemeClr val="bg1"/>
                          </a:solidFill>
                          <a:effectLst/>
                          <a:latin typeface="+mn-lt"/>
                          <a:ea typeface="Times New Roman" panose="02020603050405020304" pitchFamily="18" charset="0"/>
                          <a:cs typeface="Calibri" panose="020F0502020204030204" pitchFamily="34" charset="0"/>
                        </a:rPr>
                        <a:t>Q4</a:t>
                      </a:r>
                      <a:endParaRPr lang="en-ZA" sz="1600" b="1" i="1" cap="small" dirty="0">
                        <a:solidFill>
                          <a:schemeClr val="bg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5BA91"/>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extLst>
                  <a:ext uri="{0D108BD9-81ED-4DB2-BD59-A6C34878D82A}">
                    <a16:rowId xmlns:a16="http://schemas.microsoft.com/office/drawing/2014/main" xmlns="" val="10000"/>
                  </a:ext>
                </a:extLst>
              </a:tr>
              <a:tr h="501676">
                <a:tc>
                  <a:txBody>
                    <a:bodyPr/>
                    <a:lstStyle/>
                    <a:p>
                      <a:pPr marL="0" lvl="1" indent="0" algn="l">
                        <a:lnSpc>
                          <a:spcPct val="110000"/>
                        </a:lnSpc>
                        <a:spcAft>
                          <a:spcPts val="0"/>
                        </a:spcAft>
                        <a:buFont typeface="+mj-lt"/>
                        <a:buNone/>
                      </a:pPr>
                      <a:r>
                        <a:rPr lang="en-ZA" sz="1400" i="0" dirty="0">
                          <a:effectLst/>
                          <a:latin typeface="+mn-lt"/>
                          <a:ea typeface="Century Gothic" panose="020B0502020202020204" pitchFamily="34" charset="0"/>
                          <a:cs typeface="Calibri" panose="020F0502020204030204" pitchFamily="34" charset="0"/>
                        </a:rPr>
                        <a:t>1.1 Ethics and Fraud Perception </a:t>
                      </a:r>
                      <a:r>
                        <a:rPr lang="en-ZA" sz="1400" i="0" dirty="0" smtClean="0">
                          <a:effectLst/>
                          <a:latin typeface="+mn-lt"/>
                          <a:ea typeface="Century Gothic" panose="020B0502020202020204" pitchFamily="34" charset="0"/>
                          <a:cs typeface="Calibri" panose="020F0502020204030204" pitchFamily="34" charset="0"/>
                        </a:rPr>
                        <a:t>rating</a:t>
                      </a:r>
                      <a:endParaRPr lang="en-ZA" sz="1400" i="0" dirty="0">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0" marR="0" lvl="0" indent="0" algn="ctr" defTabSz="914391" rtl="0" eaLnBrk="1" fontAlgn="auto" latinLnBrk="0" hangingPunct="1">
                        <a:lnSpc>
                          <a:spcPct val="110000"/>
                        </a:lnSpc>
                        <a:spcBef>
                          <a:spcPts val="0"/>
                        </a:spcBef>
                        <a:spcAft>
                          <a:spcPts val="0"/>
                        </a:spcAft>
                        <a:buClrTx/>
                        <a:buSzTx/>
                        <a:buFontTx/>
                        <a:buNone/>
                        <a:tabLst/>
                        <a:defRPr/>
                      </a:pPr>
                      <a:r>
                        <a:rPr lang="en-ZA" sz="1400" b="0" i="0" dirty="0" smtClean="0">
                          <a:solidFill>
                            <a:schemeClr val="tx1"/>
                          </a:solidFill>
                          <a:effectLst/>
                          <a:latin typeface="+mn-lt"/>
                          <a:ea typeface="Century Gothic" panose="020B0502020202020204" pitchFamily="34" charset="0"/>
                          <a:cs typeface="Calibri" panose="020F0502020204030204" pitchFamily="34" charset="0"/>
                        </a:rPr>
                        <a:t>41-60%</a:t>
                      </a:r>
                      <a:endParaRPr lang="en-ZA" sz="1400" b="0" i="0" dirty="0" smtClean="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0000"/>
                        </a:lnSpc>
                        <a:spcAft>
                          <a:spcPts val="0"/>
                        </a:spcAft>
                      </a:pPr>
                      <a:r>
                        <a:rPr lang="en-ZA" sz="1400" b="0" i="0" dirty="0" smtClean="0">
                          <a:solidFill>
                            <a:schemeClr val="tx1"/>
                          </a:solidFill>
                          <a:effectLst/>
                          <a:latin typeface="+mn-lt"/>
                          <a:ea typeface="Century Gothic" panose="020B0502020202020204" pitchFamily="34" charset="0"/>
                          <a:cs typeface="Calibri" panose="020F0502020204030204" pitchFamily="34" charset="0"/>
                        </a:rPr>
                        <a:t>-</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0000"/>
                        </a:lnSpc>
                        <a:spcAft>
                          <a:spcPts val="0"/>
                        </a:spcAft>
                      </a:pPr>
                      <a:r>
                        <a:rPr lang="en-ZA" sz="1400" b="0" i="0" dirty="0" smtClean="0">
                          <a:solidFill>
                            <a:schemeClr val="tx1"/>
                          </a:solidFill>
                          <a:effectLst/>
                          <a:latin typeface="+mn-lt"/>
                          <a:ea typeface="Century Gothic" panose="020B0502020202020204" pitchFamily="34" charset="0"/>
                          <a:cs typeface="Calibri" panose="020F0502020204030204" pitchFamily="34" charset="0"/>
                        </a:rPr>
                        <a:t>-</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0000"/>
                        </a:lnSpc>
                        <a:spcAft>
                          <a:spcPts val="0"/>
                        </a:spcAft>
                      </a:pPr>
                      <a:r>
                        <a:rPr lang="en-ZA" sz="1400" b="0" i="0" dirty="0" smtClean="0">
                          <a:solidFill>
                            <a:schemeClr val="tx1"/>
                          </a:solidFill>
                          <a:effectLst/>
                          <a:latin typeface="+mn-lt"/>
                          <a:ea typeface="Century Gothic" panose="020B0502020202020204" pitchFamily="34" charset="0"/>
                          <a:cs typeface="Calibri" panose="020F0502020204030204" pitchFamily="34" charset="0"/>
                        </a:rPr>
                        <a:t>-</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0000"/>
                        </a:lnSpc>
                        <a:spcAft>
                          <a:spcPts val="0"/>
                        </a:spcAft>
                      </a:pPr>
                      <a:r>
                        <a:rPr lang="en-ZA" sz="1400" b="0" i="0" dirty="0">
                          <a:solidFill>
                            <a:schemeClr val="tx1"/>
                          </a:solidFill>
                          <a:effectLst/>
                          <a:latin typeface="+mn-lt"/>
                          <a:ea typeface="Century Gothic" panose="020B0502020202020204" pitchFamily="34" charset="0"/>
                          <a:cs typeface="Calibri" panose="020F0502020204030204" pitchFamily="34" charset="0"/>
                        </a:rPr>
                        <a:t>41-60</a:t>
                      </a:r>
                      <a:r>
                        <a:rPr lang="en-ZA" sz="1400" b="0" i="0" dirty="0" smtClean="0">
                          <a:solidFill>
                            <a:schemeClr val="tx1"/>
                          </a:solidFill>
                          <a:effectLst/>
                          <a:latin typeface="+mn-lt"/>
                          <a:ea typeface="Century Gothic" panose="020B0502020202020204" pitchFamily="34" charset="0"/>
                          <a:cs typeface="Calibri" panose="020F0502020204030204" pitchFamily="34" charset="0"/>
                        </a:rPr>
                        <a:t>%</a:t>
                      </a: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extLst>
                  <a:ext uri="{0D108BD9-81ED-4DB2-BD59-A6C34878D82A}">
                    <a16:rowId xmlns:a16="http://schemas.microsoft.com/office/drawing/2014/main" xmlns="" val="10001"/>
                  </a:ext>
                </a:extLst>
              </a:tr>
              <a:tr h="584260">
                <a:tc>
                  <a:txBody>
                    <a:bodyPr/>
                    <a:lstStyle/>
                    <a:p>
                      <a:pPr algn="l">
                        <a:lnSpc>
                          <a:spcPct val="110000"/>
                        </a:lnSpc>
                        <a:spcAft>
                          <a:spcPts val="0"/>
                        </a:spcAft>
                      </a:pPr>
                      <a:r>
                        <a:rPr lang="en-ZA" sz="1400" i="0" dirty="0">
                          <a:solidFill>
                            <a:schemeClr val="tx1"/>
                          </a:solidFill>
                          <a:effectLst/>
                          <a:latin typeface="+mn-lt"/>
                          <a:ea typeface="Century Gothic" panose="020B0502020202020204" pitchFamily="34" charset="0"/>
                          <a:cs typeface="Calibri" panose="020F0502020204030204" pitchFamily="34" charset="0"/>
                        </a:rPr>
                        <a:t>1.2 Compliance </a:t>
                      </a:r>
                      <a:r>
                        <a:rPr lang="en-ZA" sz="1400" i="0" dirty="0" smtClean="0">
                          <a:solidFill>
                            <a:schemeClr val="tx1"/>
                          </a:solidFill>
                          <a:effectLst/>
                          <a:latin typeface="+mn-lt"/>
                          <a:ea typeface="Century Gothic" panose="020B0502020202020204" pitchFamily="34" charset="0"/>
                          <a:cs typeface="Calibri" panose="020F0502020204030204" pitchFamily="34" charset="0"/>
                        </a:rPr>
                        <a:t>Rate (</a:t>
                      </a:r>
                      <a:r>
                        <a:rPr lang="en-US" sz="1400" i="0" dirty="0" smtClean="0">
                          <a:solidFill>
                            <a:schemeClr val="tx1"/>
                          </a:solidFill>
                          <a:effectLst/>
                          <a:latin typeface="+mn-lt"/>
                          <a:ea typeface="Century Gothic" panose="020B0502020202020204" pitchFamily="34" charset="0"/>
                          <a:cs typeface="Calibri" panose="020F0502020204030204" pitchFamily="34" charset="0"/>
                        </a:rPr>
                        <a:t>Basket of key compliance matters</a:t>
                      </a:r>
                      <a:r>
                        <a:rPr lang="en-ZA" sz="1400" i="0" dirty="0" smtClean="0">
                          <a:solidFill>
                            <a:schemeClr val="tx1"/>
                          </a:solidFill>
                          <a:effectLst/>
                          <a:latin typeface="+mn-lt"/>
                          <a:ea typeface="Century Gothic" panose="020B0502020202020204" pitchFamily="34" charset="0"/>
                          <a:cs typeface="Calibri" panose="020F0502020204030204" pitchFamily="34" charset="0"/>
                        </a:rPr>
                        <a:t>)</a:t>
                      </a:r>
                      <a:endParaRPr lang="en-ZA" sz="140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0000"/>
                        </a:lnSpc>
                        <a:spcAft>
                          <a:spcPts val="0"/>
                        </a:spcAft>
                      </a:pPr>
                      <a:r>
                        <a:rPr lang="en-ZA" sz="1400" b="0" i="0" dirty="0" smtClean="0">
                          <a:solidFill>
                            <a:schemeClr val="tx1"/>
                          </a:solidFill>
                          <a:effectLst/>
                          <a:latin typeface="+mn-lt"/>
                          <a:ea typeface="Century Gothic" panose="020B0502020202020204" pitchFamily="34" charset="0"/>
                          <a:cs typeface="Calibri" panose="020F0502020204030204" pitchFamily="34" charset="0"/>
                        </a:rPr>
                        <a:t>100%</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0000"/>
                        </a:lnSpc>
                        <a:spcAft>
                          <a:spcPts val="0"/>
                        </a:spcAft>
                      </a:pPr>
                      <a:r>
                        <a:rPr lang="en-ZA" sz="1400" b="0" i="0" smtClean="0">
                          <a:solidFill>
                            <a:schemeClr val="tx1"/>
                          </a:solidFill>
                          <a:effectLst/>
                          <a:latin typeface="+mn-lt"/>
                          <a:ea typeface="Century Gothic" panose="020B0502020202020204" pitchFamily="34" charset="0"/>
                          <a:cs typeface="Calibri" panose="020F0502020204030204" pitchFamily="34" charset="0"/>
                        </a:rPr>
                        <a:t>100%</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0000"/>
                        </a:lnSpc>
                        <a:spcAft>
                          <a:spcPts val="0"/>
                        </a:spcAft>
                      </a:pPr>
                      <a:r>
                        <a:rPr lang="en-ZA" sz="1400" b="0" i="0" smtClean="0">
                          <a:solidFill>
                            <a:schemeClr val="tx1"/>
                          </a:solidFill>
                          <a:effectLst/>
                          <a:latin typeface="+mn-lt"/>
                          <a:ea typeface="Century Gothic" panose="020B0502020202020204" pitchFamily="34" charset="0"/>
                          <a:cs typeface="Calibri" panose="020F0502020204030204" pitchFamily="34" charset="0"/>
                        </a:rPr>
                        <a:t>100%</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0000"/>
                        </a:lnSpc>
                        <a:spcAft>
                          <a:spcPts val="0"/>
                        </a:spcAft>
                      </a:pPr>
                      <a:r>
                        <a:rPr lang="en-ZA" sz="1400" b="0" i="0" dirty="0" smtClean="0">
                          <a:solidFill>
                            <a:schemeClr val="tx1"/>
                          </a:solidFill>
                          <a:effectLst/>
                          <a:latin typeface="+mn-lt"/>
                          <a:ea typeface="Century Gothic" panose="020B0502020202020204" pitchFamily="34" charset="0"/>
                          <a:cs typeface="Calibri" panose="020F0502020204030204" pitchFamily="34" charset="0"/>
                        </a:rPr>
                        <a:t>100%</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0000"/>
                        </a:lnSpc>
                        <a:spcAft>
                          <a:spcPts val="0"/>
                        </a:spcAft>
                      </a:pPr>
                      <a:r>
                        <a:rPr lang="en-ZA" sz="1400" b="0" i="0" dirty="0" smtClean="0">
                          <a:solidFill>
                            <a:schemeClr val="tx1"/>
                          </a:solidFill>
                          <a:effectLst/>
                          <a:latin typeface="+mn-lt"/>
                          <a:ea typeface="Century Gothic" panose="020B0502020202020204" pitchFamily="34" charset="0"/>
                          <a:cs typeface="Calibri" panose="020F0502020204030204" pitchFamily="34" charset="0"/>
                        </a:rPr>
                        <a:t>100%</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extLst>
                  <a:ext uri="{0D108BD9-81ED-4DB2-BD59-A6C34878D82A}">
                    <a16:rowId xmlns:a16="http://schemas.microsoft.com/office/drawing/2014/main" xmlns="" val="10002"/>
                  </a:ext>
                </a:extLst>
              </a:tr>
              <a:tr h="596348">
                <a:tc>
                  <a:txBody>
                    <a:bodyPr/>
                    <a:lstStyle/>
                    <a:p>
                      <a:pPr algn="l">
                        <a:lnSpc>
                          <a:spcPct val="110000"/>
                        </a:lnSpc>
                        <a:spcAft>
                          <a:spcPts val="0"/>
                        </a:spcAft>
                      </a:pPr>
                      <a:r>
                        <a:rPr lang="en-ZA" sz="1400" i="0" dirty="0">
                          <a:solidFill>
                            <a:schemeClr val="tx1"/>
                          </a:solidFill>
                          <a:effectLst/>
                          <a:latin typeface="+mn-lt"/>
                          <a:ea typeface="Century Gothic" panose="020B0502020202020204" pitchFamily="34" charset="0"/>
                          <a:cs typeface="Calibri" panose="020F0502020204030204" pitchFamily="34" charset="0"/>
                        </a:rPr>
                        <a:t>1.3 Percentage Performance Information Level </a:t>
                      </a:r>
                      <a:endParaRPr lang="en-ZA" sz="140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0000"/>
                        </a:lnSpc>
                        <a:spcAft>
                          <a:spcPts val="0"/>
                        </a:spcAft>
                      </a:pPr>
                      <a:r>
                        <a:rPr lang="en-ZA" sz="1400" b="0" i="0" dirty="0" smtClean="0">
                          <a:solidFill>
                            <a:schemeClr val="tx1"/>
                          </a:solidFill>
                          <a:effectLst/>
                          <a:latin typeface="+mn-lt"/>
                          <a:ea typeface="Century Gothic" panose="020B0502020202020204" pitchFamily="34" charset="0"/>
                          <a:cs typeface="Calibri" panose="020F0502020204030204" pitchFamily="34" charset="0"/>
                        </a:rPr>
                        <a:t>81-100%</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0000"/>
                        </a:lnSpc>
                        <a:spcAft>
                          <a:spcPts val="0"/>
                        </a:spcAft>
                      </a:pPr>
                      <a:r>
                        <a:rPr lang="en-ZA" sz="1400" b="0" i="0" dirty="0" smtClean="0">
                          <a:solidFill>
                            <a:schemeClr val="tx1"/>
                          </a:solidFill>
                          <a:effectLst/>
                          <a:latin typeface="+mn-lt"/>
                          <a:ea typeface="Century Gothic" panose="020B0502020202020204" pitchFamily="34" charset="0"/>
                          <a:cs typeface="Calibri" panose="020F0502020204030204" pitchFamily="34" charset="0"/>
                        </a:rPr>
                        <a:t>81-100%</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0000"/>
                        </a:lnSpc>
                        <a:spcAft>
                          <a:spcPts val="0"/>
                        </a:spcAft>
                      </a:pPr>
                      <a:r>
                        <a:rPr lang="en-ZA" sz="1400" b="0" i="0" smtClean="0">
                          <a:solidFill>
                            <a:schemeClr val="tx1"/>
                          </a:solidFill>
                          <a:effectLst/>
                          <a:latin typeface="+mn-lt"/>
                          <a:ea typeface="Century Gothic" panose="020B0502020202020204" pitchFamily="34" charset="0"/>
                          <a:cs typeface="Calibri" panose="020F0502020204030204" pitchFamily="34" charset="0"/>
                        </a:rPr>
                        <a:t>81-100%</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0000"/>
                        </a:lnSpc>
                        <a:spcAft>
                          <a:spcPts val="0"/>
                        </a:spcAft>
                      </a:pPr>
                      <a:r>
                        <a:rPr lang="en-ZA" sz="1400" b="0" i="0" smtClean="0">
                          <a:solidFill>
                            <a:schemeClr val="tx1"/>
                          </a:solidFill>
                          <a:effectLst/>
                          <a:latin typeface="+mn-lt"/>
                          <a:ea typeface="Century Gothic" panose="020B0502020202020204" pitchFamily="34" charset="0"/>
                          <a:cs typeface="Calibri" panose="020F0502020204030204" pitchFamily="34" charset="0"/>
                        </a:rPr>
                        <a:t>81-100%</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0000"/>
                        </a:lnSpc>
                        <a:spcAft>
                          <a:spcPts val="0"/>
                        </a:spcAft>
                      </a:pPr>
                      <a:r>
                        <a:rPr lang="en-ZA" sz="1400" b="0" i="0" dirty="0" smtClean="0">
                          <a:solidFill>
                            <a:schemeClr val="tx1"/>
                          </a:solidFill>
                          <a:effectLst/>
                          <a:latin typeface="+mn-lt"/>
                          <a:ea typeface="Century Gothic" panose="020B0502020202020204" pitchFamily="34" charset="0"/>
                          <a:cs typeface="Calibri" panose="020F0502020204030204" pitchFamily="34" charset="0"/>
                        </a:rPr>
                        <a:t>81-100%</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extLst>
                  <a:ext uri="{0D108BD9-81ED-4DB2-BD59-A6C34878D82A}">
                    <a16:rowId xmlns:a16="http://schemas.microsoft.com/office/drawing/2014/main" xmlns="" val="10003"/>
                  </a:ext>
                </a:extLst>
              </a:tr>
              <a:tr h="487378">
                <a:tc>
                  <a:txBody>
                    <a:bodyPr/>
                    <a:lstStyle/>
                    <a:p>
                      <a:pPr algn="l">
                        <a:lnSpc>
                          <a:spcPct val="110000"/>
                        </a:lnSpc>
                        <a:spcAft>
                          <a:spcPts val="0"/>
                        </a:spcAft>
                      </a:pPr>
                      <a:r>
                        <a:rPr lang="en-ZA" sz="1400" i="0" dirty="0">
                          <a:solidFill>
                            <a:schemeClr val="tx1"/>
                          </a:solidFill>
                          <a:effectLst/>
                          <a:latin typeface="+mn-lt"/>
                          <a:ea typeface="Century Gothic" panose="020B0502020202020204" pitchFamily="34" charset="0"/>
                          <a:cs typeface="Calibri" panose="020F0502020204030204" pitchFamily="34" charset="0"/>
                        </a:rPr>
                        <a:t>1.4 Percentage Financial Performance Level </a:t>
                      </a:r>
                      <a:endParaRPr lang="en-ZA" sz="140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0000"/>
                        </a:lnSpc>
                        <a:spcAft>
                          <a:spcPts val="0"/>
                        </a:spcAft>
                      </a:pPr>
                      <a:r>
                        <a:rPr lang="en-ZA" sz="1400" b="0" i="0" dirty="0">
                          <a:solidFill>
                            <a:schemeClr val="tx1"/>
                          </a:solidFill>
                          <a:effectLst/>
                          <a:latin typeface="+mn-lt"/>
                          <a:ea typeface="Century Gothic" panose="020B0502020202020204" pitchFamily="34" charset="0"/>
                          <a:cs typeface="Calibri" panose="020F0502020204030204" pitchFamily="34" charset="0"/>
                        </a:rPr>
                        <a:t>100%</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0000"/>
                        </a:lnSpc>
                        <a:spcAft>
                          <a:spcPts val="0"/>
                        </a:spcAft>
                      </a:pPr>
                      <a:r>
                        <a:rPr lang="en-ZA" sz="1400" b="0" i="0" dirty="0">
                          <a:solidFill>
                            <a:schemeClr val="tx1"/>
                          </a:solidFill>
                          <a:effectLst/>
                          <a:latin typeface="+mn-lt"/>
                          <a:ea typeface="Century Gothic" panose="020B0502020202020204" pitchFamily="34" charset="0"/>
                          <a:cs typeface="Calibri" panose="020F0502020204030204" pitchFamily="34" charset="0"/>
                        </a:rPr>
                        <a:t>27%</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0000"/>
                        </a:lnSpc>
                        <a:spcAft>
                          <a:spcPts val="0"/>
                        </a:spcAft>
                      </a:pPr>
                      <a:r>
                        <a:rPr lang="en-ZA" sz="1400" b="0" i="0" dirty="0">
                          <a:solidFill>
                            <a:schemeClr val="tx1"/>
                          </a:solidFill>
                          <a:effectLst/>
                          <a:latin typeface="+mn-lt"/>
                          <a:ea typeface="Century Gothic" panose="020B0502020202020204" pitchFamily="34" charset="0"/>
                          <a:cs typeface="Calibri" panose="020F0502020204030204" pitchFamily="34" charset="0"/>
                        </a:rPr>
                        <a:t>53%</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0000"/>
                        </a:lnSpc>
                        <a:spcAft>
                          <a:spcPts val="0"/>
                        </a:spcAft>
                      </a:pPr>
                      <a:r>
                        <a:rPr lang="en-ZA" sz="1400" b="0" i="0" dirty="0">
                          <a:solidFill>
                            <a:schemeClr val="tx1"/>
                          </a:solidFill>
                          <a:effectLst/>
                          <a:latin typeface="+mn-lt"/>
                          <a:ea typeface="Century Gothic" panose="020B0502020202020204" pitchFamily="34" charset="0"/>
                          <a:cs typeface="Calibri" panose="020F0502020204030204" pitchFamily="34" charset="0"/>
                        </a:rPr>
                        <a:t>87%</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0000"/>
                        </a:lnSpc>
                        <a:spcAft>
                          <a:spcPts val="0"/>
                        </a:spcAft>
                      </a:pPr>
                      <a:r>
                        <a:rPr lang="en-ZA" sz="1400" b="0" i="0" dirty="0">
                          <a:solidFill>
                            <a:schemeClr val="tx1"/>
                          </a:solidFill>
                          <a:effectLst/>
                          <a:latin typeface="+mn-lt"/>
                          <a:ea typeface="Century Gothic" panose="020B0502020202020204" pitchFamily="34" charset="0"/>
                          <a:cs typeface="Calibri" panose="020F0502020204030204" pitchFamily="34" charset="0"/>
                        </a:rPr>
                        <a:t>100%</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extLst>
                  <a:ext uri="{0D108BD9-81ED-4DB2-BD59-A6C34878D82A}">
                    <a16:rowId xmlns:a16="http://schemas.microsoft.com/office/drawing/2014/main" xmlns="" val="10004"/>
                  </a:ext>
                </a:extLst>
              </a:tr>
              <a:tr h="376257">
                <a:tc>
                  <a:txBody>
                    <a:bodyPr/>
                    <a:lstStyle/>
                    <a:p>
                      <a:pPr algn="l">
                        <a:lnSpc>
                          <a:spcPct val="110000"/>
                        </a:lnSpc>
                        <a:spcAft>
                          <a:spcPts val="0"/>
                        </a:spcAft>
                      </a:pPr>
                      <a:r>
                        <a:rPr lang="en-ZA" sz="1400" i="0" dirty="0">
                          <a:solidFill>
                            <a:schemeClr val="tx1"/>
                          </a:solidFill>
                          <a:effectLst/>
                          <a:latin typeface="+mn-lt"/>
                          <a:ea typeface="Century Gothic" panose="020B0502020202020204" pitchFamily="34" charset="0"/>
                          <a:cs typeface="Calibri" panose="020F0502020204030204" pitchFamily="34" charset="0"/>
                        </a:rPr>
                        <a:t>1.5 Percentage Vacancy Rate</a:t>
                      </a:r>
                      <a:endParaRPr lang="en-ZA" sz="140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0000"/>
                        </a:lnSpc>
                        <a:spcAft>
                          <a:spcPts val="0"/>
                        </a:spcAft>
                      </a:pPr>
                      <a:r>
                        <a:rPr lang="en-ZA" sz="1400" b="0" i="0" dirty="0" smtClean="0">
                          <a:solidFill>
                            <a:schemeClr val="tx1"/>
                          </a:solidFill>
                          <a:effectLst/>
                          <a:latin typeface="+mn-lt"/>
                          <a:ea typeface="Century Gothic" panose="020B0502020202020204" pitchFamily="34" charset="0"/>
                          <a:cs typeface="Calibri" panose="020F0502020204030204" pitchFamily="34" charset="0"/>
                        </a:rPr>
                        <a:t>11%</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0000"/>
                        </a:lnSpc>
                        <a:spcAft>
                          <a:spcPts val="0"/>
                        </a:spcAft>
                      </a:pPr>
                      <a:r>
                        <a:rPr lang="en-ZA" sz="1400" b="0" i="0" dirty="0" smtClean="0">
                          <a:solidFill>
                            <a:schemeClr val="tx1"/>
                          </a:solidFill>
                          <a:effectLst/>
                          <a:latin typeface="+mn-lt"/>
                          <a:ea typeface="Century Gothic" panose="020B0502020202020204" pitchFamily="34" charset="0"/>
                          <a:cs typeface="Calibri" panose="020F0502020204030204" pitchFamily="34" charset="0"/>
                        </a:rPr>
                        <a:t>11%</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0000"/>
                        </a:lnSpc>
                        <a:spcAft>
                          <a:spcPts val="0"/>
                        </a:spcAft>
                      </a:pPr>
                      <a:r>
                        <a:rPr lang="en-ZA" sz="1400" b="0" i="0" dirty="0" smtClean="0">
                          <a:solidFill>
                            <a:schemeClr val="tx1"/>
                          </a:solidFill>
                          <a:effectLst/>
                          <a:latin typeface="+mn-lt"/>
                          <a:ea typeface="Century Gothic" panose="020B0502020202020204" pitchFamily="34" charset="0"/>
                          <a:cs typeface="Calibri" panose="020F0502020204030204" pitchFamily="34" charset="0"/>
                        </a:rPr>
                        <a:t>11%</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0000"/>
                        </a:lnSpc>
                        <a:spcAft>
                          <a:spcPts val="0"/>
                        </a:spcAft>
                      </a:pPr>
                      <a:r>
                        <a:rPr lang="en-ZA" sz="1400" b="0" i="0" dirty="0" smtClean="0">
                          <a:solidFill>
                            <a:schemeClr val="tx1"/>
                          </a:solidFill>
                          <a:effectLst/>
                          <a:latin typeface="+mn-lt"/>
                          <a:ea typeface="Century Gothic" panose="020B0502020202020204" pitchFamily="34" charset="0"/>
                          <a:cs typeface="Calibri" panose="020F0502020204030204" pitchFamily="34" charset="0"/>
                        </a:rPr>
                        <a:t>11%</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0000"/>
                        </a:lnSpc>
                        <a:spcAft>
                          <a:spcPts val="0"/>
                        </a:spcAft>
                      </a:pPr>
                      <a:r>
                        <a:rPr lang="en-ZA" sz="1400" b="0" i="0" dirty="0" smtClean="0">
                          <a:solidFill>
                            <a:schemeClr val="tx1"/>
                          </a:solidFill>
                          <a:effectLst/>
                          <a:latin typeface="+mn-lt"/>
                          <a:ea typeface="Century Gothic" panose="020B0502020202020204" pitchFamily="34" charset="0"/>
                          <a:cs typeface="Calibri" panose="020F0502020204030204" pitchFamily="34" charset="0"/>
                        </a:rPr>
                        <a:t>11%</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extLst>
                  <a:ext uri="{0D108BD9-81ED-4DB2-BD59-A6C34878D82A}">
                    <a16:rowId xmlns:a16="http://schemas.microsoft.com/office/drawing/2014/main" xmlns="" val="10005"/>
                  </a:ext>
                </a:extLst>
              </a:tr>
              <a:tr h="787096">
                <a:tc>
                  <a:txBody>
                    <a:bodyPr/>
                    <a:lstStyle/>
                    <a:p>
                      <a:pPr algn="l">
                        <a:lnSpc>
                          <a:spcPct val="110000"/>
                        </a:lnSpc>
                        <a:spcAft>
                          <a:spcPts val="0"/>
                        </a:spcAft>
                      </a:pPr>
                      <a:r>
                        <a:rPr lang="en-ZA" sz="1400" i="0" dirty="0">
                          <a:solidFill>
                            <a:schemeClr val="tx1"/>
                          </a:solidFill>
                          <a:effectLst/>
                          <a:latin typeface="+mn-lt"/>
                          <a:ea typeface="Century Gothic" panose="020B0502020202020204" pitchFamily="34" charset="0"/>
                          <a:cs typeface="Calibri" panose="020F0502020204030204" pitchFamily="34" charset="0"/>
                        </a:rPr>
                        <a:t>1.6 </a:t>
                      </a:r>
                      <a:r>
                        <a:rPr lang="en-ZA" sz="1400" i="0" dirty="0" smtClean="0">
                          <a:solidFill>
                            <a:schemeClr val="tx1"/>
                          </a:solidFill>
                          <a:effectLst/>
                          <a:latin typeface="+mn-lt"/>
                          <a:ea typeface="Century Gothic" panose="020B0502020202020204" pitchFamily="34" charset="0"/>
                          <a:cs typeface="Calibri" panose="020F0502020204030204" pitchFamily="34" charset="0"/>
                        </a:rPr>
                        <a:t>Percentage of designated </a:t>
                      </a:r>
                      <a:r>
                        <a:rPr lang="en-ZA" sz="1400" i="0" dirty="0">
                          <a:solidFill>
                            <a:schemeClr val="tx1"/>
                          </a:solidFill>
                          <a:effectLst/>
                          <a:latin typeface="+mn-lt"/>
                          <a:ea typeface="Century Gothic" panose="020B0502020202020204" pitchFamily="34" charset="0"/>
                          <a:cs typeface="Calibri" panose="020F0502020204030204" pitchFamily="34" charset="0"/>
                        </a:rPr>
                        <a:t>groups in SMS level in the Department (Women and PWD)</a:t>
                      </a:r>
                      <a:endParaRPr lang="en-ZA" sz="140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0000"/>
                        </a:lnSpc>
                        <a:spcAft>
                          <a:spcPts val="0"/>
                        </a:spcAft>
                      </a:pPr>
                      <a:r>
                        <a:rPr lang="en-ZA" sz="1400" b="0" i="0" dirty="0">
                          <a:solidFill>
                            <a:schemeClr val="tx1"/>
                          </a:solidFill>
                          <a:effectLst/>
                          <a:latin typeface="+mn-lt"/>
                          <a:ea typeface="Century Gothic" panose="020B0502020202020204" pitchFamily="34" charset="0"/>
                          <a:cs typeface="Calibri" panose="020F0502020204030204" pitchFamily="34" charset="0"/>
                        </a:rPr>
                        <a:t>Women: 40%</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p>
                      <a:pPr algn="ctr">
                        <a:lnSpc>
                          <a:spcPct val="110000"/>
                        </a:lnSpc>
                        <a:spcAft>
                          <a:spcPts val="0"/>
                        </a:spcAft>
                      </a:pPr>
                      <a:r>
                        <a:rPr lang="en-ZA" sz="1400" b="0" i="0" dirty="0">
                          <a:solidFill>
                            <a:schemeClr val="tx1"/>
                          </a:solidFill>
                          <a:effectLst/>
                          <a:latin typeface="+mn-lt"/>
                          <a:ea typeface="Century Gothic" panose="020B0502020202020204" pitchFamily="34" charset="0"/>
                          <a:cs typeface="Calibri" panose="020F0502020204030204" pitchFamily="34" charset="0"/>
                        </a:rPr>
                        <a:t>PWD: 2%</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0000"/>
                        </a:lnSpc>
                        <a:spcAft>
                          <a:spcPts val="0"/>
                        </a:spcAft>
                      </a:pPr>
                      <a:r>
                        <a:rPr lang="en-ZA" sz="1400" b="0" i="0" dirty="0">
                          <a:solidFill>
                            <a:schemeClr val="tx1"/>
                          </a:solidFill>
                          <a:effectLst/>
                          <a:latin typeface="+mn-lt"/>
                          <a:ea typeface="Century Gothic" panose="020B0502020202020204" pitchFamily="34" charset="0"/>
                          <a:cs typeface="Calibri" panose="020F0502020204030204" pitchFamily="34" charset="0"/>
                        </a:rPr>
                        <a:t>Women: 40%</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p>
                      <a:pPr algn="ctr">
                        <a:lnSpc>
                          <a:spcPct val="110000"/>
                        </a:lnSpc>
                        <a:spcAft>
                          <a:spcPts val="0"/>
                        </a:spcAft>
                      </a:pPr>
                      <a:r>
                        <a:rPr lang="en-ZA" sz="1400" b="0" i="0" dirty="0">
                          <a:solidFill>
                            <a:schemeClr val="tx1"/>
                          </a:solidFill>
                          <a:effectLst/>
                          <a:latin typeface="+mn-lt"/>
                          <a:ea typeface="Century Gothic" panose="020B0502020202020204" pitchFamily="34" charset="0"/>
                          <a:cs typeface="Calibri" panose="020F0502020204030204" pitchFamily="34" charset="0"/>
                        </a:rPr>
                        <a:t>PWD: 2%</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0000"/>
                        </a:lnSpc>
                        <a:spcAft>
                          <a:spcPts val="0"/>
                        </a:spcAft>
                      </a:pPr>
                      <a:r>
                        <a:rPr lang="en-ZA" sz="1400" b="0" i="0" dirty="0">
                          <a:solidFill>
                            <a:schemeClr val="tx1"/>
                          </a:solidFill>
                          <a:effectLst/>
                          <a:latin typeface="+mn-lt"/>
                          <a:ea typeface="Century Gothic" panose="020B0502020202020204" pitchFamily="34" charset="0"/>
                          <a:cs typeface="Calibri" panose="020F0502020204030204" pitchFamily="34" charset="0"/>
                        </a:rPr>
                        <a:t>Women: 40%</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p>
                      <a:pPr algn="ctr">
                        <a:lnSpc>
                          <a:spcPct val="110000"/>
                        </a:lnSpc>
                        <a:spcAft>
                          <a:spcPts val="0"/>
                        </a:spcAft>
                      </a:pPr>
                      <a:r>
                        <a:rPr lang="en-ZA" sz="1400" b="0" i="0" dirty="0">
                          <a:solidFill>
                            <a:schemeClr val="tx1"/>
                          </a:solidFill>
                          <a:effectLst/>
                          <a:latin typeface="+mn-lt"/>
                          <a:ea typeface="Century Gothic" panose="020B0502020202020204" pitchFamily="34" charset="0"/>
                          <a:cs typeface="Calibri" panose="020F0502020204030204" pitchFamily="34" charset="0"/>
                        </a:rPr>
                        <a:t>PWD: 2%</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0000"/>
                        </a:lnSpc>
                        <a:spcAft>
                          <a:spcPts val="0"/>
                        </a:spcAft>
                      </a:pPr>
                      <a:r>
                        <a:rPr lang="en-ZA" sz="1400" b="0" i="0" dirty="0">
                          <a:solidFill>
                            <a:schemeClr val="tx1"/>
                          </a:solidFill>
                          <a:effectLst/>
                          <a:latin typeface="+mn-lt"/>
                          <a:ea typeface="Century Gothic" panose="020B0502020202020204" pitchFamily="34" charset="0"/>
                          <a:cs typeface="Calibri" panose="020F0502020204030204" pitchFamily="34" charset="0"/>
                        </a:rPr>
                        <a:t>Women: 40%</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p>
                      <a:pPr algn="ctr">
                        <a:lnSpc>
                          <a:spcPct val="110000"/>
                        </a:lnSpc>
                        <a:spcAft>
                          <a:spcPts val="0"/>
                        </a:spcAft>
                      </a:pPr>
                      <a:r>
                        <a:rPr lang="en-ZA" sz="1400" b="0" i="0" dirty="0">
                          <a:solidFill>
                            <a:schemeClr val="tx1"/>
                          </a:solidFill>
                          <a:effectLst/>
                          <a:latin typeface="+mn-lt"/>
                          <a:ea typeface="Century Gothic" panose="020B0502020202020204" pitchFamily="34" charset="0"/>
                          <a:cs typeface="Calibri" panose="020F0502020204030204" pitchFamily="34" charset="0"/>
                        </a:rPr>
                        <a:t>PWD: 2%</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0000"/>
                        </a:lnSpc>
                        <a:spcAft>
                          <a:spcPts val="0"/>
                        </a:spcAft>
                      </a:pPr>
                      <a:r>
                        <a:rPr lang="en-ZA" sz="1400" b="0" i="0" dirty="0">
                          <a:solidFill>
                            <a:schemeClr val="tx1"/>
                          </a:solidFill>
                          <a:effectLst/>
                          <a:latin typeface="+mn-lt"/>
                          <a:ea typeface="Century Gothic" panose="020B0502020202020204" pitchFamily="34" charset="0"/>
                          <a:cs typeface="Calibri" panose="020F0502020204030204" pitchFamily="34" charset="0"/>
                        </a:rPr>
                        <a:t>Women: 40%</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p>
                      <a:pPr algn="ctr">
                        <a:lnSpc>
                          <a:spcPct val="110000"/>
                        </a:lnSpc>
                        <a:spcAft>
                          <a:spcPts val="0"/>
                        </a:spcAft>
                      </a:pPr>
                      <a:r>
                        <a:rPr lang="en-ZA" sz="1400" b="0" i="0" dirty="0">
                          <a:solidFill>
                            <a:schemeClr val="tx1"/>
                          </a:solidFill>
                          <a:effectLst/>
                          <a:latin typeface="+mn-lt"/>
                          <a:ea typeface="Century Gothic" panose="020B0502020202020204" pitchFamily="34" charset="0"/>
                          <a:cs typeface="Calibri" panose="020F0502020204030204" pitchFamily="34" charset="0"/>
                        </a:rPr>
                        <a:t>PWD: 2%</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extLst>
                  <a:ext uri="{0D108BD9-81ED-4DB2-BD59-A6C34878D82A}">
                    <a16:rowId xmlns:a16="http://schemas.microsoft.com/office/drawing/2014/main" xmlns="" val="10006"/>
                  </a:ext>
                </a:extLst>
              </a:tr>
              <a:tr h="559731">
                <a:tc>
                  <a:txBody>
                    <a:bodyPr/>
                    <a:lstStyle/>
                    <a:p>
                      <a:pPr algn="l">
                        <a:lnSpc>
                          <a:spcPct val="110000"/>
                        </a:lnSpc>
                        <a:spcAft>
                          <a:spcPts val="0"/>
                        </a:spcAft>
                      </a:pPr>
                      <a:r>
                        <a:rPr lang="en-ZA" sz="1400" i="0" dirty="0">
                          <a:solidFill>
                            <a:schemeClr val="tx1"/>
                          </a:solidFill>
                          <a:effectLst/>
                          <a:latin typeface="+mn-lt"/>
                          <a:ea typeface="Century Gothic" panose="020B0502020202020204" pitchFamily="34" charset="0"/>
                          <a:cs typeface="Calibri" panose="020F0502020204030204" pitchFamily="34" charset="0"/>
                        </a:rPr>
                        <a:t>1.7 Percentage Business Process Automation </a:t>
                      </a:r>
                      <a:endParaRPr lang="en-ZA" sz="140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0000"/>
                        </a:lnSpc>
                        <a:spcAft>
                          <a:spcPts val="0"/>
                        </a:spcAft>
                      </a:pPr>
                      <a:r>
                        <a:rPr lang="en-ZA" sz="1400" b="0" i="0" dirty="0" smtClean="0">
                          <a:solidFill>
                            <a:schemeClr val="tx1"/>
                          </a:solidFill>
                          <a:effectLst/>
                          <a:latin typeface="+mn-lt"/>
                          <a:ea typeface="Century Gothic" panose="020B0502020202020204" pitchFamily="34" charset="0"/>
                          <a:cs typeface="Calibri" panose="020F0502020204030204" pitchFamily="34" charset="0"/>
                        </a:rPr>
                        <a:t>30%</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0000"/>
                        </a:lnSpc>
                        <a:spcAft>
                          <a:spcPts val="0"/>
                        </a:spcAft>
                      </a:pPr>
                      <a:r>
                        <a:rPr lang="en-ZA" sz="1400" b="0" i="0" dirty="0" smtClean="0">
                          <a:solidFill>
                            <a:schemeClr val="tx1"/>
                          </a:solidFill>
                          <a:effectLst/>
                          <a:latin typeface="+mn-lt"/>
                          <a:ea typeface="Century Gothic" panose="020B0502020202020204" pitchFamily="34" charset="0"/>
                          <a:cs typeface="Calibri" panose="020F0502020204030204" pitchFamily="34" charset="0"/>
                        </a:rPr>
                        <a:t>-</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0000"/>
                        </a:lnSpc>
                        <a:spcAft>
                          <a:spcPts val="0"/>
                        </a:spcAft>
                      </a:pPr>
                      <a:r>
                        <a:rPr lang="en-ZA" sz="1400" b="0" i="0" dirty="0" smtClean="0">
                          <a:solidFill>
                            <a:schemeClr val="tx1"/>
                          </a:solidFill>
                          <a:effectLst/>
                          <a:latin typeface="+mn-lt"/>
                          <a:ea typeface="Century Gothic" panose="020B0502020202020204" pitchFamily="34" charset="0"/>
                          <a:cs typeface="Calibri" panose="020F0502020204030204" pitchFamily="34" charset="0"/>
                        </a:rPr>
                        <a:t>-</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0000"/>
                        </a:lnSpc>
                        <a:spcAft>
                          <a:spcPts val="0"/>
                        </a:spcAft>
                      </a:pPr>
                      <a:r>
                        <a:rPr lang="en-ZA" sz="1400" b="0" i="0" dirty="0" smtClean="0">
                          <a:solidFill>
                            <a:schemeClr val="tx1"/>
                          </a:solidFill>
                          <a:effectLst/>
                          <a:latin typeface="+mn-lt"/>
                          <a:ea typeface="Century Gothic" panose="020B0502020202020204" pitchFamily="34" charset="0"/>
                          <a:cs typeface="Calibri" panose="020F0502020204030204" pitchFamily="34" charset="0"/>
                        </a:rPr>
                        <a:t>-</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0000"/>
                        </a:lnSpc>
                        <a:spcAft>
                          <a:spcPts val="0"/>
                        </a:spcAft>
                      </a:pPr>
                      <a:r>
                        <a:rPr lang="en-ZA" sz="1400" b="0" i="0" dirty="0" smtClean="0">
                          <a:solidFill>
                            <a:schemeClr val="tx1"/>
                          </a:solidFill>
                          <a:effectLst/>
                          <a:latin typeface="+mn-lt"/>
                          <a:ea typeface="Century Gothic" panose="020B0502020202020204" pitchFamily="34" charset="0"/>
                          <a:cs typeface="Calibri" panose="020F0502020204030204" pitchFamily="34" charset="0"/>
                        </a:rPr>
                        <a:t>30%</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extLst>
                  <a:ext uri="{0D108BD9-81ED-4DB2-BD59-A6C34878D82A}">
                    <a16:rowId xmlns:a16="http://schemas.microsoft.com/office/drawing/2014/main" xmlns="" val="10007"/>
                  </a:ext>
                </a:extLst>
              </a:tr>
              <a:tr h="548640">
                <a:tc>
                  <a:txBody>
                    <a:bodyPr/>
                    <a:lstStyle/>
                    <a:p>
                      <a:pPr algn="l">
                        <a:lnSpc>
                          <a:spcPct val="110000"/>
                        </a:lnSpc>
                        <a:spcAft>
                          <a:spcPts val="0"/>
                        </a:spcAft>
                      </a:pPr>
                      <a:r>
                        <a:rPr lang="en-ZA" sz="1400" i="0" dirty="0">
                          <a:solidFill>
                            <a:schemeClr val="tx1"/>
                          </a:solidFill>
                          <a:effectLst/>
                          <a:latin typeface="+mn-lt"/>
                          <a:ea typeface="Century Gothic" panose="020B0502020202020204" pitchFamily="34" charset="0"/>
                          <a:cs typeface="Calibri" panose="020F0502020204030204" pitchFamily="34" charset="0"/>
                        </a:rPr>
                        <a:t>1.8 </a:t>
                      </a:r>
                      <a:r>
                        <a:rPr lang="en-ZA" sz="1400" i="0" dirty="0" smtClean="0">
                          <a:solidFill>
                            <a:schemeClr val="tx1"/>
                          </a:solidFill>
                          <a:effectLst/>
                          <a:latin typeface="+mn-lt"/>
                          <a:ea typeface="Century Gothic" panose="020B0502020202020204" pitchFamily="34" charset="0"/>
                          <a:cs typeface="Calibri" panose="020F0502020204030204" pitchFamily="34" charset="0"/>
                        </a:rPr>
                        <a:t>Percentage of </a:t>
                      </a:r>
                      <a:r>
                        <a:rPr lang="en-ZA" sz="1400" i="0" dirty="0">
                          <a:solidFill>
                            <a:schemeClr val="tx1"/>
                          </a:solidFill>
                          <a:effectLst/>
                          <a:latin typeface="+mn-lt"/>
                          <a:ea typeface="Century Gothic" panose="020B0502020202020204" pitchFamily="34" charset="0"/>
                          <a:cs typeface="Calibri" panose="020F0502020204030204" pitchFamily="34" charset="0"/>
                        </a:rPr>
                        <a:t>business solutions for digitisation </a:t>
                      </a:r>
                      <a:endParaRPr lang="en-ZA" sz="140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0000"/>
                        </a:lnSpc>
                        <a:spcAft>
                          <a:spcPts val="0"/>
                        </a:spcAft>
                      </a:pPr>
                      <a:r>
                        <a:rPr lang="en-ZA" sz="1400" b="0" i="0" dirty="0" smtClean="0">
                          <a:solidFill>
                            <a:schemeClr val="tx1"/>
                          </a:solidFill>
                          <a:effectLst/>
                          <a:latin typeface="+mn-lt"/>
                          <a:ea typeface="Times New Roman" panose="02020603050405020304" pitchFamily="18" charset="0"/>
                          <a:cs typeface="Calibri" panose="020F0502020204030204" pitchFamily="34" charset="0"/>
                        </a:rPr>
                        <a:t>30%</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0000"/>
                        </a:lnSpc>
                        <a:spcAft>
                          <a:spcPts val="0"/>
                        </a:spcAft>
                      </a:pPr>
                      <a:r>
                        <a:rPr lang="en-ZA" sz="1400" b="0" i="0" dirty="0" smtClean="0">
                          <a:solidFill>
                            <a:schemeClr val="tx1"/>
                          </a:solidFill>
                          <a:effectLst/>
                          <a:latin typeface="+mn-lt"/>
                          <a:ea typeface="Century Gothic" panose="020B0502020202020204" pitchFamily="34" charset="0"/>
                          <a:cs typeface="Calibri" panose="020F0502020204030204" pitchFamily="34" charset="0"/>
                        </a:rPr>
                        <a:t>-</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0000"/>
                        </a:lnSpc>
                        <a:spcAft>
                          <a:spcPts val="0"/>
                        </a:spcAft>
                      </a:pPr>
                      <a:r>
                        <a:rPr lang="en-ZA" sz="1400" b="0" i="0" dirty="0" smtClean="0">
                          <a:solidFill>
                            <a:schemeClr val="tx1"/>
                          </a:solidFill>
                          <a:effectLst/>
                          <a:latin typeface="+mn-lt"/>
                          <a:ea typeface="Century Gothic" panose="020B0502020202020204" pitchFamily="34" charset="0"/>
                          <a:cs typeface="Calibri" panose="020F0502020204030204" pitchFamily="34" charset="0"/>
                        </a:rPr>
                        <a:t>-</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0000"/>
                        </a:lnSpc>
                        <a:spcAft>
                          <a:spcPts val="0"/>
                        </a:spcAft>
                      </a:pPr>
                      <a:r>
                        <a:rPr lang="en-ZA" sz="1400" b="0" i="0" dirty="0" smtClean="0">
                          <a:solidFill>
                            <a:schemeClr val="tx1"/>
                          </a:solidFill>
                          <a:effectLst/>
                          <a:latin typeface="+mn-lt"/>
                          <a:ea typeface="Century Gothic" panose="020B0502020202020204" pitchFamily="34" charset="0"/>
                          <a:cs typeface="Calibri" panose="020F0502020204030204" pitchFamily="34" charset="0"/>
                        </a:rPr>
                        <a:t>-</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0000"/>
                        </a:lnSpc>
                        <a:spcAft>
                          <a:spcPts val="0"/>
                        </a:spcAft>
                      </a:pPr>
                      <a:r>
                        <a:rPr lang="en-ZA" sz="1400" b="0" i="0" dirty="0" smtClean="0">
                          <a:solidFill>
                            <a:schemeClr val="tx1"/>
                          </a:solidFill>
                          <a:effectLst/>
                          <a:latin typeface="+mn-lt"/>
                          <a:ea typeface="Times New Roman" panose="02020603050405020304" pitchFamily="18" charset="0"/>
                          <a:cs typeface="Calibri" panose="020F0502020204030204" pitchFamily="34" charset="0"/>
                        </a:rPr>
                        <a:t>30%</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extLst>
                  <a:ext uri="{0D108BD9-81ED-4DB2-BD59-A6C34878D82A}">
                    <a16:rowId xmlns:a16="http://schemas.microsoft.com/office/drawing/2014/main" xmlns="" val="10008"/>
                  </a:ext>
                </a:extLst>
              </a:tr>
              <a:tr h="572969">
                <a:tc>
                  <a:txBody>
                    <a:bodyPr/>
                    <a:lstStyle/>
                    <a:p>
                      <a:pPr lvl="0"/>
                      <a:r>
                        <a:rPr lang="en-US" sz="1400" kern="1200" dirty="0" smtClean="0">
                          <a:solidFill>
                            <a:schemeClr val="tx1"/>
                          </a:solidFill>
                          <a:effectLst/>
                        </a:rPr>
                        <a:t>6.1 </a:t>
                      </a:r>
                      <a:r>
                        <a:rPr lang="en-GB" sz="1400" kern="1200" dirty="0" smtClean="0">
                          <a:solidFill>
                            <a:schemeClr val="tx1"/>
                          </a:solidFill>
                          <a:effectLst/>
                        </a:rPr>
                        <a:t>Percentage Financial Performance Level</a:t>
                      </a:r>
                    </a:p>
                    <a:p>
                      <a:pPr algn="l">
                        <a:lnSpc>
                          <a:spcPct val="110000"/>
                        </a:lnSpc>
                        <a:spcAft>
                          <a:spcPts val="0"/>
                        </a:spcAft>
                      </a:pPr>
                      <a:endParaRPr lang="en-ZA" sz="140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chemeClr val="accent6">
                        <a:lumMod val="20000"/>
                        <a:lumOff val="80000"/>
                      </a:schemeClr>
                    </a:solidFill>
                  </a:tcPr>
                </a:tc>
                <a:tc>
                  <a:txBody>
                    <a:bodyPr/>
                    <a:lstStyle/>
                    <a:p>
                      <a:pPr algn="ctr">
                        <a:lnSpc>
                          <a:spcPct val="110000"/>
                        </a:lnSpc>
                        <a:spcAft>
                          <a:spcPts val="0"/>
                        </a:spcAft>
                      </a:pPr>
                      <a:r>
                        <a:rPr lang="en-ZA" sz="1400" b="0" i="0" dirty="0">
                          <a:solidFill>
                            <a:schemeClr val="tx1"/>
                          </a:solidFill>
                          <a:effectLst/>
                          <a:latin typeface="+mn-lt"/>
                          <a:ea typeface="Century Gothic" panose="020B0502020202020204" pitchFamily="34" charset="0"/>
                          <a:cs typeface="Calibri" panose="020F0502020204030204" pitchFamily="34" charset="0"/>
                        </a:rPr>
                        <a:t>100%</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chemeClr val="accent6">
                        <a:lumMod val="20000"/>
                        <a:lumOff val="80000"/>
                      </a:schemeClr>
                    </a:solidFill>
                  </a:tcPr>
                </a:tc>
                <a:tc>
                  <a:txBody>
                    <a:bodyPr/>
                    <a:lstStyle/>
                    <a:p>
                      <a:pPr algn="ctr">
                        <a:lnSpc>
                          <a:spcPct val="110000"/>
                        </a:lnSpc>
                        <a:spcAft>
                          <a:spcPts val="0"/>
                        </a:spcAft>
                      </a:pPr>
                      <a:r>
                        <a:rPr lang="en-ZA" sz="1400" b="0" i="0" dirty="0">
                          <a:solidFill>
                            <a:schemeClr val="tx1"/>
                          </a:solidFill>
                          <a:effectLst/>
                          <a:latin typeface="+mn-lt"/>
                          <a:ea typeface="Century Gothic" panose="020B0502020202020204" pitchFamily="34" charset="0"/>
                          <a:cs typeface="Calibri" panose="020F0502020204030204" pitchFamily="34" charset="0"/>
                        </a:rPr>
                        <a:t>27%</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chemeClr val="accent6">
                        <a:lumMod val="20000"/>
                        <a:lumOff val="80000"/>
                      </a:schemeClr>
                    </a:solidFill>
                  </a:tcPr>
                </a:tc>
                <a:tc>
                  <a:txBody>
                    <a:bodyPr/>
                    <a:lstStyle/>
                    <a:p>
                      <a:pPr algn="ctr">
                        <a:lnSpc>
                          <a:spcPct val="110000"/>
                        </a:lnSpc>
                        <a:spcAft>
                          <a:spcPts val="0"/>
                        </a:spcAft>
                      </a:pPr>
                      <a:r>
                        <a:rPr lang="en-ZA" sz="1400" b="0" i="0" dirty="0">
                          <a:solidFill>
                            <a:schemeClr val="tx1"/>
                          </a:solidFill>
                          <a:effectLst/>
                          <a:latin typeface="+mn-lt"/>
                          <a:ea typeface="Century Gothic" panose="020B0502020202020204" pitchFamily="34" charset="0"/>
                          <a:cs typeface="Calibri" panose="020F0502020204030204" pitchFamily="34" charset="0"/>
                        </a:rPr>
                        <a:t>53%</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chemeClr val="accent6">
                        <a:lumMod val="20000"/>
                        <a:lumOff val="80000"/>
                      </a:schemeClr>
                    </a:solidFill>
                  </a:tcPr>
                </a:tc>
                <a:tc>
                  <a:txBody>
                    <a:bodyPr/>
                    <a:lstStyle/>
                    <a:p>
                      <a:pPr algn="ctr">
                        <a:lnSpc>
                          <a:spcPct val="110000"/>
                        </a:lnSpc>
                        <a:spcAft>
                          <a:spcPts val="0"/>
                        </a:spcAft>
                      </a:pPr>
                      <a:r>
                        <a:rPr lang="en-ZA" sz="1400" b="0" i="0" dirty="0">
                          <a:solidFill>
                            <a:schemeClr val="tx1"/>
                          </a:solidFill>
                          <a:effectLst/>
                          <a:latin typeface="+mn-lt"/>
                          <a:ea typeface="Century Gothic" panose="020B0502020202020204" pitchFamily="34" charset="0"/>
                          <a:cs typeface="Calibri" panose="020F0502020204030204" pitchFamily="34" charset="0"/>
                        </a:rPr>
                        <a:t>87%</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chemeClr val="accent6">
                        <a:lumMod val="20000"/>
                        <a:lumOff val="80000"/>
                      </a:schemeClr>
                    </a:solidFill>
                  </a:tcPr>
                </a:tc>
                <a:tc>
                  <a:txBody>
                    <a:bodyPr/>
                    <a:lstStyle/>
                    <a:p>
                      <a:pPr algn="ctr">
                        <a:lnSpc>
                          <a:spcPct val="110000"/>
                        </a:lnSpc>
                        <a:spcAft>
                          <a:spcPts val="0"/>
                        </a:spcAft>
                      </a:pPr>
                      <a:r>
                        <a:rPr lang="en-ZA" sz="1400" b="0" i="0" dirty="0">
                          <a:solidFill>
                            <a:schemeClr val="tx1"/>
                          </a:solidFill>
                          <a:effectLst/>
                          <a:latin typeface="+mn-lt"/>
                          <a:ea typeface="Century Gothic" panose="020B0502020202020204" pitchFamily="34" charset="0"/>
                          <a:cs typeface="Calibri" panose="020F0502020204030204" pitchFamily="34" charset="0"/>
                        </a:rPr>
                        <a:t>100%</a:t>
                      </a:r>
                      <a:endParaRPr lang="en-ZA" sz="1400" b="0" i="0" dirty="0">
                        <a:solidFill>
                          <a:schemeClr val="tx1"/>
                        </a:solidFill>
                        <a:effectLst/>
                        <a:latin typeface="+mn-lt"/>
                        <a:ea typeface="Times New Roman" panose="02020603050405020304" pitchFamily="18" charset="0"/>
                        <a:cs typeface="Calibri" panose="020F0502020204030204" pitchFamily="34" charset="0"/>
                      </a:endParaRPr>
                    </a:p>
                  </a:txBody>
                  <a:tcPr marL="42080" marR="420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1670240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4B00A27-6A5E-FB4A-91DB-B2CBD34313A9}" type="slidenum">
              <a:rPr lang="en-US" smtClean="0"/>
              <a:pPr/>
              <a:t>17</a:t>
            </a:fld>
            <a:endParaRPr lang="en-US" dirty="0"/>
          </a:p>
        </p:txBody>
      </p:sp>
      <p:sp>
        <p:nvSpPr>
          <p:cNvPr id="15" name="Rectangle 7"/>
          <p:cNvSpPr>
            <a:spLocks noChangeArrowheads="1"/>
          </p:cNvSpPr>
          <p:nvPr/>
        </p:nvSpPr>
        <p:spPr bwMode="auto">
          <a:xfrm flipV="1">
            <a:off x="87601" y="2169617"/>
            <a:ext cx="1242221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sz="1350" dirty="0">
                <a:latin typeface="Arial" panose="020B0604020202020204" pitchFamily="34" charset="0"/>
              </a:rPr>
              <a:t/>
            </a:r>
            <a:br>
              <a:rPr lang="en-ZA" sz="1350" dirty="0">
                <a:latin typeface="Arial" panose="020B0604020202020204" pitchFamily="34" charset="0"/>
              </a:rPr>
            </a:br>
            <a:endParaRPr lang="en-ZA" sz="1350" dirty="0">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08258324"/>
              </p:ext>
            </p:extLst>
          </p:nvPr>
        </p:nvGraphicFramePr>
        <p:xfrm>
          <a:off x="-12700" y="766957"/>
          <a:ext cx="9143998" cy="5600593"/>
        </p:xfrm>
        <a:graphic>
          <a:graphicData uri="http://schemas.openxmlformats.org/drawingml/2006/table">
            <a:tbl>
              <a:tblPr firstRow="1" bandRow="1">
                <a:tableStyleId>{93296810-A885-4BE3-A3E7-6D5BEEA58F35}</a:tableStyleId>
              </a:tblPr>
              <a:tblGrid>
                <a:gridCol w="783822">
                  <a:extLst>
                    <a:ext uri="{9D8B030D-6E8A-4147-A177-3AD203B41FA5}">
                      <a16:colId xmlns:a16="http://schemas.microsoft.com/office/drawing/2014/main" xmlns="" val="20000"/>
                    </a:ext>
                  </a:extLst>
                </a:gridCol>
                <a:gridCol w="2276876">
                  <a:extLst>
                    <a:ext uri="{9D8B030D-6E8A-4147-A177-3AD203B41FA5}">
                      <a16:colId xmlns:a16="http://schemas.microsoft.com/office/drawing/2014/main" xmlns="" val="20001"/>
                    </a:ext>
                  </a:extLst>
                </a:gridCol>
                <a:gridCol w="1498600">
                  <a:extLst>
                    <a:ext uri="{9D8B030D-6E8A-4147-A177-3AD203B41FA5}">
                      <a16:colId xmlns:a16="http://schemas.microsoft.com/office/drawing/2014/main" xmlns="" val="20002"/>
                    </a:ext>
                  </a:extLst>
                </a:gridCol>
                <a:gridCol w="1168400">
                  <a:extLst>
                    <a:ext uri="{9D8B030D-6E8A-4147-A177-3AD203B41FA5}">
                      <a16:colId xmlns:a16="http://schemas.microsoft.com/office/drawing/2014/main" xmlns="" val="20003"/>
                    </a:ext>
                  </a:extLst>
                </a:gridCol>
                <a:gridCol w="2260600">
                  <a:extLst>
                    <a:ext uri="{9D8B030D-6E8A-4147-A177-3AD203B41FA5}">
                      <a16:colId xmlns:a16="http://schemas.microsoft.com/office/drawing/2014/main" xmlns="" val="20004"/>
                    </a:ext>
                  </a:extLst>
                </a:gridCol>
                <a:gridCol w="1155700">
                  <a:extLst>
                    <a:ext uri="{9D8B030D-6E8A-4147-A177-3AD203B41FA5}">
                      <a16:colId xmlns:a16="http://schemas.microsoft.com/office/drawing/2014/main" xmlns="" val="20005"/>
                    </a:ext>
                  </a:extLst>
                </a:gridCol>
              </a:tblGrid>
              <a:tr h="306079">
                <a:tc>
                  <a:txBody>
                    <a:bodyPr/>
                    <a:lstStyle/>
                    <a:p>
                      <a:r>
                        <a:rPr lang="en-US" sz="1400" dirty="0">
                          <a:solidFill>
                            <a:schemeClr val="tx1"/>
                          </a:solidFill>
                        </a:rPr>
                        <a:t>Priority</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MTSF / </a:t>
                      </a:r>
                      <a:r>
                        <a:rPr lang="en-US" sz="1400" dirty="0" smtClean="0">
                          <a:solidFill>
                            <a:schemeClr val="tx1"/>
                          </a:solidFill>
                        </a:rPr>
                        <a:t>MDA</a:t>
                      </a:r>
                      <a:endParaRPr lang="en-US" sz="1400" dirty="0">
                        <a:solidFill>
                          <a:schemeClr val="tx1"/>
                        </a:solidFill>
                      </a:endParaRPr>
                    </a:p>
                  </a:txBody>
                  <a:tcPr marL="68580" marR="68580" marT="34290" marB="34290"/>
                </a:tc>
                <a:tc>
                  <a:txBody>
                    <a:bodyPr/>
                    <a:lstStyle/>
                    <a:p>
                      <a:r>
                        <a:rPr lang="en-US" sz="1400" dirty="0">
                          <a:solidFill>
                            <a:schemeClr val="tx1"/>
                          </a:solidFill>
                        </a:rPr>
                        <a:t>SP Indicator</a:t>
                      </a:r>
                    </a:p>
                  </a:txBody>
                  <a:tcPr marL="68580" marR="68580" marT="34290" marB="34290"/>
                </a:tc>
                <a:tc>
                  <a:txBody>
                    <a:bodyPr/>
                    <a:lstStyle/>
                    <a:p>
                      <a:r>
                        <a:rPr lang="en-US" sz="1400" dirty="0">
                          <a:solidFill>
                            <a:schemeClr val="tx1"/>
                          </a:solidFill>
                        </a:rPr>
                        <a:t>5-year</a:t>
                      </a:r>
                      <a:r>
                        <a:rPr lang="en-US" sz="1400" baseline="0" dirty="0">
                          <a:solidFill>
                            <a:schemeClr val="tx1"/>
                          </a:solidFill>
                        </a:rPr>
                        <a:t> target</a:t>
                      </a:r>
                      <a:endParaRPr lang="en-US" sz="1400" dirty="0">
                        <a:solidFill>
                          <a:schemeClr val="tx1"/>
                        </a:solidFill>
                      </a:endParaRPr>
                    </a:p>
                  </a:txBody>
                  <a:tcPr marL="68580" marR="68580" marT="34290" marB="34290"/>
                </a:tc>
                <a:tc>
                  <a:txBody>
                    <a:bodyPr/>
                    <a:lstStyle/>
                    <a:p>
                      <a:r>
                        <a:rPr lang="en-US" sz="1400" dirty="0">
                          <a:solidFill>
                            <a:schemeClr val="tx1"/>
                          </a:solidFill>
                        </a:rPr>
                        <a:t>APP indicator</a:t>
                      </a:r>
                    </a:p>
                  </a:txBody>
                  <a:tcPr marL="68580" marR="68580" marT="34290" marB="34290"/>
                </a:tc>
                <a:tc>
                  <a:txBody>
                    <a:bodyPr/>
                    <a:lstStyle/>
                    <a:p>
                      <a:r>
                        <a:rPr lang="en-US" sz="1400" dirty="0">
                          <a:solidFill>
                            <a:schemeClr val="tx1"/>
                          </a:solidFill>
                        </a:rPr>
                        <a:t>3-year </a:t>
                      </a:r>
                      <a:r>
                        <a:rPr lang="en-US" sz="1400" dirty="0" smtClean="0">
                          <a:solidFill>
                            <a:schemeClr val="tx1"/>
                          </a:solidFill>
                        </a:rPr>
                        <a:t>target</a:t>
                      </a:r>
                      <a:endParaRPr lang="en-US" sz="1400" dirty="0">
                        <a:solidFill>
                          <a:schemeClr val="tx1"/>
                        </a:solidFill>
                      </a:endParaRPr>
                    </a:p>
                  </a:txBody>
                  <a:tcPr marL="68580" marR="68580" marT="34290" marB="34290"/>
                </a:tc>
                <a:extLst>
                  <a:ext uri="{0D108BD9-81ED-4DB2-BD59-A6C34878D82A}">
                    <a16:rowId xmlns:a16="http://schemas.microsoft.com/office/drawing/2014/main" xmlns="" val="10000"/>
                  </a:ext>
                </a:extLst>
              </a:tr>
              <a:tr h="641978">
                <a:tc rowSpan="10">
                  <a:txBody>
                    <a:bodyPr/>
                    <a:lstStyle/>
                    <a:p>
                      <a:pPr algn="ctr"/>
                      <a:r>
                        <a:rPr lang="en-US" sz="1200" dirty="0">
                          <a:solidFill>
                            <a:schemeClr val="tx1"/>
                          </a:solidFill>
                        </a:rPr>
                        <a:t>PRIORITY 5: SPATIAL INTEGRATION, HUMAN SETTLEMENTS AND LOCAL GOVERNMENT</a:t>
                      </a:r>
                    </a:p>
                  </a:txBody>
                  <a:tcPr marL="68580" marR="68580" marT="34290" marB="34290" vert="vert270"/>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MTSF:</a:t>
                      </a:r>
                      <a:r>
                        <a:rPr lang="en-US" sz="1200" baseline="0" dirty="0" smtClean="0">
                          <a:solidFill>
                            <a:schemeClr val="tx1"/>
                          </a:solidFill>
                        </a:rPr>
                        <a:t> </a:t>
                      </a:r>
                      <a:r>
                        <a:rPr lang="en-US" sz="1200" dirty="0" smtClean="0">
                          <a:solidFill>
                            <a:schemeClr val="tx1"/>
                          </a:solidFill>
                        </a:rPr>
                        <a:t>% </a:t>
                      </a:r>
                      <a:r>
                        <a:rPr lang="en-US" sz="1200" dirty="0">
                          <a:solidFill>
                            <a:schemeClr val="tx1"/>
                          </a:solidFill>
                        </a:rPr>
                        <a:t>of approved land reform projects provided with post settlement support</a:t>
                      </a:r>
                    </a:p>
                  </a:txBody>
                  <a:tcPr marL="68580" marR="68580" marT="34290" marB="34290"/>
                </a:tc>
                <a:tc rowSpan="7">
                  <a:txBody>
                    <a:bodyPr/>
                    <a:lstStyle/>
                    <a:p>
                      <a:pPr marL="0" indent="0" algn="l">
                        <a:buFont typeface="Arial" panose="020B0604020202020204" pitchFamily="34" charset="0"/>
                        <a:buNone/>
                      </a:pPr>
                      <a:r>
                        <a:rPr lang="en-US" sz="1200" dirty="0">
                          <a:solidFill>
                            <a:schemeClr val="tx1"/>
                          </a:solidFill>
                        </a:rPr>
                        <a:t>National Infrastructure Plan </a:t>
                      </a:r>
                      <a:r>
                        <a:rPr lang="en-US" sz="1200" dirty="0" smtClean="0">
                          <a:solidFill>
                            <a:schemeClr val="tx1"/>
                          </a:solidFill>
                        </a:rPr>
                        <a:t>Developed</a:t>
                      </a:r>
                      <a:endParaRPr lang="en-US" sz="1200" dirty="0">
                        <a:solidFill>
                          <a:schemeClr val="tx1"/>
                        </a:solidFill>
                      </a:endParaRPr>
                    </a:p>
                  </a:txBody>
                  <a:tcPr marL="68580" marR="68580" marT="34290" marB="34290"/>
                </a:tc>
                <a:tc rowSpan="3">
                  <a:txBody>
                    <a:bodyPr/>
                    <a:lstStyle/>
                    <a:p>
                      <a:pPr marL="0" indent="0" algn="l">
                        <a:buFont typeface="Arial" panose="020B0604020202020204" pitchFamily="34" charset="0"/>
                        <a:buNone/>
                      </a:pPr>
                      <a:r>
                        <a:rPr lang="en-US" sz="1200" dirty="0">
                          <a:solidFill>
                            <a:schemeClr val="tx1"/>
                          </a:solidFill>
                        </a:rPr>
                        <a:t>National Infrastructure Plan 2060 Developed</a:t>
                      </a:r>
                    </a:p>
                    <a:p>
                      <a:pPr marL="0" indent="0" algn="l">
                        <a:buFont typeface="Arial" panose="020B0604020202020204" pitchFamily="34" charset="0"/>
                        <a:buNone/>
                      </a:pPr>
                      <a:r>
                        <a:rPr lang="en-US" sz="1200" dirty="0">
                          <a:solidFill>
                            <a:schemeClr val="tx1"/>
                          </a:solidFill>
                        </a:rPr>
                        <a:t>   (100%)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rPr>
                        <a:t>2.1 </a:t>
                      </a:r>
                      <a:r>
                        <a:rPr lang="en-US" sz="1200" kern="1200" dirty="0" smtClean="0">
                          <a:solidFill>
                            <a:schemeClr val="tx1"/>
                          </a:solidFill>
                          <a:effectLst/>
                        </a:rPr>
                        <a:t>Approved Sector Plan</a:t>
                      </a:r>
                      <a:endParaRPr lang="en-US" sz="1200" b="0" kern="1200" dirty="0">
                        <a:solidFill>
                          <a:schemeClr val="tx1"/>
                        </a:solidFill>
                        <a:effectLst/>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solidFill>
                            <a:schemeClr val="tx1"/>
                          </a:solidFill>
                        </a:rPr>
                        <a:t>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solidFill>
                            <a:schemeClr val="tx1"/>
                          </a:solidFill>
                        </a:rPr>
                        <a:t>(achieved in 2020/21 )</a:t>
                      </a:r>
                      <a:endParaRPr lang="en-US" sz="1200" u="none" strike="noStrike" kern="1200" baseline="0" dirty="0">
                        <a:solidFill>
                          <a:schemeClr val="tx1"/>
                        </a:solidFill>
                      </a:endParaRPr>
                    </a:p>
                  </a:txBody>
                  <a:tcPr marL="68580" marR="68580" marT="34290" marB="34290"/>
                </a:tc>
              </a:tr>
              <a:tr h="15618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r>
                        <a:rPr lang="en-US" sz="1200" dirty="0">
                          <a:solidFill>
                            <a:schemeClr val="tx1"/>
                          </a:solidFill>
                        </a:rPr>
                        <a:t>2.2 Sector Performance </a:t>
                      </a:r>
                      <a:r>
                        <a:rPr lang="en-US" sz="1200" dirty="0" smtClean="0">
                          <a:solidFill>
                            <a:schemeClr val="tx1"/>
                          </a:solidFill>
                        </a:rPr>
                        <a:t>Reports</a:t>
                      </a:r>
                      <a:endParaRPr lang="en-US" sz="1200" b="0" dirty="0">
                        <a:solidFill>
                          <a:schemeClr val="tx1"/>
                        </a:solidFill>
                      </a:endParaRPr>
                    </a:p>
                  </a:txBody>
                  <a:tcPr marL="68580" marR="68580" marT="34290" marB="34290"/>
                </a:tc>
                <a:tc rowSpan="2">
                  <a:txBody>
                    <a:bodyPr/>
                    <a:lstStyle/>
                    <a:p>
                      <a:r>
                        <a:rPr lang="en-US" sz="1200" dirty="0">
                          <a:solidFill>
                            <a:schemeClr val="tx1"/>
                          </a:solidFill>
                        </a:rPr>
                        <a:t>6 </a:t>
                      </a:r>
                    </a:p>
                    <a:p>
                      <a:r>
                        <a:rPr lang="en-US" sz="1200" dirty="0">
                          <a:solidFill>
                            <a:schemeClr val="tx1"/>
                          </a:solidFill>
                        </a:rPr>
                        <a:t>(2 </a:t>
                      </a:r>
                      <a:r>
                        <a:rPr lang="en-US" sz="1200" dirty="0" smtClean="0">
                          <a:solidFill>
                            <a:schemeClr val="tx1"/>
                          </a:solidFill>
                        </a:rPr>
                        <a:t>p.a.)</a:t>
                      </a:r>
                      <a:endParaRPr lang="en-US" sz="1200" dirty="0">
                        <a:solidFill>
                          <a:schemeClr val="tx1"/>
                        </a:solidFill>
                      </a:endParaRPr>
                    </a:p>
                  </a:txBody>
                  <a:tcPr marL="68580" marR="68580" marT="34290" marB="34290"/>
                </a:tc>
              </a:tr>
              <a:tr h="374037">
                <a:tc vMerge="1">
                  <a:txBody>
                    <a:bodyPr/>
                    <a:lstStyle/>
                    <a:p>
                      <a:endParaRPr lang="en-ZA"/>
                    </a:p>
                  </a:txBody>
                  <a:tcPr/>
                </a:tc>
                <a:tc rowSpan="2">
                  <a:txBody>
                    <a:bodyPr/>
                    <a:lstStyle/>
                    <a:p>
                      <a:pPr algn="l"/>
                      <a:r>
                        <a:rPr lang="en-US" sz="1200" dirty="0">
                          <a:solidFill>
                            <a:schemeClr val="tx1"/>
                          </a:solidFill>
                        </a:rPr>
                        <a:t>MDA</a:t>
                      </a:r>
                      <a:r>
                        <a:rPr lang="en-US" sz="1200" dirty="0" smtClean="0">
                          <a:solidFill>
                            <a:schemeClr val="tx1"/>
                          </a:solidFill>
                        </a:rPr>
                        <a:t>:  </a:t>
                      </a:r>
                    </a:p>
                    <a:p>
                      <a:pPr algn="l"/>
                      <a:r>
                        <a:rPr lang="en-US" sz="1200" dirty="0" smtClean="0">
                          <a:solidFill>
                            <a:schemeClr val="tx1"/>
                          </a:solidFill>
                        </a:rPr>
                        <a:t>% </a:t>
                      </a:r>
                      <a:r>
                        <a:rPr lang="en-US" sz="1200" dirty="0">
                          <a:solidFill>
                            <a:schemeClr val="tx1"/>
                          </a:solidFill>
                        </a:rPr>
                        <a:t>joined-up plans </a:t>
                      </a:r>
                    </a:p>
                  </a:txBody>
                  <a:tcPr marL="68580" marR="68580" marT="34290" marB="34290"/>
                </a:tc>
                <a:tc vMerge="1">
                  <a:txBody>
                    <a:bodyPr/>
                    <a:lstStyle/>
                    <a:p>
                      <a:endParaRPr lang="en-ZA"/>
                    </a:p>
                  </a:txBody>
                  <a:tcPr/>
                </a:tc>
                <a:tc vMerge="1">
                  <a:txBody>
                    <a:bodyPr/>
                    <a:lstStyle/>
                    <a:p>
                      <a:endParaRPr lang="en-ZA"/>
                    </a:p>
                  </a:txBody>
                  <a:tcPr/>
                </a:tc>
                <a:tc vMerge="1">
                  <a:txBody>
                    <a:bodyPr/>
                    <a:lstStyle/>
                    <a:p>
                      <a:endParaRPr lang="en-US" sz="1400" b="0" dirty="0">
                        <a:solidFill>
                          <a:schemeClr val="tx1"/>
                        </a:solidFill>
                      </a:endParaRPr>
                    </a:p>
                  </a:txBody>
                  <a:tcPr marL="68580" marR="68580" marT="34290" marB="34290"/>
                </a:tc>
                <a:tc vMerge="1">
                  <a:txBody>
                    <a:bodyPr/>
                    <a:lstStyle/>
                    <a:p>
                      <a:endParaRPr lang="en-US" sz="1400" dirty="0">
                        <a:solidFill>
                          <a:schemeClr val="tx1"/>
                        </a:solidFill>
                      </a:endParaRPr>
                    </a:p>
                  </a:txBody>
                  <a:tcPr marL="68580" marR="68580" marT="34290" marB="34290"/>
                </a:tc>
              </a:tr>
              <a:tr h="121263">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endParaRPr lang="en-US" sz="1200" dirty="0"/>
                    </a:p>
                  </a:txBody>
                  <a:tcPr marL="68580" marR="68580" marT="34290" marB="34290"/>
                </a:tc>
                <a:tc rowSpan="2">
                  <a:txBody>
                    <a:bodyPr/>
                    <a:lstStyle/>
                    <a:p>
                      <a:pPr marL="53975" marR="0" lvl="1" indent="0" algn="l">
                        <a:lnSpc>
                          <a:spcPct val="110000"/>
                        </a:lnSpc>
                        <a:spcBef>
                          <a:spcPts val="25"/>
                        </a:spcBef>
                        <a:spcAft>
                          <a:spcPts val="0"/>
                        </a:spcAft>
                        <a:buFont typeface="+mj-lt"/>
                        <a:buNone/>
                      </a:pPr>
                      <a:r>
                        <a:rPr lang="en-US" sz="1200" dirty="0" smtClean="0">
                          <a:solidFill>
                            <a:schemeClr val="tx1"/>
                          </a:solidFill>
                          <a:effectLst/>
                          <a:latin typeface="+mn-lt"/>
                          <a:ea typeface="Times New Roman" panose="02020603050405020304" pitchFamily="18" charset="0"/>
                          <a:cs typeface="Arial" panose="020B0604020202020204" pitchFamily="34" charset="0"/>
                        </a:rPr>
                        <a:t>4.6 Number </a:t>
                      </a:r>
                      <a:r>
                        <a:rPr lang="en-US" sz="1200" dirty="0">
                          <a:solidFill>
                            <a:schemeClr val="tx1"/>
                          </a:solidFill>
                          <a:effectLst/>
                          <a:latin typeface="+mn-lt"/>
                          <a:ea typeface="Times New Roman" panose="02020603050405020304" pitchFamily="18" charset="0"/>
                          <a:cs typeface="Arial" panose="020B0604020202020204" pitchFamily="34" charset="0"/>
                        </a:rPr>
                        <a:t>of </a:t>
                      </a:r>
                      <a:r>
                        <a:rPr lang="en-US" sz="1200" dirty="0" smtClean="0">
                          <a:solidFill>
                            <a:schemeClr val="tx1"/>
                          </a:solidFill>
                          <a:effectLst/>
                          <a:latin typeface="+mn-lt"/>
                          <a:ea typeface="Times New Roman" panose="02020603050405020304" pitchFamily="18" charset="0"/>
                          <a:cs typeface="Arial" panose="020B0604020202020204" pitchFamily="34" charset="0"/>
                        </a:rPr>
                        <a:t>reports </a:t>
                      </a:r>
                      <a:r>
                        <a:rPr lang="en-US" sz="1200" dirty="0">
                          <a:solidFill>
                            <a:schemeClr val="tx1"/>
                          </a:solidFill>
                          <a:effectLst/>
                          <a:latin typeface="+mn-lt"/>
                          <a:ea typeface="Times New Roman" panose="02020603050405020304" pitchFamily="18" charset="0"/>
                          <a:cs typeface="Arial" panose="020B0604020202020204" pitchFamily="34" charset="0"/>
                        </a:rPr>
                        <a:t>on the status of Strategic Integrated Projects (SIPs)</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rowSpan="2">
                  <a:txBody>
                    <a:bodyPr/>
                    <a:lstStyle/>
                    <a:p>
                      <a:r>
                        <a:rPr lang="en-US" sz="1200" dirty="0" smtClean="0">
                          <a:solidFill>
                            <a:schemeClr val="tx1"/>
                          </a:solidFill>
                        </a:rPr>
                        <a:t>12</a:t>
                      </a:r>
                    </a:p>
                    <a:p>
                      <a:r>
                        <a:rPr lang="en-US" sz="1200" dirty="0" smtClean="0">
                          <a:solidFill>
                            <a:schemeClr val="tx1"/>
                          </a:solidFill>
                        </a:rPr>
                        <a:t>(4</a:t>
                      </a:r>
                      <a:r>
                        <a:rPr lang="en-US" sz="1200" baseline="0" dirty="0" smtClean="0">
                          <a:solidFill>
                            <a:schemeClr val="tx1"/>
                          </a:solidFill>
                        </a:rPr>
                        <a:t> p.a.</a:t>
                      </a:r>
                      <a:r>
                        <a:rPr lang="en-US" sz="1200" dirty="0" smtClean="0">
                          <a:solidFill>
                            <a:schemeClr val="tx1"/>
                          </a:solidFill>
                        </a:rPr>
                        <a:t>)</a:t>
                      </a:r>
                      <a:endParaRPr lang="en-US" sz="1200" dirty="0">
                        <a:solidFill>
                          <a:schemeClr val="tx1"/>
                        </a:solidFill>
                      </a:endParaRPr>
                    </a:p>
                  </a:txBody>
                  <a:tcPr marL="68580" marR="68580" marT="34290" marB="34290"/>
                </a:tc>
              </a:tr>
              <a:tr h="589937">
                <a:tc vMerge="1">
                  <a:txBody>
                    <a:bodyPr/>
                    <a:lstStyle/>
                    <a:p>
                      <a:endParaRPr lang="en-ZA"/>
                    </a:p>
                  </a:txBody>
                  <a:tcPr/>
                </a:tc>
                <a:tc rowSpan="2">
                  <a:txBody>
                    <a:bodyPr/>
                    <a:lstStyle/>
                    <a:p>
                      <a:pPr algn="l"/>
                      <a:endParaRPr lang="en-US" sz="1200" dirty="0">
                        <a:solidFill>
                          <a:schemeClr val="tx1"/>
                        </a:solidFill>
                      </a:endParaRPr>
                    </a:p>
                  </a:txBody>
                  <a:tcPr marL="68580" marR="68580" marT="34290" marB="34290"/>
                </a:tc>
                <a:tc vMerge="1">
                  <a:txBody>
                    <a:bodyPr/>
                    <a:lstStyle/>
                    <a:p>
                      <a:pPr marL="0" indent="0" algn="l">
                        <a:buFont typeface="Arial" panose="020B0604020202020204" pitchFamily="34" charset="0"/>
                        <a:buNone/>
                      </a:pPr>
                      <a:endParaRPr lang="en-US" sz="1400" dirty="0">
                        <a:solidFill>
                          <a:schemeClr val="tx1"/>
                        </a:solidFill>
                      </a:endParaRPr>
                    </a:p>
                  </a:txBody>
                  <a:tcPr marL="68580" marR="68580" marT="34290" marB="34290"/>
                </a:tc>
                <a:tc vMerge="1">
                  <a:txBody>
                    <a:bodyPr/>
                    <a:lstStyle/>
                    <a:p>
                      <a:pPr marL="0" indent="0" algn="l">
                        <a:buFont typeface="Arial" panose="020B0604020202020204" pitchFamily="34" charset="0"/>
                        <a:buNone/>
                      </a:pPr>
                      <a:endParaRPr lang="en-US" sz="1400" dirty="0">
                        <a:solidFill>
                          <a:schemeClr val="tx1"/>
                        </a:solidFill>
                      </a:endParaRPr>
                    </a:p>
                  </a:txBody>
                  <a:tcPr marL="68580" marR="68580" marT="34290" marB="34290"/>
                </a:tc>
                <a:tc vMerge="1">
                  <a:txBody>
                    <a:bodyPr/>
                    <a:lstStyle/>
                    <a:p>
                      <a:pPr marL="53975" marR="0" lvl="1" indent="0" algn="l">
                        <a:lnSpc>
                          <a:spcPct val="110000"/>
                        </a:lnSpc>
                        <a:spcBef>
                          <a:spcPts val="25"/>
                        </a:spcBef>
                        <a:spcAft>
                          <a:spcPts val="0"/>
                        </a:spcAft>
                        <a:buFont typeface="+mj-lt"/>
                        <a:buNone/>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vMerge="1">
                  <a:txBody>
                    <a:bodyPr/>
                    <a:lstStyle/>
                    <a:p>
                      <a:endParaRPr lang="en-US" sz="1400" dirty="0">
                        <a:solidFill>
                          <a:schemeClr val="tx1"/>
                        </a:solidFill>
                      </a:endParaRPr>
                    </a:p>
                  </a:txBody>
                  <a:tcPr marL="68580" marR="68580" marT="34290" marB="34290"/>
                </a:tc>
              </a:tr>
              <a:tr h="150873">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endParaRPr lang="en-US" sz="1200" dirty="0"/>
                    </a:p>
                  </a:txBody>
                  <a:tcPr marL="68580" marR="68580" marT="34290" marB="34290"/>
                </a:tc>
                <a:tc rowSpan="2">
                  <a:txBody>
                    <a:bodyPr/>
                    <a:lstStyle/>
                    <a:p>
                      <a:pPr marL="53975" marR="0" lvl="1" indent="0" algn="l">
                        <a:lnSpc>
                          <a:spcPct val="110000"/>
                        </a:lnSpc>
                        <a:spcBef>
                          <a:spcPts val="25"/>
                        </a:spcBef>
                        <a:spcAft>
                          <a:spcPts val="0"/>
                        </a:spcAft>
                        <a:buFont typeface="+mj-lt"/>
                        <a:buNone/>
                      </a:pPr>
                      <a:r>
                        <a:rPr lang="en-US" sz="1200" dirty="0" smtClean="0">
                          <a:solidFill>
                            <a:schemeClr val="tx1"/>
                          </a:solidFill>
                          <a:effectLst/>
                          <a:latin typeface="+mn-lt"/>
                          <a:ea typeface="Times New Roman" panose="02020603050405020304" pitchFamily="18" charset="0"/>
                          <a:cs typeface="Arial" panose="020B0604020202020204" pitchFamily="34" charset="0"/>
                        </a:rPr>
                        <a:t>4.7 NIP </a:t>
                      </a:r>
                      <a:r>
                        <a:rPr lang="en-US" sz="1200" dirty="0">
                          <a:solidFill>
                            <a:schemeClr val="tx1"/>
                          </a:solidFill>
                          <a:effectLst/>
                          <a:latin typeface="+mn-lt"/>
                          <a:ea typeface="Times New Roman" panose="02020603050405020304" pitchFamily="18" charset="0"/>
                          <a:cs typeface="Arial" panose="020B0604020202020204" pitchFamily="34" charset="0"/>
                        </a:rPr>
                        <a:t>2050 Phase 2: Social and Distributed Infrastructure </a:t>
                      </a:r>
                      <a:r>
                        <a:rPr lang="en-US" sz="1200" dirty="0" smtClean="0">
                          <a:solidFill>
                            <a:schemeClr val="tx1"/>
                          </a:solidFill>
                          <a:effectLst/>
                          <a:latin typeface="+mn-lt"/>
                          <a:ea typeface="Times New Roman" panose="02020603050405020304" pitchFamily="18" charset="0"/>
                          <a:cs typeface="Arial" panose="020B0604020202020204" pitchFamily="34" charset="0"/>
                        </a:rPr>
                        <a:t>NIP submitted </a:t>
                      </a:r>
                      <a:r>
                        <a:rPr lang="en-US" sz="1200" dirty="0">
                          <a:solidFill>
                            <a:schemeClr val="tx1"/>
                          </a:solidFill>
                          <a:effectLst/>
                          <a:latin typeface="+mn-lt"/>
                          <a:ea typeface="Times New Roman" panose="02020603050405020304" pitchFamily="18" charset="0"/>
                          <a:cs typeface="Arial" panose="020B0604020202020204" pitchFamily="34" charset="0"/>
                        </a:rPr>
                        <a:t>to Cabinet</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rowSpan="2">
                  <a:txBody>
                    <a:bodyPr/>
                    <a:lstStyle/>
                    <a:p>
                      <a:r>
                        <a:rPr lang="en-US" sz="1200" dirty="0" smtClean="0">
                          <a:solidFill>
                            <a:schemeClr val="tx1"/>
                          </a:solidFill>
                        </a:rPr>
                        <a:t>1</a:t>
                      </a:r>
                      <a:endParaRPr lang="en-US" sz="1200" dirty="0">
                        <a:solidFill>
                          <a:schemeClr val="tx1"/>
                        </a:solidFill>
                      </a:endParaRPr>
                    </a:p>
                  </a:txBody>
                  <a:tcPr marL="68580" marR="68580" marT="34290" marB="34290"/>
                </a:tc>
              </a:tr>
              <a:tr h="657209">
                <a:tc vMerge="1">
                  <a:txBody>
                    <a:bodyPr/>
                    <a:lstStyle/>
                    <a:p>
                      <a:endParaRPr lang="en-ZA"/>
                    </a:p>
                  </a:txBody>
                  <a:tcPr/>
                </a:tc>
                <a:tc>
                  <a:txBody>
                    <a:bodyPr/>
                    <a:lstStyle/>
                    <a:p>
                      <a:pPr algn="l"/>
                      <a:endParaRPr lang="en-US" sz="1200" dirty="0">
                        <a:solidFill>
                          <a:schemeClr val="tx1"/>
                        </a:solidFill>
                      </a:endParaRPr>
                    </a:p>
                  </a:txBody>
                  <a:tcPr marL="68580" marR="68580" marT="34290" marB="34290"/>
                </a:tc>
                <a:tc vMerge="1">
                  <a:txBody>
                    <a:bodyPr/>
                    <a:lstStyle/>
                    <a:p>
                      <a:pPr marL="0" indent="0" algn="l">
                        <a:buFont typeface="Arial" panose="020B0604020202020204" pitchFamily="34" charset="0"/>
                        <a:buNone/>
                      </a:pPr>
                      <a:endParaRPr lang="en-US" sz="1400" dirty="0">
                        <a:solidFill>
                          <a:schemeClr val="tx1"/>
                        </a:solidFill>
                      </a:endParaRPr>
                    </a:p>
                  </a:txBody>
                  <a:tcPr marL="68580" marR="68580" marT="34290" marB="34290"/>
                </a:tc>
                <a:tc vMerge="1">
                  <a:txBody>
                    <a:bodyPr/>
                    <a:lstStyle/>
                    <a:p>
                      <a:pPr marL="0" indent="0" algn="l">
                        <a:buFont typeface="Arial" panose="020B0604020202020204" pitchFamily="34" charset="0"/>
                        <a:buNone/>
                      </a:pPr>
                      <a:endParaRPr lang="en-US" sz="1400" dirty="0">
                        <a:solidFill>
                          <a:schemeClr val="tx1"/>
                        </a:solidFill>
                      </a:endParaRPr>
                    </a:p>
                  </a:txBody>
                  <a:tcPr marL="68580" marR="68580" marT="34290" marB="34290"/>
                </a:tc>
                <a:tc vMerge="1">
                  <a:txBody>
                    <a:bodyPr/>
                    <a:lstStyle/>
                    <a:p>
                      <a:pPr marL="53975" marR="0" lvl="1" indent="0" algn="l">
                        <a:lnSpc>
                          <a:spcPct val="110000"/>
                        </a:lnSpc>
                        <a:spcBef>
                          <a:spcPts val="25"/>
                        </a:spcBef>
                        <a:spcAft>
                          <a:spcPts val="0"/>
                        </a:spcAft>
                        <a:buFont typeface="+mj-lt"/>
                        <a:buNone/>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vMerge="1">
                  <a:txBody>
                    <a:bodyPr/>
                    <a:lstStyle/>
                    <a:p>
                      <a:endParaRPr lang="en-US" sz="1400" dirty="0">
                        <a:solidFill>
                          <a:schemeClr val="tx1"/>
                        </a:solidFill>
                      </a:endParaRPr>
                    </a:p>
                  </a:txBody>
                  <a:tcPr marL="68580" marR="68580" marT="34290" marB="34290"/>
                </a:tc>
              </a:tr>
              <a:tr h="1110072">
                <a:tc vMerge="1">
                  <a:txBody>
                    <a:bodyPr/>
                    <a:lstStyle/>
                    <a:p>
                      <a:pPr algn="ctr"/>
                      <a:endParaRPr lang="en-US" sz="1400" dirty="0">
                        <a:solidFill>
                          <a:schemeClr val="tx1"/>
                        </a:solidFill>
                      </a:endParaRPr>
                    </a:p>
                  </a:txBody>
                  <a:tcPr marL="68580" marR="68580" marT="34290" marB="34290" vert="vert270"/>
                </a:tc>
                <a:tc rowSpan="2">
                  <a:txBody>
                    <a:bodyPr/>
                    <a:lstStyle/>
                    <a:p>
                      <a:pPr algn="l"/>
                      <a:r>
                        <a:rPr lang="en-US" sz="1200" dirty="0">
                          <a:solidFill>
                            <a:schemeClr val="tx1"/>
                          </a:solidFill>
                        </a:rPr>
                        <a:t>MTSF:</a:t>
                      </a:r>
                    </a:p>
                    <a:p>
                      <a:pPr algn="l"/>
                      <a:r>
                        <a:rPr lang="en-US" sz="1200" dirty="0">
                          <a:solidFill>
                            <a:schemeClr val="tx1"/>
                          </a:solidFill>
                        </a:rPr>
                        <a:t>Hectares (Ha) of Land redistributed or acquired and</a:t>
                      </a:r>
                    </a:p>
                    <a:p>
                      <a:pPr algn="l"/>
                      <a:r>
                        <a:rPr lang="en-US" sz="1200" dirty="0">
                          <a:solidFill>
                            <a:schemeClr val="tx1"/>
                          </a:solidFill>
                        </a:rPr>
                        <a:t>or allocated for agrarian</a:t>
                      </a:r>
                    </a:p>
                    <a:p>
                      <a:pPr algn="l"/>
                      <a:r>
                        <a:rPr lang="en-US" sz="1200" dirty="0">
                          <a:solidFill>
                            <a:schemeClr val="tx1"/>
                          </a:solidFill>
                        </a:rPr>
                        <a:t>transformation, industrial parks</a:t>
                      </a:r>
                      <a:r>
                        <a:rPr lang="en-US" sz="1200" dirty="0" smtClean="0">
                          <a:solidFill>
                            <a:schemeClr val="tx1"/>
                          </a:solidFill>
                        </a:rPr>
                        <a:t>, human </a:t>
                      </a:r>
                      <a:r>
                        <a:rPr lang="en-US" sz="1200" dirty="0">
                          <a:solidFill>
                            <a:schemeClr val="tx1"/>
                          </a:solidFill>
                        </a:rPr>
                        <a:t>settlements and </a:t>
                      </a:r>
                      <a:r>
                        <a:rPr lang="en-US" sz="1200" dirty="0" smtClean="0">
                          <a:solidFill>
                            <a:schemeClr val="tx1"/>
                          </a:solidFill>
                        </a:rPr>
                        <a:t>rural development</a:t>
                      </a:r>
                      <a:r>
                        <a:rPr lang="en-US" sz="1200" dirty="0">
                          <a:solidFill>
                            <a:schemeClr val="tx1"/>
                          </a:solidFill>
                        </a:rPr>
                        <a:t>.</a:t>
                      </a:r>
                    </a:p>
                  </a:txBody>
                  <a:tcPr marL="68580" marR="68580" marT="34290" marB="34290"/>
                </a:tc>
                <a:tc rowSpan="3">
                  <a:txBody>
                    <a:bodyPr/>
                    <a:lstStyle/>
                    <a:p>
                      <a:pPr marL="0" indent="0" algn="l">
                        <a:buFont typeface="Arial" panose="020B0604020202020204" pitchFamily="34" charset="0"/>
                        <a:buNone/>
                      </a:pPr>
                      <a:r>
                        <a:rPr lang="en-US" sz="1200" dirty="0">
                          <a:solidFill>
                            <a:schemeClr val="tx1"/>
                          </a:solidFill>
                        </a:rPr>
                        <a:t>Spatial Justice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none" strike="noStrike" kern="1200" baseline="0" dirty="0">
                          <a:solidFill>
                            <a:schemeClr val="tx1"/>
                          </a:solidFill>
                        </a:rPr>
                        <a:t>(Measures the extent of spatial infrastructure coverage achieved at the end of the five (5) year MTSF term in respect of user infrastructure programmes) </a:t>
                      </a:r>
                      <a:endParaRPr lang="en-US" sz="1200" b="0" dirty="0">
                        <a:solidFill>
                          <a:schemeClr val="tx1"/>
                        </a:solidFill>
                      </a:endParaRPr>
                    </a:p>
                  </a:txBody>
                  <a:tcPr marL="68580" marR="68580" marT="34290" marB="34290"/>
                </a:tc>
                <a:tc rowSpan="3">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60-80%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solidFill>
                            <a:schemeClr val="tx1"/>
                          </a:solidFill>
                        </a:rPr>
                        <a:t>3.1 Number of progress reports produced that reflect the work opportunities reported by public bodies on EPWP-RS.</a:t>
                      </a:r>
                      <a:endParaRPr lang="en-US" sz="1200" b="0" i="0" u="none" strike="noStrike" kern="1200" baseline="0" dirty="0">
                        <a:solidFill>
                          <a:schemeClr val="tx1"/>
                        </a:solidFill>
                        <a:latin typeface="+mn-lt"/>
                        <a:ea typeface="+mn-ea"/>
                        <a:cs typeface="+mn-cs"/>
                      </a:endParaRPr>
                    </a:p>
                  </a:txBody>
                  <a:tcPr marL="68580" marR="68580" marT="34290" marB="34290"/>
                </a:tc>
                <a:tc>
                  <a:txBody>
                    <a:bodyPr/>
                    <a:lstStyle/>
                    <a:p>
                      <a:r>
                        <a:rPr lang="en-US" sz="1200" dirty="0" smtClean="0">
                          <a:solidFill>
                            <a:schemeClr val="tx1"/>
                          </a:solidFill>
                        </a:rPr>
                        <a:t>12</a:t>
                      </a:r>
                      <a:endParaRPr lang="en-US" sz="1200" dirty="0">
                        <a:solidFill>
                          <a:schemeClr val="tx1"/>
                        </a:solidFill>
                      </a:endParaRPr>
                    </a:p>
                    <a:p>
                      <a:r>
                        <a:rPr lang="en-US" sz="1200" dirty="0" smtClean="0">
                          <a:solidFill>
                            <a:schemeClr val="tx1"/>
                          </a:solidFill>
                        </a:rPr>
                        <a:t>(4</a:t>
                      </a:r>
                      <a:r>
                        <a:rPr lang="en-US" sz="1200" baseline="0" dirty="0" smtClean="0">
                          <a:solidFill>
                            <a:schemeClr val="tx1"/>
                          </a:solidFill>
                        </a:rPr>
                        <a:t> per annum</a:t>
                      </a:r>
                      <a:r>
                        <a:rPr lang="en-US" sz="1200" dirty="0" smtClean="0">
                          <a:solidFill>
                            <a:schemeClr val="tx1"/>
                          </a:solidFill>
                        </a:rPr>
                        <a:t>)</a:t>
                      </a:r>
                      <a:endParaRPr lang="en-US" sz="1200" dirty="0">
                        <a:solidFill>
                          <a:schemeClr val="tx1"/>
                        </a:solidFill>
                      </a:endParaRPr>
                    </a:p>
                  </a:txBody>
                  <a:tcPr marL="68580" marR="68580" marT="34290" marB="34290"/>
                </a:tc>
                <a:extLst>
                  <a:ext uri="{0D108BD9-81ED-4DB2-BD59-A6C34878D82A}">
                    <a16:rowId xmlns:a16="http://schemas.microsoft.com/office/drawing/2014/main" xmlns="" val="10001"/>
                  </a:ext>
                </a:extLst>
              </a:tr>
              <a:tr h="692864">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solidFill>
                            <a:schemeClr val="tx1"/>
                          </a:solidFill>
                        </a:rPr>
                        <a:t>7.1 Number of approved </a:t>
                      </a:r>
                      <a:r>
                        <a:rPr lang="en-US" sz="1200" u="none" strike="noStrike" kern="1200" baseline="0" dirty="0">
                          <a:solidFill>
                            <a:schemeClr val="tx1"/>
                          </a:solidFill>
                        </a:rPr>
                        <a:t>CAMP submitted to NT 	</a:t>
                      </a:r>
                      <a:endParaRPr lang="en-US" sz="1200" b="0" i="0" u="none" strike="noStrike" kern="1200" baseline="0" dirty="0">
                        <a:solidFill>
                          <a:schemeClr val="tx1"/>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solidFill>
                            <a:schemeClr val="tx1"/>
                          </a:solidFill>
                        </a:rPr>
                        <a:t>3</a:t>
                      </a:r>
                      <a:endParaRPr lang="en-US" sz="1200" u="none" strike="noStrike" kern="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(1 per </a:t>
                      </a:r>
                      <a:r>
                        <a:rPr lang="en-US" sz="1200" kern="1200" dirty="0" smtClean="0">
                          <a:solidFill>
                            <a:schemeClr val="tx1"/>
                          </a:solidFill>
                        </a:rPr>
                        <a:t>annum)</a:t>
                      </a:r>
                      <a:endParaRPr lang="en-US" sz="1200" kern="1200" dirty="0">
                        <a:solidFill>
                          <a:schemeClr val="tx1"/>
                        </a:solidFill>
                        <a:latin typeface="+mn-lt"/>
                        <a:ea typeface="+mn-ea"/>
                        <a:cs typeface="+mn-cs"/>
                      </a:endParaRPr>
                    </a:p>
                  </a:txBody>
                  <a:tcPr marL="68580" marR="68580" marT="34290" marB="34290"/>
                </a:tc>
              </a:tr>
              <a:tr h="758039">
                <a:tc vMerge="1">
                  <a:txBody>
                    <a:bodyPr/>
                    <a:lstStyle/>
                    <a:p>
                      <a:endParaRPr lang="en-US"/>
                    </a:p>
                  </a:txBody>
                  <a:tcPr/>
                </a:tc>
                <a:tc>
                  <a:txBody>
                    <a:bodyPr/>
                    <a:lstStyle/>
                    <a:p>
                      <a:pPr algn="l"/>
                      <a:r>
                        <a:rPr lang="en-US" sz="1200" dirty="0">
                          <a:solidFill>
                            <a:schemeClr val="tx1"/>
                          </a:solidFill>
                        </a:rPr>
                        <a:t>MDA</a:t>
                      </a:r>
                    </a:p>
                    <a:p>
                      <a:pPr algn="l"/>
                      <a:r>
                        <a:rPr lang="en-US" sz="1200" dirty="0">
                          <a:solidFill>
                            <a:schemeClr val="tx1"/>
                          </a:solidFill>
                        </a:rPr>
                        <a:t>No. of hectares of land acquired for redistribution, restitution and tenure </a:t>
                      </a:r>
                      <a:r>
                        <a:rPr lang="en-US" sz="1200" dirty="0" smtClean="0">
                          <a:solidFill>
                            <a:schemeClr val="tx1"/>
                          </a:solidFill>
                        </a:rPr>
                        <a:t>reform</a:t>
                      </a:r>
                      <a:endParaRPr lang="en-US" sz="1200" dirty="0">
                        <a:solidFill>
                          <a:schemeClr val="tx1"/>
                        </a:solidFill>
                      </a:endParaRPr>
                    </a:p>
                  </a:txBody>
                  <a:tcPr marL="68580" marR="68580" marT="34290" marB="34290"/>
                </a:tc>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solidFill>
                            <a:schemeClr val="tx1"/>
                          </a:solidFill>
                          <a:latin typeface="+mn-lt"/>
                          <a:ea typeface="+mn-ea"/>
                          <a:cs typeface="+mn-cs"/>
                        </a:rPr>
                        <a:t>7.2 Number of Government Precinct Development Plans aligned to NSDF, IUDF and Smart City principles</a:t>
                      </a:r>
                      <a:r>
                        <a:rPr lang="en-US" sz="1200" u="none" strike="noStrike" kern="1200" baseline="0" dirty="0">
                          <a:solidFill>
                            <a:schemeClr val="tx1"/>
                          </a:solidFill>
                          <a:latin typeface="+mn-lt"/>
                          <a:ea typeface="+mn-ea"/>
                          <a:cs typeface="+mn-cs"/>
                        </a:rPr>
                        <a:t>.</a:t>
                      </a:r>
                    </a:p>
                  </a:txBody>
                  <a:tcPr marL="68580" marR="68580" marT="34290" marB="34290"/>
                </a:tc>
                <a:tc>
                  <a:txBody>
                    <a:bodyPr/>
                    <a:lstStyle/>
                    <a:p>
                      <a:r>
                        <a:rPr lang="en-US" sz="1200" u="none" strike="noStrike" kern="1200" baseline="0" dirty="0">
                          <a:solidFill>
                            <a:schemeClr val="tx1"/>
                          </a:solidFill>
                          <a:latin typeface="+mn-lt"/>
                          <a:ea typeface="+mn-ea"/>
                          <a:cs typeface="+mn-cs"/>
                        </a:rPr>
                        <a:t>3 </a:t>
                      </a:r>
                      <a:endParaRPr lang="en-US" sz="1200" u="none" strike="noStrike" kern="1200" baseline="0" dirty="0" smtClean="0">
                        <a:solidFill>
                          <a:schemeClr val="tx1"/>
                        </a:solidFill>
                        <a:latin typeface="+mn-lt"/>
                        <a:ea typeface="+mn-ea"/>
                        <a:cs typeface="+mn-cs"/>
                      </a:endParaRPr>
                    </a:p>
                    <a:p>
                      <a:r>
                        <a:rPr lang="en-US" sz="1200" u="none" strike="noStrike" kern="1200" baseline="0" dirty="0" smtClean="0">
                          <a:solidFill>
                            <a:schemeClr val="tx1"/>
                          </a:solidFill>
                          <a:latin typeface="+mn-lt"/>
                          <a:ea typeface="+mn-ea"/>
                          <a:cs typeface="+mn-cs"/>
                        </a:rPr>
                        <a:t>(1 per annum)</a:t>
                      </a:r>
                      <a:endParaRPr lang="en-US" sz="1200" u="none" strike="noStrike" kern="1200" baseline="0" dirty="0">
                        <a:solidFill>
                          <a:schemeClr val="tx1"/>
                        </a:solidFill>
                        <a:latin typeface="+mn-lt"/>
                        <a:ea typeface="+mn-ea"/>
                        <a:cs typeface="+mn-cs"/>
                      </a:endParaRPr>
                    </a:p>
                  </a:txBody>
                  <a:tcPr marL="68580" marR="68580" marT="34290" marB="34290"/>
                </a:tc>
              </a:tr>
            </a:tbl>
          </a:graphicData>
        </a:graphic>
      </p:graphicFrame>
      <p:sp>
        <p:nvSpPr>
          <p:cNvPr id="2" name="Rectangle 1"/>
          <p:cNvSpPr/>
          <p:nvPr/>
        </p:nvSpPr>
        <p:spPr>
          <a:xfrm>
            <a:off x="0" y="146746"/>
            <a:ext cx="8949128" cy="523220"/>
          </a:xfrm>
          <a:prstGeom prst="rect">
            <a:avLst/>
          </a:prstGeom>
        </p:spPr>
        <p:txBody>
          <a:bodyPr wrap="square">
            <a:spAutoFit/>
          </a:bodyPr>
          <a:lstStyle/>
          <a:p>
            <a:r>
              <a:rPr lang="en-US" sz="2800" b="1" dirty="0">
                <a:solidFill>
                  <a:schemeClr val="bg1"/>
                </a:solidFill>
              </a:rPr>
              <a:t>SP Outcome2: Integrated Planning and Co-ordination</a:t>
            </a:r>
            <a:endParaRPr lang="en-ZA" sz="2800" b="1" dirty="0">
              <a:solidFill>
                <a:schemeClr val="bg1"/>
              </a:solidFill>
            </a:endParaRPr>
          </a:p>
        </p:txBody>
      </p:sp>
    </p:spTree>
    <p:extLst>
      <p:ext uri="{BB962C8B-B14F-4D97-AF65-F5344CB8AC3E}">
        <p14:creationId xmlns:p14="http://schemas.microsoft.com/office/powerpoint/2010/main" val="15953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Quarterly Targets </a:t>
            </a:r>
            <a:endParaRPr lang="en-ZA" dirty="0"/>
          </a:p>
        </p:txBody>
      </p:sp>
      <p:sp>
        <p:nvSpPr>
          <p:cNvPr id="4" name="Slide Number Placeholder 3"/>
          <p:cNvSpPr>
            <a:spLocks noGrp="1"/>
          </p:cNvSpPr>
          <p:nvPr>
            <p:ph type="sldNum" sz="quarter" idx="12"/>
          </p:nvPr>
        </p:nvSpPr>
        <p:spPr/>
        <p:txBody>
          <a:bodyPr/>
          <a:lstStyle/>
          <a:p>
            <a:fld id="{94B00A27-6A5E-FB4A-91DB-B2CBD34313A9}" type="slidenum">
              <a:rPr lang="en-US" smtClean="0"/>
              <a:pPr/>
              <a:t>18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2279606"/>
              </p:ext>
            </p:extLst>
          </p:nvPr>
        </p:nvGraphicFramePr>
        <p:xfrm>
          <a:off x="5" y="818881"/>
          <a:ext cx="9143995" cy="5233927"/>
        </p:xfrm>
        <a:graphic>
          <a:graphicData uri="http://schemas.openxmlformats.org/drawingml/2006/table">
            <a:tbl>
              <a:tblPr firstRow="1" firstCol="1" bandRow="1"/>
              <a:tblGrid>
                <a:gridCol w="3839720">
                  <a:extLst>
                    <a:ext uri="{9D8B030D-6E8A-4147-A177-3AD203B41FA5}">
                      <a16:colId xmlns:a16="http://schemas.microsoft.com/office/drawing/2014/main" xmlns="" val="20000"/>
                    </a:ext>
                  </a:extLst>
                </a:gridCol>
                <a:gridCol w="1166385">
                  <a:extLst>
                    <a:ext uri="{9D8B030D-6E8A-4147-A177-3AD203B41FA5}">
                      <a16:colId xmlns:a16="http://schemas.microsoft.com/office/drawing/2014/main" xmlns="" val="20001"/>
                    </a:ext>
                  </a:extLst>
                </a:gridCol>
                <a:gridCol w="1027529">
                  <a:extLst>
                    <a:ext uri="{9D8B030D-6E8A-4147-A177-3AD203B41FA5}">
                      <a16:colId xmlns:a16="http://schemas.microsoft.com/office/drawing/2014/main" xmlns="" val="20002"/>
                    </a:ext>
                  </a:extLst>
                </a:gridCol>
                <a:gridCol w="1124729">
                  <a:extLst>
                    <a:ext uri="{9D8B030D-6E8A-4147-A177-3AD203B41FA5}">
                      <a16:colId xmlns:a16="http://schemas.microsoft.com/office/drawing/2014/main" xmlns="" val="20003"/>
                    </a:ext>
                  </a:extLst>
                </a:gridCol>
                <a:gridCol w="860903">
                  <a:extLst>
                    <a:ext uri="{9D8B030D-6E8A-4147-A177-3AD203B41FA5}">
                      <a16:colId xmlns:a16="http://schemas.microsoft.com/office/drawing/2014/main" xmlns="" val="20004"/>
                    </a:ext>
                  </a:extLst>
                </a:gridCol>
                <a:gridCol w="1124729">
                  <a:extLst>
                    <a:ext uri="{9D8B030D-6E8A-4147-A177-3AD203B41FA5}">
                      <a16:colId xmlns:a16="http://schemas.microsoft.com/office/drawing/2014/main" xmlns="" val="20005"/>
                    </a:ext>
                  </a:extLst>
                </a:gridCol>
              </a:tblGrid>
              <a:tr h="487782">
                <a:tc>
                  <a:txBody>
                    <a:bodyPr/>
                    <a:lstStyle/>
                    <a:p>
                      <a:pPr marL="0" algn="just"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Output Indicator</a:t>
                      </a:r>
                    </a:p>
                  </a:txBody>
                  <a:tcPr marL="68412" marR="68412" marT="0" marB="0">
                    <a:lnL w="12700" cap="flat" cmpd="sng" algn="ctr">
                      <a:solidFill>
                        <a:srgbClr val="FABF8F"/>
                      </a:solidFill>
                      <a:prstDash val="solid"/>
                      <a:round/>
                      <a:headEnd type="none" w="med" len="med"/>
                      <a:tailEnd type="none" w="med" len="med"/>
                    </a:lnL>
                    <a:lnR w="12700" cap="flat" cmpd="sng" algn="ctr">
                      <a:solidFill>
                        <a:srgbClr val="F5BA91"/>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tc>
                  <a:txBody>
                    <a:bodyPr/>
                    <a:lstStyle/>
                    <a:p>
                      <a:pPr marL="0" algn="l"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Annual Target</a:t>
                      </a:r>
                    </a:p>
                  </a:txBody>
                  <a:tcPr marL="68412" marR="68412" marT="0" marB="0">
                    <a:lnL w="12700" cap="flat" cmpd="sng" algn="ctr">
                      <a:solidFill>
                        <a:srgbClr val="F5BA91"/>
                      </a:solidFill>
                      <a:prstDash val="solid"/>
                      <a:round/>
                      <a:headEnd type="none" w="med" len="med"/>
                      <a:tailEnd type="none" w="med" len="med"/>
                    </a:lnL>
                    <a:lnR w="12700" cap="flat" cmpd="sng" algn="ctr">
                      <a:solidFill>
                        <a:srgbClr val="F5BA91"/>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tc>
                  <a:txBody>
                    <a:bodyPr/>
                    <a:lstStyle/>
                    <a:p>
                      <a:pPr marL="0" algn="l"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Q1</a:t>
                      </a:r>
                    </a:p>
                  </a:txBody>
                  <a:tcPr marL="68412" marR="68412" marT="0" marB="0">
                    <a:lnL w="12700" cap="flat" cmpd="sng" algn="ctr">
                      <a:solidFill>
                        <a:srgbClr val="F5BA91"/>
                      </a:solidFill>
                      <a:prstDash val="solid"/>
                      <a:round/>
                      <a:headEnd type="none" w="med" len="med"/>
                      <a:tailEnd type="none" w="med" len="med"/>
                    </a:lnL>
                    <a:lnR w="12700" cap="flat" cmpd="sng" algn="ctr">
                      <a:solidFill>
                        <a:srgbClr val="F5BA91"/>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tc>
                  <a:txBody>
                    <a:bodyPr/>
                    <a:lstStyle/>
                    <a:p>
                      <a:pPr marL="0" algn="l"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Q2</a:t>
                      </a:r>
                    </a:p>
                  </a:txBody>
                  <a:tcPr marL="68412" marR="68412" marT="0" marB="0">
                    <a:lnL w="12700" cap="flat" cmpd="sng" algn="ctr">
                      <a:solidFill>
                        <a:srgbClr val="F5BA91"/>
                      </a:solidFill>
                      <a:prstDash val="solid"/>
                      <a:round/>
                      <a:headEnd type="none" w="med" len="med"/>
                      <a:tailEnd type="none" w="med" len="med"/>
                    </a:lnL>
                    <a:lnR w="12700" cap="flat" cmpd="sng" algn="ctr">
                      <a:solidFill>
                        <a:srgbClr val="F5BA91"/>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tc>
                  <a:txBody>
                    <a:bodyPr/>
                    <a:lstStyle/>
                    <a:p>
                      <a:pPr marL="0" algn="l"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Q3</a:t>
                      </a:r>
                    </a:p>
                  </a:txBody>
                  <a:tcPr marL="68412" marR="68412" marT="0" marB="0">
                    <a:lnL w="12700" cap="flat" cmpd="sng" algn="ctr">
                      <a:solidFill>
                        <a:srgbClr val="F5BA91"/>
                      </a:solidFill>
                      <a:prstDash val="solid"/>
                      <a:round/>
                      <a:headEnd type="none" w="med" len="med"/>
                      <a:tailEnd type="none" w="med" len="med"/>
                    </a:lnL>
                    <a:lnR w="12700" cap="flat" cmpd="sng" algn="ctr">
                      <a:solidFill>
                        <a:srgbClr val="F5BA91"/>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tc>
                  <a:txBody>
                    <a:bodyPr/>
                    <a:lstStyle/>
                    <a:p>
                      <a:pPr marL="0" algn="l"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Q4</a:t>
                      </a:r>
                    </a:p>
                  </a:txBody>
                  <a:tcPr marL="68412" marR="68412" marT="0" marB="0">
                    <a:lnL w="12700" cap="flat" cmpd="sng" algn="ctr">
                      <a:solidFill>
                        <a:srgbClr val="F5BA91"/>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extLst>
                  <a:ext uri="{0D108BD9-81ED-4DB2-BD59-A6C34878D82A}">
                    <a16:rowId xmlns:a16="http://schemas.microsoft.com/office/drawing/2014/main" xmlns="" val="10000"/>
                  </a:ext>
                </a:extLst>
              </a:tr>
              <a:tr h="777838">
                <a:tc>
                  <a:txBody>
                    <a:bodyPr/>
                    <a:lstStyle/>
                    <a:p>
                      <a:pPr marL="0" lvl="1" indent="0" algn="l" defTabSz="914391" rtl="0" eaLnBrk="1" latinLnBrk="0" hangingPunct="1">
                        <a:lnSpc>
                          <a:spcPct val="110000"/>
                        </a:lnSpc>
                        <a:spcAft>
                          <a:spcPts val="0"/>
                        </a:spcAft>
                        <a:buFont typeface="+mj-lt"/>
                        <a:buNone/>
                      </a:pPr>
                      <a:r>
                        <a:rPr lang="en-ZA" sz="1400" b="0" i="0" kern="1200" dirty="0">
                          <a:solidFill>
                            <a:schemeClr val="tx1"/>
                          </a:solidFill>
                          <a:effectLst/>
                          <a:latin typeface="+mn-lt"/>
                          <a:ea typeface="Century Gothic" panose="020B0502020202020204" pitchFamily="34" charset="0"/>
                          <a:cs typeface="Times New Roman" panose="02020603050405020304" pitchFamily="18" charset="0"/>
                        </a:rPr>
                        <a:t>2.2 </a:t>
                      </a:r>
                      <a:r>
                        <a:rPr lang="en-ZA" sz="1400" b="0" i="0" kern="1200" dirty="0" smtClean="0">
                          <a:solidFill>
                            <a:schemeClr val="tx1"/>
                          </a:solidFill>
                          <a:effectLst/>
                          <a:latin typeface="+mn-lt"/>
                          <a:ea typeface="Century Gothic" panose="020B0502020202020204" pitchFamily="34" charset="0"/>
                          <a:cs typeface="Times New Roman" panose="02020603050405020304" pitchFamily="18" charset="0"/>
                        </a:rPr>
                        <a:t>Number of Sector </a:t>
                      </a:r>
                      <a:r>
                        <a:rPr lang="en-ZA" sz="1400" b="0" i="0" kern="1200" dirty="0">
                          <a:solidFill>
                            <a:schemeClr val="tx1"/>
                          </a:solidFill>
                          <a:effectLst/>
                          <a:latin typeface="+mn-lt"/>
                          <a:ea typeface="Century Gothic" panose="020B0502020202020204" pitchFamily="34" charset="0"/>
                          <a:cs typeface="Times New Roman" panose="02020603050405020304" pitchFamily="18" charset="0"/>
                        </a:rPr>
                        <a:t>p</a:t>
                      </a:r>
                      <a:r>
                        <a:rPr lang="en-ZA" sz="1400" b="0" i="0" kern="1200" dirty="0" smtClean="0">
                          <a:solidFill>
                            <a:schemeClr val="tx1"/>
                          </a:solidFill>
                          <a:effectLst/>
                          <a:latin typeface="+mn-lt"/>
                          <a:ea typeface="Century Gothic" panose="020B0502020202020204" pitchFamily="34" charset="0"/>
                          <a:cs typeface="Times New Roman" panose="02020603050405020304" pitchFamily="18" charset="0"/>
                        </a:rPr>
                        <a:t>erformance reports</a:t>
                      </a:r>
                      <a:endParaRPr lang="en-ZA" sz="1400" b="0" i="0" kern="1200" dirty="0">
                        <a:solidFill>
                          <a:schemeClr val="tx1"/>
                        </a:solidFill>
                        <a:effectLst/>
                        <a:latin typeface="+mn-lt"/>
                        <a:ea typeface="Century Gothic" panose="020B0502020202020204" pitchFamily="34" charset="0"/>
                        <a:cs typeface="Times New Roman" panose="02020603050405020304" pitchFamily="18" charset="0"/>
                      </a:endParaRPr>
                    </a:p>
                  </a:txBody>
                  <a:tcPr marL="68412" marR="68412"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algn="ctr" defTabSz="914391" rtl="0" eaLnBrk="1" latinLnBrk="0" hangingPunct="1">
                        <a:lnSpc>
                          <a:spcPct val="110000"/>
                        </a:lnSpc>
                        <a:spcAft>
                          <a:spcPts val="0"/>
                        </a:spcAft>
                      </a:pPr>
                      <a:r>
                        <a:rPr lang="en-ZA" sz="1400" b="0" i="0" kern="1200" dirty="0">
                          <a:solidFill>
                            <a:schemeClr val="tx1"/>
                          </a:solidFill>
                          <a:effectLst/>
                          <a:latin typeface="+mn-lt"/>
                          <a:ea typeface="Century Gothic" panose="020B0502020202020204" pitchFamily="34" charset="0"/>
                          <a:cs typeface="Times New Roman" panose="02020603050405020304" pitchFamily="18" charset="0"/>
                        </a:rPr>
                        <a:t>2</a:t>
                      </a: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algn="ctr" defTabSz="914391" rtl="0" eaLnBrk="1" latinLnBrk="0" hangingPunct="1">
                        <a:lnSpc>
                          <a:spcPct val="110000"/>
                        </a:lnSpc>
                        <a:spcAft>
                          <a:spcPts val="0"/>
                        </a:spcAft>
                      </a:pPr>
                      <a:r>
                        <a:rPr lang="en-ZA" sz="1400" b="0" i="0" kern="1200" dirty="0" smtClean="0">
                          <a:solidFill>
                            <a:schemeClr val="tx1"/>
                          </a:solidFill>
                          <a:effectLst/>
                          <a:latin typeface="+mn-lt"/>
                          <a:ea typeface="Century Gothic" panose="020B0502020202020204" pitchFamily="34" charset="0"/>
                          <a:cs typeface="Times New Roman" panose="02020603050405020304" pitchFamily="18" charset="0"/>
                        </a:rPr>
                        <a:t>-</a:t>
                      </a:r>
                      <a:endParaRPr lang="en-ZA" sz="1400" b="0" i="0" kern="1200" dirty="0">
                        <a:solidFill>
                          <a:schemeClr val="tx1"/>
                        </a:solidFill>
                        <a:effectLst/>
                        <a:latin typeface="+mn-lt"/>
                        <a:ea typeface="Century Gothic" panose="020B0502020202020204" pitchFamily="34" charset="0"/>
                        <a:cs typeface="Times New Roman" panose="02020603050405020304" pitchFamily="18" charset="0"/>
                      </a:endParaRP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algn="ctr" defTabSz="914391" rtl="0" eaLnBrk="1" latinLnBrk="0" hangingPunct="1">
                        <a:lnSpc>
                          <a:spcPct val="110000"/>
                        </a:lnSpc>
                        <a:spcAft>
                          <a:spcPts val="0"/>
                        </a:spcAft>
                      </a:pPr>
                      <a:r>
                        <a:rPr lang="en-ZA" sz="1400" b="0" i="0" kern="1200" dirty="0" smtClean="0">
                          <a:solidFill>
                            <a:schemeClr val="tx1"/>
                          </a:solidFill>
                          <a:effectLst/>
                          <a:latin typeface="+mn-lt"/>
                          <a:ea typeface="Century Gothic" panose="020B0502020202020204" pitchFamily="34" charset="0"/>
                          <a:cs typeface="Times New Roman" panose="02020603050405020304" pitchFamily="18" charset="0"/>
                        </a:rPr>
                        <a:t>1 sector performance reports</a:t>
                      </a:r>
                      <a:endParaRPr lang="en-ZA" sz="1400" b="0" i="0" kern="1200" dirty="0">
                        <a:solidFill>
                          <a:schemeClr val="tx1"/>
                        </a:solidFill>
                        <a:effectLst/>
                        <a:latin typeface="+mn-lt"/>
                        <a:ea typeface="Century Gothic" panose="020B0502020202020204" pitchFamily="34" charset="0"/>
                        <a:cs typeface="Times New Roman" panose="02020603050405020304" pitchFamily="18" charset="0"/>
                      </a:endParaRP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algn="ctr" defTabSz="914391" rtl="0" eaLnBrk="1" latinLnBrk="0" hangingPunct="1">
                        <a:lnSpc>
                          <a:spcPct val="110000"/>
                        </a:lnSpc>
                        <a:spcAft>
                          <a:spcPts val="0"/>
                        </a:spcAft>
                      </a:pPr>
                      <a:r>
                        <a:rPr lang="en-ZA" sz="1400" b="0" i="0" kern="1200" dirty="0" smtClean="0">
                          <a:solidFill>
                            <a:schemeClr val="tx1"/>
                          </a:solidFill>
                          <a:effectLst/>
                          <a:latin typeface="+mn-lt"/>
                          <a:ea typeface="Century Gothic" panose="020B0502020202020204" pitchFamily="34" charset="0"/>
                          <a:cs typeface="Times New Roman" panose="02020603050405020304" pitchFamily="18" charset="0"/>
                        </a:rPr>
                        <a:t>-</a:t>
                      </a:r>
                      <a:endParaRPr lang="en-ZA" sz="1400" b="0" i="0" kern="1200" dirty="0">
                        <a:solidFill>
                          <a:schemeClr val="tx1"/>
                        </a:solidFill>
                        <a:effectLst/>
                        <a:latin typeface="+mn-lt"/>
                        <a:ea typeface="Century Gothic" panose="020B0502020202020204" pitchFamily="34" charset="0"/>
                        <a:cs typeface="Times New Roman" panose="02020603050405020304" pitchFamily="18" charset="0"/>
                      </a:endParaRP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marR="0" lvl="0" indent="0" algn="ctr" defTabSz="914391" rtl="0" eaLnBrk="1" fontAlgn="auto" latinLnBrk="0" hangingPunct="1">
                        <a:lnSpc>
                          <a:spcPct val="110000"/>
                        </a:lnSpc>
                        <a:spcBef>
                          <a:spcPts val="0"/>
                        </a:spcBef>
                        <a:spcAft>
                          <a:spcPts val="0"/>
                        </a:spcAft>
                        <a:buClrTx/>
                        <a:buSzTx/>
                        <a:buFontTx/>
                        <a:buNone/>
                        <a:tabLst/>
                        <a:defRPr/>
                      </a:pPr>
                      <a:r>
                        <a:rPr lang="en-ZA" sz="1400" b="0" i="0" kern="1200" dirty="0" smtClean="0">
                          <a:solidFill>
                            <a:schemeClr val="tx1"/>
                          </a:solidFill>
                          <a:effectLst/>
                          <a:latin typeface="+mn-lt"/>
                          <a:ea typeface="Century Gothic" panose="020B0502020202020204" pitchFamily="34" charset="0"/>
                          <a:cs typeface="Times New Roman" panose="02020603050405020304" pitchFamily="18" charset="0"/>
                        </a:rPr>
                        <a:t>1 sector performance reports</a:t>
                      </a: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extLst>
                  <a:ext uri="{0D108BD9-81ED-4DB2-BD59-A6C34878D82A}">
                    <a16:rowId xmlns:a16="http://schemas.microsoft.com/office/drawing/2014/main" xmlns="" val="10002"/>
                  </a:ext>
                </a:extLst>
              </a:tr>
              <a:tr h="276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smtClean="0">
                          <a:solidFill>
                            <a:schemeClr val="tx1"/>
                          </a:solidFill>
                          <a:latin typeface="+mn-lt"/>
                          <a:ea typeface="+mn-ea"/>
                          <a:cs typeface="+mn-cs"/>
                        </a:rPr>
                        <a:t>3.1 Number of progress reports produced that reflect the work opportunities reported by public bodies on EPWP-RS.</a:t>
                      </a:r>
                    </a:p>
                  </a:txBody>
                  <a:tcPr marL="68580" marR="68580" marT="34290" marB="3429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marR="0" lvl="0" indent="0" algn="ctr" defTabSz="914391" rtl="0" eaLnBrk="1" fontAlgn="auto" latinLnBrk="0" hangingPunct="1">
                        <a:lnSpc>
                          <a:spcPct val="110000"/>
                        </a:lnSpc>
                        <a:spcBef>
                          <a:spcPts val="0"/>
                        </a:spcBef>
                        <a:spcAft>
                          <a:spcPts val="0"/>
                        </a:spcAft>
                        <a:buClrTx/>
                        <a:buSzTx/>
                        <a:buFontTx/>
                        <a:buNone/>
                        <a:tabLst/>
                        <a:defRPr/>
                      </a:pPr>
                      <a:r>
                        <a:rPr lang="en-GB" sz="1400" b="0" i="0" kern="1200" dirty="0" smtClean="0">
                          <a:solidFill>
                            <a:schemeClr val="tx1"/>
                          </a:solidFill>
                          <a:effectLst/>
                          <a:latin typeface="+mn-lt"/>
                          <a:ea typeface="Century Gothic" panose="020B0502020202020204" pitchFamily="34" charset="0"/>
                          <a:cs typeface="Times New Roman" panose="02020603050405020304" pitchFamily="18" charset="0"/>
                        </a:rPr>
                        <a:t>4</a:t>
                      </a:r>
                      <a:endParaRPr lang="en-ZA" sz="1400" b="0" i="0" kern="1200" dirty="0" smtClean="0">
                        <a:solidFill>
                          <a:schemeClr val="tx1"/>
                        </a:solidFill>
                        <a:effectLst/>
                        <a:latin typeface="+mn-lt"/>
                        <a:ea typeface="Century Gothic" panose="020B0502020202020204" pitchFamily="34" charset="0"/>
                        <a:cs typeface="Times New Roman" panose="02020603050405020304" pitchFamily="18" charset="0"/>
                      </a:endParaRP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marR="0" lvl="0" indent="0" algn="ctr" defTabSz="914391" rtl="0" eaLnBrk="1" fontAlgn="auto" latinLnBrk="0" hangingPunct="1">
                        <a:lnSpc>
                          <a:spcPct val="110000"/>
                        </a:lnSpc>
                        <a:spcBef>
                          <a:spcPts val="0"/>
                        </a:spcBef>
                        <a:spcAft>
                          <a:spcPts val="0"/>
                        </a:spcAft>
                        <a:buClrTx/>
                        <a:buSzTx/>
                        <a:buFontTx/>
                        <a:buNone/>
                        <a:tabLst/>
                        <a:defRPr/>
                      </a:pPr>
                      <a:r>
                        <a:rPr lang="en-GB" sz="1400" b="0" i="0" kern="1200" dirty="0" smtClean="0">
                          <a:solidFill>
                            <a:schemeClr val="tx1"/>
                          </a:solidFill>
                          <a:effectLst/>
                          <a:latin typeface="+mn-lt"/>
                          <a:ea typeface="Century Gothic" panose="020B0502020202020204" pitchFamily="34" charset="0"/>
                          <a:cs typeface="Times New Roman" panose="02020603050405020304" pitchFamily="18" charset="0"/>
                        </a:rPr>
                        <a:t>1</a:t>
                      </a:r>
                      <a:endParaRPr lang="en-ZA" sz="1400" b="0" i="0" kern="1200" dirty="0">
                        <a:solidFill>
                          <a:schemeClr val="tx1"/>
                        </a:solidFill>
                        <a:effectLst/>
                        <a:latin typeface="+mn-lt"/>
                        <a:ea typeface="Century Gothic" panose="020B0502020202020204" pitchFamily="34" charset="0"/>
                        <a:cs typeface="Times New Roman" panose="02020603050405020304" pitchFamily="18" charset="0"/>
                      </a:endParaRP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marR="0" lvl="0" indent="0" algn="ctr" defTabSz="914391" rtl="0" eaLnBrk="1" fontAlgn="auto" latinLnBrk="0" hangingPunct="1">
                        <a:lnSpc>
                          <a:spcPct val="110000"/>
                        </a:lnSpc>
                        <a:spcBef>
                          <a:spcPts val="0"/>
                        </a:spcBef>
                        <a:spcAft>
                          <a:spcPts val="0"/>
                        </a:spcAft>
                        <a:buClrTx/>
                        <a:buSzTx/>
                        <a:buFontTx/>
                        <a:buNone/>
                        <a:tabLst/>
                        <a:defRPr/>
                      </a:pPr>
                      <a:r>
                        <a:rPr lang="en-GB" sz="1400" b="0" i="0" kern="1200" dirty="0" smtClean="0">
                          <a:solidFill>
                            <a:schemeClr val="tx1"/>
                          </a:solidFill>
                          <a:effectLst/>
                          <a:latin typeface="+mn-lt"/>
                          <a:ea typeface="Century Gothic" panose="020B0502020202020204" pitchFamily="34" charset="0"/>
                          <a:cs typeface="Times New Roman" panose="02020603050405020304" pitchFamily="18" charset="0"/>
                        </a:rPr>
                        <a:t>1</a:t>
                      </a:r>
                      <a:endParaRPr lang="en-ZA" sz="1400" b="0" i="0" kern="1200" dirty="0" smtClean="0">
                        <a:solidFill>
                          <a:schemeClr val="tx1"/>
                        </a:solidFill>
                        <a:effectLst/>
                        <a:latin typeface="+mn-lt"/>
                        <a:ea typeface="Century Gothic" panose="020B0502020202020204" pitchFamily="34" charset="0"/>
                        <a:cs typeface="Times New Roman" panose="02020603050405020304" pitchFamily="18" charset="0"/>
                      </a:endParaRP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marR="0" lvl="0" indent="0" algn="ctr" defTabSz="914391" rtl="0" eaLnBrk="1" fontAlgn="auto" latinLnBrk="0" hangingPunct="1">
                        <a:lnSpc>
                          <a:spcPct val="110000"/>
                        </a:lnSpc>
                        <a:spcBef>
                          <a:spcPts val="0"/>
                        </a:spcBef>
                        <a:spcAft>
                          <a:spcPts val="0"/>
                        </a:spcAft>
                        <a:buClrTx/>
                        <a:buSzTx/>
                        <a:buFontTx/>
                        <a:buNone/>
                        <a:tabLst/>
                        <a:defRPr/>
                      </a:pPr>
                      <a:r>
                        <a:rPr lang="en-GB" sz="1400" b="0" i="0" kern="1200" dirty="0" smtClean="0">
                          <a:solidFill>
                            <a:schemeClr val="tx1"/>
                          </a:solidFill>
                          <a:effectLst/>
                          <a:latin typeface="+mn-lt"/>
                          <a:ea typeface="Century Gothic" panose="020B0502020202020204" pitchFamily="34" charset="0"/>
                          <a:cs typeface="Times New Roman" panose="02020603050405020304" pitchFamily="18" charset="0"/>
                        </a:rPr>
                        <a:t>1</a:t>
                      </a:r>
                      <a:endParaRPr lang="en-ZA" sz="1400" b="0" i="0" kern="1200" dirty="0">
                        <a:solidFill>
                          <a:schemeClr val="tx1"/>
                        </a:solidFill>
                        <a:effectLst/>
                        <a:latin typeface="+mn-lt"/>
                        <a:ea typeface="Century Gothic" panose="020B0502020202020204" pitchFamily="34" charset="0"/>
                        <a:cs typeface="Times New Roman" panose="02020603050405020304" pitchFamily="18" charset="0"/>
                      </a:endParaRP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marR="0" lvl="0" indent="0" algn="ctr" defTabSz="914391" rtl="0" eaLnBrk="1" fontAlgn="auto" latinLnBrk="0" hangingPunct="1">
                        <a:lnSpc>
                          <a:spcPct val="110000"/>
                        </a:lnSpc>
                        <a:spcBef>
                          <a:spcPts val="0"/>
                        </a:spcBef>
                        <a:spcAft>
                          <a:spcPts val="0"/>
                        </a:spcAft>
                        <a:buClrTx/>
                        <a:buSzTx/>
                        <a:buFontTx/>
                        <a:buNone/>
                        <a:tabLst/>
                        <a:defRPr/>
                      </a:pPr>
                      <a:r>
                        <a:rPr lang="en-GB" sz="1400" b="0" i="0" kern="1200" dirty="0" smtClean="0">
                          <a:solidFill>
                            <a:schemeClr val="tx1"/>
                          </a:solidFill>
                          <a:effectLst/>
                          <a:latin typeface="+mn-lt"/>
                          <a:ea typeface="Century Gothic" panose="020B0502020202020204" pitchFamily="34" charset="0"/>
                          <a:cs typeface="Times New Roman" panose="02020603050405020304" pitchFamily="18" charset="0"/>
                        </a:rPr>
                        <a:t>1</a:t>
                      </a:r>
                      <a:endParaRPr lang="en-ZA" sz="1400" b="0" i="0" kern="1200" dirty="0">
                        <a:solidFill>
                          <a:schemeClr val="tx1"/>
                        </a:solidFill>
                        <a:effectLst/>
                        <a:latin typeface="+mn-lt"/>
                        <a:ea typeface="Century Gothic" panose="020B0502020202020204" pitchFamily="34" charset="0"/>
                        <a:cs typeface="Times New Roman" panose="02020603050405020304" pitchFamily="18" charset="0"/>
                      </a:endParaRP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r>
              <a:tr h="276695">
                <a:tc>
                  <a:txBody>
                    <a:bodyPr/>
                    <a:lstStyle/>
                    <a:p>
                      <a:pPr marL="53975" marR="0" lvl="1" indent="0" algn="l">
                        <a:lnSpc>
                          <a:spcPct val="110000"/>
                        </a:lnSpc>
                        <a:spcBef>
                          <a:spcPts val="25"/>
                        </a:spcBef>
                        <a:spcAft>
                          <a:spcPts val="0"/>
                        </a:spcAft>
                        <a:buFont typeface="+mj-lt"/>
                        <a:buNone/>
                      </a:pPr>
                      <a:r>
                        <a:rPr lang="en-US" sz="1400" dirty="0" smtClean="0">
                          <a:solidFill>
                            <a:schemeClr val="tx1"/>
                          </a:solidFill>
                          <a:effectLst/>
                          <a:latin typeface="+mn-lt"/>
                          <a:ea typeface="Times New Roman" panose="02020603050405020304" pitchFamily="18" charset="0"/>
                          <a:cs typeface="Arial" panose="020B0604020202020204" pitchFamily="34" charset="0"/>
                        </a:rPr>
                        <a:t>4.6 Number </a:t>
                      </a:r>
                      <a:r>
                        <a:rPr lang="en-US" sz="1400" dirty="0">
                          <a:solidFill>
                            <a:schemeClr val="tx1"/>
                          </a:solidFill>
                          <a:effectLst/>
                          <a:latin typeface="+mn-lt"/>
                          <a:ea typeface="Times New Roman" panose="02020603050405020304" pitchFamily="18" charset="0"/>
                          <a:cs typeface="Arial" panose="020B0604020202020204" pitchFamily="34" charset="0"/>
                        </a:rPr>
                        <a:t>of integrated reports on the status of Strategic Integrated Projects (SIPs)</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43180" marR="0" algn="ctr">
                        <a:lnSpc>
                          <a:spcPct val="110000"/>
                        </a:lnSpc>
                        <a:spcBef>
                          <a:spcPts val="28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4</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marR="0" algn="ctr">
                        <a:lnSpc>
                          <a:spcPct val="110000"/>
                        </a:lnSpc>
                        <a:spcBef>
                          <a:spcPts val="28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1</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4445" marR="0" algn="ctr">
                        <a:lnSpc>
                          <a:spcPct val="110000"/>
                        </a:lnSpc>
                        <a:spcBef>
                          <a:spcPts val="28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1</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marR="92710" algn="ctr">
                        <a:lnSpc>
                          <a:spcPct val="110000"/>
                        </a:lnSpc>
                        <a:spcBef>
                          <a:spcPts val="28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1</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7620" marR="0" algn="ctr">
                        <a:lnSpc>
                          <a:spcPct val="110000"/>
                        </a:lnSpc>
                        <a:spcBef>
                          <a:spcPts val="28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1</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r>
              <a:tr h="276695">
                <a:tc>
                  <a:txBody>
                    <a:bodyPr/>
                    <a:lstStyle/>
                    <a:p>
                      <a:pPr marL="53975" marR="0" lvl="1" indent="0" algn="l">
                        <a:lnSpc>
                          <a:spcPct val="110000"/>
                        </a:lnSpc>
                        <a:spcBef>
                          <a:spcPts val="25"/>
                        </a:spcBef>
                        <a:spcAft>
                          <a:spcPts val="0"/>
                        </a:spcAft>
                        <a:buFont typeface="+mj-lt"/>
                        <a:buNone/>
                      </a:pPr>
                      <a:r>
                        <a:rPr lang="en-US" sz="1400" dirty="0" smtClean="0">
                          <a:solidFill>
                            <a:schemeClr val="tx1"/>
                          </a:solidFill>
                          <a:effectLst/>
                          <a:latin typeface="+mn-lt"/>
                          <a:ea typeface="Times New Roman" panose="02020603050405020304" pitchFamily="18" charset="0"/>
                          <a:cs typeface="Arial" panose="020B0604020202020204" pitchFamily="34" charset="0"/>
                        </a:rPr>
                        <a:t>4.7 NIP </a:t>
                      </a:r>
                      <a:r>
                        <a:rPr lang="en-US" sz="1400" dirty="0">
                          <a:solidFill>
                            <a:schemeClr val="tx1"/>
                          </a:solidFill>
                          <a:effectLst/>
                          <a:latin typeface="+mn-lt"/>
                          <a:ea typeface="Times New Roman" panose="02020603050405020304" pitchFamily="18" charset="0"/>
                          <a:cs typeface="Arial" panose="020B0604020202020204" pitchFamily="34" charset="0"/>
                        </a:rPr>
                        <a:t>2050 Phase 2: Social and Distributed Infrastructure submitted to Cabinet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43180" marR="0" algn="ctr">
                        <a:lnSpc>
                          <a:spcPct val="110000"/>
                        </a:lnSpc>
                        <a:spcBef>
                          <a:spcPts val="28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1</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marR="0" algn="ctr">
                        <a:lnSpc>
                          <a:spcPct val="110000"/>
                        </a:lnSpc>
                        <a:spcBef>
                          <a:spcPts val="28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4445" marR="0" algn="ctr">
                        <a:lnSpc>
                          <a:spcPct val="110000"/>
                        </a:lnSpc>
                        <a:spcBef>
                          <a:spcPts val="28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marR="92710" algn="ctr">
                        <a:lnSpc>
                          <a:spcPct val="110000"/>
                        </a:lnSpc>
                        <a:spcBef>
                          <a:spcPts val="28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7620" marR="0" algn="ctr">
                        <a:lnSpc>
                          <a:spcPct val="110000"/>
                        </a:lnSpc>
                        <a:spcBef>
                          <a:spcPts val="28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1</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r>
              <a:tr h="276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smtClean="0">
                          <a:solidFill>
                            <a:schemeClr val="tx1"/>
                          </a:solidFill>
                          <a:latin typeface="+mn-lt"/>
                        </a:rPr>
                        <a:t>7.1 Number of approved CAMP submitted to NT </a:t>
                      </a:r>
                      <a:r>
                        <a:rPr lang="en-US" sz="1400" u="none" strike="noStrike" kern="1200" baseline="0" dirty="0">
                          <a:solidFill>
                            <a:schemeClr val="tx1"/>
                          </a:solidFill>
                          <a:latin typeface="+mn-lt"/>
                        </a:rPr>
                        <a:t>	</a:t>
                      </a:r>
                      <a:endParaRPr lang="en-US" sz="1400" b="0" i="0" u="none" strike="noStrike" kern="1200" baseline="0" dirty="0">
                        <a:solidFill>
                          <a:schemeClr val="tx1"/>
                        </a:solidFill>
                        <a:latin typeface="+mn-lt"/>
                        <a:ea typeface="+mn-ea"/>
                        <a:cs typeface="+mn-cs"/>
                      </a:endParaRPr>
                    </a:p>
                  </a:txBody>
                  <a:tcPr marL="68580" marR="68580" marT="34290" marB="3429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marR="0" lvl="0" indent="0" algn="ctr" defTabSz="914391" rtl="0" eaLnBrk="1" fontAlgn="auto" latinLnBrk="0" hangingPunct="1">
                        <a:lnSpc>
                          <a:spcPct val="110000"/>
                        </a:lnSpc>
                        <a:spcBef>
                          <a:spcPts val="0"/>
                        </a:spcBef>
                        <a:spcAft>
                          <a:spcPts val="0"/>
                        </a:spcAft>
                        <a:buClrTx/>
                        <a:buSzTx/>
                        <a:buFontTx/>
                        <a:buNone/>
                        <a:tabLst/>
                        <a:defRPr/>
                      </a:pPr>
                      <a:r>
                        <a:rPr lang="en-ZA" sz="1400" b="0" i="0" kern="1200" dirty="0" smtClean="0">
                          <a:solidFill>
                            <a:schemeClr val="tx1"/>
                          </a:solidFill>
                          <a:effectLst/>
                          <a:latin typeface="+mn-lt"/>
                          <a:ea typeface="Century Gothic" panose="020B0502020202020204" pitchFamily="34" charset="0"/>
                          <a:cs typeface="Times New Roman" panose="02020603050405020304" pitchFamily="18" charset="0"/>
                        </a:rPr>
                        <a:t>1 CAMP submitted to</a:t>
                      </a:r>
                      <a:r>
                        <a:rPr lang="en-ZA" sz="1400" b="0" i="0" kern="1200" baseline="0" dirty="0" smtClean="0">
                          <a:solidFill>
                            <a:schemeClr val="tx1"/>
                          </a:solidFill>
                          <a:effectLst/>
                          <a:latin typeface="+mn-lt"/>
                          <a:ea typeface="Century Gothic" panose="020B0502020202020204" pitchFamily="34" charset="0"/>
                          <a:cs typeface="Times New Roman" panose="02020603050405020304" pitchFamily="18" charset="0"/>
                        </a:rPr>
                        <a:t> Na</a:t>
                      </a:r>
                      <a:r>
                        <a:rPr lang="en-ZA" sz="1400" b="0" i="0" kern="1200" dirty="0" smtClean="0">
                          <a:solidFill>
                            <a:schemeClr val="tx1"/>
                          </a:solidFill>
                          <a:effectLst/>
                          <a:latin typeface="+mn-lt"/>
                          <a:ea typeface="Century Gothic" panose="020B0502020202020204" pitchFamily="34" charset="0"/>
                          <a:cs typeface="Times New Roman" panose="02020603050405020304" pitchFamily="18" charset="0"/>
                        </a:rPr>
                        <a:t>tional Treasury</a:t>
                      </a: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marR="0" lvl="0" indent="0" algn="ctr" defTabSz="914391" rtl="0" eaLnBrk="1" fontAlgn="auto" latinLnBrk="0" hangingPunct="1">
                        <a:lnSpc>
                          <a:spcPct val="110000"/>
                        </a:lnSpc>
                        <a:spcBef>
                          <a:spcPts val="0"/>
                        </a:spcBef>
                        <a:spcAft>
                          <a:spcPts val="0"/>
                        </a:spcAft>
                        <a:buClrTx/>
                        <a:buSzTx/>
                        <a:buFontTx/>
                        <a:buNone/>
                        <a:tabLst/>
                        <a:defRPr/>
                      </a:pPr>
                      <a:r>
                        <a:rPr lang="en-ZA" sz="1400" b="0" i="0" kern="1200" dirty="0" smtClean="0">
                          <a:solidFill>
                            <a:schemeClr val="tx1"/>
                          </a:solidFill>
                          <a:effectLst/>
                          <a:latin typeface="+mn-lt"/>
                          <a:ea typeface="Century Gothic" panose="020B0502020202020204" pitchFamily="34" charset="0"/>
                          <a:cs typeface="Times New Roman" panose="02020603050405020304" pitchFamily="18" charset="0"/>
                        </a:rPr>
                        <a:t>-</a:t>
                      </a:r>
                      <a:endParaRPr lang="en-ZA" sz="1400" b="0" i="0" kern="1200" dirty="0">
                        <a:solidFill>
                          <a:schemeClr val="tx1"/>
                        </a:solidFill>
                        <a:effectLst/>
                        <a:latin typeface="+mn-lt"/>
                        <a:ea typeface="Century Gothic" panose="020B0502020202020204" pitchFamily="34" charset="0"/>
                        <a:cs typeface="Times New Roman" panose="02020603050405020304" pitchFamily="18" charset="0"/>
                      </a:endParaRP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marR="0" lvl="0" indent="0" algn="ctr" defTabSz="914391" rtl="0" eaLnBrk="1" fontAlgn="auto" latinLnBrk="0" hangingPunct="1">
                        <a:lnSpc>
                          <a:spcPct val="110000"/>
                        </a:lnSpc>
                        <a:spcBef>
                          <a:spcPts val="0"/>
                        </a:spcBef>
                        <a:spcAft>
                          <a:spcPts val="0"/>
                        </a:spcAft>
                        <a:buClrTx/>
                        <a:buSzTx/>
                        <a:buFontTx/>
                        <a:buNone/>
                        <a:tabLst/>
                        <a:defRPr/>
                      </a:pPr>
                      <a:r>
                        <a:rPr lang="en-ZA" sz="1400" b="0" i="0" kern="1200" dirty="0" smtClean="0">
                          <a:solidFill>
                            <a:schemeClr val="tx1"/>
                          </a:solidFill>
                          <a:effectLst/>
                          <a:latin typeface="+mn-lt"/>
                          <a:ea typeface="Century Gothic" panose="020B0502020202020204" pitchFamily="34" charset="0"/>
                          <a:cs typeface="Times New Roman" panose="02020603050405020304" pitchFamily="18" charset="0"/>
                        </a:rPr>
                        <a:t>1 CAMP submitted to </a:t>
                      </a:r>
                      <a:r>
                        <a:rPr lang="en-ZA" sz="1400" b="0" i="0" kern="1200" baseline="0" dirty="0" smtClean="0">
                          <a:solidFill>
                            <a:schemeClr val="tx1"/>
                          </a:solidFill>
                          <a:effectLst/>
                          <a:latin typeface="+mn-lt"/>
                          <a:ea typeface="Century Gothic" panose="020B0502020202020204" pitchFamily="34" charset="0"/>
                          <a:cs typeface="Times New Roman" panose="02020603050405020304" pitchFamily="18" charset="0"/>
                        </a:rPr>
                        <a:t>Na</a:t>
                      </a:r>
                      <a:r>
                        <a:rPr lang="en-ZA" sz="1400" b="0" i="0" kern="1200" dirty="0" smtClean="0">
                          <a:solidFill>
                            <a:schemeClr val="tx1"/>
                          </a:solidFill>
                          <a:effectLst/>
                          <a:latin typeface="+mn-lt"/>
                          <a:ea typeface="Century Gothic" panose="020B0502020202020204" pitchFamily="34" charset="0"/>
                          <a:cs typeface="Times New Roman" panose="02020603050405020304" pitchFamily="18" charset="0"/>
                        </a:rPr>
                        <a:t>tional Treasury</a:t>
                      </a: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marR="0" lvl="0" indent="0" algn="ctr" defTabSz="914391" rtl="0" eaLnBrk="1" fontAlgn="auto" latinLnBrk="0" hangingPunct="1">
                        <a:lnSpc>
                          <a:spcPct val="110000"/>
                        </a:lnSpc>
                        <a:spcBef>
                          <a:spcPts val="0"/>
                        </a:spcBef>
                        <a:spcAft>
                          <a:spcPts val="0"/>
                        </a:spcAft>
                        <a:buClrTx/>
                        <a:buSzTx/>
                        <a:buFontTx/>
                        <a:buNone/>
                        <a:tabLst/>
                        <a:defRPr/>
                      </a:pPr>
                      <a:r>
                        <a:rPr lang="en-GB" sz="1400" b="0" i="0" kern="1200" dirty="0" smtClean="0">
                          <a:solidFill>
                            <a:schemeClr val="tx1"/>
                          </a:solidFill>
                          <a:effectLst/>
                          <a:latin typeface="+mn-lt"/>
                          <a:ea typeface="Century Gothic" panose="020B0502020202020204" pitchFamily="34" charset="0"/>
                          <a:cs typeface="Times New Roman" panose="02020603050405020304" pitchFamily="18" charset="0"/>
                        </a:rPr>
                        <a:t>-</a:t>
                      </a:r>
                      <a:endParaRPr lang="en-ZA" sz="1400" b="0" i="0" kern="1200" dirty="0">
                        <a:solidFill>
                          <a:schemeClr val="tx1"/>
                        </a:solidFill>
                        <a:effectLst/>
                        <a:latin typeface="+mn-lt"/>
                        <a:ea typeface="Century Gothic" panose="020B0502020202020204" pitchFamily="34" charset="0"/>
                        <a:cs typeface="Times New Roman" panose="02020603050405020304" pitchFamily="18" charset="0"/>
                      </a:endParaRP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marR="0" lvl="0" indent="0" algn="ctr" defTabSz="914391" rtl="0" eaLnBrk="1" fontAlgn="auto" latinLnBrk="0" hangingPunct="1">
                        <a:lnSpc>
                          <a:spcPct val="110000"/>
                        </a:lnSpc>
                        <a:spcBef>
                          <a:spcPts val="0"/>
                        </a:spcBef>
                        <a:spcAft>
                          <a:spcPts val="0"/>
                        </a:spcAft>
                        <a:buClrTx/>
                        <a:buSzTx/>
                        <a:buFontTx/>
                        <a:buNone/>
                        <a:tabLst/>
                        <a:defRPr/>
                      </a:pPr>
                      <a:r>
                        <a:rPr lang="en-ZA" sz="1400" b="0" i="0" kern="1200" dirty="0" smtClean="0">
                          <a:solidFill>
                            <a:schemeClr val="tx1"/>
                          </a:solidFill>
                          <a:effectLst/>
                          <a:latin typeface="+mn-lt"/>
                          <a:ea typeface="Century Gothic" panose="020B0502020202020204" pitchFamily="34" charset="0"/>
                          <a:cs typeface="Times New Roman" panose="02020603050405020304" pitchFamily="18" charset="0"/>
                        </a:rPr>
                        <a:t>-</a:t>
                      </a:r>
                      <a:endParaRPr lang="en-ZA" sz="1400" b="0" i="0" kern="1200" dirty="0">
                        <a:solidFill>
                          <a:schemeClr val="tx1"/>
                        </a:solidFill>
                        <a:effectLst/>
                        <a:latin typeface="+mn-lt"/>
                        <a:ea typeface="Century Gothic" panose="020B0502020202020204" pitchFamily="34" charset="0"/>
                        <a:cs typeface="Times New Roman" panose="02020603050405020304" pitchFamily="18" charset="0"/>
                      </a:endParaRP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extLst>
                  <a:ext uri="{0D108BD9-81ED-4DB2-BD59-A6C34878D82A}">
                    <a16:rowId xmlns:a16="http://schemas.microsoft.com/office/drawing/2014/main" xmlns="" val="10009"/>
                  </a:ext>
                </a:extLst>
              </a:tr>
              <a:tr h="276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smtClean="0">
                          <a:solidFill>
                            <a:schemeClr val="tx1"/>
                          </a:solidFill>
                          <a:latin typeface="+mn-lt"/>
                        </a:rPr>
                        <a:t>7.2 Number of Government Precinct Development Plans aligned to NSDF, IUDF and Smart City principles</a:t>
                      </a:r>
                      <a:r>
                        <a:rPr lang="en-US" sz="1400" u="none" strike="noStrike" kern="1200" baseline="0" dirty="0">
                          <a:solidFill>
                            <a:schemeClr val="tx1"/>
                          </a:solidFill>
                          <a:latin typeface="+mn-lt"/>
                        </a:rPr>
                        <a:t>	</a:t>
                      </a:r>
                      <a:endParaRPr lang="en-US" sz="1400" b="0" i="0" u="none" strike="noStrike" kern="1200" baseline="0" dirty="0">
                        <a:solidFill>
                          <a:schemeClr val="tx1"/>
                        </a:solidFill>
                        <a:latin typeface="+mn-lt"/>
                        <a:ea typeface="+mn-ea"/>
                        <a:cs typeface="+mn-cs"/>
                      </a:endParaRPr>
                    </a:p>
                  </a:txBody>
                  <a:tcPr marL="68580" marR="68580" marT="34290" marB="3429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algn="ctr" defTabSz="914391" rtl="0" eaLnBrk="1" latinLnBrk="0" hangingPunct="1">
                        <a:lnSpc>
                          <a:spcPct val="110000"/>
                        </a:lnSpc>
                        <a:spcAft>
                          <a:spcPts val="0"/>
                        </a:spcAft>
                      </a:pPr>
                      <a:r>
                        <a:rPr lang="en-ZA" sz="1400" b="0" i="0" kern="1200" dirty="0">
                          <a:solidFill>
                            <a:schemeClr val="tx1"/>
                          </a:solidFill>
                          <a:effectLst/>
                          <a:latin typeface="+mn-lt"/>
                          <a:ea typeface="Century Gothic" panose="020B0502020202020204" pitchFamily="34" charset="0"/>
                          <a:cs typeface="Times New Roman" panose="02020603050405020304" pitchFamily="18" charset="0"/>
                        </a:rPr>
                        <a:t>1</a:t>
                      </a: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algn="ctr" defTabSz="914391" rtl="0" eaLnBrk="1" latinLnBrk="0" hangingPunct="1">
                        <a:lnSpc>
                          <a:spcPct val="110000"/>
                        </a:lnSpc>
                        <a:spcAft>
                          <a:spcPts val="0"/>
                        </a:spcAft>
                      </a:pPr>
                      <a:r>
                        <a:rPr lang="en-GB" sz="1400" b="0" i="0" kern="1200" dirty="0" smtClean="0">
                          <a:solidFill>
                            <a:schemeClr val="tx1"/>
                          </a:solidFill>
                          <a:effectLst/>
                          <a:latin typeface="+mn-lt"/>
                          <a:ea typeface="Century Gothic" panose="020B0502020202020204" pitchFamily="34" charset="0"/>
                          <a:cs typeface="Times New Roman" panose="02020603050405020304" pitchFamily="18" charset="0"/>
                        </a:rPr>
                        <a:t>-</a:t>
                      </a:r>
                      <a:endParaRPr lang="en-ZA" sz="1400" b="0" i="0" kern="1200" dirty="0">
                        <a:solidFill>
                          <a:schemeClr val="tx1"/>
                        </a:solidFill>
                        <a:effectLst/>
                        <a:latin typeface="+mn-lt"/>
                        <a:ea typeface="Century Gothic" panose="020B0502020202020204" pitchFamily="34" charset="0"/>
                        <a:cs typeface="Times New Roman" panose="02020603050405020304" pitchFamily="18" charset="0"/>
                      </a:endParaRP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algn="ctr" defTabSz="914391" rtl="0" eaLnBrk="1" latinLnBrk="0" hangingPunct="1">
                        <a:lnSpc>
                          <a:spcPct val="110000"/>
                        </a:lnSpc>
                        <a:spcAft>
                          <a:spcPts val="0"/>
                        </a:spcAft>
                      </a:pPr>
                      <a:r>
                        <a:rPr lang="en-ZA" sz="1400" b="0" i="0" kern="1200" dirty="0" smtClean="0">
                          <a:solidFill>
                            <a:schemeClr val="tx1"/>
                          </a:solidFill>
                          <a:effectLst/>
                          <a:latin typeface="+mn-lt"/>
                          <a:ea typeface="Century Gothic" panose="020B0502020202020204" pitchFamily="34" charset="0"/>
                          <a:cs typeface="Times New Roman" panose="02020603050405020304" pitchFamily="18" charset="0"/>
                        </a:rPr>
                        <a:t>-</a:t>
                      </a:r>
                      <a:endParaRPr lang="en-ZA" sz="1400" b="0" i="0" kern="1200" dirty="0">
                        <a:solidFill>
                          <a:schemeClr val="tx1"/>
                        </a:solidFill>
                        <a:effectLst/>
                        <a:latin typeface="+mn-lt"/>
                        <a:ea typeface="Century Gothic" panose="020B0502020202020204" pitchFamily="34" charset="0"/>
                        <a:cs typeface="Times New Roman" panose="02020603050405020304" pitchFamily="18" charset="0"/>
                      </a:endParaRP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algn="ctr" defTabSz="914391" rtl="0" eaLnBrk="1" latinLnBrk="0" hangingPunct="1">
                        <a:lnSpc>
                          <a:spcPct val="110000"/>
                        </a:lnSpc>
                        <a:spcAft>
                          <a:spcPts val="0"/>
                        </a:spcAft>
                      </a:pPr>
                      <a:r>
                        <a:rPr lang="en-ZA" sz="1400" b="0" i="0" kern="1200" dirty="0" smtClean="0">
                          <a:solidFill>
                            <a:schemeClr val="tx1"/>
                          </a:solidFill>
                          <a:effectLst/>
                          <a:latin typeface="+mn-lt"/>
                          <a:ea typeface="Century Gothic" panose="020B0502020202020204" pitchFamily="34" charset="0"/>
                          <a:cs typeface="Times New Roman" panose="02020603050405020304" pitchFamily="18" charset="0"/>
                        </a:rPr>
                        <a:t>-</a:t>
                      </a:r>
                      <a:endParaRPr lang="en-ZA" sz="1400" b="0" i="0" kern="1200" dirty="0">
                        <a:solidFill>
                          <a:schemeClr val="tx1"/>
                        </a:solidFill>
                        <a:effectLst/>
                        <a:latin typeface="+mn-lt"/>
                        <a:ea typeface="Century Gothic" panose="020B0502020202020204" pitchFamily="34" charset="0"/>
                        <a:cs typeface="Times New Roman" panose="02020603050405020304" pitchFamily="18" charset="0"/>
                      </a:endParaRP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algn="ctr" defTabSz="914391" rtl="0" eaLnBrk="1" latinLnBrk="0" hangingPunct="1">
                        <a:lnSpc>
                          <a:spcPct val="110000"/>
                        </a:lnSpc>
                        <a:spcAft>
                          <a:spcPts val="0"/>
                        </a:spcAft>
                      </a:pPr>
                      <a:r>
                        <a:rPr lang="en-ZA" sz="1400" b="0" i="0" kern="1200" dirty="0">
                          <a:solidFill>
                            <a:schemeClr val="tx1"/>
                          </a:solidFill>
                          <a:effectLst/>
                          <a:latin typeface="+mn-lt"/>
                          <a:ea typeface="Century Gothic" panose="020B0502020202020204" pitchFamily="34" charset="0"/>
                          <a:cs typeface="Times New Roman" panose="02020603050405020304" pitchFamily="18" charset="0"/>
                        </a:rPr>
                        <a:t>1</a:t>
                      </a: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r>
              <a:tr h="142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smtClean="0">
                          <a:solidFill>
                            <a:schemeClr val="tx1"/>
                          </a:solidFill>
                          <a:latin typeface="+mn-lt"/>
                        </a:rPr>
                        <a:t>9.9 </a:t>
                      </a:r>
                      <a:r>
                        <a:rPr lang="en-US" sz="1400" u="none" strike="noStrike" kern="1200" baseline="0" dirty="0">
                          <a:solidFill>
                            <a:schemeClr val="tx1"/>
                          </a:solidFill>
                          <a:latin typeface="+mn-lt"/>
                        </a:rPr>
                        <a:t>Ha released from the DPWI portfolio for development of Infrastructure programs and socio economic objectives</a:t>
                      </a:r>
                      <a:endParaRPr lang="en-US" sz="1400" b="0" i="0" u="none" strike="noStrike" kern="1200" baseline="0" dirty="0">
                        <a:solidFill>
                          <a:schemeClr val="tx1"/>
                        </a:solidFill>
                        <a:latin typeface="+mn-lt"/>
                        <a:ea typeface="+mn-ea"/>
                        <a:cs typeface="+mn-cs"/>
                      </a:endParaRPr>
                    </a:p>
                  </a:txBody>
                  <a:tcPr marL="68580" marR="68580" marT="34290" marB="3429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algn="ctr" defTabSz="914391" rtl="0" eaLnBrk="1" latinLnBrk="0" hangingPunct="1">
                        <a:lnSpc>
                          <a:spcPct val="110000"/>
                        </a:lnSpc>
                        <a:spcAft>
                          <a:spcPts val="0"/>
                        </a:spcAft>
                      </a:pPr>
                      <a:r>
                        <a:rPr lang="en-US" sz="1400" dirty="0" smtClean="0">
                          <a:solidFill>
                            <a:schemeClr val="tx1"/>
                          </a:solidFill>
                          <a:latin typeface="+mn-lt"/>
                        </a:rPr>
                        <a:t>161 913 </a:t>
                      </a:r>
                      <a:r>
                        <a:rPr lang="en-ZA" sz="1400" b="0" i="0" kern="1200" dirty="0" smtClean="0">
                          <a:solidFill>
                            <a:schemeClr val="tx1"/>
                          </a:solidFill>
                          <a:effectLst/>
                          <a:latin typeface="+mn-lt"/>
                          <a:ea typeface="Century Gothic" panose="020B0502020202020204" pitchFamily="34" charset="0"/>
                          <a:cs typeface="Times New Roman" panose="02020603050405020304" pitchFamily="18" charset="0"/>
                        </a:rPr>
                        <a:t>hectares</a:t>
                      </a: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marR="0" lvl="0" indent="0" algn="ctr" defTabSz="914391" rtl="0" eaLnBrk="1" fontAlgn="auto" latinLnBrk="0" hangingPunct="1">
                        <a:lnSpc>
                          <a:spcPct val="110000"/>
                        </a:lnSpc>
                        <a:spcBef>
                          <a:spcPts val="0"/>
                        </a:spcBef>
                        <a:spcAft>
                          <a:spcPts val="0"/>
                        </a:spcAft>
                        <a:buClrTx/>
                        <a:buSzTx/>
                        <a:buFontTx/>
                        <a:buNone/>
                        <a:tabLst/>
                        <a:defRPr/>
                      </a:pPr>
                      <a:r>
                        <a:rPr lang="en-ZA" sz="1400" b="0" i="0" kern="1200" dirty="0" smtClean="0">
                          <a:solidFill>
                            <a:schemeClr val="tx1"/>
                          </a:solidFill>
                          <a:effectLst/>
                          <a:latin typeface="+mn-lt"/>
                          <a:ea typeface="Century Gothic" panose="020B0502020202020204" pitchFamily="34" charset="0"/>
                          <a:cs typeface="Times New Roman" panose="02020603050405020304" pitchFamily="18" charset="0"/>
                        </a:rPr>
                        <a:t>-</a:t>
                      </a:r>
                      <a:endParaRPr lang="en-ZA" sz="1400" b="0" i="0" kern="1200" dirty="0">
                        <a:solidFill>
                          <a:schemeClr val="tx1"/>
                        </a:solidFill>
                        <a:effectLst/>
                        <a:latin typeface="+mn-lt"/>
                        <a:ea typeface="Century Gothic" panose="020B0502020202020204" pitchFamily="34" charset="0"/>
                        <a:cs typeface="Times New Roman" panose="02020603050405020304" pitchFamily="18" charset="0"/>
                      </a:endParaRP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marR="0" lvl="0" indent="0" algn="ctr" defTabSz="914391" rtl="0" eaLnBrk="1" fontAlgn="auto" latinLnBrk="0" hangingPunct="1">
                        <a:lnSpc>
                          <a:spcPct val="110000"/>
                        </a:lnSpc>
                        <a:spcBef>
                          <a:spcPts val="0"/>
                        </a:spcBef>
                        <a:spcAft>
                          <a:spcPts val="0"/>
                        </a:spcAft>
                        <a:buClrTx/>
                        <a:buSzTx/>
                        <a:buFontTx/>
                        <a:buNone/>
                        <a:tabLst/>
                        <a:defRPr/>
                      </a:pPr>
                      <a:r>
                        <a:rPr lang="en-ZA" sz="1400" b="0" i="0" kern="1200" dirty="0" smtClean="0">
                          <a:solidFill>
                            <a:schemeClr val="tx1"/>
                          </a:solidFill>
                          <a:effectLst/>
                          <a:latin typeface="+mn-lt"/>
                          <a:ea typeface="Century Gothic" panose="020B0502020202020204" pitchFamily="34" charset="0"/>
                          <a:cs typeface="Times New Roman" panose="02020603050405020304" pitchFamily="18" charset="0"/>
                        </a:rPr>
                        <a:t>-</a:t>
                      </a:r>
                      <a:endParaRPr lang="en-ZA" sz="1400" b="0" i="0" kern="1200" dirty="0">
                        <a:solidFill>
                          <a:schemeClr val="tx1"/>
                        </a:solidFill>
                        <a:effectLst/>
                        <a:latin typeface="+mn-lt"/>
                        <a:ea typeface="Century Gothic" panose="020B0502020202020204" pitchFamily="34" charset="0"/>
                        <a:cs typeface="Times New Roman" panose="02020603050405020304" pitchFamily="18" charset="0"/>
                      </a:endParaRP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marR="0" lvl="0" indent="0" algn="ctr" defTabSz="914391" rtl="0" eaLnBrk="1" fontAlgn="auto" latinLnBrk="0" hangingPunct="1">
                        <a:lnSpc>
                          <a:spcPct val="110000"/>
                        </a:lnSpc>
                        <a:spcBef>
                          <a:spcPts val="0"/>
                        </a:spcBef>
                        <a:spcAft>
                          <a:spcPts val="0"/>
                        </a:spcAft>
                        <a:buClrTx/>
                        <a:buSzTx/>
                        <a:buFontTx/>
                        <a:buNone/>
                        <a:tabLst/>
                        <a:defRPr/>
                      </a:pPr>
                      <a:r>
                        <a:rPr lang="en-ZA" sz="1400" b="0" i="0" kern="1200" dirty="0" smtClean="0">
                          <a:solidFill>
                            <a:schemeClr val="tx1"/>
                          </a:solidFill>
                          <a:effectLst/>
                          <a:latin typeface="+mn-lt"/>
                          <a:ea typeface="Century Gothic" panose="020B0502020202020204" pitchFamily="34" charset="0"/>
                          <a:cs typeface="Times New Roman" panose="02020603050405020304" pitchFamily="18" charset="0"/>
                        </a:rPr>
                        <a:t>-</a:t>
                      </a:r>
                      <a:endParaRPr lang="en-ZA" sz="1400" b="0" i="0" kern="1200" dirty="0">
                        <a:solidFill>
                          <a:schemeClr val="tx1"/>
                        </a:solidFill>
                        <a:effectLst/>
                        <a:latin typeface="+mn-lt"/>
                        <a:ea typeface="Century Gothic" panose="020B0502020202020204" pitchFamily="34" charset="0"/>
                        <a:cs typeface="Times New Roman" panose="02020603050405020304" pitchFamily="18" charset="0"/>
                      </a:endParaRP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algn="ctr" defTabSz="914391" rtl="0" eaLnBrk="1" latinLnBrk="0" hangingPunct="1">
                        <a:lnSpc>
                          <a:spcPct val="110000"/>
                        </a:lnSpc>
                        <a:spcAft>
                          <a:spcPts val="0"/>
                        </a:spcAft>
                      </a:pPr>
                      <a:r>
                        <a:rPr lang="en-US" sz="1400" dirty="0" smtClean="0">
                          <a:solidFill>
                            <a:schemeClr val="tx1"/>
                          </a:solidFill>
                          <a:latin typeface="+mn-lt"/>
                        </a:rPr>
                        <a:t>161 913 </a:t>
                      </a:r>
                      <a:r>
                        <a:rPr lang="en-ZA" sz="1400" b="0" i="0" kern="1200" dirty="0" smtClean="0">
                          <a:solidFill>
                            <a:schemeClr val="tx1"/>
                          </a:solidFill>
                          <a:effectLst/>
                          <a:latin typeface="+mn-lt"/>
                          <a:ea typeface="Century Gothic" panose="020B0502020202020204" pitchFamily="34" charset="0"/>
                          <a:cs typeface="Times New Roman" panose="02020603050405020304" pitchFamily="18" charset="0"/>
                        </a:rPr>
                        <a:t>hectares</a:t>
                      </a:r>
                    </a:p>
                  </a:txBody>
                  <a:tcPr marL="68412" marR="6841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25896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4B00A27-6A5E-FB4A-91DB-B2CBD34313A9}" type="slidenum">
              <a:rPr lang="en-US" smtClean="0"/>
              <a:pPr/>
              <a:t>19</a:t>
            </a:fld>
            <a:endParaRPr lang="en-US" dirty="0"/>
          </a:p>
        </p:txBody>
      </p:sp>
      <p:sp>
        <p:nvSpPr>
          <p:cNvPr id="15" name="Rectangle 7"/>
          <p:cNvSpPr>
            <a:spLocks noChangeArrowheads="1"/>
          </p:cNvSpPr>
          <p:nvPr/>
        </p:nvSpPr>
        <p:spPr bwMode="auto">
          <a:xfrm flipV="1">
            <a:off x="87601" y="2169617"/>
            <a:ext cx="1242221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sz="1350" dirty="0">
                <a:latin typeface="Arial" panose="020B0604020202020204" pitchFamily="34" charset="0"/>
              </a:rPr>
              <a:t/>
            </a:r>
            <a:br>
              <a:rPr lang="en-ZA" sz="1350" dirty="0">
                <a:latin typeface="Arial" panose="020B0604020202020204" pitchFamily="34" charset="0"/>
              </a:rPr>
            </a:br>
            <a:endParaRPr lang="en-ZA" sz="1350" dirty="0">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6360341"/>
              </p:ext>
            </p:extLst>
          </p:nvPr>
        </p:nvGraphicFramePr>
        <p:xfrm>
          <a:off x="1" y="970058"/>
          <a:ext cx="9104242" cy="5311464"/>
        </p:xfrm>
        <a:graphic>
          <a:graphicData uri="http://schemas.openxmlformats.org/drawingml/2006/table">
            <a:tbl>
              <a:tblPr firstRow="1" bandRow="1">
                <a:tableStyleId>{93296810-A885-4BE3-A3E7-6D5BEEA58F35}</a:tableStyleId>
              </a:tblPr>
              <a:tblGrid>
                <a:gridCol w="1031842">
                  <a:extLst>
                    <a:ext uri="{9D8B030D-6E8A-4147-A177-3AD203B41FA5}">
                      <a16:colId xmlns:a16="http://schemas.microsoft.com/office/drawing/2014/main" xmlns="" val="20000"/>
                    </a:ext>
                  </a:extLst>
                </a:gridCol>
                <a:gridCol w="2492407">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gridCol w="857250">
                  <a:extLst>
                    <a:ext uri="{9D8B030D-6E8A-4147-A177-3AD203B41FA5}">
                      <a16:colId xmlns:a16="http://schemas.microsoft.com/office/drawing/2014/main" xmlns="" val="20003"/>
                    </a:ext>
                  </a:extLst>
                </a:gridCol>
                <a:gridCol w="2020738">
                  <a:extLst>
                    <a:ext uri="{9D8B030D-6E8A-4147-A177-3AD203B41FA5}">
                      <a16:colId xmlns:a16="http://schemas.microsoft.com/office/drawing/2014/main" xmlns="" val="20004"/>
                    </a:ext>
                  </a:extLst>
                </a:gridCol>
                <a:gridCol w="1254205">
                  <a:extLst>
                    <a:ext uri="{9D8B030D-6E8A-4147-A177-3AD203B41FA5}">
                      <a16:colId xmlns:a16="http://schemas.microsoft.com/office/drawing/2014/main" xmlns="" val="20005"/>
                    </a:ext>
                  </a:extLst>
                </a:gridCol>
              </a:tblGrid>
              <a:tr h="527529">
                <a:tc>
                  <a:txBody>
                    <a:bodyPr/>
                    <a:lstStyle/>
                    <a:p>
                      <a:r>
                        <a:rPr lang="en-US" sz="1400" dirty="0"/>
                        <a:t>Priority</a:t>
                      </a:r>
                    </a:p>
                  </a:txBody>
                  <a:tcPr marL="68580" marR="68580" marT="34290" marB="34290"/>
                </a:tc>
                <a:tc>
                  <a:txBody>
                    <a:bodyPr/>
                    <a:lstStyle/>
                    <a:p>
                      <a:r>
                        <a:rPr lang="en-US" sz="1400" dirty="0"/>
                        <a:t>MTSF/MDA</a:t>
                      </a:r>
                    </a:p>
                  </a:txBody>
                  <a:tcPr marL="68580" marR="68580" marT="34290" marB="34290"/>
                </a:tc>
                <a:tc>
                  <a:txBody>
                    <a:bodyPr/>
                    <a:lstStyle/>
                    <a:p>
                      <a:r>
                        <a:rPr lang="en-US" sz="1400" dirty="0"/>
                        <a:t>SP Indicator</a:t>
                      </a:r>
                    </a:p>
                  </a:txBody>
                  <a:tcPr marL="68580" marR="68580" marT="34290" marB="34290"/>
                </a:tc>
                <a:tc>
                  <a:txBody>
                    <a:bodyPr/>
                    <a:lstStyle/>
                    <a:p>
                      <a:r>
                        <a:rPr lang="en-US" sz="1400" dirty="0"/>
                        <a:t>5-year</a:t>
                      </a:r>
                      <a:r>
                        <a:rPr lang="en-US" sz="1400" baseline="0" dirty="0"/>
                        <a:t> target</a:t>
                      </a:r>
                      <a:endParaRPr lang="en-US" sz="1400" dirty="0"/>
                    </a:p>
                  </a:txBody>
                  <a:tcPr marL="68580" marR="68580" marT="34290" marB="34290"/>
                </a:tc>
                <a:tc>
                  <a:txBody>
                    <a:bodyPr/>
                    <a:lstStyle/>
                    <a:p>
                      <a:r>
                        <a:rPr lang="en-US" sz="1400" dirty="0"/>
                        <a:t>APP indicator</a:t>
                      </a:r>
                    </a:p>
                  </a:txBody>
                  <a:tcPr marL="68580" marR="68580" marT="34290" marB="34290"/>
                </a:tc>
                <a:tc>
                  <a:txBody>
                    <a:bodyPr/>
                    <a:lstStyle/>
                    <a:p>
                      <a:r>
                        <a:rPr lang="en-US" sz="1400" dirty="0"/>
                        <a:t>3-year target</a:t>
                      </a:r>
                    </a:p>
                  </a:txBody>
                  <a:tcPr marL="68580" marR="68580" marT="34290" marB="34290"/>
                </a:tc>
                <a:extLst>
                  <a:ext uri="{0D108BD9-81ED-4DB2-BD59-A6C34878D82A}">
                    <a16:rowId xmlns:a16="http://schemas.microsoft.com/office/drawing/2014/main" xmlns="" val="10000"/>
                  </a:ext>
                </a:extLst>
              </a:tr>
              <a:tr h="911576">
                <a:tc rowSpan="2">
                  <a:txBody>
                    <a:bodyPr/>
                    <a:lstStyle/>
                    <a:p>
                      <a:pPr algn="ctr"/>
                      <a:r>
                        <a:rPr lang="en-US" sz="1400" dirty="0"/>
                        <a:t>MTSF Priority 2: Economic Transformation and Job Creation</a:t>
                      </a:r>
                      <a:endParaRPr lang="en-US" sz="1400" dirty="0">
                        <a:solidFill>
                          <a:schemeClr val="tx1"/>
                        </a:solidFill>
                      </a:endParaRPr>
                    </a:p>
                  </a:txBody>
                  <a:tcPr marL="68580" marR="68580" marT="34290" marB="34290" vert="vert270"/>
                </a:tc>
                <a:tc>
                  <a:txBody>
                    <a:bodyPr/>
                    <a:lstStyle/>
                    <a:p>
                      <a:pPr algn="l"/>
                      <a:r>
                        <a:rPr lang="en-US" sz="1400" kern="1200" dirty="0">
                          <a:effectLst/>
                        </a:rPr>
                        <a:t>MTSF &amp; MDA:</a:t>
                      </a:r>
                    </a:p>
                    <a:p>
                      <a:pPr algn="l"/>
                      <a:r>
                        <a:rPr lang="en-US" sz="1400" kern="1200" dirty="0">
                          <a:effectLst/>
                        </a:rPr>
                        <a:t>Infrastructure Fund established and operationalised</a:t>
                      </a:r>
                      <a:endParaRPr lang="en-US" sz="1400" b="0" kern="1200" dirty="0">
                        <a:solidFill>
                          <a:schemeClr val="tx1"/>
                        </a:solidFill>
                        <a:effectLst/>
                        <a:latin typeface="+mn-lt"/>
                        <a:ea typeface="+mn-ea"/>
                        <a:cs typeface="+mn-cs"/>
                      </a:endParaRPr>
                    </a:p>
                  </a:txBody>
                  <a:tcPr marL="68580" marR="68580" marT="34290" marB="34290"/>
                </a:tc>
                <a:tc rowSpan="5">
                  <a:txBody>
                    <a:bodyPr/>
                    <a:lstStyle/>
                    <a:p>
                      <a:pPr algn="ctr"/>
                      <a:r>
                        <a:rPr lang="en-US" sz="1400" dirty="0"/>
                        <a:t>Infrastructure Investment as a percentage of GDP</a:t>
                      </a:r>
                    </a:p>
                    <a:p>
                      <a:pPr algn="ctr"/>
                      <a:endParaRPr lang="en-US" sz="1400" dirty="0"/>
                    </a:p>
                    <a:p>
                      <a:pPr algn="ctr"/>
                      <a:r>
                        <a:rPr lang="en-US" sz="1400" dirty="0"/>
                        <a:t>(Public Sector = 7% and Private Sector =18%)</a:t>
                      </a:r>
                    </a:p>
                  </a:txBody>
                  <a:tcPr marL="68580" marR="68580" marT="34290" marB="34290"/>
                </a:tc>
                <a:tc rowSpan="5">
                  <a:txBody>
                    <a:bodyPr/>
                    <a:lstStyle/>
                    <a:p>
                      <a:pPr algn="ctr"/>
                      <a:r>
                        <a:rPr lang="en-US" sz="1400" dirty="0"/>
                        <a:t>25%</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8.1 Number of design solutions completed for identified user departments</a:t>
                      </a:r>
                    </a:p>
                  </a:txBody>
                  <a:tcPr marL="68580" marR="68580" marT="34290" marB="34290"/>
                </a:tc>
                <a:tc>
                  <a:txBody>
                    <a:bodyPr/>
                    <a:lstStyle/>
                    <a:p>
                      <a:r>
                        <a:rPr lang="en-US" sz="1400" dirty="0" smtClean="0">
                          <a:solidFill>
                            <a:schemeClr val="tx1"/>
                          </a:solidFill>
                        </a:rPr>
                        <a:t>308</a:t>
                      </a:r>
                    </a:p>
                    <a:p>
                      <a:r>
                        <a:rPr lang="en-US" sz="1100" dirty="0" smtClean="0">
                          <a:solidFill>
                            <a:schemeClr val="tx1"/>
                          </a:solidFill>
                        </a:rPr>
                        <a:t>(85,111,112)</a:t>
                      </a:r>
                      <a:endParaRPr lang="en-US" sz="1100" dirty="0">
                        <a:solidFill>
                          <a:schemeClr val="tx1"/>
                        </a:solidFill>
                      </a:endParaRPr>
                    </a:p>
                  </a:txBody>
                  <a:tcPr marL="68580" marR="68580" marT="34290" marB="34290"/>
                </a:tc>
              </a:tr>
              <a:tr h="1122520">
                <a:tc vMerge="1">
                  <a:txBody>
                    <a:bodyPr/>
                    <a:lstStyle/>
                    <a:p>
                      <a:endParaRPr lang="en-ZA"/>
                    </a:p>
                  </a:txBody>
                  <a:tcPr/>
                </a:tc>
                <a:tc>
                  <a:txBody>
                    <a:bodyPr/>
                    <a:lstStyle/>
                    <a:p>
                      <a:pPr algn="l"/>
                      <a:r>
                        <a:rPr lang="en-US" sz="1400" dirty="0"/>
                        <a:t>MTSF:</a:t>
                      </a:r>
                    </a:p>
                    <a:p>
                      <a:pPr algn="l"/>
                      <a:r>
                        <a:rPr lang="en-US" sz="1400" dirty="0"/>
                        <a:t>National priority sectors grow contribution to GDP growth of 3% and exports increase by 4</a:t>
                      </a:r>
                      <a:r>
                        <a:rPr lang="en-US" sz="1400" dirty="0" smtClean="0"/>
                        <a:t>%</a:t>
                      </a:r>
                      <a:endParaRPr lang="en-US" sz="1400" dirty="0"/>
                    </a:p>
                  </a:txBody>
                  <a:tcPr marL="68580" marR="68580" marT="34290" marB="34290"/>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ea typeface="+mn-ea"/>
                          <a:cs typeface="+mn-cs"/>
                        </a:rPr>
                        <a:t>8.2 Number of projects</a:t>
                      </a:r>
                      <a:r>
                        <a:rPr lang="en-US" sz="1400" b="0" kern="1200" baseline="0" dirty="0" smtClean="0">
                          <a:solidFill>
                            <a:schemeClr val="tx1"/>
                          </a:solidFill>
                          <a:effectLst/>
                          <a:latin typeface="+mn-lt"/>
                          <a:ea typeface="+mn-ea"/>
                          <a:cs typeface="+mn-cs"/>
                        </a:rPr>
                        <a:t> completed within agreed construction period</a:t>
                      </a:r>
                      <a:endParaRPr lang="en-US" sz="1400" b="0" kern="1200" dirty="0">
                        <a:solidFill>
                          <a:schemeClr val="tx1"/>
                        </a:solidFill>
                        <a:effectLst/>
                        <a:latin typeface="+mn-lt"/>
                        <a:ea typeface="+mn-ea"/>
                        <a:cs typeface="+mn-cs"/>
                      </a:endParaRPr>
                    </a:p>
                  </a:txBody>
                  <a:tcPr marL="68580" marR="68580" marT="34290" marB="34290"/>
                </a:tc>
                <a:tc>
                  <a:txBody>
                    <a:bodyPr/>
                    <a:lstStyle/>
                    <a:p>
                      <a:r>
                        <a:rPr lang="en-ZA" sz="1400" dirty="0" smtClean="0">
                          <a:solidFill>
                            <a:schemeClr val="tx1"/>
                          </a:solidFill>
                        </a:rPr>
                        <a:t>226</a:t>
                      </a:r>
                    </a:p>
                    <a:p>
                      <a:r>
                        <a:rPr lang="en-ZA" sz="1100" dirty="0" smtClean="0">
                          <a:solidFill>
                            <a:schemeClr val="tx1"/>
                          </a:solidFill>
                        </a:rPr>
                        <a:t>(75,75,76)</a:t>
                      </a:r>
                      <a:endParaRPr lang="en-ZA" sz="1100" dirty="0">
                        <a:solidFill>
                          <a:schemeClr val="tx1"/>
                        </a:solidFill>
                      </a:endParaRPr>
                    </a:p>
                  </a:txBody>
                  <a:tcPr marL="68580" marR="68580" marT="34290" marB="34290"/>
                </a:tc>
              </a:tr>
              <a:tr h="700633">
                <a:tc rowSpan="3">
                  <a:txBody>
                    <a:bodyPr/>
                    <a:lstStyle/>
                    <a:p>
                      <a:pPr algn="ctr"/>
                      <a:r>
                        <a:rPr lang="en-US" sz="1400" baseline="0" dirty="0"/>
                        <a:t>Priority 5: Spatial Integration, Human Settlements and Local Government</a:t>
                      </a:r>
                      <a:endParaRPr lang="en-US" sz="1400" dirty="0">
                        <a:solidFill>
                          <a:schemeClr val="accent4">
                            <a:lumMod val="75000"/>
                          </a:schemeClr>
                        </a:solidFill>
                      </a:endParaRPr>
                    </a:p>
                  </a:txBody>
                  <a:tcPr marL="68580" marR="68580" marT="34290" marB="34290" vert="vert2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MTSF &amp; MDA: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Infrastructure fund established </a:t>
                      </a:r>
                      <a:endParaRPr lang="en-US" sz="1400" dirty="0">
                        <a:solidFill>
                          <a:schemeClr val="tx1"/>
                        </a:solidFill>
                      </a:endParaRPr>
                    </a:p>
                  </a:txBody>
                  <a:tcPr marL="68580" marR="68580" marT="34290" marB="34290"/>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8.3 Number of infrastructure projects completed within approved budget</a:t>
                      </a:r>
                      <a:endParaRPr lang="en-US" sz="1400" b="0" kern="1200" dirty="0" smtClean="0">
                        <a:solidFill>
                          <a:schemeClr val="tx1"/>
                        </a:solidFill>
                        <a:effectLst/>
                        <a:latin typeface="+mn-lt"/>
                        <a:ea typeface="+mn-ea"/>
                        <a:cs typeface="+mn-cs"/>
                      </a:endParaRPr>
                    </a:p>
                  </a:txBody>
                  <a:tcPr marL="68580" marR="68580" marT="34290" marB="34290"/>
                </a:tc>
                <a:tc>
                  <a:txBody>
                    <a:bodyPr/>
                    <a:lstStyle/>
                    <a:p>
                      <a:r>
                        <a:rPr lang="en-ZA" sz="1400" dirty="0" smtClean="0">
                          <a:solidFill>
                            <a:schemeClr val="tx1"/>
                          </a:solidFill>
                        </a:rPr>
                        <a:t>375 </a:t>
                      </a:r>
                    </a:p>
                    <a:p>
                      <a:r>
                        <a:rPr lang="en-ZA" sz="1100" dirty="0" smtClean="0">
                          <a:solidFill>
                            <a:schemeClr val="tx1"/>
                          </a:solidFill>
                        </a:rPr>
                        <a:t>(125,125,125)</a:t>
                      </a:r>
                      <a:endParaRPr lang="en-ZA" sz="1100" dirty="0">
                        <a:solidFill>
                          <a:schemeClr val="tx1"/>
                        </a:solidFill>
                      </a:endParaRPr>
                    </a:p>
                  </a:txBody>
                  <a:tcPr marL="68580" marR="68580" marT="34290" marB="34290"/>
                </a:tc>
              </a:tr>
              <a:tr h="700633">
                <a:tc vMerge="1">
                  <a:txBody>
                    <a:bodyPr/>
                    <a:lstStyle/>
                    <a:p>
                      <a:endParaRPr lang="en-ZA"/>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MTSF &amp; MDA: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Land and agrarian reform fund established</a:t>
                      </a:r>
                    </a:p>
                  </a:txBody>
                  <a:tcPr marL="68580" marR="68580" marT="34290" marB="34290"/>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8.4 Number of infrastructure sites handed over for construction</a:t>
                      </a:r>
                      <a:endParaRPr lang="en-US" sz="1400" b="0" kern="1200" dirty="0">
                        <a:solidFill>
                          <a:schemeClr val="tx1"/>
                        </a:solidFill>
                        <a:effectLst/>
                        <a:latin typeface="+mn-lt"/>
                        <a:ea typeface="+mn-ea"/>
                        <a:cs typeface="+mn-cs"/>
                      </a:endParaRPr>
                    </a:p>
                  </a:txBody>
                  <a:tcPr marL="68580" marR="68580" marT="34290" marB="34290"/>
                </a:tc>
                <a:tc>
                  <a:txBody>
                    <a:bodyPr/>
                    <a:lstStyle/>
                    <a:p>
                      <a:r>
                        <a:rPr lang="en-ZA" sz="1400" dirty="0" smtClean="0">
                          <a:solidFill>
                            <a:schemeClr val="tx1"/>
                          </a:solidFill>
                        </a:rPr>
                        <a:t>386</a:t>
                      </a:r>
                    </a:p>
                    <a:p>
                      <a:r>
                        <a:rPr lang="en-ZA" sz="1100" dirty="0" smtClean="0">
                          <a:solidFill>
                            <a:schemeClr val="tx1"/>
                          </a:solidFill>
                        </a:rPr>
                        <a:t>(90,148,148)</a:t>
                      </a:r>
                      <a:endParaRPr lang="en-ZA" sz="1100" dirty="0">
                        <a:solidFill>
                          <a:schemeClr val="tx1"/>
                        </a:solidFill>
                      </a:endParaRPr>
                    </a:p>
                  </a:txBody>
                  <a:tcPr marL="68580" marR="68580" marT="34290" marB="34290"/>
                </a:tc>
              </a:tr>
              <a:tr h="895355">
                <a:tc vMerge="1">
                  <a:txBody>
                    <a:bodyPr/>
                    <a:lstStyle/>
                    <a:p>
                      <a:pPr algn="ctr"/>
                      <a:endParaRPr lang="en-US" sz="1400" dirty="0">
                        <a:solidFill>
                          <a:schemeClr val="accent4">
                            <a:lumMod val="75000"/>
                          </a:schemeClr>
                        </a:solidFill>
                      </a:endParaRPr>
                    </a:p>
                  </a:txBody>
                  <a:tcPr marL="68580" marR="68580" marT="34290" marB="34290" vert="vert270"/>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marL="68580" marR="68580" marT="34290" marB="34290"/>
                </a:tc>
                <a:tc vMerge="1">
                  <a:txBody>
                    <a:bodyPr/>
                    <a:lstStyle/>
                    <a:p>
                      <a:pPr algn="ctr"/>
                      <a:endParaRPr lang="en-US" sz="1100" dirty="0"/>
                    </a:p>
                  </a:txBody>
                  <a:tcPr marL="68580" marR="68580" marT="34290" marB="34290" anchor="ctr"/>
                </a:tc>
                <a:tc vMerge="1">
                  <a:txBody>
                    <a:bodyPr/>
                    <a:lstStyle/>
                    <a:p>
                      <a:pPr algn="ctr"/>
                      <a:endParaRPr lang="en-US" sz="1400" dirty="0"/>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ea typeface="+mn-ea"/>
                          <a:cs typeface="+mn-cs"/>
                        </a:rPr>
                        <a:t>8.5 Number of infrastructure</a:t>
                      </a:r>
                      <a:r>
                        <a:rPr lang="en-US" sz="1400" b="0" kern="1200" baseline="0" dirty="0" smtClean="0">
                          <a:solidFill>
                            <a:schemeClr val="tx1"/>
                          </a:solidFill>
                          <a:effectLst/>
                          <a:latin typeface="+mn-lt"/>
                          <a:ea typeface="+mn-ea"/>
                          <a:cs typeface="+mn-cs"/>
                        </a:rPr>
                        <a:t> projects completed</a:t>
                      </a:r>
                      <a:endParaRPr lang="en-US" sz="1400" b="0" kern="1200" dirty="0">
                        <a:solidFill>
                          <a:schemeClr val="tx1"/>
                        </a:solidFill>
                        <a:effectLst/>
                        <a:latin typeface="+mn-lt"/>
                        <a:ea typeface="+mn-ea"/>
                        <a:cs typeface="+mn-cs"/>
                      </a:endParaRPr>
                    </a:p>
                  </a:txBody>
                  <a:tcPr marL="68580" marR="68580" marT="34290" marB="34290"/>
                </a:tc>
                <a:tc>
                  <a:txBody>
                    <a:bodyPr/>
                    <a:lstStyle/>
                    <a:p>
                      <a:r>
                        <a:rPr lang="en-ZA" sz="1400" dirty="0" smtClean="0">
                          <a:solidFill>
                            <a:schemeClr val="tx1"/>
                          </a:solidFill>
                        </a:rPr>
                        <a:t>387</a:t>
                      </a:r>
                    </a:p>
                    <a:p>
                      <a:r>
                        <a:rPr lang="en-ZA" sz="1100" dirty="0" smtClean="0">
                          <a:solidFill>
                            <a:schemeClr val="tx1"/>
                          </a:solidFill>
                        </a:rPr>
                        <a:t>(125,131,131)</a:t>
                      </a:r>
                      <a:endParaRPr lang="en-ZA" sz="1100" dirty="0">
                        <a:solidFill>
                          <a:schemeClr val="tx1"/>
                        </a:solidFill>
                      </a:endParaRPr>
                    </a:p>
                  </a:txBody>
                  <a:tcPr marL="68580" marR="68580" marT="34290" marB="34290"/>
                </a:tc>
              </a:tr>
            </a:tbl>
          </a:graphicData>
        </a:graphic>
      </p:graphicFrame>
      <p:sp>
        <p:nvSpPr>
          <p:cNvPr id="2" name="Rectangle 1"/>
          <p:cNvSpPr/>
          <p:nvPr/>
        </p:nvSpPr>
        <p:spPr>
          <a:xfrm>
            <a:off x="247182" y="210920"/>
            <a:ext cx="8439618" cy="523220"/>
          </a:xfrm>
          <a:prstGeom prst="rect">
            <a:avLst/>
          </a:prstGeom>
        </p:spPr>
        <p:txBody>
          <a:bodyPr wrap="square">
            <a:spAutoFit/>
          </a:bodyPr>
          <a:lstStyle/>
          <a:p>
            <a:r>
              <a:rPr lang="en-US" sz="2800" b="1" dirty="0">
                <a:solidFill>
                  <a:schemeClr val="bg1"/>
                </a:solidFill>
              </a:rPr>
              <a:t>SP Outcome 3: Sustainable Infrastructure Investment</a:t>
            </a:r>
            <a:endParaRPr lang="en-ZA" sz="2800" b="1" dirty="0">
              <a:solidFill>
                <a:schemeClr val="bg1"/>
              </a:solidFill>
            </a:endParaRPr>
          </a:p>
        </p:txBody>
      </p:sp>
    </p:spTree>
    <p:extLst>
      <p:ext uri="{BB962C8B-B14F-4D97-AF65-F5344CB8AC3E}">
        <p14:creationId xmlns:p14="http://schemas.microsoft.com/office/powerpoint/2010/main" val="4077250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12341"/>
            <a:ext cx="7153276" cy="5107105"/>
          </a:xfrm>
        </p:spPr>
        <p:txBody>
          <a:bodyPr/>
          <a:lstStyle/>
          <a:p>
            <a:pPr marL="0" indent="0" algn="just">
              <a:buNone/>
            </a:pPr>
            <a:endParaRPr lang="en-US" sz="2800" dirty="0" smtClean="0"/>
          </a:p>
          <a:p>
            <a:pPr marL="0" indent="0" algn="just">
              <a:buNone/>
            </a:pPr>
            <a:r>
              <a:rPr lang="en-US" sz="2800" dirty="0" smtClean="0"/>
              <a:t>To </a:t>
            </a:r>
            <a:r>
              <a:rPr lang="en-US" sz="2800" dirty="0"/>
              <a:t>present </a:t>
            </a:r>
            <a:r>
              <a:rPr lang="en-US" sz="2800" dirty="0" smtClean="0"/>
              <a:t>the </a:t>
            </a:r>
            <a:r>
              <a:rPr lang="en-ZA" sz="2800" dirty="0" smtClean="0"/>
              <a:t>2022/23 </a:t>
            </a:r>
            <a:r>
              <a:rPr lang="en-ZA" sz="2800" dirty="0"/>
              <a:t>Annual Performance Plan </a:t>
            </a:r>
            <a:r>
              <a:rPr lang="en-ZA" sz="2800" dirty="0" smtClean="0"/>
              <a:t>of </a:t>
            </a:r>
            <a:r>
              <a:rPr lang="en-ZA" sz="2800" dirty="0"/>
              <a:t>the Department of Public Works and Infrastructure </a:t>
            </a:r>
            <a:r>
              <a:rPr lang="en-US" sz="2800" dirty="0"/>
              <a:t>to </a:t>
            </a:r>
            <a:r>
              <a:rPr lang="en-US" sz="2800" dirty="0" smtClean="0"/>
              <a:t>the Portfolio </a:t>
            </a:r>
            <a:r>
              <a:rPr lang="en-ZA" sz="2800" dirty="0" smtClean="0"/>
              <a:t>Committee </a:t>
            </a:r>
            <a:r>
              <a:rPr lang="en-US" sz="2800" dirty="0"/>
              <a:t>on </a:t>
            </a:r>
            <a:r>
              <a:rPr lang="en-US" sz="2800" dirty="0" smtClean="0"/>
              <a:t>Public </a:t>
            </a:r>
            <a:r>
              <a:rPr lang="en-US" sz="2800" dirty="0"/>
              <a:t>Works and Infrastructure.</a:t>
            </a:r>
            <a:endParaRPr lang="en-ZA" sz="2800" dirty="0"/>
          </a:p>
        </p:txBody>
      </p:sp>
      <p:sp>
        <p:nvSpPr>
          <p:cNvPr id="3" name="Title 2"/>
          <p:cNvSpPr>
            <a:spLocks noGrp="1"/>
          </p:cNvSpPr>
          <p:nvPr>
            <p:ph type="title"/>
          </p:nvPr>
        </p:nvSpPr>
        <p:spPr/>
        <p:txBody>
          <a:bodyPr/>
          <a:lstStyle/>
          <a:p>
            <a:r>
              <a:rPr lang="en-US" dirty="0"/>
              <a:t>Purpose </a:t>
            </a:r>
            <a:endParaRPr lang="en-ZA" dirty="0"/>
          </a:p>
        </p:txBody>
      </p:sp>
      <p:sp>
        <p:nvSpPr>
          <p:cNvPr id="5" name="Slide Number Placeholder 4"/>
          <p:cNvSpPr>
            <a:spLocks noGrp="1"/>
          </p:cNvSpPr>
          <p:nvPr>
            <p:ph type="sldNum" sz="quarter" idx="12"/>
          </p:nvPr>
        </p:nvSpPr>
        <p:spPr/>
        <p:txBody>
          <a:bodyPr/>
          <a:lstStyle/>
          <a:p>
            <a:fld id="{94B00A27-6A5E-FB4A-91DB-B2CBD34313A9}" type="slidenum">
              <a:rPr lang="en-US" smtClean="0"/>
              <a:pPr/>
              <a:t>2</a:t>
            </a:fld>
            <a:endParaRPr lang="en-US" dirty="0"/>
          </a:p>
        </p:txBody>
      </p:sp>
    </p:spTree>
    <p:extLst>
      <p:ext uri="{BB962C8B-B14F-4D97-AF65-F5344CB8AC3E}">
        <p14:creationId xmlns:p14="http://schemas.microsoft.com/office/powerpoint/2010/main" val="256260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Quarterly Targets </a:t>
            </a:r>
            <a:endParaRPr lang="en-ZA" dirty="0"/>
          </a:p>
        </p:txBody>
      </p:sp>
      <p:sp>
        <p:nvSpPr>
          <p:cNvPr id="4" name="Slide Number Placeholder 3"/>
          <p:cNvSpPr>
            <a:spLocks noGrp="1"/>
          </p:cNvSpPr>
          <p:nvPr>
            <p:ph type="sldNum" sz="quarter" idx="12"/>
          </p:nvPr>
        </p:nvSpPr>
        <p:spPr/>
        <p:txBody>
          <a:bodyPr/>
          <a:lstStyle/>
          <a:p>
            <a:fld id="{94B00A27-6A5E-FB4A-91DB-B2CBD34313A9}" type="slidenum">
              <a:rPr lang="en-US" smtClean="0"/>
              <a:pPr/>
              <a:t>20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27049655"/>
              </p:ext>
            </p:extLst>
          </p:nvPr>
        </p:nvGraphicFramePr>
        <p:xfrm>
          <a:off x="122831" y="1105470"/>
          <a:ext cx="8811306" cy="4074929"/>
        </p:xfrm>
        <a:graphic>
          <a:graphicData uri="http://schemas.openxmlformats.org/drawingml/2006/table">
            <a:tbl>
              <a:tblPr firstRow="1" firstCol="1" bandRow="1"/>
              <a:tblGrid>
                <a:gridCol w="3092769">
                  <a:extLst>
                    <a:ext uri="{9D8B030D-6E8A-4147-A177-3AD203B41FA5}">
                      <a16:colId xmlns:a16="http://schemas.microsoft.com/office/drawing/2014/main" xmlns="" val="20000"/>
                    </a:ext>
                  </a:extLst>
                </a:gridCol>
                <a:gridCol w="1238870">
                  <a:extLst>
                    <a:ext uri="{9D8B030D-6E8A-4147-A177-3AD203B41FA5}">
                      <a16:colId xmlns:a16="http://schemas.microsoft.com/office/drawing/2014/main" xmlns="" val="20001"/>
                    </a:ext>
                  </a:extLst>
                </a:gridCol>
                <a:gridCol w="1238870">
                  <a:extLst>
                    <a:ext uri="{9D8B030D-6E8A-4147-A177-3AD203B41FA5}">
                      <a16:colId xmlns:a16="http://schemas.microsoft.com/office/drawing/2014/main" xmlns="" val="20002"/>
                    </a:ext>
                  </a:extLst>
                </a:gridCol>
                <a:gridCol w="1115511">
                  <a:extLst>
                    <a:ext uri="{9D8B030D-6E8A-4147-A177-3AD203B41FA5}">
                      <a16:colId xmlns:a16="http://schemas.microsoft.com/office/drawing/2014/main" xmlns="" val="20003"/>
                    </a:ext>
                  </a:extLst>
                </a:gridCol>
                <a:gridCol w="1115511">
                  <a:extLst>
                    <a:ext uri="{9D8B030D-6E8A-4147-A177-3AD203B41FA5}">
                      <a16:colId xmlns:a16="http://schemas.microsoft.com/office/drawing/2014/main" xmlns="" val="20004"/>
                    </a:ext>
                  </a:extLst>
                </a:gridCol>
                <a:gridCol w="1009775">
                  <a:extLst>
                    <a:ext uri="{9D8B030D-6E8A-4147-A177-3AD203B41FA5}">
                      <a16:colId xmlns:a16="http://schemas.microsoft.com/office/drawing/2014/main" xmlns="" val="20005"/>
                    </a:ext>
                  </a:extLst>
                </a:gridCol>
              </a:tblGrid>
              <a:tr h="672663">
                <a:tc>
                  <a:txBody>
                    <a:bodyPr/>
                    <a:lstStyle/>
                    <a:p>
                      <a:pPr algn="just">
                        <a:lnSpc>
                          <a:spcPct val="110000"/>
                        </a:lnSpc>
                        <a:spcAft>
                          <a:spcPts val="0"/>
                        </a:spcAft>
                      </a:pPr>
                      <a:r>
                        <a:rPr lang="en-ZA" sz="1400" b="1" i="0" cap="small" dirty="0">
                          <a:effectLst/>
                          <a:latin typeface="Century Gothic" panose="020B0502020202020204" pitchFamily="34" charset="0"/>
                          <a:ea typeface="Century Gothic" panose="020B0502020202020204" pitchFamily="34" charset="0"/>
                          <a:cs typeface="Times New Roman" panose="02020603050405020304" pitchFamily="18" charset="0"/>
                        </a:rPr>
                        <a:t>Output Indicator</a:t>
                      </a:r>
                      <a:endParaRPr lang="en-ZA" sz="1400" b="1" i="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5BA91"/>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tc>
                  <a:txBody>
                    <a:bodyPr/>
                    <a:lstStyle/>
                    <a:p>
                      <a:pPr algn="just">
                        <a:lnSpc>
                          <a:spcPct val="110000"/>
                        </a:lnSpc>
                        <a:spcAft>
                          <a:spcPts val="0"/>
                        </a:spcAft>
                      </a:pPr>
                      <a:r>
                        <a:rPr lang="en-ZA" sz="1400" b="1" i="0" cap="small" dirty="0">
                          <a:effectLst/>
                          <a:latin typeface="Century Gothic" panose="020B0502020202020204" pitchFamily="34" charset="0"/>
                          <a:ea typeface="Century Gothic" panose="020B0502020202020204" pitchFamily="34" charset="0"/>
                          <a:cs typeface="Times New Roman" panose="02020603050405020304" pitchFamily="18" charset="0"/>
                        </a:rPr>
                        <a:t>Annual Target</a:t>
                      </a:r>
                      <a:endParaRPr lang="en-ZA" sz="1400" b="1" i="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5BA91"/>
                      </a:solidFill>
                      <a:prstDash val="solid"/>
                      <a:round/>
                      <a:headEnd type="none" w="med" len="med"/>
                      <a:tailEnd type="none" w="med" len="med"/>
                    </a:lnL>
                    <a:lnR w="12700" cap="flat" cmpd="sng" algn="ctr">
                      <a:solidFill>
                        <a:srgbClr val="F5BA91"/>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tc>
                  <a:txBody>
                    <a:bodyPr/>
                    <a:lstStyle/>
                    <a:p>
                      <a:pPr algn="just">
                        <a:lnSpc>
                          <a:spcPct val="110000"/>
                        </a:lnSpc>
                        <a:spcAft>
                          <a:spcPts val="0"/>
                        </a:spcAft>
                      </a:pPr>
                      <a:r>
                        <a:rPr lang="en-ZA" sz="1400" b="1" i="0" cap="small" dirty="0">
                          <a:effectLst/>
                          <a:latin typeface="Century Gothic" panose="020B0502020202020204" pitchFamily="34" charset="0"/>
                          <a:ea typeface="Century Gothic" panose="020B0502020202020204" pitchFamily="34" charset="0"/>
                          <a:cs typeface="Times New Roman" panose="02020603050405020304" pitchFamily="18" charset="0"/>
                        </a:rPr>
                        <a:t>Q1</a:t>
                      </a:r>
                      <a:endParaRPr lang="en-ZA" sz="1400" b="1" i="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5BA91"/>
                      </a:solidFill>
                      <a:prstDash val="solid"/>
                      <a:round/>
                      <a:headEnd type="none" w="med" len="med"/>
                      <a:tailEnd type="none" w="med" len="med"/>
                    </a:lnL>
                    <a:lnR w="12700" cap="flat" cmpd="sng" algn="ctr">
                      <a:solidFill>
                        <a:srgbClr val="F5BA91"/>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tc>
                  <a:txBody>
                    <a:bodyPr/>
                    <a:lstStyle/>
                    <a:p>
                      <a:pPr algn="just">
                        <a:lnSpc>
                          <a:spcPct val="110000"/>
                        </a:lnSpc>
                        <a:spcAft>
                          <a:spcPts val="0"/>
                        </a:spcAft>
                      </a:pPr>
                      <a:r>
                        <a:rPr lang="en-ZA" sz="1400" b="1" i="0" cap="small" dirty="0">
                          <a:effectLst/>
                          <a:latin typeface="Century Gothic" panose="020B0502020202020204" pitchFamily="34" charset="0"/>
                          <a:ea typeface="Century Gothic" panose="020B0502020202020204" pitchFamily="34" charset="0"/>
                          <a:cs typeface="Times New Roman" panose="02020603050405020304" pitchFamily="18" charset="0"/>
                        </a:rPr>
                        <a:t>Q2</a:t>
                      </a:r>
                      <a:endParaRPr lang="en-ZA" sz="1400" b="1" i="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5BA91"/>
                      </a:solidFill>
                      <a:prstDash val="solid"/>
                      <a:round/>
                      <a:headEnd type="none" w="med" len="med"/>
                      <a:tailEnd type="none" w="med" len="med"/>
                    </a:lnL>
                    <a:lnR w="12700" cap="flat" cmpd="sng" algn="ctr">
                      <a:solidFill>
                        <a:srgbClr val="F5BA91"/>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tc>
                  <a:txBody>
                    <a:bodyPr/>
                    <a:lstStyle/>
                    <a:p>
                      <a:pPr algn="just">
                        <a:lnSpc>
                          <a:spcPct val="110000"/>
                        </a:lnSpc>
                        <a:spcAft>
                          <a:spcPts val="0"/>
                        </a:spcAft>
                      </a:pPr>
                      <a:r>
                        <a:rPr lang="en-ZA" sz="1400" b="1" i="0" cap="small" dirty="0">
                          <a:effectLst/>
                          <a:latin typeface="Century Gothic" panose="020B0502020202020204" pitchFamily="34" charset="0"/>
                          <a:ea typeface="Century Gothic" panose="020B0502020202020204" pitchFamily="34" charset="0"/>
                          <a:cs typeface="Times New Roman" panose="02020603050405020304" pitchFamily="18" charset="0"/>
                        </a:rPr>
                        <a:t>Q3</a:t>
                      </a:r>
                      <a:endParaRPr lang="en-ZA" sz="1400" b="1" i="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5BA91"/>
                      </a:solidFill>
                      <a:prstDash val="solid"/>
                      <a:round/>
                      <a:headEnd type="none" w="med" len="med"/>
                      <a:tailEnd type="none" w="med" len="med"/>
                    </a:lnL>
                    <a:lnR w="12700" cap="flat" cmpd="sng" algn="ctr">
                      <a:solidFill>
                        <a:srgbClr val="F5BA91"/>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tc>
                  <a:txBody>
                    <a:bodyPr/>
                    <a:lstStyle/>
                    <a:p>
                      <a:pPr algn="just">
                        <a:lnSpc>
                          <a:spcPct val="110000"/>
                        </a:lnSpc>
                        <a:spcAft>
                          <a:spcPts val="0"/>
                        </a:spcAft>
                      </a:pPr>
                      <a:r>
                        <a:rPr lang="en-ZA" sz="1400" b="1" i="0" cap="small" dirty="0">
                          <a:effectLst/>
                          <a:latin typeface="Century Gothic" panose="020B0502020202020204" pitchFamily="34" charset="0"/>
                          <a:ea typeface="Century Gothic" panose="020B0502020202020204" pitchFamily="34" charset="0"/>
                          <a:cs typeface="Times New Roman" panose="02020603050405020304" pitchFamily="18" charset="0"/>
                        </a:rPr>
                        <a:t>Q4</a:t>
                      </a:r>
                      <a:endParaRPr lang="en-ZA" sz="1400" b="1" i="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5BA91"/>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extLst>
                  <a:ext uri="{0D108BD9-81ED-4DB2-BD59-A6C34878D82A}">
                    <a16:rowId xmlns:a16="http://schemas.microsoft.com/office/drawing/2014/main" xmlns="" val="10000"/>
                  </a:ext>
                </a:extLst>
              </a:tr>
              <a:tr h="758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8.1 Number of design solutions completed for identified user departments</a:t>
                      </a:r>
                    </a:p>
                  </a:txBody>
                  <a:tcPr marL="68580" marR="68580" marT="34290" marB="3429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76200" marR="0" algn="ctr">
                        <a:lnSpc>
                          <a:spcPct val="110000"/>
                        </a:lnSpc>
                        <a:spcBef>
                          <a:spcPts val="25"/>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85</a:t>
                      </a: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marR="299720" algn="ctr">
                        <a:lnSpc>
                          <a:spcPct val="110000"/>
                        </a:lnSpc>
                        <a:spcBef>
                          <a:spcPts val="2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23</a:t>
                      </a: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marR="299720" algn="ctr">
                        <a:lnSpc>
                          <a:spcPct val="110000"/>
                        </a:lnSpc>
                        <a:spcBef>
                          <a:spcPts val="2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25</a:t>
                      </a: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marR="299720" algn="ctr">
                        <a:lnSpc>
                          <a:spcPct val="110000"/>
                        </a:lnSpc>
                        <a:spcBef>
                          <a:spcPts val="2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19</a:t>
                      </a: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marR="299720" algn="ctr">
                        <a:lnSpc>
                          <a:spcPct val="110000"/>
                        </a:lnSpc>
                        <a:spcBef>
                          <a:spcPts val="20"/>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       18</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extLst>
                  <a:ext uri="{0D108BD9-81ED-4DB2-BD59-A6C34878D82A}">
                    <a16:rowId xmlns:a16="http://schemas.microsoft.com/office/drawing/2014/main" xmlns="" val="10001"/>
                  </a:ext>
                </a:extLst>
              </a:tr>
              <a:tr h="645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ea typeface="+mn-ea"/>
                          <a:cs typeface="+mn-cs"/>
                        </a:rPr>
                        <a:t>8.2 Number of projects</a:t>
                      </a:r>
                      <a:r>
                        <a:rPr lang="en-US" sz="1400" b="0" kern="1200" baseline="0" dirty="0" smtClean="0">
                          <a:solidFill>
                            <a:schemeClr val="tx1"/>
                          </a:solidFill>
                          <a:effectLst/>
                          <a:latin typeface="+mn-lt"/>
                          <a:ea typeface="+mn-ea"/>
                          <a:cs typeface="+mn-cs"/>
                        </a:rPr>
                        <a:t> completed within agreed construction period</a:t>
                      </a:r>
                      <a:endParaRPr lang="en-US" sz="1400" b="0" kern="1200" dirty="0">
                        <a:solidFill>
                          <a:schemeClr val="tx1"/>
                        </a:solidFill>
                        <a:effectLst/>
                        <a:latin typeface="+mn-lt"/>
                        <a:ea typeface="+mn-ea"/>
                        <a:cs typeface="+mn-cs"/>
                      </a:endParaRPr>
                    </a:p>
                  </a:txBody>
                  <a:tcPr marL="68580" marR="68580" marT="34290" marB="3429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76200" marR="0" algn="ctr">
                        <a:lnSpc>
                          <a:spcPct val="110000"/>
                        </a:lnSpc>
                        <a:spcBef>
                          <a:spcPts val="25"/>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75</a:t>
                      </a: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76200" marR="299720" algn="ctr">
                        <a:lnSpc>
                          <a:spcPct val="110000"/>
                        </a:lnSpc>
                        <a:spcBef>
                          <a:spcPts val="25"/>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13</a:t>
                      </a: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76200" marR="257175" algn="ctr">
                        <a:lnSpc>
                          <a:spcPct val="110000"/>
                        </a:lnSpc>
                        <a:spcBef>
                          <a:spcPts val="25"/>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2</a:t>
                      </a:r>
                      <a:r>
                        <a:rPr lang="en-US" sz="1400" dirty="0" smtClean="0">
                          <a:solidFill>
                            <a:schemeClr val="tx1"/>
                          </a:solidFill>
                          <a:effectLst/>
                          <a:latin typeface="+mn-lt"/>
                          <a:ea typeface="Times New Roman" panose="02020603050405020304" pitchFamily="18" charset="0"/>
                          <a:cs typeface="Times New Roman" panose="02020603050405020304" pitchFamily="18" charset="0"/>
                        </a:rPr>
                        <a:t>9</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76200" marR="257175" algn="ctr">
                        <a:lnSpc>
                          <a:spcPct val="110000"/>
                        </a:lnSpc>
                        <a:spcBef>
                          <a:spcPts val="25"/>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47</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76200" marR="0" algn="ctr">
                        <a:lnSpc>
                          <a:spcPct val="110000"/>
                        </a:lnSpc>
                        <a:spcBef>
                          <a:spcPts val="25"/>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75</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extLst>
                  <a:ext uri="{0D108BD9-81ED-4DB2-BD59-A6C34878D82A}">
                    <a16:rowId xmlns:a16="http://schemas.microsoft.com/office/drawing/2014/main" xmlns="" val="10002"/>
                  </a:ext>
                </a:extLst>
              </a:tr>
              <a:tr h="645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effectLst/>
                          <a:latin typeface="+mn-lt"/>
                        </a:rPr>
                        <a:t>8.3 Number of infrastructure projects completed within approved budget</a:t>
                      </a:r>
                      <a:endParaRPr lang="en-US" sz="1400" b="0" kern="1200" dirty="0" smtClean="0">
                        <a:solidFill>
                          <a:schemeClr val="accent4">
                            <a:lumMod val="75000"/>
                          </a:schemeClr>
                        </a:solidFill>
                        <a:effectLst/>
                        <a:latin typeface="+mn-lt"/>
                        <a:ea typeface="+mn-ea"/>
                        <a:cs typeface="+mn-cs"/>
                      </a:endParaRPr>
                    </a:p>
                  </a:txBody>
                  <a:tcPr marL="68580" marR="68580" marT="34290" marB="3429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noFill/>
                  </a:tcPr>
                </a:tc>
                <a:tc>
                  <a:txBody>
                    <a:bodyPr/>
                    <a:lstStyle/>
                    <a:p>
                      <a:pPr marL="75565" marR="0" algn="ctr">
                        <a:lnSpc>
                          <a:spcPct val="110000"/>
                        </a:lnSpc>
                        <a:spcBef>
                          <a:spcPts val="25"/>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125</a:t>
                      </a: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noFill/>
                  </a:tcPr>
                </a:tc>
                <a:tc>
                  <a:txBody>
                    <a:bodyPr/>
                    <a:lstStyle/>
                    <a:p>
                      <a:pPr marL="75565" marR="299720" algn="ctr">
                        <a:lnSpc>
                          <a:spcPct val="110000"/>
                        </a:lnSpc>
                        <a:spcBef>
                          <a:spcPts val="25"/>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19</a:t>
                      </a: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noFill/>
                  </a:tcPr>
                </a:tc>
                <a:tc>
                  <a:txBody>
                    <a:bodyPr/>
                    <a:lstStyle/>
                    <a:p>
                      <a:pPr marL="75565" marR="0" algn="l">
                        <a:lnSpc>
                          <a:spcPct val="110000"/>
                        </a:lnSpc>
                        <a:spcBef>
                          <a:spcPts val="25"/>
                        </a:spcBef>
                        <a:spcAft>
                          <a:spcPts val="60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        40</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noFill/>
                  </a:tcPr>
                </a:tc>
                <a:tc>
                  <a:txBody>
                    <a:bodyPr/>
                    <a:lstStyle/>
                    <a:p>
                      <a:pPr marL="75565" marR="0" algn="l">
                        <a:lnSpc>
                          <a:spcPct val="110000"/>
                        </a:lnSpc>
                        <a:spcBef>
                          <a:spcPts val="25"/>
                        </a:spcBef>
                        <a:spcAft>
                          <a:spcPts val="60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        66</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noFill/>
                  </a:tcPr>
                </a:tc>
                <a:tc>
                  <a:txBody>
                    <a:bodyPr/>
                    <a:lstStyle/>
                    <a:p>
                      <a:pPr marL="75565" marR="0" algn="ctr">
                        <a:lnSpc>
                          <a:spcPct val="110000"/>
                        </a:lnSpc>
                        <a:spcBef>
                          <a:spcPts val="25"/>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125</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noFill/>
                  </a:tcPr>
                </a:tc>
              </a:tr>
              <a:tr h="645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effectLst/>
                          <a:latin typeface="+mn-lt"/>
                        </a:rPr>
                        <a:t>8.4 Number of infrastructure sites handed over for construction</a:t>
                      </a:r>
                      <a:endParaRPr lang="en-US" sz="1400" b="0" kern="1200" dirty="0">
                        <a:solidFill>
                          <a:schemeClr val="accent4">
                            <a:lumMod val="75000"/>
                          </a:schemeClr>
                        </a:solidFill>
                        <a:effectLst/>
                        <a:latin typeface="+mn-lt"/>
                        <a:ea typeface="+mn-ea"/>
                        <a:cs typeface="+mn-cs"/>
                      </a:endParaRPr>
                    </a:p>
                  </a:txBody>
                  <a:tcPr marL="68580" marR="68580" marT="34290" marB="3429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76200" marR="0" algn="ctr">
                        <a:lnSpc>
                          <a:spcPct val="110000"/>
                        </a:lnSpc>
                        <a:spcBef>
                          <a:spcPts val="25"/>
                        </a:spcBef>
                        <a:spcAft>
                          <a:spcPts val="0"/>
                        </a:spcAft>
                      </a:pPr>
                      <a:r>
                        <a:rPr lang="en-US" sz="1400">
                          <a:solidFill>
                            <a:schemeClr val="tx1"/>
                          </a:solidFill>
                          <a:effectLst/>
                          <a:latin typeface="+mn-lt"/>
                          <a:ea typeface="Times New Roman" panose="02020603050405020304" pitchFamily="18" charset="0"/>
                          <a:cs typeface="Times New Roman" panose="02020603050405020304" pitchFamily="18" charset="0"/>
                        </a:rPr>
                        <a:t>90</a:t>
                      </a: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76200" marR="299720" algn="ctr">
                        <a:lnSpc>
                          <a:spcPct val="110000"/>
                        </a:lnSpc>
                        <a:spcBef>
                          <a:spcPts val="25"/>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23</a:t>
                      </a: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76200" marR="257175" algn="ctr">
                        <a:lnSpc>
                          <a:spcPct val="110000"/>
                        </a:lnSpc>
                        <a:spcBef>
                          <a:spcPts val="25"/>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23</a:t>
                      </a: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76200" marR="257175" algn="ctr">
                        <a:lnSpc>
                          <a:spcPct val="110000"/>
                        </a:lnSpc>
                        <a:spcBef>
                          <a:spcPts val="25"/>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21</a:t>
                      </a: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76200" marR="0" algn="ctr">
                        <a:lnSpc>
                          <a:spcPct val="110000"/>
                        </a:lnSpc>
                        <a:spcBef>
                          <a:spcPts val="25"/>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23</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r>
              <a:tr h="645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ea typeface="+mn-ea"/>
                          <a:cs typeface="+mn-cs"/>
                        </a:rPr>
                        <a:t>8.5 Number of infrastructure</a:t>
                      </a:r>
                      <a:r>
                        <a:rPr lang="en-US" sz="1400" b="0" kern="1200" baseline="0" dirty="0" smtClean="0">
                          <a:solidFill>
                            <a:schemeClr val="tx1"/>
                          </a:solidFill>
                          <a:effectLst/>
                          <a:latin typeface="+mn-lt"/>
                          <a:ea typeface="+mn-ea"/>
                          <a:cs typeface="+mn-cs"/>
                        </a:rPr>
                        <a:t> projects completed</a:t>
                      </a:r>
                      <a:endParaRPr lang="en-US" sz="14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accent4">
                            <a:lumMod val="75000"/>
                          </a:schemeClr>
                        </a:solidFill>
                        <a:effectLst/>
                        <a:latin typeface="+mn-lt"/>
                        <a:ea typeface="+mn-ea"/>
                        <a:cs typeface="+mn-cs"/>
                      </a:endParaRPr>
                    </a:p>
                  </a:txBody>
                  <a:tcPr marL="68580" marR="68580" marT="34290" marB="3429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5BA91"/>
                      </a:solidFill>
                      <a:prstDash val="solid"/>
                      <a:round/>
                      <a:headEnd type="none" w="med" len="med"/>
                      <a:tailEnd type="none" w="med" len="med"/>
                    </a:lnB>
                    <a:solidFill>
                      <a:srgbClr val="FDE9D9"/>
                    </a:solidFill>
                  </a:tcPr>
                </a:tc>
                <a:tc>
                  <a:txBody>
                    <a:bodyPr/>
                    <a:lstStyle/>
                    <a:p>
                      <a:pPr marL="76200" marR="0" algn="ctr">
                        <a:lnSpc>
                          <a:spcPct val="110000"/>
                        </a:lnSpc>
                        <a:spcBef>
                          <a:spcPts val="25"/>
                        </a:spcBef>
                        <a:spcAft>
                          <a:spcPts val="0"/>
                        </a:spcAft>
                      </a:pPr>
                      <a:r>
                        <a:rPr lang="en-US" sz="1400">
                          <a:solidFill>
                            <a:schemeClr val="tx1"/>
                          </a:solidFill>
                          <a:effectLst/>
                          <a:latin typeface="+mn-lt"/>
                          <a:ea typeface="Times New Roman" panose="02020603050405020304" pitchFamily="18" charset="0"/>
                          <a:cs typeface="Times New Roman" panose="02020603050405020304" pitchFamily="18" charset="0"/>
                        </a:rPr>
                        <a:t>125</a:t>
                      </a: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5BA91"/>
                      </a:solidFill>
                      <a:prstDash val="solid"/>
                      <a:round/>
                      <a:headEnd type="none" w="med" len="med"/>
                      <a:tailEnd type="none" w="med" len="med"/>
                    </a:lnB>
                    <a:solidFill>
                      <a:srgbClr val="FDE9D9"/>
                    </a:solidFill>
                  </a:tcPr>
                </a:tc>
                <a:tc>
                  <a:txBody>
                    <a:bodyPr/>
                    <a:lstStyle/>
                    <a:p>
                      <a:pPr marL="76200" marR="299720" algn="ctr">
                        <a:lnSpc>
                          <a:spcPct val="110000"/>
                        </a:lnSpc>
                        <a:spcBef>
                          <a:spcPts val="25"/>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20</a:t>
                      </a: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5BA91"/>
                      </a:solidFill>
                      <a:prstDash val="solid"/>
                      <a:round/>
                      <a:headEnd type="none" w="med" len="med"/>
                      <a:tailEnd type="none" w="med" len="med"/>
                    </a:lnB>
                    <a:solidFill>
                      <a:srgbClr val="FDE9D9"/>
                    </a:solidFill>
                  </a:tcPr>
                </a:tc>
                <a:tc>
                  <a:txBody>
                    <a:bodyPr/>
                    <a:lstStyle/>
                    <a:p>
                      <a:pPr marL="76200" marR="257175" algn="ctr">
                        <a:lnSpc>
                          <a:spcPct val="110000"/>
                        </a:lnSpc>
                        <a:spcBef>
                          <a:spcPts val="25"/>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43</a:t>
                      </a: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5BA91"/>
                      </a:solidFill>
                      <a:prstDash val="solid"/>
                      <a:round/>
                      <a:headEnd type="none" w="med" len="med"/>
                      <a:tailEnd type="none" w="med" len="med"/>
                    </a:lnB>
                    <a:solidFill>
                      <a:srgbClr val="FDE9D9"/>
                    </a:solidFill>
                  </a:tcPr>
                </a:tc>
                <a:tc>
                  <a:txBody>
                    <a:bodyPr/>
                    <a:lstStyle/>
                    <a:p>
                      <a:pPr marL="76200" marR="257175" algn="ctr">
                        <a:lnSpc>
                          <a:spcPct val="110000"/>
                        </a:lnSpc>
                        <a:spcBef>
                          <a:spcPts val="25"/>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72</a:t>
                      </a: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5BA91"/>
                      </a:solidFill>
                      <a:prstDash val="solid"/>
                      <a:round/>
                      <a:headEnd type="none" w="med" len="med"/>
                      <a:tailEnd type="none" w="med" len="med"/>
                    </a:lnB>
                    <a:solidFill>
                      <a:srgbClr val="FDE9D9"/>
                    </a:solidFill>
                  </a:tcPr>
                </a:tc>
                <a:tc>
                  <a:txBody>
                    <a:bodyPr/>
                    <a:lstStyle/>
                    <a:p>
                      <a:pPr marL="76200" marR="0" algn="ctr">
                        <a:lnSpc>
                          <a:spcPct val="110000"/>
                        </a:lnSpc>
                        <a:spcBef>
                          <a:spcPts val="25"/>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125</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5BA91"/>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val="1753592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105729"/>
            <a:ext cx="9152530" cy="581579"/>
          </a:xfrm>
          <a:noFill/>
        </p:spPr>
        <p:txBody>
          <a:bodyPr/>
          <a:lstStyle/>
          <a:p>
            <a:r>
              <a:rPr lang="en-US" b="1" dirty="0">
                <a:solidFill>
                  <a:schemeClr val="bg1"/>
                </a:solidFill>
              </a:rPr>
              <a:t>SP Outcome 4: Productive Assets</a:t>
            </a:r>
            <a:endParaRPr lang="en-ZA" b="1" dirty="0">
              <a:solidFill>
                <a:schemeClr val="bg1"/>
              </a:solidFill>
            </a:endParaRPr>
          </a:p>
        </p:txBody>
      </p:sp>
      <p:sp>
        <p:nvSpPr>
          <p:cNvPr id="5" name="Slide Number Placeholder 4"/>
          <p:cNvSpPr>
            <a:spLocks noGrp="1"/>
          </p:cNvSpPr>
          <p:nvPr>
            <p:ph type="sldNum" sz="quarter" idx="12"/>
          </p:nvPr>
        </p:nvSpPr>
        <p:spPr/>
        <p:txBody>
          <a:bodyPr/>
          <a:lstStyle/>
          <a:p>
            <a:fld id="{94B00A27-6A5E-FB4A-91DB-B2CBD34313A9}" type="slidenum">
              <a:rPr lang="en-US" smtClean="0"/>
              <a:pPr/>
              <a:t>21</a:t>
            </a:fld>
            <a:endParaRPr lang="en-US" dirty="0"/>
          </a:p>
        </p:txBody>
      </p:sp>
      <p:sp>
        <p:nvSpPr>
          <p:cNvPr id="15" name="Rectangle 7"/>
          <p:cNvSpPr>
            <a:spLocks noChangeArrowheads="1"/>
          </p:cNvSpPr>
          <p:nvPr/>
        </p:nvSpPr>
        <p:spPr bwMode="auto">
          <a:xfrm flipV="1">
            <a:off x="87601" y="2169617"/>
            <a:ext cx="1242221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sz="1350" dirty="0">
                <a:latin typeface="Arial" panose="020B0604020202020204" pitchFamily="34" charset="0"/>
              </a:rPr>
              <a:t/>
            </a:r>
            <a:br>
              <a:rPr lang="en-ZA" sz="1350" dirty="0">
                <a:latin typeface="Arial" panose="020B0604020202020204" pitchFamily="34" charset="0"/>
              </a:rPr>
            </a:br>
            <a:endParaRPr lang="en-ZA" sz="1350" dirty="0">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69518805"/>
              </p:ext>
            </p:extLst>
          </p:nvPr>
        </p:nvGraphicFramePr>
        <p:xfrm>
          <a:off x="0" y="946204"/>
          <a:ext cx="9040969" cy="4978346"/>
        </p:xfrm>
        <a:graphic>
          <a:graphicData uri="http://schemas.openxmlformats.org/drawingml/2006/table">
            <a:tbl>
              <a:tblPr firstRow="1" bandRow="1">
                <a:tableStyleId>{93296810-A885-4BE3-A3E7-6D5BEEA58F35}</a:tableStyleId>
              </a:tblPr>
              <a:tblGrid>
                <a:gridCol w="774989">
                  <a:extLst>
                    <a:ext uri="{9D8B030D-6E8A-4147-A177-3AD203B41FA5}">
                      <a16:colId xmlns:a16="http://schemas.microsoft.com/office/drawing/2014/main" xmlns="" val="20000"/>
                    </a:ext>
                  </a:extLst>
                </a:gridCol>
                <a:gridCol w="1534358">
                  <a:extLst>
                    <a:ext uri="{9D8B030D-6E8A-4147-A177-3AD203B41FA5}">
                      <a16:colId xmlns:a16="http://schemas.microsoft.com/office/drawing/2014/main" xmlns="" val="20001"/>
                    </a:ext>
                  </a:extLst>
                </a:gridCol>
                <a:gridCol w="1350080">
                  <a:extLst>
                    <a:ext uri="{9D8B030D-6E8A-4147-A177-3AD203B41FA5}">
                      <a16:colId xmlns:a16="http://schemas.microsoft.com/office/drawing/2014/main" xmlns="" val="20002"/>
                    </a:ext>
                  </a:extLst>
                </a:gridCol>
                <a:gridCol w="1031958">
                  <a:extLst>
                    <a:ext uri="{9D8B030D-6E8A-4147-A177-3AD203B41FA5}">
                      <a16:colId xmlns:a16="http://schemas.microsoft.com/office/drawing/2014/main" xmlns="" val="20003"/>
                    </a:ext>
                  </a:extLst>
                </a:gridCol>
                <a:gridCol w="2919961">
                  <a:extLst>
                    <a:ext uri="{9D8B030D-6E8A-4147-A177-3AD203B41FA5}">
                      <a16:colId xmlns:a16="http://schemas.microsoft.com/office/drawing/2014/main" xmlns="" val="20004"/>
                    </a:ext>
                  </a:extLst>
                </a:gridCol>
                <a:gridCol w="1429623">
                  <a:extLst>
                    <a:ext uri="{9D8B030D-6E8A-4147-A177-3AD203B41FA5}">
                      <a16:colId xmlns:a16="http://schemas.microsoft.com/office/drawing/2014/main" xmlns="" val="20005"/>
                    </a:ext>
                  </a:extLst>
                </a:gridCol>
              </a:tblGrid>
              <a:tr h="576396">
                <a:tc>
                  <a:txBody>
                    <a:bodyPr/>
                    <a:lstStyle/>
                    <a:p>
                      <a:r>
                        <a:rPr lang="en-US" sz="1400" dirty="0"/>
                        <a:t>Priority</a:t>
                      </a:r>
                    </a:p>
                  </a:txBody>
                  <a:tcPr marL="68580" marR="68580" marT="34290" marB="34290"/>
                </a:tc>
                <a:tc>
                  <a:txBody>
                    <a:bodyPr/>
                    <a:lstStyle/>
                    <a:p>
                      <a:r>
                        <a:rPr lang="en-US" sz="1400" dirty="0"/>
                        <a:t>MTSF/MDA</a:t>
                      </a:r>
                    </a:p>
                  </a:txBody>
                  <a:tcPr marL="68580" marR="68580" marT="34290" marB="34290"/>
                </a:tc>
                <a:tc>
                  <a:txBody>
                    <a:bodyPr/>
                    <a:lstStyle/>
                    <a:p>
                      <a:r>
                        <a:rPr lang="en-US" sz="1400" dirty="0"/>
                        <a:t>SP Indicator</a:t>
                      </a:r>
                    </a:p>
                  </a:txBody>
                  <a:tcPr marL="68580" marR="68580" marT="34290" marB="34290"/>
                </a:tc>
                <a:tc>
                  <a:txBody>
                    <a:bodyPr/>
                    <a:lstStyle/>
                    <a:p>
                      <a:r>
                        <a:rPr lang="en-US" sz="1400" dirty="0"/>
                        <a:t>5-year</a:t>
                      </a:r>
                      <a:r>
                        <a:rPr lang="en-US" sz="1400" baseline="0" dirty="0"/>
                        <a:t> target</a:t>
                      </a:r>
                      <a:endParaRPr lang="en-US" sz="1400" dirty="0"/>
                    </a:p>
                  </a:txBody>
                  <a:tcPr marL="68580" marR="68580" marT="34290" marB="34290"/>
                </a:tc>
                <a:tc>
                  <a:txBody>
                    <a:bodyPr/>
                    <a:lstStyle/>
                    <a:p>
                      <a:r>
                        <a:rPr lang="en-US" sz="1400" dirty="0"/>
                        <a:t>APP indicator</a:t>
                      </a:r>
                    </a:p>
                  </a:txBody>
                  <a:tcPr marL="68580" marR="68580" marT="34290" marB="34290"/>
                </a:tc>
                <a:tc>
                  <a:txBody>
                    <a:bodyPr/>
                    <a:lstStyle/>
                    <a:p>
                      <a:r>
                        <a:rPr lang="en-US" sz="1400" dirty="0"/>
                        <a:t>3-year target</a:t>
                      </a:r>
                    </a:p>
                  </a:txBody>
                  <a:tcPr marL="68580" marR="68580" marT="34290" marB="34290"/>
                </a:tc>
                <a:extLst>
                  <a:ext uri="{0D108BD9-81ED-4DB2-BD59-A6C34878D82A}">
                    <a16:rowId xmlns:a16="http://schemas.microsoft.com/office/drawing/2014/main" xmlns="" val="10000"/>
                  </a:ext>
                </a:extLst>
              </a:tr>
              <a:tr h="568622">
                <a:tc rowSpan="6">
                  <a:txBody>
                    <a:bodyPr/>
                    <a:lstStyle/>
                    <a:p>
                      <a:pPr algn="ctr"/>
                      <a:r>
                        <a:rPr lang="en-US" sz="1400" dirty="0"/>
                        <a:t>PRIORITY 2: ECONOMIC TRANSFORMATION AND JOB </a:t>
                      </a:r>
                      <a:r>
                        <a:rPr lang="en-US" sz="1400" dirty="0" smtClean="0"/>
                        <a:t>CREATION</a:t>
                      </a:r>
                    </a:p>
                  </a:txBody>
                  <a:tcPr marL="68580" marR="68580" marT="34290" marB="34290" vert="vert270" anchor="ctr"/>
                </a:tc>
                <a:tc rowSpan="6">
                  <a:txBody>
                    <a:bodyPr/>
                    <a:lstStyle/>
                    <a:p>
                      <a:pPr algn="l"/>
                      <a:r>
                        <a:rPr lang="en-US" sz="1400" dirty="0"/>
                        <a:t>MTSF &amp; MDA:</a:t>
                      </a:r>
                    </a:p>
                    <a:p>
                      <a:pPr algn="l"/>
                      <a:r>
                        <a:rPr lang="en-US" sz="1400" dirty="0"/>
                        <a:t>Develop programme to strengthen asset management in the public sector </a:t>
                      </a:r>
                      <a:endParaRPr lang="en-US" sz="1400" dirty="0">
                        <a:solidFill>
                          <a:schemeClr val="tx1"/>
                        </a:solidFill>
                      </a:endParaRPr>
                    </a:p>
                  </a:txBody>
                  <a:tcPr marL="68580" marR="68580" marT="34290" marB="34290"/>
                </a:tc>
                <a:tc rowSpan="6">
                  <a:txBody>
                    <a:bodyPr/>
                    <a:lstStyle/>
                    <a:p>
                      <a:pPr marL="285750" indent="-285750" algn="l">
                        <a:buFont typeface="Arial" panose="020B0604020202020204" pitchFamily="34" charset="0"/>
                        <a:buChar char="•"/>
                      </a:pPr>
                      <a:r>
                        <a:rPr lang="en-US" sz="1400" dirty="0"/>
                        <a:t>Productive Asset Index</a:t>
                      </a:r>
                    </a:p>
                    <a:p>
                      <a:pPr algn="ctr"/>
                      <a:endParaRPr lang="en-US" sz="1400" dirty="0"/>
                    </a:p>
                    <a:p>
                      <a:pPr algn="l"/>
                      <a:r>
                        <a:rPr lang="en-US" sz="1400" dirty="0"/>
                        <a:t>(Measures productivity of the DPWI Immovable Asset Portfolio against three (3) key impact areas namely: Service Delivery, Socio/Economic and Environmental Sustainability)</a:t>
                      </a:r>
                    </a:p>
                    <a:p>
                      <a:pPr algn="ctr"/>
                      <a:endParaRPr lang="en-US" sz="1400" dirty="0"/>
                    </a:p>
                  </a:txBody>
                  <a:tcPr marL="68580" marR="68580" marT="34290" marB="34290"/>
                </a:tc>
                <a:tc rowSpan="6">
                  <a:txBody>
                    <a:bodyPr/>
                    <a:lstStyle/>
                    <a:p>
                      <a:pPr marL="0" indent="0" algn="l">
                        <a:buFont typeface="Arial" panose="020B0604020202020204" pitchFamily="34" charset="0"/>
                        <a:buNone/>
                      </a:pPr>
                      <a:r>
                        <a:rPr lang="en-US" sz="1400" dirty="0"/>
                        <a:t>10% annual increase</a:t>
                      </a:r>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p>
                      <a:pPr marL="285750" indent="-285750" algn="l">
                        <a:buFont typeface="Arial" panose="020B0604020202020204" pitchFamily="34" charset="0"/>
                        <a:buChar char="•"/>
                      </a:pPr>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rPr>
                        <a:t>9.1 Number of private leases reduced within the security cluster</a:t>
                      </a:r>
                      <a:endParaRPr lang="en-US" sz="1400" b="0" kern="1200" dirty="0">
                        <a:solidFill>
                          <a:schemeClr val="tx1"/>
                        </a:solidFill>
                        <a:effectLst/>
                        <a:latin typeface="+mn-lt"/>
                        <a:ea typeface="+mn-ea"/>
                        <a:cs typeface="+mn-cs"/>
                      </a:endParaRPr>
                    </a:p>
                  </a:txBody>
                  <a:tcPr marL="68580" marR="68580" marT="34290" marB="34290"/>
                </a:tc>
                <a:tc>
                  <a:txBody>
                    <a:bodyPr/>
                    <a:lstStyle/>
                    <a:p>
                      <a:r>
                        <a:rPr lang="en-US" sz="1400" dirty="0" smtClean="0">
                          <a:solidFill>
                            <a:schemeClr val="tx1"/>
                          </a:solidFill>
                        </a:rPr>
                        <a:t>9</a:t>
                      </a:r>
                      <a:endParaRPr lang="en-US" sz="1400" dirty="0">
                        <a:solidFill>
                          <a:schemeClr val="tx1"/>
                        </a:solidFill>
                      </a:endParaRPr>
                    </a:p>
                    <a:p>
                      <a:pPr marL="0" algn="l" defTabSz="914400" rtl="0" eaLnBrk="1" latinLnBrk="0" hangingPunct="1"/>
                      <a:r>
                        <a:rPr lang="en-US" sz="1100" kern="1200" dirty="0" smtClean="0">
                          <a:solidFill>
                            <a:schemeClr val="tx1"/>
                          </a:solidFill>
                        </a:rPr>
                        <a:t>(3 per year)</a:t>
                      </a:r>
                      <a:endParaRPr lang="en-US" sz="1100"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xmlns="" val="10003"/>
                  </a:ext>
                </a:extLst>
              </a:tr>
              <a:tr h="724134">
                <a:tc vMerge="1">
                  <a:txBody>
                    <a:bodyPr/>
                    <a:lstStyle/>
                    <a:p>
                      <a:endParaRPr lang="en-US" dirty="0"/>
                    </a:p>
                  </a:txBody>
                  <a:tcPr/>
                </a:tc>
                <a:tc vMerge="1">
                  <a:txBody>
                    <a:bodyPr/>
                    <a:lstStyle/>
                    <a:p>
                      <a:pPr algn="l"/>
                      <a:endParaRPr lang="en-US" sz="1200" dirty="0"/>
                    </a:p>
                  </a:txBody>
                  <a:tcPr/>
                </a:tc>
                <a:tc vMerge="1">
                  <a:txBody>
                    <a:bodyPr/>
                    <a:lstStyle/>
                    <a:p>
                      <a:endParaRPr lang="en-US" dirty="0"/>
                    </a:p>
                  </a:txBody>
                  <a:tcPr/>
                </a:tc>
                <a:tc vMerge="1">
                  <a:txBody>
                    <a:bodyPr/>
                    <a:lstStyle/>
                    <a:p>
                      <a:endParaRPr lang="en-US" dirty="0"/>
                    </a:p>
                  </a:txBody>
                  <a:tcPr/>
                </a:tc>
                <a:tc>
                  <a:txBody>
                    <a:bodyPr/>
                    <a:lstStyle/>
                    <a:p>
                      <a:pPr lvl="0"/>
                      <a:r>
                        <a:rPr lang="en-US" sz="1400" kern="1200" dirty="0">
                          <a:solidFill>
                            <a:schemeClr val="tx1"/>
                          </a:solidFill>
                          <a:effectLst/>
                        </a:rPr>
                        <a:t>9.2 </a:t>
                      </a:r>
                      <a:r>
                        <a:rPr lang="en-US" sz="1400" kern="1200" dirty="0" smtClean="0">
                          <a:solidFill>
                            <a:schemeClr val="tx1"/>
                          </a:solidFill>
                          <a:effectLst/>
                        </a:rPr>
                        <a:t>Savings realised on identified private leases</a:t>
                      </a:r>
                      <a:endParaRPr lang="en-GB" sz="1400" b="0" kern="1200" dirty="0">
                        <a:solidFill>
                          <a:schemeClr val="tx1"/>
                        </a:solidFill>
                        <a:effectLst/>
                        <a:latin typeface="+mn-lt"/>
                        <a:ea typeface="+mn-ea"/>
                        <a:cs typeface="+mn-cs"/>
                      </a:endParaRPr>
                    </a:p>
                  </a:txBody>
                  <a:tcPr marL="68580" marR="68580" marT="34290" marB="34290"/>
                </a:tc>
                <a:tc>
                  <a:txBody>
                    <a:bodyPr/>
                    <a:lstStyle/>
                    <a:p>
                      <a:r>
                        <a:rPr lang="en-US" sz="1400" dirty="0" smtClean="0">
                          <a:solidFill>
                            <a:schemeClr val="tx1"/>
                          </a:solidFill>
                        </a:rPr>
                        <a:t>R165 million</a:t>
                      </a:r>
                      <a:endParaRPr lang="en-US" sz="1400" dirty="0">
                        <a:solidFill>
                          <a:schemeClr val="tx1"/>
                        </a:solidFill>
                      </a:endParaRPr>
                    </a:p>
                    <a:p>
                      <a:pPr marL="0" algn="l" defTabSz="914400" rtl="0" eaLnBrk="1" latinLnBrk="0" hangingPunct="1"/>
                      <a:r>
                        <a:rPr lang="en-US" sz="1100" kern="1200" dirty="0" smtClean="0">
                          <a:solidFill>
                            <a:schemeClr val="tx1"/>
                          </a:solidFill>
                        </a:rPr>
                        <a:t>(100 </a:t>
                      </a:r>
                      <a:r>
                        <a:rPr lang="en-US" sz="1100" kern="1200" dirty="0">
                          <a:solidFill>
                            <a:schemeClr val="tx1"/>
                          </a:solidFill>
                        </a:rPr>
                        <a:t>mil, </a:t>
                      </a:r>
                      <a:r>
                        <a:rPr lang="en-US" sz="1100" kern="1200" dirty="0" smtClean="0">
                          <a:solidFill>
                            <a:schemeClr val="tx1"/>
                          </a:solidFill>
                        </a:rPr>
                        <a:t>50mil</a:t>
                      </a:r>
                      <a:r>
                        <a:rPr lang="en-US" sz="1100" kern="1200" dirty="0">
                          <a:solidFill>
                            <a:schemeClr val="tx1"/>
                          </a:solidFill>
                        </a:rPr>
                        <a:t>, </a:t>
                      </a:r>
                      <a:r>
                        <a:rPr lang="en-US" sz="1100" kern="1200" dirty="0" smtClean="0">
                          <a:solidFill>
                            <a:schemeClr val="tx1"/>
                          </a:solidFill>
                        </a:rPr>
                        <a:t>15mil</a:t>
                      </a:r>
                      <a:r>
                        <a:rPr lang="en-US" sz="1100" kern="1200" dirty="0">
                          <a:solidFill>
                            <a:schemeClr val="tx1"/>
                          </a:solidFill>
                        </a:rPr>
                        <a:t>)</a:t>
                      </a:r>
                      <a:endParaRPr lang="en-US" sz="1100"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xmlns="" val="10004"/>
                  </a:ext>
                </a:extLst>
              </a:tr>
              <a:tr h="857644">
                <a:tc vMerge="1">
                  <a:txBody>
                    <a:bodyPr/>
                    <a:lstStyle/>
                    <a:p>
                      <a:endParaRPr lang="en-US" dirty="0"/>
                    </a:p>
                  </a:txBody>
                  <a:tcPr/>
                </a:tc>
                <a:tc vMerge="1">
                  <a:txBody>
                    <a:bodyPr/>
                    <a:lstStyle/>
                    <a:p>
                      <a:pPr algn="l"/>
                      <a:endParaRPr lang="en-US" sz="1200" dirty="0"/>
                    </a:p>
                  </a:txBody>
                  <a:tcPr/>
                </a:tc>
                <a:tc vMerge="1">
                  <a:txBody>
                    <a:bodyPr/>
                    <a:lstStyle/>
                    <a:p>
                      <a:endParaRPr lang="en-US" dirty="0"/>
                    </a:p>
                  </a:txBody>
                  <a:tcPr/>
                </a:tc>
                <a:tc vMerge="1">
                  <a:txBody>
                    <a:bodyPr/>
                    <a:lstStyle/>
                    <a:p>
                      <a:endParaRPr lang="en-US" dirty="0"/>
                    </a:p>
                  </a:txBody>
                  <a:tcPr/>
                </a:tc>
                <a:tc>
                  <a:txBody>
                    <a:bodyPr/>
                    <a:lstStyle/>
                    <a:p>
                      <a:pPr lvl="0"/>
                      <a:r>
                        <a:rPr lang="en-US" sz="1400" kern="1200" dirty="0">
                          <a:solidFill>
                            <a:schemeClr val="tx1"/>
                          </a:solidFill>
                          <a:effectLst/>
                        </a:rPr>
                        <a:t>9.3 Percentage increase in revenue generation through letting of State-owned properties (excluding harbour properties)</a:t>
                      </a:r>
                      <a:endParaRPr lang="en-US" sz="1400" b="0" kern="1200" dirty="0">
                        <a:solidFill>
                          <a:schemeClr val="tx1"/>
                        </a:solidFill>
                        <a:effectLst/>
                        <a:latin typeface="+mn-lt"/>
                        <a:ea typeface="+mn-ea"/>
                        <a:cs typeface="+mn-cs"/>
                      </a:endParaRPr>
                    </a:p>
                  </a:txBody>
                  <a:tcPr marL="68580" marR="68580" marT="34290" marB="34290"/>
                </a:tc>
                <a:tc>
                  <a:txBody>
                    <a:bodyPr/>
                    <a:lstStyle/>
                    <a:p>
                      <a:pPr marL="0" algn="l" defTabSz="914400" rtl="0" eaLnBrk="1" latinLnBrk="0" hangingPunct="1">
                        <a:lnSpc>
                          <a:spcPct val="110000"/>
                        </a:lnSpc>
                        <a:spcAft>
                          <a:spcPts val="0"/>
                        </a:spcAft>
                      </a:pPr>
                      <a:r>
                        <a:rPr lang="en-ZA" sz="1400" kern="1200" dirty="0" smtClean="0">
                          <a:solidFill>
                            <a:schemeClr val="tx1"/>
                          </a:solidFill>
                        </a:rPr>
                        <a:t>10%</a:t>
                      </a:r>
                      <a:endParaRPr lang="en-ZA" sz="1400" kern="1200" dirty="0">
                        <a:solidFill>
                          <a:schemeClr val="tx1"/>
                        </a:solidFill>
                      </a:endParaRPr>
                    </a:p>
                    <a:p>
                      <a:pPr marL="0" algn="l" defTabSz="914400" rtl="0" eaLnBrk="1" latinLnBrk="0" hangingPunct="1">
                        <a:lnSpc>
                          <a:spcPct val="110000"/>
                        </a:lnSpc>
                        <a:spcAft>
                          <a:spcPts val="0"/>
                        </a:spcAft>
                      </a:pPr>
                      <a:r>
                        <a:rPr lang="en-ZA" sz="1100" kern="1200" dirty="0" smtClean="0">
                          <a:solidFill>
                            <a:schemeClr val="tx1"/>
                          </a:solidFill>
                        </a:rPr>
                        <a:t>(8%, 10%, 10</a:t>
                      </a:r>
                      <a:r>
                        <a:rPr lang="en-ZA" sz="1100" kern="1200" dirty="0">
                          <a:solidFill>
                            <a:schemeClr val="tx1"/>
                          </a:solidFill>
                        </a:rPr>
                        <a:t>%)</a:t>
                      </a:r>
                      <a:endParaRPr lang="en-ZA" sz="1100"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xmlns="" val="10005"/>
                  </a:ext>
                </a:extLst>
              </a:tr>
              <a:tr h="590238">
                <a:tc vMerge="1">
                  <a:txBody>
                    <a:bodyPr/>
                    <a:lstStyle/>
                    <a:p>
                      <a:pPr algn="ctr"/>
                      <a:endParaRPr lang="en-US" sz="1600" dirty="0">
                        <a:solidFill>
                          <a:schemeClr val="accent4">
                            <a:lumMod val="75000"/>
                          </a:schemeClr>
                        </a:solidFill>
                      </a:endParaRPr>
                    </a:p>
                  </a:txBody>
                  <a:tcPr/>
                </a:tc>
                <a:tc vMerge="1">
                  <a:txBody>
                    <a:bodyPr/>
                    <a:lstStyle/>
                    <a:p>
                      <a:pPr algn="l"/>
                      <a:endParaRPr lang="en-US" sz="1200" dirty="0">
                        <a:solidFill>
                          <a:schemeClr val="tx1"/>
                        </a:solidFill>
                      </a:endParaRPr>
                    </a:p>
                  </a:txBody>
                  <a:tcPr/>
                </a:tc>
                <a:tc vMerge="1">
                  <a:txBody>
                    <a:bodyPr/>
                    <a:lstStyle/>
                    <a:p>
                      <a:pPr algn="ctr"/>
                      <a:endParaRPr lang="en-US" sz="1400" dirty="0"/>
                    </a:p>
                  </a:txBody>
                  <a:tcPr/>
                </a:tc>
                <a:tc vMerge="1">
                  <a:txBody>
                    <a:bodyPr/>
                    <a:lstStyle/>
                    <a:p>
                      <a:pPr marL="0" indent="0" algn="l">
                        <a:buFont typeface="Arial" panose="020B0604020202020204" pitchFamily="34" charset="0"/>
                        <a:buNone/>
                      </a:pPr>
                      <a:endParaRPr lang="en-US" dirty="0"/>
                    </a:p>
                  </a:txBody>
                  <a:tcPr/>
                </a:tc>
                <a:tc>
                  <a:txBody>
                    <a:bodyPr/>
                    <a:lstStyle/>
                    <a:p>
                      <a:r>
                        <a:rPr lang="en-US" sz="1400" kern="1200" dirty="0">
                          <a:solidFill>
                            <a:schemeClr val="tx1"/>
                          </a:solidFill>
                          <a:effectLst/>
                        </a:rPr>
                        <a:t>9.4 Number of unutilised vacant state owned properties let out</a:t>
                      </a:r>
                      <a:endParaRPr lang="en-US" sz="1400" b="0" kern="1200" dirty="0">
                        <a:solidFill>
                          <a:schemeClr val="tx1"/>
                        </a:solidFill>
                        <a:effectLst/>
                        <a:latin typeface="+mn-lt"/>
                        <a:ea typeface="+mn-ea"/>
                        <a:cs typeface="+mn-cs"/>
                      </a:endParaRPr>
                    </a:p>
                  </a:txBody>
                  <a:tcPr marL="68580" marR="68580" marT="34290" marB="34290"/>
                </a:tc>
                <a:tc>
                  <a:txBody>
                    <a:bodyPr/>
                    <a:lstStyle/>
                    <a:p>
                      <a:r>
                        <a:rPr lang="en-US" sz="1400" dirty="0" smtClean="0">
                          <a:solidFill>
                            <a:schemeClr val="tx1"/>
                          </a:solidFill>
                        </a:rPr>
                        <a:t>400</a:t>
                      </a:r>
                      <a:endParaRPr lang="en-US" sz="1400" dirty="0">
                        <a:solidFill>
                          <a:schemeClr val="tx1"/>
                        </a:solidFill>
                      </a:endParaRPr>
                    </a:p>
                    <a:p>
                      <a:pPr marL="0" algn="l" defTabSz="914400" rtl="0" eaLnBrk="1" latinLnBrk="0" hangingPunct="1">
                        <a:lnSpc>
                          <a:spcPct val="110000"/>
                        </a:lnSpc>
                        <a:spcAft>
                          <a:spcPts val="0"/>
                        </a:spcAft>
                      </a:pPr>
                      <a:r>
                        <a:rPr lang="en-US" sz="1100" kern="1200" dirty="0" smtClean="0">
                          <a:solidFill>
                            <a:schemeClr val="tx1"/>
                          </a:solidFill>
                        </a:rPr>
                        <a:t>(100, 150, 150</a:t>
                      </a:r>
                      <a:r>
                        <a:rPr lang="en-US" sz="1100" kern="1200" dirty="0">
                          <a:solidFill>
                            <a:schemeClr val="tx1"/>
                          </a:solidFill>
                        </a:rPr>
                        <a:t>)</a:t>
                      </a:r>
                      <a:endParaRPr lang="en-US" sz="1100"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xmlns="" val="10006"/>
                  </a:ext>
                </a:extLst>
              </a:tr>
              <a:tr h="568622">
                <a:tc vMerge="1">
                  <a:txBody>
                    <a:bodyPr/>
                    <a:lstStyle/>
                    <a:p>
                      <a:pPr algn="ctr"/>
                      <a:endParaRPr lang="en-US" sz="1200" dirty="0" smtClean="0"/>
                    </a:p>
                  </a:txBody>
                  <a:tcPr marL="68580" marR="68580" marT="34290" marB="34290" vert="vert270"/>
                </a:tc>
                <a:tc vMerge="1">
                  <a:txBody>
                    <a:bodyPr/>
                    <a:lstStyle/>
                    <a:p>
                      <a:pPr algn="l"/>
                      <a:endParaRPr lang="en-US" sz="900" dirty="0">
                        <a:solidFill>
                          <a:schemeClr val="tx1"/>
                        </a:solidFill>
                      </a:endParaRPr>
                    </a:p>
                  </a:txBody>
                  <a:tcPr marL="68580" marR="68580" marT="34290" marB="34290"/>
                </a:tc>
                <a:tc vMerge="1">
                  <a:txBody>
                    <a:bodyPr/>
                    <a:lstStyle/>
                    <a:p>
                      <a:pPr algn="ctr"/>
                      <a:endParaRPr lang="en-US" sz="1800" dirty="0"/>
                    </a:p>
                  </a:txBody>
                  <a:tcPr marL="68580" marR="68580" marT="34290" marB="34290"/>
                </a:tc>
                <a:tc vMerge="1">
                  <a:txBody>
                    <a:bodyPr/>
                    <a:lstStyle/>
                    <a:p>
                      <a:pPr marL="285750" indent="-285750" algn="l">
                        <a:buFont typeface="Arial" panose="020B0604020202020204" pitchFamily="34" charset="0"/>
                        <a:buChar char="•"/>
                      </a:pPr>
                      <a:endParaRPr lang="en-US" sz="1400" dirty="0"/>
                    </a:p>
                  </a:txBody>
                  <a:tcPr marL="68580" marR="68580" marT="34290" marB="34290"/>
                </a:tc>
                <a:tc>
                  <a:txBody>
                    <a:bodyPr/>
                    <a:lstStyle/>
                    <a:p>
                      <a:pPr lvl="0"/>
                      <a:r>
                        <a:rPr lang="en-US" sz="1400" b="0" kern="1200" dirty="0" smtClean="0">
                          <a:solidFill>
                            <a:schemeClr val="tx1"/>
                          </a:solidFill>
                          <a:effectLst/>
                          <a:latin typeface="+mn-lt"/>
                          <a:ea typeface="+mn-ea"/>
                          <a:cs typeface="+mn-cs"/>
                        </a:rPr>
                        <a:t>9.8</a:t>
                      </a:r>
                      <a:r>
                        <a:rPr lang="en-US" sz="1400" b="0" kern="1200" baseline="0" dirty="0" smtClean="0">
                          <a:solidFill>
                            <a:schemeClr val="tx1"/>
                          </a:solidFill>
                          <a:effectLst/>
                          <a:latin typeface="+mn-lt"/>
                          <a:ea typeface="+mn-ea"/>
                          <a:cs typeface="+mn-cs"/>
                        </a:rPr>
                        <a:t> Percentage of new private leases signed with a maintenance plan</a:t>
                      </a:r>
                      <a:endParaRPr lang="en-US" sz="1400" b="0" kern="1200" dirty="0">
                        <a:solidFill>
                          <a:schemeClr val="tx1"/>
                        </a:solidFill>
                        <a:effectLst/>
                        <a:latin typeface="+mn-lt"/>
                        <a:ea typeface="+mn-ea"/>
                        <a:cs typeface="+mn-cs"/>
                      </a:endParaRPr>
                    </a:p>
                  </a:txBody>
                  <a:tcPr marL="68580" marR="68580" marT="34290" marB="34290"/>
                </a:tc>
                <a:tc>
                  <a:txBody>
                    <a:bodyPr/>
                    <a:lstStyle/>
                    <a:p>
                      <a:pPr marL="0" algn="l" defTabSz="914400" rtl="0" eaLnBrk="1" latinLnBrk="0" hangingPunct="1">
                        <a:lnSpc>
                          <a:spcPct val="110000"/>
                        </a:lnSpc>
                        <a:spcAft>
                          <a:spcPts val="0"/>
                        </a:spcAft>
                      </a:pPr>
                      <a:r>
                        <a:rPr lang="en-ZA" sz="1400" kern="1200" dirty="0" smtClean="0">
                          <a:solidFill>
                            <a:schemeClr val="tx1"/>
                          </a:solidFill>
                        </a:rPr>
                        <a:t>100%</a:t>
                      </a:r>
                      <a:endParaRPr lang="en-ZA" sz="1400" kern="1200" dirty="0">
                        <a:solidFill>
                          <a:schemeClr val="tx1"/>
                        </a:solidFill>
                      </a:endParaRPr>
                    </a:p>
                  </a:txBody>
                  <a:tcPr marL="68580" marR="68580" marT="34290" marB="34290"/>
                </a:tc>
              </a:tr>
              <a:tr h="1028314">
                <a:tc vMerge="1">
                  <a:txBody>
                    <a:bodyPr/>
                    <a:lstStyle/>
                    <a:p>
                      <a:pPr algn="ctr"/>
                      <a:endParaRPr lang="en-US" sz="1200" dirty="0" smtClean="0"/>
                    </a:p>
                  </a:txBody>
                  <a:tcPr marL="68580" marR="68580" marT="34290" marB="34290" vert="vert270"/>
                </a:tc>
                <a:tc vMerge="1">
                  <a:txBody>
                    <a:bodyPr/>
                    <a:lstStyle/>
                    <a:p>
                      <a:pPr algn="l"/>
                      <a:endParaRPr lang="en-US" sz="900" dirty="0">
                        <a:solidFill>
                          <a:schemeClr val="tx1"/>
                        </a:solidFill>
                      </a:endParaRPr>
                    </a:p>
                  </a:txBody>
                  <a:tcPr marL="68580" marR="68580" marT="34290" marB="34290"/>
                </a:tc>
                <a:tc vMerge="1">
                  <a:txBody>
                    <a:bodyPr/>
                    <a:lstStyle/>
                    <a:p>
                      <a:pPr algn="ctr"/>
                      <a:endParaRPr lang="en-US" sz="1800" dirty="0"/>
                    </a:p>
                  </a:txBody>
                  <a:tcPr marL="68580" marR="68580" marT="34290" marB="34290"/>
                </a:tc>
                <a:tc vMerge="1">
                  <a:txBody>
                    <a:bodyPr/>
                    <a:lstStyle/>
                    <a:p>
                      <a:pPr marL="285750" indent="-285750" algn="l">
                        <a:buFont typeface="Arial" panose="020B0604020202020204" pitchFamily="34" charset="0"/>
                        <a:buChar char="•"/>
                      </a:pPr>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smtClean="0">
                          <a:solidFill>
                            <a:schemeClr val="tx1"/>
                          </a:solidFill>
                        </a:rPr>
                        <a:t>9.9 </a:t>
                      </a:r>
                      <a:r>
                        <a:rPr lang="en-US" sz="1400" u="none" strike="noStrike" kern="1200" baseline="0" dirty="0">
                          <a:solidFill>
                            <a:schemeClr val="tx1"/>
                          </a:solidFill>
                        </a:rPr>
                        <a:t>Ha released from the DPWI portfolio for development of Infrastructure programs and socio economic objectives</a:t>
                      </a:r>
                      <a:endParaRPr lang="en-US" sz="1400" b="0" i="0" u="none" strike="noStrike" kern="1200" baseline="0" dirty="0">
                        <a:solidFill>
                          <a:schemeClr val="tx1"/>
                        </a:solidFill>
                        <a:latin typeface="+mn-lt"/>
                        <a:ea typeface="+mn-ea"/>
                        <a:cs typeface="+mn-cs"/>
                      </a:endParaRPr>
                    </a:p>
                  </a:txBody>
                  <a:tcPr marL="68580" marR="68580" marT="34290" marB="34290"/>
                </a:tc>
                <a:tc>
                  <a:txBody>
                    <a:bodyPr/>
                    <a:lstStyle/>
                    <a:p>
                      <a:r>
                        <a:rPr lang="en-US" sz="1400" dirty="0" smtClean="0">
                          <a:solidFill>
                            <a:schemeClr val="tx1"/>
                          </a:solidFill>
                        </a:rPr>
                        <a:t>172,113 </a:t>
                      </a:r>
                      <a:r>
                        <a:rPr lang="en-US" sz="1400" dirty="0">
                          <a:solidFill>
                            <a:schemeClr val="tx1"/>
                          </a:solidFill>
                        </a:rPr>
                        <a:t>ha</a:t>
                      </a:r>
                    </a:p>
                    <a:p>
                      <a:r>
                        <a:rPr lang="en-US" sz="1100" dirty="0" smtClean="0">
                          <a:solidFill>
                            <a:schemeClr val="tx1"/>
                          </a:solidFill>
                        </a:rPr>
                        <a:t>(161 913, </a:t>
                      </a:r>
                      <a:r>
                        <a:rPr lang="en-US" sz="1100" dirty="0">
                          <a:solidFill>
                            <a:schemeClr val="tx1"/>
                          </a:solidFill>
                        </a:rPr>
                        <a:t>5100</a:t>
                      </a:r>
                      <a:r>
                        <a:rPr lang="en-US" sz="1100" dirty="0" smtClean="0">
                          <a:solidFill>
                            <a:schemeClr val="tx1"/>
                          </a:solidFill>
                        </a:rPr>
                        <a:t>, 5100</a:t>
                      </a:r>
                      <a:r>
                        <a:rPr lang="en-US" sz="1100" dirty="0">
                          <a:solidFill>
                            <a:schemeClr val="tx1"/>
                          </a:solidFill>
                        </a:rPr>
                        <a:t>)</a:t>
                      </a:r>
                    </a:p>
                  </a:txBody>
                  <a:tcPr marL="68580" marR="68580" marT="34290" marB="34290"/>
                </a:tc>
              </a:tr>
            </a:tbl>
          </a:graphicData>
        </a:graphic>
      </p:graphicFrame>
    </p:spTree>
    <p:extLst>
      <p:ext uri="{BB962C8B-B14F-4D97-AF65-F5344CB8AC3E}">
        <p14:creationId xmlns:p14="http://schemas.microsoft.com/office/powerpoint/2010/main" val="4283924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30" y="146051"/>
            <a:ext cx="9152530" cy="581579"/>
          </a:xfrm>
          <a:noFill/>
        </p:spPr>
        <p:txBody>
          <a:bodyPr/>
          <a:lstStyle/>
          <a:p>
            <a:r>
              <a:rPr lang="en-US" b="1" dirty="0">
                <a:solidFill>
                  <a:schemeClr val="bg1"/>
                </a:solidFill>
              </a:rPr>
              <a:t>SP Outcome 4: Productive Assets</a:t>
            </a:r>
            <a:endParaRPr lang="en-ZA" b="1" dirty="0">
              <a:solidFill>
                <a:schemeClr val="bg1"/>
              </a:solidFill>
            </a:endParaRPr>
          </a:p>
        </p:txBody>
      </p:sp>
      <p:sp>
        <p:nvSpPr>
          <p:cNvPr id="5" name="Slide Number Placeholder 4"/>
          <p:cNvSpPr>
            <a:spLocks noGrp="1"/>
          </p:cNvSpPr>
          <p:nvPr>
            <p:ph type="sldNum" sz="quarter" idx="12"/>
          </p:nvPr>
        </p:nvSpPr>
        <p:spPr/>
        <p:txBody>
          <a:bodyPr/>
          <a:lstStyle/>
          <a:p>
            <a:fld id="{94B00A27-6A5E-FB4A-91DB-B2CBD34313A9}" type="slidenum">
              <a:rPr lang="en-US" smtClean="0"/>
              <a:pPr/>
              <a:t>22</a:t>
            </a:fld>
            <a:endParaRPr lang="en-US" dirty="0"/>
          </a:p>
        </p:txBody>
      </p:sp>
      <p:sp>
        <p:nvSpPr>
          <p:cNvPr id="15" name="Rectangle 7"/>
          <p:cNvSpPr>
            <a:spLocks noChangeArrowheads="1"/>
          </p:cNvSpPr>
          <p:nvPr/>
        </p:nvSpPr>
        <p:spPr bwMode="auto">
          <a:xfrm flipV="1">
            <a:off x="87601" y="2169617"/>
            <a:ext cx="1242221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sz="1350" dirty="0">
                <a:latin typeface="Arial" panose="020B0604020202020204" pitchFamily="34" charset="0"/>
              </a:rPr>
              <a:t/>
            </a:r>
            <a:br>
              <a:rPr lang="en-ZA" sz="1350" dirty="0">
                <a:latin typeface="Arial" panose="020B0604020202020204" pitchFamily="34" charset="0"/>
              </a:rPr>
            </a:br>
            <a:endParaRPr lang="en-ZA" sz="1350" dirty="0">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4079431"/>
              </p:ext>
            </p:extLst>
          </p:nvPr>
        </p:nvGraphicFramePr>
        <p:xfrm>
          <a:off x="-8530" y="846162"/>
          <a:ext cx="9018524" cy="4441762"/>
        </p:xfrm>
        <a:graphic>
          <a:graphicData uri="http://schemas.openxmlformats.org/drawingml/2006/table">
            <a:tbl>
              <a:tblPr firstRow="1" bandRow="1">
                <a:tableStyleId>{93296810-A885-4BE3-A3E7-6D5BEEA58F35}</a:tableStyleId>
              </a:tblPr>
              <a:tblGrid>
                <a:gridCol w="895970">
                  <a:extLst>
                    <a:ext uri="{9D8B030D-6E8A-4147-A177-3AD203B41FA5}">
                      <a16:colId xmlns:a16="http://schemas.microsoft.com/office/drawing/2014/main" xmlns="" val="20000"/>
                    </a:ext>
                  </a:extLst>
                </a:gridCol>
                <a:gridCol w="1027085">
                  <a:extLst>
                    <a:ext uri="{9D8B030D-6E8A-4147-A177-3AD203B41FA5}">
                      <a16:colId xmlns:a16="http://schemas.microsoft.com/office/drawing/2014/main" xmlns="" val="20001"/>
                    </a:ext>
                  </a:extLst>
                </a:gridCol>
                <a:gridCol w="1743075">
                  <a:extLst>
                    <a:ext uri="{9D8B030D-6E8A-4147-A177-3AD203B41FA5}">
                      <a16:colId xmlns:a16="http://schemas.microsoft.com/office/drawing/2014/main" xmlns="" val="20002"/>
                    </a:ext>
                  </a:extLst>
                </a:gridCol>
                <a:gridCol w="1081565">
                  <a:extLst>
                    <a:ext uri="{9D8B030D-6E8A-4147-A177-3AD203B41FA5}">
                      <a16:colId xmlns:a16="http://schemas.microsoft.com/office/drawing/2014/main" xmlns="" val="20003"/>
                    </a:ext>
                  </a:extLst>
                </a:gridCol>
                <a:gridCol w="2899228">
                  <a:extLst>
                    <a:ext uri="{9D8B030D-6E8A-4147-A177-3AD203B41FA5}">
                      <a16:colId xmlns:a16="http://schemas.microsoft.com/office/drawing/2014/main" xmlns="" val="20004"/>
                    </a:ext>
                  </a:extLst>
                </a:gridCol>
                <a:gridCol w="1371601">
                  <a:extLst>
                    <a:ext uri="{9D8B030D-6E8A-4147-A177-3AD203B41FA5}">
                      <a16:colId xmlns:a16="http://schemas.microsoft.com/office/drawing/2014/main" xmlns="" val="20005"/>
                    </a:ext>
                  </a:extLst>
                </a:gridCol>
              </a:tblGrid>
              <a:tr h="497128">
                <a:tc>
                  <a:txBody>
                    <a:bodyPr/>
                    <a:lstStyle/>
                    <a:p>
                      <a:r>
                        <a:rPr lang="en-US" sz="1400" dirty="0"/>
                        <a:t>Priority</a:t>
                      </a:r>
                    </a:p>
                  </a:txBody>
                  <a:tcPr marL="68580" marR="68580" marT="34290" marB="34290"/>
                </a:tc>
                <a:tc>
                  <a:txBody>
                    <a:bodyPr/>
                    <a:lstStyle/>
                    <a:p>
                      <a:r>
                        <a:rPr lang="en-US" sz="1400" dirty="0"/>
                        <a:t>MTSF</a:t>
                      </a:r>
                      <a:r>
                        <a:rPr lang="en-US" sz="1400" dirty="0" smtClean="0"/>
                        <a:t>/ MDA</a:t>
                      </a:r>
                      <a:endParaRPr lang="en-US" sz="1400" dirty="0"/>
                    </a:p>
                  </a:txBody>
                  <a:tcPr marL="68580" marR="68580" marT="34290" marB="34290"/>
                </a:tc>
                <a:tc>
                  <a:txBody>
                    <a:bodyPr/>
                    <a:lstStyle/>
                    <a:p>
                      <a:r>
                        <a:rPr lang="en-US" sz="1400" dirty="0"/>
                        <a:t>SP Indicator</a:t>
                      </a:r>
                    </a:p>
                  </a:txBody>
                  <a:tcPr marL="68580" marR="68580" marT="34290" marB="34290"/>
                </a:tc>
                <a:tc>
                  <a:txBody>
                    <a:bodyPr/>
                    <a:lstStyle/>
                    <a:p>
                      <a:r>
                        <a:rPr lang="en-US" sz="1400" dirty="0"/>
                        <a:t>5-year</a:t>
                      </a:r>
                      <a:r>
                        <a:rPr lang="en-US" sz="1400" baseline="0" dirty="0"/>
                        <a:t> target</a:t>
                      </a:r>
                      <a:endParaRPr lang="en-US" sz="1400" dirty="0"/>
                    </a:p>
                  </a:txBody>
                  <a:tcPr marL="68580" marR="68580" marT="34290" marB="34290"/>
                </a:tc>
                <a:tc>
                  <a:txBody>
                    <a:bodyPr/>
                    <a:lstStyle/>
                    <a:p>
                      <a:r>
                        <a:rPr lang="en-US" sz="1400" dirty="0"/>
                        <a:t>APP indicator</a:t>
                      </a:r>
                    </a:p>
                  </a:txBody>
                  <a:tcPr marL="68580" marR="68580" marT="34290" marB="34290"/>
                </a:tc>
                <a:tc>
                  <a:txBody>
                    <a:bodyPr/>
                    <a:lstStyle/>
                    <a:p>
                      <a:r>
                        <a:rPr lang="en-US" sz="1400" dirty="0"/>
                        <a:t>3-year target</a:t>
                      </a:r>
                    </a:p>
                  </a:txBody>
                  <a:tcPr marL="68580" marR="68580" marT="34290" marB="34290"/>
                </a:tc>
                <a:extLst>
                  <a:ext uri="{0D108BD9-81ED-4DB2-BD59-A6C34878D82A}">
                    <a16:rowId xmlns:a16="http://schemas.microsoft.com/office/drawing/2014/main" xmlns="" val="10000"/>
                  </a:ext>
                </a:extLst>
              </a:tr>
              <a:tr h="896104">
                <a:tc rowSpan="4">
                  <a:txBody>
                    <a:bodyPr/>
                    <a:lstStyle/>
                    <a:p>
                      <a:pPr algn="ctr"/>
                      <a:r>
                        <a:rPr lang="en-US" sz="1200" dirty="0"/>
                        <a:t>PRIORITY 2: ECONOMIC TRANSFORMATION AND JOB CREATION</a:t>
                      </a:r>
                    </a:p>
                    <a:p>
                      <a:pPr marL="0" marR="0" lvl="0" indent="0" algn="ctr" defTabSz="914391" rtl="0" eaLnBrk="1" fontAlgn="auto" latinLnBrk="0" hangingPunct="1">
                        <a:lnSpc>
                          <a:spcPct val="100000"/>
                        </a:lnSpc>
                        <a:spcBef>
                          <a:spcPts val="0"/>
                        </a:spcBef>
                        <a:spcAft>
                          <a:spcPts val="0"/>
                        </a:spcAft>
                        <a:buClrTx/>
                        <a:buSzTx/>
                        <a:buFontTx/>
                        <a:buNone/>
                        <a:tabLst/>
                        <a:defRPr/>
                      </a:pPr>
                      <a:r>
                        <a:rPr lang="en-US" sz="1200" dirty="0">
                          <a:solidFill>
                            <a:schemeClr val="tx1"/>
                          </a:solidFill>
                        </a:rPr>
                        <a:t>Priority 3: EDUCATION, SKILLS AND HEALTH (contributing</a:t>
                      </a:r>
                      <a:r>
                        <a:rPr lang="en-US" sz="1200" dirty="0" smtClean="0">
                          <a:solidFill>
                            <a:schemeClr val="tx1"/>
                          </a:solidFill>
                        </a:rPr>
                        <a:t>)</a:t>
                      </a:r>
                      <a:endParaRPr lang="en-US" sz="1200" dirty="0">
                        <a:solidFill>
                          <a:schemeClr val="tx1"/>
                        </a:solidFill>
                      </a:endParaRPr>
                    </a:p>
                  </a:txBody>
                  <a:tcPr marL="68580" marR="68580" marT="34290" marB="34290" vert="vert270" anchor="ctr"/>
                </a:tc>
                <a:tc rowSpan="4">
                  <a:txBody>
                    <a:bodyPr/>
                    <a:lstStyle/>
                    <a:p>
                      <a:pPr lvl="0"/>
                      <a:endParaRPr lang="en-US" sz="1600" kern="1200" dirty="0">
                        <a:effectLst/>
                      </a:endParaRPr>
                    </a:p>
                    <a:p>
                      <a:pPr lvl="0"/>
                      <a:endParaRPr lang="en-US" sz="1600" kern="1200" dirty="0">
                        <a:effectLst/>
                      </a:endParaRPr>
                    </a:p>
                    <a:p>
                      <a:pPr lvl="0"/>
                      <a:endParaRPr lang="en-US" sz="1600" kern="1200" dirty="0">
                        <a:effectLst/>
                      </a:endParaRPr>
                    </a:p>
                    <a:p>
                      <a:pPr lvl="0"/>
                      <a:endParaRPr lang="en-US" sz="1600" kern="1200" dirty="0">
                        <a:effectLst/>
                      </a:endParaRPr>
                    </a:p>
                    <a:p>
                      <a:pPr lvl="0"/>
                      <a:r>
                        <a:rPr lang="en-US" sz="1600" kern="1200" dirty="0" smtClean="0">
                          <a:effectLst/>
                        </a:rPr>
                        <a:t>MDA</a:t>
                      </a:r>
                      <a:r>
                        <a:rPr lang="en-US" sz="1600" kern="1200" dirty="0">
                          <a:effectLst/>
                        </a:rPr>
                        <a:t>:</a:t>
                      </a:r>
                    </a:p>
                    <a:p>
                      <a:r>
                        <a:rPr lang="en-US" sz="1600" kern="1200" dirty="0">
                          <a:effectLst/>
                        </a:rPr>
                        <a:t>Public assets managed effectively</a:t>
                      </a:r>
                    </a:p>
                    <a:p>
                      <a:endParaRPr lang="en-US" sz="1600" kern="1200" dirty="0">
                        <a:effectLst/>
                      </a:endParaRPr>
                    </a:p>
                  </a:txBody>
                  <a:tcPr marL="68580" marR="68580" marT="34290" marB="34290"/>
                </a:tc>
                <a:tc rowSpan="4">
                  <a:txBody>
                    <a:bodyPr/>
                    <a:lstStyle/>
                    <a:p>
                      <a:pPr marL="285750" indent="-285750" algn="l">
                        <a:buFont typeface="Arial" panose="020B0604020202020204" pitchFamily="34" charset="0"/>
                        <a:buChar char="•"/>
                      </a:pPr>
                      <a:r>
                        <a:rPr lang="en-US" sz="1600" dirty="0"/>
                        <a:t>Productive Asset Index</a:t>
                      </a:r>
                    </a:p>
                    <a:p>
                      <a:pPr algn="ctr"/>
                      <a:endParaRPr lang="en-US" sz="1600" dirty="0"/>
                    </a:p>
                    <a:p>
                      <a:pPr algn="l"/>
                      <a:r>
                        <a:rPr lang="en-US" sz="1600" dirty="0"/>
                        <a:t>(Measures productivity of the DPWI Immovable Asset Portfolio against three (3) key impact areas namely: Service Delivery, Socio/Economic and Environmental Sustainability</a:t>
                      </a:r>
                      <a:r>
                        <a:rPr lang="en-US" sz="1600" dirty="0" smtClean="0"/>
                        <a:t>)</a:t>
                      </a:r>
                      <a:endParaRPr lang="en-US" sz="1600" dirty="0"/>
                    </a:p>
                  </a:txBody>
                  <a:tcPr marL="68580" marR="68580" marT="34290" marB="34290"/>
                </a:tc>
                <a:tc rowSpan="4">
                  <a:txBody>
                    <a:bodyPr/>
                    <a:lstStyle/>
                    <a:p>
                      <a:pPr marL="0" indent="0" algn="l">
                        <a:buFont typeface="Arial" panose="020B0604020202020204" pitchFamily="34" charset="0"/>
                        <a:buNone/>
                      </a:pPr>
                      <a:r>
                        <a:rPr lang="en-US" sz="1600" dirty="0"/>
                        <a:t>10% annual increase</a:t>
                      </a:r>
                    </a:p>
                    <a:p>
                      <a:pPr marL="0" indent="0" algn="l">
                        <a:buFont typeface="Arial" panose="020B0604020202020204" pitchFamily="34" charset="0"/>
                        <a:buNone/>
                      </a:pPr>
                      <a:endParaRPr lang="en-US" sz="1600" dirty="0"/>
                    </a:p>
                  </a:txBody>
                  <a:tcPr marL="68580" marR="68580" marT="34290" marB="34290"/>
                </a:tc>
                <a:tc>
                  <a:txBody>
                    <a:bodyPr/>
                    <a:lstStyle/>
                    <a:p>
                      <a:r>
                        <a:rPr lang="en-ZA" sz="1400" dirty="0" smtClean="0">
                          <a:solidFill>
                            <a:schemeClr val="tx1"/>
                          </a:solidFill>
                        </a:rPr>
                        <a:t>10.1 Number of</a:t>
                      </a:r>
                      <a:r>
                        <a:rPr lang="en-ZA" sz="1400" baseline="0" dirty="0" smtClean="0">
                          <a:solidFill>
                            <a:schemeClr val="tx1"/>
                          </a:solidFill>
                        </a:rPr>
                        <a:t> National and Provincial Immovable Asset Registers assessed for compliance</a:t>
                      </a:r>
                    </a:p>
                    <a:p>
                      <a:endParaRPr lang="en-ZA" sz="1400" dirty="0">
                        <a:solidFill>
                          <a:schemeClr val="tx1"/>
                        </a:solidFill>
                      </a:endParaRPr>
                    </a:p>
                  </a:txBody>
                  <a:tcPr marL="68580" marR="68580" marT="34290" marB="34290"/>
                </a:tc>
                <a:tc>
                  <a:txBody>
                    <a:bodyPr/>
                    <a:lstStyle/>
                    <a:p>
                      <a:r>
                        <a:rPr lang="en-ZA" sz="1400" dirty="0" smtClean="0">
                          <a:solidFill>
                            <a:schemeClr val="tx1"/>
                          </a:solidFill>
                        </a:rPr>
                        <a:t>(9</a:t>
                      </a:r>
                      <a:r>
                        <a:rPr lang="en-ZA" sz="1400" baseline="0" dirty="0" smtClean="0">
                          <a:solidFill>
                            <a:schemeClr val="tx1"/>
                          </a:solidFill>
                        </a:rPr>
                        <a:t> per annum)</a:t>
                      </a:r>
                      <a:endParaRPr lang="en-ZA" sz="1400" dirty="0">
                        <a:solidFill>
                          <a:schemeClr val="tx1"/>
                        </a:solidFill>
                      </a:endParaRPr>
                    </a:p>
                  </a:txBody>
                  <a:tcPr marL="68580" marR="68580" marT="34290" marB="34290"/>
                </a:tc>
              </a:tr>
              <a:tr h="896104">
                <a:tc vMerge="1">
                  <a:txBody>
                    <a:bodyPr/>
                    <a:lstStyle/>
                    <a:p>
                      <a:pPr algn="ctr"/>
                      <a:endParaRPr lang="en-US" sz="1200" dirty="0">
                        <a:solidFill>
                          <a:schemeClr val="tx1"/>
                        </a:solidFill>
                      </a:endParaRPr>
                    </a:p>
                  </a:txBody>
                  <a:tcPr marL="68580" marR="68580" marT="34290" marB="34290" vert="vert270"/>
                </a:tc>
                <a:tc vMerge="1">
                  <a:txBody>
                    <a:bodyPr/>
                    <a:lstStyle/>
                    <a:p>
                      <a:pPr algn="l"/>
                      <a:endParaRPr lang="en-US" sz="900" dirty="0">
                        <a:solidFill>
                          <a:schemeClr val="tx1"/>
                        </a:solidFill>
                      </a:endParaRPr>
                    </a:p>
                  </a:txBody>
                  <a:tcPr marL="68580" marR="68580" marT="34290" marB="34290"/>
                </a:tc>
                <a:tc vMerge="1">
                  <a:txBody>
                    <a:bodyPr/>
                    <a:lstStyle/>
                    <a:p>
                      <a:pPr algn="ctr"/>
                      <a:endParaRPr lang="en-US" sz="1800" dirty="0"/>
                    </a:p>
                  </a:txBody>
                  <a:tcPr marL="68580" marR="68580" marT="34290" marB="34290"/>
                </a:tc>
                <a:tc vMerge="1">
                  <a:txBody>
                    <a:bodyPr/>
                    <a:lstStyle/>
                    <a:p>
                      <a:pPr marL="285750" indent="-285750" algn="l">
                        <a:buFont typeface="Arial" panose="020B0604020202020204" pitchFamily="34" charset="0"/>
                        <a:buChar char="•"/>
                      </a:pPr>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rPr>
                        <a:t>10.2 Number of immovable </a:t>
                      </a:r>
                      <a:r>
                        <a:rPr lang="en-US" sz="1400" kern="1200" dirty="0" smtClean="0">
                          <a:solidFill>
                            <a:schemeClr val="tx1"/>
                          </a:solidFill>
                          <a:effectLst/>
                        </a:rPr>
                        <a:t>assets </a:t>
                      </a:r>
                      <a:r>
                        <a:rPr lang="en-US" sz="1400" kern="1200" dirty="0">
                          <a:solidFill>
                            <a:schemeClr val="tx1"/>
                          </a:solidFill>
                          <a:effectLst/>
                        </a:rPr>
                        <a:t>physically verified to validate existence and assess </a:t>
                      </a:r>
                      <a:r>
                        <a:rPr lang="en-US" sz="1400" kern="1200" dirty="0" smtClean="0">
                          <a:solidFill>
                            <a:schemeClr val="tx1"/>
                          </a:solidFill>
                          <a:effectLst/>
                        </a:rPr>
                        <a:t>condition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tx1"/>
                        </a:solidFill>
                        <a:effectLst/>
                        <a:latin typeface="+mn-lt"/>
                        <a:ea typeface="+mn-ea"/>
                        <a:cs typeface="+mn-cs"/>
                      </a:endParaRPr>
                    </a:p>
                  </a:txBody>
                  <a:tcPr marL="68580" marR="68580" marT="34290" marB="34290"/>
                </a:tc>
                <a:tc>
                  <a:txBody>
                    <a:bodyPr/>
                    <a:lstStyle/>
                    <a:p>
                      <a:r>
                        <a:rPr lang="en-US" sz="1400" b="1" dirty="0" smtClean="0">
                          <a:solidFill>
                            <a:schemeClr val="tx1"/>
                          </a:solidFill>
                        </a:rPr>
                        <a:t>68</a:t>
                      </a:r>
                      <a:r>
                        <a:rPr lang="en-US" sz="1400" b="1" baseline="0" dirty="0" smtClean="0">
                          <a:solidFill>
                            <a:schemeClr val="tx1"/>
                          </a:solidFill>
                        </a:rPr>
                        <a:t> </a:t>
                      </a:r>
                      <a:r>
                        <a:rPr lang="en-US" sz="1400" b="1" dirty="0" smtClean="0">
                          <a:solidFill>
                            <a:schemeClr val="tx1"/>
                          </a:solidFill>
                        </a:rPr>
                        <a:t>406</a:t>
                      </a:r>
                      <a:endParaRPr lang="en-US" sz="1400" b="1" dirty="0">
                        <a:solidFill>
                          <a:schemeClr val="tx1"/>
                        </a:solidFill>
                      </a:endParaRPr>
                    </a:p>
                    <a:p>
                      <a:r>
                        <a:rPr lang="en-US" sz="1400" dirty="0" smtClean="0">
                          <a:solidFill>
                            <a:schemeClr val="tx1"/>
                          </a:solidFill>
                        </a:rPr>
                        <a:t>(23 860,</a:t>
                      </a:r>
                      <a:r>
                        <a:rPr lang="en-US" sz="1400" baseline="0" dirty="0" smtClean="0">
                          <a:solidFill>
                            <a:schemeClr val="tx1"/>
                          </a:solidFill>
                        </a:rPr>
                        <a:t> </a:t>
                      </a:r>
                      <a:r>
                        <a:rPr lang="en-US" sz="1400" dirty="0" smtClean="0">
                          <a:solidFill>
                            <a:schemeClr val="tx1"/>
                          </a:solidFill>
                        </a:rPr>
                        <a:t>22</a:t>
                      </a:r>
                      <a:r>
                        <a:rPr lang="en-US" sz="1400" baseline="0" dirty="0" smtClean="0">
                          <a:solidFill>
                            <a:schemeClr val="tx1"/>
                          </a:solidFill>
                        </a:rPr>
                        <a:t> </a:t>
                      </a:r>
                      <a:r>
                        <a:rPr lang="en-US" sz="1400" dirty="0" smtClean="0">
                          <a:solidFill>
                            <a:schemeClr val="tx1"/>
                          </a:solidFill>
                        </a:rPr>
                        <a:t>273, 22 273</a:t>
                      </a:r>
                      <a:r>
                        <a:rPr lang="en-US" sz="1400" baseline="0" dirty="0" smtClean="0">
                          <a:solidFill>
                            <a:schemeClr val="tx1"/>
                          </a:solidFill>
                        </a:rPr>
                        <a:t>)</a:t>
                      </a:r>
                      <a:endParaRPr lang="en-US" sz="1400" dirty="0">
                        <a:solidFill>
                          <a:schemeClr val="tx1"/>
                        </a:solidFill>
                      </a:endParaRPr>
                    </a:p>
                  </a:txBody>
                  <a:tcPr marL="68580" marR="68580" marT="34290" marB="34290"/>
                </a:tc>
              </a:tr>
              <a:tr h="896104">
                <a:tc vMerge="1">
                  <a:txBody>
                    <a:bodyPr/>
                    <a:lstStyle/>
                    <a:p>
                      <a:pPr algn="ctr"/>
                      <a:endParaRPr lang="en-US" sz="1200" dirty="0">
                        <a:solidFill>
                          <a:schemeClr val="tx1"/>
                        </a:solidFill>
                      </a:endParaRPr>
                    </a:p>
                  </a:txBody>
                  <a:tcPr marL="68580" marR="68580" marT="34290" marB="34290" vert="vert270"/>
                </a:tc>
                <a:tc vMerge="1">
                  <a:txBody>
                    <a:bodyPr/>
                    <a:lstStyle/>
                    <a:p>
                      <a:pPr algn="l"/>
                      <a:endParaRPr lang="en-US" sz="900" dirty="0">
                        <a:solidFill>
                          <a:schemeClr val="tx1"/>
                        </a:solidFill>
                      </a:endParaRPr>
                    </a:p>
                  </a:txBody>
                  <a:tcPr marL="68580" marR="68580" marT="34290" marB="34290"/>
                </a:tc>
                <a:tc vMerge="1">
                  <a:txBody>
                    <a:bodyPr/>
                    <a:lstStyle/>
                    <a:p>
                      <a:pPr algn="ctr"/>
                      <a:endParaRPr lang="en-US" sz="1800" dirty="0"/>
                    </a:p>
                  </a:txBody>
                  <a:tcPr marL="68580" marR="68580" marT="34290" marB="34290"/>
                </a:tc>
                <a:tc vMerge="1">
                  <a:txBody>
                    <a:bodyPr/>
                    <a:lstStyle/>
                    <a:p>
                      <a:pPr marL="285750" indent="-285750" algn="l">
                        <a:buFont typeface="Arial" panose="020B0604020202020204" pitchFamily="34" charset="0"/>
                        <a:buChar char="•"/>
                      </a:pPr>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ea typeface="+mn-ea"/>
                          <a:cs typeface="+mn-cs"/>
                        </a:rPr>
                        <a:t>11.1 Number of</a:t>
                      </a:r>
                      <a:r>
                        <a:rPr lang="en-US" sz="1400" b="0" kern="1200" baseline="0" dirty="0" smtClean="0">
                          <a:solidFill>
                            <a:schemeClr val="tx1"/>
                          </a:solidFill>
                          <a:effectLst/>
                          <a:latin typeface="+mn-lt"/>
                          <a:ea typeface="+mn-ea"/>
                          <a:cs typeface="+mn-cs"/>
                        </a:rPr>
                        <a:t> condition assessments conducted on identified/ prioritized properties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tx1"/>
                        </a:solidFill>
                        <a:effectLst/>
                        <a:latin typeface="+mn-lt"/>
                        <a:ea typeface="+mn-ea"/>
                        <a:cs typeface="+mn-cs"/>
                      </a:endParaRPr>
                    </a:p>
                  </a:txBody>
                  <a:tcPr marL="68580" marR="68580" marT="34290" marB="34290"/>
                </a:tc>
                <a:tc>
                  <a:txBody>
                    <a:bodyPr/>
                    <a:lstStyle/>
                    <a:p>
                      <a:r>
                        <a:rPr lang="en-US" sz="1400" b="1" dirty="0" smtClean="0">
                          <a:solidFill>
                            <a:schemeClr val="tx1"/>
                          </a:solidFill>
                        </a:rPr>
                        <a:t>728</a:t>
                      </a:r>
                    </a:p>
                    <a:p>
                      <a:r>
                        <a:rPr lang="en-US" sz="1400" dirty="0" smtClean="0">
                          <a:solidFill>
                            <a:schemeClr val="tx1"/>
                          </a:solidFill>
                        </a:rPr>
                        <a:t>(220,</a:t>
                      </a:r>
                      <a:r>
                        <a:rPr lang="en-US" sz="1400" baseline="0" dirty="0" smtClean="0">
                          <a:solidFill>
                            <a:schemeClr val="tx1"/>
                          </a:solidFill>
                        </a:rPr>
                        <a:t> </a:t>
                      </a:r>
                      <a:r>
                        <a:rPr lang="en-US" sz="1400" dirty="0" smtClean="0">
                          <a:solidFill>
                            <a:schemeClr val="tx1"/>
                          </a:solidFill>
                        </a:rPr>
                        <a:t>242, 266)</a:t>
                      </a:r>
                      <a:endParaRPr lang="en-US" sz="1400" dirty="0">
                        <a:solidFill>
                          <a:schemeClr val="tx1"/>
                        </a:solidFill>
                      </a:endParaRPr>
                    </a:p>
                  </a:txBody>
                  <a:tcPr marL="68580" marR="68580" marT="34290" marB="34290"/>
                </a:tc>
              </a:tr>
              <a:tr h="1178574">
                <a:tc vMerge="1">
                  <a:txBody>
                    <a:bodyPr/>
                    <a:lstStyle/>
                    <a:p>
                      <a:pPr algn="ctr"/>
                      <a:endParaRPr lang="en-US" sz="1200" dirty="0">
                        <a:solidFill>
                          <a:schemeClr val="tx1"/>
                        </a:solidFill>
                      </a:endParaRPr>
                    </a:p>
                  </a:txBody>
                  <a:tcPr marL="68580" marR="68580" marT="34290" marB="34290" vert="vert270"/>
                </a:tc>
                <a:tc vMerge="1">
                  <a:txBody>
                    <a:bodyPr/>
                    <a:lstStyle/>
                    <a:p>
                      <a:pPr algn="l"/>
                      <a:endParaRPr lang="en-US" sz="900" dirty="0">
                        <a:solidFill>
                          <a:schemeClr val="tx1"/>
                        </a:solidFill>
                      </a:endParaRPr>
                    </a:p>
                  </a:txBody>
                  <a:tcPr marL="68580" marR="68580" marT="34290" marB="34290"/>
                </a:tc>
                <a:tc vMerge="1">
                  <a:txBody>
                    <a:bodyPr/>
                    <a:lstStyle/>
                    <a:p>
                      <a:pPr algn="ctr"/>
                      <a:endParaRPr lang="en-US" sz="1800" dirty="0"/>
                    </a:p>
                  </a:txBody>
                  <a:tcPr marL="68580" marR="68580" marT="34290" marB="34290"/>
                </a:tc>
                <a:tc vMerge="1">
                  <a:txBody>
                    <a:bodyPr/>
                    <a:lstStyle/>
                    <a:p>
                      <a:pPr marL="285750" indent="-285750" algn="l">
                        <a:buFont typeface="Arial" panose="020B0604020202020204" pitchFamily="34" charset="0"/>
                        <a:buChar char="•"/>
                      </a:pPr>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ea typeface="+mn-ea"/>
                          <a:cs typeface="+mn-cs"/>
                        </a:rPr>
                        <a:t>11.2 Number of</a:t>
                      </a:r>
                      <a:r>
                        <a:rPr lang="en-US" sz="1400" b="0" kern="1200" baseline="0" dirty="0" smtClean="0">
                          <a:solidFill>
                            <a:schemeClr val="tx1"/>
                          </a:solidFill>
                          <a:effectLst/>
                          <a:latin typeface="+mn-lt"/>
                          <a:ea typeface="+mn-ea"/>
                          <a:cs typeface="+mn-cs"/>
                        </a:rPr>
                        <a:t> critical condition assessed to determine of components (lifts, boilers, HVAC and </a:t>
                      </a:r>
                      <a:r>
                        <a:rPr lang="en-US" sz="1400" b="0" kern="1200" baseline="0" dirty="0" err="1" smtClean="0">
                          <a:solidFill>
                            <a:schemeClr val="tx1"/>
                          </a:solidFill>
                          <a:effectLst/>
                          <a:latin typeface="+mn-lt"/>
                          <a:ea typeface="+mn-ea"/>
                          <a:cs typeface="+mn-cs"/>
                        </a:rPr>
                        <a:t>Gensets</a:t>
                      </a:r>
                      <a:r>
                        <a:rPr lang="en-US" sz="1400" b="0" kern="1200" baseline="0" dirty="0" smtClean="0">
                          <a:solidFill>
                            <a:schemeClr val="tx1"/>
                          </a:solidFill>
                          <a:effectLst/>
                          <a:latin typeface="+mn-lt"/>
                          <a:ea typeface="+mn-ea"/>
                          <a:cs typeface="+mn-cs"/>
                        </a:rPr>
                        <a:t> and Water systems)</a:t>
                      </a:r>
                      <a:endParaRPr lang="en-US" sz="1400" b="0" kern="1200" dirty="0" smtClean="0">
                        <a:solidFill>
                          <a:schemeClr val="tx1"/>
                        </a:solidFill>
                        <a:effectLst/>
                        <a:latin typeface="+mn-lt"/>
                        <a:ea typeface="+mn-ea"/>
                        <a:cs typeface="+mn-cs"/>
                      </a:endParaRPr>
                    </a:p>
                  </a:txBody>
                  <a:tcPr marL="68580" marR="68580" marT="34290" marB="34290"/>
                </a:tc>
                <a:tc>
                  <a:txBody>
                    <a:bodyPr/>
                    <a:lstStyle/>
                    <a:p>
                      <a:r>
                        <a:rPr lang="en-US" sz="1400" b="1" dirty="0" smtClean="0">
                          <a:solidFill>
                            <a:schemeClr val="tx1"/>
                          </a:solidFill>
                        </a:rPr>
                        <a:t>1 456</a:t>
                      </a:r>
                    </a:p>
                    <a:p>
                      <a:r>
                        <a:rPr lang="en-US" sz="1400" dirty="0" smtClean="0">
                          <a:solidFill>
                            <a:schemeClr val="tx1"/>
                          </a:solidFill>
                        </a:rPr>
                        <a:t>(440,</a:t>
                      </a:r>
                      <a:r>
                        <a:rPr lang="en-US" sz="1400" baseline="0" dirty="0" smtClean="0">
                          <a:solidFill>
                            <a:schemeClr val="tx1"/>
                          </a:solidFill>
                        </a:rPr>
                        <a:t> </a:t>
                      </a:r>
                      <a:r>
                        <a:rPr lang="en-US" sz="1400" dirty="0" smtClean="0">
                          <a:solidFill>
                            <a:schemeClr val="tx1"/>
                          </a:solidFill>
                        </a:rPr>
                        <a:t>484, 532)</a:t>
                      </a:r>
                      <a:endParaRPr lang="en-US" sz="1400" dirty="0">
                        <a:solidFill>
                          <a:schemeClr val="tx1"/>
                        </a:solidFill>
                      </a:endParaRPr>
                    </a:p>
                  </a:txBody>
                  <a:tcPr marL="68580" marR="68580" marT="34290" marB="34290"/>
                </a:tc>
              </a:tr>
            </a:tbl>
          </a:graphicData>
        </a:graphic>
      </p:graphicFrame>
    </p:spTree>
    <p:extLst>
      <p:ext uri="{BB962C8B-B14F-4D97-AF65-F5344CB8AC3E}">
        <p14:creationId xmlns:p14="http://schemas.microsoft.com/office/powerpoint/2010/main" val="1538839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30" y="146051"/>
            <a:ext cx="9152530" cy="581579"/>
          </a:xfrm>
          <a:noFill/>
        </p:spPr>
        <p:txBody>
          <a:bodyPr/>
          <a:lstStyle/>
          <a:p>
            <a:r>
              <a:rPr lang="en-US" dirty="0"/>
              <a:t>Quarterly Targets </a:t>
            </a:r>
            <a:endParaRPr lang="en-ZA" b="1" dirty="0">
              <a:solidFill>
                <a:schemeClr val="bg1"/>
              </a:solidFill>
            </a:endParaRPr>
          </a:p>
        </p:txBody>
      </p:sp>
      <p:sp>
        <p:nvSpPr>
          <p:cNvPr id="5" name="Slide Number Placeholder 4"/>
          <p:cNvSpPr>
            <a:spLocks noGrp="1"/>
          </p:cNvSpPr>
          <p:nvPr>
            <p:ph type="sldNum" sz="quarter" idx="12"/>
          </p:nvPr>
        </p:nvSpPr>
        <p:spPr/>
        <p:txBody>
          <a:bodyPr/>
          <a:lstStyle/>
          <a:p>
            <a:fld id="{94B00A27-6A5E-FB4A-91DB-B2CBD34313A9}" type="slidenum">
              <a:rPr lang="en-US" smtClean="0"/>
              <a:pPr/>
              <a:t>23</a:t>
            </a:fld>
            <a:endParaRPr lang="en-US" dirty="0"/>
          </a:p>
        </p:txBody>
      </p:sp>
      <p:sp>
        <p:nvSpPr>
          <p:cNvPr id="15" name="Rectangle 7"/>
          <p:cNvSpPr>
            <a:spLocks noChangeArrowheads="1"/>
          </p:cNvSpPr>
          <p:nvPr/>
        </p:nvSpPr>
        <p:spPr bwMode="auto">
          <a:xfrm flipV="1">
            <a:off x="87601" y="2169617"/>
            <a:ext cx="1242221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sz="1350" dirty="0">
                <a:latin typeface="Arial" panose="020B0604020202020204" pitchFamily="34" charset="0"/>
              </a:rPr>
              <a:t/>
            </a:r>
            <a:br>
              <a:rPr lang="en-ZA" sz="1350" dirty="0">
                <a:latin typeface="Arial" panose="020B0604020202020204" pitchFamily="34" charset="0"/>
              </a:rPr>
            </a:br>
            <a:endParaRPr lang="en-ZA" sz="1350" dirty="0">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42400171"/>
              </p:ext>
            </p:extLst>
          </p:nvPr>
        </p:nvGraphicFramePr>
        <p:xfrm>
          <a:off x="19050" y="863878"/>
          <a:ext cx="9065822" cy="5436089"/>
        </p:xfrm>
        <a:graphic>
          <a:graphicData uri="http://schemas.openxmlformats.org/drawingml/2006/table">
            <a:tbl>
              <a:tblPr firstRow="1" bandRow="1">
                <a:tableStyleId>{93296810-A885-4BE3-A3E7-6D5BEEA58F35}</a:tableStyleId>
              </a:tblPr>
              <a:tblGrid>
                <a:gridCol w="4504331">
                  <a:extLst>
                    <a:ext uri="{9D8B030D-6E8A-4147-A177-3AD203B41FA5}">
                      <a16:colId xmlns:a16="http://schemas.microsoft.com/office/drawing/2014/main" xmlns="" val="20004"/>
                    </a:ext>
                  </a:extLst>
                </a:gridCol>
                <a:gridCol w="1295400">
                  <a:extLst>
                    <a:ext uri="{9D8B030D-6E8A-4147-A177-3AD203B41FA5}">
                      <a16:colId xmlns:a16="http://schemas.microsoft.com/office/drawing/2014/main" xmlns="" val="20005"/>
                    </a:ext>
                  </a:extLst>
                </a:gridCol>
                <a:gridCol w="685800"/>
                <a:gridCol w="1000125"/>
                <a:gridCol w="647527"/>
                <a:gridCol w="932639"/>
              </a:tblGrid>
              <a:tr h="285912">
                <a:tc>
                  <a:txBody>
                    <a:bodyPr/>
                    <a:lstStyle/>
                    <a:p>
                      <a:pPr marL="0" algn="just"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Output Indicator</a:t>
                      </a:r>
                    </a:p>
                  </a:txBody>
                  <a:tcPr marL="68412" marR="68412" marT="0" marB="0"/>
                </a:tc>
                <a:tc>
                  <a:txBody>
                    <a:bodyPr/>
                    <a:lstStyle/>
                    <a:p>
                      <a:pPr marL="0" algn="l"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Annual Target</a:t>
                      </a:r>
                    </a:p>
                  </a:txBody>
                  <a:tcPr marL="68412" marR="68412" marT="0" marB="0"/>
                </a:tc>
                <a:tc>
                  <a:txBody>
                    <a:bodyPr/>
                    <a:lstStyle/>
                    <a:p>
                      <a:pPr marL="0" algn="l"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Q1</a:t>
                      </a:r>
                    </a:p>
                  </a:txBody>
                  <a:tcPr marL="68412" marR="68412" marT="0" marB="0"/>
                </a:tc>
                <a:tc>
                  <a:txBody>
                    <a:bodyPr/>
                    <a:lstStyle/>
                    <a:p>
                      <a:pPr marL="0" algn="l"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Q2</a:t>
                      </a:r>
                    </a:p>
                  </a:txBody>
                  <a:tcPr marL="68412" marR="68412" marT="0" marB="0"/>
                </a:tc>
                <a:tc>
                  <a:txBody>
                    <a:bodyPr/>
                    <a:lstStyle/>
                    <a:p>
                      <a:pPr marL="0" algn="l"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Q3</a:t>
                      </a:r>
                    </a:p>
                  </a:txBody>
                  <a:tcPr marL="68412" marR="68412" marT="0" marB="0"/>
                </a:tc>
                <a:tc>
                  <a:txBody>
                    <a:bodyPr/>
                    <a:lstStyle/>
                    <a:p>
                      <a:pPr marL="0" algn="l"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Q4</a:t>
                      </a:r>
                    </a:p>
                  </a:txBody>
                  <a:tcPr marL="68412" marR="68412" marT="0" marB="0"/>
                </a:tc>
                <a:extLst>
                  <a:ext uri="{0D108BD9-81ED-4DB2-BD59-A6C34878D82A}">
                    <a16:rowId xmlns:a16="http://schemas.microsoft.com/office/drawing/2014/main" xmlns="" val="10000"/>
                  </a:ext>
                </a:extLst>
              </a:tr>
              <a:tr h="470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rPr>
                        <a:t>9.1 Number of private leases reduced within the security cluster</a:t>
                      </a:r>
                      <a:endParaRPr lang="en-US" sz="1200" b="0" kern="1200" dirty="0">
                        <a:solidFill>
                          <a:schemeClr val="tx1"/>
                        </a:solidFill>
                        <a:effectLst/>
                        <a:latin typeface="+mn-lt"/>
                        <a:ea typeface="+mn-ea"/>
                        <a:cs typeface="+mn-cs"/>
                      </a:endParaRPr>
                    </a:p>
                  </a:txBody>
                  <a:tcPr marL="68580" marR="68580" marT="34290" marB="34290"/>
                </a:tc>
                <a:tc>
                  <a:txBody>
                    <a:bodyPr/>
                    <a:lstStyle/>
                    <a:p>
                      <a:pPr marL="0" marR="0" algn="ctr">
                        <a:lnSpc>
                          <a:spcPct val="110000"/>
                        </a:lnSpc>
                        <a:spcBef>
                          <a:spcPts val="0"/>
                        </a:spcBef>
                        <a:spcAft>
                          <a:spcPts val="0"/>
                        </a:spcAft>
                      </a:pPr>
                      <a:r>
                        <a:rPr lang="en-US" sz="1200" dirty="0">
                          <a:solidFill>
                            <a:schemeClr val="tx1"/>
                          </a:solidFill>
                          <a:effectLst/>
                          <a:latin typeface="+mn-lt"/>
                          <a:ea typeface="Calibri" panose="020F0502020204030204" pitchFamily="34" charset="0"/>
                          <a:cs typeface="CenturyGothic"/>
                        </a:rPr>
                        <a:t>3</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p>
                      <a:pPr marL="0" marR="0" algn="ctr">
                        <a:lnSpc>
                          <a:spcPct val="110000"/>
                        </a:lnSpc>
                        <a:spcBef>
                          <a:spcPts val="0"/>
                        </a:spcBef>
                        <a:spcAft>
                          <a:spcPts val="600"/>
                        </a:spcAft>
                      </a:pPr>
                      <a:r>
                        <a:rPr lang="en-US" sz="1200" dirty="0">
                          <a:solidFill>
                            <a:schemeClr val="tx1"/>
                          </a:solidFill>
                          <a:effectLst/>
                          <a:latin typeface="+mn-lt"/>
                          <a:ea typeface="Times New Roman" panose="02020603050405020304" pitchFamily="18" charset="0"/>
                          <a:cs typeface="Times New Roman" panose="02020603050405020304" pitchFamily="18" charset="0"/>
                        </a:rPr>
                        <a:t> </a:t>
                      </a:r>
                    </a:p>
                  </a:txBody>
                  <a:tcPr marL="0" marR="0" marT="0" marB="0" anchor="ctr"/>
                </a:tc>
                <a:tc>
                  <a:txBody>
                    <a:bodyPr/>
                    <a:lstStyle/>
                    <a:p>
                      <a:pPr marL="0" marR="0" algn="ctr">
                        <a:lnSpc>
                          <a:spcPct val="110000"/>
                        </a:lnSpc>
                        <a:spcBef>
                          <a:spcPts val="0"/>
                        </a:spcBef>
                        <a:spcAft>
                          <a:spcPts val="600"/>
                        </a:spcAft>
                      </a:pPr>
                      <a:r>
                        <a:rPr lang="en-US" sz="1200" dirty="0">
                          <a:solidFill>
                            <a:schemeClr val="tx1"/>
                          </a:solidFill>
                          <a:effectLst/>
                          <a:latin typeface="+mn-lt"/>
                          <a:ea typeface="Times New Roman" panose="02020603050405020304" pitchFamily="18" charset="0"/>
                          <a:cs typeface="Times New Roman" panose="02020603050405020304" pitchFamily="18" charset="0"/>
                        </a:rPr>
                        <a:t>-</a:t>
                      </a:r>
                    </a:p>
                  </a:txBody>
                  <a:tcPr marL="0" marR="0" marT="0" marB="0" anchor="ctr"/>
                </a:tc>
                <a:tc>
                  <a:txBody>
                    <a:bodyPr/>
                    <a:lstStyle/>
                    <a:p>
                      <a:pPr marL="0" marR="0" algn="ctr">
                        <a:lnSpc>
                          <a:spcPct val="110000"/>
                        </a:lnSpc>
                        <a:spcBef>
                          <a:spcPts val="0"/>
                        </a:spcBef>
                        <a:spcAft>
                          <a:spcPts val="600"/>
                        </a:spcAft>
                      </a:pPr>
                      <a:r>
                        <a:rPr lang="en-US" sz="1200" dirty="0">
                          <a:solidFill>
                            <a:schemeClr val="tx1"/>
                          </a:solidFill>
                          <a:effectLst/>
                          <a:latin typeface="+mn-lt"/>
                          <a:ea typeface="Times New Roman" panose="02020603050405020304" pitchFamily="18" charset="0"/>
                          <a:cs typeface="Times New Roman" panose="02020603050405020304" pitchFamily="18" charset="0"/>
                        </a:rPr>
                        <a:t>-</a:t>
                      </a:r>
                    </a:p>
                  </a:txBody>
                  <a:tcPr marL="0" marR="0" marT="0" marB="0" anchor="ctr"/>
                </a:tc>
                <a:tc>
                  <a:txBody>
                    <a:bodyPr/>
                    <a:lstStyle/>
                    <a:p>
                      <a:pPr marL="0" marR="0" algn="ctr">
                        <a:lnSpc>
                          <a:spcPct val="110000"/>
                        </a:lnSpc>
                        <a:spcBef>
                          <a:spcPts val="0"/>
                        </a:spcBef>
                        <a:spcAft>
                          <a:spcPts val="600"/>
                        </a:spcAft>
                      </a:pPr>
                      <a:r>
                        <a:rPr lang="en-US" sz="1200" dirty="0">
                          <a:solidFill>
                            <a:schemeClr val="tx1"/>
                          </a:solidFill>
                          <a:effectLst/>
                          <a:latin typeface="+mn-lt"/>
                          <a:ea typeface="Times New Roman" panose="02020603050405020304" pitchFamily="18" charset="0"/>
                          <a:cs typeface="Times New Roman" panose="02020603050405020304" pitchFamily="18" charset="0"/>
                        </a:rPr>
                        <a:t>-</a:t>
                      </a:r>
                    </a:p>
                  </a:txBody>
                  <a:tcPr marL="0" marR="0" marT="0" marB="0" anchor="ctr"/>
                </a:tc>
                <a:tc>
                  <a:txBody>
                    <a:bodyPr/>
                    <a:lstStyle/>
                    <a:p>
                      <a:pPr marL="0" marR="0" algn="ctr">
                        <a:lnSpc>
                          <a:spcPct val="110000"/>
                        </a:lnSpc>
                        <a:spcBef>
                          <a:spcPts val="0"/>
                        </a:spcBef>
                        <a:spcAft>
                          <a:spcPts val="600"/>
                        </a:spcAft>
                      </a:pPr>
                      <a:r>
                        <a:rPr lang="en-US" sz="1200" dirty="0">
                          <a:solidFill>
                            <a:schemeClr val="tx1"/>
                          </a:solidFill>
                          <a:effectLst/>
                          <a:latin typeface="+mn-lt"/>
                          <a:ea typeface="Times New Roman" panose="02020603050405020304" pitchFamily="18" charset="0"/>
                          <a:cs typeface="Times New Roman" panose="02020603050405020304" pitchFamily="18" charset="0"/>
                        </a:rPr>
                        <a:t>3</a:t>
                      </a:r>
                    </a:p>
                  </a:txBody>
                  <a:tcPr marL="0" marR="0" marT="0" marB="0" anchor="ctr"/>
                </a:tc>
              </a:tr>
              <a:tr h="317101">
                <a:tc>
                  <a:txBody>
                    <a:bodyPr/>
                    <a:lstStyle/>
                    <a:p>
                      <a:pPr lvl="0"/>
                      <a:r>
                        <a:rPr lang="en-US" sz="1200" kern="1200" dirty="0">
                          <a:solidFill>
                            <a:schemeClr val="tx1"/>
                          </a:solidFill>
                          <a:effectLst/>
                        </a:rPr>
                        <a:t>9.2 </a:t>
                      </a:r>
                      <a:r>
                        <a:rPr lang="en-US" sz="1200" kern="1200" dirty="0" smtClean="0">
                          <a:solidFill>
                            <a:schemeClr val="tx1"/>
                          </a:solidFill>
                          <a:effectLst/>
                        </a:rPr>
                        <a:t>Savings realised on identified private leases</a:t>
                      </a:r>
                      <a:endParaRPr lang="en-GB" sz="1200" b="0" kern="1200" dirty="0">
                        <a:solidFill>
                          <a:schemeClr val="tx1"/>
                        </a:solidFill>
                        <a:effectLst/>
                        <a:latin typeface="+mn-lt"/>
                        <a:ea typeface="+mn-ea"/>
                        <a:cs typeface="+mn-cs"/>
                      </a:endParaRPr>
                    </a:p>
                  </a:txBody>
                  <a:tcPr marL="68580" marR="68580" marT="34290" marB="34290"/>
                </a:tc>
                <a:tc>
                  <a:txBody>
                    <a:bodyPr/>
                    <a:lstStyle/>
                    <a:p>
                      <a:pPr marL="0" marR="0" algn="ctr">
                        <a:lnSpc>
                          <a:spcPct val="110000"/>
                        </a:lnSpc>
                        <a:spcBef>
                          <a:spcPts val="0"/>
                        </a:spcBef>
                        <a:spcAft>
                          <a:spcPts val="600"/>
                        </a:spcAft>
                      </a:pPr>
                      <a:r>
                        <a:rPr lang="en-US" sz="1200" dirty="0">
                          <a:solidFill>
                            <a:schemeClr val="tx1"/>
                          </a:solidFill>
                          <a:effectLst/>
                          <a:latin typeface="+mn-lt"/>
                          <a:ea typeface="Century Gothic" panose="020B0502020202020204" pitchFamily="34" charset="0"/>
                          <a:cs typeface="Century Gothic" panose="020B0502020202020204" pitchFamily="34" charset="0"/>
                        </a:rPr>
                        <a:t>R100 Mil</a:t>
                      </a:r>
                      <a:r>
                        <a:rPr lang="en-US" sz="1200" spc="5" dirty="0">
                          <a:solidFill>
                            <a:schemeClr val="tx1"/>
                          </a:solidFill>
                          <a:effectLst/>
                          <a:latin typeface="+mn-lt"/>
                          <a:ea typeface="Century Gothic" panose="020B0502020202020204" pitchFamily="34" charset="0"/>
                          <a:cs typeface="Century Gothic" panose="020B0502020202020204" pitchFamily="34" charset="0"/>
                        </a:rPr>
                        <a:t>lion</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10000"/>
                        </a:lnSpc>
                        <a:spcBef>
                          <a:spcPts val="0"/>
                        </a:spcBef>
                        <a:spcAft>
                          <a:spcPts val="600"/>
                        </a:spcAft>
                      </a:pPr>
                      <a:r>
                        <a:rPr lang="en-US" sz="1200" dirty="0">
                          <a:solidFill>
                            <a:schemeClr val="tx1"/>
                          </a:solidFill>
                          <a:effectLst/>
                          <a:latin typeface="+mn-lt"/>
                          <a:ea typeface="Times New Roman" panose="02020603050405020304" pitchFamily="18" charset="0"/>
                          <a:cs typeface="Times New Roman" panose="02020603050405020304" pitchFamily="18" charset="0"/>
                        </a:rPr>
                        <a:t>-</a:t>
                      </a:r>
                    </a:p>
                  </a:txBody>
                  <a:tcPr marL="0" marR="0" marT="0" marB="0" anchor="ctr"/>
                </a:tc>
                <a:tc>
                  <a:txBody>
                    <a:bodyPr/>
                    <a:lstStyle/>
                    <a:p>
                      <a:pPr marL="0" marR="0" algn="ctr">
                        <a:lnSpc>
                          <a:spcPct val="110000"/>
                        </a:lnSpc>
                        <a:spcBef>
                          <a:spcPts val="0"/>
                        </a:spcBef>
                        <a:spcAft>
                          <a:spcPts val="600"/>
                        </a:spcAft>
                      </a:pPr>
                      <a:r>
                        <a:rPr lang="en-US" sz="1200" dirty="0">
                          <a:solidFill>
                            <a:schemeClr val="tx1"/>
                          </a:solidFill>
                          <a:effectLst/>
                          <a:latin typeface="+mn-lt"/>
                          <a:ea typeface="Century Gothic" panose="020B0502020202020204" pitchFamily="34" charset="0"/>
                          <a:cs typeface="Century Gothic" panose="020B0502020202020204" pitchFamily="34" charset="0"/>
                        </a:rPr>
                        <a:t>R50 Million</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10000"/>
                        </a:lnSpc>
                        <a:spcBef>
                          <a:spcPts val="0"/>
                        </a:spcBef>
                        <a:spcAft>
                          <a:spcPts val="600"/>
                        </a:spcAft>
                      </a:pPr>
                      <a:r>
                        <a:rPr lang="en-US" sz="1200" dirty="0">
                          <a:solidFill>
                            <a:schemeClr val="tx1"/>
                          </a:solidFill>
                          <a:effectLst/>
                          <a:latin typeface="+mn-lt"/>
                          <a:ea typeface="Times New Roman" panose="02020603050405020304" pitchFamily="18" charset="0"/>
                          <a:cs typeface="Times New Roman" panose="02020603050405020304" pitchFamily="18" charset="0"/>
                        </a:rPr>
                        <a:t>-</a:t>
                      </a:r>
                    </a:p>
                  </a:txBody>
                  <a:tcPr marL="0" marR="0" marT="0" marB="0" anchor="ctr"/>
                </a:tc>
                <a:tc>
                  <a:txBody>
                    <a:bodyPr/>
                    <a:lstStyle/>
                    <a:p>
                      <a:pPr marL="0" marR="0" algn="ctr">
                        <a:lnSpc>
                          <a:spcPct val="110000"/>
                        </a:lnSpc>
                        <a:spcBef>
                          <a:spcPts val="0"/>
                        </a:spcBef>
                        <a:spcAft>
                          <a:spcPts val="600"/>
                        </a:spcAft>
                      </a:pPr>
                      <a:r>
                        <a:rPr lang="en-US" sz="1200" dirty="0">
                          <a:solidFill>
                            <a:schemeClr val="tx1"/>
                          </a:solidFill>
                          <a:effectLst/>
                          <a:latin typeface="+mn-lt"/>
                          <a:ea typeface="Century Gothic" panose="020B0502020202020204" pitchFamily="34" charset="0"/>
                          <a:cs typeface="Century Gothic" panose="020B0502020202020204" pitchFamily="34" charset="0"/>
                        </a:rPr>
                        <a:t>R50 Mil</a:t>
                      </a:r>
                      <a:r>
                        <a:rPr lang="en-US" sz="1200" spc="5" dirty="0">
                          <a:solidFill>
                            <a:schemeClr val="tx1"/>
                          </a:solidFill>
                          <a:effectLst/>
                          <a:latin typeface="+mn-lt"/>
                          <a:ea typeface="Century Gothic" panose="020B0502020202020204" pitchFamily="34" charset="0"/>
                          <a:cs typeface="Century Gothic" panose="020B0502020202020204" pitchFamily="34" charset="0"/>
                        </a:rPr>
                        <a:t>lion</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r>
              <a:tr h="693345">
                <a:tc>
                  <a:txBody>
                    <a:bodyPr/>
                    <a:lstStyle/>
                    <a:p>
                      <a:pPr lvl="0"/>
                      <a:r>
                        <a:rPr lang="en-US" sz="1200" kern="1200" dirty="0">
                          <a:solidFill>
                            <a:schemeClr val="tx1"/>
                          </a:solidFill>
                          <a:effectLst/>
                        </a:rPr>
                        <a:t>9.3 Percentage increase in revenue generation through letting of State-owned properties (excluding harbour properties)</a:t>
                      </a:r>
                      <a:endParaRPr lang="en-US" sz="1200" b="0" kern="1200" dirty="0">
                        <a:solidFill>
                          <a:schemeClr val="tx1"/>
                        </a:solidFill>
                        <a:effectLst/>
                        <a:latin typeface="+mn-lt"/>
                        <a:ea typeface="+mn-ea"/>
                        <a:cs typeface="+mn-cs"/>
                      </a:endParaRPr>
                    </a:p>
                  </a:txBody>
                  <a:tcPr marL="68580" marR="68580" marT="34290" marB="34290"/>
                </a:tc>
                <a:tc>
                  <a:txBody>
                    <a:bodyPr/>
                    <a:lstStyle/>
                    <a:p>
                      <a:pPr marL="0" marR="0" algn="ctr">
                        <a:lnSpc>
                          <a:spcPct val="110000"/>
                        </a:lnSpc>
                        <a:spcBef>
                          <a:spcPts val="0"/>
                        </a:spcBef>
                        <a:spcAft>
                          <a:spcPts val="600"/>
                        </a:spcAft>
                      </a:pPr>
                      <a:r>
                        <a:rPr lang="en-US" sz="1200" dirty="0">
                          <a:solidFill>
                            <a:schemeClr val="tx1"/>
                          </a:solidFill>
                          <a:effectLst/>
                          <a:latin typeface="+mn-lt"/>
                          <a:ea typeface="Century Gothic" panose="020B0502020202020204" pitchFamily="34" charset="0"/>
                          <a:cs typeface="Century Gothic" panose="020B0502020202020204" pitchFamily="34" charset="0"/>
                        </a:rPr>
                        <a:t>8%</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10000"/>
                        </a:lnSpc>
                        <a:spcBef>
                          <a:spcPts val="0"/>
                        </a:spcBef>
                        <a:spcAft>
                          <a:spcPts val="600"/>
                        </a:spcAft>
                      </a:pPr>
                      <a:r>
                        <a:rPr lang="en-US" sz="1200" dirty="0">
                          <a:solidFill>
                            <a:schemeClr val="tx1"/>
                          </a:solidFill>
                          <a:effectLst/>
                          <a:latin typeface="+mn-lt"/>
                          <a:ea typeface="Times New Roman" panose="02020603050405020304" pitchFamily="18" charset="0"/>
                          <a:cs typeface="Times New Roman" panose="02020603050405020304" pitchFamily="18" charset="0"/>
                        </a:rPr>
                        <a:t>-</a:t>
                      </a:r>
                    </a:p>
                  </a:txBody>
                  <a:tcPr marL="0" marR="0" marT="0" marB="0" anchor="ctr"/>
                </a:tc>
                <a:tc>
                  <a:txBody>
                    <a:bodyPr/>
                    <a:lstStyle/>
                    <a:p>
                      <a:pPr marL="0" marR="0" algn="ctr">
                        <a:lnSpc>
                          <a:spcPct val="110000"/>
                        </a:lnSpc>
                        <a:spcBef>
                          <a:spcPts val="0"/>
                        </a:spcBef>
                        <a:spcAft>
                          <a:spcPts val="600"/>
                        </a:spcAft>
                      </a:pPr>
                      <a:r>
                        <a:rPr lang="en-US" sz="1200" dirty="0">
                          <a:solidFill>
                            <a:schemeClr val="tx1"/>
                          </a:solidFill>
                          <a:effectLst/>
                          <a:latin typeface="+mn-lt"/>
                          <a:ea typeface="Times New Roman" panose="02020603050405020304" pitchFamily="18" charset="0"/>
                          <a:cs typeface="Times New Roman" panose="02020603050405020304" pitchFamily="18" charset="0"/>
                        </a:rPr>
                        <a:t>2%</a:t>
                      </a:r>
                    </a:p>
                  </a:txBody>
                  <a:tcPr marL="0" marR="0" marT="0" marB="0" anchor="ctr"/>
                </a:tc>
                <a:tc>
                  <a:txBody>
                    <a:bodyPr/>
                    <a:lstStyle/>
                    <a:p>
                      <a:pPr marL="0" marR="0" algn="ctr">
                        <a:lnSpc>
                          <a:spcPct val="110000"/>
                        </a:lnSpc>
                        <a:spcBef>
                          <a:spcPts val="0"/>
                        </a:spcBef>
                        <a:spcAft>
                          <a:spcPts val="600"/>
                        </a:spcAft>
                      </a:pPr>
                      <a:r>
                        <a:rPr lang="en-US" sz="1200" dirty="0">
                          <a:solidFill>
                            <a:schemeClr val="tx1"/>
                          </a:solidFill>
                          <a:effectLst/>
                          <a:latin typeface="+mn-lt"/>
                          <a:ea typeface="Times New Roman" panose="02020603050405020304" pitchFamily="18" charset="0"/>
                          <a:cs typeface="Times New Roman" panose="02020603050405020304" pitchFamily="18" charset="0"/>
                        </a:rPr>
                        <a:t>4%</a:t>
                      </a:r>
                    </a:p>
                  </a:txBody>
                  <a:tcPr marL="0" marR="0" marT="0" marB="0" anchor="ctr"/>
                </a:tc>
                <a:tc>
                  <a:txBody>
                    <a:bodyPr/>
                    <a:lstStyle/>
                    <a:p>
                      <a:pPr marL="0" marR="0" algn="ctr">
                        <a:lnSpc>
                          <a:spcPct val="110000"/>
                        </a:lnSpc>
                        <a:spcBef>
                          <a:spcPts val="0"/>
                        </a:spcBef>
                        <a:spcAft>
                          <a:spcPts val="600"/>
                        </a:spcAft>
                      </a:pPr>
                      <a:r>
                        <a:rPr lang="en-US" sz="1200" dirty="0">
                          <a:solidFill>
                            <a:schemeClr val="tx1"/>
                          </a:solidFill>
                          <a:effectLst/>
                          <a:latin typeface="+mn-lt"/>
                          <a:ea typeface="Times New Roman" panose="02020603050405020304" pitchFamily="18" charset="0"/>
                          <a:cs typeface="Times New Roman" panose="02020603050405020304" pitchFamily="18" charset="0"/>
                        </a:rPr>
                        <a:t>2%</a:t>
                      </a:r>
                    </a:p>
                  </a:txBody>
                  <a:tcPr marL="0" marR="0" marT="0" marB="0" anchor="ctr"/>
                </a:tc>
              </a:tr>
              <a:tr h="434488">
                <a:tc>
                  <a:txBody>
                    <a:bodyPr/>
                    <a:lstStyle/>
                    <a:p>
                      <a:r>
                        <a:rPr lang="en-US" sz="1200" kern="1200" dirty="0">
                          <a:solidFill>
                            <a:schemeClr val="tx1"/>
                          </a:solidFill>
                          <a:effectLst/>
                        </a:rPr>
                        <a:t>9.4 Number of unutilised vacant state owned properties let out</a:t>
                      </a:r>
                      <a:endParaRPr lang="en-US" sz="1200" b="0" kern="1200" dirty="0">
                        <a:solidFill>
                          <a:schemeClr val="tx1"/>
                        </a:solidFill>
                        <a:effectLst/>
                        <a:latin typeface="+mn-lt"/>
                        <a:ea typeface="+mn-ea"/>
                        <a:cs typeface="+mn-cs"/>
                      </a:endParaRPr>
                    </a:p>
                  </a:txBody>
                  <a:tcPr marL="68580" marR="68580" marT="34290" marB="34290"/>
                </a:tc>
                <a:tc>
                  <a:txBody>
                    <a:bodyPr/>
                    <a:lstStyle/>
                    <a:p>
                      <a:pPr marL="0" marR="0" algn="ctr">
                        <a:lnSpc>
                          <a:spcPct val="110000"/>
                        </a:lnSpc>
                        <a:spcBef>
                          <a:spcPts val="0"/>
                        </a:spcBef>
                        <a:spcAft>
                          <a:spcPts val="600"/>
                        </a:spcAft>
                      </a:pPr>
                      <a:r>
                        <a:rPr lang="en-US" sz="1200" dirty="0">
                          <a:solidFill>
                            <a:schemeClr val="tx1"/>
                          </a:solidFill>
                          <a:effectLst/>
                          <a:latin typeface="+mn-lt"/>
                          <a:ea typeface="Century Gothic" panose="020B0502020202020204" pitchFamily="34" charset="0"/>
                          <a:cs typeface="Century Gothic" panose="020B0502020202020204" pitchFamily="34" charset="0"/>
                        </a:rPr>
                        <a:t>100</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10000"/>
                        </a:lnSpc>
                        <a:spcBef>
                          <a:spcPts val="0"/>
                        </a:spcBef>
                        <a:spcAft>
                          <a:spcPts val="600"/>
                        </a:spcAft>
                      </a:pPr>
                      <a:r>
                        <a:rPr lang="en-US" sz="1200" dirty="0">
                          <a:solidFill>
                            <a:schemeClr val="tx1"/>
                          </a:solidFill>
                          <a:effectLst/>
                          <a:latin typeface="+mn-lt"/>
                          <a:ea typeface="Times New Roman" panose="02020603050405020304" pitchFamily="18" charset="0"/>
                          <a:cs typeface="Times New Roman" panose="02020603050405020304" pitchFamily="18" charset="0"/>
                        </a:rPr>
                        <a:t>-</a:t>
                      </a:r>
                    </a:p>
                  </a:txBody>
                  <a:tcPr marL="0" marR="0" marT="0" marB="0" anchor="ctr"/>
                </a:tc>
                <a:tc>
                  <a:txBody>
                    <a:bodyPr/>
                    <a:lstStyle/>
                    <a:p>
                      <a:pPr marL="0" marR="0" algn="ctr">
                        <a:lnSpc>
                          <a:spcPct val="110000"/>
                        </a:lnSpc>
                        <a:spcBef>
                          <a:spcPts val="0"/>
                        </a:spcBef>
                        <a:spcAft>
                          <a:spcPts val="600"/>
                        </a:spcAft>
                      </a:pPr>
                      <a:r>
                        <a:rPr lang="en-US" sz="1200" dirty="0">
                          <a:solidFill>
                            <a:schemeClr val="tx1"/>
                          </a:solidFill>
                          <a:effectLst/>
                          <a:latin typeface="+mn-lt"/>
                          <a:ea typeface="Times New Roman" panose="02020603050405020304" pitchFamily="18" charset="0"/>
                          <a:cs typeface="Times New Roman" panose="02020603050405020304" pitchFamily="18" charset="0"/>
                        </a:rPr>
                        <a:t>15</a:t>
                      </a:r>
                    </a:p>
                  </a:txBody>
                  <a:tcPr marL="0" marR="0" marT="0" marB="0" anchor="ctr"/>
                </a:tc>
                <a:tc>
                  <a:txBody>
                    <a:bodyPr/>
                    <a:lstStyle/>
                    <a:p>
                      <a:pPr marL="0" marR="0" algn="ctr">
                        <a:lnSpc>
                          <a:spcPct val="110000"/>
                        </a:lnSpc>
                        <a:spcBef>
                          <a:spcPts val="0"/>
                        </a:spcBef>
                        <a:spcAft>
                          <a:spcPts val="600"/>
                        </a:spcAft>
                      </a:pPr>
                      <a:r>
                        <a:rPr lang="en-US" sz="1200" dirty="0">
                          <a:solidFill>
                            <a:schemeClr val="tx1"/>
                          </a:solidFill>
                          <a:effectLst/>
                          <a:latin typeface="+mn-lt"/>
                          <a:ea typeface="Times New Roman" panose="02020603050405020304" pitchFamily="18" charset="0"/>
                          <a:cs typeface="Times New Roman" panose="02020603050405020304" pitchFamily="18" charset="0"/>
                        </a:rPr>
                        <a:t>60</a:t>
                      </a:r>
                    </a:p>
                  </a:txBody>
                  <a:tcPr marL="0" marR="0" marT="0" marB="0" anchor="ctr"/>
                </a:tc>
                <a:tc>
                  <a:txBody>
                    <a:bodyPr/>
                    <a:lstStyle/>
                    <a:p>
                      <a:pPr marL="0" marR="0" algn="ctr">
                        <a:lnSpc>
                          <a:spcPct val="110000"/>
                        </a:lnSpc>
                        <a:spcBef>
                          <a:spcPts val="0"/>
                        </a:spcBef>
                        <a:spcAft>
                          <a:spcPts val="600"/>
                        </a:spcAft>
                      </a:pPr>
                      <a:r>
                        <a:rPr lang="en-US" sz="1200" dirty="0">
                          <a:solidFill>
                            <a:schemeClr val="tx1"/>
                          </a:solidFill>
                          <a:effectLst/>
                          <a:latin typeface="+mn-lt"/>
                          <a:ea typeface="Times New Roman" panose="02020603050405020304" pitchFamily="18" charset="0"/>
                          <a:cs typeface="Times New Roman" panose="02020603050405020304" pitchFamily="18" charset="0"/>
                        </a:rPr>
                        <a:t>25</a:t>
                      </a:r>
                    </a:p>
                  </a:txBody>
                  <a:tcPr marL="0" marR="0" marT="0" marB="0" anchor="ctr"/>
                </a:tc>
              </a:tr>
              <a:tr h="485266">
                <a:tc>
                  <a:txBody>
                    <a:bodyPr/>
                    <a:lstStyle/>
                    <a:p>
                      <a:r>
                        <a:rPr lang="en-GB" sz="1200" b="0" kern="1200" dirty="0" smtClean="0">
                          <a:solidFill>
                            <a:schemeClr val="tx1"/>
                          </a:solidFill>
                          <a:effectLst/>
                          <a:latin typeface="+mn-lt"/>
                          <a:ea typeface="+mn-ea"/>
                          <a:cs typeface="+mn-cs"/>
                        </a:rPr>
                        <a:t>9.8 Percentage of new private leases signed with a maintenance plan</a:t>
                      </a:r>
                    </a:p>
                  </a:txBody>
                  <a:tcPr marL="68580" marR="68580" marT="34290" marB="34290"/>
                </a:tc>
                <a:tc>
                  <a:txBody>
                    <a:bodyPr/>
                    <a:lstStyle/>
                    <a:p>
                      <a:pPr algn="ctr">
                        <a:lnSpc>
                          <a:spcPct val="110000"/>
                        </a:lnSpc>
                        <a:spcAft>
                          <a:spcPts val="0"/>
                        </a:spcAft>
                      </a:pPr>
                      <a:r>
                        <a:rPr lang="en-ZA" sz="1200" b="0" i="0" dirty="0" smtClean="0">
                          <a:solidFill>
                            <a:schemeClr val="tx1"/>
                          </a:solidFill>
                          <a:effectLst/>
                          <a:latin typeface="+mn-lt"/>
                          <a:ea typeface="Times New Roman" panose="02020603050405020304" pitchFamily="18" charset="0"/>
                          <a:cs typeface="Times New Roman" panose="02020603050405020304" pitchFamily="18" charset="0"/>
                        </a:rPr>
                        <a:t>100%</a:t>
                      </a:r>
                      <a:endParaRPr lang="en-ZA" sz="1200" b="0" i="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391" rtl="0" eaLnBrk="1" fontAlgn="auto" latinLnBrk="0" hangingPunct="1">
                        <a:lnSpc>
                          <a:spcPct val="105000"/>
                        </a:lnSpc>
                        <a:spcBef>
                          <a:spcPts val="0"/>
                        </a:spcBef>
                        <a:spcAft>
                          <a:spcPts val="0"/>
                        </a:spcAft>
                        <a:buClrTx/>
                        <a:buSzTx/>
                        <a:buFontTx/>
                        <a:buNone/>
                        <a:tabLst/>
                        <a:defRPr/>
                      </a:pPr>
                      <a:r>
                        <a:rPr lang="en-ZA" sz="1200" b="0" i="0" cap="small" dirty="0" smtClean="0">
                          <a:solidFill>
                            <a:schemeClr val="tx1"/>
                          </a:solidFill>
                          <a:effectLst/>
                          <a:latin typeface="+mn-lt"/>
                          <a:ea typeface="Century Gothic" panose="020B0502020202020204" pitchFamily="34" charset="0"/>
                          <a:cs typeface="Times New Roman" panose="02020603050405020304" pitchFamily="18" charset="0"/>
                        </a:rPr>
                        <a:t>100%</a:t>
                      </a:r>
                      <a:endParaRPr lang="en-ZA" sz="1200" b="0" i="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5000"/>
                        </a:lnSpc>
                        <a:spcAft>
                          <a:spcPts val="0"/>
                        </a:spcAft>
                      </a:pPr>
                      <a:r>
                        <a:rPr lang="en-ZA" sz="1200" b="0" i="0" dirty="0" smtClean="0">
                          <a:solidFill>
                            <a:schemeClr val="tx1"/>
                          </a:solidFill>
                          <a:effectLst/>
                          <a:latin typeface="+mn-lt"/>
                          <a:ea typeface="Times New Roman" panose="02020603050405020304" pitchFamily="18" charset="0"/>
                          <a:cs typeface="Times New Roman" panose="02020603050405020304" pitchFamily="18" charset="0"/>
                        </a:rPr>
                        <a:t>100%</a:t>
                      </a:r>
                      <a:endParaRPr lang="en-ZA" sz="1200" b="0" i="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391" rtl="0" eaLnBrk="1" fontAlgn="auto" latinLnBrk="0" hangingPunct="1">
                        <a:lnSpc>
                          <a:spcPct val="105000"/>
                        </a:lnSpc>
                        <a:spcBef>
                          <a:spcPts val="0"/>
                        </a:spcBef>
                        <a:spcAft>
                          <a:spcPts val="0"/>
                        </a:spcAft>
                        <a:buClrTx/>
                        <a:buSzTx/>
                        <a:buFontTx/>
                        <a:buNone/>
                        <a:tabLst/>
                        <a:defRPr/>
                      </a:pPr>
                      <a:r>
                        <a:rPr lang="en-ZA" sz="1200" b="0" i="0" cap="small" dirty="0" smtClean="0">
                          <a:solidFill>
                            <a:schemeClr val="tx1"/>
                          </a:solidFill>
                          <a:effectLst/>
                          <a:latin typeface="+mn-lt"/>
                          <a:ea typeface="Times New Roman" panose="02020603050405020304" pitchFamily="18" charset="0"/>
                          <a:cs typeface="Times New Roman" panose="02020603050405020304" pitchFamily="18" charset="0"/>
                        </a:rPr>
                        <a:t>100%</a:t>
                      </a:r>
                      <a:endParaRPr lang="en-ZA" sz="1200" b="0" i="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5000"/>
                        </a:lnSpc>
                        <a:spcAft>
                          <a:spcPts val="0"/>
                        </a:spcAft>
                      </a:pPr>
                      <a:r>
                        <a:rPr lang="en-ZA" sz="1200" b="0" i="0" dirty="0" smtClean="0">
                          <a:solidFill>
                            <a:schemeClr val="tx1"/>
                          </a:solidFill>
                          <a:effectLst/>
                          <a:latin typeface="+mn-lt"/>
                          <a:ea typeface="Times New Roman" panose="02020603050405020304" pitchFamily="18" charset="0"/>
                          <a:cs typeface="Times New Roman" panose="02020603050405020304" pitchFamily="18" charset="0"/>
                        </a:rPr>
                        <a:t>100%</a:t>
                      </a:r>
                      <a:endParaRPr lang="en-ZA" sz="1200" b="0" i="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r>
              <a:tr h="668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solidFill>
                            <a:schemeClr val="tx1"/>
                          </a:solidFill>
                        </a:rPr>
                        <a:t>9.9 Ha released from the DPWI portfolio for development of Infrastructure programs and socio economic objectives</a:t>
                      </a:r>
                      <a:endParaRPr lang="en-US" sz="1200" b="0" i="0" u="none" strike="noStrike" kern="1200" baseline="0" dirty="0">
                        <a:solidFill>
                          <a:schemeClr val="tx1"/>
                        </a:solidFill>
                        <a:latin typeface="+mn-lt"/>
                        <a:ea typeface="+mn-ea"/>
                        <a:cs typeface="+mn-cs"/>
                      </a:endParaRPr>
                    </a:p>
                  </a:txBody>
                  <a:tcPr marL="68580" marR="68580" marT="34290" marB="34290"/>
                </a:tc>
                <a:tc>
                  <a:txBody>
                    <a:bodyPr/>
                    <a:lstStyle/>
                    <a:p>
                      <a:pPr algn="ctr">
                        <a:lnSpc>
                          <a:spcPct val="110000"/>
                        </a:lnSpc>
                        <a:spcAft>
                          <a:spcPts val="0"/>
                        </a:spcAft>
                      </a:pPr>
                      <a:r>
                        <a:rPr lang="en-ZA" sz="1200" b="0" i="0" dirty="0" smtClean="0">
                          <a:solidFill>
                            <a:schemeClr val="tx1"/>
                          </a:solidFill>
                          <a:effectLst/>
                          <a:latin typeface="+mn-lt"/>
                          <a:ea typeface="Times New Roman" panose="02020603050405020304" pitchFamily="18" charset="0"/>
                          <a:cs typeface="Times New Roman" panose="02020603050405020304" pitchFamily="18" charset="0"/>
                        </a:rPr>
                        <a:t>161 913</a:t>
                      </a:r>
                      <a:endParaRPr lang="en-ZA" sz="1200" b="0" i="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391" rtl="0" eaLnBrk="1" fontAlgn="auto" latinLnBrk="0" hangingPunct="1">
                        <a:lnSpc>
                          <a:spcPct val="105000"/>
                        </a:lnSpc>
                        <a:spcBef>
                          <a:spcPts val="0"/>
                        </a:spcBef>
                        <a:spcAft>
                          <a:spcPts val="0"/>
                        </a:spcAft>
                        <a:buClrTx/>
                        <a:buSzTx/>
                        <a:buFontTx/>
                        <a:buNone/>
                        <a:tabLst/>
                        <a:defRPr/>
                      </a:pPr>
                      <a:r>
                        <a:rPr lang="en-GB" sz="1200" b="0" i="0" cap="small" dirty="0" smtClean="0">
                          <a:solidFill>
                            <a:schemeClr val="tx1"/>
                          </a:solidFill>
                          <a:effectLst/>
                          <a:latin typeface="+mn-lt"/>
                          <a:ea typeface="Times New Roman" panose="02020603050405020304" pitchFamily="18" charset="0"/>
                          <a:cs typeface="Times New Roman" panose="02020603050405020304" pitchFamily="18" charset="0"/>
                        </a:rPr>
                        <a:t>-</a:t>
                      </a:r>
                      <a:endParaRPr lang="en-ZA" sz="1200" b="0" i="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391" rtl="0" eaLnBrk="1" fontAlgn="auto" latinLnBrk="0" hangingPunct="1">
                        <a:lnSpc>
                          <a:spcPct val="105000"/>
                        </a:lnSpc>
                        <a:spcBef>
                          <a:spcPts val="0"/>
                        </a:spcBef>
                        <a:spcAft>
                          <a:spcPts val="0"/>
                        </a:spcAft>
                        <a:buClrTx/>
                        <a:buSzTx/>
                        <a:buFontTx/>
                        <a:buNone/>
                        <a:tabLst/>
                        <a:defRPr/>
                      </a:pPr>
                      <a:r>
                        <a:rPr lang="en-ZA" sz="1200" b="0" i="0" cap="small" dirty="0" smtClean="0">
                          <a:solidFill>
                            <a:schemeClr val="tx1"/>
                          </a:solidFill>
                          <a:effectLst/>
                          <a:latin typeface="+mn-lt"/>
                          <a:ea typeface="Century Gothic" panose="020B0502020202020204" pitchFamily="34" charset="0"/>
                          <a:cs typeface="Times New Roman" panose="02020603050405020304" pitchFamily="18" charset="0"/>
                        </a:rPr>
                        <a:t>-</a:t>
                      </a:r>
                      <a:endParaRPr lang="en-ZA" sz="1200" b="0" i="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391" rtl="0" eaLnBrk="1" fontAlgn="auto" latinLnBrk="0" hangingPunct="1">
                        <a:lnSpc>
                          <a:spcPct val="105000"/>
                        </a:lnSpc>
                        <a:spcBef>
                          <a:spcPts val="0"/>
                        </a:spcBef>
                        <a:spcAft>
                          <a:spcPts val="0"/>
                        </a:spcAft>
                        <a:buClrTx/>
                        <a:buSzTx/>
                        <a:buFontTx/>
                        <a:buNone/>
                        <a:tabLst/>
                        <a:defRPr/>
                      </a:pPr>
                      <a:r>
                        <a:rPr lang="en-ZA" sz="1200" b="0" i="0" cap="small" dirty="0" smtClean="0">
                          <a:solidFill>
                            <a:schemeClr val="tx1"/>
                          </a:solidFill>
                          <a:effectLst/>
                          <a:latin typeface="+mn-lt"/>
                          <a:ea typeface="Century Gothic" panose="020B0502020202020204" pitchFamily="34" charset="0"/>
                          <a:cs typeface="Times New Roman" panose="02020603050405020304" pitchFamily="18" charset="0"/>
                        </a:rPr>
                        <a:t>-</a:t>
                      </a:r>
                      <a:endParaRPr lang="en-ZA" sz="1200" b="0" i="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0"/>
                        </a:spcAft>
                      </a:pPr>
                      <a:r>
                        <a:rPr lang="en-ZA" sz="1200" b="0" i="0" dirty="0" smtClean="0">
                          <a:solidFill>
                            <a:schemeClr val="tx1"/>
                          </a:solidFill>
                          <a:effectLst/>
                          <a:latin typeface="+mn-lt"/>
                          <a:ea typeface="Times New Roman" panose="02020603050405020304" pitchFamily="18" charset="0"/>
                          <a:cs typeface="Times New Roman" panose="02020603050405020304" pitchFamily="18" charset="0"/>
                        </a:rPr>
                        <a:t>161 913</a:t>
                      </a:r>
                      <a:endParaRPr lang="en-ZA" sz="1200" b="0" i="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r>
              <a:tr h="491600">
                <a:tc>
                  <a:txBody>
                    <a:bodyPr/>
                    <a:lstStyle/>
                    <a:p>
                      <a:r>
                        <a:rPr lang="en-ZA" sz="1200" dirty="0" smtClean="0">
                          <a:solidFill>
                            <a:schemeClr val="tx1"/>
                          </a:solidFill>
                        </a:rPr>
                        <a:t>10.1 Number of</a:t>
                      </a:r>
                      <a:r>
                        <a:rPr lang="en-ZA" sz="1200" baseline="0" dirty="0" smtClean="0">
                          <a:solidFill>
                            <a:schemeClr val="tx1"/>
                          </a:solidFill>
                        </a:rPr>
                        <a:t> National and Provincial Immovable Asset Registers assessed for compliance</a:t>
                      </a:r>
                      <a:endParaRPr lang="en-ZA" sz="1200" dirty="0">
                        <a:solidFill>
                          <a:schemeClr val="tx1"/>
                        </a:solidFill>
                      </a:endParaRPr>
                    </a:p>
                  </a:txBody>
                  <a:tcPr marL="68580" marR="68580" marT="34290" marB="34290"/>
                </a:tc>
                <a:tc>
                  <a:txBody>
                    <a:bodyPr/>
                    <a:lstStyle/>
                    <a:p>
                      <a:pPr marL="69850" marR="0" algn="ctr">
                        <a:lnSpc>
                          <a:spcPct val="110000"/>
                        </a:lnSpc>
                        <a:spcBef>
                          <a:spcPts val="25"/>
                        </a:spcBef>
                        <a:spcAft>
                          <a:spcPts val="0"/>
                        </a:spcAft>
                      </a:pPr>
                      <a:r>
                        <a:rPr lang="en-US" sz="1200">
                          <a:solidFill>
                            <a:schemeClr val="tx1"/>
                          </a:solidFill>
                          <a:effectLst/>
                          <a:latin typeface="+mn-lt"/>
                          <a:ea typeface="Century Gothic" panose="020B0502020202020204" pitchFamily="34" charset="0"/>
                          <a:cs typeface="Century Gothic" panose="020B0502020202020204" pitchFamily="34" charset="0"/>
                        </a:rPr>
                        <a:t>9</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indent="457200" algn="ctr">
                        <a:lnSpc>
                          <a:spcPct val="110000"/>
                        </a:lnSpc>
                        <a:spcBef>
                          <a:spcPts val="0"/>
                        </a:spcBef>
                        <a:spcAft>
                          <a:spcPts val="0"/>
                        </a:spcAft>
                      </a:pPr>
                      <a:r>
                        <a:rPr lang="en-US" sz="1200">
                          <a:solidFill>
                            <a:schemeClr val="tx1"/>
                          </a:solidFill>
                          <a:effectLst/>
                          <a:latin typeface="+mn-lt"/>
                          <a:ea typeface="Century Gothic" panose="020B0502020202020204" pitchFamily="34" charset="0"/>
                          <a:cs typeface="Century Gothic" panose="020B0502020202020204" pitchFamily="34" charset="0"/>
                        </a:rPr>
                        <a:t>2</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8580" marR="0" algn="ctr">
                        <a:lnSpc>
                          <a:spcPct val="110000"/>
                        </a:lnSpc>
                        <a:spcBef>
                          <a:spcPts val="25"/>
                        </a:spcBef>
                        <a:spcAft>
                          <a:spcPts val="0"/>
                        </a:spcAft>
                      </a:pPr>
                      <a:r>
                        <a:rPr lang="en-US" sz="1200" dirty="0">
                          <a:solidFill>
                            <a:schemeClr val="tx1"/>
                          </a:solidFill>
                          <a:effectLst/>
                          <a:latin typeface="+mn-lt"/>
                          <a:ea typeface="Century Gothic" panose="020B0502020202020204" pitchFamily="34" charset="0"/>
                          <a:cs typeface="Century Gothic" panose="020B0502020202020204" pitchFamily="34" charset="0"/>
                        </a:rPr>
                        <a:t>2</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8580" marR="0" algn="ctr">
                        <a:lnSpc>
                          <a:spcPct val="110000"/>
                        </a:lnSpc>
                        <a:spcBef>
                          <a:spcPts val="25"/>
                        </a:spcBef>
                        <a:spcAft>
                          <a:spcPts val="0"/>
                        </a:spcAft>
                      </a:pPr>
                      <a:r>
                        <a:rPr lang="en-US" sz="1200" dirty="0">
                          <a:solidFill>
                            <a:schemeClr val="tx1"/>
                          </a:solidFill>
                          <a:effectLst/>
                          <a:latin typeface="+mn-lt"/>
                          <a:ea typeface="Century Gothic" panose="020B0502020202020204" pitchFamily="34" charset="0"/>
                          <a:cs typeface="Century Gothic" panose="020B0502020202020204" pitchFamily="34" charset="0"/>
                        </a:rPr>
                        <a:t>2</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7945" marR="0" algn="ctr">
                        <a:lnSpc>
                          <a:spcPct val="110000"/>
                        </a:lnSpc>
                        <a:spcBef>
                          <a:spcPts val="25"/>
                        </a:spcBef>
                        <a:spcAft>
                          <a:spcPts val="0"/>
                        </a:spcAft>
                      </a:pPr>
                      <a:r>
                        <a:rPr lang="en-US" sz="1200">
                          <a:solidFill>
                            <a:schemeClr val="tx1"/>
                          </a:solidFill>
                          <a:effectLst/>
                          <a:latin typeface="+mn-lt"/>
                          <a:ea typeface="Century Gothic" panose="020B0502020202020204" pitchFamily="34" charset="0"/>
                          <a:cs typeface="Century Gothic" panose="020B0502020202020204" pitchFamily="34" charset="0"/>
                        </a:rPr>
                        <a:t>3</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r>
              <a:tr h="476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rPr>
                        <a:t>10.2 Number of immovable assets physically verified to validate existence and assess condition</a:t>
                      </a:r>
                      <a:endParaRPr lang="en-US" sz="1200" b="0" kern="1200" dirty="0">
                        <a:solidFill>
                          <a:schemeClr val="tx1"/>
                        </a:solidFill>
                        <a:effectLst/>
                        <a:latin typeface="+mn-lt"/>
                        <a:ea typeface="+mn-ea"/>
                        <a:cs typeface="+mn-cs"/>
                      </a:endParaRPr>
                    </a:p>
                  </a:txBody>
                  <a:tcPr marL="68580" marR="68580" marT="34290" marB="34290"/>
                </a:tc>
                <a:tc>
                  <a:txBody>
                    <a:bodyPr/>
                    <a:lstStyle/>
                    <a:p>
                      <a:pPr marL="69850" marR="0" algn="ctr">
                        <a:lnSpc>
                          <a:spcPct val="110000"/>
                        </a:lnSpc>
                        <a:spcBef>
                          <a:spcPts val="5"/>
                        </a:spcBef>
                        <a:spcAft>
                          <a:spcPts val="0"/>
                        </a:spcAft>
                      </a:pPr>
                      <a:r>
                        <a:rPr lang="en-US" sz="1200" dirty="0">
                          <a:solidFill>
                            <a:schemeClr val="tx1"/>
                          </a:solidFill>
                          <a:effectLst/>
                          <a:latin typeface="+mn-lt"/>
                          <a:ea typeface="Century Gothic" panose="020B0502020202020204" pitchFamily="34" charset="0"/>
                          <a:cs typeface="Century Gothic" panose="020B0502020202020204" pitchFamily="34" charset="0"/>
                        </a:rPr>
                        <a:t>23 860</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9850" marR="0" algn="ctr">
                        <a:lnSpc>
                          <a:spcPct val="110000"/>
                        </a:lnSpc>
                        <a:spcBef>
                          <a:spcPts val="5"/>
                        </a:spcBef>
                        <a:spcAft>
                          <a:spcPts val="0"/>
                        </a:spcAft>
                      </a:pPr>
                      <a:r>
                        <a:rPr lang="en-US" sz="1200" dirty="0">
                          <a:solidFill>
                            <a:schemeClr val="tx1"/>
                          </a:solidFill>
                          <a:effectLst/>
                          <a:latin typeface="+mn-lt"/>
                          <a:ea typeface="Century Gothic" panose="020B0502020202020204" pitchFamily="34" charset="0"/>
                          <a:cs typeface="Century Gothic" panose="020B0502020202020204" pitchFamily="34" charset="0"/>
                        </a:rPr>
                        <a:t>5</a:t>
                      </a:r>
                      <a:r>
                        <a:rPr lang="en-US" sz="1200" spc="-10" dirty="0">
                          <a:solidFill>
                            <a:schemeClr val="tx1"/>
                          </a:solidFill>
                          <a:effectLst/>
                          <a:latin typeface="+mn-lt"/>
                          <a:ea typeface="Century Gothic" panose="020B0502020202020204" pitchFamily="34" charset="0"/>
                          <a:cs typeface="Century Gothic" panose="020B0502020202020204" pitchFamily="34" charset="0"/>
                        </a:rPr>
                        <a:t> </a:t>
                      </a:r>
                      <a:r>
                        <a:rPr lang="en-US" sz="1200" dirty="0">
                          <a:solidFill>
                            <a:schemeClr val="tx1"/>
                          </a:solidFill>
                          <a:effectLst/>
                          <a:latin typeface="+mn-lt"/>
                          <a:ea typeface="Century Gothic" panose="020B0502020202020204" pitchFamily="34" charset="0"/>
                          <a:cs typeface="Century Gothic" panose="020B0502020202020204" pitchFamily="34" charset="0"/>
                        </a:rPr>
                        <a:t>965</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8580" marR="0" algn="ctr">
                        <a:lnSpc>
                          <a:spcPct val="110000"/>
                        </a:lnSpc>
                        <a:spcBef>
                          <a:spcPts val="5"/>
                        </a:spcBef>
                        <a:spcAft>
                          <a:spcPts val="0"/>
                        </a:spcAft>
                      </a:pPr>
                      <a:r>
                        <a:rPr lang="en-US" sz="1200" dirty="0">
                          <a:solidFill>
                            <a:schemeClr val="tx1"/>
                          </a:solidFill>
                          <a:effectLst/>
                          <a:latin typeface="+mn-lt"/>
                          <a:ea typeface="Century Gothic" panose="020B0502020202020204" pitchFamily="34" charset="0"/>
                          <a:cs typeface="Century Gothic" panose="020B0502020202020204" pitchFamily="34" charset="0"/>
                        </a:rPr>
                        <a:t>5</a:t>
                      </a:r>
                      <a:r>
                        <a:rPr lang="en-US" sz="1200" spc="-10" dirty="0">
                          <a:solidFill>
                            <a:schemeClr val="tx1"/>
                          </a:solidFill>
                          <a:effectLst/>
                          <a:latin typeface="+mn-lt"/>
                          <a:ea typeface="Century Gothic" panose="020B0502020202020204" pitchFamily="34" charset="0"/>
                          <a:cs typeface="Century Gothic" panose="020B0502020202020204" pitchFamily="34" charset="0"/>
                        </a:rPr>
                        <a:t> </a:t>
                      </a:r>
                      <a:r>
                        <a:rPr lang="en-US" sz="1200" dirty="0">
                          <a:solidFill>
                            <a:schemeClr val="tx1"/>
                          </a:solidFill>
                          <a:effectLst/>
                          <a:latin typeface="+mn-lt"/>
                          <a:ea typeface="Century Gothic" panose="020B0502020202020204" pitchFamily="34" charset="0"/>
                          <a:cs typeface="Century Gothic" panose="020B0502020202020204" pitchFamily="34" charset="0"/>
                        </a:rPr>
                        <a:t>965</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8580" marR="0" algn="ctr">
                        <a:lnSpc>
                          <a:spcPct val="110000"/>
                        </a:lnSpc>
                        <a:spcBef>
                          <a:spcPts val="5"/>
                        </a:spcBef>
                        <a:spcAft>
                          <a:spcPts val="0"/>
                        </a:spcAft>
                      </a:pPr>
                      <a:r>
                        <a:rPr lang="en-US" sz="1200" dirty="0">
                          <a:solidFill>
                            <a:schemeClr val="tx1"/>
                          </a:solidFill>
                          <a:effectLst/>
                          <a:latin typeface="+mn-lt"/>
                          <a:ea typeface="Century Gothic" panose="020B0502020202020204" pitchFamily="34" charset="0"/>
                          <a:cs typeface="Century Gothic" panose="020B0502020202020204" pitchFamily="34" charset="0"/>
                        </a:rPr>
                        <a:t>5</a:t>
                      </a:r>
                      <a:r>
                        <a:rPr lang="en-US" sz="1200" spc="-10" dirty="0">
                          <a:solidFill>
                            <a:schemeClr val="tx1"/>
                          </a:solidFill>
                          <a:effectLst/>
                          <a:latin typeface="+mn-lt"/>
                          <a:ea typeface="Century Gothic" panose="020B0502020202020204" pitchFamily="34" charset="0"/>
                          <a:cs typeface="Century Gothic" panose="020B0502020202020204" pitchFamily="34" charset="0"/>
                        </a:rPr>
                        <a:t> </a:t>
                      </a:r>
                      <a:r>
                        <a:rPr lang="en-US" sz="1200" dirty="0">
                          <a:solidFill>
                            <a:schemeClr val="tx1"/>
                          </a:solidFill>
                          <a:effectLst/>
                          <a:latin typeface="+mn-lt"/>
                          <a:ea typeface="Century Gothic" panose="020B0502020202020204" pitchFamily="34" charset="0"/>
                          <a:cs typeface="Century Gothic" panose="020B0502020202020204" pitchFamily="34" charset="0"/>
                        </a:rPr>
                        <a:t>965</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7945" marR="0" algn="ctr">
                        <a:lnSpc>
                          <a:spcPct val="110000"/>
                        </a:lnSpc>
                        <a:spcBef>
                          <a:spcPts val="5"/>
                        </a:spcBef>
                        <a:spcAft>
                          <a:spcPts val="0"/>
                        </a:spcAft>
                      </a:pPr>
                      <a:r>
                        <a:rPr lang="en-US" sz="1200" dirty="0">
                          <a:solidFill>
                            <a:schemeClr val="tx1"/>
                          </a:solidFill>
                          <a:effectLst/>
                          <a:latin typeface="+mn-lt"/>
                          <a:ea typeface="Century Gothic" panose="020B0502020202020204" pitchFamily="34" charset="0"/>
                          <a:cs typeface="Century Gothic" panose="020B0502020202020204" pitchFamily="34" charset="0"/>
                        </a:rPr>
                        <a:t>5</a:t>
                      </a:r>
                      <a:r>
                        <a:rPr lang="en-US" sz="1200" spc="-10" dirty="0">
                          <a:solidFill>
                            <a:schemeClr val="tx1"/>
                          </a:solidFill>
                          <a:effectLst/>
                          <a:latin typeface="+mn-lt"/>
                          <a:ea typeface="Century Gothic" panose="020B0502020202020204" pitchFamily="34" charset="0"/>
                          <a:cs typeface="Century Gothic" panose="020B0502020202020204" pitchFamily="34" charset="0"/>
                        </a:rPr>
                        <a:t> </a:t>
                      </a:r>
                      <a:r>
                        <a:rPr lang="en-US" sz="1200" dirty="0">
                          <a:solidFill>
                            <a:schemeClr val="tx1"/>
                          </a:solidFill>
                          <a:effectLst/>
                          <a:latin typeface="+mn-lt"/>
                          <a:ea typeface="Century Gothic" panose="020B0502020202020204" pitchFamily="34" charset="0"/>
                          <a:cs typeface="Century Gothic" panose="020B0502020202020204" pitchFamily="34" charset="0"/>
                        </a:rPr>
                        <a:t>965</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r>
              <a:tr h="424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11.1 Number of</a:t>
                      </a:r>
                      <a:r>
                        <a:rPr lang="en-US" sz="1200" b="0" kern="1200" baseline="0" dirty="0" smtClean="0">
                          <a:solidFill>
                            <a:schemeClr val="tx1"/>
                          </a:solidFill>
                          <a:effectLst/>
                          <a:latin typeface="+mn-lt"/>
                          <a:ea typeface="+mn-ea"/>
                          <a:cs typeface="+mn-cs"/>
                        </a:rPr>
                        <a:t> condition assessments conducted on identified/ prioritized properties</a:t>
                      </a:r>
                      <a:endParaRPr lang="en-US" sz="1200" b="0" kern="1200" dirty="0">
                        <a:solidFill>
                          <a:schemeClr val="tx1"/>
                        </a:solidFill>
                        <a:effectLst/>
                        <a:latin typeface="+mn-lt"/>
                        <a:ea typeface="+mn-ea"/>
                        <a:cs typeface="+mn-cs"/>
                      </a:endParaRPr>
                    </a:p>
                  </a:txBody>
                  <a:tcPr marL="68580" marR="68580" marT="34290" marB="34290"/>
                </a:tc>
                <a:tc>
                  <a:txBody>
                    <a:bodyPr/>
                    <a:lstStyle/>
                    <a:p>
                      <a:pPr marL="3810" marR="0" algn="ctr">
                        <a:lnSpc>
                          <a:spcPct val="110000"/>
                        </a:lnSpc>
                        <a:spcBef>
                          <a:spcPts val="40"/>
                        </a:spcBef>
                        <a:spcAft>
                          <a:spcPts val="0"/>
                        </a:spcAft>
                      </a:pPr>
                      <a:r>
                        <a:rPr lang="en-US" sz="1200" dirty="0">
                          <a:solidFill>
                            <a:schemeClr val="tx1"/>
                          </a:solidFill>
                          <a:effectLst/>
                          <a:latin typeface="+mn-lt"/>
                          <a:ea typeface="Century Gothic" panose="020B0502020202020204" pitchFamily="34" charset="0"/>
                          <a:cs typeface="Century Gothic" panose="020B0502020202020204" pitchFamily="34" charset="0"/>
                        </a:rPr>
                        <a:t>220</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9215" marR="0" algn="ctr">
                        <a:lnSpc>
                          <a:spcPct val="110000"/>
                        </a:lnSpc>
                        <a:spcBef>
                          <a:spcPts val="30"/>
                        </a:spcBef>
                        <a:spcAft>
                          <a:spcPts val="0"/>
                        </a:spcAft>
                      </a:pPr>
                      <a:r>
                        <a:rPr lang="en-US" sz="1200" dirty="0">
                          <a:solidFill>
                            <a:schemeClr val="tx1"/>
                          </a:solidFill>
                          <a:effectLst/>
                          <a:latin typeface="+mn-lt"/>
                          <a:ea typeface="Century Gothic" panose="020B0502020202020204" pitchFamily="34" charset="0"/>
                          <a:cs typeface="Century Gothic" panose="020B0502020202020204" pitchFamily="34" charset="0"/>
                        </a:rPr>
                        <a:t>25</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8580" marR="0" algn="ctr">
                        <a:lnSpc>
                          <a:spcPct val="110000"/>
                        </a:lnSpc>
                        <a:spcBef>
                          <a:spcPts val="30"/>
                        </a:spcBef>
                        <a:spcAft>
                          <a:spcPts val="0"/>
                        </a:spcAft>
                      </a:pPr>
                      <a:r>
                        <a:rPr lang="en-US" sz="1200" dirty="0">
                          <a:solidFill>
                            <a:schemeClr val="tx1"/>
                          </a:solidFill>
                          <a:effectLst/>
                          <a:latin typeface="+mn-lt"/>
                          <a:ea typeface="Century Gothic" panose="020B0502020202020204" pitchFamily="34" charset="0"/>
                          <a:cs typeface="Century Gothic" panose="020B0502020202020204" pitchFamily="34" charset="0"/>
                        </a:rPr>
                        <a:t>45</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8580" marR="0" algn="ctr">
                        <a:lnSpc>
                          <a:spcPct val="110000"/>
                        </a:lnSpc>
                        <a:spcBef>
                          <a:spcPts val="30"/>
                        </a:spcBef>
                        <a:spcAft>
                          <a:spcPts val="0"/>
                        </a:spcAft>
                      </a:pPr>
                      <a:r>
                        <a:rPr lang="en-US" sz="1200" dirty="0">
                          <a:solidFill>
                            <a:schemeClr val="tx1"/>
                          </a:solidFill>
                          <a:effectLst/>
                          <a:latin typeface="+mn-lt"/>
                          <a:ea typeface="Century Gothic" panose="020B0502020202020204" pitchFamily="34" charset="0"/>
                          <a:cs typeface="Century Gothic" panose="020B0502020202020204" pitchFamily="34" charset="0"/>
                        </a:rPr>
                        <a:t>75</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6675" marR="0" algn="ctr">
                        <a:lnSpc>
                          <a:spcPct val="110000"/>
                        </a:lnSpc>
                        <a:spcBef>
                          <a:spcPts val="30"/>
                        </a:spcBef>
                        <a:spcAft>
                          <a:spcPts val="0"/>
                        </a:spcAft>
                      </a:pPr>
                      <a:r>
                        <a:rPr lang="en-US" sz="1200" dirty="0">
                          <a:solidFill>
                            <a:schemeClr val="tx1"/>
                          </a:solidFill>
                          <a:effectLst/>
                          <a:latin typeface="+mn-lt"/>
                          <a:ea typeface="Century Gothic" panose="020B0502020202020204" pitchFamily="34" charset="0"/>
                          <a:cs typeface="Century Gothic" panose="020B0502020202020204" pitchFamily="34" charset="0"/>
                        </a:rPr>
                        <a:t>75</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r>
              <a:tr h="5149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11.2 Number of</a:t>
                      </a:r>
                      <a:r>
                        <a:rPr lang="en-US" sz="1200" b="0" kern="1200" baseline="0" dirty="0" smtClean="0">
                          <a:solidFill>
                            <a:schemeClr val="tx1"/>
                          </a:solidFill>
                          <a:effectLst/>
                          <a:latin typeface="+mn-lt"/>
                          <a:ea typeface="+mn-ea"/>
                          <a:cs typeface="+mn-cs"/>
                        </a:rPr>
                        <a:t> critical condition assessed to determine of components (lifts, boilers, HVAC and </a:t>
                      </a:r>
                      <a:r>
                        <a:rPr lang="en-US" sz="1200" b="0" kern="1200" baseline="0" dirty="0" err="1" smtClean="0">
                          <a:solidFill>
                            <a:schemeClr val="tx1"/>
                          </a:solidFill>
                          <a:effectLst/>
                          <a:latin typeface="+mn-lt"/>
                          <a:ea typeface="+mn-ea"/>
                          <a:cs typeface="+mn-cs"/>
                        </a:rPr>
                        <a:t>Gensets</a:t>
                      </a:r>
                      <a:r>
                        <a:rPr lang="en-US" sz="1200" b="0" kern="1200" baseline="0" dirty="0" smtClean="0">
                          <a:solidFill>
                            <a:schemeClr val="tx1"/>
                          </a:solidFill>
                          <a:effectLst/>
                          <a:latin typeface="+mn-lt"/>
                          <a:ea typeface="+mn-ea"/>
                          <a:cs typeface="+mn-cs"/>
                        </a:rPr>
                        <a:t> and Water systems)</a:t>
                      </a:r>
                      <a:endParaRPr lang="en-US" sz="1200" b="0" kern="1200" dirty="0" smtClean="0">
                        <a:solidFill>
                          <a:schemeClr val="tx1"/>
                        </a:solidFill>
                        <a:effectLst/>
                        <a:latin typeface="+mn-lt"/>
                        <a:ea typeface="+mn-ea"/>
                        <a:cs typeface="+mn-cs"/>
                      </a:endParaRPr>
                    </a:p>
                  </a:txBody>
                  <a:tcPr marL="68580" marR="68580" marT="34290" marB="34290"/>
                </a:tc>
                <a:tc>
                  <a:txBody>
                    <a:bodyPr/>
                    <a:lstStyle/>
                    <a:p>
                      <a:pPr marL="69215" marR="0" algn="ctr">
                        <a:lnSpc>
                          <a:spcPct val="110000"/>
                        </a:lnSpc>
                        <a:spcBef>
                          <a:spcPts val="25"/>
                        </a:spcBef>
                        <a:spcAft>
                          <a:spcPts val="0"/>
                        </a:spcAft>
                      </a:pPr>
                      <a:r>
                        <a:rPr lang="en-US" sz="1200" dirty="0">
                          <a:solidFill>
                            <a:schemeClr val="tx1"/>
                          </a:solidFill>
                          <a:effectLst/>
                          <a:latin typeface="+mn-lt"/>
                          <a:ea typeface="Century Gothic" panose="020B0502020202020204" pitchFamily="34" charset="0"/>
                          <a:cs typeface="Century Gothic" panose="020B0502020202020204" pitchFamily="34" charset="0"/>
                        </a:rPr>
                        <a:t>440</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9215" marR="0" algn="ctr">
                        <a:lnSpc>
                          <a:spcPct val="110000"/>
                        </a:lnSpc>
                        <a:spcBef>
                          <a:spcPts val="25"/>
                        </a:spcBef>
                        <a:spcAft>
                          <a:spcPts val="0"/>
                        </a:spcAft>
                      </a:pPr>
                      <a:r>
                        <a:rPr lang="en-US" sz="1200" dirty="0">
                          <a:solidFill>
                            <a:schemeClr val="tx1"/>
                          </a:solidFill>
                          <a:effectLst/>
                          <a:latin typeface="+mn-lt"/>
                          <a:ea typeface="Century Gothic" panose="020B0502020202020204" pitchFamily="34" charset="0"/>
                          <a:cs typeface="Century Gothic" panose="020B0502020202020204" pitchFamily="34" charset="0"/>
                        </a:rPr>
                        <a:t>50</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8580" marR="0" algn="ctr">
                        <a:lnSpc>
                          <a:spcPct val="110000"/>
                        </a:lnSpc>
                        <a:spcBef>
                          <a:spcPts val="25"/>
                        </a:spcBef>
                        <a:spcAft>
                          <a:spcPts val="0"/>
                        </a:spcAft>
                      </a:pPr>
                      <a:r>
                        <a:rPr lang="en-US" sz="1200" dirty="0">
                          <a:solidFill>
                            <a:schemeClr val="tx1"/>
                          </a:solidFill>
                          <a:effectLst/>
                          <a:latin typeface="+mn-lt"/>
                          <a:ea typeface="Century Gothic" panose="020B0502020202020204" pitchFamily="34" charset="0"/>
                          <a:cs typeface="Century Gothic" panose="020B0502020202020204" pitchFamily="34" charset="0"/>
                        </a:rPr>
                        <a:t>100</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8580" marR="0" algn="ctr">
                        <a:lnSpc>
                          <a:spcPct val="110000"/>
                        </a:lnSpc>
                        <a:spcBef>
                          <a:spcPts val="25"/>
                        </a:spcBef>
                        <a:spcAft>
                          <a:spcPts val="0"/>
                        </a:spcAft>
                      </a:pPr>
                      <a:r>
                        <a:rPr lang="en-US" sz="1200" dirty="0">
                          <a:solidFill>
                            <a:schemeClr val="tx1"/>
                          </a:solidFill>
                          <a:effectLst/>
                          <a:latin typeface="+mn-lt"/>
                          <a:ea typeface="Century Gothic" panose="020B0502020202020204" pitchFamily="34" charset="0"/>
                          <a:cs typeface="Century Gothic" panose="020B0502020202020204" pitchFamily="34" charset="0"/>
                        </a:rPr>
                        <a:t>145</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6675" marR="0" algn="ctr">
                        <a:lnSpc>
                          <a:spcPct val="110000"/>
                        </a:lnSpc>
                        <a:spcBef>
                          <a:spcPts val="25"/>
                        </a:spcBef>
                        <a:spcAft>
                          <a:spcPts val="0"/>
                        </a:spcAft>
                      </a:pPr>
                      <a:r>
                        <a:rPr lang="en-US" sz="1200" dirty="0">
                          <a:solidFill>
                            <a:schemeClr val="tx1"/>
                          </a:solidFill>
                          <a:effectLst/>
                          <a:latin typeface="+mn-lt"/>
                          <a:ea typeface="Century Gothic" panose="020B0502020202020204" pitchFamily="34" charset="0"/>
                          <a:cs typeface="Century Gothic" panose="020B0502020202020204" pitchFamily="34" charset="0"/>
                        </a:rPr>
                        <a:t>145</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03330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470" y="181763"/>
            <a:ext cx="9152530" cy="581579"/>
          </a:xfrm>
          <a:noFill/>
        </p:spPr>
        <p:txBody>
          <a:bodyPr/>
          <a:lstStyle/>
          <a:p>
            <a:r>
              <a:rPr lang="en-US" b="1" dirty="0">
                <a:solidFill>
                  <a:schemeClr val="bg1"/>
                </a:solidFill>
              </a:rPr>
              <a:t>SP Outcome 5:Transformed Built Environment</a:t>
            </a:r>
            <a:endParaRPr lang="en-ZA" b="1" dirty="0">
              <a:solidFill>
                <a:schemeClr val="bg1"/>
              </a:solidFill>
            </a:endParaRPr>
          </a:p>
        </p:txBody>
      </p:sp>
      <p:sp>
        <p:nvSpPr>
          <p:cNvPr id="5" name="Slide Number Placeholder 4"/>
          <p:cNvSpPr>
            <a:spLocks noGrp="1"/>
          </p:cNvSpPr>
          <p:nvPr>
            <p:ph type="sldNum" sz="quarter" idx="12"/>
          </p:nvPr>
        </p:nvSpPr>
        <p:spPr/>
        <p:txBody>
          <a:bodyPr/>
          <a:lstStyle/>
          <a:p>
            <a:fld id="{94B00A27-6A5E-FB4A-91DB-B2CBD34313A9}" type="slidenum">
              <a:rPr lang="en-US" smtClean="0"/>
              <a:pPr/>
              <a:t>24</a:t>
            </a:fld>
            <a:endParaRPr lang="en-US" dirty="0"/>
          </a:p>
        </p:txBody>
      </p:sp>
      <p:sp>
        <p:nvSpPr>
          <p:cNvPr id="15" name="Rectangle 7"/>
          <p:cNvSpPr>
            <a:spLocks noChangeArrowheads="1"/>
          </p:cNvSpPr>
          <p:nvPr/>
        </p:nvSpPr>
        <p:spPr bwMode="auto">
          <a:xfrm flipV="1">
            <a:off x="87601" y="2169617"/>
            <a:ext cx="1242221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sz="1350" dirty="0">
                <a:latin typeface="Arial" panose="020B0604020202020204" pitchFamily="34" charset="0"/>
              </a:rPr>
              <a:t/>
            </a:r>
            <a:br>
              <a:rPr lang="en-ZA" sz="1350" dirty="0">
                <a:latin typeface="Arial" panose="020B0604020202020204" pitchFamily="34" charset="0"/>
              </a:rPr>
            </a:br>
            <a:endParaRPr lang="en-ZA" sz="1350" dirty="0">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07644170"/>
              </p:ext>
            </p:extLst>
          </p:nvPr>
        </p:nvGraphicFramePr>
        <p:xfrm>
          <a:off x="-1" y="1190171"/>
          <a:ext cx="9152532" cy="4436486"/>
        </p:xfrm>
        <a:graphic>
          <a:graphicData uri="http://schemas.openxmlformats.org/drawingml/2006/table">
            <a:tbl>
              <a:tblPr firstRow="1" bandRow="1">
                <a:tableStyleId>{93296810-A885-4BE3-A3E7-6D5BEEA58F35}</a:tableStyleId>
              </a:tblPr>
              <a:tblGrid>
                <a:gridCol w="941697">
                  <a:extLst>
                    <a:ext uri="{9D8B030D-6E8A-4147-A177-3AD203B41FA5}">
                      <a16:colId xmlns:a16="http://schemas.microsoft.com/office/drawing/2014/main" xmlns="" val="20000"/>
                    </a:ext>
                  </a:extLst>
                </a:gridCol>
                <a:gridCol w="1720222">
                  <a:extLst>
                    <a:ext uri="{9D8B030D-6E8A-4147-A177-3AD203B41FA5}">
                      <a16:colId xmlns:a16="http://schemas.microsoft.com/office/drawing/2014/main" xmlns="" val="20001"/>
                    </a:ext>
                  </a:extLst>
                </a:gridCol>
                <a:gridCol w="1676288">
                  <a:extLst>
                    <a:ext uri="{9D8B030D-6E8A-4147-A177-3AD203B41FA5}">
                      <a16:colId xmlns:a16="http://schemas.microsoft.com/office/drawing/2014/main" xmlns="" val="20002"/>
                    </a:ext>
                  </a:extLst>
                </a:gridCol>
                <a:gridCol w="965314">
                  <a:extLst>
                    <a:ext uri="{9D8B030D-6E8A-4147-A177-3AD203B41FA5}">
                      <a16:colId xmlns:a16="http://schemas.microsoft.com/office/drawing/2014/main" xmlns="" val="20003"/>
                    </a:ext>
                  </a:extLst>
                </a:gridCol>
                <a:gridCol w="2716503">
                  <a:extLst>
                    <a:ext uri="{9D8B030D-6E8A-4147-A177-3AD203B41FA5}">
                      <a16:colId xmlns:a16="http://schemas.microsoft.com/office/drawing/2014/main" xmlns="" val="20004"/>
                    </a:ext>
                  </a:extLst>
                </a:gridCol>
                <a:gridCol w="1132508">
                  <a:extLst>
                    <a:ext uri="{9D8B030D-6E8A-4147-A177-3AD203B41FA5}">
                      <a16:colId xmlns:a16="http://schemas.microsoft.com/office/drawing/2014/main" xmlns="" val="20005"/>
                    </a:ext>
                  </a:extLst>
                </a:gridCol>
              </a:tblGrid>
              <a:tr h="727292">
                <a:tc>
                  <a:txBody>
                    <a:bodyPr/>
                    <a:lstStyle/>
                    <a:p>
                      <a:r>
                        <a:rPr lang="en-US" sz="1600" dirty="0"/>
                        <a:t>Priority</a:t>
                      </a:r>
                    </a:p>
                  </a:txBody>
                  <a:tcPr marL="68580" marR="68580" marT="34290" marB="34290"/>
                </a:tc>
                <a:tc>
                  <a:txBody>
                    <a:bodyPr/>
                    <a:lstStyle/>
                    <a:p>
                      <a:r>
                        <a:rPr lang="en-US" sz="1600" dirty="0"/>
                        <a:t>MTSF / MDA</a:t>
                      </a:r>
                    </a:p>
                  </a:txBody>
                  <a:tcPr marL="68580" marR="68580" marT="34290" marB="34290"/>
                </a:tc>
                <a:tc>
                  <a:txBody>
                    <a:bodyPr/>
                    <a:lstStyle/>
                    <a:p>
                      <a:r>
                        <a:rPr lang="en-US" sz="1600" dirty="0"/>
                        <a:t>SP Indicator</a:t>
                      </a:r>
                    </a:p>
                  </a:txBody>
                  <a:tcPr marL="68580" marR="68580" marT="34290" marB="34290"/>
                </a:tc>
                <a:tc>
                  <a:txBody>
                    <a:bodyPr/>
                    <a:lstStyle/>
                    <a:p>
                      <a:r>
                        <a:rPr lang="en-US" sz="1600" dirty="0"/>
                        <a:t>5-year</a:t>
                      </a:r>
                      <a:r>
                        <a:rPr lang="en-US" sz="1600" baseline="0" dirty="0"/>
                        <a:t> target</a:t>
                      </a:r>
                      <a:endParaRPr lang="en-US" sz="1600" dirty="0"/>
                    </a:p>
                  </a:txBody>
                  <a:tcPr marL="68580" marR="68580" marT="34290" marB="34290"/>
                </a:tc>
                <a:tc>
                  <a:txBody>
                    <a:bodyPr/>
                    <a:lstStyle/>
                    <a:p>
                      <a:r>
                        <a:rPr lang="en-US" sz="1600" dirty="0"/>
                        <a:t>APP indicator</a:t>
                      </a:r>
                    </a:p>
                  </a:txBody>
                  <a:tcPr marL="68580" marR="68580" marT="34290" marB="34290"/>
                </a:tc>
                <a:tc>
                  <a:txBody>
                    <a:bodyPr/>
                    <a:lstStyle/>
                    <a:p>
                      <a:r>
                        <a:rPr lang="en-US" sz="1600" dirty="0"/>
                        <a:t>3-year target</a:t>
                      </a:r>
                    </a:p>
                  </a:txBody>
                  <a:tcPr marL="68580" marR="68580" marT="34290" marB="34290"/>
                </a:tc>
                <a:extLst>
                  <a:ext uri="{0D108BD9-81ED-4DB2-BD59-A6C34878D82A}">
                    <a16:rowId xmlns:a16="http://schemas.microsoft.com/office/drawing/2014/main" xmlns="" val="10000"/>
                  </a:ext>
                </a:extLst>
              </a:tr>
              <a:tr h="789523">
                <a:tc rowSpan="3">
                  <a:txBody>
                    <a:bodyPr/>
                    <a:lstStyle/>
                    <a:p>
                      <a:pPr algn="ctr"/>
                      <a:r>
                        <a:rPr lang="en-US" sz="1400" dirty="0"/>
                        <a:t>PRIORITY 2: ECONOMIC TRANSFORMATION AND JOB CREATION</a:t>
                      </a:r>
                      <a:endParaRPr lang="en-US" sz="1400" dirty="0">
                        <a:solidFill>
                          <a:schemeClr val="tx1"/>
                        </a:solidFill>
                      </a:endParaRPr>
                    </a:p>
                  </a:txBody>
                  <a:tcPr marL="68580" marR="68580" marT="34290" marB="34290" vert="vert270" anchor="ct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MTSF &amp; MDA: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Proportion of youth, women and persons with disabilities</a:t>
                      </a:r>
                    </a:p>
                    <a:p>
                      <a:pPr algn="l"/>
                      <a:endParaRPr lang="en-US" sz="1400" b="0" dirty="0">
                        <a:solidFill>
                          <a:schemeClr val="tx1"/>
                        </a:solidFill>
                      </a:endParaRPr>
                    </a:p>
                  </a:txBody>
                  <a:tcPr marL="68580" marR="68580" marT="34290" marB="34290"/>
                </a:tc>
                <a:tc rowSpan="3">
                  <a:txBody>
                    <a:bodyPr/>
                    <a:lstStyle/>
                    <a:p>
                      <a:pPr marL="0" indent="0" algn="l">
                        <a:buFont typeface="Arial" panose="020B0604020202020204" pitchFamily="34" charset="0"/>
                        <a:buNone/>
                      </a:pPr>
                      <a:r>
                        <a:rPr lang="en-US" sz="1400" dirty="0"/>
                        <a:t>Participation Rate</a:t>
                      </a:r>
                    </a:p>
                    <a:p>
                      <a:pPr marL="285750" indent="-285750" algn="ctr">
                        <a:buFont typeface="Arial" panose="020B0604020202020204" pitchFamily="34" charset="0"/>
                        <a:buChar char="•"/>
                      </a:pPr>
                      <a:endParaRPr lang="en-US" sz="1400" dirty="0"/>
                    </a:p>
                    <a:p>
                      <a:pPr marL="285750" indent="-285750" algn="ctr">
                        <a:buFont typeface="Arial" panose="020B0604020202020204" pitchFamily="34" charset="0"/>
                        <a:buChar char="•"/>
                      </a:pPr>
                      <a:endParaRPr lang="en-US" sz="1400" dirty="0"/>
                    </a:p>
                    <a:p>
                      <a:pPr marL="285750" indent="-285750" algn="ctr">
                        <a:buFont typeface="Arial" panose="020B0604020202020204" pitchFamily="34" charset="0"/>
                        <a:buChar char="•"/>
                      </a:pPr>
                      <a:endParaRPr lang="en-US" sz="1400" dirty="0"/>
                    </a:p>
                    <a:p>
                      <a:pPr marL="285750" indent="-285750" algn="ctr">
                        <a:buFont typeface="Arial" panose="020B0604020202020204" pitchFamily="34" charset="0"/>
                        <a:buChar char="•"/>
                      </a:pPr>
                      <a:endParaRPr lang="en-US" sz="1400" dirty="0"/>
                    </a:p>
                    <a:p>
                      <a:pPr marL="285750" indent="-285750" algn="ctr">
                        <a:buFont typeface="Arial" panose="020B0604020202020204" pitchFamily="34" charset="0"/>
                        <a:buChar char="•"/>
                      </a:pPr>
                      <a:endParaRPr lang="en-US" sz="1400" dirty="0"/>
                    </a:p>
                    <a:p>
                      <a:pPr marL="285750" indent="-285750" algn="ctr">
                        <a:buFont typeface="Arial" panose="020B0604020202020204" pitchFamily="34" charset="0"/>
                        <a:buChar char="•"/>
                      </a:pPr>
                      <a:endParaRPr lang="en-US" sz="1400" dirty="0"/>
                    </a:p>
                    <a:p>
                      <a:pPr marL="0" indent="0" algn="ctr">
                        <a:buFont typeface="Arial" panose="020B0604020202020204" pitchFamily="34" charset="0"/>
                        <a:buNone/>
                      </a:pPr>
                      <a:endParaRPr lang="en-US" sz="1400" dirty="0"/>
                    </a:p>
                  </a:txBody>
                  <a:tcPr marL="68580" marR="68580" marT="34290" marB="34290"/>
                </a:tc>
                <a:tc rowSpan="3">
                  <a:txBody>
                    <a:bodyPr/>
                    <a:lstStyle/>
                    <a:p>
                      <a:pPr marL="285750" indent="-285750" algn="l">
                        <a:buFont typeface="Arial" panose="020B0604020202020204" pitchFamily="34" charset="0"/>
                        <a:buChar char="•"/>
                      </a:pPr>
                      <a:r>
                        <a:rPr lang="en-US" sz="1400" dirty="0"/>
                        <a:t>25%</a:t>
                      </a:r>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endParaRPr lang="en-US" sz="1400" dirty="0"/>
                    </a:p>
                    <a:p>
                      <a:pPr marL="0" indent="0" algn="l">
                        <a:buFont typeface="Arial" panose="020B0604020202020204" pitchFamily="34" charset="0"/>
                        <a:buNone/>
                      </a:pPr>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9.5 Number of unutilised vacant state owned properties let out to GBV-F purposes</a:t>
                      </a:r>
                      <a:endParaRPr lang="en-US" sz="1400" kern="1200" dirty="0">
                        <a:solidFill>
                          <a:schemeClr val="tx1"/>
                        </a:solidFill>
                        <a:effectLst/>
                      </a:endParaRPr>
                    </a:p>
                  </a:txBody>
                  <a:tcPr marL="68580" marR="68580" marT="34290" marB="34290"/>
                </a:tc>
                <a:tc>
                  <a:txBody>
                    <a:bodyPr/>
                    <a:lstStyle/>
                    <a:p>
                      <a:r>
                        <a:rPr lang="en-US" sz="1400" dirty="0" smtClean="0">
                          <a:solidFill>
                            <a:schemeClr val="tx1"/>
                          </a:solidFill>
                        </a:rPr>
                        <a:t>30</a:t>
                      </a:r>
                    </a:p>
                    <a:p>
                      <a:r>
                        <a:rPr lang="en-US" sz="1100" dirty="0" smtClean="0">
                          <a:solidFill>
                            <a:schemeClr val="tx1"/>
                          </a:solidFill>
                        </a:rPr>
                        <a:t>(10 annually)</a:t>
                      </a:r>
                    </a:p>
                    <a:p>
                      <a:endParaRPr lang="en-US" sz="1400" dirty="0">
                        <a:solidFill>
                          <a:schemeClr val="tx1"/>
                        </a:solidFill>
                      </a:endParaRPr>
                    </a:p>
                  </a:txBody>
                  <a:tcPr marL="68580" marR="68580" marT="34290" marB="34290"/>
                </a:tc>
                <a:extLst>
                  <a:ext uri="{0D108BD9-81ED-4DB2-BD59-A6C34878D82A}">
                    <a16:rowId xmlns:a16="http://schemas.microsoft.com/office/drawing/2014/main" xmlns="" val="10001"/>
                  </a:ext>
                </a:extLst>
              </a:tr>
              <a:tr h="111234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9.6 Percentage leases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 Awarded to Companies with categories A,B and 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 of the approved Property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 Empowerment Policy.</a:t>
                      </a:r>
                      <a:endParaRPr lang="en-US" sz="1400" kern="1200" dirty="0">
                        <a:solidFill>
                          <a:schemeClr val="tx1"/>
                        </a:solidFill>
                        <a:effectLst/>
                      </a:endParaRPr>
                    </a:p>
                  </a:txBody>
                  <a:tcPr marL="68580" marR="68580" marT="34290" marB="34290"/>
                </a:tc>
                <a:tc>
                  <a:txBody>
                    <a:bodyPr/>
                    <a:lstStyle/>
                    <a:p>
                      <a:r>
                        <a:rPr lang="en-US" sz="1400" dirty="0">
                          <a:solidFill>
                            <a:schemeClr val="tx1"/>
                          </a:solidFill>
                        </a:rPr>
                        <a:t>35</a:t>
                      </a:r>
                      <a:r>
                        <a:rPr lang="en-US" sz="1400" dirty="0" smtClean="0">
                          <a:solidFill>
                            <a:schemeClr val="tx1"/>
                          </a:solidFill>
                        </a:rPr>
                        <a:t>% </a:t>
                      </a:r>
                    </a:p>
                    <a:p>
                      <a:r>
                        <a:rPr lang="en-US" sz="1100" dirty="0" smtClean="0">
                          <a:solidFill>
                            <a:schemeClr val="tx1"/>
                          </a:solidFill>
                        </a:rPr>
                        <a:t>(35% annually)</a:t>
                      </a:r>
                    </a:p>
                  </a:txBody>
                  <a:tcPr marL="68580" marR="68580" marT="34290" marB="34290"/>
                </a:tc>
              </a:tr>
              <a:tr h="76373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ea typeface="+mn-ea"/>
                          <a:cs typeface="+mn-cs"/>
                        </a:rPr>
                        <a:t>9.7</a:t>
                      </a:r>
                      <a:r>
                        <a:rPr lang="en-US" sz="1400" b="0" kern="1200" baseline="0" dirty="0" smtClean="0">
                          <a:solidFill>
                            <a:schemeClr val="tx1"/>
                          </a:solidFill>
                          <a:effectLst/>
                          <a:latin typeface="+mn-lt"/>
                          <a:ea typeface="+mn-ea"/>
                          <a:cs typeface="+mn-cs"/>
                        </a:rPr>
                        <a:t> percentage lease let out to companies with BBBEE of 4 and above</a:t>
                      </a:r>
                      <a:endParaRPr lang="en-US" sz="1400" b="0" kern="1200" dirty="0">
                        <a:solidFill>
                          <a:schemeClr val="tx1"/>
                        </a:solidFill>
                        <a:effectLst/>
                        <a:latin typeface="+mn-lt"/>
                        <a:ea typeface="+mn-ea"/>
                        <a:cs typeface="+mn-cs"/>
                      </a:endParaRPr>
                    </a:p>
                  </a:txBody>
                  <a:tcPr marL="68580" marR="68580" marT="34290" marB="34290"/>
                </a:tc>
                <a:tc>
                  <a:txBody>
                    <a:bodyPr/>
                    <a:lstStyle/>
                    <a:p>
                      <a:r>
                        <a:rPr lang="en-US" sz="1400" dirty="0" smtClean="0">
                          <a:solidFill>
                            <a:schemeClr val="tx1"/>
                          </a:solidFill>
                        </a:rPr>
                        <a:t>50%</a:t>
                      </a:r>
                    </a:p>
                    <a:p>
                      <a:r>
                        <a:rPr lang="en-US" sz="1100" dirty="0" smtClean="0">
                          <a:solidFill>
                            <a:schemeClr val="tx1"/>
                          </a:solidFill>
                        </a:rPr>
                        <a:t>(50%</a:t>
                      </a:r>
                      <a:r>
                        <a:rPr lang="en-US" sz="1100" baseline="0" dirty="0" smtClean="0">
                          <a:solidFill>
                            <a:schemeClr val="tx1"/>
                          </a:solidFill>
                        </a:rPr>
                        <a:t> annually)</a:t>
                      </a:r>
                      <a:endParaRPr lang="en-US" sz="1100" dirty="0">
                        <a:solidFill>
                          <a:schemeClr val="tx1"/>
                        </a:solidFill>
                      </a:endParaRPr>
                    </a:p>
                  </a:txBody>
                  <a:tcPr marL="68580" marR="68580" marT="34290" marB="34290"/>
                </a:tc>
              </a:tr>
              <a:tr h="1020559">
                <a:tc>
                  <a:txBody>
                    <a:bodyPr/>
                    <a:lstStyle/>
                    <a:p>
                      <a:pPr algn="ctr"/>
                      <a:r>
                        <a:rPr lang="en-US" sz="1400" dirty="0"/>
                        <a:t>PRIORITY 3: EDUCATION, SKILLS AND HEALTH</a:t>
                      </a:r>
                      <a:endParaRPr lang="en-US" sz="1400" dirty="0">
                        <a:solidFill>
                          <a:schemeClr val="tx1"/>
                        </a:solidFill>
                      </a:endParaRPr>
                    </a:p>
                  </a:txBody>
                  <a:tcPr marL="68580" marR="68580" marT="34290" marB="34290" vert="vert2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MDA: Level of </a:t>
                      </a:r>
                      <a:r>
                        <a:rPr lang="en-US" sz="1400" kern="1200" dirty="0" smtClean="0">
                          <a:effectLst/>
                        </a:rPr>
                        <a:t>Implementation </a:t>
                      </a:r>
                      <a:r>
                        <a:rPr lang="en-US" sz="1400" kern="1200" dirty="0">
                          <a:effectLst/>
                        </a:rPr>
                        <a:t>of the NSP</a:t>
                      </a:r>
                      <a:endParaRPr lang="en-US" sz="1400" dirty="0">
                        <a:solidFill>
                          <a:schemeClr val="tx1"/>
                        </a:solidFill>
                      </a:endParaRPr>
                    </a:p>
                  </a:txBody>
                  <a:tcPr marL="68580" marR="68580" marT="34290" marB="34290"/>
                </a:tc>
                <a:tc>
                  <a:txBody>
                    <a:bodyPr/>
                    <a:lstStyle/>
                    <a:p>
                      <a:pPr marL="0" indent="0">
                        <a:buFont typeface="Arial" panose="020B0604020202020204" pitchFamily="34" charset="0"/>
                        <a:buNone/>
                      </a:pPr>
                      <a:r>
                        <a:rPr lang="en-US" sz="1400" u="none" strike="noStrike" kern="1200" baseline="0" dirty="0"/>
                        <a:t>Built Environment Skills Levels (%) </a:t>
                      </a:r>
                      <a:endParaRPr lang="en-US" sz="1400" b="0" i="0" u="none" strike="noStrike" kern="1200" baseline="0" dirty="0">
                        <a:solidFill>
                          <a:schemeClr val="dk1"/>
                        </a:solidFill>
                        <a:latin typeface="+mn-lt"/>
                        <a:ea typeface="+mn-ea"/>
                        <a:cs typeface="+mn-cs"/>
                      </a:endParaRPr>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none" strike="noStrike" kern="1200" baseline="0" dirty="0" smtClean="0"/>
                        <a:t>100% </a:t>
                      </a:r>
                      <a:endParaRPr lang="en-US" sz="1400" b="0" i="0" u="none" strike="noStrike" kern="1200" baseline="0" dirty="0">
                        <a:solidFill>
                          <a:schemeClr val="dk1"/>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rPr>
                        <a:t>2.3 Number of Beneficiaries participating in the DPWI’s </a:t>
                      </a:r>
                      <a:r>
                        <a:rPr lang="en-US" sz="1400" kern="1200" dirty="0" smtClean="0">
                          <a:solidFill>
                            <a:schemeClr val="tx1"/>
                          </a:solidFill>
                          <a:effectLst/>
                        </a:rPr>
                        <a:t>Skills </a:t>
                      </a:r>
                      <a:r>
                        <a:rPr lang="en-US" sz="1400" kern="1200" dirty="0">
                          <a:solidFill>
                            <a:schemeClr val="tx1"/>
                          </a:solidFill>
                          <a:effectLst/>
                        </a:rPr>
                        <a:t>Pipeline Intervention Programmes</a:t>
                      </a:r>
                    </a:p>
                  </a:txBody>
                  <a:tcPr marL="68580" marR="68580" marT="34290" marB="34290"/>
                </a:tc>
                <a:tc>
                  <a:txBody>
                    <a:bodyPr/>
                    <a:lstStyle/>
                    <a:p>
                      <a:r>
                        <a:rPr lang="en-US" sz="1400" dirty="0" smtClean="0">
                          <a:solidFill>
                            <a:schemeClr val="tx1"/>
                          </a:solidFill>
                        </a:rPr>
                        <a:t>3 500</a:t>
                      </a:r>
                      <a:endParaRPr lang="en-US" sz="1400" dirty="0">
                        <a:solidFill>
                          <a:schemeClr val="tx1"/>
                        </a:solidFill>
                      </a:endParaRPr>
                    </a:p>
                    <a:p>
                      <a:r>
                        <a:rPr lang="en-US" sz="1100" dirty="0" smtClean="0">
                          <a:solidFill>
                            <a:schemeClr val="tx1"/>
                          </a:solidFill>
                        </a:rPr>
                        <a:t>(1100, 1200, 1200)</a:t>
                      </a:r>
                      <a:endParaRPr lang="en-US" sz="1100" dirty="0">
                        <a:solidFill>
                          <a:schemeClr val="tx1"/>
                        </a:solidFill>
                      </a:endParaRPr>
                    </a:p>
                  </a:txBody>
                  <a:tcPr marL="68580" marR="68580" marT="34290" marB="34290"/>
                </a:tc>
              </a:tr>
            </a:tbl>
          </a:graphicData>
        </a:graphic>
      </p:graphicFrame>
    </p:spTree>
    <p:extLst>
      <p:ext uri="{BB962C8B-B14F-4D97-AF65-F5344CB8AC3E}">
        <p14:creationId xmlns:p14="http://schemas.microsoft.com/office/powerpoint/2010/main" val="4154025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734" y="0"/>
            <a:ext cx="9152530" cy="581579"/>
          </a:xfrm>
          <a:noFill/>
        </p:spPr>
        <p:txBody>
          <a:bodyPr/>
          <a:lstStyle/>
          <a:p>
            <a:r>
              <a:rPr lang="en-US" b="1" dirty="0">
                <a:solidFill>
                  <a:schemeClr val="bg1"/>
                </a:solidFill>
              </a:rPr>
              <a:t>SP Outcome 5:Transformed Built Environment</a:t>
            </a:r>
            <a:endParaRPr lang="en-ZA" b="1" dirty="0">
              <a:solidFill>
                <a:schemeClr val="bg1"/>
              </a:solidFill>
            </a:endParaRPr>
          </a:p>
        </p:txBody>
      </p:sp>
      <p:sp>
        <p:nvSpPr>
          <p:cNvPr id="5" name="Slide Number Placeholder 4"/>
          <p:cNvSpPr>
            <a:spLocks noGrp="1"/>
          </p:cNvSpPr>
          <p:nvPr>
            <p:ph type="sldNum" sz="quarter" idx="12"/>
          </p:nvPr>
        </p:nvSpPr>
        <p:spPr/>
        <p:txBody>
          <a:bodyPr/>
          <a:lstStyle/>
          <a:p>
            <a:fld id="{94B00A27-6A5E-FB4A-91DB-B2CBD34313A9}" type="slidenum">
              <a:rPr lang="en-US" smtClean="0"/>
              <a:pPr/>
              <a:t>25</a:t>
            </a:fld>
            <a:endParaRPr lang="en-US" dirty="0"/>
          </a:p>
        </p:txBody>
      </p:sp>
      <p:sp>
        <p:nvSpPr>
          <p:cNvPr id="15" name="Rectangle 7"/>
          <p:cNvSpPr>
            <a:spLocks noChangeArrowheads="1"/>
          </p:cNvSpPr>
          <p:nvPr/>
        </p:nvSpPr>
        <p:spPr bwMode="auto">
          <a:xfrm flipV="1">
            <a:off x="87601" y="2169617"/>
            <a:ext cx="1242221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sz="1350" dirty="0">
                <a:latin typeface="Arial" panose="020B0604020202020204" pitchFamily="34" charset="0"/>
              </a:rPr>
              <a:t/>
            </a:r>
            <a:br>
              <a:rPr lang="en-ZA" sz="1350" dirty="0">
                <a:latin typeface="Arial" panose="020B0604020202020204" pitchFamily="34" charset="0"/>
              </a:rPr>
            </a:br>
            <a:endParaRPr lang="en-ZA" sz="1350" dirty="0">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99310895"/>
              </p:ext>
            </p:extLst>
          </p:nvPr>
        </p:nvGraphicFramePr>
        <p:xfrm>
          <a:off x="87602" y="881226"/>
          <a:ext cx="8875096" cy="5330194"/>
        </p:xfrm>
        <a:graphic>
          <a:graphicData uri="http://schemas.openxmlformats.org/drawingml/2006/table">
            <a:tbl>
              <a:tblPr firstRow="1" bandRow="1">
                <a:tableStyleId>{93296810-A885-4BE3-A3E7-6D5BEEA58F35}</a:tableStyleId>
              </a:tblPr>
              <a:tblGrid>
                <a:gridCol w="722023">
                  <a:extLst>
                    <a:ext uri="{9D8B030D-6E8A-4147-A177-3AD203B41FA5}">
                      <a16:colId xmlns:a16="http://schemas.microsoft.com/office/drawing/2014/main" xmlns="" val="20000"/>
                    </a:ext>
                  </a:extLst>
                </a:gridCol>
                <a:gridCol w="1390650">
                  <a:extLst>
                    <a:ext uri="{9D8B030D-6E8A-4147-A177-3AD203B41FA5}">
                      <a16:colId xmlns:a16="http://schemas.microsoft.com/office/drawing/2014/main" xmlns="" val="20001"/>
                    </a:ext>
                  </a:extLst>
                </a:gridCol>
                <a:gridCol w="1383528">
                  <a:extLst>
                    <a:ext uri="{9D8B030D-6E8A-4147-A177-3AD203B41FA5}">
                      <a16:colId xmlns:a16="http://schemas.microsoft.com/office/drawing/2014/main" xmlns="" val="20002"/>
                    </a:ext>
                  </a:extLst>
                </a:gridCol>
                <a:gridCol w="1488306">
                  <a:extLst>
                    <a:ext uri="{9D8B030D-6E8A-4147-A177-3AD203B41FA5}">
                      <a16:colId xmlns:a16="http://schemas.microsoft.com/office/drawing/2014/main" xmlns="" val="20003"/>
                    </a:ext>
                  </a:extLst>
                </a:gridCol>
                <a:gridCol w="2137026">
                  <a:extLst>
                    <a:ext uri="{9D8B030D-6E8A-4147-A177-3AD203B41FA5}">
                      <a16:colId xmlns:a16="http://schemas.microsoft.com/office/drawing/2014/main" xmlns="" val="20004"/>
                    </a:ext>
                  </a:extLst>
                </a:gridCol>
                <a:gridCol w="1753563">
                  <a:extLst>
                    <a:ext uri="{9D8B030D-6E8A-4147-A177-3AD203B41FA5}">
                      <a16:colId xmlns:a16="http://schemas.microsoft.com/office/drawing/2014/main" xmlns="" val="20005"/>
                    </a:ext>
                  </a:extLst>
                </a:gridCol>
              </a:tblGrid>
              <a:tr h="385351">
                <a:tc>
                  <a:txBody>
                    <a:bodyPr/>
                    <a:lstStyle/>
                    <a:p>
                      <a:r>
                        <a:rPr lang="en-US" sz="1400" dirty="0"/>
                        <a:t>Priority</a:t>
                      </a:r>
                    </a:p>
                  </a:txBody>
                  <a:tcPr marL="68580" marR="68580" marT="34290" marB="34290"/>
                </a:tc>
                <a:tc>
                  <a:txBody>
                    <a:bodyPr/>
                    <a:lstStyle/>
                    <a:p>
                      <a:r>
                        <a:rPr lang="en-US" sz="1400" dirty="0"/>
                        <a:t>MTSF/MDA</a:t>
                      </a:r>
                    </a:p>
                  </a:txBody>
                  <a:tcPr marL="68580" marR="68580" marT="34290" marB="34290"/>
                </a:tc>
                <a:tc>
                  <a:txBody>
                    <a:bodyPr/>
                    <a:lstStyle/>
                    <a:p>
                      <a:r>
                        <a:rPr lang="en-US" sz="1400" dirty="0"/>
                        <a:t>SP Indicator</a:t>
                      </a:r>
                    </a:p>
                  </a:txBody>
                  <a:tcPr marL="68580" marR="68580" marT="34290" marB="34290"/>
                </a:tc>
                <a:tc>
                  <a:txBody>
                    <a:bodyPr/>
                    <a:lstStyle/>
                    <a:p>
                      <a:r>
                        <a:rPr lang="en-US" sz="1400" dirty="0"/>
                        <a:t>5-year</a:t>
                      </a:r>
                      <a:r>
                        <a:rPr lang="en-US" sz="1400" baseline="0" dirty="0"/>
                        <a:t> target</a:t>
                      </a:r>
                      <a:endParaRPr lang="en-US" sz="1400" dirty="0"/>
                    </a:p>
                  </a:txBody>
                  <a:tcPr marL="68580" marR="68580" marT="34290" marB="34290"/>
                </a:tc>
                <a:tc>
                  <a:txBody>
                    <a:bodyPr/>
                    <a:lstStyle/>
                    <a:p>
                      <a:r>
                        <a:rPr lang="en-US" sz="1400" dirty="0"/>
                        <a:t>APP indicator</a:t>
                      </a:r>
                    </a:p>
                  </a:txBody>
                  <a:tcPr marL="68580" marR="68580" marT="34290" marB="34290"/>
                </a:tc>
                <a:tc>
                  <a:txBody>
                    <a:bodyPr/>
                    <a:lstStyle/>
                    <a:p>
                      <a:r>
                        <a:rPr lang="en-US" sz="1400" dirty="0"/>
                        <a:t>3-year target</a:t>
                      </a:r>
                    </a:p>
                  </a:txBody>
                  <a:tcPr marL="68580" marR="68580" marT="34290" marB="34290"/>
                </a:tc>
                <a:extLst>
                  <a:ext uri="{0D108BD9-81ED-4DB2-BD59-A6C34878D82A}">
                    <a16:rowId xmlns:a16="http://schemas.microsoft.com/office/drawing/2014/main" xmlns="" val="10000"/>
                  </a:ext>
                </a:extLst>
              </a:tr>
              <a:tr h="1487614">
                <a:tc rowSpan="5">
                  <a:txBody>
                    <a:bodyPr/>
                    <a:lstStyle/>
                    <a:p>
                      <a:pPr algn="ctr"/>
                      <a:r>
                        <a:rPr lang="en-US" sz="1400" dirty="0"/>
                        <a:t>PRIORITY 1: A CAPABLE, ETHICAL AND DEVELOPMENTAL STATE </a:t>
                      </a:r>
                      <a:endParaRPr lang="en-US" sz="1400" dirty="0">
                        <a:solidFill>
                          <a:schemeClr val="tx1"/>
                        </a:solidFill>
                      </a:endParaRPr>
                    </a:p>
                  </a:txBody>
                  <a:tcPr marL="68580" marR="68580" marT="34290" marB="34290" vert="vert270" anchor="ctr"/>
                </a:tc>
                <a:tc rowSpan="5">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lang="en-US" sz="1400" kern="1200" dirty="0" smtClean="0">
                          <a:effectLst/>
                        </a:rPr>
                        <a:t>MDA: Level of implementation of the NSP</a:t>
                      </a:r>
                      <a:endParaRPr lang="en-US" sz="1400" dirty="0" smtClean="0">
                        <a:solidFill>
                          <a:schemeClr val="tx1"/>
                        </a:solidFill>
                      </a:endParaRPr>
                    </a:p>
                    <a:p>
                      <a:pPr algn="ctr"/>
                      <a:endParaRPr lang="en-US" sz="1000" dirty="0">
                        <a:solidFill>
                          <a:schemeClr val="tx1"/>
                        </a:solidFill>
                      </a:endParaRPr>
                    </a:p>
                  </a:txBody>
                  <a:tcPr marL="68580" marR="68580" marT="34290" marB="34290"/>
                </a:tc>
                <a:tc rowSpan="5">
                  <a:txBody>
                    <a:bodyPr/>
                    <a:lstStyle/>
                    <a:p>
                      <a:pPr marL="0" indent="0" algn="l" defTabSz="914400" rtl="0" eaLnBrk="1" latinLnBrk="0" hangingPunct="1">
                        <a:buFont typeface="Arial" panose="020B0604020202020204" pitchFamily="34" charset="0"/>
                        <a:buNone/>
                      </a:pPr>
                      <a:r>
                        <a:rPr lang="en-US" sz="1400" u="none" strike="noStrike" kern="1200" baseline="0" dirty="0"/>
                        <a:t>Legislative Support to Built Environment </a:t>
                      </a:r>
                      <a:endParaRPr lang="en-US" sz="1400" b="0" i="0" u="none" strike="noStrike" kern="1200" baseline="0" dirty="0">
                        <a:solidFill>
                          <a:schemeClr val="dk1"/>
                        </a:solidFill>
                        <a:latin typeface="+mn-lt"/>
                        <a:ea typeface="+mn-ea"/>
                        <a:cs typeface="+mn-cs"/>
                      </a:endParaRPr>
                    </a:p>
                  </a:txBody>
                  <a:tcPr marL="68580" marR="68580" marT="34290" marB="34290"/>
                </a:tc>
                <a:tc rowSpan="5">
                  <a:txBody>
                    <a:bodyPr/>
                    <a:lstStyle/>
                    <a:p>
                      <a:pPr marL="285750" indent="-285750" algn="l">
                        <a:buFont typeface="Arial" panose="020B0604020202020204" pitchFamily="34" charset="0"/>
                        <a:buChar char="•"/>
                      </a:pPr>
                      <a:r>
                        <a:rPr lang="en-US" sz="1400" dirty="0"/>
                        <a:t>Expropriation Act </a:t>
                      </a:r>
                    </a:p>
                    <a:p>
                      <a:pPr marL="285750" indent="-285750" algn="l">
                        <a:buFont typeface="Arial" panose="020B0604020202020204" pitchFamily="34" charset="0"/>
                        <a:buChar char="•"/>
                      </a:pPr>
                      <a:r>
                        <a:rPr lang="en-US" sz="1400" u="none" strike="noStrike" kern="1200" baseline="0" dirty="0"/>
                        <a:t>Public Works and Infrastructure Bill</a:t>
                      </a:r>
                      <a:endParaRPr lang="en-US" sz="1400" dirty="0"/>
                    </a:p>
                    <a:p>
                      <a:pPr marL="285750" indent="-285750" algn="l">
                        <a:buFont typeface="Arial" panose="020B0604020202020204" pitchFamily="34" charset="0"/>
                        <a:buChar char="•"/>
                      </a:pPr>
                      <a:endParaRPr lang="en-US" sz="1400" dirty="0"/>
                    </a:p>
                  </a:txBody>
                  <a:tcPr marL="68580" marR="68580" marT="34290" marB="34290"/>
                </a:tc>
                <a:tc>
                  <a:txBody>
                    <a:bodyPr/>
                    <a:lstStyle/>
                    <a:p>
                      <a:r>
                        <a:rPr lang="en-US" sz="1400" kern="1200" dirty="0">
                          <a:solidFill>
                            <a:schemeClr val="tx1"/>
                          </a:solidFill>
                          <a:effectLst/>
                        </a:rPr>
                        <a:t>4.1 Expropriation Bill introduced in Parliament</a:t>
                      </a:r>
                      <a:endParaRPr lang="en-US" sz="1400" b="0" kern="1200" dirty="0">
                        <a:solidFill>
                          <a:schemeClr val="tx1"/>
                        </a:solidFill>
                        <a:effectLst/>
                        <a:latin typeface="+mn-lt"/>
                        <a:ea typeface="+mn-ea"/>
                        <a:cs typeface="+mn-cs"/>
                      </a:endParaRPr>
                    </a:p>
                  </a:txBody>
                  <a:tcPr marL="68580" marR="68580" marT="34290" marB="34290"/>
                </a:tc>
                <a:tc>
                  <a:txBody>
                    <a:bodyPr/>
                    <a:lstStyle/>
                    <a:p>
                      <a:r>
                        <a:rPr lang="en-US" sz="1400" u="none" strike="noStrike" kern="1200" baseline="0" dirty="0" smtClean="0">
                          <a:solidFill>
                            <a:schemeClr val="tx1"/>
                          </a:solidFill>
                        </a:rPr>
                        <a:t>Draft Expropriation Bill submitted to Minister for Parliamentary processes</a:t>
                      </a:r>
                    </a:p>
                    <a:p>
                      <a:r>
                        <a:rPr lang="en-US" sz="1100" u="none" strike="noStrike" kern="1200" baseline="0" dirty="0" smtClean="0">
                          <a:solidFill>
                            <a:schemeClr val="tx1"/>
                          </a:solidFill>
                        </a:rPr>
                        <a:t>(Achieved in 2020/21)</a:t>
                      </a:r>
                    </a:p>
                  </a:txBody>
                  <a:tcPr marL="68580" marR="68580" marT="34290" marB="34290"/>
                </a:tc>
                <a:extLst>
                  <a:ext uri="{0D108BD9-81ED-4DB2-BD59-A6C34878D82A}">
                    <a16:rowId xmlns:a16="http://schemas.microsoft.com/office/drawing/2014/main" xmlns="" val="10004"/>
                  </a:ext>
                </a:extLst>
              </a:tr>
              <a:tr h="701066">
                <a:tc vMerge="1">
                  <a:txBody>
                    <a:bodyPr/>
                    <a:lstStyle/>
                    <a:p>
                      <a:pPr algn="ctr"/>
                      <a:endParaRPr lang="en-US" dirty="0">
                        <a:solidFill>
                          <a:schemeClr val="tx1"/>
                        </a:solidFill>
                      </a:endParaRPr>
                    </a:p>
                  </a:txBody>
                  <a:tcPr vert="vert270"/>
                </a:tc>
                <a:tc vMerge="1">
                  <a:txBody>
                    <a:bodyPr/>
                    <a:lstStyle/>
                    <a:p>
                      <a:pPr algn="ctr"/>
                      <a:endParaRPr lang="en-US" sz="1400" dirty="0">
                        <a:solidFill>
                          <a:schemeClr val="tx1"/>
                        </a:solidFill>
                      </a:endParaRPr>
                    </a:p>
                  </a:txBody>
                  <a:tcPr marL="68580" marR="68580" marT="34290" marB="34290"/>
                </a:tc>
                <a:tc vMerge="1">
                  <a:txBody>
                    <a:bodyPr/>
                    <a:lstStyle/>
                    <a:p>
                      <a:pPr marL="285750" indent="-285750" algn="l" defTabSz="914400" rtl="0" eaLnBrk="1" latinLnBrk="0" hangingPunct="1">
                        <a:buFont typeface="Arial" panose="020B0604020202020204" pitchFamily="34" charset="0"/>
                        <a:buChar char="•"/>
                      </a:pPr>
                      <a:endParaRPr lang="en-US" sz="1800" b="0" i="0" u="none" strike="noStrike" kern="1200" baseline="0" dirty="0">
                        <a:solidFill>
                          <a:schemeClr val="dk1"/>
                        </a:solidFill>
                        <a:latin typeface="+mn-lt"/>
                        <a:ea typeface="+mn-ea"/>
                        <a:cs typeface="+mn-cs"/>
                      </a:endParaRPr>
                    </a:p>
                  </a:txBody>
                  <a:tcPr/>
                </a:tc>
                <a:tc vMerge="1">
                  <a:txBody>
                    <a:bodyPr/>
                    <a:lstStyle/>
                    <a:p>
                      <a:pPr marL="285750" indent="-285750" algn="l">
                        <a:buFont typeface="Arial" panose="020B0604020202020204" pitchFamily="34" charset="0"/>
                        <a:buChar cha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a:solidFill>
                            <a:schemeClr val="tx1"/>
                          </a:solidFill>
                        </a:rPr>
                        <a:t>4.2 Public Works </a:t>
                      </a:r>
                      <a:r>
                        <a:rPr lang="en-US" sz="1400" u="none" strike="noStrike" kern="1200" baseline="0" dirty="0" smtClean="0">
                          <a:solidFill>
                            <a:schemeClr val="tx1"/>
                          </a:solidFill>
                        </a:rPr>
                        <a:t>Bill</a:t>
                      </a:r>
                      <a:endParaRPr lang="en-US" sz="1400" u="none" strike="noStrike" kern="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u="none" strike="noStrike" kern="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u="none" strike="noStrike" kern="1200" baseline="0" dirty="0">
                        <a:solidFill>
                          <a:schemeClr val="tx1"/>
                        </a:solidFill>
                      </a:endParaRPr>
                    </a:p>
                  </a:txBody>
                  <a:tcPr marL="68580" marR="68580" marT="34290" marB="34290"/>
                </a:tc>
                <a:tc>
                  <a:txBody>
                    <a:bodyPr/>
                    <a:lstStyle/>
                    <a:p>
                      <a:r>
                        <a:rPr lang="en-US" sz="1400" u="none" strike="noStrike" kern="1200" baseline="0" dirty="0" smtClean="0">
                          <a:solidFill>
                            <a:schemeClr val="tx1"/>
                          </a:solidFill>
                        </a:rPr>
                        <a:t>Draft Public Works Bill gazetted </a:t>
                      </a:r>
                      <a:r>
                        <a:rPr lang="en-US" sz="1400" u="none" strike="noStrike" kern="1200" baseline="0" dirty="0">
                          <a:solidFill>
                            <a:schemeClr val="tx1"/>
                          </a:solidFill>
                        </a:rPr>
                        <a:t>	</a:t>
                      </a:r>
                      <a:endParaRPr lang="en-US" sz="1400" b="0" i="0" u="none" strike="noStrike" kern="1200" baseline="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xmlns="" val="10005"/>
                  </a:ext>
                </a:extLst>
              </a:tr>
              <a:tr h="904529">
                <a:tc vMerge="1">
                  <a:txBody>
                    <a:bodyPr/>
                    <a:lstStyle/>
                    <a:p>
                      <a:pPr algn="ctr"/>
                      <a:endParaRPr lang="en-US" sz="1000" dirty="0">
                        <a:solidFill>
                          <a:schemeClr val="tx1"/>
                        </a:solidFill>
                      </a:endParaRPr>
                    </a:p>
                  </a:txBody>
                  <a:tcPr marL="68580" marR="68580" marT="34290" marB="34290" vert="vert270"/>
                </a:tc>
                <a:tc vMerge="1">
                  <a:txBody>
                    <a:bodyPr/>
                    <a:lstStyle/>
                    <a:p>
                      <a:pPr algn="ctr"/>
                      <a:endParaRPr lang="en-US" sz="1000" dirty="0">
                        <a:solidFill>
                          <a:schemeClr val="tx1"/>
                        </a:solidFill>
                      </a:endParaRPr>
                    </a:p>
                  </a:txBody>
                  <a:tcPr marL="68580" marR="68580" marT="34290" marB="34290"/>
                </a:tc>
                <a:tc vMerge="1">
                  <a:txBody>
                    <a:bodyPr/>
                    <a:lstStyle/>
                    <a:p>
                      <a:pPr marL="285750" indent="-285750" algn="l" defTabSz="914400" rtl="0" eaLnBrk="1" latinLnBrk="0" hangingPunct="1">
                        <a:buFont typeface="Arial" panose="020B0604020202020204" pitchFamily="34" charset="0"/>
                        <a:buChar char="•"/>
                      </a:pPr>
                      <a:endParaRPr lang="en-US" sz="1400" b="0" i="0" u="none" strike="noStrike" kern="1200" baseline="0" dirty="0">
                        <a:solidFill>
                          <a:schemeClr val="dk1"/>
                        </a:solidFill>
                        <a:latin typeface="+mn-lt"/>
                        <a:ea typeface="+mn-ea"/>
                        <a:cs typeface="+mn-cs"/>
                      </a:endParaRPr>
                    </a:p>
                  </a:txBody>
                  <a:tcPr marL="68580" marR="68580" marT="34290" marB="34290"/>
                </a:tc>
                <a:tc vMerge="1">
                  <a:txBody>
                    <a:bodyPr/>
                    <a:lstStyle/>
                    <a:p>
                      <a:pPr marL="285750" indent="-285750" algn="l">
                        <a:buFont typeface="Arial" panose="020B0604020202020204" pitchFamily="34" charset="0"/>
                        <a:buChar char="•"/>
                      </a:pPr>
                      <a:endParaRPr lang="en-US" sz="1400" dirty="0"/>
                    </a:p>
                  </a:txBody>
                  <a:tcPr marL="68580" marR="68580" marT="34290" marB="34290"/>
                </a:tc>
                <a:tc>
                  <a:txBody>
                    <a:bodyPr/>
                    <a:lstStyle/>
                    <a:p>
                      <a:r>
                        <a:rPr lang="en-US" sz="1400" b="0" kern="1200" dirty="0" smtClean="0">
                          <a:solidFill>
                            <a:schemeClr val="tx1"/>
                          </a:solidFill>
                          <a:effectLst/>
                          <a:latin typeface="+mn-lt"/>
                          <a:ea typeface="+mn-ea"/>
                          <a:cs typeface="+mn-cs"/>
                        </a:rPr>
                        <a:t>4.3 Amendment of the Construction Industry Development Board Act, 2000 (Act 38 of 2000)</a:t>
                      </a:r>
                      <a:endParaRPr lang="en-US" sz="1400" b="0" kern="1200" dirty="0">
                        <a:solidFill>
                          <a:schemeClr val="tx1"/>
                        </a:solidFill>
                        <a:effectLst/>
                        <a:latin typeface="+mn-lt"/>
                        <a:ea typeface="+mn-ea"/>
                        <a:cs typeface="+mn-cs"/>
                      </a:endParaRPr>
                    </a:p>
                  </a:txBody>
                  <a:tcPr marL="68580" marR="68580" marT="34290" marB="34290"/>
                </a:tc>
                <a:tc>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ea typeface="+mn-ea"/>
                          <a:cs typeface="+mn-cs"/>
                        </a:rPr>
                        <a:t>CIDB Amendment Bill gazetted</a:t>
                      </a:r>
                    </a:p>
                  </a:txBody>
                  <a:tcPr marL="68580" marR="68580" marT="34290" marB="34290"/>
                </a:tc>
              </a:tr>
              <a:tr h="904529">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ea typeface="+mn-ea"/>
                          <a:cs typeface="+mn-cs"/>
                        </a:rPr>
                        <a:t>4.4 Infrastructure Development Act Regulations </a:t>
                      </a:r>
                      <a:r>
                        <a:rPr lang="en-US" sz="1400" b="0" kern="1200" dirty="0" err="1" smtClean="0">
                          <a:solidFill>
                            <a:schemeClr val="tx1"/>
                          </a:solidFill>
                          <a:effectLst/>
                          <a:latin typeface="+mn-lt"/>
                          <a:ea typeface="+mn-ea"/>
                          <a:cs typeface="+mn-cs"/>
                        </a:rPr>
                        <a:t>gazetted</a:t>
                      </a:r>
                      <a:r>
                        <a:rPr lang="en-US" sz="1400" b="0" kern="1200" dirty="0" smtClean="0">
                          <a:solidFill>
                            <a:schemeClr val="tx1"/>
                          </a:solidFill>
                          <a:effectLst/>
                          <a:latin typeface="+mn-lt"/>
                          <a:ea typeface="+mn-ea"/>
                          <a:cs typeface="+mn-cs"/>
                        </a:rPr>
                        <a:t> </a:t>
                      </a:r>
                    </a:p>
                  </a:txBody>
                  <a:tcPr marL="68580" marR="68580" marT="34290" marB="34290"/>
                </a:tc>
                <a:tc>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effectLst/>
                          <a:latin typeface="+mn-lt"/>
                          <a:ea typeface="+mn-ea"/>
                          <a:cs typeface="+mn-cs"/>
                        </a:rPr>
                        <a:t>Infrastructure Development Act Regulations gazetted </a:t>
                      </a:r>
                      <a:endParaRPr lang="en-US" sz="1400" b="0" kern="1200" dirty="0" smtClean="0">
                        <a:solidFill>
                          <a:schemeClr val="tx1"/>
                        </a:solidFill>
                        <a:effectLst/>
                        <a:latin typeface="+mn-lt"/>
                        <a:ea typeface="+mn-ea"/>
                        <a:cs typeface="+mn-cs"/>
                      </a:endParaRPr>
                    </a:p>
                  </a:txBody>
                  <a:tcPr marL="68580" marR="68580" marT="34290" marB="34290"/>
                </a:tc>
              </a:tr>
              <a:tr h="904529">
                <a:tc vMerge="1">
                  <a:txBody>
                    <a:bodyPr/>
                    <a:lstStyle/>
                    <a:p>
                      <a:pPr algn="ctr"/>
                      <a:endParaRPr lang="en-US" sz="1400" dirty="0">
                        <a:solidFill>
                          <a:schemeClr val="tx1"/>
                        </a:solidFill>
                      </a:endParaRPr>
                    </a:p>
                  </a:txBody>
                  <a:tcPr marL="68580" marR="68580" marT="34290" marB="34290" vert="vert270"/>
                </a:tc>
                <a:tc vMerge="1">
                  <a:txBody>
                    <a:bodyPr/>
                    <a:lstStyle/>
                    <a:p>
                      <a:pPr algn="ctr"/>
                      <a:endParaRPr lang="en-US" dirty="0">
                        <a:solidFill>
                          <a:schemeClr val="tx1"/>
                        </a:solidFill>
                      </a:endParaRPr>
                    </a:p>
                  </a:txBody>
                  <a:tcPr marL="68580" marR="68580" marT="34290" marB="34290"/>
                </a:tc>
                <a:tc vMerge="1">
                  <a:txBody>
                    <a:bodyPr/>
                    <a:lstStyle/>
                    <a:p>
                      <a:pPr marL="285750" indent="-285750" algn="l" defTabSz="914400" rtl="0" eaLnBrk="1" latinLnBrk="0" hangingPunct="1">
                        <a:buFont typeface="Arial" panose="020B0604020202020204" pitchFamily="34" charset="0"/>
                        <a:buChar char="•"/>
                      </a:pPr>
                      <a:endParaRPr lang="en-US" sz="1400" b="0" i="0" u="none" strike="noStrike" kern="1200" baseline="0" dirty="0">
                        <a:solidFill>
                          <a:schemeClr val="dk1"/>
                        </a:solidFill>
                        <a:latin typeface="+mn-lt"/>
                        <a:ea typeface="+mn-ea"/>
                        <a:cs typeface="+mn-cs"/>
                      </a:endParaRPr>
                    </a:p>
                  </a:txBody>
                  <a:tcPr marL="68580" marR="68580" marT="34290" marB="34290"/>
                </a:tc>
                <a:tc vMerge="1">
                  <a:txBody>
                    <a:bodyPr/>
                    <a:lstStyle/>
                    <a:p>
                      <a:pPr marL="285750" indent="-285750" algn="l">
                        <a:buFont typeface="Arial" panose="020B0604020202020204" pitchFamily="34" charset="0"/>
                        <a:buChar char="•"/>
                      </a:pPr>
                      <a:endParaRPr lang="en-US" sz="1400" dirty="0"/>
                    </a:p>
                  </a:txBody>
                  <a:tcPr marL="68580" marR="68580" marT="34290" marB="34290"/>
                </a:tc>
                <a:tc>
                  <a:txBody>
                    <a:bodyPr/>
                    <a:lstStyle/>
                    <a:p>
                      <a:r>
                        <a:rPr lang="en-US" sz="1400" b="0" kern="1200" dirty="0" smtClean="0">
                          <a:solidFill>
                            <a:schemeClr val="tx1"/>
                          </a:solidFill>
                          <a:effectLst/>
                          <a:latin typeface="+mn-lt"/>
                          <a:ea typeface="+mn-ea"/>
                          <a:cs typeface="+mn-cs"/>
                        </a:rPr>
                        <a:t>4.5 Infrastructure Development Act amendments submitted to Cabinet</a:t>
                      </a:r>
                    </a:p>
                  </a:txBody>
                  <a:tcPr marL="68580" marR="68580" marT="34290" marB="34290"/>
                </a:tc>
                <a:tc>
                  <a:txBody>
                    <a:bodyPr/>
                    <a:lstStyle/>
                    <a:p>
                      <a:r>
                        <a:rPr lang="en-US" sz="1400" b="0" i="0" u="none" strike="noStrike" kern="1200" baseline="0" dirty="0" smtClean="0">
                          <a:solidFill>
                            <a:schemeClr val="tx1"/>
                          </a:solidFill>
                          <a:latin typeface="+mn-lt"/>
                          <a:ea typeface="+mn-ea"/>
                          <a:cs typeface="+mn-cs"/>
                        </a:rPr>
                        <a:t>Infrastructure Development Act amendments submitted.</a:t>
                      </a:r>
                      <a:endParaRPr lang="en-US" sz="1400" b="0" i="0" u="none" strike="noStrike" kern="1200" baseline="0" dirty="0">
                        <a:solidFill>
                          <a:schemeClr val="tx1"/>
                        </a:solidFill>
                        <a:latin typeface="+mn-lt"/>
                        <a:ea typeface="+mn-ea"/>
                        <a:cs typeface="+mn-cs"/>
                      </a:endParaRPr>
                    </a:p>
                  </a:txBody>
                  <a:tcPr marL="68580" marR="68580" marT="34290" marB="34290"/>
                </a:tc>
              </a:tr>
            </a:tbl>
          </a:graphicData>
        </a:graphic>
      </p:graphicFrame>
    </p:spTree>
    <p:extLst>
      <p:ext uri="{BB962C8B-B14F-4D97-AF65-F5344CB8AC3E}">
        <p14:creationId xmlns:p14="http://schemas.microsoft.com/office/powerpoint/2010/main" val="2511578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30" y="146051"/>
            <a:ext cx="9152530" cy="581579"/>
          </a:xfrm>
          <a:noFill/>
        </p:spPr>
        <p:txBody>
          <a:bodyPr/>
          <a:lstStyle/>
          <a:p>
            <a:r>
              <a:rPr lang="en-US" dirty="0"/>
              <a:t>Quarterly Targets </a:t>
            </a:r>
            <a:endParaRPr lang="en-ZA" b="1" dirty="0">
              <a:solidFill>
                <a:schemeClr val="bg1"/>
              </a:solidFill>
            </a:endParaRPr>
          </a:p>
        </p:txBody>
      </p:sp>
      <p:sp>
        <p:nvSpPr>
          <p:cNvPr id="5" name="Slide Number Placeholder 4"/>
          <p:cNvSpPr>
            <a:spLocks noGrp="1"/>
          </p:cNvSpPr>
          <p:nvPr>
            <p:ph type="sldNum" sz="quarter" idx="12"/>
          </p:nvPr>
        </p:nvSpPr>
        <p:spPr/>
        <p:txBody>
          <a:bodyPr/>
          <a:lstStyle/>
          <a:p>
            <a:fld id="{94B00A27-6A5E-FB4A-91DB-B2CBD34313A9}" type="slidenum">
              <a:rPr lang="en-US" smtClean="0"/>
              <a:pPr/>
              <a:t>26</a:t>
            </a:fld>
            <a:endParaRPr lang="en-US" dirty="0"/>
          </a:p>
        </p:txBody>
      </p:sp>
      <p:sp>
        <p:nvSpPr>
          <p:cNvPr id="15" name="Rectangle 7"/>
          <p:cNvSpPr>
            <a:spLocks noChangeArrowheads="1"/>
          </p:cNvSpPr>
          <p:nvPr/>
        </p:nvSpPr>
        <p:spPr bwMode="auto">
          <a:xfrm flipV="1">
            <a:off x="87601" y="2169617"/>
            <a:ext cx="1242221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sz="1350" dirty="0">
                <a:solidFill>
                  <a:prstClr val="black"/>
                </a:solidFill>
                <a:latin typeface="Arial" panose="020B0604020202020204" pitchFamily="34" charset="0"/>
              </a:rPr>
              <a:t/>
            </a:r>
            <a:br>
              <a:rPr lang="en-ZA" sz="1350" dirty="0">
                <a:solidFill>
                  <a:prstClr val="black"/>
                </a:solidFill>
                <a:latin typeface="Arial" panose="020B0604020202020204" pitchFamily="34" charset="0"/>
              </a:rPr>
            </a:br>
            <a:endParaRPr lang="en-ZA" sz="1350" dirty="0">
              <a:solidFill>
                <a:prstClr val="black"/>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25242537"/>
              </p:ext>
            </p:extLst>
          </p:nvPr>
        </p:nvGraphicFramePr>
        <p:xfrm>
          <a:off x="-8532" y="903560"/>
          <a:ext cx="8994878" cy="5447982"/>
        </p:xfrm>
        <a:graphic>
          <a:graphicData uri="http://schemas.openxmlformats.org/drawingml/2006/table">
            <a:tbl>
              <a:tblPr firstRow="1" bandRow="1">
                <a:tableStyleId>{93296810-A885-4BE3-A3E7-6D5BEEA58F35}</a:tableStyleId>
              </a:tblPr>
              <a:tblGrid>
                <a:gridCol w="3192393">
                  <a:extLst>
                    <a:ext uri="{9D8B030D-6E8A-4147-A177-3AD203B41FA5}">
                      <a16:colId xmlns:a16="http://schemas.microsoft.com/office/drawing/2014/main" xmlns="" val="20004"/>
                    </a:ext>
                  </a:extLst>
                </a:gridCol>
                <a:gridCol w="1371215">
                  <a:extLst>
                    <a:ext uri="{9D8B030D-6E8A-4147-A177-3AD203B41FA5}">
                      <a16:colId xmlns:a16="http://schemas.microsoft.com/office/drawing/2014/main" xmlns="" val="20005"/>
                    </a:ext>
                  </a:extLst>
                </a:gridCol>
                <a:gridCol w="1009145"/>
                <a:gridCol w="1089498"/>
                <a:gridCol w="1122566"/>
                <a:gridCol w="1210061"/>
              </a:tblGrid>
              <a:tr h="599237">
                <a:tc>
                  <a:txBody>
                    <a:bodyPr/>
                    <a:lstStyle/>
                    <a:p>
                      <a:pPr marL="0" algn="just"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Output Indicator</a:t>
                      </a:r>
                    </a:p>
                  </a:txBody>
                  <a:tcPr marL="68412" marR="68412" marT="0" marB="0"/>
                </a:tc>
                <a:tc>
                  <a:txBody>
                    <a:bodyPr/>
                    <a:lstStyle/>
                    <a:p>
                      <a:pPr marL="0" algn="l"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Annual Target</a:t>
                      </a:r>
                    </a:p>
                  </a:txBody>
                  <a:tcPr marL="68412" marR="68412" marT="0" marB="0"/>
                </a:tc>
                <a:tc>
                  <a:txBody>
                    <a:bodyPr/>
                    <a:lstStyle/>
                    <a:p>
                      <a:pPr marL="0" algn="l"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Q1</a:t>
                      </a:r>
                    </a:p>
                  </a:txBody>
                  <a:tcPr marL="68412" marR="68412" marT="0" marB="0"/>
                </a:tc>
                <a:tc>
                  <a:txBody>
                    <a:bodyPr/>
                    <a:lstStyle/>
                    <a:p>
                      <a:pPr marL="0" algn="l"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Q2</a:t>
                      </a:r>
                    </a:p>
                  </a:txBody>
                  <a:tcPr marL="68412" marR="68412" marT="0" marB="0"/>
                </a:tc>
                <a:tc>
                  <a:txBody>
                    <a:bodyPr/>
                    <a:lstStyle/>
                    <a:p>
                      <a:pPr marL="0" algn="l"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Q3</a:t>
                      </a:r>
                    </a:p>
                  </a:txBody>
                  <a:tcPr marL="68412" marR="68412" marT="0" marB="0"/>
                </a:tc>
                <a:tc>
                  <a:txBody>
                    <a:bodyPr/>
                    <a:lstStyle/>
                    <a:p>
                      <a:pPr marL="0" algn="l"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Q4</a:t>
                      </a:r>
                    </a:p>
                  </a:txBody>
                  <a:tcPr marL="68412" marR="68412" marT="0" marB="0"/>
                </a:tc>
                <a:extLst>
                  <a:ext uri="{0D108BD9-81ED-4DB2-BD59-A6C34878D82A}">
                    <a16:rowId xmlns:a16="http://schemas.microsoft.com/office/drawing/2014/main" xmlns="" val="10000"/>
                  </a:ext>
                </a:extLst>
              </a:tr>
              <a:tr h="739471">
                <a:tc>
                  <a:txBody>
                    <a:bodyPr/>
                    <a:lstStyle/>
                    <a:p>
                      <a:pPr marL="0" lvl="1" indent="0" algn="l" defTabSz="914391" rtl="0" eaLnBrk="1" latinLnBrk="0" hangingPunct="1">
                        <a:lnSpc>
                          <a:spcPct val="105000"/>
                        </a:lnSpc>
                        <a:spcAft>
                          <a:spcPts val="0"/>
                        </a:spcAft>
                        <a:buFont typeface="+mj-lt"/>
                        <a:buNone/>
                      </a:pPr>
                      <a:r>
                        <a:rPr lang="en-ZA" sz="1400" b="0" i="0" kern="1200" dirty="0">
                          <a:solidFill>
                            <a:srgbClr val="000000"/>
                          </a:solidFill>
                          <a:effectLst/>
                          <a:latin typeface="+mn-lt"/>
                          <a:ea typeface="Century Gothic" panose="020B0502020202020204" pitchFamily="34" charset="0"/>
                          <a:cs typeface="Arial" panose="020B0604020202020204" pitchFamily="34" charset="0"/>
                        </a:rPr>
                        <a:t>2.3 Number of Beneficiaries participating in the DPWI’s skills Pipeline Intervention </a:t>
                      </a:r>
                      <a:r>
                        <a:rPr lang="en-ZA" sz="1400" b="0" i="0" kern="1200" dirty="0" smtClean="0">
                          <a:solidFill>
                            <a:srgbClr val="000000"/>
                          </a:solidFill>
                          <a:effectLst/>
                          <a:latin typeface="+mn-lt"/>
                          <a:ea typeface="Century Gothic" panose="020B0502020202020204" pitchFamily="34" charset="0"/>
                          <a:cs typeface="Arial" panose="020B0604020202020204" pitchFamily="34" charset="0"/>
                        </a:rPr>
                        <a:t>Programmes</a:t>
                      </a:r>
                      <a:endParaRPr lang="en-ZA" sz="1400" b="0" i="0" kern="1200" dirty="0">
                        <a:solidFill>
                          <a:srgbClr val="000000"/>
                        </a:solidFill>
                        <a:effectLst/>
                        <a:latin typeface="+mn-lt"/>
                        <a:ea typeface="Century Gothic" panose="020B0502020202020204" pitchFamily="34" charset="0"/>
                        <a:cs typeface="Arial" panose="020B0604020202020204" pitchFamily="34" charset="0"/>
                      </a:endParaRPr>
                    </a:p>
                  </a:txBody>
                  <a:tcPr marL="68580" marR="68580" marT="0" marB="0"/>
                </a:tc>
                <a:tc>
                  <a:txBody>
                    <a:bodyPr/>
                    <a:lstStyle/>
                    <a:p>
                      <a:pPr marL="0" marR="0" indent="0" algn="ctr" defTabSz="914391" rtl="0" eaLnBrk="1" fontAlgn="auto" latinLnBrk="0" hangingPunct="1">
                        <a:lnSpc>
                          <a:spcPct val="105000"/>
                        </a:lnSpc>
                        <a:spcBef>
                          <a:spcPts val="0"/>
                        </a:spcBef>
                        <a:spcAft>
                          <a:spcPts val="0"/>
                        </a:spcAft>
                        <a:buClrTx/>
                        <a:buSzTx/>
                        <a:buFontTx/>
                        <a:buNone/>
                        <a:tabLst/>
                        <a:defRPr/>
                      </a:pPr>
                      <a:r>
                        <a:rPr lang="en-ZA" sz="1400" b="0" i="0" kern="1200" dirty="0" smtClean="0">
                          <a:solidFill>
                            <a:schemeClr val="tx1"/>
                          </a:solidFill>
                          <a:effectLst/>
                          <a:latin typeface="+mn-lt"/>
                          <a:ea typeface="Century Gothic" panose="020B0502020202020204" pitchFamily="34" charset="0"/>
                          <a:cs typeface="Arial" panose="020B0604020202020204" pitchFamily="34" charset="0"/>
                        </a:rPr>
                        <a:t>1100</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tc>
                <a:tc>
                  <a:txBody>
                    <a:bodyPr/>
                    <a:lstStyle/>
                    <a:p>
                      <a:pPr marL="0" algn="ctr" defTabSz="914391" rtl="0" eaLnBrk="1" latinLnBrk="0" hangingPunct="1">
                        <a:lnSpc>
                          <a:spcPct val="105000"/>
                        </a:lnSpc>
                        <a:spcAft>
                          <a:spcPts val="0"/>
                        </a:spcAft>
                      </a:pPr>
                      <a:r>
                        <a:rPr lang="en-GB" sz="1400" b="0" i="0" kern="1200" dirty="0" smtClean="0">
                          <a:solidFill>
                            <a:schemeClr val="tx1"/>
                          </a:solidFill>
                          <a:effectLst/>
                          <a:latin typeface="+mn-lt"/>
                          <a:ea typeface="Century Gothic" panose="020B0502020202020204" pitchFamily="34" charset="0"/>
                          <a:cs typeface="Arial" panose="020B0604020202020204" pitchFamily="34" charset="0"/>
                        </a:rPr>
                        <a:t>-</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tc>
                <a:tc>
                  <a:txBody>
                    <a:bodyPr/>
                    <a:lstStyle/>
                    <a:p>
                      <a:pPr marL="0" algn="ctr" defTabSz="914391" rtl="0" eaLnBrk="1" latinLnBrk="0" hangingPunct="1">
                        <a:lnSpc>
                          <a:spcPct val="105000"/>
                        </a:lnSpc>
                        <a:spcAft>
                          <a:spcPts val="0"/>
                        </a:spcAft>
                      </a:pPr>
                      <a:r>
                        <a:rPr lang="en-ZA" sz="1400" b="0" i="0" kern="1200" dirty="0" smtClean="0">
                          <a:solidFill>
                            <a:schemeClr val="tx1"/>
                          </a:solidFill>
                          <a:effectLst/>
                          <a:latin typeface="+mn-lt"/>
                          <a:ea typeface="Century Gothic" panose="020B0502020202020204" pitchFamily="34" charset="0"/>
                          <a:cs typeface="Arial" panose="020B0604020202020204" pitchFamily="34" charset="0"/>
                        </a:rPr>
                        <a:t>-</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tc>
                <a:tc>
                  <a:txBody>
                    <a:bodyPr/>
                    <a:lstStyle/>
                    <a:p>
                      <a:pPr marL="0" algn="ctr" defTabSz="914391" rtl="0" eaLnBrk="1" latinLnBrk="0" hangingPunct="1">
                        <a:lnSpc>
                          <a:spcPct val="105000"/>
                        </a:lnSpc>
                        <a:spcAft>
                          <a:spcPts val="0"/>
                        </a:spcAft>
                      </a:pPr>
                      <a:r>
                        <a:rPr lang="en-ZA" sz="1400" b="0" i="0" kern="1200" dirty="0" smtClean="0">
                          <a:solidFill>
                            <a:schemeClr val="tx1"/>
                          </a:solidFill>
                          <a:effectLst/>
                          <a:latin typeface="+mn-lt"/>
                          <a:ea typeface="Century Gothic" panose="020B0502020202020204" pitchFamily="34" charset="0"/>
                          <a:cs typeface="Arial" panose="020B0604020202020204" pitchFamily="34" charset="0"/>
                        </a:rPr>
                        <a:t>-</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tc>
                <a:tc>
                  <a:txBody>
                    <a:bodyPr/>
                    <a:lstStyle/>
                    <a:p>
                      <a:pPr marL="0" algn="ctr" defTabSz="914391" rtl="0" eaLnBrk="1" latinLnBrk="0" hangingPunct="1">
                        <a:lnSpc>
                          <a:spcPct val="105000"/>
                        </a:lnSpc>
                        <a:spcAft>
                          <a:spcPts val="0"/>
                        </a:spcAft>
                      </a:pPr>
                      <a:r>
                        <a:rPr lang="en-ZA" sz="1400" b="0" i="0" kern="1200" dirty="0" smtClean="0">
                          <a:solidFill>
                            <a:schemeClr val="tx1"/>
                          </a:solidFill>
                          <a:effectLst/>
                          <a:latin typeface="+mn-lt"/>
                          <a:ea typeface="Century Gothic" panose="020B0502020202020204" pitchFamily="34" charset="0"/>
                          <a:cs typeface="Arial" panose="020B0604020202020204" pitchFamily="34" charset="0"/>
                        </a:rPr>
                        <a:t>1100</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tc>
              </a:tr>
              <a:tr h="582413">
                <a:tc>
                  <a:txBody>
                    <a:bodyPr/>
                    <a:lstStyle/>
                    <a:p>
                      <a:pPr marL="0" algn="l" defTabSz="914391" rtl="0" eaLnBrk="1" latinLnBrk="0" hangingPunct="1">
                        <a:lnSpc>
                          <a:spcPct val="105000"/>
                        </a:lnSpc>
                        <a:spcAft>
                          <a:spcPts val="0"/>
                        </a:spcAft>
                      </a:pPr>
                      <a:r>
                        <a:rPr lang="en-GB" sz="1400" b="0" i="0" kern="1200" dirty="0" smtClean="0">
                          <a:solidFill>
                            <a:schemeClr val="tx1"/>
                          </a:solidFill>
                          <a:effectLst/>
                          <a:latin typeface="+mn-lt"/>
                          <a:ea typeface="Century Gothic" panose="020B0502020202020204" pitchFamily="34" charset="0"/>
                          <a:cs typeface="Arial" panose="020B0604020202020204" pitchFamily="34" charset="0"/>
                        </a:rPr>
                        <a:t>9.5 Number of unutilised vacant state owned properties let out to GBV-F</a:t>
                      </a:r>
                      <a:r>
                        <a:rPr lang="en-GB" sz="1400" b="0" i="0" kern="1200" baseline="0" dirty="0" smtClean="0">
                          <a:solidFill>
                            <a:schemeClr val="tx1"/>
                          </a:solidFill>
                          <a:effectLst/>
                          <a:latin typeface="+mn-lt"/>
                          <a:ea typeface="Century Gothic" panose="020B0502020202020204" pitchFamily="34" charset="0"/>
                          <a:cs typeface="Arial" panose="020B0604020202020204" pitchFamily="34" charset="0"/>
                        </a:rPr>
                        <a:t> </a:t>
                      </a:r>
                      <a:r>
                        <a:rPr lang="en-GB" sz="1400" b="0" i="0" kern="1200" dirty="0" smtClean="0">
                          <a:solidFill>
                            <a:schemeClr val="tx1"/>
                          </a:solidFill>
                          <a:effectLst/>
                          <a:latin typeface="+mn-lt"/>
                          <a:ea typeface="Century Gothic" panose="020B0502020202020204" pitchFamily="34" charset="0"/>
                          <a:cs typeface="Arial" panose="020B0604020202020204" pitchFamily="34" charset="0"/>
                        </a:rPr>
                        <a:t>purposes</a:t>
                      </a:r>
                    </a:p>
                  </a:txBody>
                  <a:tcPr marL="68580" marR="68580" marT="0" marB="0"/>
                </a:tc>
                <a:tc>
                  <a:txBody>
                    <a:bodyPr/>
                    <a:lstStyle/>
                    <a:p>
                      <a:pPr marL="0" algn="ctr" defTabSz="914391" rtl="0" eaLnBrk="1" latinLnBrk="0" hangingPunct="1">
                        <a:lnSpc>
                          <a:spcPct val="105000"/>
                        </a:lnSpc>
                        <a:spcAft>
                          <a:spcPts val="0"/>
                        </a:spcAft>
                      </a:pPr>
                      <a:r>
                        <a:rPr lang="en-GB" sz="1400" b="0" i="0" kern="1200" dirty="0" smtClean="0">
                          <a:solidFill>
                            <a:schemeClr val="tx1"/>
                          </a:solidFill>
                          <a:effectLst/>
                          <a:latin typeface="+mn-lt"/>
                          <a:ea typeface="Century Gothic" panose="020B0502020202020204" pitchFamily="34" charset="0"/>
                          <a:cs typeface="Arial" panose="020B0604020202020204" pitchFamily="34" charset="0"/>
                        </a:rPr>
                        <a:t>10</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tc>
                <a:tc>
                  <a:txBody>
                    <a:bodyPr/>
                    <a:lstStyle/>
                    <a:p>
                      <a:pPr marL="0" algn="ctr" defTabSz="914391" rtl="0" eaLnBrk="1" latinLnBrk="0" hangingPunct="1">
                        <a:lnSpc>
                          <a:spcPct val="105000"/>
                        </a:lnSpc>
                        <a:spcAft>
                          <a:spcPts val="0"/>
                        </a:spcAft>
                      </a:pPr>
                      <a:r>
                        <a:rPr lang="en-GB" sz="1400" b="0" i="0" kern="1200" dirty="0" smtClean="0">
                          <a:solidFill>
                            <a:schemeClr val="tx1"/>
                          </a:solidFill>
                          <a:effectLst/>
                          <a:latin typeface="+mn-lt"/>
                          <a:ea typeface="Century Gothic" panose="020B0502020202020204" pitchFamily="34" charset="0"/>
                          <a:cs typeface="Arial" panose="020B0604020202020204" pitchFamily="34" charset="0"/>
                        </a:rPr>
                        <a:t>-</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tc>
                <a:tc>
                  <a:txBody>
                    <a:bodyPr/>
                    <a:lstStyle/>
                    <a:p>
                      <a:pPr marL="0" algn="ctr" defTabSz="914391" rtl="0" eaLnBrk="1" latinLnBrk="0" hangingPunct="1">
                        <a:lnSpc>
                          <a:spcPct val="105000"/>
                        </a:lnSpc>
                        <a:spcAft>
                          <a:spcPts val="0"/>
                        </a:spcAft>
                      </a:pPr>
                      <a:r>
                        <a:rPr lang="en-GB" sz="1400" b="0" i="0" kern="1200" dirty="0" smtClean="0">
                          <a:solidFill>
                            <a:schemeClr val="tx1"/>
                          </a:solidFill>
                          <a:effectLst/>
                          <a:latin typeface="+mn-lt"/>
                          <a:ea typeface="Century Gothic" panose="020B0502020202020204" pitchFamily="34" charset="0"/>
                          <a:cs typeface="Arial" panose="020B0604020202020204" pitchFamily="34" charset="0"/>
                        </a:rPr>
                        <a:t>2</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tc>
                <a:tc>
                  <a:txBody>
                    <a:bodyPr/>
                    <a:lstStyle/>
                    <a:p>
                      <a:pPr marL="0" algn="ctr" defTabSz="914391" rtl="0" eaLnBrk="1" latinLnBrk="0" hangingPunct="1">
                        <a:lnSpc>
                          <a:spcPct val="105000"/>
                        </a:lnSpc>
                        <a:spcAft>
                          <a:spcPts val="0"/>
                        </a:spcAft>
                      </a:pPr>
                      <a:r>
                        <a:rPr lang="en-GB" sz="1400" b="0" i="0" kern="1200" dirty="0" smtClean="0">
                          <a:solidFill>
                            <a:schemeClr val="tx1"/>
                          </a:solidFill>
                          <a:effectLst/>
                          <a:latin typeface="+mn-lt"/>
                          <a:ea typeface="Century Gothic" panose="020B0502020202020204" pitchFamily="34" charset="0"/>
                          <a:cs typeface="Arial" panose="020B0604020202020204" pitchFamily="34" charset="0"/>
                        </a:rPr>
                        <a:t>5</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tc>
                <a:tc>
                  <a:txBody>
                    <a:bodyPr/>
                    <a:lstStyle/>
                    <a:p>
                      <a:pPr marL="0" algn="ctr" defTabSz="914391" rtl="0" eaLnBrk="1" latinLnBrk="0" hangingPunct="1">
                        <a:lnSpc>
                          <a:spcPct val="105000"/>
                        </a:lnSpc>
                        <a:spcAft>
                          <a:spcPts val="0"/>
                        </a:spcAft>
                      </a:pPr>
                      <a:r>
                        <a:rPr lang="en-GB" sz="1400" b="0" i="0" kern="1200" dirty="0" smtClean="0">
                          <a:solidFill>
                            <a:schemeClr val="tx1"/>
                          </a:solidFill>
                          <a:effectLst/>
                          <a:latin typeface="+mn-lt"/>
                          <a:ea typeface="Century Gothic" panose="020B0502020202020204" pitchFamily="34" charset="0"/>
                          <a:cs typeface="Arial" panose="020B0604020202020204" pitchFamily="34" charset="0"/>
                        </a:rPr>
                        <a:t>3</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tc>
              </a:tr>
              <a:tr h="739471">
                <a:tc>
                  <a:txBody>
                    <a:bodyPr/>
                    <a:lstStyle/>
                    <a:p>
                      <a:pPr marL="0" algn="l" defTabSz="914391" rtl="0" eaLnBrk="1" latinLnBrk="0" hangingPunct="1">
                        <a:lnSpc>
                          <a:spcPct val="105000"/>
                        </a:lnSpc>
                        <a:spcAft>
                          <a:spcPts val="0"/>
                        </a:spcAft>
                      </a:pPr>
                      <a:r>
                        <a:rPr lang="en-ZA" sz="1400" b="0" i="0" kern="1200" dirty="0" smtClean="0">
                          <a:solidFill>
                            <a:schemeClr val="tx1"/>
                          </a:solidFill>
                          <a:effectLst/>
                          <a:latin typeface="+mn-lt"/>
                          <a:ea typeface="Century Gothic" panose="020B0502020202020204" pitchFamily="34" charset="0"/>
                          <a:cs typeface="Arial" panose="020B0604020202020204" pitchFamily="34" charset="0"/>
                        </a:rPr>
                        <a:t>9.6 </a:t>
                      </a:r>
                      <a:r>
                        <a:rPr lang="en-US" sz="1400" b="0" i="0" kern="1200" dirty="0" smtClean="0">
                          <a:solidFill>
                            <a:schemeClr val="tx1"/>
                          </a:solidFill>
                          <a:effectLst/>
                          <a:latin typeface="+mn-lt"/>
                          <a:ea typeface="Century Gothic" panose="020B0502020202020204" pitchFamily="34" charset="0"/>
                          <a:cs typeface="Arial" panose="020B0604020202020204" pitchFamily="34" charset="0"/>
                        </a:rPr>
                        <a:t>Percentage leases Awarded to Companies with categories A,B and D</a:t>
                      </a:r>
                      <a:r>
                        <a:rPr lang="en-US" sz="1400" b="0" i="0" kern="1200" baseline="0" dirty="0" smtClean="0">
                          <a:solidFill>
                            <a:schemeClr val="tx1"/>
                          </a:solidFill>
                          <a:effectLst/>
                          <a:latin typeface="+mn-lt"/>
                          <a:ea typeface="Century Gothic" panose="020B0502020202020204" pitchFamily="34" charset="0"/>
                          <a:cs typeface="Arial" panose="020B0604020202020204" pitchFamily="34" charset="0"/>
                        </a:rPr>
                        <a:t> </a:t>
                      </a:r>
                      <a:r>
                        <a:rPr lang="en-US" sz="1400" b="0" i="0" kern="1200" dirty="0" smtClean="0">
                          <a:solidFill>
                            <a:schemeClr val="tx1"/>
                          </a:solidFill>
                          <a:effectLst/>
                          <a:latin typeface="+mn-lt"/>
                          <a:ea typeface="Century Gothic" panose="020B0502020202020204" pitchFamily="34" charset="0"/>
                          <a:cs typeface="Arial" panose="020B0604020202020204" pitchFamily="34" charset="0"/>
                        </a:rPr>
                        <a:t>of the approved Property Empowerment Policy.</a:t>
                      </a:r>
                    </a:p>
                  </a:txBody>
                  <a:tcPr marL="68580" marR="68580" marT="0" marB="0"/>
                </a:tc>
                <a:tc>
                  <a:txBody>
                    <a:bodyPr/>
                    <a:lstStyle/>
                    <a:p>
                      <a:pPr marL="0" algn="ctr" defTabSz="914391" rtl="0" eaLnBrk="1" latinLnBrk="0" hangingPunct="1">
                        <a:lnSpc>
                          <a:spcPct val="105000"/>
                        </a:lnSpc>
                        <a:spcAft>
                          <a:spcPts val="0"/>
                        </a:spcAft>
                      </a:pPr>
                      <a:r>
                        <a:rPr lang="en-ZA" sz="1400" b="0" i="0" kern="1200" dirty="0" smtClean="0">
                          <a:solidFill>
                            <a:schemeClr val="tx1"/>
                          </a:solidFill>
                          <a:effectLst/>
                          <a:latin typeface="+mn-lt"/>
                          <a:ea typeface="Century Gothic" panose="020B0502020202020204" pitchFamily="34" charset="0"/>
                          <a:cs typeface="Arial" panose="020B0604020202020204" pitchFamily="34" charset="0"/>
                        </a:rPr>
                        <a:t>35%</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tc>
                <a:tc>
                  <a:txBody>
                    <a:bodyPr/>
                    <a:lstStyle/>
                    <a:p>
                      <a:pPr marL="0" algn="ctr" defTabSz="914391" rtl="0" eaLnBrk="1" latinLnBrk="0" hangingPunct="1">
                        <a:lnSpc>
                          <a:spcPct val="105000"/>
                        </a:lnSpc>
                        <a:spcAft>
                          <a:spcPts val="0"/>
                        </a:spcAft>
                      </a:pPr>
                      <a:r>
                        <a:rPr lang="en-GB" sz="1400" b="0" i="0" kern="1200" dirty="0" smtClean="0">
                          <a:solidFill>
                            <a:schemeClr val="tx1"/>
                          </a:solidFill>
                          <a:effectLst/>
                          <a:latin typeface="+mn-lt"/>
                          <a:ea typeface="Century Gothic" panose="020B0502020202020204" pitchFamily="34" charset="0"/>
                          <a:cs typeface="Arial" panose="020B0604020202020204" pitchFamily="34" charset="0"/>
                        </a:rPr>
                        <a:t>-</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tc>
                <a:tc>
                  <a:txBody>
                    <a:bodyPr/>
                    <a:lstStyle/>
                    <a:p>
                      <a:pPr marL="0" algn="ctr" defTabSz="914391" rtl="0" eaLnBrk="1" latinLnBrk="0" hangingPunct="1">
                        <a:lnSpc>
                          <a:spcPct val="105000"/>
                        </a:lnSpc>
                        <a:spcAft>
                          <a:spcPts val="0"/>
                        </a:spcAft>
                      </a:pPr>
                      <a:r>
                        <a:rPr lang="en-ZA" sz="1400" b="0" i="0" kern="1200" dirty="0" smtClean="0">
                          <a:solidFill>
                            <a:schemeClr val="tx1"/>
                          </a:solidFill>
                          <a:effectLst/>
                          <a:latin typeface="+mn-lt"/>
                          <a:ea typeface="Century Gothic" panose="020B0502020202020204" pitchFamily="34" charset="0"/>
                          <a:cs typeface="Arial" panose="020B0604020202020204" pitchFamily="34" charset="0"/>
                        </a:rPr>
                        <a:t>15%</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tc>
                <a:tc>
                  <a:txBody>
                    <a:bodyPr/>
                    <a:lstStyle/>
                    <a:p>
                      <a:pPr marL="0" algn="ctr" defTabSz="914391" rtl="0" eaLnBrk="1" latinLnBrk="0" hangingPunct="1">
                        <a:lnSpc>
                          <a:spcPct val="105000"/>
                        </a:lnSpc>
                        <a:spcAft>
                          <a:spcPts val="0"/>
                        </a:spcAft>
                      </a:pPr>
                      <a:r>
                        <a:rPr lang="en-ZA" sz="1400" b="0" i="0" kern="1200" dirty="0" smtClean="0">
                          <a:solidFill>
                            <a:schemeClr val="tx1"/>
                          </a:solidFill>
                          <a:effectLst/>
                          <a:latin typeface="+mn-lt"/>
                          <a:ea typeface="Century Gothic" panose="020B0502020202020204" pitchFamily="34" charset="0"/>
                          <a:cs typeface="Arial" panose="020B0604020202020204" pitchFamily="34" charset="0"/>
                        </a:rPr>
                        <a:t>-</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tc>
                <a:tc>
                  <a:txBody>
                    <a:bodyPr/>
                    <a:lstStyle/>
                    <a:p>
                      <a:pPr marL="0" algn="ctr" defTabSz="914391" rtl="0" eaLnBrk="1" latinLnBrk="0" hangingPunct="1">
                        <a:lnSpc>
                          <a:spcPct val="105000"/>
                        </a:lnSpc>
                        <a:spcAft>
                          <a:spcPts val="0"/>
                        </a:spcAft>
                      </a:pPr>
                      <a:r>
                        <a:rPr lang="en-ZA" sz="1400" b="0" i="0" kern="1200" dirty="0" smtClean="0">
                          <a:solidFill>
                            <a:schemeClr val="tx1"/>
                          </a:solidFill>
                          <a:effectLst/>
                          <a:latin typeface="+mn-lt"/>
                          <a:ea typeface="Century Gothic" panose="020B0502020202020204" pitchFamily="34" charset="0"/>
                          <a:cs typeface="Arial" panose="020B0604020202020204" pitchFamily="34" charset="0"/>
                        </a:rPr>
                        <a:t>20% </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tc>
              </a:tr>
              <a:tr h="510854">
                <a:tc>
                  <a:txBody>
                    <a:bodyPr/>
                    <a:lstStyle/>
                    <a:p>
                      <a:pPr marL="0" algn="l" defTabSz="914391" rtl="0" eaLnBrk="1" latinLnBrk="0" hangingPunct="1">
                        <a:lnSpc>
                          <a:spcPct val="105000"/>
                        </a:lnSpc>
                        <a:spcAft>
                          <a:spcPts val="0"/>
                        </a:spcAft>
                      </a:pPr>
                      <a:r>
                        <a:rPr lang="en-ZA" sz="1400" b="0" i="0" kern="1200" dirty="0" smtClean="0">
                          <a:solidFill>
                            <a:srgbClr val="000000"/>
                          </a:solidFill>
                          <a:effectLst/>
                          <a:latin typeface="+mn-lt"/>
                          <a:ea typeface="Century Gothic" panose="020B0502020202020204" pitchFamily="34" charset="0"/>
                          <a:cs typeface="Arial" panose="020B0604020202020204" pitchFamily="34" charset="0"/>
                        </a:rPr>
                        <a:t>9.7 percentage leases let out to companies with BBBEE of 4</a:t>
                      </a:r>
                      <a:r>
                        <a:rPr lang="en-ZA" sz="1400" b="0" i="0" kern="1200" baseline="0" dirty="0" smtClean="0">
                          <a:solidFill>
                            <a:srgbClr val="000000"/>
                          </a:solidFill>
                          <a:effectLst/>
                          <a:latin typeface="+mn-lt"/>
                          <a:ea typeface="Century Gothic" panose="020B0502020202020204" pitchFamily="34" charset="0"/>
                          <a:cs typeface="Arial" panose="020B0604020202020204" pitchFamily="34" charset="0"/>
                        </a:rPr>
                        <a:t> and above</a:t>
                      </a:r>
                      <a:endParaRPr lang="en-ZA" sz="1400" b="0" i="0" kern="1200" dirty="0">
                        <a:solidFill>
                          <a:srgbClr val="000000"/>
                        </a:solidFill>
                        <a:effectLst/>
                        <a:latin typeface="+mn-lt"/>
                        <a:ea typeface="Century Gothic" panose="020B0502020202020204" pitchFamily="34" charset="0"/>
                        <a:cs typeface="Arial" panose="020B0604020202020204" pitchFamily="34" charset="0"/>
                      </a:endParaRPr>
                    </a:p>
                  </a:txBody>
                  <a:tcPr marL="68580" marR="68580" marT="0" marB="0"/>
                </a:tc>
                <a:tc>
                  <a:txBody>
                    <a:bodyPr/>
                    <a:lstStyle/>
                    <a:p>
                      <a:pPr marL="0" algn="ctr" defTabSz="914391" rtl="0" eaLnBrk="1" latinLnBrk="0" hangingPunct="1">
                        <a:lnSpc>
                          <a:spcPct val="105000"/>
                        </a:lnSpc>
                        <a:spcAft>
                          <a:spcPts val="0"/>
                        </a:spcAft>
                      </a:pPr>
                      <a:r>
                        <a:rPr lang="en-ZA" sz="1400" b="0" i="0" kern="1200" dirty="0" smtClean="0">
                          <a:solidFill>
                            <a:schemeClr val="tx1"/>
                          </a:solidFill>
                          <a:effectLst/>
                          <a:latin typeface="+mn-lt"/>
                          <a:ea typeface="Century Gothic" panose="020B0502020202020204" pitchFamily="34" charset="0"/>
                          <a:cs typeface="Arial" panose="020B0604020202020204" pitchFamily="34" charset="0"/>
                        </a:rPr>
                        <a:t>50%</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tc>
                <a:tc>
                  <a:txBody>
                    <a:bodyPr/>
                    <a:lstStyle/>
                    <a:p>
                      <a:pPr marL="0" algn="ctr" defTabSz="914391" rtl="0" eaLnBrk="1" latinLnBrk="0" hangingPunct="1">
                        <a:lnSpc>
                          <a:spcPct val="105000"/>
                        </a:lnSpc>
                        <a:spcAft>
                          <a:spcPts val="0"/>
                        </a:spcAft>
                      </a:pPr>
                      <a:r>
                        <a:rPr lang="en-ZA" sz="1400" b="0" i="0" kern="1200" dirty="0" smtClean="0">
                          <a:solidFill>
                            <a:schemeClr val="tx1"/>
                          </a:solidFill>
                          <a:effectLst/>
                          <a:latin typeface="+mn-lt"/>
                          <a:ea typeface="Century Gothic" panose="020B0502020202020204" pitchFamily="34" charset="0"/>
                          <a:cs typeface="Arial" panose="020B0604020202020204" pitchFamily="34" charset="0"/>
                        </a:rPr>
                        <a:t>-</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tc>
                <a:tc>
                  <a:txBody>
                    <a:bodyPr/>
                    <a:lstStyle/>
                    <a:p>
                      <a:pPr marL="0" algn="ctr" defTabSz="914391" rtl="0" eaLnBrk="1" latinLnBrk="0" hangingPunct="1">
                        <a:lnSpc>
                          <a:spcPct val="105000"/>
                        </a:lnSpc>
                        <a:spcAft>
                          <a:spcPts val="0"/>
                        </a:spcAft>
                      </a:pPr>
                      <a:r>
                        <a:rPr lang="en-ZA" sz="1400" b="0" i="0" kern="1200" dirty="0" smtClean="0">
                          <a:solidFill>
                            <a:schemeClr val="tx1"/>
                          </a:solidFill>
                          <a:effectLst/>
                          <a:latin typeface="+mn-lt"/>
                          <a:ea typeface="Century Gothic" panose="020B0502020202020204" pitchFamily="34" charset="0"/>
                          <a:cs typeface="Arial" panose="020B0604020202020204" pitchFamily="34" charset="0"/>
                        </a:rPr>
                        <a:t>-</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tc>
                <a:tc>
                  <a:txBody>
                    <a:bodyPr/>
                    <a:lstStyle/>
                    <a:p>
                      <a:pPr marL="0" algn="ctr" defTabSz="914391" rtl="0" eaLnBrk="1" latinLnBrk="0" hangingPunct="1">
                        <a:lnSpc>
                          <a:spcPct val="105000"/>
                        </a:lnSpc>
                        <a:spcAft>
                          <a:spcPts val="0"/>
                        </a:spcAft>
                      </a:pPr>
                      <a:r>
                        <a:rPr lang="en-ZA" sz="1400" b="0" i="0" kern="1200" dirty="0" smtClean="0">
                          <a:solidFill>
                            <a:schemeClr val="tx1"/>
                          </a:solidFill>
                          <a:effectLst/>
                          <a:latin typeface="+mn-lt"/>
                          <a:ea typeface="Century Gothic" panose="020B0502020202020204" pitchFamily="34" charset="0"/>
                          <a:cs typeface="Arial" panose="020B0604020202020204" pitchFamily="34" charset="0"/>
                        </a:rPr>
                        <a:t>-</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tc>
                <a:tc>
                  <a:txBody>
                    <a:bodyPr/>
                    <a:lstStyle/>
                    <a:p>
                      <a:pPr marL="0" algn="ctr" defTabSz="914391" rtl="0" eaLnBrk="1" latinLnBrk="0" hangingPunct="1">
                        <a:lnSpc>
                          <a:spcPct val="105000"/>
                        </a:lnSpc>
                        <a:spcAft>
                          <a:spcPts val="0"/>
                        </a:spcAft>
                      </a:pPr>
                      <a:r>
                        <a:rPr lang="en-ZA" sz="1400" b="0" i="0" kern="1200" dirty="0" smtClean="0">
                          <a:solidFill>
                            <a:schemeClr val="tx1"/>
                          </a:solidFill>
                          <a:effectLst/>
                          <a:latin typeface="+mn-lt"/>
                          <a:ea typeface="Century Gothic" panose="020B0502020202020204" pitchFamily="34" charset="0"/>
                          <a:cs typeface="Arial" panose="020B0604020202020204" pitchFamily="34" charset="0"/>
                        </a:rPr>
                        <a:t>50%</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tc>
              </a:tr>
              <a:tr h="848819">
                <a:tc>
                  <a:txBody>
                    <a:bodyPr/>
                    <a:lstStyle/>
                    <a:p>
                      <a:pPr marL="0" algn="l" defTabSz="914391" rtl="0" eaLnBrk="1" latinLnBrk="0" hangingPunct="1">
                        <a:lnSpc>
                          <a:spcPct val="105000"/>
                        </a:lnSpc>
                        <a:spcAft>
                          <a:spcPts val="0"/>
                        </a:spcAft>
                      </a:pPr>
                      <a:r>
                        <a:rPr lang="en-US" sz="1400" b="0" i="0" kern="1200" dirty="0" smtClean="0">
                          <a:solidFill>
                            <a:schemeClr val="tx1"/>
                          </a:solidFill>
                          <a:effectLst/>
                          <a:latin typeface="+mn-lt"/>
                          <a:ea typeface="Century Gothic" panose="020B0502020202020204" pitchFamily="34" charset="0"/>
                          <a:cs typeface="Arial" panose="020B0604020202020204" pitchFamily="34" charset="0"/>
                        </a:rPr>
                        <a:t>4.2 Public Works Bill submitted to Minister to introduce to Parliament</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tc>
                <a:tc>
                  <a:txBody>
                    <a:bodyPr/>
                    <a:lstStyle/>
                    <a:p>
                      <a:pPr marL="0" marR="0" algn="ctr">
                        <a:lnSpc>
                          <a:spcPct val="106000"/>
                        </a:lnSpc>
                        <a:spcBef>
                          <a:spcPts val="0"/>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Public Works Bill </a:t>
                      </a:r>
                      <a:r>
                        <a:rPr lang="en-US" sz="1400" dirty="0" err="1">
                          <a:solidFill>
                            <a:schemeClr val="tx1"/>
                          </a:solidFill>
                          <a:effectLst/>
                          <a:latin typeface="+mn-lt"/>
                          <a:ea typeface="Century Gothic" panose="020B0502020202020204" pitchFamily="34" charset="0"/>
                          <a:cs typeface="Century Gothic" panose="020B0502020202020204" pitchFamily="34" charset="0"/>
                        </a:rPr>
                        <a:t>gazetted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p>
                      <a:pPr marL="0" marR="0" algn="ctr">
                        <a:lnSpc>
                          <a:spcPct val="106000"/>
                        </a:lnSpc>
                        <a:spcBef>
                          <a:spcPts val="0"/>
                        </a:spcBef>
                        <a:spcAft>
                          <a:spcPts val="0"/>
                        </a:spcAft>
                      </a:pPr>
                      <a:r>
                        <a:rPr lang="en-US" sz="1400" b="1" dirty="0">
                          <a:solidFill>
                            <a:schemeClr val="tx1"/>
                          </a:solidFill>
                          <a:effectLst/>
                          <a:latin typeface="+mn-lt"/>
                          <a:ea typeface="Century Gothic" panose="020B0502020202020204" pitchFamily="34" charset="0"/>
                          <a:cs typeface="Century Gothic" panose="020B0502020202020204" pitchFamily="34" charset="0"/>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06000"/>
                        </a:lnSpc>
                        <a:spcBef>
                          <a:spcPts val="0"/>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06000"/>
                        </a:lnSpc>
                        <a:spcBef>
                          <a:spcPts val="0"/>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 </a:t>
                      </a:r>
                      <a:r>
                        <a:rPr lang="en-US" sz="1400" dirty="0">
                          <a:solidFill>
                            <a:schemeClr val="tx1"/>
                          </a:solidFill>
                          <a:effectLst/>
                          <a:latin typeface="+mn-lt"/>
                          <a:ea typeface="Times New Roman" panose="02020603050405020304" pitchFamily="18" charset="0"/>
                          <a:cs typeface="Times New Roman" panose="02020603050405020304" pitchFamily="18" charset="0"/>
                        </a:rPr>
                        <a:t> </a:t>
                      </a:r>
                      <a:r>
                        <a:rPr lang="en-US" sz="1400" dirty="0">
                          <a:solidFill>
                            <a:schemeClr val="tx1"/>
                          </a:solidFill>
                          <a:effectLst/>
                          <a:latin typeface="+mn-lt"/>
                          <a:ea typeface="Century Gothic" panose="020B0502020202020204" pitchFamily="34" charset="0"/>
                          <a:cs typeface="Century Gothic" panose="020B0502020202020204" pitchFamily="34" charset="0"/>
                        </a:rPr>
                        <a:t>Gazette Draft Public Works Bill for public comment.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06000"/>
                        </a:lnSpc>
                        <a:spcBef>
                          <a:spcPts val="0"/>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06000"/>
                        </a:lnSpc>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 </a:t>
                      </a:r>
                      <a:r>
                        <a:rPr lang="en-US" sz="1400" dirty="0">
                          <a:solidFill>
                            <a:schemeClr val="tx1"/>
                          </a:solidFill>
                          <a:effectLst/>
                          <a:latin typeface="+mn-lt"/>
                          <a:ea typeface="Century Gothic" panose="020B0502020202020204" pitchFamily="34" charset="0"/>
                          <a:cs typeface="Century Gothic" panose="020B0502020202020204" pitchFamily="34" charset="0"/>
                        </a:rPr>
                        <a:t>Public Works Bill submitted to Minister to  introduce </a:t>
                      </a:r>
                      <a:r>
                        <a:rPr lang="en-US" sz="1400" dirty="0" smtClean="0">
                          <a:solidFill>
                            <a:schemeClr val="tx1"/>
                          </a:solidFill>
                          <a:effectLst/>
                          <a:latin typeface="+mn-lt"/>
                          <a:ea typeface="Century Gothic" panose="020B0502020202020204" pitchFamily="34" charset="0"/>
                          <a:cs typeface="Century Gothic" panose="020B0502020202020204" pitchFamily="34" charset="0"/>
                        </a:rPr>
                        <a:t>to </a:t>
                      </a:r>
                      <a:r>
                        <a:rPr lang="en-US" sz="1400" dirty="0">
                          <a:solidFill>
                            <a:schemeClr val="tx1"/>
                          </a:solidFill>
                          <a:effectLst/>
                          <a:latin typeface="+mn-lt"/>
                          <a:ea typeface="Century Gothic" panose="020B0502020202020204" pitchFamily="34" charset="0"/>
                          <a:cs typeface="Century Gothic" panose="020B0502020202020204" pitchFamily="34" charset="0"/>
                        </a:rPr>
                        <a:t>Parliament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r>
              <a:tr h="848819">
                <a:tc>
                  <a:txBody>
                    <a:bodyPr/>
                    <a:lstStyle/>
                    <a:p>
                      <a:pPr marL="169863" marR="0" lvl="1" indent="0" algn="l">
                        <a:lnSpc>
                          <a:spcPct val="110000"/>
                        </a:lnSpc>
                        <a:spcBef>
                          <a:spcPts val="25"/>
                        </a:spcBef>
                        <a:spcAft>
                          <a:spcPts val="0"/>
                        </a:spcAft>
                        <a:buFont typeface="+mj-lt"/>
                        <a:buNone/>
                      </a:pPr>
                      <a:r>
                        <a:rPr lang="en-US" sz="1400" dirty="0" smtClean="0">
                          <a:solidFill>
                            <a:schemeClr val="tx1"/>
                          </a:solidFill>
                          <a:effectLst/>
                          <a:latin typeface="+mn-lt"/>
                          <a:ea typeface="Times New Roman" panose="02020603050405020304" pitchFamily="18" charset="0"/>
                          <a:cs typeface="Arial" panose="020B0604020202020204" pitchFamily="34" charset="0"/>
                        </a:rPr>
                        <a:t>4.3 Amendment </a:t>
                      </a:r>
                      <a:r>
                        <a:rPr lang="en-US" sz="1400" dirty="0">
                          <a:solidFill>
                            <a:schemeClr val="tx1"/>
                          </a:solidFill>
                          <a:effectLst/>
                          <a:latin typeface="+mn-lt"/>
                          <a:ea typeface="Times New Roman" panose="02020603050405020304" pitchFamily="18" charset="0"/>
                          <a:cs typeface="Arial" panose="020B0604020202020204" pitchFamily="34" charset="0"/>
                        </a:rPr>
                        <a:t>of the Construction Industry Development Board Act, 2000 (Act 38 of </a:t>
                      </a:r>
                      <a:r>
                        <a:rPr lang="en-US" sz="1400" dirty="0" smtClean="0">
                          <a:solidFill>
                            <a:schemeClr val="tx1"/>
                          </a:solidFill>
                          <a:effectLst/>
                          <a:latin typeface="+mn-lt"/>
                          <a:ea typeface="Times New Roman" panose="02020603050405020304" pitchFamily="18" charset="0"/>
                          <a:cs typeface="Arial" panose="020B0604020202020204" pitchFamily="34" charset="0"/>
                        </a:rPr>
                        <a:t>2000</a:t>
                      </a:r>
                      <a:r>
                        <a:rPr lang="en-US" sz="1400" dirty="0">
                          <a:solidFill>
                            <a:schemeClr val="tx1"/>
                          </a:solidFill>
                          <a:effectLst/>
                          <a:latin typeface="+mn-lt"/>
                          <a:ea typeface="Times New Roman" panose="02020603050405020304" pitchFamily="18" charset="0"/>
                          <a:cs typeface="Arial" panose="020B0604020202020204" pitchFamily="34" charset="0"/>
                        </a:rPr>
                        <a: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p>
                      <a:pPr marL="228600" marR="0" algn="l">
                        <a:lnSpc>
                          <a:spcPct val="110000"/>
                        </a:lnSpc>
                        <a:spcBef>
                          <a:spcPts val="25"/>
                        </a:spcBef>
                        <a:spcAft>
                          <a:spcPts val="0"/>
                        </a:spcAft>
                      </a:pPr>
                      <a:r>
                        <a:rPr lang="en-US" sz="1400" dirty="0">
                          <a:solidFill>
                            <a:schemeClr val="tx1"/>
                          </a:solidFill>
                          <a:effectLst/>
                          <a:latin typeface="+mn-lt"/>
                          <a:ea typeface="Times New Roman" panose="02020603050405020304" pitchFamily="18" charset="0"/>
                          <a:cs typeface="Arial" panose="020B0604020202020204" pitchFamily="34" charset="0"/>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3180" marR="0" algn="l">
                        <a:lnSpc>
                          <a:spcPct val="110000"/>
                        </a:lnSpc>
                        <a:spcBef>
                          <a:spcPts val="280"/>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CIDB Amendment Bill submitted to Minister.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0" marR="0" algn="l">
                        <a:lnSpc>
                          <a:spcPct val="110000"/>
                        </a:lnSpc>
                        <a:spcBef>
                          <a:spcPts val="280"/>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Draft CIDB Amendment Bill gazetted.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445" marR="0" algn="l">
                        <a:lnSpc>
                          <a:spcPct val="110000"/>
                        </a:lnSpc>
                        <a:spcBef>
                          <a:spcPts val="280"/>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Consultations with key stakeholders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0" marR="92710" algn="l">
                        <a:lnSpc>
                          <a:spcPct val="110000"/>
                        </a:lnSpc>
                        <a:spcBef>
                          <a:spcPts val="280"/>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Draft CIDB Amendment Bill Revised.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7620" marR="0" algn="l">
                        <a:lnSpc>
                          <a:spcPct val="110000"/>
                        </a:lnSpc>
                        <a:spcBef>
                          <a:spcPts val="280"/>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CIDB Amendment Bill submitted to Minister.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1994828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30" y="146051"/>
            <a:ext cx="9152530" cy="581579"/>
          </a:xfrm>
          <a:noFill/>
        </p:spPr>
        <p:txBody>
          <a:bodyPr/>
          <a:lstStyle/>
          <a:p>
            <a:r>
              <a:rPr lang="en-US" dirty="0"/>
              <a:t>Quarterly Targets </a:t>
            </a:r>
            <a:endParaRPr lang="en-ZA" b="1" dirty="0">
              <a:solidFill>
                <a:schemeClr val="bg1"/>
              </a:solidFill>
            </a:endParaRPr>
          </a:p>
        </p:txBody>
      </p:sp>
      <p:sp>
        <p:nvSpPr>
          <p:cNvPr id="5" name="Slide Number Placeholder 4"/>
          <p:cNvSpPr>
            <a:spLocks noGrp="1"/>
          </p:cNvSpPr>
          <p:nvPr>
            <p:ph type="sldNum" sz="quarter" idx="12"/>
          </p:nvPr>
        </p:nvSpPr>
        <p:spPr/>
        <p:txBody>
          <a:bodyPr/>
          <a:lstStyle/>
          <a:p>
            <a:fld id="{94B00A27-6A5E-FB4A-91DB-B2CBD34313A9}" type="slidenum">
              <a:rPr lang="en-US" smtClean="0"/>
              <a:pPr/>
              <a:t>27</a:t>
            </a:fld>
            <a:endParaRPr lang="en-US" dirty="0"/>
          </a:p>
        </p:txBody>
      </p:sp>
      <p:sp>
        <p:nvSpPr>
          <p:cNvPr id="15" name="Rectangle 7"/>
          <p:cNvSpPr>
            <a:spLocks noChangeArrowheads="1"/>
          </p:cNvSpPr>
          <p:nvPr/>
        </p:nvSpPr>
        <p:spPr bwMode="auto">
          <a:xfrm flipV="1">
            <a:off x="87601" y="2169617"/>
            <a:ext cx="1242221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sz="1350" dirty="0">
                <a:solidFill>
                  <a:prstClr val="black"/>
                </a:solidFill>
                <a:latin typeface="Arial" panose="020B0604020202020204" pitchFamily="34" charset="0"/>
              </a:rPr>
              <a:t/>
            </a:r>
            <a:br>
              <a:rPr lang="en-ZA" sz="1350" dirty="0">
                <a:solidFill>
                  <a:prstClr val="black"/>
                </a:solidFill>
                <a:latin typeface="Arial" panose="020B0604020202020204" pitchFamily="34" charset="0"/>
              </a:rPr>
            </a:br>
            <a:endParaRPr lang="en-ZA" sz="1350" dirty="0">
              <a:solidFill>
                <a:prstClr val="black"/>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002898405"/>
              </p:ext>
            </p:extLst>
          </p:nvPr>
        </p:nvGraphicFramePr>
        <p:xfrm>
          <a:off x="-8531" y="903560"/>
          <a:ext cx="9026407" cy="3861487"/>
        </p:xfrm>
        <a:graphic>
          <a:graphicData uri="http://schemas.openxmlformats.org/drawingml/2006/table">
            <a:tbl>
              <a:tblPr firstRow="1" bandRow="1">
                <a:tableStyleId>{93296810-A885-4BE3-A3E7-6D5BEEA58F35}</a:tableStyleId>
              </a:tblPr>
              <a:tblGrid>
                <a:gridCol w="2672903">
                  <a:extLst>
                    <a:ext uri="{9D8B030D-6E8A-4147-A177-3AD203B41FA5}">
                      <a16:colId xmlns:a16="http://schemas.microsoft.com/office/drawing/2014/main" xmlns="" val="20004"/>
                    </a:ext>
                  </a:extLst>
                </a:gridCol>
                <a:gridCol w="1695515">
                  <a:extLst>
                    <a:ext uri="{9D8B030D-6E8A-4147-A177-3AD203B41FA5}">
                      <a16:colId xmlns:a16="http://schemas.microsoft.com/office/drawing/2014/main" xmlns="" val="20005"/>
                    </a:ext>
                  </a:extLst>
                </a:gridCol>
                <a:gridCol w="1223311"/>
                <a:gridCol w="1066475"/>
                <a:gridCol w="1262519"/>
                <a:gridCol w="1105684"/>
              </a:tblGrid>
              <a:tr h="599237">
                <a:tc>
                  <a:txBody>
                    <a:bodyPr/>
                    <a:lstStyle/>
                    <a:p>
                      <a:pPr marL="0" algn="just"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Output Indicator</a:t>
                      </a:r>
                    </a:p>
                  </a:txBody>
                  <a:tcPr marL="68412" marR="68412" marT="0" marB="0"/>
                </a:tc>
                <a:tc>
                  <a:txBody>
                    <a:bodyPr/>
                    <a:lstStyle/>
                    <a:p>
                      <a:pPr marL="0" algn="l"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Annual Target</a:t>
                      </a:r>
                    </a:p>
                  </a:txBody>
                  <a:tcPr marL="68412" marR="68412" marT="0" marB="0"/>
                </a:tc>
                <a:tc>
                  <a:txBody>
                    <a:bodyPr/>
                    <a:lstStyle/>
                    <a:p>
                      <a:pPr marL="0" algn="ctr"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Q1</a:t>
                      </a:r>
                    </a:p>
                  </a:txBody>
                  <a:tcPr marL="68412" marR="68412" marT="0" marB="0"/>
                </a:tc>
                <a:tc>
                  <a:txBody>
                    <a:bodyPr/>
                    <a:lstStyle/>
                    <a:p>
                      <a:pPr marL="0" algn="ctr"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Q2</a:t>
                      </a:r>
                    </a:p>
                  </a:txBody>
                  <a:tcPr marL="68412" marR="68412" marT="0" marB="0"/>
                </a:tc>
                <a:tc>
                  <a:txBody>
                    <a:bodyPr/>
                    <a:lstStyle/>
                    <a:p>
                      <a:pPr marL="0" algn="ctr"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Q3</a:t>
                      </a:r>
                    </a:p>
                  </a:txBody>
                  <a:tcPr marL="68412" marR="68412" marT="0" marB="0"/>
                </a:tc>
                <a:tc>
                  <a:txBody>
                    <a:bodyPr/>
                    <a:lstStyle/>
                    <a:p>
                      <a:pPr marL="0" algn="ctr"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Q4</a:t>
                      </a:r>
                    </a:p>
                  </a:txBody>
                  <a:tcPr marL="68412" marR="68412" marT="0" marB="0"/>
                </a:tc>
                <a:extLst>
                  <a:ext uri="{0D108BD9-81ED-4DB2-BD59-A6C34878D82A}">
                    <a16:rowId xmlns:a16="http://schemas.microsoft.com/office/drawing/2014/main" xmlns="" val="10000"/>
                  </a:ext>
                </a:extLst>
              </a:tr>
              <a:tr h="739471">
                <a:tc>
                  <a:txBody>
                    <a:bodyPr/>
                    <a:lstStyle/>
                    <a:p>
                      <a:pPr marL="179705" marR="89535" indent="-179705" algn="l">
                        <a:lnSpc>
                          <a:spcPct val="110000"/>
                        </a:lnSpc>
                        <a:spcBef>
                          <a:spcPts val="35"/>
                        </a:spcBef>
                        <a:spcAft>
                          <a:spcPts val="0"/>
                        </a:spcAft>
                      </a:pPr>
                      <a:r>
                        <a:rPr lang="en-US" sz="1400" dirty="0" smtClean="0">
                          <a:solidFill>
                            <a:schemeClr val="tx1"/>
                          </a:solidFill>
                          <a:effectLst/>
                          <a:latin typeface="+mn-lt"/>
                          <a:ea typeface="Times New Roman" panose="02020603050405020304" pitchFamily="18" charset="0"/>
                          <a:cs typeface="Arial" panose="020B0604020202020204" pitchFamily="34" charset="0"/>
                        </a:rPr>
                        <a:t> 4.4 </a:t>
                      </a:r>
                      <a:r>
                        <a:rPr lang="en-US" sz="1400" dirty="0">
                          <a:solidFill>
                            <a:schemeClr val="tx1"/>
                          </a:solidFill>
                          <a:effectLst/>
                          <a:latin typeface="+mn-lt"/>
                          <a:ea typeface="Times New Roman" panose="02020603050405020304" pitchFamily="18" charset="0"/>
                          <a:cs typeface="Arial" panose="020B0604020202020204" pitchFamily="34" charset="0"/>
                        </a:rPr>
                        <a:t>Infrastructure Development Act </a:t>
                      </a:r>
                      <a:r>
                        <a:rPr lang="en-US" sz="1400" dirty="0" smtClean="0">
                          <a:solidFill>
                            <a:schemeClr val="tx1"/>
                          </a:solidFill>
                          <a:effectLst/>
                          <a:latin typeface="+mn-lt"/>
                          <a:ea typeface="Times New Roman" panose="02020603050405020304" pitchFamily="18" charset="0"/>
                          <a:cs typeface="Arial" panose="020B0604020202020204" pitchFamily="34" charset="0"/>
                        </a:rPr>
                        <a:t>Regulations gazetted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3180" marR="0" algn="l">
                        <a:lnSpc>
                          <a:spcPct val="110000"/>
                        </a:lnSpc>
                        <a:spcBef>
                          <a:spcPts val="280"/>
                        </a:spcBef>
                        <a:spcAft>
                          <a:spcPts val="0"/>
                        </a:spcAft>
                      </a:pPr>
                      <a:r>
                        <a:rPr lang="en-US" sz="1400" dirty="0">
                          <a:solidFill>
                            <a:schemeClr val="tx1"/>
                          </a:solidFill>
                          <a:effectLst/>
                          <a:latin typeface="+mn-lt"/>
                          <a:ea typeface="Times New Roman" panose="02020603050405020304" pitchFamily="18" charset="0"/>
                          <a:cs typeface="Arial" panose="020B0604020202020204" pitchFamily="34" charset="0"/>
                        </a:rPr>
                        <a:t>Infrastructure Development Act Regulations gazetted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0" marR="0" algn="l">
                        <a:lnSpc>
                          <a:spcPct val="110000"/>
                        </a:lnSpc>
                        <a:spcBef>
                          <a:spcPts val="28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Draft IDA Regulations submitted to the PICC Council for consideration</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445" marR="0" algn="l">
                        <a:lnSpc>
                          <a:spcPct val="110000"/>
                        </a:lnSpc>
                        <a:spcBef>
                          <a:spcPts val="28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Draft IDA Regulations gazetted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0" marR="92710" algn="l">
                        <a:lnSpc>
                          <a:spcPct val="110000"/>
                        </a:lnSpc>
                        <a:spcBef>
                          <a:spcPts val="28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Operational Manual for implementation</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7620" marR="0" algn="l">
                        <a:lnSpc>
                          <a:spcPct val="110000"/>
                        </a:lnSpc>
                        <a:spcBef>
                          <a:spcPts val="28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 </a:t>
                      </a:r>
                      <a:r>
                        <a:rPr lang="en-US" sz="1400" dirty="0" smtClean="0">
                          <a:solidFill>
                            <a:schemeClr val="tx1"/>
                          </a:solidFill>
                          <a:effectLst/>
                          <a:latin typeface="+mn-lt"/>
                          <a:ea typeface="Calibri" panose="020F0502020204030204" pitchFamily="34" charset="0"/>
                          <a:cs typeface="Arial" panose="020B0604020202020204" pitchFamily="34" charset="0"/>
                        </a:rPr>
                        <a: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r>
              <a:tr h="739471">
                <a:tc>
                  <a:txBody>
                    <a:bodyPr/>
                    <a:lstStyle/>
                    <a:p>
                      <a:pPr marL="179705" marR="89535" indent="-179705" algn="l">
                        <a:lnSpc>
                          <a:spcPct val="110000"/>
                        </a:lnSpc>
                        <a:spcBef>
                          <a:spcPts val="35"/>
                        </a:spcBef>
                        <a:spcAft>
                          <a:spcPts val="0"/>
                        </a:spcAft>
                      </a:pPr>
                      <a:r>
                        <a:rPr lang="en-US" sz="1400" dirty="0" smtClean="0">
                          <a:solidFill>
                            <a:schemeClr val="tx1"/>
                          </a:solidFill>
                          <a:effectLst/>
                          <a:latin typeface="+mn-lt"/>
                          <a:ea typeface="Times New Roman" panose="02020603050405020304" pitchFamily="18" charset="0"/>
                          <a:cs typeface="Arial" panose="020B0604020202020204" pitchFamily="34" charset="0"/>
                        </a:rPr>
                        <a:t> 4.5 </a:t>
                      </a:r>
                      <a:r>
                        <a:rPr lang="en-US" sz="1400" dirty="0">
                          <a:solidFill>
                            <a:schemeClr val="tx1"/>
                          </a:solidFill>
                          <a:effectLst/>
                          <a:latin typeface="+mn-lt"/>
                          <a:ea typeface="Times New Roman" panose="02020603050405020304" pitchFamily="18" charset="0"/>
                          <a:cs typeface="Arial" panose="020B0604020202020204" pitchFamily="34" charset="0"/>
                        </a:rPr>
                        <a:t>Infrastructure Development </a:t>
                      </a:r>
                      <a:r>
                        <a:rPr lang="en-US" sz="1400" dirty="0" smtClean="0">
                          <a:solidFill>
                            <a:schemeClr val="tx1"/>
                          </a:solidFill>
                          <a:effectLst/>
                          <a:latin typeface="+mn-lt"/>
                          <a:ea typeface="Times New Roman" panose="02020603050405020304" pitchFamily="18" charset="0"/>
                          <a:cs typeface="Arial" panose="020B0604020202020204" pitchFamily="34" charset="0"/>
                        </a:rPr>
                        <a:t>Act amendments </a:t>
                      </a:r>
                      <a:r>
                        <a:rPr lang="en-US" sz="1400" dirty="0">
                          <a:solidFill>
                            <a:schemeClr val="tx1"/>
                          </a:solidFill>
                          <a:effectLst/>
                          <a:latin typeface="+mn-lt"/>
                          <a:ea typeface="Times New Roman" panose="02020603050405020304" pitchFamily="18" charset="0"/>
                          <a:cs typeface="Arial" panose="020B0604020202020204" pitchFamily="34" charset="0"/>
                        </a:rPr>
                        <a:t>submitted to Cabinet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p>
                      <a:pPr marL="179705" marR="89535" indent="-179705" algn="l">
                        <a:lnSpc>
                          <a:spcPct val="110000"/>
                        </a:lnSpc>
                        <a:spcBef>
                          <a:spcPts val="35"/>
                        </a:spcBef>
                        <a:spcAft>
                          <a:spcPts val="0"/>
                        </a:spcAft>
                      </a:pPr>
                      <a:r>
                        <a:rPr lang="en-US" sz="1400" dirty="0">
                          <a:solidFill>
                            <a:schemeClr val="tx1"/>
                          </a:solidFill>
                          <a:effectLst/>
                          <a:latin typeface="+mn-lt"/>
                          <a:ea typeface="Times New Roman" panose="02020603050405020304" pitchFamily="18" charset="0"/>
                          <a:cs typeface="Arial" panose="020B0604020202020204" pitchFamily="34" charset="0"/>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3180" marR="0" algn="l">
                        <a:lnSpc>
                          <a:spcPct val="110000"/>
                        </a:lnSpc>
                        <a:spcBef>
                          <a:spcPts val="28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Introduction of Infrastructure Development Amendment Bill to Parliament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0" marR="0" algn="l">
                        <a:lnSpc>
                          <a:spcPct val="110000"/>
                        </a:lnSpc>
                        <a:spcBef>
                          <a:spcPts val="28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Draft Infrastructure Development Amendment Bill developed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445" marR="0" algn="l">
                        <a:lnSpc>
                          <a:spcPct val="110000"/>
                        </a:lnSpc>
                        <a:spcBef>
                          <a:spcPts val="28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Draft Infrastructure Development Amendment Bill gazetted for public consultation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0" marR="92710" algn="l">
                        <a:lnSpc>
                          <a:spcPct val="110000"/>
                        </a:lnSpc>
                        <a:spcBef>
                          <a:spcPts val="28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Stakeholder analysis and Public Consultation Report development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7620" marR="0" algn="l">
                        <a:lnSpc>
                          <a:spcPct val="110000"/>
                        </a:lnSpc>
                        <a:spcBef>
                          <a:spcPts val="28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Final draft Infrastructure Development Amendment Bill submitted to Cabinet for approval to introduce to Parliament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5527173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33872" y="118534"/>
            <a:ext cx="9143995" cy="609600"/>
          </a:xfrm>
          <a:noFill/>
        </p:spPr>
        <p:txBody>
          <a:bodyPr/>
          <a:lstStyle/>
          <a:p>
            <a:r>
              <a:rPr lang="en-US" b="1" dirty="0">
                <a:solidFill>
                  <a:schemeClr val="bg1"/>
                </a:solidFill>
              </a:rPr>
              <a:t>SP Outcome 6: Optimised Job Opportunities</a:t>
            </a:r>
            <a:endParaRPr lang="en-ZA" b="1" dirty="0">
              <a:solidFill>
                <a:schemeClr val="bg1"/>
              </a:solidFill>
            </a:endParaRPr>
          </a:p>
        </p:txBody>
      </p:sp>
      <p:sp>
        <p:nvSpPr>
          <p:cNvPr id="5" name="Slide Number Placeholder 4"/>
          <p:cNvSpPr>
            <a:spLocks noGrp="1"/>
          </p:cNvSpPr>
          <p:nvPr>
            <p:ph type="sldNum" sz="quarter" idx="12"/>
          </p:nvPr>
        </p:nvSpPr>
        <p:spPr/>
        <p:txBody>
          <a:bodyPr/>
          <a:lstStyle/>
          <a:p>
            <a:fld id="{94B00A27-6A5E-FB4A-91DB-B2CBD34313A9}" type="slidenum">
              <a:rPr lang="en-US" smtClean="0"/>
              <a:pPr/>
              <a:t>28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88308593"/>
              </p:ext>
            </p:extLst>
          </p:nvPr>
        </p:nvGraphicFramePr>
        <p:xfrm>
          <a:off x="0" y="1001865"/>
          <a:ext cx="9144000" cy="2693845"/>
        </p:xfrm>
        <a:graphic>
          <a:graphicData uri="http://schemas.openxmlformats.org/drawingml/2006/table">
            <a:tbl>
              <a:tblPr firstRow="1" bandRow="1">
                <a:tableStyleId>{93296810-A885-4BE3-A3E7-6D5BEEA58F35}</a:tableStyleId>
              </a:tblPr>
              <a:tblGrid>
                <a:gridCol w="783821">
                  <a:extLst>
                    <a:ext uri="{9D8B030D-6E8A-4147-A177-3AD203B41FA5}">
                      <a16:colId xmlns:a16="http://schemas.microsoft.com/office/drawing/2014/main" xmlns="" val="20000"/>
                    </a:ext>
                  </a:extLst>
                </a:gridCol>
                <a:gridCol w="1719536">
                  <a:extLst>
                    <a:ext uri="{9D8B030D-6E8A-4147-A177-3AD203B41FA5}">
                      <a16:colId xmlns:a16="http://schemas.microsoft.com/office/drawing/2014/main" xmlns="" val="20001"/>
                    </a:ext>
                  </a:extLst>
                </a:gridCol>
                <a:gridCol w="1528997">
                  <a:extLst>
                    <a:ext uri="{9D8B030D-6E8A-4147-A177-3AD203B41FA5}">
                      <a16:colId xmlns:a16="http://schemas.microsoft.com/office/drawing/2014/main" xmlns="" val="20002"/>
                    </a:ext>
                  </a:extLst>
                </a:gridCol>
                <a:gridCol w="1304679">
                  <a:extLst>
                    <a:ext uri="{9D8B030D-6E8A-4147-A177-3AD203B41FA5}">
                      <a16:colId xmlns:a16="http://schemas.microsoft.com/office/drawing/2014/main" xmlns="" val="20003"/>
                    </a:ext>
                  </a:extLst>
                </a:gridCol>
                <a:gridCol w="2337931">
                  <a:extLst>
                    <a:ext uri="{9D8B030D-6E8A-4147-A177-3AD203B41FA5}">
                      <a16:colId xmlns:a16="http://schemas.microsoft.com/office/drawing/2014/main" xmlns="" val="20004"/>
                    </a:ext>
                  </a:extLst>
                </a:gridCol>
                <a:gridCol w="1469036">
                  <a:extLst>
                    <a:ext uri="{9D8B030D-6E8A-4147-A177-3AD203B41FA5}">
                      <a16:colId xmlns:a16="http://schemas.microsoft.com/office/drawing/2014/main" xmlns="" val="20005"/>
                    </a:ext>
                  </a:extLst>
                </a:gridCol>
              </a:tblGrid>
              <a:tr h="491665">
                <a:tc>
                  <a:txBody>
                    <a:bodyPr/>
                    <a:lstStyle/>
                    <a:p>
                      <a:r>
                        <a:rPr lang="en-US" sz="1400" dirty="0">
                          <a:solidFill>
                            <a:schemeClr val="tx1"/>
                          </a:solidFill>
                        </a:rPr>
                        <a:t>Priority</a:t>
                      </a:r>
                    </a:p>
                  </a:txBody>
                  <a:tcPr marL="68580" marR="68580" marT="34290" marB="34290"/>
                </a:tc>
                <a:tc>
                  <a:txBody>
                    <a:bodyPr/>
                    <a:lstStyle/>
                    <a:p>
                      <a:r>
                        <a:rPr lang="en-US" sz="1400" dirty="0">
                          <a:solidFill>
                            <a:schemeClr val="tx1"/>
                          </a:solidFill>
                        </a:rPr>
                        <a:t>MTSF/MDA</a:t>
                      </a:r>
                    </a:p>
                  </a:txBody>
                  <a:tcPr marL="68580" marR="68580" marT="34290" marB="34290"/>
                </a:tc>
                <a:tc>
                  <a:txBody>
                    <a:bodyPr/>
                    <a:lstStyle/>
                    <a:p>
                      <a:r>
                        <a:rPr lang="en-US" sz="1400" dirty="0">
                          <a:solidFill>
                            <a:schemeClr val="tx1"/>
                          </a:solidFill>
                        </a:rPr>
                        <a:t>SP Indicator</a:t>
                      </a:r>
                    </a:p>
                  </a:txBody>
                  <a:tcPr marL="68580" marR="68580" marT="34290" marB="34290"/>
                </a:tc>
                <a:tc>
                  <a:txBody>
                    <a:bodyPr/>
                    <a:lstStyle/>
                    <a:p>
                      <a:r>
                        <a:rPr lang="en-US" sz="1400" dirty="0">
                          <a:solidFill>
                            <a:schemeClr val="tx1"/>
                          </a:solidFill>
                        </a:rPr>
                        <a:t>5-year</a:t>
                      </a:r>
                      <a:r>
                        <a:rPr lang="en-US" sz="1400" baseline="0" dirty="0">
                          <a:solidFill>
                            <a:schemeClr val="tx1"/>
                          </a:solidFill>
                        </a:rPr>
                        <a:t> target</a:t>
                      </a:r>
                      <a:endParaRPr lang="en-US" sz="1400" dirty="0">
                        <a:solidFill>
                          <a:schemeClr val="tx1"/>
                        </a:solidFill>
                      </a:endParaRPr>
                    </a:p>
                  </a:txBody>
                  <a:tcPr marL="68580" marR="68580" marT="34290" marB="34290"/>
                </a:tc>
                <a:tc>
                  <a:txBody>
                    <a:bodyPr/>
                    <a:lstStyle/>
                    <a:p>
                      <a:r>
                        <a:rPr lang="en-US" sz="1400" dirty="0">
                          <a:solidFill>
                            <a:schemeClr val="tx1"/>
                          </a:solidFill>
                        </a:rPr>
                        <a:t>APP indicator</a:t>
                      </a:r>
                    </a:p>
                  </a:txBody>
                  <a:tcPr marL="68580" marR="68580" marT="34290" marB="34290"/>
                </a:tc>
                <a:tc>
                  <a:txBody>
                    <a:bodyPr/>
                    <a:lstStyle/>
                    <a:p>
                      <a:r>
                        <a:rPr lang="en-US" sz="1400" dirty="0">
                          <a:solidFill>
                            <a:schemeClr val="tx1"/>
                          </a:solidFill>
                        </a:rPr>
                        <a:t>3-year target</a:t>
                      </a:r>
                    </a:p>
                  </a:txBody>
                  <a:tcPr marL="68580" marR="68580" marT="34290" marB="34290"/>
                </a:tc>
                <a:extLst>
                  <a:ext uri="{0D108BD9-81ED-4DB2-BD59-A6C34878D82A}">
                    <a16:rowId xmlns:a16="http://schemas.microsoft.com/office/drawing/2014/main" xmlns="" val="10000"/>
                  </a:ext>
                </a:extLst>
              </a:tr>
              <a:tr h="2188784">
                <a:tc>
                  <a:txBody>
                    <a:bodyPr/>
                    <a:lstStyle/>
                    <a:p>
                      <a:pPr algn="ctr"/>
                      <a:r>
                        <a:rPr lang="en-US" sz="1400" dirty="0">
                          <a:solidFill>
                            <a:schemeClr val="tx1"/>
                          </a:solidFill>
                        </a:rPr>
                        <a:t>PRIORITY 2: ECONOMIC TRANSFORMATION AND JOB CREATION</a:t>
                      </a:r>
                    </a:p>
                  </a:txBody>
                  <a:tcPr marL="68580" marR="68580" marT="34290" marB="34290" vert="vert2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MTSF &amp; MDA: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Number of work opportunities reported through other public employment programmes</a:t>
                      </a:r>
                    </a:p>
                    <a:p>
                      <a:pPr algn="l"/>
                      <a:endParaRPr lang="en-US" sz="1400" dirty="0">
                        <a:solidFill>
                          <a:schemeClr val="tx1"/>
                        </a:solidFill>
                      </a:endParaRPr>
                    </a:p>
                  </a:txBody>
                  <a:tcPr marL="68580" marR="68580" marT="34290" marB="34290"/>
                </a:tc>
                <a:tc>
                  <a:txBody>
                    <a:bodyPr/>
                    <a:lstStyle/>
                    <a:p>
                      <a:pPr marL="285750" indent="-285750">
                        <a:buFont typeface="Arial" panose="020B0604020202020204" pitchFamily="34" charset="0"/>
                        <a:buChar char="•"/>
                      </a:pPr>
                      <a:r>
                        <a:rPr lang="en-US" sz="1400" u="none" strike="noStrike" kern="1200" baseline="0" dirty="0">
                          <a:solidFill>
                            <a:schemeClr val="tx1"/>
                          </a:solidFill>
                        </a:rPr>
                        <a:t>Percentage change in the work opportunities reported through the EPWP 	</a:t>
                      </a:r>
                    </a:p>
                    <a:p>
                      <a:pPr marL="285750" indent="-285750" algn="ctr">
                        <a:buFont typeface="Arial" panose="020B0604020202020204" pitchFamily="34" charset="0"/>
                        <a:buChar char="•"/>
                      </a:pPr>
                      <a:endParaRPr lang="en-US" sz="1400" dirty="0">
                        <a:solidFill>
                          <a:schemeClr val="tx1"/>
                        </a:solidFill>
                      </a:endParaRPr>
                    </a:p>
                    <a:p>
                      <a:pPr marL="285750" indent="-285750" algn="ctr">
                        <a:buFont typeface="Arial" panose="020B0604020202020204" pitchFamily="34" charset="0"/>
                        <a:buChar char="•"/>
                      </a:pPr>
                      <a:endParaRPr lang="en-US" sz="1400" dirty="0">
                        <a:solidFill>
                          <a:schemeClr val="tx1"/>
                        </a:solidFill>
                      </a:endParaRPr>
                    </a:p>
                    <a:p>
                      <a:pPr marL="0" indent="0" algn="ctr">
                        <a:buFont typeface="Arial" panose="020B0604020202020204" pitchFamily="34" charset="0"/>
                        <a:buNone/>
                      </a:pPr>
                      <a:endParaRPr lang="en-US" sz="1400" dirty="0">
                        <a:solidFill>
                          <a:schemeClr val="tx1"/>
                        </a:solidFill>
                      </a:endParaRPr>
                    </a:p>
                  </a:txBody>
                  <a:tcPr marL="68580" marR="68580" marT="34290" marB="34290"/>
                </a:tc>
                <a:tc>
                  <a:txBody>
                    <a:bodyPr/>
                    <a:lstStyle/>
                    <a:p>
                      <a:pPr marL="285750" indent="-285750" algn="l">
                        <a:buFont typeface="Arial" panose="020B0604020202020204" pitchFamily="34" charset="0"/>
                        <a:buChar char="•"/>
                      </a:pPr>
                      <a:r>
                        <a:rPr lang="en-US" sz="1400" dirty="0">
                          <a:solidFill>
                            <a:schemeClr val="tx1"/>
                          </a:solidFill>
                        </a:rPr>
                        <a:t>11%</a:t>
                      </a:r>
                    </a:p>
                    <a:p>
                      <a:pPr marL="0" indent="0" algn="l">
                        <a:buFont typeface="Arial" panose="020B0604020202020204" pitchFamily="34" charset="0"/>
                        <a:buNone/>
                      </a:pPr>
                      <a:r>
                        <a:rPr lang="en-US" sz="1400" dirty="0">
                          <a:solidFill>
                            <a:schemeClr val="tx1"/>
                          </a:solidFill>
                        </a:rPr>
                        <a:t>(5 million) work opportunities</a:t>
                      </a:r>
                    </a:p>
                    <a:p>
                      <a:pPr marL="285750" indent="-285750" algn="l">
                        <a:buFont typeface="Arial" panose="020B0604020202020204" pitchFamily="34" charset="0"/>
                        <a:buChar char="•"/>
                      </a:pPr>
                      <a:endParaRPr lang="en-US" sz="1400" dirty="0">
                        <a:solidFill>
                          <a:schemeClr val="tx1"/>
                        </a:solidFill>
                      </a:endParaRPr>
                    </a:p>
                    <a:p>
                      <a:pPr marL="0" indent="0" algn="l">
                        <a:buFont typeface="Arial" panose="020B0604020202020204" pitchFamily="34" charset="0"/>
                        <a:buNone/>
                      </a:pPr>
                      <a:endParaRPr lang="en-US" sz="1400" dirty="0">
                        <a:solidFill>
                          <a:schemeClr val="tx1"/>
                        </a:solidFill>
                      </a:endParaRPr>
                    </a:p>
                  </a:txBody>
                  <a:tcPr marL="68580" marR="68580" marT="34290" marB="34290"/>
                </a:tc>
                <a:tc>
                  <a:txBody>
                    <a:bodyPr/>
                    <a:lstStyle/>
                    <a:p>
                      <a:r>
                        <a:rPr lang="en-US" sz="1400" kern="1200" dirty="0" smtClean="0">
                          <a:solidFill>
                            <a:schemeClr val="tx1"/>
                          </a:solidFill>
                          <a:effectLst/>
                          <a:latin typeface="+mn-lt"/>
                          <a:ea typeface="+mn-ea"/>
                          <a:cs typeface="+mn-cs"/>
                        </a:rPr>
                        <a:t>3.1 Number of progress reports produced that reflect the work opportunities reported by public bodies on the EPWP-RS.</a:t>
                      </a:r>
                    </a:p>
                  </a:txBody>
                  <a:tcPr marL="68580" marR="68580" marT="34290" marB="34290"/>
                </a:tc>
                <a:tc>
                  <a:txBody>
                    <a:bodyPr/>
                    <a:lstStyle/>
                    <a:p>
                      <a:r>
                        <a:rPr lang="en-US" sz="1400" dirty="0" smtClean="0">
                          <a:solidFill>
                            <a:schemeClr val="tx1"/>
                          </a:solidFill>
                        </a:rPr>
                        <a:t>4 Progress reports produced that reflect the work opportunities reported by public bodies on the EPWP-RS.</a:t>
                      </a:r>
                      <a:endParaRPr lang="en-US" sz="1400" dirty="0">
                        <a:solidFill>
                          <a:schemeClr val="tx1"/>
                        </a:solidFill>
                      </a:endParaRPr>
                    </a:p>
                  </a:txBody>
                  <a:tcPr marL="68580" marR="68580" marT="34290" marB="34290"/>
                </a:tc>
                <a:extLst>
                  <a:ext uri="{0D108BD9-81ED-4DB2-BD59-A6C34878D82A}">
                    <a16:rowId xmlns:a16="http://schemas.microsoft.com/office/drawing/2014/main" xmlns="" val="10001"/>
                  </a:ext>
                </a:extLst>
              </a:tr>
            </a:tbl>
          </a:graphicData>
        </a:graphic>
      </p:graphicFrame>
      <p:sp>
        <p:nvSpPr>
          <p:cNvPr id="7" name="Title 2"/>
          <p:cNvSpPr txBox="1">
            <a:spLocks/>
          </p:cNvSpPr>
          <p:nvPr/>
        </p:nvSpPr>
        <p:spPr bwMode="auto">
          <a:xfrm>
            <a:off x="33872" y="3790403"/>
            <a:ext cx="9040930" cy="423012"/>
          </a:xfrm>
          <a:prstGeom prst="rect">
            <a:avLst/>
          </a:prstGeom>
          <a:solidFill>
            <a:schemeClr val="accent6"/>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fontScale="90000" lnSpcReduction="20000"/>
          </a:bodyPr>
          <a:lstStyle>
            <a:lvl1pPr algn="l" defTabSz="912813" rtl="0" eaLnBrk="0" fontAlgn="base" hangingPunct="0">
              <a:spcBef>
                <a:spcPct val="0"/>
              </a:spcBef>
              <a:spcAft>
                <a:spcPct val="0"/>
              </a:spcAft>
              <a:defRPr sz="2800" b="1" kern="1200">
                <a:solidFill>
                  <a:schemeClr val="bg1"/>
                </a:solidFill>
                <a:latin typeface="Arial" pitchFamily="34" charset="0"/>
                <a:ea typeface="MS PGothic" panose="020B0600070205080204" pitchFamily="34" charset="-128"/>
                <a:cs typeface="Arial" pitchFamily="34" charset="0"/>
              </a:defRPr>
            </a:lvl1pPr>
            <a:lvl2pPr algn="ctr" defTabSz="912813"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5pPr>
            <a:lvl6pPr marL="457200"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r>
              <a:rPr lang="en-US" smtClean="0"/>
              <a:t>Quarterly Targets </a:t>
            </a:r>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val="2940434872"/>
              </p:ext>
            </p:extLst>
          </p:nvPr>
        </p:nvGraphicFramePr>
        <p:xfrm>
          <a:off x="-17661" y="4334533"/>
          <a:ext cx="9143996" cy="1409427"/>
        </p:xfrm>
        <a:graphic>
          <a:graphicData uri="http://schemas.openxmlformats.org/drawingml/2006/table">
            <a:tbl>
              <a:tblPr firstRow="1" firstCol="1" bandRow="1"/>
              <a:tblGrid>
                <a:gridCol w="3265698">
                  <a:extLst>
                    <a:ext uri="{9D8B030D-6E8A-4147-A177-3AD203B41FA5}">
                      <a16:colId xmlns:a16="http://schemas.microsoft.com/office/drawing/2014/main" xmlns="" val="20000"/>
                    </a:ext>
                  </a:extLst>
                </a:gridCol>
                <a:gridCol w="1457943">
                  <a:extLst>
                    <a:ext uri="{9D8B030D-6E8A-4147-A177-3AD203B41FA5}">
                      <a16:colId xmlns:a16="http://schemas.microsoft.com/office/drawing/2014/main" xmlns="" val="20001"/>
                    </a:ext>
                  </a:extLst>
                </a:gridCol>
                <a:gridCol w="1225292">
                  <a:extLst>
                    <a:ext uri="{9D8B030D-6E8A-4147-A177-3AD203B41FA5}">
                      <a16:colId xmlns:a16="http://schemas.microsoft.com/office/drawing/2014/main" xmlns="" val="20002"/>
                    </a:ext>
                  </a:extLst>
                </a:gridCol>
                <a:gridCol w="1070191">
                  <a:extLst>
                    <a:ext uri="{9D8B030D-6E8A-4147-A177-3AD203B41FA5}">
                      <a16:colId xmlns:a16="http://schemas.microsoft.com/office/drawing/2014/main" xmlns="" val="20003"/>
                    </a:ext>
                  </a:extLst>
                </a:gridCol>
                <a:gridCol w="946111">
                  <a:extLst>
                    <a:ext uri="{9D8B030D-6E8A-4147-A177-3AD203B41FA5}">
                      <a16:colId xmlns:a16="http://schemas.microsoft.com/office/drawing/2014/main" xmlns="" val="20004"/>
                    </a:ext>
                  </a:extLst>
                </a:gridCol>
                <a:gridCol w="1178761">
                  <a:extLst>
                    <a:ext uri="{9D8B030D-6E8A-4147-A177-3AD203B41FA5}">
                      <a16:colId xmlns:a16="http://schemas.microsoft.com/office/drawing/2014/main" xmlns="" val="20005"/>
                    </a:ext>
                  </a:extLst>
                </a:gridCol>
              </a:tblGrid>
              <a:tr h="275270">
                <a:tc>
                  <a:txBody>
                    <a:bodyPr/>
                    <a:lstStyle/>
                    <a:p>
                      <a:pPr marL="0" algn="just" defTabSz="914391" rtl="0" eaLnBrk="1" latinLnBrk="0" hangingPunct="1">
                        <a:lnSpc>
                          <a:spcPct val="105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Arial" panose="020B0604020202020204" pitchFamily="34" charset="0"/>
                        </a:rPr>
                        <a:t>Output Indicator</a:t>
                      </a:r>
                    </a:p>
                  </a:txBody>
                  <a:tcPr marL="68412" marR="68412" marT="0" marB="0">
                    <a:lnL w="12700" cap="flat" cmpd="sng" algn="ctr">
                      <a:solidFill>
                        <a:srgbClr val="FABF8F"/>
                      </a:solidFill>
                      <a:prstDash val="solid"/>
                      <a:round/>
                      <a:headEnd type="none" w="med" len="med"/>
                      <a:tailEnd type="none" w="med" len="med"/>
                    </a:lnL>
                    <a:lnR w="12700" cap="flat" cmpd="sng" algn="ctr">
                      <a:solidFill>
                        <a:srgbClr val="F5BA91"/>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tc>
                  <a:txBody>
                    <a:bodyPr/>
                    <a:lstStyle/>
                    <a:p>
                      <a:pPr marL="0" algn="just" defTabSz="914391" rtl="0" eaLnBrk="1" latinLnBrk="0" hangingPunct="1">
                        <a:lnSpc>
                          <a:spcPct val="105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Arial" panose="020B0604020202020204" pitchFamily="34" charset="0"/>
                        </a:rPr>
                        <a:t>Annual Target</a:t>
                      </a:r>
                    </a:p>
                  </a:txBody>
                  <a:tcPr marL="68412" marR="68412" marT="0" marB="0">
                    <a:lnL w="12700" cap="flat" cmpd="sng" algn="ctr">
                      <a:solidFill>
                        <a:srgbClr val="F5BA91"/>
                      </a:solidFill>
                      <a:prstDash val="solid"/>
                      <a:round/>
                      <a:headEnd type="none" w="med" len="med"/>
                      <a:tailEnd type="none" w="med" len="med"/>
                    </a:lnL>
                    <a:lnR w="12700" cap="flat" cmpd="sng" algn="ctr">
                      <a:solidFill>
                        <a:srgbClr val="F5BA91"/>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tc>
                  <a:txBody>
                    <a:bodyPr/>
                    <a:lstStyle/>
                    <a:p>
                      <a:pPr marL="0" algn="just" defTabSz="914391" rtl="0" eaLnBrk="1" latinLnBrk="0" hangingPunct="1">
                        <a:lnSpc>
                          <a:spcPct val="105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Arial" panose="020B0604020202020204" pitchFamily="34" charset="0"/>
                        </a:rPr>
                        <a:t>Q1</a:t>
                      </a:r>
                    </a:p>
                  </a:txBody>
                  <a:tcPr marL="68412" marR="68412" marT="0" marB="0">
                    <a:lnL w="12700" cap="flat" cmpd="sng" algn="ctr">
                      <a:solidFill>
                        <a:srgbClr val="F5BA91"/>
                      </a:solidFill>
                      <a:prstDash val="solid"/>
                      <a:round/>
                      <a:headEnd type="none" w="med" len="med"/>
                      <a:tailEnd type="none" w="med" len="med"/>
                    </a:lnL>
                    <a:lnR w="12700" cap="flat" cmpd="sng" algn="ctr">
                      <a:solidFill>
                        <a:srgbClr val="F5BA91"/>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tc>
                  <a:txBody>
                    <a:bodyPr/>
                    <a:lstStyle/>
                    <a:p>
                      <a:pPr marL="0" algn="just" defTabSz="914391" rtl="0" eaLnBrk="1" latinLnBrk="0" hangingPunct="1">
                        <a:lnSpc>
                          <a:spcPct val="105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Arial" panose="020B0604020202020204" pitchFamily="34" charset="0"/>
                        </a:rPr>
                        <a:t>Q2</a:t>
                      </a:r>
                    </a:p>
                  </a:txBody>
                  <a:tcPr marL="68412" marR="68412" marT="0" marB="0">
                    <a:lnL w="12700" cap="flat" cmpd="sng" algn="ctr">
                      <a:solidFill>
                        <a:srgbClr val="F5BA91"/>
                      </a:solidFill>
                      <a:prstDash val="solid"/>
                      <a:round/>
                      <a:headEnd type="none" w="med" len="med"/>
                      <a:tailEnd type="none" w="med" len="med"/>
                    </a:lnL>
                    <a:lnR w="12700" cap="flat" cmpd="sng" algn="ctr">
                      <a:solidFill>
                        <a:srgbClr val="F5BA91"/>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tc>
                  <a:txBody>
                    <a:bodyPr/>
                    <a:lstStyle/>
                    <a:p>
                      <a:pPr marL="0" algn="just" defTabSz="914391" rtl="0" eaLnBrk="1" latinLnBrk="0" hangingPunct="1">
                        <a:lnSpc>
                          <a:spcPct val="105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Arial" panose="020B0604020202020204" pitchFamily="34" charset="0"/>
                        </a:rPr>
                        <a:t>Q3</a:t>
                      </a:r>
                    </a:p>
                  </a:txBody>
                  <a:tcPr marL="68412" marR="68412" marT="0" marB="0">
                    <a:lnL w="12700" cap="flat" cmpd="sng" algn="ctr">
                      <a:solidFill>
                        <a:srgbClr val="F5BA91"/>
                      </a:solidFill>
                      <a:prstDash val="solid"/>
                      <a:round/>
                      <a:headEnd type="none" w="med" len="med"/>
                      <a:tailEnd type="none" w="med" len="med"/>
                    </a:lnL>
                    <a:lnR w="12700" cap="flat" cmpd="sng" algn="ctr">
                      <a:solidFill>
                        <a:srgbClr val="F5BA91"/>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tc>
                  <a:txBody>
                    <a:bodyPr/>
                    <a:lstStyle/>
                    <a:p>
                      <a:pPr marL="0" algn="just" defTabSz="914391" rtl="0" eaLnBrk="1" latinLnBrk="0" hangingPunct="1">
                        <a:lnSpc>
                          <a:spcPct val="105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Arial" panose="020B0604020202020204" pitchFamily="34" charset="0"/>
                        </a:rPr>
                        <a:t>Q4</a:t>
                      </a:r>
                    </a:p>
                  </a:txBody>
                  <a:tcPr marL="68412" marR="68412" marT="0" marB="0">
                    <a:lnL w="12700" cap="flat" cmpd="sng" algn="ctr">
                      <a:solidFill>
                        <a:srgbClr val="F5BA91"/>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DB690B"/>
                    </a:solidFill>
                  </a:tcPr>
                </a:tc>
                <a:extLst>
                  <a:ext uri="{0D108BD9-81ED-4DB2-BD59-A6C34878D82A}">
                    <a16:rowId xmlns:a16="http://schemas.microsoft.com/office/drawing/2014/main" xmlns="" val="10000"/>
                  </a:ext>
                </a:extLst>
              </a:tr>
              <a:tr h="1134157">
                <a:tc>
                  <a:txBody>
                    <a:bodyPr/>
                    <a:lstStyle/>
                    <a:p>
                      <a:r>
                        <a:rPr lang="en-US" sz="1400" kern="1200" dirty="0" smtClean="0">
                          <a:solidFill>
                            <a:schemeClr val="tx1"/>
                          </a:solidFill>
                          <a:effectLst/>
                          <a:latin typeface="+mn-lt"/>
                          <a:ea typeface="+mn-ea"/>
                          <a:cs typeface="+mn-cs"/>
                        </a:rPr>
                        <a:t>3.1 Number of progress reports produced that reflect the work opportunities reported by public bodies on the EPWP-RS.</a:t>
                      </a:r>
                    </a:p>
                    <a:p>
                      <a:pPr marL="0" algn="just" defTabSz="914391" rtl="0" eaLnBrk="1" latinLnBrk="0" hangingPunct="1">
                        <a:lnSpc>
                          <a:spcPct val="105000"/>
                        </a:lnSpc>
                        <a:spcAft>
                          <a:spcPts val="0"/>
                        </a:spcAft>
                      </a:pPr>
                      <a:r>
                        <a:rPr lang="en-ZA" sz="1400" b="0" i="0" kern="1200" dirty="0">
                          <a:solidFill>
                            <a:schemeClr val="tx1"/>
                          </a:solidFill>
                          <a:effectLst/>
                          <a:latin typeface="+mn-lt"/>
                          <a:ea typeface="Century Gothic" panose="020B0502020202020204" pitchFamily="34" charset="0"/>
                          <a:cs typeface="Arial" panose="020B0604020202020204" pitchFamily="34" charset="0"/>
                        </a:rPr>
                        <a:t> </a:t>
                      </a: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68580" marR="0" algn="ctr">
                        <a:lnSpc>
                          <a:spcPct val="110000"/>
                        </a:lnSpc>
                        <a:spcBef>
                          <a:spcPts val="85"/>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4</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3175" marR="0" algn="ctr">
                        <a:lnSpc>
                          <a:spcPct val="110000"/>
                        </a:lnSpc>
                        <a:spcBef>
                          <a:spcPts val="0"/>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1</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1905" marR="0" algn="ctr">
                        <a:lnSpc>
                          <a:spcPct val="110000"/>
                        </a:lnSpc>
                        <a:spcBef>
                          <a:spcPts val="0"/>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1</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3175" marR="0" algn="ctr">
                        <a:lnSpc>
                          <a:spcPct val="110000"/>
                        </a:lnSpc>
                        <a:spcBef>
                          <a:spcPts val="0"/>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1</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1270" marR="90170" algn="ctr">
                        <a:lnSpc>
                          <a:spcPct val="110000"/>
                        </a:lnSpc>
                        <a:spcBef>
                          <a:spcPts val="0"/>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1</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440110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4B00A27-6A5E-FB4A-91DB-B2CBD34313A9}" type="slidenum">
              <a:rPr lang="en-US" smtClean="0"/>
              <a:pPr/>
              <a:t>29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85689024"/>
              </p:ext>
            </p:extLst>
          </p:nvPr>
        </p:nvGraphicFramePr>
        <p:xfrm>
          <a:off x="65540" y="978010"/>
          <a:ext cx="9078461" cy="3794683"/>
        </p:xfrm>
        <a:graphic>
          <a:graphicData uri="http://schemas.openxmlformats.org/drawingml/2006/table">
            <a:tbl>
              <a:tblPr firstRow="1" bandRow="1">
                <a:tableStyleId>{93296810-A885-4BE3-A3E7-6D5BEEA58F35}</a:tableStyleId>
              </a:tblPr>
              <a:tblGrid>
                <a:gridCol w="778203">
                  <a:extLst>
                    <a:ext uri="{9D8B030D-6E8A-4147-A177-3AD203B41FA5}">
                      <a16:colId xmlns:a16="http://schemas.microsoft.com/office/drawing/2014/main" xmlns="" val="20000"/>
                    </a:ext>
                  </a:extLst>
                </a:gridCol>
                <a:gridCol w="957761">
                  <a:extLst>
                    <a:ext uri="{9D8B030D-6E8A-4147-A177-3AD203B41FA5}">
                      <a16:colId xmlns:a16="http://schemas.microsoft.com/office/drawing/2014/main" xmlns="" val="20001"/>
                    </a:ext>
                  </a:extLst>
                </a:gridCol>
                <a:gridCol w="1469730">
                  <a:extLst>
                    <a:ext uri="{9D8B030D-6E8A-4147-A177-3AD203B41FA5}">
                      <a16:colId xmlns:a16="http://schemas.microsoft.com/office/drawing/2014/main" xmlns="" val="20002"/>
                    </a:ext>
                  </a:extLst>
                </a:gridCol>
                <a:gridCol w="1481070">
                  <a:extLst>
                    <a:ext uri="{9D8B030D-6E8A-4147-A177-3AD203B41FA5}">
                      <a16:colId xmlns:a16="http://schemas.microsoft.com/office/drawing/2014/main" xmlns="" val="20003"/>
                    </a:ext>
                  </a:extLst>
                </a:gridCol>
                <a:gridCol w="2743200">
                  <a:extLst>
                    <a:ext uri="{9D8B030D-6E8A-4147-A177-3AD203B41FA5}">
                      <a16:colId xmlns:a16="http://schemas.microsoft.com/office/drawing/2014/main" xmlns="" val="20004"/>
                    </a:ext>
                  </a:extLst>
                </a:gridCol>
                <a:gridCol w="1648497">
                  <a:extLst>
                    <a:ext uri="{9D8B030D-6E8A-4147-A177-3AD203B41FA5}">
                      <a16:colId xmlns:a16="http://schemas.microsoft.com/office/drawing/2014/main" xmlns="" val="20005"/>
                    </a:ext>
                  </a:extLst>
                </a:gridCol>
              </a:tblGrid>
              <a:tr h="579955">
                <a:tc>
                  <a:txBody>
                    <a:bodyPr/>
                    <a:lstStyle/>
                    <a:p>
                      <a:r>
                        <a:rPr lang="en-US" sz="1600" dirty="0"/>
                        <a:t>Priority</a:t>
                      </a:r>
                    </a:p>
                  </a:txBody>
                  <a:tcPr marL="68580" marR="68580" marT="34290" marB="34290"/>
                </a:tc>
                <a:tc>
                  <a:txBody>
                    <a:bodyPr/>
                    <a:lstStyle/>
                    <a:p>
                      <a:r>
                        <a:rPr lang="en-US" sz="1600" dirty="0"/>
                        <a:t>MTSF/</a:t>
                      </a:r>
                    </a:p>
                    <a:p>
                      <a:r>
                        <a:rPr lang="en-US" sz="1600" dirty="0"/>
                        <a:t>MDA</a:t>
                      </a:r>
                    </a:p>
                  </a:txBody>
                  <a:tcPr marL="68580" marR="68580" marT="34290" marB="34290"/>
                </a:tc>
                <a:tc>
                  <a:txBody>
                    <a:bodyPr/>
                    <a:lstStyle/>
                    <a:p>
                      <a:r>
                        <a:rPr lang="en-US" sz="1600" dirty="0"/>
                        <a:t>SP Indicator</a:t>
                      </a:r>
                    </a:p>
                  </a:txBody>
                  <a:tcPr marL="68580" marR="68580" marT="34290" marB="34290"/>
                </a:tc>
                <a:tc>
                  <a:txBody>
                    <a:bodyPr/>
                    <a:lstStyle/>
                    <a:p>
                      <a:r>
                        <a:rPr lang="en-US" sz="1600" dirty="0"/>
                        <a:t>5-year</a:t>
                      </a:r>
                      <a:r>
                        <a:rPr lang="en-US" sz="1600" baseline="0" dirty="0"/>
                        <a:t> target</a:t>
                      </a:r>
                      <a:endParaRPr lang="en-US" sz="1600" dirty="0"/>
                    </a:p>
                  </a:txBody>
                  <a:tcPr marL="68580" marR="68580" marT="34290" marB="34290"/>
                </a:tc>
                <a:tc>
                  <a:txBody>
                    <a:bodyPr/>
                    <a:lstStyle/>
                    <a:p>
                      <a:r>
                        <a:rPr lang="en-US" sz="1600" dirty="0"/>
                        <a:t>APP indicator</a:t>
                      </a:r>
                    </a:p>
                  </a:txBody>
                  <a:tcPr marL="68580" marR="68580" marT="34290" marB="34290"/>
                </a:tc>
                <a:tc>
                  <a:txBody>
                    <a:bodyPr/>
                    <a:lstStyle/>
                    <a:p>
                      <a:r>
                        <a:rPr lang="en-US" sz="1600" dirty="0"/>
                        <a:t>3-year target</a:t>
                      </a:r>
                    </a:p>
                  </a:txBody>
                  <a:tcPr marL="68580" marR="68580" marT="34290" marB="34290"/>
                </a:tc>
                <a:extLst>
                  <a:ext uri="{0D108BD9-81ED-4DB2-BD59-A6C34878D82A}">
                    <a16:rowId xmlns:a16="http://schemas.microsoft.com/office/drawing/2014/main" xmlns="" val="10000"/>
                  </a:ext>
                </a:extLst>
              </a:tr>
              <a:tr h="549131">
                <a:tc rowSpan="4">
                  <a:txBody>
                    <a:bodyPr/>
                    <a:lstStyle/>
                    <a:p>
                      <a:pPr algn="ctr"/>
                      <a:r>
                        <a:rPr lang="en-US" sz="1400" dirty="0"/>
                        <a:t>PRIORITY 1: A CAPABLE, ETHICAL AND </a:t>
                      </a:r>
                      <a:r>
                        <a:rPr lang="en-US" sz="1400" dirty="0" smtClean="0"/>
                        <a:t>DEVELOPMENTAL </a:t>
                      </a:r>
                      <a:r>
                        <a:rPr lang="en-US" sz="1400" dirty="0"/>
                        <a:t>STATE</a:t>
                      </a:r>
                      <a:endParaRPr lang="en-US" sz="1400" dirty="0">
                        <a:solidFill>
                          <a:schemeClr val="tx1"/>
                        </a:solidFill>
                      </a:endParaRPr>
                    </a:p>
                  </a:txBody>
                  <a:tcPr marL="68580" marR="68580" marT="34290" marB="34290" vert="vert270" anchor="ctr"/>
                </a:tc>
                <a:tc rowSpan="4">
                  <a:txBody>
                    <a:bodyPr/>
                    <a:lstStyle/>
                    <a:p>
                      <a:pPr algn="l"/>
                      <a:endParaRPr lang="en-US" sz="1400" dirty="0">
                        <a:solidFill>
                          <a:schemeClr val="tx1"/>
                        </a:solidFill>
                      </a:endParaRPr>
                    </a:p>
                    <a:p>
                      <a:pPr algn="l"/>
                      <a:endParaRPr lang="en-US" sz="1400" dirty="0">
                        <a:solidFill>
                          <a:schemeClr val="tx1"/>
                        </a:solidFill>
                      </a:endParaRPr>
                    </a:p>
                    <a:p>
                      <a:pPr algn="l"/>
                      <a:endParaRPr lang="en-US" sz="1400" dirty="0">
                        <a:solidFill>
                          <a:schemeClr val="tx1"/>
                        </a:solidFill>
                      </a:endParaRPr>
                    </a:p>
                    <a:p>
                      <a:pPr algn="l"/>
                      <a:endParaRPr lang="en-US" sz="1400" dirty="0">
                        <a:solidFill>
                          <a:schemeClr val="tx1"/>
                        </a:solidFill>
                      </a:endParaRPr>
                    </a:p>
                    <a:p>
                      <a:pPr algn="l"/>
                      <a:r>
                        <a:rPr lang="en-US" sz="1400" dirty="0">
                          <a:solidFill>
                            <a:schemeClr val="tx1"/>
                          </a:solidFill>
                        </a:rPr>
                        <a:t>N/A</a:t>
                      </a:r>
                    </a:p>
                  </a:txBody>
                  <a:tcPr marL="68580" marR="68580" marT="34290" marB="34290"/>
                </a:tc>
                <a:tc rowSpan="4">
                  <a:txBody>
                    <a:bodyPr/>
                    <a:lstStyle/>
                    <a:p>
                      <a:pPr marL="285750" indent="-285750">
                        <a:buFont typeface="Arial" panose="020B0604020202020204" pitchFamily="34" charset="0"/>
                        <a:buChar char="•"/>
                      </a:pPr>
                      <a:endParaRPr lang="en-US" sz="1400" u="none" strike="noStrike" kern="1200" baseline="0" dirty="0"/>
                    </a:p>
                    <a:p>
                      <a:pPr marL="285750" indent="-285750">
                        <a:buFont typeface="Arial" panose="020B0604020202020204" pitchFamily="34" charset="0"/>
                        <a:buChar char="•"/>
                      </a:pPr>
                      <a:endParaRPr lang="en-US" sz="1400" u="none" strike="noStrike" kern="1200" baseline="0" dirty="0"/>
                    </a:p>
                    <a:p>
                      <a:pPr marL="285750" indent="-285750">
                        <a:buFont typeface="Arial" panose="020B0604020202020204" pitchFamily="34" charset="0"/>
                        <a:buChar char="•"/>
                      </a:pPr>
                      <a:endParaRPr lang="en-US" sz="1400" u="none" strike="noStrike" kern="1200" baseline="0" dirty="0"/>
                    </a:p>
                    <a:p>
                      <a:pPr marL="285750" indent="-285750">
                        <a:buFont typeface="Arial" panose="020B0604020202020204" pitchFamily="34" charset="0"/>
                        <a:buChar char="•"/>
                      </a:pPr>
                      <a:endParaRPr lang="en-US" sz="1400" u="none" strike="noStrike" kern="1200" baseline="0" dirty="0"/>
                    </a:p>
                    <a:p>
                      <a:pPr marL="285750" indent="-285750">
                        <a:buFont typeface="Arial" panose="020B0604020202020204" pitchFamily="34" charset="0"/>
                        <a:buChar char="•"/>
                      </a:pPr>
                      <a:r>
                        <a:rPr lang="en-US" sz="1400" u="none" strike="noStrike" kern="1200" baseline="0" dirty="0"/>
                        <a:t>Quality Service Delivery Rating </a:t>
                      </a:r>
                      <a:endParaRPr lang="en-US" sz="1400" b="0" i="0" u="none" strike="noStrike" kern="1200" baseline="0" dirty="0">
                        <a:solidFill>
                          <a:schemeClr val="dk1"/>
                        </a:solidFill>
                        <a:latin typeface="+mn-lt"/>
                        <a:ea typeface="+mn-ea"/>
                        <a:cs typeface="+mn-cs"/>
                      </a:endParaRPr>
                    </a:p>
                  </a:txBody>
                  <a:tcPr marL="68580" marR="68580" marT="34290" marB="34290"/>
                </a:tc>
                <a:tc rowSpan="4">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81 – 100% Excellent</a:t>
                      </a:r>
                    </a:p>
                  </a:txBody>
                  <a:tcPr marL="68580" marR="68580" marT="34290" marB="34290"/>
                </a:tc>
                <a:tc>
                  <a:txBody>
                    <a:bodyPr/>
                    <a:lstStyle/>
                    <a:p>
                      <a:r>
                        <a:rPr lang="en-US" sz="1400" kern="1200" dirty="0" smtClean="0">
                          <a:solidFill>
                            <a:schemeClr val="tx1"/>
                          </a:solidFill>
                          <a:effectLst/>
                        </a:rPr>
                        <a:t>5.1 </a:t>
                      </a:r>
                      <a:r>
                        <a:rPr lang="en-US" sz="1400" kern="1200" dirty="0">
                          <a:solidFill>
                            <a:schemeClr val="tx1"/>
                          </a:solidFill>
                          <a:effectLst/>
                        </a:rPr>
                        <a:t>Number of planned state events supported with movable structures</a:t>
                      </a:r>
                      <a:endParaRPr lang="en-US" sz="1400" b="0" kern="1200" dirty="0">
                        <a:solidFill>
                          <a:schemeClr val="tx1"/>
                        </a:solidFill>
                        <a:effectLst/>
                        <a:latin typeface="+mn-lt"/>
                        <a:ea typeface="+mn-ea"/>
                        <a:cs typeface="+mn-cs"/>
                      </a:endParaRPr>
                    </a:p>
                  </a:txBody>
                  <a:tcPr marL="68580" marR="68580" marT="34290" marB="34290"/>
                </a:tc>
                <a:tc>
                  <a:txBody>
                    <a:bodyPr/>
                    <a:lstStyle/>
                    <a:p>
                      <a:r>
                        <a:rPr lang="en-US" sz="1400" dirty="0" smtClean="0">
                          <a:solidFill>
                            <a:schemeClr val="tx1"/>
                          </a:solidFill>
                        </a:rPr>
                        <a:t>19</a:t>
                      </a: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rPr>
                        <a:t>(5,6,8)</a:t>
                      </a:r>
                      <a:endParaRPr lang="en-US" sz="1400"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xmlns="" val="10001"/>
                  </a:ext>
                </a:extLst>
              </a:tr>
              <a:tr h="743007">
                <a:tc vMerge="1">
                  <a:txBody>
                    <a:bodyPr/>
                    <a:lstStyle/>
                    <a:p>
                      <a:pPr algn="ctr"/>
                      <a:endParaRPr lang="en-US" dirty="0">
                        <a:solidFill>
                          <a:schemeClr val="tx1"/>
                        </a:solidFill>
                      </a:endParaRPr>
                    </a:p>
                  </a:txBody>
                  <a:tcPr vert="vert270"/>
                </a:tc>
                <a:tc vMerge="1">
                  <a:txBody>
                    <a:bodyPr/>
                    <a:lstStyle/>
                    <a:p>
                      <a:pPr algn="ctr"/>
                      <a:endParaRPr lang="en-US" sz="1400" dirty="0">
                        <a:solidFill>
                          <a:schemeClr val="tx1"/>
                        </a:solidFill>
                      </a:endParaRPr>
                    </a:p>
                  </a:txBody>
                  <a:tcPr marL="68580" marR="68580" marT="34290" marB="34290"/>
                </a:tc>
                <a:tc vMerge="1">
                  <a:txBody>
                    <a:bodyPr/>
                    <a:lstStyle/>
                    <a:p>
                      <a:pPr marL="285750" indent="-285750">
                        <a:buFont typeface="Arial" panose="020B0604020202020204" pitchFamily="34" charset="0"/>
                        <a:buChar char="•"/>
                      </a:pPr>
                      <a:endParaRPr lang="en-US" sz="1400" b="0" i="0" u="none" strike="noStrike" kern="1200" baseline="0" dirty="0">
                        <a:solidFill>
                          <a:schemeClr val="dk1"/>
                        </a:solidFill>
                        <a:latin typeface="+mn-lt"/>
                        <a:ea typeface="+mn-ea"/>
                        <a:cs typeface="+mn-cs"/>
                      </a:endParaRPr>
                    </a:p>
                  </a:txBody>
                  <a:tcPr marL="68580" marR="68580" marT="34290" marB="34290"/>
                </a:tc>
                <a:tc v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5.2 </a:t>
                      </a:r>
                      <a:r>
                        <a:rPr lang="en-US" sz="1400" kern="1200" dirty="0">
                          <a:solidFill>
                            <a:schemeClr val="tx1"/>
                          </a:solidFill>
                          <a:effectLst/>
                        </a:rPr>
                        <a:t>Percentage of movable assets provided within </a:t>
                      </a:r>
                      <a:r>
                        <a:rPr lang="en-US" sz="1400" kern="1200" dirty="0" smtClean="0">
                          <a:solidFill>
                            <a:schemeClr val="tx1"/>
                          </a:solidFill>
                          <a:effectLst/>
                        </a:rPr>
                        <a:t>120 </a:t>
                      </a:r>
                      <a:r>
                        <a:rPr lang="en-US" sz="1400" kern="1200" dirty="0">
                          <a:solidFill>
                            <a:schemeClr val="tx1"/>
                          </a:solidFill>
                          <a:effectLst/>
                        </a:rPr>
                        <a:t>working days after approval by Prestige clients</a:t>
                      </a:r>
                      <a:endParaRPr lang="en-US" sz="1400" b="0" kern="1200" dirty="0">
                        <a:solidFill>
                          <a:schemeClr val="tx1"/>
                        </a:solidFill>
                        <a:effectLst/>
                        <a:latin typeface="+mn-lt"/>
                        <a:ea typeface="+mn-ea"/>
                        <a:cs typeface="+mn-cs"/>
                      </a:endParaRPr>
                    </a:p>
                  </a:txBody>
                  <a:tcPr marL="68580" marR="68580" marT="34290" marB="34290"/>
                </a:tc>
                <a:tc>
                  <a:txBody>
                    <a:bodyPr/>
                    <a:lstStyle/>
                    <a:p>
                      <a:r>
                        <a:rPr lang="en-US" sz="1400" dirty="0" smtClean="0">
                          <a:solidFill>
                            <a:schemeClr val="tx1"/>
                          </a:solidFill>
                        </a:rPr>
                        <a:t>100%</a:t>
                      </a:r>
                      <a:endParaRPr lang="en-US" sz="1400" dirty="0">
                        <a:solidFill>
                          <a:schemeClr val="tx1"/>
                        </a:solidFill>
                      </a:endParaRPr>
                    </a:p>
                  </a:txBody>
                  <a:tcPr marL="68580" marR="68580" marT="34290" marB="34290"/>
                </a:tc>
                <a:extLst>
                  <a:ext uri="{0D108BD9-81ED-4DB2-BD59-A6C34878D82A}">
                    <a16:rowId xmlns:a16="http://schemas.microsoft.com/office/drawing/2014/main" xmlns="" val="10003"/>
                  </a:ext>
                </a:extLst>
              </a:tr>
              <a:tr h="961295">
                <a:tc vMerge="1">
                  <a:txBody>
                    <a:bodyPr/>
                    <a:lstStyle/>
                    <a:p>
                      <a:pPr algn="ctr"/>
                      <a:endParaRPr lang="en-US" dirty="0">
                        <a:solidFill>
                          <a:schemeClr val="tx1"/>
                        </a:solidFill>
                      </a:endParaRPr>
                    </a:p>
                  </a:txBody>
                  <a:tcPr vert="vert270"/>
                </a:tc>
                <a:tc vMerge="1">
                  <a:txBody>
                    <a:bodyPr/>
                    <a:lstStyle/>
                    <a:p>
                      <a:pPr algn="ctr"/>
                      <a:endParaRPr lang="en-US" sz="1400" dirty="0">
                        <a:solidFill>
                          <a:schemeClr val="tx1"/>
                        </a:solidFill>
                      </a:endParaRPr>
                    </a:p>
                  </a:txBody>
                  <a:tcPr marL="68580" marR="68580" marT="34290" marB="34290"/>
                </a:tc>
                <a:tc vMerge="1">
                  <a:txBody>
                    <a:bodyPr/>
                    <a:lstStyle/>
                    <a:p>
                      <a:pPr marL="285750" indent="-285750">
                        <a:buFont typeface="Arial" panose="020B0604020202020204" pitchFamily="34" charset="0"/>
                        <a:buChar char="•"/>
                      </a:pPr>
                      <a:endParaRPr lang="en-US" sz="1800" b="0" i="0" u="none" strike="noStrike" kern="1200" baseline="0" dirty="0">
                        <a:solidFill>
                          <a:schemeClr val="dk1"/>
                        </a:solidFill>
                        <a:latin typeface="+mn-lt"/>
                        <a:ea typeface="+mn-ea"/>
                        <a:cs typeface="+mn-cs"/>
                      </a:endParaRPr>
                    </a:p>
                  </a:txBody>
                  <a:tcPr/>
                </a:tc>
                <a:tc v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txBody>
                  <a:tcPr/>
                </a:tc>
                <a:tc>
                  <a:txBody>
                    <a:bodyPr/>
                    <a:lstStyle/>
                    <a:p>
                      <a:r>
                        <a:rPr lang="en-US" sz="1400" kern="1200" dirty="0" smtClean="0">
                          <a:solidFill>
                            <a:schemeClr val="tx1"/>
                          </a:solidFill>
                          <a:effectLst/>
                        </a:rPr>
                        <a:t>5.3 Percentage  of provision of moveable assets from a condition assessment register of movable assets</a:t>
                      </a:r>
                      <a:endParaRPr lang="en-US" sz="1400" b="0" kern="1200" dirty="0">
                        <a:solidFill>
                          <a:schemeClr val="tx1"/>
                        </a:solidFill>
                        <a:effectLst/>
                        <a:latin typeface="+mn-lt"/>
                        <a:ea typeface="+mn-ea"/>
                        <a:cs typeface="+mn-cs"/>
                      </a:endParaRPr>
                    </a:p>
                  </a:txBody>
                  <a:tcPr marL="68580" marR="68580" marT="34290" marB="34290"/>
                </a:tc>
                <a:tc>
                  <a:txBody>
                    <a:bodyPr/>
                    <a:lstStyle/>
                    <a:p>
                      <a:r>
                        <a:rPr lang="en-US" sz="1400" dirty="0" smtClean="0">
                          <a:solidFill>
                            <a:schemeClr val="tx1"/>
                          </a:solidFill>
                        </a:rPr>
                        <a:t>80%</a:t>
                      </a:r>
                      <a:endParaRPr lang="en-US" sz="1400" dirty="0">
                        <a:solidFill>
                          <a:schemeClr val="tx1"/>
                        </a:solidFill>
                      </a:endParaRPr>
                    </a:p>
                  </a:txBody>
                  <a:tcPr marL="68580" marR="68580" marT="34290" marB="34290"/>
                </a:tc>
                <a:extLst>
                  <a:ext uri="{0D108BD9-81ED-4DB2-BD59-A6C34878D82A}">
                    <a16:rowId xmlns:a16="http://schemas.microsoft.com/office/drawing/2014/main" xmlns="" val="10004"/>
                  </a:ext>
                </a:extLst>
              </a:tr>
              <a:tr h="961295">
                <a:tc vMerge="1">
                  <a:txBody>
                    <a:bodyPr/>
                    <a:lstStyle/>
                    <a:p>
                      <a:pPr algn="ctr"/>
                      <a:endParaRPr lang="en-US" sz="1400" dirty="0">
                        <a:solidFill>
                          <a:schemeClr val="tx1"/>
                        </a:solidFill>
                      </a:endParaRPr>
                    </a:p>
                  </a:txBody>
                  <a:tcPr marL="68580" marR="68580" marT="34290" marB="34290" vert="vert270"/>
                </a:tc>
                <a:tc vMerge="1">
                  <a:txBody>
                    <a:bodyPr/>
                    <a:lstStyle/>
                    <a:p>
                      <a:pPr algn="l"/>
                      <a:endParaRPr lang="en-US" sz="1400" dirty="0">
                        <a:solidFill>
                          <a:schemeClr val="tx1"/>
                        </a:solidFill>
                      </a:endParaRPr>
                    </a:p>
                  </a:txBody>
                  <a:tcPr marL="68580" marR="68580" marT="34290" marB="34290"/>
                </a:tc>
                <a:tc vMerge="1">
                  <a:txBody>
                    <a:bodyPr/>
                    <a:lstStyle/>
                    <a:p>
                      <a:pPr marL="285750" indent="-285750">
                        <a:buFont typeface="Arial" panose="020B0604020202020204" pitchFamily="34" charset="0"/>
                        <a:buChar char="•"/>
                      </a:pPr>
                      <a:endParaRPr lang="en-US" sz="1400" b="0" i="0" u="none" strike="noStrike" kern="1200" baseline="0" dirty="0">
                        <a:solidFill>
                          <a:schemeClr val="dk1"/>
                        </a:solidFill>
                        <a:latin typeface="+mn-lt"/>
                        <a:ea typeface="+mn-ea"/>
                        <a:cs typeface="+mn-cs"/>
                      </a:endParaRPr>
                    </a:p>
                  </a:txBody>
                  <a:tcPr marL="68580" marR="68580" marT="34290" marB="34290"/>
                </a:tc>
                <a:tc v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txBody>
                  <a:tcPr marL="68580" marR="68580" marT="34290" marB="34290"/>
                </a:tc>
                <a:tc>
                  <a:txBody>
                    <a:bodyPr/>
                    <a:lstStyle/>
                    <a:p>
                      <a:r>
                        <a:rPr lang="en-US" sz="1400" b="0" kern="1200" dirty="0" smtClean="0">
                          <a:solidFill>
                            <a:schemeClr val="tx1"/>
                          </a:solidFill>
                          <a:effectLst/>
                          <a:latin typeface="+mn-lt"/>
                          <a:ea typeface="+mn-ea"/>
                          <a:cs typeface="+mn-cs"/>
                        </a:rPr>
                        <a:t>11.3 Number of preventative maintenance contracts to </a:t>
                      </a:r>
                    </a:p>
                    <a:p>
                      <a:r>
                        <a:rPr lang="en-US" sz="1400" b="0" kern="1200" dirty="0" smtClean="0">
                          <a:solidFill>
                            <a:schemeClr val="tx1"/>
                          </a:solidFill>
                          <a:effectLst/>
                          <a:latin typeface="+mn-lt"/>
                          <a:ea typeface="+mn-ea"/>
                          <a:cs typeface="+mn-cs"/>
                        </a:rPr>
                        <a:t>reduce maintenance</a:t>
                      </a:r>
                    </a:p>
                  </a:txBody>
                  <a:tcPr marL="68580" marR="68580" marT="34290" marB="34290"/>
                </a:tc>
                <a:tc>
                  <a:txBody>
                    <a:bodyPr/>
                    <a:lstStyle/>
                    <a:p>
                      <a:r>
                        <a:rPr lang="en-US" sz="1400" dirty="0" smtClean="0">
                          <a:solidFill>
                            <a:schemeClr val="tx1"/>
                          </a:solidFill>
                        </a:rPr>
                        <a:t>660</a:t>
                      </a:r>
                    </a:p>
                    <a:p>
                      <a:r>
                        <a:rPr lang="en-US" sz="1400" dirty="0" smtClean="0">
                          <a:solidFill>
                            <a:schemeClr val="tx1"/>
                          </a:solidFill>
                        </a:rPr>
                        <a:t>(180,200,280)</a:t>
                      </a:r>
                      <a:endParaRPr lang="en-US" sz="1400" dirty="0">
                        <a:solidFill>
                          <a:schemeClr val="tx1"/>
                        </a:solidFill>
                      </a:endParaRPr>
                    </a:p>
                  </a:txBody>
                  <a:tcPr marL="68580" marR="68580" marT="34290" marB="34290"/>
                </a:tc>
              </a:tr>
            </a:tbl>
          </a:graphicData>
        </a:graphic>
      </p:graphicFrame>
      <p:sp>
        <p:nvSpPr>
          <p:cNvPr id="7" name="Rectangle 6"/>
          <p:cNvSpPr/>
          <p:nvPr/>
        </p:nvSpPr>
        <p:spPr>
          <a:xfrm>
            <a:off x="65539" y="42812"/>
            <a:ext cx="7904753" cy="523220"/>
          </a:xfrm>
          <a:prstGeom prst="rect">
            <a:avLst/>
          </a:prstGeom>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SP Outcome 7: Dignified Client Experience</a:t>
            </a:r>
            <a:endParaRPr lang="en-ZA"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371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968" y="794862"/>
            <a:ext cx="8802806" cy="5515208"/>
          </a:xfrm>
        </p:spPr>
        <p:txBody>
          <a:bodyPr/>
          <a:lstStyle/>
          <a:p>
            <a:pPr marL="514350" indent="-514350" algn="just">
              <a:buFont typeface="+mj-lt"/>
              <a:buAutoNum type="arabicPeriod"/>
            </a:pPr>
            <a:r>
              <a:rPr lang="en-GB" sz="1600" dirty="0" smtClean="0"/>
              <a:t>DPWI: Department of Public Works and Infrastructure</a:t>
            </a:r>
          </a:p>
          <a:p>
            <a:pPr marL="514350" indent="-514350" algn="just">
              <a:buFont typeface="+mj-lt"/>
              <a:buAutoNum type="arabicPeriod"/>
            </a:pPr>
            <a:r>
              <a:rPr lang="en-US" sz="1600" dirty="0" smtClean="0"/>
              <a:t>MTEF: Medium Term Expenditure Framework</a:t>
            </a:r>
          </a:p>
          <a:p>
            <a:pPr marL="514350" indent="-514350" algn="just">
              <a:buFont typeface="+mj-lt"/>
              <a:buAutoNum type="arabicPeriod"/>
            </a:pPr>
            <a:r>
              <a:rPr lang="en-US" sz="1600" dirty="0" smtClean="0"/>
              <a:t>MTSF: </a:t>
            </a:r>
            <a:r>
              <a:rPr lang="en-US" sz="1600" dirty="0"/>
              <a:t>Medium Term Strategic </a:t>
            </a:r>
            <a:r>
              <a:rPr lang="en-US" sz="1600" dirty="0" smtClean="0"/>
              <a:t>Framework</a:t>
            </a:r>
          </a:p>
          <a:p>
            <a:pPr marL="514350" indent="-514350" algn="just">
              <a:buFont typeface="+mj-lt"/>
              <a:buAutoNum type="arabicPeriod"/>
            </a:pPr>
            <a:r>
              <a:rPr lang="en-US" sz="1600" dirty="0" smtClean="0"/>
              <a:t>MDA: Minister’s Delivery Agreement</a:t>
            </a:r>
          </a:p>
          <a:p>
            <a:pPr marL="514350" indent="-514350" algn="just">
              <a:buFont typeface="+mj-lt"/>
              <a:buAutoNum type="arabicPeriod"/>
            </a:pPr>
            <a:r>
              <a:rPr lang="en-US" sz="1600" dirty="0" smtClean="0"/>
              <a:t>PMTE: Property Management Trading Entity</a:t>
            </a:r>
          </a:p>
          <a:p>
            <a:pPr marL="514350" indent="-514350" algn="just">
              <a:buFont typeface="+mj-lt"/>
              <a:buAutoNum type="arabicPeriod"/>
            </a:pPr>
            <a:r>
              <a:rPr lang="en-US" sz="1600" dirty="0" smtClean="0"/>
              <a:t>NDP: National Development Plan</a:t>
            </a:r>
          </a:p>
          <a:p>
            <a:pPr marL="514350" indent="-514350">
              <a:buFont typeface="+mj-lt"/>
              <a:buAutoNum type="arabicPeriod"/>
            </a:pPr>
            <a:r>
              <a:rPr lang="en-GB" sz="1600" dirty="0" smtClean="0"/>
              <a:t>ERRP: Economic </a:t>
            </a:r>
            <a:r>
              <a:rPr lang="en-GB" sz="1600" dirty="0"/>
              <a:t>Recovery and Reconstruction </a:t>
            </a:r>
            <a:r>
              <a:rPr lang="en-GB" sz="1600" dirty="0" smtClean="0"/>
              <a:t>Programme</a:t>
            </a:r>
          </a:p>
          <a:p>
            <a:pPr marL="514350" indent="-514350">
              <a:buFont typeface="+mj-lt"/>
              <a:buAutoNum type="arabicPeriod"/>
            </a:pPr>
            <a:r>
              <a:rPr lang="en-GB" sz="1600" dirty="0" smtClean="0"/>
              <a:t>NASP: National Annual Strategic Plan</a:t>
            </a:r>
          </a:p>
          <a:p>
            <a:pPr marL="514350" indent="-514350">
              <a:buFont typeface="+mj-lt"/>
              <a:buAutoNum type="arabicPeriod"/>
            </a:pPr>
            <a:r>
              <a:rPr lang="en-US" sz="1600" dirty="0" smtClean="0"/>
              <a:t>KPI: Key Performance Indicator</a:t>
            </a:r>
          </a:p>
          <a:p>
            <a:pPr marL="514350" indent="-514350">
              <a:buFont typeface="+mj-lt"/>
              <a:buAutoNum type="arabicPeriod"/>
            </a:pPr>
            <a:r>
              <a:rPr lang="en-US" sz="1600" dirty="0" smtClean="0"/>
              <a:t>IDT: Independent Development Trust</a:t>
            </a:r>
          </a:p>
          <a:p>
            <a:pPr marL="514350" indent="-514350">
              <a:buFont typeface="+mj-lt"/>
              <a:buAutoNum type="arabicPeriod"/>
            </a:pPr>
            <a:r>
              <a:rPr lang="en-US" sz="1600" dirty="0" smtClean="0"/>
              <a:t>CBE: Council for Built Environment</a:t>
            </a:r>
          </a:p>
          <a:p>
            <a:pPr marL="514350" indent="-514350">
              <a:buFont typeface="+mj-lt"/>
              <a:buAutoNum type="arabicPeriod"/>
            </a:pPr>
            <a:r>
              <a:rPr lang="en-US" sz="1600" dirty="0" smtClean="0"/>
              <a:t>ASA: Agrement South Africa</a:t>
            </a:r>
          </a:p>
          <a:p>
            <a:pPr marL="514350" indent="-514350">
              <a:buFont typeface="+mj-lt"/>
              <a:buAutoNum type="arabicPeriod"/>
            </a:pPr>
            <a:r>
              <a:rPr lang="en-US" sz="1600" dirty="0" smtClean="0"/>
              <a:t>CIDB: Construction Industry Development Board </a:t>
            </a:r>
          </a:p>
          <a:p>
            <a:pPr marL="514350" lvl="0" indent="-514350">
              <a:buFont typeface="+mj-lt"/>
              <a:buAutoNum type="arabicPeriod"/>
            </a:pPr>
            <a:r>
              <a:rPr lang="en-GB" sz="1600" dirty="0" smtClean="0"/>
              <a:t>SIPs: Strategic </a:t>
            </a:r>
            <a:r>
              <a:rPr lang="en-GB" sz="1600" dirty="0"/>
              <a:t>Infrastructure </a:t>
            </a:r>
            <a:r>
              <a:rPr lang="en-GB" sz="1600" dirty="0" smtClean="0"/>
              <a:t>Projects</a:t>
            </a:r>
          </a:p>
          <a:p>
            <a:pPr marL="514350" indent="-514350">
              <a:buFont typeface="+mj-lt"/>
              <a:buAutoNum type="arabicPeriod"/>
            </a:pPr>
            <a:r>
              <a:rPr lang="en-US" sz="1600" dirty="0" smtClean="0"/>
              <a:t>SOPs: Standard </a:t>
            </a:r>
            <a:r>
              <a:rPr lang="en-US" sz="1600" dirty="0"/>
              <a:t>Operating </a:t>
            </a:r>
            <a:r>
              <a:rPr lang="en-US" sz="1600" dirty="0" smtClean="0"/>
              <a:t>Procedures</a:t>
            </a:r>
          </a:p>
          <a:p>
            <a:pPr marL="514350" indent="-514350">
              <a:buFont typeface="+mj-lt"/>
              <a:buAutoNum type="arabicPeriod"/>
            </a:pPr>
            <a:r>
              <a:rPr lang="en-US" sz="1600" dirty="0" smtClean="0"/>
              <a:t>NIP: National </a:t>
            </a:r>
            <a:r>
              <a:rPr lang="en-US" sz="1600" dirty="0"/>
              <a:t>Infrastructure Plan </a:t>
            </a:r>
            <a:endParaRPr lang="en-US" sz="1600" dirty="0" smtClean="0"/>
          </a:p>
          <a:p>
            <a:pPr marL="514350" indent="-514350">
              <a:buFont typeface="+mj-lt"/>
              <a:buAutoNum type="arabicPeriod"/>
            </a:pPr>
            <a:r>
              <a:rPr lang="en-US" sz="1600" dirty="0" smtClean="0"/>
              <a:t>IUDF: Integrated Urban Development Framework</a:t>
            </a:r>
          </a:p>
          <a:p>
            <a:pPr marL="514350" indent="-514350">
              <a:buFont typeface="+mj-lt"/>
              <a:buAutoNum type="arabicPeriod"/>
            </a:pPr>
            <a:r>
              <a:rPr lang="en-US" sz="1600" dirty="0" smtClean="0"/>
              <a:t>NSDF: National Spatial Development Framework</a:t>
            </a:r>
          </a:p>
          <a:p>
            <a:pPr marL="0" indent="0">
              <a:buNone/>
            </a:pPr>
            <a:r>
              <a:rPr lang="en-US" sz="1600" dirty="0" smtClean="0"/>
              <a:t>19.     CAMP: </a:t>
            </a:r>
            <a:r>
              <a:rPr lang="en-ZA" sz="1600" dirty="0"/>
              <a:t>Custodian Asset Management Plan </a:t>
            </a:r>
            <a:endParaRPr lang="en-ZA" sz="1600" dirty="0" smtClean="0"/>
          </a:p>
          <a:p>
            <a:r>
              <a:rPr lang="en-ZA" sz="1600" dirty="0"/>
              <a:t>	</a:t>
            </a:r>
          </a:p>
          <a:p>
            <a:pPr marL="514350" lvl="0" indent="-514350">
              <a:buFont typeface="+mj-lt"/>
              <a:buAutoNum type="arabicPeriod"/>
            </a:pPr>
            <a:endParaRPr lang="en-US" sz="1600" dirty="0"/>
          </a:p>
          <a:p>
            <a:pPr marL="514350" indent="-514350">
              <a:buFont typeface="+mj-lt"/>
              <a:buAutoNum type="arabicPeriod"/>
            </a:pPr>
            <a:endParaRPr lang="en-US" sz="1600" dirty="0" smtClean="0"/>
          </a:p>
          <a:p>
            <a:pPr marL="514350" indent="-514350">
              <a:buFont typeface="+mj-lt"/>
              <a:buAutoNum type="arabicPeriod"/>
            </a:pPr>
            <a:endParaRPr lang="en-US" sz="2800" dirty="0" smtClean="0"/>
          </a:p>
          <a:p>
            <a:pPr marL="514350" indent="-514350" algn="just">
              <a:buFont typeface="+mj-lt"/>
              <a:buAutoNum type="arabicPeriod"/>
            </a:pPr>
            <a:endParaRPr lang="en-US" sz="2800" dirty="0" smtClean="0"/>
          </a:p>
          <a:p>
            <a:pPr marL="0" indent="0" algn="just">
              <a:buNone/>
            </a:pPr>
            <a:endParaRPr lang="en-US" sz="2800" dirty="0" smtClean="0"/>
          </a:p>
        </p:txBody>
      </p:sp>
      <p:sp>
        <p:nvSpPr>
          <p:cNvPr id="3" name="Title 2"/>
          <p:cNvSpPr>
            <a:spLocks noGrp="1"/>
          </p:cNvSpPr>
          <p:nvPr>
            <p:ph type="title"/>
          </p:nvPr>
        </p:nvSpPr>
        <p:spPr/>
        <p:txBody>
          <a:bodyPr/>
          <a:lstStyle/>
          <a:p>
            <a:r>
              <a:rPr lang="en-US" dirty="0" smtClean="0"/>
              <a:t>Acronyms  </a:t>
            </a:r>
            <a:endParaRPr lang="en-ZA" dirty="0"/>
          </a:p>
        </p:txBody>
      </p:sp>
      <p:sp>
        <p:nvSpPr>
          <p:cNvPr id="5" name="Slide Number Placeholder 4"/>
          <p:cNvSpPr>
            <a:spLocks noGrp="1"/>
          </p:cNvSpPr>
          <p:nvPr>
            <p:ph type="sldNum" sz="quarter" idx="12"/>
          </p:nvPr>
        </p:nvSpPr>
        <p:spPr/>
        <p:txBody>
          <a:bodyPr/>
          <a:lstStyle/>
          <a:p>
            <a:fld id="{94B00A27-6A5E-FB4A-91DB-B2CBD34313A9}" type="slidenum">
              <a:rPr lang="en-US" smtClean="0"/>
              <a:pPr/>
              <a:t>3</a:t>
            </a:fld>
            <a:endParaRPr lang="en-US" dirty="0"/>
          </a:p>
        </p:txBody>
      </p:sp>
    </p:spTree>
    <p:extLst>
      <p:ext uri="{BB962C8B-B14F-4D97-AF65-F5344CB8AC3E}">
        <p14:creationId xmlns:p14="http://schemas.microsoft.com/office/powerpoint/2010/main" val="3762922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30" y="146051"/>
            <a:ext cx="9152530" cy="581579"/>
          </a:xfrm>
          <a:noFill/>
        </p:spPr>
        <p:txBody>
          <a:bodyPr/>
          <a:lstStyle/>
          <a:p>
            <a:r>
              <a:rPr lang="en-US" dirty="0"/>
              <a:t>Quarterly Targets </a:t>
            </a:r>
            <a:endParaRPr lang="en-ZA" b="1" dirty="0">
              <a:solidFill>
                <a:schemeClr val="bg1"/>
              </a:solidFill>
            </a:endParaRPr>
          </a:p>
        </p:txBody>
      </p:sp>
      <p:sp>
        <p:nvSpPr>
          <p:cNvPr id="5" name="Slide Number Placeholder 4"/>
          <p:cNvSpPr>
            <a:spLocks noGrp="1"/>
          </p:cNvSpPr>
          <p:nvPr>
            <p:ph type="sldNum" sz="quarter" idx="12"/>
          </p:nvPr>
        </p:nvSpPr>
        <p:spPr/>
        <p:txBody>
          <a:bodyPr/>
          <a:lstStyle/>
          <a:p>
            <a:fld id="{94B00A27-6A5E-FB4A-91DB-B2CBD34313A9}" type="slidenum">
              <a:rPr lang="en-US" smtClean="0"/>
              <a:pPr/>
              <a:t>30</a:t>
            </a:fld>
            <a:endParaRPr lang="en-US" dirty="0"/>
          </a:p>
        </p:txBody>
      </p:sp>
      <p:sp>
        <p:nvSpPr>
          <p:cNvPr id="15" name="Rectangle 7"/>
          <p:cNvSpPr>
            <a:spLocks noChangeArrowheads="1"/>
          </p:cNvSpPr>
          <p:nvPr/>
        </p:nvSpPr>
        <p:spPr bwMode="auto">
          <a:xfrm flipV="1">
            <a:off x="87601" y="2169617"/>
            <a:ext cx="1242221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sz="1350" dirty="0">
                <a:solidFill>
                  <a:prstClr val="black"/>
                </a:solidFill>
                <a:latin typeface="Arial" panose="020B0604020202020204" pitchFamily="34" charset="0"/>
              </a:rPr>
              <a:t/>
            </a:r>
            <a:br>
              <a:rPr lang="en-ZA" sz="1350" dirty="0">
                <a:solidFill>
                  <a:prstClr val="black"/>
                </a:solidFill>
                <a:latin typeface="Arial" panose="020B0604020202020204" pitchFamily="34" charset="0"/>
              </a:rPr>
            </a:br>
            <a:endParaRPr lang="en-ZA" sz="1350" dirty="0">
              <a:solidFill>
                <a:prstClr val="black"/>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3974699"/>
              </p:ext>
            </p:extLst>
          </p:nvPr>
        </p:nvGraphicFramePr>
        <p:xfrm>
          <a:off x="-8532" y="903560"/>
          <a:ext cx="9152531" cy="3557121"/>
        </p:xfrm>
        <a:graphic>
          <a:graphicData uri="http://schemas.openxmlformats.org/drawingml/2006/table">
            <a:tbl>
              <a:tblPr firstRow="1" bandRow="1">
                <a:tableStyleId>{93296810-A885-4BE3-A3E7-6D5BEEA58F35}</a:tableStyleId>
              </a:tblPr>
              <a:tblGrid>
                <a:gridCol w="3022076">
                  <a:extLst>
                    <a:ext uri="{9D8B030D-6E8A-4147-A177-3AD203B41FA5}">
                      <a16:colId xmlns:a16="http://schemas.microsoft.com/office/drawing/2014/main" xmlns="" val="20004"/>
                    </a:ext>
                  </a:extLst>
                </a:gridCol>
                <a:gridCol w="1407381">
                  <a:extLst>
                    <a:ext uri="{9D8B030D-6E8A-4147-A177-3AD203B41FA5}">
                      <a16:colId xmlns:a16="http://schemas.microsoft.com/office/drawing/2014/main" xmlns="" val="20005"/>
                    </a:ext>
                  </a:extLst>
                </a:gridCol>
                <a:gridCol w="1240404"/>
                <a:gridCol w="1081377"/>
                <a:gridCol w="1280160"/>
                <a:gridCol w="1121133"/>
              </a:tblGrid>
              <a:tr h="599237">
                <a:tc>
                  <a:txBody>
                    <a:bodyPr/>
                    <a:lstStyle/>
                    <a:p>
                      <a:pPr marL="0" algn="just"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Output Indicator</a:t>
                      </a:r>
                    </a:p>
                  </a:txBody>
                  <a:tcPr marL="68412" marR="68412" marT="0" marB="0"/>
                </a:tc>
                <a:tc>
                  <a:txBody>
                    <a:bodyPr/>
                    <a:lstStyle/>
                    <a:p>
                      <a:pPr marL="0" algn="l"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Annual Target</a:t>
                      </a:r>
                    </a:p>
                  </a:txBody>
                  <a:tcPr marL="68412" marR="68412" marT="0" marB="0"/>
                </a:tc>
                <a:tc>
                  <a:txBody>
                    <a:bodyPr/>
                    <a:lstStyle/>
                    <a:p>
                      <a:pPr marL="0" algn="ctr"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Q1</a:t>
                      </a:r>
                    </a:p>
                  </a:txBody>
                  <a:tcPr marL="68412" marR="68412" marT="0" marB="0"/>
                </a:tc>
                <a:tc>
                  <a:txBody>
                    <a:bodyPr/>
                    <a:lstStyle/>
                    <a:p>
                      <a:pPr marL="0" algn="ctr"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Q2</a:t>
                      </a:r>
                    </a:p>
                  </a:txBody>
                  <a:tcPr marL="68412" marR="68412" marT="0" marB="0"/>
                </a:tc>
                <a:tc>
                  <a:txBody>
                    <a:bodyPr/>
                    <a:lstStyle/>
                    <a:p>
                      <a:pPr marL="0" algn="ctr"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Q3</a:t>
                      </a:r>
                    </a:p>
                  </a:txBody>
                  <a:tcPr marL="68412" marR="68412" marT="0" marB="0"/>
                </a:tc>
                <a:tc>
                  <a:txBody>
                    <a:bodyPr/>
                    <a:lstStyle/>
                    <a:p>
                      <a:pPr marL="0" algn="ctr" defTabSz="914391" rtl="0" eaLnBrk="1" latinLnBrk="0" hangingPunct="1">
                        <a:lnSpc>
                          <a:spcPct val="110000"/>
                        </a:lnSpc>
                        <a:spcBef>
                          <a:spcPts val="400"/>
                        </a:spcBef>
                        <a:spcAft>
                          <a:spcPts val="0"/>
                        </a:spcAft>
                      </a:pPr>
                      <a:r>
                        <a:rPr lang="en-ZA" sz="1400" b="1" i="1"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Q4</a:t>
                      </a:r>
                    </a:p>
                  </a:txBody>
                  <a:tcPr marL="68412" marR="68412" marT="0" marB="0"/>
                </a:tc>
                <a:extLst>
                  <a:ext uri="{0D108BD9-81ED-4DB2-BD59-A6C34878D82A}">
                    <a16:rowId xmlns:a16="http://schemas.microsoft.com/office/drawing/2014/main" xmlns="" val="10000"/>
                  </a:ext>
                </a:extLst>
              </a:tr>
              <a:tr h="739471">
                <a:tc>
                  <a:txBody>
                    <a:bodyPr/>
                    <a:lstStyle/>
                    <a:p>
                      <a:pPr marL="0" algn="l" defTabSz="914391" rtl="0" eaLnBrk="1" latinLnBrk="0" hangingPunct="1">
                        <a:lnSpc>
                          <a:spcPct val="105000"/>
                        </a:lnSpc>
                        <a:spcAft>
                          <a:spcPts val="0"/>
                        </a:spcAft>
                      </a:pPr>
                      <a:r>
                        <a:rPr lang="en-ZA" sz="1400" b="0" i="0" kern="1200" dirty="0" smtClean="0">
                          <a:solidFill>
                            <a:schemeClr val="tx1"/>
                          </a:solidFill>
                          <a:effectLst/>
                          <a:latin typeface="+mn-lt"/>
                          <a:ea typeface="Century Gothic" panose="020B0502020202020204" pitchFamily="34" charset="0"/>
                          <a:cs typeface="Arial" panose="020B0604020202020204" pitchFamily="34" charset="0"/>
                        </a:rPr>
                        <a:t>5.1 </a:t>
                      </a:r>
                      <a:r>
                        <a:rPr lang="en-ZA" sz="1400" b="0" i="0" kern="1200" dirty="0">
                          <a:solidFill>
                            <a:schemeClr val="tx1"/>
                          </a:solidFill>
                          <a:effectLst/>
                          <a:latin typeface="+mn-lt"/>
                          <a:ea typeface="Century Gothic" panose="020B0502020202020204" pitchFamily="34" charset="0"/>
                          <a:cs typeface="Arial" panose="020B0604020202020204" pitchFamily="34" charset="0"/>
                        </a:rPr>
                        <a:t>Number of planned state events supported with movable structures</a:t>
                      </a:r>
                    </a:p>
                  </a:txBody>
                  <a:tcPr marL="68580" marR="68580" marT="0" marB="0"/>
                </a:tc>
                <a:tc>
                  <a:txBody>
                    <a:bodyPr/>
                    <a:lstStyle/>
                    <a:p>
                      <a:pPr marL="0" marR="0" algn="ctr">
                        <a:lnSpc>
                          <a:spcPts val="1100"/>
                        </a:lnSpc>
                        <a:spcBef>
                          <a:spcPts val="35"/>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5</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6040" marR="0" algn="ctr">
                        <a:lnSpc>
                          <a:spcPts val="1100"/>
                        </a:lnSpc>
                        <a:spcBef>
                          <a:spcPts val="35"/>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1</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5405" marR="0" algn="ctr">
                        <a:lnSpc>
                          <a:spcPts val="1100"/>
                        </a:lnSpc>
                        <a:spcBef>
                          <a:spcPts val="35"/>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2</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100"/>
                        </a:lnSpc>
                        <a:spcBef>
                          <a:spcPts val="35"/>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0</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6040" marR="0" algn="ctr">
                        <a:lnSpc>
                          <a:spcPts val="1100"/>
                        </a:lnSpc>
                        <a:spcBef>
                          <a:spcPts val="35"/>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2</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r>
              <a:tr h="739471">
                <a:tc>
                  <a:txBody>
                    <a:bodyPr/>
                    <a:lstStyle/>
                    <a:p>
                      <a:pPr marL="0" algn="l" defTabSz="914391" rtl="0" eaLnBrk="1" latinLnBrk="0" hangingPunct="1">
                        <a:lnSpc>
                          <a:spcPct val="105000"/>
                        </a:lnSpc>
                        <a:spcAft>
                          <a:spcPts val="0"/>
                        </a:spcAft>
                      </a:pPr>
                      <a:r>
                        <a:rPr lang="en-ZA" sz="1400" b="0" i="0" kern="1200" dirty="0" smtClean="0">
                          <a:solidFill>
                            <a:schemeClr val="tx1"/>
                          </a:solidFill>
                          <a:effectLst/>
                          <a:latin typeface="+mn-lt"/>
                          <a:ea typeface="Century Gothic" panose="020B0502020202020204" pitchFamily="34" charset="0"/>
                          <a:cs typeface="Arial" panose="020B0604020202020204" pitchFamily="34" charset="0"/>
                        </a:rPr>
                        <a:t>5.2 </a:t>
                      </a:r>
                      <a:r>
                        <a:rPr lang="en-US" sz="1400" b="0" i="0" kern="1200" dirty="0">
                          <a:solidFill>
                            <a:schemeClr val="tx1"/>
                          </a:solidFill>
                          <a:effectLst/>
                          <a:latin typeface="+mn-lt"/>
                          <a:ea typeface="Century Gothic" panose="020B0502020202020204" pitchFamily="34" charset="0"/>
                          <a:cs typeface="Arial" panose="020B0604020202020204" pitchFamily="34" charset="0"/>
                        </a:rPr>
                        <a:t>Percentage of movable assets provided within </a:t>
                      </a:r>
                      <a:r>
                        <a:rPr lang="en-US" sz="1400" b="0" i="0" kern="1200" dirty="0" smtClean="0">
                          <a:solidFill>
                            <a:schemeClr val="tx1"/>
                          </a:solidFill>
                          <a:effectLst/>
                          <a:latin typeface="+mn-lt"/>
                          <a:ea typeface="Century Gothic" panose="020B0502020202020204" pitchFamily="34" charset="0"/>
                          <a:cs typeface="Arial" panose="020B0604020202020204" pitchFamily="34" charset="0"/>
                        </a:rPr>
                        <a:t>120 </a:t>
                      </a:r>
                      <a:r>
                        <a:rPr lang="en-US" sz="1400" b="0" i="0" kern="1200" dirty="0">
                          <a:solidFill>
                            <a:schemeClr val="tx1"/>
                          </a:solidFill>
                          <a:effectLst/>
                          <a:latin typeface="+mn-lt"/>
                          <a:ea typeface="Century Gothic" panose="020B0502020202020204" pitchFamily="34" charset="0"/>
                          <a:cs typeface="Arial" panose="020B0604020202020204" pitchFamily="34" charset="0"/>
                        </a:rPr>
                        <a:t>working days after approval by Prestige clients</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tc>
                <a:tc>
                  <a:txBody>
                    <a:bodyPr/>
                    <a:lstStyle/>
                    <a:p>
                      <a:pPr marL="0" marR="0" algn="ctr">
                        <a:lnSpc>
                          <a:spcPts val="1100"/>
                        </a:lnSpc>
                        <a:spcBef>
                          <a:spcPts val="35"/>
                        </a:spcBef>
                        <a:spcAft>
                          <a:spcPts val="0"/>
                        </a:spcAft>
                      </a:pPr>
                      <a:r>
                        <a:rPr lang="en-US" sz="1400">
                          <a:solidFill>
                            <a:schemeClr val="tx1"/>
                          </a:solidFill>
                          <a:effectLst/>
                          <a:latin typeface="+mn-lt"/>
                          <a:ea typeface="Century Gothic" panose="020B0502020202020204" pitchFamily="34" charset="0"/>
                          <a:cs typeface="Century Gothic" panose="020B0502020202020204" pitchFamily="34" charset="0"/>
                        </a:rPr>
                        <a:t>100%</a:t>
                      </a:r>
                      <a:endParaRPr lang="en-US" sz="14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6040" marR="0" algn="ctr">
                        <a:lnSpc>
                          <a:spcPts val="1100"/>
                        </a:lnSpc>
                        <a:spcBef>
                          <a:spcPts val="35"/>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100%</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5405" marR="0" algn="ctr">
                        <a:lnSpc>
                          <a:spcPts val="1100"/>
                        </a:lnSpc>
                        <a:spcBef>
                          <a:spcPts val="35"/>
                        </a:spcBef>
                        <a:spcAft>
                          <a:spcPts val="0"/>
                        </a:spcAft>
                      </a:pPr>
                      <a:r>
                        <a:rPr lang="en-US" sz="1400">
                          <a:solidFill>
                            <a:schemeClr val="tx1"/>
                          </a:solidFill>
                          <a:effectLst/>
                          <a:latin typeface="+mn-lt"/>
                          <a:ea typeface="Century Gothic" panose="020B0502020202020204" pitchFamily="34" charset="0"/>
                          <a:cs typeface="Century Gothic" panose="020B0502020202020204" pitchFamily="34" charset="0"/>
                        </a:rPr>
                        <a:t>100%</a:t>
                      </a:r>
                      <a:endParaRPr lang="en-US" sz="14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100"/>
                        </a:lnSpc>
                        <a:spcBef>
                          <a:spcPts val="35"/>
                        </a:spcBef>
                        <a:spcAft>
                          <a:spcPts val="0"/>
                        </a:spcAft>
                      </a:pPr>
                      <a:r>
                        <a:rPr lang="en-US" sz="1400">
                          <a:solidFill>
                            <a:schemeClr val="tx1"/>
                          </a:solidFill>
                          <a:effectLst/>
                          <a:latin typeface="+mn-lt"/>
                          <a:ea typeface="Century Gothic" panose="020B0502020202020204" pitchFamily="34" charset="0"/>
                          <a:cs typeface="Century Gothic" panose="020B0502020202020204" pitchFamily="34" charset="0"/>
                        </a:rPr>
                        <a:t>100%</a:t>
                      </a:r>
                      <a:endParaRPr lang="en-US" sz="14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6040" marR="0" algn="ctr">
                        <a:lnSpc>
                          <a:spcPts val="1100"/>
                        </a:lnSpc>
                        <a:spcBef>
                          <a:spcPts val="35"/>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100%</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r>
              <a:tr h="739471">
                <a:tc>
                  <a:txBody>
                    <a:bodyPr/>
                    <a:lstStyle/>
                    <a:p>
                      <a:r>
                        <a:rPr lang="en-US" sz="1400" kern="1200" dirty="0" smtClean="0">
                          <a:solidFill>
                            <a:schemeClr val="tx1"/>
                          </a:solidFill>
                          <a:effectLst/>
                        </a:rPr>
                        <a:t>5.3 Percentage  of provision of moveable assets from a condition assessment register of moveable assets</a:t>
                      </a:r>
                      <a:endParaRPr lang="en-US" sz="1400" b="0" kern="1200" dirty="0">
                        <a:solidFill>
                          <a:schemeClr val="tx1"/>
                        </a:solidFill>
                        <a:effectLst/>
                        <a:latin typeface="+mn-lt"/>
                        <a:ea typeface="+mn-ea"/>
                        <a:cs typeface="+mn-cs"/>
                      </a:endParaRPr>
                    </a:p>
                  </a:txBody>
                  <a:tcPr marL="68580" marR="68580" marT="0" marB="0"/>
                </a:tc>
                <a:tc>
                  <a:txBody>
                    <a:bodyPr/>
                    <a:lstStyle/>
                    <a:p>
                      <a:pPr marL="0" algn="ctr" defTabSz="914391" rtl="0" eaLnBrk="1" latinLnBrk="0" hangingPunct="1">
                        <a:lnSpc>
                          <a:spcPct val="105000"/>
                        </a:lnSpc>
                        <a:spcAft>
                          <a:spcPts val="0"/>
                        </a:spcAft>
                      </a:pPr>
                      <a:r>
                        <a:rPr lang="en-ZA" sz="1400" b="0" i="0" kern="1200" dirty="0" smtClean="0">
                          <a:solidFill>
                            <a:schemeClr val="tx1"/>
                          </a:solidFill>
                          <a:effectLst/>
                          <a:latin typeface="+mn-lt"/>
                          <a:ea typeface="Century Gothic" panose="020B0502020202020204" pitchFamily="34" charset="0"/>
                          <a:cs typeface="Arial" panose="020B0604020202020204" pitchFamily="34" charset="0"/>
                        </a:rPr>
                        <a:t>80%</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nchor="ctr"/>
                </a:tc>
                <a:tc>
                  <a:txBody>
                    <a:bodyPr/>
                    <a:lstStyle/>
                    <a:p>
                      <a:pPr marL="0" algn="ctr" defTabSz="914391" rtl="0" eaLnBrk="1" latinLnBrk="0" hangingPunct="1">
                        <a:lnSpc>
                          <a:spcPct val="105000"/>
                        </a:lnSpc>
                        <a:spcAft>
                          <a:spcPts val="0"/>
                        </a:spcAft>
                      </a:pPr>
                      <a:r>
                        <a:rPr lang="en-ZA" sz="1400" b="0" i="0" kern="1200" dirty="0" smtClean="0">
                          <a:solidFill>
                            <a:schemeClr val="tx1"/>
                          </a:solidFill>
                          <a:effectLst/>
                          <a:latin typeface="+mn-lt"/>
                          <a:ea typeface="Century Gothic" panose="020B0502020202020204" pitchFamily="34" charset="0"/>
                          <a:cs typeface="Arial" panose="020B0604020202020204" pitchFamily="34" charset="0"/>
                        </a:rPr>
                        <a:t>20%</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nchor="ctr"/>
                </a:tc>
                <a:tc>
                  <a:txBody>
                    <a:bodyPr/>
                    <a:lstStyle/>
                    <a:p>
                      <a:pPr marL="0" algn="ctr" defTabSz="914391" rtl="0" eaLnBrk="1" latinLnBrk="0" hangingPunct="1">
                        <a:lnSpc>
                          <a:spcPct val="105000"/>
                        </a:lnSpc>
                        <a:spcAft>
                          <a:spcPts val="0"/>
                        </a:spcAft>
                      </a:pPr>
                      <a:r>
                        <a:rPr lang="en-ZA" sz="1400" b="0" i="0" kern="1200" dirty="0" smtClean="0">
                          <a:solidFill>
                            <a:schemeClr val="tx1"/>
                          </a:solidFill>
                          <a:effectLst/>
                          <a:latin typeface="+mn-lt"/>
                          <a:ea typeface="Century Gothic" panose="020B0502020202020204" pitchFamily="34" charset="0"/>
                          <a:cs typeface="Arial" panose="020B0604020202020204" pitchFamily="34" charset="0"/>
                        </a:rPr>
                        <a:t>20%</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nchor="ctr"/>
                </a:tc>
                <a:tc>
                  <a:txBody>
                    <a:bodyPr/>
                    <a:lstStyle/>
                    <a:p>
                      <a:pPr marL="0" algn="ctr" defTabSz="914391" rtl="0" eaLnBrk="1" latinLnBrk="0" hangingPunct="1">
                        <a:lnSpc>
                          <a:spcPct val="105000"/>
                        </a:lnSpc>
                        <a:spcAft>
                          <a:spcPts val="0"/>
                        </a:spcAft>
                      </a:pPr>
                      <a:r>
                        <a:rPr lang="en-ZA" sz="1400" b="0" i="0" kern="1200" dirty="0" smtClean="0">
                          <a:solidFill>
                            <a:schemeClr val="tx1"/>
                          </a:solidFill>
                          <a:effectLst/>
                          <a:latin typeface="+mn-lt"/>
                          <a:ea typeface="Century Gothic" panose="020B0502020202020204" pitchFamily="34" charset="0"/>
                          <a:cs typeface="Arial" panose="020B0604020202020204" pitchFamily="34" charset="0"/>
                        </a:rPr>
                        <a:t>20%</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nchor="ctr"/>
                </a:tc>
                <a:tc>
                  <a:txBody>
                    <a:bodyPr/>
                    <a:lstStyle/>
                    <a:p>
                      <a:pPr marL="0" algn="ctr" defTabSz="914391" rtl="0" eaLnBrk="1" latinLnBrk="0" hangingPunct="1">
                        <a:lnSpc>
                          <a:spcPct val="105000"/>
                        </a:lnSpc>
                        <a:spcAft>
                          <a:spcPts val="0"/>
                        </a:spcAft>
                      </a:pPr>
                      <a:r>
                        <a:rPr lang="en-ZA" sz="1400" b="0" i="0" kern="1200" dirty="0" smtClean="0">
                          <a:solidFill>
                            <a:schemeClr val="tx1"/>
                          </a:solidFill>
                          <a:effectLst/>
                          <a:latin typeface="+mn-lt"/>
                          <a:ea typeface="Century Gothic" panose="020B0502020202020204" pitchFamily="34" charset="0"/>
                          <a:cs typeface="Arial" panose="020B0604020202020204" pitchFamily="34" charset="0"/>
                        </a:rPr>
                        <a:t>20%</a:t>
                      </a:r>
                      <a:endParaRPr lang="en-ZA" sz="1400" b="0" i="0" kern="1200" dirty="0">
                        <a:solidFill>
                          <a:schemeClr val="tx1"/>
                        </a:solidFill>
                        <a:effectLst/>
                        <a:latin typeface="+mn-lt"/>
                        <a:ea typeface="Century Gothic" panose="020B0502020202020204" pitchFamily="34" charset="0"/>
                        <a:cs typeface="Arial" panose="020B0604020202020204" pitchFamily="34" charset="0"/>
                      </a:endParaRPr>
                    </a:p>
                  </a:txBody>
                  <a:tcPr marL="68580" marR="68580" marT="0" marB="0" anchor="ctr"/>
                </a:tc>
              </a:tr>
              <a:tr h="739471">
                <a:tc>
                  <a:txBody>
                    <a:bodyPr/>
                    <a:lstStyle/>
                    <a:p>
                      <a:r>
                        <a:rPr lang="en-US" sz="1400" b="0" kern="1200" dirty="0" smtClean="0">
                          <a:solidFill>
                            <a:schemeClr val="tx1"/>
                          </a:solidFill>
                          <a:effectLst/>
                          <a:latin typeface="+mn-lt"/>
                          <a:ea typeface="+mn-ea"/>
                          <a:cs typeface="+mn-cs"/>
                        </a:rPr>
                        <a:t>11.3 Number of preventative maintenance contracts to </a:t>
                      </a:r>
                    </a:p>
                    <a:p>
                      <a:r>
                        <a:rPr lang="en-US" sz="1400" b="0" kern="1200" dirty="0" smtClean="0">
                          <a:solidFill>
                            <a:schemeClr val="tx1"/>
                          </a:solidFill>
                          <a:effectLst/>
                          <a:latin typeface="+mn-lt"/>
                          <a:ea typeface="+mn-ea"/>
                          <a:cs typeface="+mn-cs"/>
                        </a:rPr>
                        <a:t>reduce maintenance</a:t>
                      </a:r>
                    </a:p>
                  </a:txBody>
                  <a:tcPr marL="68580" marR="68580" marT="0" marB="0"/>
                </a:tc>
                <a:tc>
                  <a:txBody>
                    <a:bodyPr/>
                    <a:lstStyle/>
                    <a:p>
                      <a:pPr marL="69215" marR="0" algn="ctr">
                        <a:lnSpc>
                          <a:spcPct val="110000"/>
                        </a:lnSpc>
                        <a:spcBef>
                          <a:spcPts val="25"/>
                        </a:spcBef>
                        <a:spcAft>
                          <a:spcPts val="0"/>
                        </a:spcAft>
                      </a:pPr>
                      <a:r>
                        <a:rPr lang="en-US" sz="1400">
                          <a:solidFill>
                            <a:schemeClr val="tx1"/>
                          </a:solidFill>
                          <a:effectLst/>
                          <a:latin typeface="+mn-lt"/>
                          <a:ea typeface="Century Gothic" panose="020B0502020202020204" pitchFamily="34" charset="0"/>
                          <a:cs typeface="Century Gothic" panose="020B0502020202020204" pitchFamily="34" charset="0"/>
                        </a:rPr>
                        <a:t>180</a:t>
                      </a:r>
                      <a:endParaRPr lang="en-US" sz="14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9215" marR="0" algn="ctr">
                        <a:lnSpc>
                          <a:spcPct val="110000"/>
                        </a:lnSpc>
                        <a:spcBef>
                          <a:spcPts val="35"/>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8580" marR="0" algn="ctr">
                        <a:lnSpc>
                          <a:spcPct val="110000"/>
                        </a:lnSpc>
                        <a:spcBef>
                          <a:spcPts val="35"/>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60</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8580" marR="0" algn="ctr">
                        <a:lnSpc>
                          <a:spcPct val="110000"/>
                        </a:lnSpc>
                        <a:spcBef>
                          <a:spcPts val="35"/>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60</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6675" marR="0" algn="ctr">
                        <a:lnSpc>
                          <a:spcPct val="110000"/>
                        </a:lnSpc>
                        <a:spcBef>
                          <a:spcPts val="35"/>
                        </a:spcBef>
                        <a:spcAft>
                          <a:spcPts val="0"/>
                        </a:spcAft>
                      </a:pPr>
                      <a:r>
                        <a:rPr lang="en-US" sz="1400" dirty="0">
                          <a:solidFill>
                            <a:schemeClr val="tx1"/>
                          </a:solidFill>
                          <a:effectLst/>
                          <a:latin typeface="+mn-lt"/>
                          <a:ea typeface="Century Gothic" panose="020B0502020202020204" pitchFamily="34" charset="0"/>
                          <a:cs typeface="Century Gothic" panose="020B0502020202020204" pitchFamily="34" charset="0"/>
                        </a:rPr>
                        <a:t>60</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484572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a:t>WELISIZWE PROGRAMME</a:t>
            </a:r>
          </a:p>
        </p:txBody>
      </p:sp>
      <p:sp>
        <p:nvSpPr>
          <p:cNvPr id="4" name="Slide Number Placeholder 3"/>
          <p:cNvSpPr>
            <a:spLocks noGrp="1"/>
          </p:cNvSpPr>
          <p:nvPr>
            <p:ph type="sldNum" sz="quarter" idx="12"/>
          </p:nvPr>
        </p:nvSpPr>
        <p:spPr/>
        <p:txBody>
          <a:bodyPr/>
          <a:lstStyle/>
          <a:p>
            <a:fld id="{94B00A27-6A5E-FB4A-91DB-B2CBD34313A9}" type="slidenum">
              <a:rPr lang="en-US" smtClean="0"/>
              <a:pPr/>
              <a:t>31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74039112"/>
              </p:ext>
            </p:extLst>
          </p:nvPr>
        </p:nvGraphicFramePr>
        <p:xfrm>
          <a:off x="269382" y="1579942"/>
          <a:ext cx="8693240" cy="3463325"/>
        </p:xfrm>
        <a:graphic>
          <a:graphicData uri="http://schemas.openxmlformats.org/drawingml/2006/table">
            <a:tbl>
              <a:tblPr firstRow="1" bandRow="1"/>
              <a:tblGrid>
                <a:gridCol w="1075275"/>
                <a:gridCol w="1098035"/>
                <a:gridCol w="1086655"/>
                <a:gridCol w="1086655"/>
                <a:gridCol w="1086655"/>
                <a:gridCol w="1086655"/>
                <a:gridCol w="1086655"/>
                <a:gridCol w="1086655"/>
              </a:tblGrid>
              <a:tr h="546361">
                <a:tc>
                  <a:txBody>
                    <a:bodyPr/>
                    <a:lstStyle>
                      <a:lvl1pPr marL="0" algn="l" defTabSz="914391" rtl="0" eaLnBrk="1" latinLnBrk="0" hangingPunct="1">
                        <a:defRPr sz="1800" b="1" kern="1200">
                          <a:solidFill>
                            <a:schemeClr val="lt1"/>
                          </a:solidFill>
                          <a:latin typeface="Century Gothic"/>
                          <a:ea typeface=""/>
                          <a:cs typeface=""/>
                        </a:defRPr>
                      </a:lvl1pPr>
                      <a:lvl2pPr marL="457196" algn="l" defTabSz="914391" rtl="0" eaLnBrk="1" latinLnBrk="0" hangingPunct="1">
                        <a:defRPr sz="1800" b="1" kern="1200">
                          <a:solidFill>
                            <a:schemeClr val="lt1"/>
                          </a:solidFill>
                          <a:latin typeface="Century Gothic"/>
                          <a:ea typeface=""/>
                          <a:cs typeface=""/>
                        </a:defRPr>
                      </a:lvl2pPr>
                      <a:lvl3pPr marL="914391" algn="l" defTabSz="914391" rtl="0" eaLnBrk="1" latinLnBrk="0" hangingPunct="1">
                        <a:defRPr sz="1800" b="1" kern="1200">
                          <a:solidFill>
                            <a:schemeClr val="lt1"/>
                          </a:solidFill>
                          <a:latin typeface="Century Gothic"/>
                          <a:ea typeface=""/>
                          <a:cs typeface=""/>
                        </a:defRPr>
                      </a:lvl3pPr>
                      <a:lvl4pPr marL="1371587" algn="l" defTabSz="914391" rtl="0" eaLnBrk="1" latinLnBrk="0" hangingPunct="1">
                        <a:defRPr sz="1800" b="1" kern="1200">
                          <a:solidFill>
                            <a:schemeClr val="lt1"/>
                          </a:solidFill>
                          <a:latin typeface="Century Gothic"/>
                          <a:ea typeface=""/>
                          <a:cs typeface=""/>
                        </a:defRPr>
                      </a:lvl4pPr>
                      <a:lvl5pPr marL="1828783" algn="l" defTabSz="914391" rtl="0" eaLnBrk="1" latinLnBrk="0" hangingPunct="1">
                        <a:defRPr sz="1800" b="1" kern="1200">
                          <a:solidFill>
                            <a:schemeClr val="lt1"/>
                          </a:solidFill>
                          <a:latin typeface="Century Gothic"/>
                          <a:ea typeface=""/>
                          <a:cs typeface=""/>
                        </a:defRPr>
                      </a:lvl5pPr>
                      <a:lvl6pPr marL="2285978" algn="l" defTabSz="914391" rtl="0" eaLnBrk="1" latinLnBrk="0" hangingPunct="1">
                        <a:defRPr sz="1800" b="1" kern="1200">
                          <a:solidFill>
                            <a:schemeClr val="lt1"/>
                          </a:solidFill>
                          <a:latin typeface="Century Gothic"/>
                          <a:ea typeface=""/>
                          <a:cs typeface=""/>
                        </a:defRPr>
                      </a:lvl6pPr>
                      <a:lvl7pPr marL="2743174" algn="l" defTabSz="914391" rtl="0" eaLnBrk="1" latinLnBrk="0" hangingPunct="1">
                        <a:defRPr sz="1800" b="1" kern="1200">
                          <a:solidFill>
                            <a:schemeClr val="lt1"/>
                          </a:solidFill>
                          <a:latin typeface="Century Gothic"/>
                          <a:ea typeface=""/>
                          <a:cs typeface=""/>
                        </a:defRPr>
                      </a:lvl7pPr>
                      <a:lvl8pPr marL="3200370" algn="l" defTabSz="914391" rtl="0" eaLnBrk="1" latinLnBrk="0" hangingPunct="1">
                        <a:defRPr sz="1800" b="1" kern="1200">
                          <a:solidFill>
                            <a:schemeClr val="lt1"/>
                          </a:solidFill>
                          <a:latin typeface="Century Gothic"/>
                          <a:ea typeface=""/>
                          <a:cs typeface=""/>
                        </a:defRPr>
                      </a:lvl8pPr>
                      <a:lvl9pPr marL="3657565" algn="l" defTabSz="914391" rtl="0" eaLnBrk="1" latinLnBrk="0" hangingPunct="1">
                        <a:defRPr sz="1800" b="1" kern="1200">
                          <a:solidFill>
                            <a:schemeClr val="lt1"/>
                          </a:solidFill>
                          <a:latin typeface="Century Gothic"/>
                          <a:ea typeface=""/>
                          <a:cs typeface=""/>
                        </a:defRPr>
                      </a:lvl9pPr>
                    </a:lstStyle>
                    <a:p>
                      <a:r>
                        <a:rPr lang="en-ZA" sz="1400" dirty="0" smtClean="0"/>
                        <a:t>Province</a:t>
                      </a:r>
                      <a:endParaRPr lang="en-ZA"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Century Gothic"/>
                          <a:ea typeface=""/>
                          <a:cs typeface=""/>
                        </a:defRPr>
                      </a:lvl1pPr>
                      <a:lvl2pPr marL="457196" algn="l" defTabSz="914391" rtl="0" eaLnBrk="1" latinLnBrk="0" hangingPunct="1">
                        <a:defRPr sz="1800" b="1" kern="1200">
                          <a:solidFill>
                            <a:schemeClr val="lt1"/>
                          </a:solidFill>
                          <a:latin typeface="Century Gothic"/>
                          <a:ea typeface=""/>
                          <a:cs typeface=""/>
                        </a:defRPr>
                      </a:lvl2pPr>
                      <a:lvl3pPr marL="914391" algn="l" defTabSz="914391" rtl="0" eaLnBrk="1" latinLnBrk="0" hangingPunct="1">
                        <a:defRPr sz="1800" b="1" kern="1200">
                          <a:solidFill>
                            <a:schemeClr val="lt1"/>
                          </a:solidFill>
                          <a:latin typeface="Century Gothic"/>
                          <a:ea typeface=""/>
                          <a:cs typeface=""/>
                        </a:defRPr>
                      </a:lvl3pPr>
                      <a:lvl4pPr marL="1371587" algn="l" defTabSz="914391" rtl="0" eaLnBrk="1" latinLnBrk="0" hangingPunct="1">
                        <a:defRPr sz="1800" b="1" kern="1200">
                          <a:solidFill>
                            <a:schemeClr val="lt1"/>
                          </a:solidFill>
                          <a:latin typeface="Century Gothic"/>
                          <a:ea typeface=""/>
                          <a:cs typeface=""/>
                        </a:defRPr>
                      </a:lvl4pPr>
                      <a:lvl5pPr marL="1828783" algn="l" defTabSz="914391" rtl="0" eaLnBrk="1" latinLnBrk="0" hangingPunct="1">
                        <a:defRPr sz="1800" b="1" kern="1200">
                          <a:solidFill>
                            <a:schemeClr val="lt1"/>
                          </a:solidFill>
                          <a:latin typeface="Century Gothic"/>
                          <a:ea typeface=""/>
                          <a:cs typeface=""/>
                        </a:defRPr>
                      </a:lvl5pPr>
                      <a:lvl6pPr marL="2285978" algn="l" defTabSz="914391" rtl="0" eaLnBrk="1" latinLnBrk="0" hangingPunct="1">
                        <a:defRPr sz="1800" b="1" kern="1200">
                          <a:solidFill>
                            <a:schemeClr val="lt1"/>
                          </a:solidFill>
                          <a:latin typeface="Century Gothic"/>
                          <a:ea typeface=""/>
                          <a:cs typeface=""/>
                        </a:defRPr>
                      </a:lvl6pPr>
                      <a:lvl7pPr marL="2743174" algn="l" defTabSz="914391" rtl="0" eaLnBrk="1" latinLnBrk="0" hangingPunct="1">
                        <a:defRPr sz="1800" b="1" kern="1200">
                          <a:solidFill>
                            <a:schemeClr val="lt1"/>
                          </a:solidFill>
                          <a:latin typeface="Century Gothic"/>
                          <a:ea typeface=""/>
                          <a:cs typeface=""/>
                        </a:defRPr>
                      </a:lvl7pPr>
                      <a:lvl8pPr marL="3200370" algn="l" defTabSz="914391" rtl="0" eaLnBrk="1" latinLnBrk="0" hangingPunct="1">
                        <a:defRPr sz="1800" b="1" kern="1200">
                          <a:solidFill>
                            <a:schemeClr val="lt1"/>
                          </a:solidFill>
                          <a:latin typeface="Century Gothic"/>
                          <a:ea typeface=""/>
                          <a:cs typeface=""/>
                        </a:defRPr>
                      </a:lvl8pPr>
                      <a:lvl9pPr marL="3657565" algn="l" defTabSz="914391" rtl="0" eaLnBrk="1" latinLnBrk="0" hangingPunct="1">
                        <a:defRPr sz="1800" b="1" kern="1200">
                          <a:solidFill>
                            <a:schemeClr val="lt1"/>
                          </a:solidFill>
                          <a:latin typeface="Century Gothic"/>
                          <a:ea typeface=""/>
                          <a:cs typeface=""/>
                        </a:defRPr>
                      </a:lvl9pPr>
                    </a:lstStyle>
                    <a:p>
                      <a:r>
                        <a:rPr lang="en-ZA" sz="1400" dirty="0" smtClean="0"/>
                        <a:t>Eastern</a:t>
                      </a:r>
                      <a:r>
                        <a:rPr lang="en-ZA" sz="1400" baseline="0" dirty="0" smtClean="0"/>
                        <a:t> Cape</a:t>
                      </a:r>
                      <a:endParaRPr lang="en-ZA"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Century Gothic"/>
                          <a:ea typeface=""/>
                          <a:cs typeface=""/>
                        </a:defRPr>
                      </a:lvl1pPr>
                      <a:lvl2pPr marL="457196" algn="l" defTabSz="914391" rtl="0" eaLnBrk="1" latinLnBrk="0" hangingPunct="1">
                        <a:defRPr sz="1800" b="1" kern="1200">
                          <a:solidFill>
                            <a:schemeClr val="lt1"/>
                          </a:solidFill>
                          <a:latin typeface="Century Gothic"/>
                          <a:ea typeface=""/>
                          <a:cs typeface=""/>
                        </a:defRPr>
                      </a:lvl2pPr>
                      <a:lvl3pPr marL="914391" algn="l" defTabSz="914391" rtl="0" eaLnBrk="1" latinLnBrk="0" hangingPunct="1">
                        <a:defRPr sz="1800" b="1" kern="1200">
                          <a:solidFill>
                            <a:schemeClr val="lt1"/>
                          </a:solidFill>
                          <a:latin typeface="Century Gothic"/>
                          <a:ea typeface=""/>
                          <a:cs typeface=""/>
                        </a:defRPr>
                      </a:lvl3pPr>
                      <a:lvl4pPr marL="1371587" algn="l" defTabSz="914391" rtl="0" eaLnBrk="1" latinLnBrk="0" hangingPunct="1">
                        <a:defRPr sz="1800" b="1" kern="1200">
                          <a:solidFill>
                            <a:schemeClr val="lt1"/>
                          </a:solidFill>
                          <a:latin typeface="Century Gothic"/>
                          <a:ea typeface=""/>
                          <a:cs typeface=""/>
                        </a:defRPr>
                      </a:lvl4pPr>
                      <a:lvl5pPr marL="1828783" algn="l" defTabSz="914391" rtl="0" eaLnBrk="1" latinLnBrk="0" hangingPunct="1">
                        <a:defRPr sz="1800" b="1" kern="1200">
                          <a:solidFill>
                            <a:schemeClr val="lt1"/>
                          </a:solidFill>
                          <a:latin typeface="Century Gothic"/>
                          <a:ea typeface=""/>
                          <a:cs typeface=""/>
                        </a:defRPr>
                      </a:lvl5pPr>
                      <a:lvl6pPr marL="2285978" algn="l" defTabSz="914391" rtl="0" eaLnBrk="1" latinLnBrk="0" hangingPunct="1">
                        <a:defRPr sz="1800" b="1" kern="1200">
                          <a:solidFill>
                            <a:schemeClr val="lt1"/>
                          </a:solidFill>
                          <a:latin typeface="Century Gothic"/>
                          <a:ea typeface=""/>
                          <a:cs typeface=""/>
                        </a:defRPr>
                      </a:lvl6pPr>
                      <a:lvl7pPr marL="2743174" algn="l" defTabSz="914391" rtl="0" eaLnBrk="1" latinLnBrk="0" hangingPunct="1">
                        <a:defRPr sz="1800" b="1" kern="1200">
                          <a:solidFill>
                            <a:schemeClr val="lt1"/>
                          </a:solidFill>
                          <a:latin typeface="Century Gothic"/>
                          <a:ea typeface=""/>
                          <a:cs typeface=""/>
                        </a:defRPr>
                      </a:lvl7pPr>
                      <a:lvl8pPr marL="3200370" algn="l" defTabSz="914391" rtl="0" eaLnBrk="1" latinLnBrk="0" hangingPunct="1">
                        <a:defRPr sz="1800" b="1" kern="1200">
                          <a:solidFill>
                            <a:schemeClr val="lt1"/>
                          </a:solidFill>
                          <a:latin typeface="Century Gothic"/>
                          <a:ea typeface=""/>
                          <a:cs typeface=""/>
                        </a:defRPr>
                      </a:lvl8pPr>
                      <a:lvl9pPr marL="3657565" algn="l" defTabSz="914391" rtl="0" eaLnBrk="1" latinLnBrk="0" hangingPunct="1">
                        <a:defRPr sz="1800" b="1" kern="1200">
                          <a:solidFill>
                            <a:schemeClr val="lt1"/>
                          </a:solidFill>
                          <a:latin typeface="Century Gothic"/>
                          <a:ea typeface=""/>
                          <a:cs typeface=""/>
                        </a:defRPr>
                      </a:lvl9pPr>
                    </a:lstStyle>
                    <a:p>
                      <a:r>
                        <a:rPr lang="en-ZA" sz="1400" dirty="0" smtClean="0"/>
                        <a:t>KwaZulu Natal</a:t>
                      </a:r>
                      <a:endParaRPr lang="en-ZA"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Century Gothic"/>
                          <a:ea typeface=""/>
                          <a:cs typeface=""/>
                        </a:defRPr>
                      </a:lvl1pPr>
                      <a:lvl2pPr marL="457196" algn="l" defTabSz="914391" rtl="0" eaLnBrk="1" latinLnBrk="0" hangingPunct="1">
                        <a:defRPr sz="1800" b="1" kern="1200">
                          <a:solidFill>
                            <a:schemeClr val="lt1"/>
                          </a:solidFill>
                          <a:latin typeface="Century Gothic"/>
                          <a:ea typeface=""/>
                          <a:cs typeface=""/>
                        </a:defRPr>
                      </a:lvl2pPr>
                      <a:lvl3pPr marL="914391" algn="l" defTabSz="914391" rtl="0" eaLnBrk="1" latinLnBrk="0" hangingPunct="1">
                        <a:defRPr sz="1800" b="1" kern="1200">
                          <a:solidFill>
                            <a:schemeClr val="lt1"/>
                          </a:solidFill>
                          <a:latin typeface="Century Gothic"/>
                          <a:ea typeface=""/>
                          <a:cs typeface=""/>
                        </a:defRPr>
                      </a:lvl3pPr>
                      <a:lvl4pPr marL="1371587" algn="l" defTabSz="914391" rtl="0" eaLnBrk="1" latinLnBrk="0" hangingPunct="1">
                        <a:defRPr sz="1800" b="1" kern="1200">
                          <a:solidFill>
                            <a:schemeClr val="lt1"/>
                          </a:solidFill>
                          <a:latin typeface="Century Gothic"/>
                          <a:ea typeface=""/>
                          <a:cs typeface=""/>
                        </a:defRPr>
                      </a:lvl4pPr>
                      <a:lvl5pPr marL="1828783" algn="l" defTabSz="914391" rtl="0" eaLnBrk="1" latinLnBrk="0" hangingPunct="1">
                        <a:defRPr sz="1800" b="1" kern="1200">
                          <a:solidFill>
                            <a:schemeClr val="lt1"/>
                          </a:solidFill>
                          <a:latin typeface="Century Gothic"/>
                          <a:ea typeface=""/>
                          <a:cs typeface=""/>
                        </a:defRPr>
                      </a:lvl5pPr>
                      <a:lvl6pPr marL="2285978" algn="l" defTabSz="914391" rtl="0" eaLnBrk="1" latinLnBrk="0" hangingPunct="1">
                        <a:defRPr sz="1800" b="1" kern="1200">
                          <a:solidFill>
                            <a:schemeClr val="lt1"/>
                          </a:solidFill>
                          <a:latin typeface="Century Gothic"/>
                          <a:ea typeface=""/>
                          <a:cs typeface=""/>
                        </a:defRPr>
                      </a:lvl6pPr>
                      <a:lvl7pPr marL="2743174" algn="l" defTabSz="914391" rtl="0" eaLnBrk="1" latinLnBrk="0" hangingPunct="1">
                        <a:defRPr sz="1800" b="1" kern="1200">
                          <a:solidFill>
                            <a:schemeClr val="lt1"/>
                          </a:solidFill>
                          <a:latin typeface="Century Gothic"/>
                          <a:ea typeface=""/>
                          <a:cs typeface=""/>
                        </a:defRPr>
                      </a:lvl7pPr>
                      <a:lvl8pPr marL="3200370" algn="l" defTabSz="914391" rtl="0" eaLnBrk="1" latinLnBrk="0" hangingPunct="1">
                        <a:defRPr sz="1800" b="1" kern="1200">
                          <a:solidFill>
                            <a:schemeClr val="lt1"/>
                          </a:solidFill>
                          <a:latin typeface="Century Gothic"/>
                          <a:ea typeface=""/>
                          <a:cs typeface=""/>
                        </a:defRPr>
                      </a:lvl8pPr>
                      <a:lvl9pPr marL="3657565" algn="l" defTabSz="914391" rtl="0" eaLnBrk="1" latinLnBrk="0" hangingPunct="1">
                        <a:defRPr sz="1800" b="1" kern="1200">
                          <a:solidFill>
                            <a:schemeClr val="lt1"/>
                          </a:solidFill>
                          <a:latin typeface="Century Gothic"/>
                          <a:ea typeface=""/>
                          <a:cs typeface=""/>
                        </a:defRPr>
                      </a:lvl9pPr>
                    </a:lstStyle>
                    <a:p>
                      <a:r>
                        <a:rPr lang="en-ZA" sz="1400" dirty="0" smtClean="0"/>
                        <a:t>Mpumalanga</a:t>
                      </a:r>
                      <a:endParaRPr lang="en-ZA"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Century Gothic"/>
                          <a:ea typeface=""/>
                          <a:cs typeface=""/>
                        </a:defRPr>
                      </a:lvl1pPr>
                      <a:lvl2pPr marL="457196" algn="l" defTabSz="914391" rtl="0" eaLnBrk="1" latinLnBrk="0" hangingPunct="1">
                        <a:defRPr sz="1800" b="1" kern="1200">
                          <a:solidFill>
                            <a:schemeClr val="lt1"/>
                          </a:solidFill>
                          <a:latin typeface="Century Gothic"/>
                          <a:ea typeface=""/>
                          <a:cs typeface=""/>
                        </a:defRPr>
                      </a:lvl2pPr>
                      <a:lvl3pPr marL="914391" algn="l" defTabSz="914391" rtl="0" eaLnBrk="1" latinLnBrk="0" hangingPunct="1">
                        <a:defRPr sz="1800" b="1" kern="1200">
                          <a:solidFill>
                            <a:schemeClr val="lt1"/>
                          </a:solidFill>
                          <a:latin typeface="Century Gothic"/>
                          <a:ea typeface=""/>
                          <a:cs typeface=""/>
                        </a:defRPr>
                      </a:lvl3pPr>
                      <a:lvl4pPr marL="1371587" algn="l" defTabSz="914391" rtl="0" eaLnBrk="1" latinLnBrk="0" hangingPunct="1">
                        <a:defRPr sz="1800" b="1" kern="1200">
                          <a:solidFill>
                            <a:schemeClr val="lt1"/>
                          </a:solidFill>
                          <a:latin typeface="Century Gothic"/>
                          <a:ea typeface=""/>
                          <a:cs typeface=""/>
                        </a:defRPr>
                      </a:lvl4pPr>
                      <a:lvl5pPr marL="1828783" algn="l" defTabSz="914391" rtl="0" eaLnBrk="1" latinLnBrk="0" hangingPunct="1">
                        <a:defRPr sz="1800" b="1" kern="1200">
                          <a:solidFill>
                            <a:schemeClr val="lt1"/>
                          </a:solidFill>
                          <a:latin typeface="Century Gothic"/>
                          <a:ea typeface=""/>
                          <a:cs typeface=""/>
                        </a:defRPr>
                      </a:lvl5pPr>
                      <a:lvl6pPr marL="2285978" algn="l" defTabSz="914391" rtl="0" eaLnBrk="1" latinLnBrk="0" hangingPunct="1">
                        <a:defRPr sz="1800" b="1" kern="1200">
                          <a:solidFill>
                            <a:schemeClr val="lt1"/>
                          </a:solidFill>
                          <a:latin typeface="Century Gothic"/>
                          <a:ea typeface=""/>
                          <a:cs typeface=""/>
                        </a:defRPr>
                      </a:lvl6pPr>
                      <a:lvl7pPr marL="2743174" algn="l" defTabSz="914391" rtl="0" eaLnBrk="1" latinLnBrk="0" hangingPunct="1">
                        <a:defRPr sz="1800" b="1" kern="1200">
                          <a:solidFill>
                            <a:schemeClr val="lt1"/>
                          </a:solidFill>
                          <a:latin typeface="Century Gothic"/>
                          <a:ea typeface=""/>
                          <a:cs typeface=""/>
                        </a:defRPr>
                      </a:lvl7pPr>
                      <a:lvl8pPr marL="3200370" algn="l" defTabSz="914391" rtl="0" eaLnBrk="1" latinLnBrk="0" hangingPunct="1">
                        <a:defRPr sz="1800" b="1" kern="1200">
                          <a:solidFill>
                            <a:schemeClr val="lt1"/>
                          </a:solidFill>
                          <a:latin typeface="Century Gothic"/>
                          <a:ea typeface=""/>
                          <a:cs typeface=""/>
                        </a:defRPr>
                      </a:lvl8pPr>
                      <a:lvl9pPr marL="3657565" algn="l" defTabSz="914391" rtl="0" eaLnBrk="1" latinLnBrk="0" hangingPunct="1">
                        <a:defRPr sz="1800" b="1" kern="1200">
                          <a:solidFill>
                            <a:schemeClr val="lt1"/>
                          </a:solidFill>
                          <a:latin typeface="Century Gothic"/>
                          <a:ea typeface=""/>
                          <a:cs typeface=""/>
                        </a:defRPr>
                      </a:lvl9pPr>
                    </a:lstStyle>
                    <a:p>
                      <a:r>
                        <a:rPr lang="en-ZA" sz="1400" dirty="0" smtClean="0"/>
                        <a:t>Limpopo</a:t>
                      </a:r>
                      <a:endParaRPr lang="en-ZA"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Century Gothic"/>
                          <a:ea typeface=""/>
                          <a:cs typeface=""/>
                        </a:defRPr>
                      </a:lvl1pPr>
                      <a:lvl2pPr marL="457196" algn="l" defTabSz="914391" rtl="0" eaLnBrk="1" latinLnBrk="0" hangingPunct="1">
                        <a:defRPr sz="1800" b="1" kern="1200">
                          <a:solidFill>
                            <a:schemeClr val="lt1"/>
                          </a:solidFill>
                          <a:latin typeface="Century Gothic"/>
                          <a:ea typeface=""/>
                          <a:cs typeface=""/>
                        </a:defRPr>
                      </a:lvl2pPr>
                      <a:lvl3pPr marL="914391" algn="l" defTabSz="914391" rtl="0" eaLnBrk="1" latinLnBrk="0" hangingPunct="1">
                        <a:defRPr sz="1800" b="1" kern="1200">
                          <a:solidFill>
                            <a:schemeClr val="lt1"/>
                          </a:solidFill>
                          <a:latin typeface="Century Gothic"/>
                          <a:ea typeface=""/>
                          <a:cs typeface=""/>
                        </a:defRPr>
                      </a:lvl3pPr>
                      <a:lvl4pPr marL="1371587" algn="l" defTabSz="914391" rtl="0" eaLnBrk="1" latinLnBrk="0" hangingPunct="1">
                        <a:defRPr sz="1800" b="1" kern="1200">
                          <a:solidFill>
                            <a:schemeClr val="lt1"/>
                          </a:solidFill>
                          <a:latin typeface="Century Gothic"/>
                          <a:ea typeface=""/>
                          <a:cs typeface=""/>
                        </a:defRPr>
                      </a:lvl4pPr>
                      <a:lvl5pPr marL="1828783" algn="l" defTabSz="914391" rtl="0" eaLnBrk="1" latinLnBrk="0" hangingPunct="1">
                        <a:defRPr sz="1800" b="1" kern="1200">
                          <a:solidFill>
                            <a:schemeClr val="lt1"/>
                          </a:solidFill>
                          <a:latin typeface="Century Gothic"/>
                          <a:ea typeface=""/>
                          <a:cs typeface=""/>
                        </a:defRPr>
                      </a:lvl5pPr>
                      <a:lvl6pPr marL="2285978" algn="l" defTabSz="914391" rtl="0" eaLnBrk="1" latinLnBrk="0" hangingPunct="1">
                        <a:defRPr sz="1800" b="1" kern="1200">
                          <a:solidFill>
                            <a:schemeClr val="lt1"/>
                          </a:solidFill>
                          <a:latin typeface="Century Gothic"/>
                          <a:ea typeface=""/>
                          <a:cs typeface=""/>
                        </a:defRPr>
                      </a:lvl6pPr>
                      <a:lvl7pPr marL="2743174" algn="l" defTabSz="914391" rtl="0" eaLnBrk="1" latinLnBrk="0" hangingPunct="1">
                        <a:defRPr sz="1800" b="1" kern="1200">
                          <a:solidFill>
                            <a:schemeClr val="lt1"/>
                          </a:solidFill>
                          <a:latin typeface="Century Gothic"/>
                          <a:ea typeface=""/>
                          <a:cs typeface=""/>
                        </a:defRPr>
                      </a:lvl7pPr>
                      <a:lvl8pPr marL="3200370" algn="l" defTabSz="914391" rtl="0" eaLnBrk="1" latinLnBrk="0" hangingPunct="1">
                        <a:defRPr sz="1800" b="1" kern="1200">
                          <a:solidFill>
                            <a:schemeClr val="lt1"/>
                          </a:solidFill>
                          <a:latin typeface="Century Gothic"/>
                          <a:ea typeface=""/>
                          <a:cs typeface=""/>
                        </a:defRPr>
                      </a:lvl8pPr>
                      <a:lvl9pPr marL="3657565" algn="l" defTabSz="914391" rtl="0" eaLnBrk="1" latinLnBrk="0" hangingPunct="1">
                        <a:defRPr sz="1800" b="1" kern="1200">
                          <a:solidFill>
                            <a:schemeClr val="lt1"/>
                          </a:solidFill>
                          <a:latin typeface="Century Gothic"/>
                          <a:ea typeface=""/>
                          <a:cs typeface=""/>
                        </a:defRPr>
                      </a:lvl9pPr>
                    </a:lstStyle>
                    <a:p>
                      <a:r>
                        <a:rPr lang="en-ZA" sz="1400" dirty="0" smtClean="0"/>
                        <a:t>Free</a:t>
                      </a:r>
                      <a:r>
                        <a:rPr lang="en-ZA" sz="1400" baseline="0" dirty="0" smtClean="0"/>
                        <a:t> State  </a:t>
                      </a:r>
                      <a:endParaRPr lang="en-ZA"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Century Gothic"/>
                          <a:ea typeface=""/>
                          <a:cs typeface=""/>
                        </a:defRPr>
                      </a:lvl1pPr>
                      <a:lvl2pPr marL="457196" algn="l" defTabSz="914391" rtl="0" eaLnBrk="1" latinLnBrk="0" hangingPunct="1">
                        <a:defRPr sz="1800" b="1" kern="1200">
                          <a:solidFill>
                            <a:schemeClr val="lt1"/>
                          </a:solidFill>
                          <a:latin typeface="Century Gothic"/>
                          <a:ea typeface=""/>
                          <a:cs typeface=""/>
                        </a:defRPr>
                      </a:lvl2pPr>
                      <a:lvl3pPr marL="914391" algn="l" defTabSz="914391" rtl="0" eaLnBrk="1" latinLnBrk="0" hangingPunct="1">
                        <a:defRPr sz="1800" b="1" kern="1200">
                          <a:solidFill>
                            <a:schemeClr val="lt1"/>
                          </a:solidFill>
                          <a:latin typeface="Century Gothic"/>
                          <a:ea typeface=""/>
                          <a:cs typeface=""/>
                        </a:defRPr>
                      </a:lvl3pPr>
                      <a:lvl4pPr marL="1371587" algn="l" defTabSz="914391" rtl="0" eaLnBrk="1" latinLnBrk="0" hangingPunct="1">
                        <a:defRPr sz="1800" b="1" kern="1200">
                          <a:solidFill>
                            <a:schemeClr val="lt1"/>
                          </a:solidFill>
                          <a:latin typeface="Century Gothic"/>
                          <a:ea typeface=""/>
                          <a:cs typeface=""/>
                        </a:defRPr>
                      </a:lvl4pPr>
                      <a:lvl5pPr marL="1828783" algn="l" defTabSz="914391" rtl="0" eaLnBrk="1" latinLnBrk="0" hangingPunct="1">
                        <a:defRPr sz="1800" b="1" kern="1200">
                          <a:solidFill>
                            <a:schemeClr val="lt1"/>
                          </a:solidFill>
                          <a:latin typeface="Century Gothic"/>
                          <a:ea typeface=""/>
                          <a:cs typeface=""/>
                        </a:defRPr>
                      </a:lvl5pPr>
                      <a:lvl6pPr marL="2285978" algn="l" defTabSz="914391" rtl="0" eaLnBrk="1" latinLnBrk="0" hangingPunct="1">
                        <a:defRPr sz="1800" b="1" kern="1200">
                          <a:solidFill>
                            <a:schemeClr val="lt1"/>
                          </a:solidFill>
                          <a:latin typeface="Century Gothic"/>
                          <a:ea typeface=""/>
                          <a:cs typeface=""/>
                        </a:defRPr>
                      </a:lvl6pPr>
                      <a:lvl7pPr marL="2743174" algn="l" defTabSz="914391" rtl="0" eaLnBrk="1" latinLnBrk="0" hangingPunct="1">
                        <a:defRPr sz="1800" b="1" kern="1200">
                          <a:solidFill>
                            <a:schemeClr val="lt1"/>
                          </a:solidFill>
                          <a:latin typeface="Century Gothic"/>
                          <a:ea typeface=""/>
                          <a:cs typeface=""/>
                        </a:defRPr>
                      </a:lvl7pPr>
                      <a:lvl8pPr marL="3200370" algn="l" defTabSz="914391" rtl="0" eaLnBrk="1" latinLnBrk="0" hangingPunct="1">
                        <a:defRPr sz="1800" b="1" kern="1200">
                          <a:solidFill>
                            <a:schemeClr val="lt1"/>
                          </a:solidFill>
                          <a:latin typeface="Century Gothic"/>
                          <a:ea typeface=""/>
                          <a:cs typeface=""/>
                        </a:defRPr>
                      </a:lvl8pPr>
                      <a:lvl9pPr marL="3657565" algn="l" defTabSz="914391" rtl="0" eaLnBrk="1" latinLnBrk="0" hangingPunct="1">
                        <a:defRPr sz="1800" b="1" kern="1200">
                          <a:solidFill>
                            <a:schemeClr val="lt1"/>
                          </a:solidFill>
                          <a:latin typeface="Century Gothic"/>
                          <a:ea typeface=""/>
                          <a:cs typeface=""/>
                        </a:defRPr>
                      </a:lvl9pPr>
                    </a:lstStyle>
                    <a:p>
                      <a:r>
                        <a:rPr lang="en-ZA" sz="1400" dirty="0" smtClean="0"/>
                        <a:t>North West</a:t>
                      </a:r>
                      <a:endParaRPr lang="en-ZA"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Century Gothic"/>
                          <a:ea typeface=""/>
                          <a:cs typeface=""/>
                        </a:defRPr>
                      </a:lvl1pPr>
                      <a:lvl2pPr marL="457196" algn="l" defTabSz="914391" rtl="0" eaLnBrk="1" latinLnBrk="0" hangingPunct="1">
                        <a:defRPr sz="1800" b="1" kern="1200">
                          <a:solidFill>
                            <a:schemeClr val="lt1"/>
                          </a:solidFill>
                          <a:latin typeface="Century Gothic"/>
                          <a:ea typeface=""/>
                          <a:cs typeface=""/>
                        </a:defRPr>
                      </a:lvl2pPr>
                      <a:lvl3pPr marL="914391" algn="l" defTabSz="914391" rtl="0" eaLnBrk="1" latinLnBrk="0" hangingPunct="1">
                        <a:defRPr sz="1800" b="1" kern="1200">
                          <a:solidFill>
                            <a:schemeClr val="lt1"/>
                          </a:solidFill>
                          <a:latin typeface="Century Gothic"/>
                          <a:ea typeface=""/>
                          <a:cs typeface=""/>
                        </a:defRPr>
                      </a:lvl3pPr>
                      <a:lvl4pPr marL="1371587" algn="l" defTabSz="914391" rtl="0" eaLnBrk="1" latinLnBrk="0" hangingPunct="1">
                        <a:defRPr sz="1800" b="1" kern="1200">
                          <a:solidFill>
                            <a:schemeClr val="lt1"/>
                          </a:solidFill>
                          <a:latin typeface="Century Gothic"/>
                          <a:ea typeface=""/>
                          <a:cs typeface=""/>
                        </a:defRPr>
                      </a:lvl4pPr>
                      <a:lvl5pPr marL="1828783" algn="l" defTabSz="914391" rtl="0" eaLnBrk="1" latinLnBrk="0" hangingPunct="1">
                        <a:defRPr sz="1800" b="1" kern="1200">
                          <a:solidFill>
                            <a:schemeClr val="lt1"/>
                          </a:solidFill>
                          <a:latin typeface="Century Gothic"/>
                          <a:ea typeface=""/>
                          <a:cs typeface=""/>
                        </a:defRPr>
                      </a:lvl5pPr>
                      <a:lvl6pPr marL="2285978" algn="l" defTabSz="914391" rtl="0" eaLnBrk="1" latinLnBrk="0" hangingPunct="1">
                        <a:defRPr sz="1800" b="1" kern="1200">
                          <a:solidFill>
                            <a:schemeClr val="lt1"/>
                          </a:solidFill>
                          <a:latin typeface="Century Gothic"/>
                          <a:ea typeface=""/>
                          <a:cs typeface=""/>
                        </a:defRPr>
                      </a:lvl6pPr>
                      <a:lvl7pPr marL="2743174" algn="l" defTabSz="914391" rtl="0" eaLnBrk="1" latinLnBrk="0" hangingPunct="1">
                        <a:defRPr sz="1800" b="1" kern="1200">
                          <a:solidFill>
                            <a:schemeClr val="lt1"/>
                          </a:solidFill>
                          <a:latin typeface="Century Gothic"/>
                          <a:ea typeface=""/>
                          <a:cs typeface=""/>
                        </a:defRPr>
                      </a:lvl7pPr>
                      <a:lvl8pPr marL="3200370" algn="l" defTabSz="914391" rtl="0" eaLnBrk="1" latinLnBrk="0" hangingPunct="1">
                        <a:defRPr sz="1800" b="1" kern="1200">
                          <a:solidFill>
                            <a:schemeClr val="lt1"/>
                          </a:solidFill>
                          <a:latin typeface="Century Gothic"/>
                          <a:ea typeface=""/>
                          <a:cs typeface=""/>
                        </a:defRPr>
                      </a:lvl8pPr>
                      <a:lvl9pPr marL="3657565" algn="l" defTabSz="914391" rtl="0" eaLnBrk="1" latinLnBrk="0" hangingPunct="1">
                        <a:defRPr sz="1800" b="1" kern="1200">
                          <a:solidFill>
                            <a:schemeClr val="lt1"/>
                          </a:solidFill>
                          <a:latin typeface="Century Gothic"/>
                          <a:ea typeface=""/>
                          <a:cs typeface=""/>
                        </a:defRPr>
                      </a:lvl9pPr>
                    </a:lstStyle>
                    <a:p>
                      <a:endParaRPr lang="en-ZA"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solidFill>
                  </a:tcPr>
                </a:tc>
              </a:tr>
              <a:tr h="546361">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b="1" dirty="0" smtClean="0"/>
                        <a:t>Quarter 1</a:t>
                      </a:r>
                      <a:endParaRPr lang="en-ZA" sz="14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64B3C">
                        <a:lumMod val="20000"/>
                        <a:lumOff val="8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baseline="0" dirty="0" smtClean="0"/>
                        <a:t> 6 bridges </a:t>
                      </a:r>
                      <a:endParaRPr lang="en-ZA"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4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dirty="0" smtClean="0"/>
                        <a:t>6 bridge </a:t>
                      </a:r>
                      <a:endParaRPr lang="en-ZA"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4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dirty="0" smtClean="0"/>
                        <a:t>6 bridges </a:t>
                      </a:r>
                      <a:endParaRPr lang="en-ZA"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4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dirty="0" smtClean="0"/>
                        <a:t>6 bridges </a:t>
                      </a:r>
                      <a:endParaRPr lang="en-ZA"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4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dirty="0" smtClean="0"/>
                        <a:t>0 bridges</a:t>
                      </a:r>
                      <a:endParaRPr lang="en-ZA"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4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pPr marL="0" marR="0" indent="0" algn="l" defTabSz="914419" rtl="0" eaLnBrk="1" fontAlgn="auto" latinLnBrk="0" hangingPunct="1">
                        <a:lnSpc>
                          <a:spcPct val="100000"/>
                        </a:lnSpc>
                        <a:spcBef>
                          <a:spcPts val="0"/>
                        </a:spcBef>
                        <a:spcAft>
                          <a:spcPts val="0"/>
                        </a:spcAft>
                        <a:buClrTx/>
                        <a:buSzTx/>
                        <a:buFontTx/>
                        <a:buNone/>
                        <a:tabLst/>
                        <a:defRPr/>
                      </a:pPr>
                      <a:r>
                        <a:rPr lang="en-ZA" sz="1400" dirty="0" smtClean="0"/>
                        <a:t>0 bridges</a:t>
                      </a:r>
                    </a:p>
                    <a:p>
                      <a:endParaRPr lang="en-ZA"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4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b="1" dirty="0" smtClean="0"/>
                        <a:t>24 bridges</a:t>
                      </a:r>
                      <a:endParaRPr lang="en-ZA" sz="14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r>
              <a:tr h="546361">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b="1" dirty="0" smtClean="0"/>
                        <a:t>Quarter 2</a:t>
                      </a:r>
                      <a:endParaRPr lang="en-ZA"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64B3C">
                        <a:lumMod val="20000"/>
                        <a:lumOff val="8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smtClean="0"/>
                        <a:t>6 bridges </a:t>
                      </a:r>
                      <a:endParaRPr lang="en-ZA"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2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smtClean="0"/>
                        <a:t>6 bridges </a:t>
                      </a:r>
                      <a:endParaRPr lang="en-ZA"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2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smtClean="0"/>
                        <a:t>6 bridges </a:t>
                      </a:r>
                      <a:endParaRPr lang="en-ZA"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2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smtClean="0"/>
                        <a:t>6 bridges </a:t>
                      </a:r>
                      <a:endParaRPr lang="en-ZA"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2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dirty="0" smtClean="0"/>
                        <a:t>0 bridges</a:t>
                      </a:r>
                      <a:endParaRPr lang="en-ZA"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2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dirty="0" smtClean="0"/>
                        <a:t>0 bridges</a:t>
                      </a:r>
                      <a:endParaRPr lang="en-ZA"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2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b="1" dirty="0" smtClean="0"/>
                        <a:t>24 bridges</a:t>
                      </a:r>
                      <a:endParaRPr lang="en-ZA"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r>
              <a:tr h="546361">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b="1" dirty="0" smtClean="0"/>
                        <a:t>Quarter 3</a:t>
                      </a:r>
                      <a:endParaRPr lang="en-ZA"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64B3C">
                        <a:lumMod val="20000"/>
                        <a:lumOff val="8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smtClean="0"/>
                        <a:t>6 bridges </a:t>
                      </a:r>
                      <a:endParaRPr lang="en-ZA"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4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smtClean="0"/>
                        <a:t>6 bridges </a:t>
                      </a:r>
                      <a:endParaRPr lang="en-ZA"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4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dirty="0" smtClean="0"/>
                        <a:t>6 bridges </a:t>
                      </a:r>
                      <a:endParaRPr lang="en-ZA"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4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dirty="0" smtClean="0"/>
                        <a:t>6 bridges </a:t>
                      </a:r>
                      <a:endParaRPr lang="en-ZA"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4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dirty="0" smtClean="0"/>
                        <a:t>0 bridges</a:t>
                      </a:r>
                      <a:endParaRPr lang="en-ZA"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4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dirty="0" smtClean="0"/>
                        <a:t>0 bridges</a:t>
                      </a:r>
                      <a:endParaRPr lang="en-ZA"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4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b="1" dirty="0" smtClean="0"/>
                        <a:t>24 bridges</a:t>
                      </a:r>
                      <a:endParaRPr lang="en-ZA"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r>
              <a:tr h="546361">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b="1" dirty="0" smtClean="0"/>
                        <a:t>Quarter 4</a:t>
                      </a:r>
                      <a:endParaRPr lang="en-ZA"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64B3C">
                        <a:lumMod val="20000"/>
                        <a:lumOff val="8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dirty="0" smtClean="0"/>
                        <a:t>0 bridges</a:t>
                      </a:r>
                      <a:endParaRPr lang="en-ZA"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2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dirty="0" smtClean="0"/>
                        <a:t>0 bridges</a:t>
                      </a:r>
                      <a:endParaRPr lang="en-ZA"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2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dirty="0" smtClean="0"/>
                        <a:t>0 bridges</a:t>
                      </a:r>
                      <a:endParaRPr lang="en-ZA"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2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dirty="0" smtClean="0"/>
                        <a:t>0 bridges</a:t>
                      </a:r>
                      <a:endParaRPr lang="en-ZA"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2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dirty="0" smtClean="0"/>
                        <a:t>12 bridges</a:t>
                      </a:r>
                      <a:endParaRPr lang="en-ZA"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2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dirty="0" smtClean="0"/>
                        <a:t>12 bridges</a:t>
                      </a:r>
                      <a:endParaRPr lang="en-ZA"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95B6">
                        <a:tint val="20000"/>
                      </a:srgb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b="1" dirty="0" smtClean="0"/>
                        <a:t>24 bridges</a:t>
                      </a:r>
                      <a:endParaRPr lang="en-ZA"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r>
              <a:tr h="546361">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b="1" dirty="0" smtClean="0"/>
                        <a:t>Total</a:t>
                      </a:r>
                      <a:r>
                        <a:rPr lang="en-ZA" sz="1400" b="1" baseline="0" dirty="0" smtClean="0"/>
                        <a:t> Bridges in 2022/23</a:t>
                      </a:r>
                      <a:endParaRPr lang="en-ZA" sz="14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b="1" dirty="0" smtClean="0"/>
                        <a:t>18 bridges </a:t>
                      </a:r>
                      <a:endParaRPr lang="en-ZA" sz="14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b="1" dirty="0" smtClean="0"/>
                        <a:t>18 bridges</a:t>
                      </a:r>
                      <a:endParaRPr lang="en-ZA" sz="14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b="1" dirty="0" smtClean="0"/>
                        <a:t>18 bridges</a:t>
                      </a:r>
                      <a:endParaRPr lang="en-ZA" sz="14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b="1" dirty="0" smtClean="0"/>
                        <a:t>18 bridges</a:t>
                      </a:r>
                      <a:endParaRPr lang="en-ZA" sz="14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b="1" dirty="0" smtClean="0"/>
                        <a:t>12 bridges</a:t>
                      </a:r>
                      <a:endParaRPr lang="en-ZA" sz="14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b="1" dirty="0" smtClean="0"/>
                        <a:t>12 bridges</a:t>
                      </a:r>
                      <a:endParaRPr lang="en-ZA" sz="14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391" rtl="0" eaLnBrk="1" latinLnBrk="0" hangingPunct="1">
                        <a:defRPr sz="1800" kern="1200">
                          <a:solidFill>
                            <a:schemeClr val="dk1"/>
                          </a:solidFill>
                          <a:latin typeface="Century Gothic"/>
                          <a:ea typeface=""/>
                          <a:cs typeface=""/>
                        </a:defRPr>
                      </a:lvl1pPr>
                      <a:lvl2pPr marL="457196" algn="l" defTabSz="914391" rtl="0" eaLnBrk="1" latinLnBrk="0" hangingPunct="1">
                        <a:defRPr sz="1800" kern="1200">
                          <a:solidFill>
                            <a:schemeClr val="dk1"/>
                          </a:solidFill>
                          <a:latin typeface="Century Gothic"/>
                          <a:ea typeface=""/>
                          <a:cs typeface=""/>
                        </a:defRPr>
                      </a:lvl2pPr>
                      <a:lvl3pPr marL="914391" algn="l" defTabSz="914391" rtl="0" eaLnBrk="1" latinLnBrk="0" hangingPunct="1">
                        <a:defRPr sz="1800" kern="1200">
                          <a:solidFill>
                            <a:schemeClr val="dk1"/>
                          </a:solidFill>
                          <a:latin typeface="Century Gothic"/>
                          <a:ea typeface=""/>
                          <a:cs typeface=""/>
                        </a:defRPr>
                      </a:lvl3pPr>
                      <a:lvl4pPr marL="1371587" algn="l" defTabSz="914391" rtl="0" eaLnBrk="1" latinLnBrk="0" hangingPunct="1">
                        <a:defRPr sz="1800" kern="1200">
                          <a:solidFill>
                            <a:schemeClr val="dk1"/>
                          </a:solidFill>
                          <a:latin typeface="Century Gothic"/>
                          <a:ea typeface=""/>
                          <a:cs typeface=""/>
                        </a:defRPr>
                      </a:lvl4pPr>
                      <a:lvl5pPr marL="1828783" algn="l" defTabSz="914391" rtl="0" eaLnBrk="1" latinLnBrk="0" hangingPunct="1">
                        <a:defRPr sz="1800" kern="1200">
                          <a:solidFill>
                            <a:schemeClr val="dk1"/>
                          </a:solidFill>
                          <a:latin typeface="Century Gothic"/>
                          <a:ea typeface=""/>
                          <a:cs typeface=""/>
                        </a:defRPr>
                      </a:lvl5pPr>
                      <a:lvl6pPr marL="2285978" algn="l" defTabSz="914391" rtl="0" eaLnBrk="1" latinLnBrk="0" hangingPunct="1">
                        <a:defRPr sz="1800" kern="1200">
                          <a:solidFill>
                            <a:schemeClr val="dk1"/>
                          </a:solidFill>
                          <a:latin typeface="Century Gothic"/>
                          <a:ea typeface=""/>
                          <a:cs typeface=""/>
                        </a:defRPr>
                      </a:lvl6pPr>
                      <a:lvl7pPr marL="2743174" algn="l" defTabSz="914391" rtl="0" eaLnBrk="1" latinLnBrk="0" hangingPunct="1">
                        <a:defRPr sz="1800" kern="1200">
                          <a:solidFill>
                            <a:schemeClr val="dk1"/>
                          </a:solidFill>
                          <a:latin typeface="Century Gothic"/>
                          <a:ea typeface=""/>
                          <a:cs typeface=""/>
                        </a:defRPr>
                      </a:lvl7pPr>
                      <a:lvl8pPr marL="3200370" algn="l" defTabSz="914391" rtl="0" eaLnBrk="1" latinLnBrk="0" hangingPunct="1">
                        <a:defRPr sz="1800" kern="1200">
                          <a:solidFill>
                            <a:schemeClr val="dk1"/>
                          </a:solidFill>
                          <a:latin typeface="Century Gothic"/>
                          <a:ea typeface=""/>
                          <a:cs typeface=""/>
                        </a:defRPr>
                      </a:lvl8pPr>
                      <a:lvl9pPr marL="3657565" algn="l" defTabSz="914391" rtl="0" eaLnBrk="1" latinLnBrk="0" hangingPunct="1">
                        <a:defRPr sz="1800" kern="1200">
                          <a:solidFill>
                            <a:schemeClr val="dk1"/>
                          </a:solidFill>
                          <a:latin typeface="Century Gothic"/>
                          <a:ea typeface=""/>
                          <a:cs typeface=""/>
                        </a:defRPr>
                      </a:lvl9pPr>
                    </a:lstStyle>
                    <a:p>
                      <a:r>
                        <a:rPr lang="en-ZA" sz="1400" b="1" dirty="0" smtClean="0"/>
                        <a:t>96 bridges</a:t>
                      </a:r>
                      <a:endParaRPr lang="en-ZA" sz="14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r>
            </a:tbl>
          </a:graphicData>
        </a:graphic>
      </p:graphicFrame>
    </p:spTree>
    <p:extLst>
      <p:ext uri="{BB962C8B-B14F-4D97-AF65-F5344CB8AC3E}">
        <p14:creationId xmlns:p14="http://schemas.microsoft.com/office/powerpoint/2010/main" val="1681877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794379"/>
            <a:ext cx="5923128" cy="1269242"/>
          </a:xfrm>
          <a:pattFill prst="pct80">
            <a:fgClr>
              <a:schemeClr val="accent6"/>
            </a:fgClr>
            <a:bgClr>
              <a:schemeClr val="bg1"/>
            </a:bgClr>
          </a:pattFill>
        </p:spPr>
        <p:txBody>
          <a:bodyPr anchor="ctr" anchorCtr="0"/>
          <a:lstStyle/>
          <a:p>
            <a:pPr algn="l"/>
            <a:r>
              <a:rPr lang="en-US" sz="3600" b="1" dirty="0" smtClean="0">
                <a:solidFill>
                  <a:schemeClr val="tx1"/>
                </a:solidFill>
              </a:rPr>
              <a:t>Key Strategic Risks</a:t>
            </a:r>
            <a:endParaRPr lang="en-ZA" sz="3600" b="1" dirty="0">
              <a:solidFill>
                <a:schemeClr val="tx1"/>
              </a:solidFill>
            </a:endParaRPr>
          </a:p>
        </p:txBody>
      </p:sp>
      <p:graphicFrame>
        <p:nvGraphicFramePr>
          <p:cNvPr id="4" name="Diagram 3"/>
          <p:cNvGraphicFramePr/>
          <p:nvPr>
            <p:extLst>
              <p:ext uri="{D42A27DB-BD31-4B8C-83A1-F6EECF244321}">
                <p14:modId xmlns:p14="http://schemas.microsoft.com/office/powerpoint/2010/main" val="619171344"/>
              </p:ext>
            </p:extLst>
          </p:nvPr>
        </p:nvGraphicFramePr>
        <p:xfrm>
          <a:off x="3885063"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8939284" y="0"/>
            <a:ext cx="20471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9615389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Risks</a:t>
            </a:r>
            <a:endParaRPr lang="en-ZA" dirty="0"/>
          </a:p>
        </p:txBody>
      </p:sp>
      <p:sp>
        <p:nvSpPr>
          <p:cNvPr id="5" name="Slide Number Placeholder 4"/>
          <p:cNvSpPr>
            <a:spLocks noGrp="1"/>
          </p:cNvSpPr>
          <p:nvPr>
            <p:ph type="sldNum" sz="quarter" idx="12"/>
          </p:nvPr>
        </p:nvSpPr>
        <p:spPr/>
        <p:txBody>
          <a:bodyPr/>
          <a:lstStyle/>
          <a:p>
            <a:fld id="{94B00A27-6A5E-FB4A-91DB-B2CBD34313A9}" type="slidenum">
              <a:rPr lang="en-US" smtClean="0"/>
              <a:pPr/>
              <a:t>33</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3939086"/>
              </p:ext>
            </p:extLst>
          </p:nvPr>
        </p:nvGraphicFramePr>
        <p:xfrm>
          <a:off x="4" y="838200"/>
          <a:ext cx="9143995" cy="5518158"/>
        </p:xfrm>
        <a:graphic>
          <a:graphicData uri="http://schemas.openxmlformats.org/drawingml/2006/table">
            <a:tbl>
              <a:tblPr firstRow="1" firstCol="1" bandRow="1">
                <a:tableStyleId>{93296810-A885-4BE3-A3E7-6D5BEEA58F35}</a:tableStyleId>
              </a:tblPr>
              <a:tblGrid>
                <a:gridCol w="1924212"/>
                <a:gridCol w="3331596"/>
                <a:gridCol w="3888187"/>
              </a:tblGrid>
              <a:tr h="397567">
                <a:tc>
                  <a:txBody>
                    <a:bodyPr/>
                    <a:lstStyle/>
                    <a:p>
                      <a:pPr marL="66675" marR="0" algn="just">
                        <a:lnSpc>
                          <a:spcPts val="1095"/>
                        </a:lnSpc>
                        <a:spcBef>
                          <a:spcPts val="25"/>
                        </a:spcBef>
                        <a:spcAft>
                          <a:spcPts val="600"/>
                        </a:spcAft>
                      </a:pPr>
                      <a:r>
                        <a:rPr lang="en-US" sz="1600" dirty="0" smtClean="0">
                          <a:solidFill>
                            <a:schemeClr val="tx1"/>
                          </a:solidFill>
                          <a:effectLst/>
                        </a:rPr>
                        <a:t>OUTCOME</a:t>
                      </a:r>
                      <a:endParaRPr lang="en-US" sz="16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66040" marR="0" algn="just">
                        <a:lnSpc>
                          <a:spcPts val="1095"/>
                        </a:lnSpc>
                        <a:spcBef>
                          <a:spcPts val="25"/>
                        </a:spcBef>
                        <a:spcAft>
                          <a:spcPts val="600"/>
                        </a:spcAft>
                      </a:pPr>
                      <a:r>
                        <a:rPr lang="en-US" sz="1600" dirty="0" smtClean="0">
                          <a:solidFill>
                            <a:schemeClr val="tx1"/>
                          </a:solidFill>
                          <a:effectLst/>
                        </a:rPr>
                        <a:t>RISK</a:t>
                      </a:r>
                      <a:endParaRPr lang="en-US" sz="16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0" algn="just">
                        <a:lnSpc>
                          <a:spcPts val="1095"/>
                        </a:lnSpc>
                        <a:spcBef>
                          <a:spcPts val="25"/>
                        </a:spcBef>
                        <a:spcAft>
                          <a:spcPts val="600"/>
                        </a:spcAft>
                      </a:pPr>
                      <a:r>
                        <a:rPr lang="en-US" sz="1600" dirty="0" smtClean="0">
                          <a:solidFill>
                            <a:schemeClr val="tx1"/>
                          </a:solidFill>
                          <a:effectLst/>
                        </a:rPr>
                        <a:t>RISK</a:t>
                      </a:r>
                      <a:r>
                        <a:rPr lang="en-US" sz="1600" spc="-5" dirty="0" smtClean="0">
                          <a:solidFill>
                            <a:schemeClr val="tx1"/>
                          </a:solidFill>
                          <a:effectLst/>
                        </a:rPr>
                        <a:t> </a:t>
                      </a:r>
                      <a:r>
                        <a:rPr lang="en-US" sz="1600" dirty="0">
                          <a:solidFill>
                            <a:schemeClr val="tx1"/>
                          </a:solidFill>
                          <a:effectLst/>
                        </a:rPr>
                        <a:t>MITIGATION</a:t>
                      </a:r>
                      <a:endParaRPr lang="en-US" sz="16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tc>
              </a:tr>
              <a:tr h="752854">
                <a:tc rowSpan="3">
                  <a:txBody>
                    <a:bodyPr/>
                    <a:lstStyle/>
                    <a:p>
                      <a:pPr marL="66675" marR="73025" algn="l">
                        <a:lnSpc>
                          <a:spcPct val="110000"/>
                        </a:lnSpc>
                        <a:spcBef>
                          <a:spcPts val="25"/>
                        </a:spcBef>
                        <a:spcAft>
                          <a:spcPts val="600"/>
                        </a:spcAft>
                      </a:pPr>
                      <a:r>
                        <a:rPr lang="en-US" sz="1400" dirty="0">
                          <a:solidFill>
                            <a:schemeClr val="tx1"/>
                          </a:solidFill>
                          <a:effectLst/>
                        </a:rPr>
                        <a:t>Outcome 1: A</a:t>
                      </a:r>
                      <a:r>
                        <a:rPr lang="en-US" sz="1400" spc="-40" dirty="0">
                          <a:solidFill>
                            <a:schemeClr val="tx1"/>
                          </a:solidFill>
                          <a:effectLst/>
                        </a:rPr>
                        <a:t> </a:t>
                      </a:r>
                      <a:r>
                        <a:rPr lang="en-US" sz="1400" dirty="0">
                          <a:solidFill>
                            <a:schemeClr val="tx1"/>
                          </a:solidFill>
                          <a:effectLst/>
                        </a:rPr>
                        <a:t>Resilient,</a:t>
                      </a:r>
                      <a:r>
                        <a:rPr lang="en-US" sz="1400" spc="-25" dirty="0">
                          <a:solidFill>
                            <a:schemeClr val="tx1"/>
                          </a:solidFill>
                          <a:effectLst/>
                        </a:rPr>
                        <a:t> </a:t>
                      </a:r>
                      <a:r>
                        <a:rPr lang="en-US" sz="1400" dirty="0">
                          <a:solidFill>
                            <a:schemeClr val="tx1"/>
                          </a:solidFill>
                          <a:effectLst/>
                        </a:rPr>
                        <a:t>Ethical</a:t>
                      </a:r>
                      <a:r>
                        <a:rPr lang="en-US" sz="1400" spc="-35" dirty="0">
                          <a:solidFill>
                            <a:schemeClr val="tx1"/>
                          </a:solidFill>
                          <a:effectLst/>
                        </a:rPr>
                        <a:t> </a:t>
                      </a:r>
                      <a:r>
                        <a:rPr lang="en-US" sz="1400" dirty="0">
                          <a:solidFill>
                            <a:schemeClr val="tx1"/>
                          </a:solidFill>
                          <a:effectLst/>
                        </a:rPr>
                        <a:t>and</a:t>
                      </a:r>
                      <a:r>
                        <a:rPr lang="en-US" sz="1400" spc="-265" dirty="0">
                          <a:solidFill>
                            <a:schemeClr val="tx1"/>
                          </a:solidFill>
                          <a:effectLst/>
                        </a:rPr>
                        <a:t> </a:t>
                      </a:r>
                      <a:r>
                        <a:rPr lang="en-US" sz="1400" dirty="0">
                          <a:solidFill>
                            <a:schemeClr val="tx1"/>
                          </a:solidFill>
                          <a:effectLst/>
                        </a:rPr>
                        <a:t>Capable</a:t>
                      </a:r>
                      <a:r>
                        <a:rPr lang="en-US" sz="1400" spc="-10" dirty="0">
                          <a:solidFill>
                            <a:schemeClr val="tx1"/>
                          </a:solidFill>
                          <a:effectLst/>
                        </a:rPr>
                        <a:t> </a:t>
                      </a:r>
                      <a:r>
                        <a:rPr lang="en-US" sz="1400" dirty="0">
                          <a:solidFill>
                            <a:schemeClr val="tx1"/>
                          </a:solidFill>
                          <a:effectLst/>
                        </a:rPr>
                        <a:t>DPWI</a:t>
                      </a:r>
                      <a:endParaRPr lang="en-US" sz="1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6040" marR="64770" algn="l">
                        <a:lnSpc>
                          <a:spcPct val="110000"/>
                        </a:lnSpc>
                        <a:spcBef>
                          <a:spcPts val="25"/>
                        </a:spcBef>
                        <a:spcAft>
                          <a:spcPts val="600"/>
                        </a:spcAft>
                      </a:pPr>
                      <a:r>
                        <a:rPr lang="en-US" sz="1400" dirty="0">
                          <a:solidFill>
                            <a:schemeClr val="tx1"/>
                          </a:solidFill>
                          <a:effectLst/>
                        </a:rPr>
                        <a:t>Cyber Security </a:t>
                      </a:r>
                    </a:p>
                    <a:p>
                      <a:pPr marL="66040" marR="64770" algn="l">
                        <a:lnSpc>
                          <a:spcPct val="110000"/>
                        </a:lnSpc>
                        <a:spcBef>
                          <a:spcPts val="25"/>
                        </a:spcBef>
                        <a:spcAft>
                          <a:spcPts val="600"/>
                        </a:spcAft>
                      </a:pPr>
                      <a:r>
                        <a:rPr lang="en-US" sz="1400" dirty="0">
                          <a:solidFill>
                            <a:schemeClr val="tx1"/>
                          </a:solidFill>
                          <a:effectLst/>
                        </a:rPr>
                        <a:t>(Cyber-attack or data breach)</a:t>
                      </a:r>
                      <a:endParaRPr lang="en-US" sz="1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42900" marR="271780" lvl="0" indent="-342900" algn="l">
                        <a:lnSpc>
                          <a:spcPct val="110000"/>
                        </a:lnSpc>
                        <a:spcBef>
                          <a:spcPts val="0"/>
                        </a:spcBef>
                        <a:spcAft>
                          <a:spcPts val="0"/>
                        </a:spcAft>
                        <a:buClrTx/>
                        <a:buSzPct val="130000"/>
                        <a:buFont typeface="Arial" panose="020B0604020202020204" pitchFamily="34" charset="0"/>
                        <a:buChar char="•"/>
                      </a:pPr>
                      <a:r>
                        <a:rPr lang="en-US" sz="1400" dirty="0">
                          <a:solidFill>
                            <a:schemeClr val="tx1"/>
                          </a:solidFill>
                          <a:effectLst/>
                        </a:rPr>
                        <a:t>Real-Time Analytics</a:t>
                      </a:r>
                    </a:p>
                    <a:p>
                      <a:pPr marL="342900" marR="271780" lvl="0" indent="-342900" algn="l">
                        <a:lnSpc>
                          <a:spcPct val="110000"/>
                        </a:lnSpc>
                        <a:spcBef>
                          <a:spcPts val="0"/>
                        </a:spcBef>
                        <a:spcAft>
                          <a:spcPts val="0"/>
                        </a:spcAft>
                        <a:buClrTx/>
                        <a:buSzPct val="130000"/>
                        <a:buFont typeface="Arial" panose="020B0604020202020204" pitchFamily="34" charset="0"/>
                        <a:buChar char="•"/>
                      </a:pPr>
                      <a:r>
                        <a:rPr lang="en-US" sz="1400" dirty="0">
                          <a:solidFill>
                            <a:schemeClr val="tx1"/>
                          </a:solidFill>
                          <a:effectLst/>
                        </a:rPr>
                        <a:t>Enforce security protocols   </a:t>
                      </a:r>
                    </a:p>
                    <a:p>
                      <a:pPr marL="342900" marR="271780" lvl="0" indent="-342900" algn="l">
                        <a:lnSpc>
                          <a:spcPct val="110000"/>
                        </a:lnSpc>
                        <a:spcBef>
                          <a:spcPts val="0"/>
                        </a:spcBef>
                        <a:spcAft>
                          <a:spcPts val="0"/>
                        </a:spcAft>
                        <a:buClrTx/>
                        <a:buSzPct val="130000"/>
                        <a:buFont typeface="Arial" panose="020B0604020202020204" pitchFamily="34" charset="0"/>
                        <a:buChar char="•"/>
                      </a:pPr>
                      <a:r>
                        <a:rPr lang="en-US" sz="1400" dirty="0">
                          <a:solidFill>
                            <a:schemeClr val="tx1"/>
                          </a:solidFill>
                          <a:effectLst/>
                        </a:rPr>
                        <a:t>Firewalls </a:t>
                      </a:r>
                      <a:endParaRPr lang="en-US" sz="1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tc>
              </a:tr>
              <a:tr h="1284762">
                <a:tc vMerge="1">
                  <a:txBody>
                    <a:bodyPr/>
                    <a:lstStyle/>
                    <a:p>
                      <a:endParaRPr lang="en-US"/>
                    </a:p>
                  </a:txBody>
                  <a:tcPr/>
                </a:tc>
                <a:tc>
                  <a:txBody>
                    <a:bodyPr/>
                    <a:lstStyle/>
                    <a:p>
                      <a:pPr marL="0" marR="0" algn="l">
                        <a:lnSpc>
                          <a:spcPct val="110000"/>
                        </a:lnSpc>
                        <a:spcBef>
                          <a:spcPts val="0"/>
                        </a:spcBef>
                        <a:spcAft>
                          <a:spcPts val="600"/>
                        </a:spcAft>
                      </a:pPr>
                      <a:r>
                        <a:rPr lang="en-US" sz="1400" dirty="0">
                          <a:solidFill>
                            <a:schemeClr val="tx1"/>
                          </a:solidFill>
                          <a:effectLst/>
                        </a:rPr>
                        <a:t>External shocks/Natural hazards (Covid-19 / Pandemic / Fires)</a:t>
                      </a:r>
                      <a:endParaRPr lang="en-US" sz="1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42900" marR="53975" lvl="0" indent="-342900" algn="l">
                        <a:lnSpc>
                          <a:spcPct val="110000"/>
                        </a:lnSpc>
                        <a:spcBef>
                          <a:spcPts val="0"/>
                        </a:spcBef>
                        <a:spcAft>
                          <a:spcPts val="0"/>
                        </a:spcAft>
                        <a:buClrTx/>
                        <a:buSzPct val="130000"/>
                        <a:buFont typeface="Arial" panose="020B0604020202020204" pitchFamily="34" charset="0"/>
                        <a:buChar char="•"/>
                      </a:pPr>
                      <a:r>
                        <a:rPr lang="en-US" sz="1400" dirty="0">
                          <a:solidFill>
                            <a:schemeClr val="tx1"/>
                          </a:solidFill>
                          <a:effectLst/>
                        </a:rPr>
                        <a:t>Business Continuity Plans </a:t>
                      </a:r>
                    </a:p>
                    <a:p>
                      <a:pPr marL="342900" marR="53975" lvl="0" indent="-342900" algn="l">
                        <a:lnSpc>
                          <a:spcPct val="110000"/>
                        </a:lnSpc>
                        <a:spcBef>
                          <a:spcPts val="0"/>
                        </a:spcBef>
                        <a:spcAft>
                          <a:spcPts val="0"/>
                        </a:spcAft>
                        <a:buClrTx/>
                        <a:buSzPct val="130000"/>
                        <a:buFont typeface="Arial" panose="020B0604020202020204" pitchFamily="34" charset="0"/>
                        <a:buChar char="•"/>
                      </a:pPr>
                      <a:r>
                        <a:rPr lang="en-US" sz="1400" dirty="0">
                          <a:solidFill>
                            <a:schemeClr val="tx1"/>
                          </a:solidFill>
                          <a:effectLst/>
                        </a:rPr>
                        <a:t>Adherence to Covid-19 Regulations</a:t>
                      </a:r>
                    </a:p>
                    <a:p>
                      <a:pPr marL="342900" marR="53975" lvl="0" indent="-342900" algn="l">
                        <a:lnSpc>
                          <a:spcPct val="110000"/>
                        </a:lnSpc>
                        <a:spcBef>
                          <a:spcPts val="0"/>
                        </a:spcBef>
                        <a:spcAft>
                          <a:spcPts val="0"/>
                        </a:spcAft>
                        <a:buClrTx/>
                        <a:buSzPct val="130000"/>
                        <a:buFont typeface="Arial" panose="020B0604020202020204" pitchFamily="34" charset="0"/>
                        <a:buChar char="•"/>
                      </a:pPr>
                      <a:r>
                        <a:rPr lang="en-US" sz="1400" dirty="0">
                          <a:solidFill>
                            <a:schemeClr val="tx1"/>
                          </a:solidFill>
                          <a:effectLst/>
                        </a:rPr>
                        <a:t>Disaster Recovery Plan </a:t>
                      </a:r>
                    </a:p>
                    <a:p>
                      <a:pPr marL="342900" marR="53975" lvl="0" indent="-342900" algn="l">
                        <a:lnSpc>
                          <a:spcPct val="110000"/>
                        </a:lnSpc>
                        <a:spcBef>
                          <a:spcPts val="0"/>
                        </a:spcBef>
                        <a:spcAft>
                          <a:spcPts val="0"/>
                        </a:spcAft>
                        <a:buClrTx/>
                        <a:buSzPct val="130000"/>
                        <a:buFont typeface="Arial" panose="020B0604020202020204" pitchFamily="34" charset="0"/>
                        <a:buChar char="•"/>
                      </a:pPr>
                      <a:r>
                        <a:rPr lang="en-US" sz="1400" dirty="0">
                          <a:solidFill>
                            <a:schemeClr val="tx1"/>
                          </a:solidFill>
                          <a:effectLst/>
                        </a:rPr>
                        <a:t>Fire and Emergency reports  </a:t>
                      </a:r>
                    </a:p>
                    <a:p>
                      <a:pPr marL="342900" marR="53975" lvl="0" indent="-342900" algn="l">
                        <a:lnSpc>
                          <a:spcPct val="110000"/>
                        </a:lnSpc>
                        <a:spcBef>
                          <a:spcPts val="0"/>
                        </a:spcBef>
                        <a:spcAft>
                          <a:spcPts val="0"/>
                        </a:spcAft>
                        <a:buClrTx/>
                        <a:buSzPct val="130000"/>
                        <a:buFont typeface="Arial" panose="020B0604020202020204" pitchFamily="34" charset="0"/>
                        <a:buChar char="•"/>
                      </a:pPr>
                      <a:r>
                        <a:rPr lang="en-US" sz="1400" dirty="0">
                          <a:solidFill>
                            <a:schemeClr val="tx1"/>
                          </a:solidFill>
                          <a:effectLst/>
                        </a:rPr>
                        <a:t>Evacuation drills</a:t>
                      </a:r>
                      <a:endParaRPr lang="en-US" sz="1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tc>
              </a:tr>
              <a:tr h="1289876">
                <a:tc vMerge="1">
                  <a:txBody>
                    <a:bodyPr/>
                    <a:lstStyle/>
                    <a:p>
                      <a:endParaRPr lang="en-US"/>
                    </a:p>
                  </a:txBody>
                  <a:tcPr/>
                </a:tc>
                <a:tc>
                  <a:txBody>
                    <a:bodyPr/>
                    <a:lstStyle/>
                    <a:p>
                      <a:pPr marL="0" marR="0" algn="l">
                        <a:lnSpc>
                          <a:spcPct val="110000"/>
                        </a:lnSpc>
                        <a:spcBef>
                          <a:spcPts val="0"/>
                        </a:spcBef>
                        <a:spcAft>
                          <a:spcPts val="600"/>
                        </a:spcAft>
                      </a:pPr>
                      <a:r>
                        <a:rPr lang="en-US" sz="1400" dirty="0">
                          <a:solidFill>
                            <a:schemeClr val="tx1"/>
                          </a:solidFill>
                          <a:effectLst/>
                        </a:rPr>
                        <a:t>Fraud and Corruption</a:t>
                      </a:r>
                      <a:endParaRPr lang="en-US" sz="1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42900" marR="53975" lvl="0" indent="-342900" algn="l">
                        <a:lnSpc>
                          <a:spcPct val="110000"/>
                        </a:lnSpc>
                        <a:spcBef>
                          <a:spcPts val="0"/>
                        </a:spcBef>
                        <a:spcAft>
                          <a:spcPts val="0"/>
                        </a:spcAft>
                        <a:buClrTx/>
                        <a:buSzPct val="130000"/>
                        <a:buFont typeface="Arial" panose="020B0604020202020204" pitchFamily="34" charset="0"/>
                        <a:buChar char="•"/>
                      </a:pPr>
                      <a:r>
                        <a:rPr lang="en-US" sz="1400" dirty="0">
                          <a:solidFill>
                            <a:schemeClr val="tx1"/>
                          </a:solidFill>
                          <a:effectLst/>
                        </a:rPr>
                        <a:t>Awareness and training </a:t>
                      </a:r>
                    </a:p>
                    <a:p>
                      <a:pPr marL="342900" marR="53975" lvl="0" indent="-342900" algn="l">
                        <a:lnSpc>
                          <a:spcPct val="110000"/>
                        </a:lnSpc>
                        <a:spcBef>
                          <a:spcPts val="0"/>
                        </a:spcBef>
                        <a:spcAft>
                          <a:spcPts val="0"/>
                        </a:spcAft>
                        <a:buClrTx/>
                        <a:buSzPct val="130000"/>
                        <a:buFont typeface="Arial" panose="020B0604020202020204" pitchFamily="34" charset="0"/>
                        <a:buChar char="•"/>
                      </a:pPr>
                      <a:r>
                        <a:rPr lang="en-US" sz="1400" dirty="0">
                          <a:solidFill>
                            <a:schemeClr val="tx1"/>
                          </a:solidFill>
                          <a:effectLst/>
                        </a:rPr>
                        <a:t>Consequence management </a:t>
                      </a:r>
                    </a:p>
                    <a:p>
                      <a:pPr marL="342900" marR="53975" lvl="0" indent="-342900" algn="l">
                        <a:lnSpc>
                          <a:spcPct val="110000"/>
                        </a:lnSpc>
                        <a:spcBef>
                          <a:spcPts val="0"/>
                        </a:spcBef>
                        <a:spcAft>
                          <a:spcPts val="0"/>
                        </a:spcAft>
                        <a:buClrTx/>
                        <a:buSzPct val="130000"/>
                        <a:buFont typeface="Arial" panose="020B0604020202020204" pitchFamily="34" charset="0"/>
                        <a:buChar char="•"/>
                      </a:pPr>
                      <a:r>
                        <a:rPr lang="en-US" sz="1400" dirty="0">
                          <a:solidFill>
                            <a:schemeClr val="tx1"/>
                          </a:solidFill>
                          <a:effectLst/>
                        </a:rPr>
                        <a:t>Anti-Corruption Hotline </a:t>
                      </a:r>
                    </a:p>
                    <a:p>
                      <a:pPr marL="342900" marR="53975" lvl="0" indent="-342900" algn="l">
                        <a:lnSpc>
                          <a:spcPct val="110000"/>
                        </a:lnSpc>
                        <a:spcBef>
                          <a:spcPts val="0"/>
                        </a:spcBef>
                        <a:spcAft>
                          <a:spcPts val="0"/>
                        </a:spcAft>
                        <a:buClrTx/>
                        <a:buSzPct val="130000"/>
                        <a:buFont typeface="Arial" panose="020B0604020202020204" pitchFamily="34" charset="0"/>
                        <a:buChar char="•"/>
                      </a:pPr>
                      <a:r>
                        <a:rPr lang="en-US" sz="1400" dirty="0">
                          <a:solidFill>
                            <a:schemeClr val="tx1"/>
                          </a:solidFill>
                          <a:effectLst/>
                        </a:rPr>
                        <a:t>Speak to DG/DM/Minister Protocols</a:t>
                      </a:r>
                    </a:p>
                    <a:p>
                      <a:pPr marL="342900" marR="53975" lvl="0" indent="-342900" algn="l">
                        <a:lnSpc>
                          <a:spcPct val="110000"/>
                        </a:lnSpc>
                        <a:spcBef>
                          <a:spcPts val="0"/>
                        </a:spcBef>
                        <a:spcAft>
                          <a:spcPts val="0"/>
                        </a:spcAft>
                        <a:buClrTx/>
                        <a:buSzPct val="130000"/>
                        <a:buFont typeface="Arial" panose="020B0604020202020204" pitchFamily="34" charset="0"/>
                        <a:buChar char="•"/>
                      </a:pPr>
                      <a:r>
                        <a:rPr lang="en-US" sz="1400" dirty="0">
                          <a:solidFill>
                            <a:schemeClr val="tx1"/>
                          </a:solidFill>
                          <a:effectLst/>
                        </a:rPr>
                        <a:t>Media Statements  </a:t>
                      </a:r>
                      <a:endParaRPr lang="en-US" sz="1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tc>
              </a:tr>
              <a:tr h="1019746">
                <a:tc>
                  <a:txBody>
                    <a:bodyPr/>
                    <a:lstStyle/>
                    <a:p>
                      <a:pPr marL="0" marR="0" algn="l">
                        <a:lnSpc>
                          <a:spcPct val="110000"/>
                        </a:lnSpc>
                        <a:spcBef>
                          <a:spcPts val="0"/>
                        </a:spcBef>
                        <a:spcAft>
                          <a:spcPts val="600"/>
                        </a:spcAft>
                      </a:pPr>
                      <a:r>
                        <a:rPr lang="en-US" sz="1400" dirty="0">
                          <a:solidFill>
                            <a:schemeClr val="tx1"/>
                          </a:solidFill>
                          <a:effectLst/>
                        </a:rPr>
                        <a:t>Outcome 2: Integrated planning and Coordination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7945" marR="74930" algn="l">
                        <a:lnSpc>
                          <a:spcPct val="110000"/>
                        </a:lnSpc>
                        <a:spcBef>
                          <a:spcPts val="25"/>
                        </a:spcBef>
                        <a:spcAft>
                          <a:spcPts val="600"/>
                        </a:spcAft>
                      </a:pPr>
                      <a:r>
                        <a:rPr lang="en-US" sz="1400" dirty="0">
                          <a:solidFill>
                            <a:schemeClr val="tx1"/>
                          </a:solidFill>
                          <a:effectLst/>
                        </a:rPr>
                        <a:t>Perceived stakeholder interference/interest and influence</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342900" marR="62865" lvl="0" indent="-342900" algn="l">
                        <a:lnSpc>
                          <a:spcPct val="110000"/>
                        </a:lnSpc>
                        <a:spcBef>
                          <a:spcPts val="10"/>
                        </a:spcBef>
                        <a:spcAft>
                          <a:spcPts val="0"/>
                        </a:spcAft>
                        <a:buClrTx/>
                        <a:buSzPct val="130000"/>
                        <a:buFont typeface="Arial" panose="020B0604020202020204" pitchFamily="34" charset="0"/>
                        <a:buChar char="•"/>
                      </a:pPr>
                      <a:r>
                        <a:rPr lang="en-US" sz="1400" dirty="0">
                          <a:solidFill>
                            <a:schemeClr val="tx1"/>
                          </a:solidFill>
                          <a:effectLst/>
                        </a:rPr>
                        <a:t>MINMEC</a:t>
                      </a:r>
                    </a:p>
                    <a:p>
                      <a:pPr marL="342900" marR="62865" lvl="0" indent="-342900" algn="l">
                        <a:lnSpc>
                          <a:spcPct val="110000"/>
                        </a:lnSpc>
                        <a:spcBef>
                          <a:spcPts val="10"/>
                        </a:spcBef>
                        <a:spcAft>
                          <a:spcPts val="0"/>
                        </a:spcAft>
                        <a:buClrTx/>
                        <a:buSzPct val="130000"/>
                        <a:buFont typeface="Arial" panose="020B0604020202020204" pitchFamily="34" charset="0"/>
                        <a:buChar char="•"/>
                      </a:pPr>
                      <a:r>
                        <a:rPr lang="en-US" sz="1400" dirty="0">
                          <a:solidFill>
                            <a:schemeClr val="tx1"/>
                          </a:solidFill>
                          <a:effectLst/>
                        </a:rPr>
                        <a:t>Technical MINMEC</a:t>
                      </a:r>
                    </a:p>
                    <a:p>
                      <a:pPr marL="342900" marR="62865" lvl="0" indent="-342900" algn="l">
                        <a:lnSpc>
                          <a:spcPct val="110000"/>
                        </a:lnSpc>
                        <a:spcBef>
                          <a:spcPts val="10"/>
                        </a:spcBef>
                        <a:spcAft>
                          <a:spcPts val="0"/>
                        </a:spcAft>
                        <a:buClrTx/>
                        <a:buSzPct val="130000"/>
                        <a:buFont typeface="Arial" panose="020B0604020202020204" pitchFamily="34" charset="0"/>
                        <a:buChar char="•"/>
                      </a:pPr>
                      <a:r>
                        <a:rPr lang="en-US" sz="1400" dirty="0">
                          <a:solidFill>
                            <a:schemeClr val="tx1"/>
                          </a:solidFill>
                          <a:effectLst/>
                        </a:rPr>
                        <a:t>Stakeholder Fora</a:t>
                      </a:r>
                    </a:p>
                    <a:p>
                      <a:pPr marL="342900" marR="62865" lvl="0" indent="-342900" algn="l">
                        <a:lnSpc>
                          <a:spcPct val="110000"/>
                        </a:lnSpc>
                        <a:spcBef>
                          <a:spcPts val="10"/>
                        </a:spcBef>
                        <a:spcAft>
                          <a:spcPts val="0"/>
                        </a:spcAft>
                        <a:buClrTx/>
                        <a:buSzPct val="130000"/>
                        <a:buFont typeface="Arial" panose="020B0604020202020204" pitchFamily="34" charset="0"/>
                        <a:buChar char="•"/>
                      </a:pPr>
                      <a:r>
                        <a:rPr lang="en-US" sz="1400" dirty="0">
                          <a:solidFill>
                            <a:schemeClr val="tx1"/>
                          </a:solidFill>
                          <a:effectLst/>
                        </a:rPr>
                        <a:t>Joint-Task Teams </a:t>
                      </a:r>
                      <a:endParaRPr lang="en-US" sz="1400" dirty="0">
                        <a:solidFill>
                          <a:schemeClr val="tx1"/>
                        </a:solidFill>
                        <a:effectLst/>
                        <a:latin typeface="+mn-lt"/>
                        <a:ea typeface="Symbol" panose="05050102010706020507" pitchFamily="18" charset="2"/>
                        <a:cs typeface="Symbol" panose="05050102010706020507" pitchFamily="18" charset="2"/>
                      </a:endParaRPr>
                    </a:p>
                  </a:txBody>
                  <a:tcPr marL="0" marR="0" marT="0" marB="0"/>
                </a:tc>
              </a:tr>
              <a:tr h="773353">
                <a:tc>
                  <a:txBody>
                    <a:bodyPr/>
                    <a:lstStyle/>
                    <a:p>
                      <a:pPr marL="67945" marR="0" algn="l">
                        <a:lnSpc>
                          <a:spcPct val="110000"/>
                        </a:lnSpc>
                        <a:spcBef>
                          <a:spcPts val="25"/>
                        </a:spcBef>
                        <a:spcAft>
                          <a:spcPts val="600"/>
                        </a:spcAft>
                      </a:pPr>
                      <a:r>
                        <a:rPr lang="en-US" sz="1400" dirty="0">
                          <a:solidFill>
                            <a:schemeClr val="tx1"/>
                          </a:solidFill>
                          <a:effectLst/>
                        </a:rPr>
                        <a:t>Outcome 3: Sustainable</a:t>
                      </a:r>
                      <a:r>
                        <a:rPr lang="en-US" sz="1400" spc="5" dirty="0">
                          <a:solidFill>
                            <a:schemeClr val="tx1"/>
                          </a:solidFill>
                          <a:effectLst/>
                        </a:rPr>
                        <a:t> Infrastructure Investment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7945" marR="74930" algn="l">
                        <a:lnSpc>
                          <a:spcPct val="110000"/>
                        </a:lnSpc>
                        <a:spcBef>
                          <a:spcPts val="25"/>
                        </a:spcBef>
                        <a:spcAft>
                          <a:spcPts val="600"/>
                        </a:spcAft>
                      </a:pPr>
                      <a:r>
                        <a:rPr lang="en-US" sz="1400" dirty="0">
                          <a:solidFill>
                            <a:schemeClr val="tx1"/>
                          </a:solidFill>
                          <a:effectLst/>
                        </a:rPr>
                        <a:t>Project Hijack</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342900" marR="62865" lvl="0" indent="-342900" algn="l">
                        <a:lnSpc>
                          <a:spcPct val="110000"/>
                        </a:lnSpc>
                        <a:spcBef>
                          <a:spcPts val="10"/>
                        </a:spcBef>
                        <a:spcAft>
                          <a:spcPts val="0"/>
                        </a:spcAft>
                        <a:buClrTx/>
                        <a:buSzPct val="130000"/>
                        <a:buFont typeface="Arial" panose="020B0604020202020204" pitchFamily="34" charset="0"/>
                        <a:buChar char="•"/>
                      </a:pPr>
                      <a:r>
                        <a:rPr lang="en-US" sz="1400" strike="noStrike" dirty="0">
                          <a:solidFill>
                            <a:schemeClr val="tx1"/>
                          </a:solidFill>
                          <a:effectLst/>
                        </a:rPr>
                        <a:t>Stakeholder Fora</a:t>
                      </a:r>
                    </a:p>
                    <a:p>
                      <a:pPr marL="342900" marR="63500" lvl="0" indent="-342900" algn="l">
                        <a:lnSpc>
                          <a:spcPct val="110000"/>
                        </a:lnSpc>
                        <a:spcBef>
                          <a:spcPts val="10"/>
                        </a:spcBef>
                        <a:spcAft>
                          <a:spcPts val="0"/>
                        </a:spcAft>
                        <a:buClrTx/>
                        <a:buSzPct val="130000"/>
                        <a:buFont typeface="Arial" panose="020B0604020202020204" pitchFamily="34" charset="0"/>
                        <a:buChar char="•"/>
                      </a:pPr>
                      <a:r>
                        <a:rPr lang="en-US" sz="1400" strike="noStrike" dirty="0">
                          <a:solidFill>
                            <a:schemeClr val="tx1"/>
                          </a:solidFill>
                          <a:effectLst/>
                        </a:rPr>
                        <a:t>Law enforcement Agencies </a:t>
                      </a:r>
                    </a:p>
                    <a:p>
                      <a:pPr marL="342900" marR="63500" lvl="0" indent="-342900" algn="l">
                        <a:lnSpc>
                          <a:spcPct val="110000"/>
                        </a:lnSpc>
                        <a:spcBef>
                          <a:spcPts val="10"/>
                        </a:spcBef>
                        <a:spcAft>
                          <a:spcPts val="0"/>
                        </a:spcAft>
                        <a:buClrTx/>
                        <a:buSzPct val="130000"/>
                        <a:buFont typeface="Arial" panose="020B0604020202020204" pitchFamily="34" charset="0"/>
                        <a:buChar char="•"/>
                      </a:pPr>
                      <a:r>
                        <a:rPr lang="en-US" sz="1400" strike="noStrike" dirty="0">
                          <a:solidFill>
                            <a:schemeClr val="tx1"/>
                          </a:solidFill>
                          <a:effectLst/>
                        </a:rPr>
                        <a:t>Community Sessions </a:t>
                      </a:r>
                      <a:endParaRPr lang="en-US" sz="1400" strike="noStrike" dirty="0">
                        <a:solidFill>
                          <a:schemeClr val="tx1"/>
                        </a:solidFill>
                        <a:effectLst/>
                        <a:latin typeface="+mn-lt"/>
                        <a:ea typeface="Symbol" panose="05050102010706020507" pitchFamily="18" charset="2"/>
                        <a:cs typeface="Symbol" panose="05050102010706020507" pitchFamily="18" charset="2"/>
                      </a:endParaRPr>
                    </a:p>
                  </a:txBody>
                  <a:tcPr marL="0" marR="0" marT="0" marB="0"/>
                </a:tc>
              </a:tr>
            </a:tbl>
          </a:graphicData>
        </a:graphic>
      </p:graphicFrame>
    </p:spTree>
    <p:extLst>
      <p:ext uri="{BB962C8B-B14F-4D97-AF65-F5344CB8AC3E}">
        <p14:creationId xmlns:p14="http://schemas.microsoft.com/office/powerpoint/2010/main" val="904345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Risks</a:t>
            </a:r>
            <a:endParaRPr lang="en-ZA" dirty="0"/>
          </a:p>
        </p:txBody>
      </p:sp>
      <p:sp>
        <p:nvSpPr>
          <p:cNvPr id="5" name="Slide Number Placeholder 4"/>
          <p:cNvSpPr>
            <a:spLocks noGrp="1"/>
          </p:cNvSpPr>
          <p:nvPr>
            <p:ph type="sldNum" sz="quarter" idx="12"/>
          </p:nvPr>
        </p:nvSpPr>
        <p:spPr/>
        <p:txBody>
          <a:bodyPr/>
          <a:lstStyle/>
          <a:p>
            <a:fld id="{94B00A27-6A5E-FB4A-91DB-B2CBD34313A9}" type="slidenum">
              <a:rPr lang="en-US" smtClean="0"/>
              <a:pPr/>
              <a:t>34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651912968"/>
              </p:ext>
            </p:extLst>
          </p:nvPr>
        </p:nvGraphicFramePr>
        <p:xfrm>
          <a:off x="4" y="799505"/>
          <a:ext cx="9159899" cy="5584670"/>
        </p:xfrm>
        <a:graphic>
          <a:graphicData uri="http://schemas.openxmlformats.org/drawingml/2006/table">
            <a:tbl>
              <a:tblPr firstRow="1" firstCol="1" bandRow="1">
                <a:tableStyleId>{93296810-A885-4BE3-A3E7-6D5BEEA58F35}</a:tableStyleId>
              </a:tblPr>
              <a:tblGrid>
                <a:gridCol w="2170702"/>
                <a:gridCol w="2229844"/>
                <a:gridCol w="4759353"/>
              </a:tblGrid>
              <a:tr h="374964">
                <a:tc>
                  <a:txBody>
                    <a:bodyPr/>
                    <a:lstStyle/>
                    <a:p>
                      <a:pPr marL="66675" marR="0" algn="just">
                        <a:lnSpc>
                          <a:spcPts val="1095"/>
                        </a:lnSpc>
                        <a:spcBef>
                          <a:spcPts val="25"/>
                        </a:spcBef>
                        <a:spcAft>
                          <a:spcPts val="600"/>
                        </a:spcAft>
                      </a:pPr>
                      <a:r>
                        <a:rPr lang="en-US" sz="1600" dirty="0" smtClean="0">
                          <a:solidFill>
                            <a:schemeClr val="tx1"/>
                          </a:solidFill>
                          <a:effectLst/>
                        </a:rPr>
                        <a:t>OUTCOME</a:t>
                      </a:r>
                      <a:endParaRPr lang="en-US" sz="16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66040" marR="0" algn="just">
                        <a:lnSpc>
                          <a:spcPts val="1095"/>
                        </a:lnSpc>
                        <a:spcBef>
                          <a:spcPts val="25"/>
                        </a:spcBef>
                        <a:spcAft>
                          <a:spcPts val="600"/>
                        </a:spcAft>
                      </a:pPr>
                      <a:r>
                        <a:rPr lang="en-US" sz="1600" dirty="0" smtClean="0">
                          <a:solidFill>
                            <a:schemeClr val="tx1"/>
                          </a:solidFill>
                          <a:effectLst/>
                        </a:rPr>
                        <a:t>RISK</a:t>
                      </a:r>
                      <a:endParaRPr lang="en-US" sz="16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0" algn="just">
                        <a:lnSpc>
                          <a:spcPts val="1095"/>
                        </a:lnSpc>
                        <a:spcBef>
                          <a:spcPts val="25"/>
                        </a:spcBef>
                        <a:spcAft>
                          <a:spcPts val="600"/>
                        </a:spcAft>
                      </a:pPr>
                      <a:r>
                        <a:rPr lang="en-US" sz="1600" dirty="0" smtClean="0">
                          <a:solidFill>
                            <a:schemeClr val="tx1"/>
                          </a:solidFill>
                          <a:effectLst/>
                        </a:rPr>
                        <a:t>RISK</a:t>
                      </a:r>
                      <a:r>
                        <a:rPr lang="en-US" sz="1600" spc="-5" dirty="0" smtClean="0">
                          <a:solidFill>
                            <a:schemeClr val="tx1"/>
                          </a:solidFill>
                          <a:effectLst/>
                        </a:rPr>
                        <a:t> </a:t>
                      </a:r>
                      <a:r>
                        <a:rPr lang="en-US" sz="1600" dirty="0">
                          <a:solidFill>
                            <a:schemeClr val="tx1"/>
                          </a:solidFill>
                          <a:effectLst/>
                        </a:rPr>
                        <a:t>MITIGATION</a:t>
                      </a:r>
                      <a:endParaRPr lang="en-US" sz="16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tc>
              </a:tr>
              <a:tr h="1218214">
                <a:tc rowSpan="2">
                  <a:txBody>
                    <a:bodyPr/>
                    <a:lstStyle/>
                    <a:p>
                      <a:pPr marL="67945" marR="0" algn="l">
                        <a:lnSpc>
                          <a:spcPct val="110000"/>
                        </a:lnSpc>
                        <a:spcBef>
                          <a:spcPts val="25"/>
                        </a:spcBef>
                        <a:spcAft>
                          <a:spcPts val="600"/>
                        </a:spcAft>
                      </a:pPr>
                      <a:r>
                        <a:rPr lang="en-US" sz="1200" b="1" dirty="0">
                          <a:solidFill>
                            <a:schemeClr val="tx1"/>
                          </a:solidFill>
                          <a:effectLst/>
                          <a:latin typeface="+mn-lt"/>
                          <a:ea typeface="Times New Roman" panose="02020603050405020304" pitchFamily="18" charset="0"/>
                          <a:cs typeface="Times New Roman" panose="02020603050405020304" pitchFamily="18" charset="0"/>
                        </a:rPr>
                        <a:t>Outcome 4: Productive</a:t>
                      </a:r>
                      <a:r>
                        <a:rPr lang="en-US" sz="1200" b="1" spc="-30" dirty="0">
                          <a:solidFill>
                            <a:schemeClr val="tx1"/>
                          </a:solidFill>
                          <a:effectLst/>
                          <a:latin typeface="+mn-lt"/>
                          <a:ea typeface="Times New Roman" panose="02020603050405020304" pitchFamily="18" charset="0"/>
                          <a:cs typeface="Times New Roman" panose="02020603050405020304" pitchFamily="18" charset="0"/>
                        </a:rPr>
                        <a:t> </a:t>
                      </a:r>
                      <a:r>
                        <a:rPr lang="en-US" sz="1200" b="1" dirty="0">
                          <a:solidFill>
                            <a:schemeClr val="tx1"/>
                          </a:solidFill>
                          <a:effectLst/>
                          <a:latin typeface="+mn-lt"/>
                          <a:ea typeface="Times New Roman" panose="02020603050405020304" pitchFamily="18" charset="0"/>
                          <a:cs typeface="Times New Roman" panose="02020603050405020304" pitchFamily="18" charset="0"/>
                        </a:rPr>
                        <a:t>Assets</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7945" marR="59690" algn="l">
                        <a:lnSpc>
                          <a:spcPct val="110000"/>
                        </a:lnSpc>
                        <a:spcBef>
                          <a:spcPts val="25"/>
                        </a:spcBef>
                        <a:spcAft>
                          <a:spcPts val="600"/>
                        </a:spcAft>
                      </a:pPr>
                      <a:r>
                        <a:rPr lang="en-US" sz="1200" dirty="0">
                          <a:solidFill>
                            <a:schemeClr val="tx1"/>
                          </a:solidFill>
                          <a:effectLst/>
                          <a:latin typeface="+mn-lt"/>
                          <a:ea typeface="Times New Roman" panose="02020603050405020304" pitchFamily="18" charset="0"/>
                          <a:cs typeface="Times New Roman" panose="02020603050405020304" pitchFamily="18" charset="0"/>
                        </a:rPr>
                        <a:t>Infrastructure/Asset failures</a:t>
                      </a:r>
                    </a:p>
                  </a:txBody>
                  <a:tcPr marL="0" marR="0" marT="0" marB="0"/>
                </a:tc>
                <a:tc>
                  <a:txBody>
                    <a:bodyPr/>
                    <a:lstStyle/>
                    <a:p>
                      <a:pPr marL="342900" marR="64770" lvl="0" indent="-342900" algn="l">
                        <a:lnSpc>
                          <a:spcPct val="110000"/>
                        </a:lnSpc>
                        <a:spcBef>
                          <a:spcPts val="0"/>
                        </a:spcBef>
                        <a:spcAft>
                          <a:spcPts val="0"/>
                        </a:spcAft>
                        <a:buClrTx/>
                        <a:buSzPct val="130000"/>
                        <a:buFont typeface="Arial" panose="020B0604020202020204" pitchFamily="34" charset="0"/>
                        <a:buChar char="•"/>
                      </a:pPr>
                      <a:r>
                        <a:rPr lang="en-US" sz="1200" dirty="0">
                          <a:solidFill>
                            <a:schemeClr val="tx1"/>
                          </a:solidFill>
                          <a:effectLst/>
                          <a:latin typeface="+mn-lt"/>
                          <a:ea typeface="Symbol" panose="05050102010706020507" pitchFamily="18" charset="2"/>
                          <a:cs typeface="Symbol" panose="05050102010706020507" pitchFamily="18" charset="2"/>
                        </a:rPr>
                        <a:t>Project preparation</a:t>
                      </a:r>
                    </a:p>
                    <a:p>
                      <a:pPr marL="342900" marR="64770" lvl="0" indent="-342900" algn="l">
                        <a:lnSpc>
                          <a:spcPct val="110000"/>
                        </a:lnSpc>
                        <a:spcBef>
                          <a:spcPts val="0"/>
                        </a:spcBef>
                        <a:spcAft>
                          <a:spcPts val="0"/>
                        </a:spcAft>
                        <a:buClrTx/>
                        <a:buSzPct val="130000"/>
                        <a:buFont typeface="Arial" panose="020B0604020202020204" pitchFamily="34" charset="0"/>
                        <a:buChar char="•"/>
                      </a:pPr>
                      <a:r>
                        <a:rPr lang="en-US" sz="1200" dirty="0">
                          <a:solidFill>
                            <a:schemeClr val="tx1"/>
                          </a:solidFill>
                          <a:effectLst/>
                          <a:latin typeface="+mn-lt"/>
                          <a:ea typeface="Symbol" panose="05050102010706020507" pitchFamily="18" charset="2"/>
                          <a:cs typeface="Symbol" panose="05050102010706020507" pitchFamily="18" charset="2"/>
                        </a:rPr>
                        <a:t>Scenario Analysis </a:t>
                      </a:r>
                    </a:p>
                    <a:p>
                      <a:pPr marL="342900" marR="64770" lvl="0" indent="-342900" algn="l">
                        <a:lnSpc>
                          <a:spcPct val="110000"/>
                        </a:lnSpc>
                        <a:spcBef>
                          <a:spcPts val="0"/>
                        </a:spcBef>
                        <a:spcAft>
                          <a:spcPts val="0"/>
                        </a:spcAft>
                        <a:buClrTx/>
                        <a:buSzPct val="130000"/>
                        <a:buFont typeface="Arial" panose="020B0604020202020204" pitchFamily="34" charset="0"/>
                        <a:buChar char="•"/>
                      </a:pPr>
                      <a:r>
                        <a:rPr lang="en-US" sz="1200" dirty="0">
                          <a:solidFill>
                            <a:schemeClr val="tx1"/>
                          </a:solidFill>
                          <a:effectLst/>
                          <a:latin typeface="+mn-lt"/>
                          <a:ea typeface="Symbol" panose="05050102010706020507" pitchFamily="18" charset="2"/>
                          <a:cs typeface="Symbol" panose="05050102010706020507" pitchFamily="18" charset="2"/>
                        </a:rPr>
                        <a:t>Contingency plans  </a:t>
                      </a:r>
                    </a:p>
                    <a:p>
                      <a:pPr marL="342900" marR="66040" lvl="0" indent="-342900" algn="l">
                        <a:lnSpc>
                          <a:spcPct val="110000"/>
                        </a:lnSpc>
                        <a:spcBef>
                          <a:spcPts val="0"/>
                        </a:spcBef>
                        <a:spcAft>
                          <a:spcPts val="0"/>
                        </a:spcAft>
                        <a:buClrTx/>
                        <a:buSzPct val="130000"/>
                        <a:buFont typeface="Arial" panose="020B0604020202020204" pitchFamily="34" charset="0"/>
                        <a:buChar char="•"/>
                      </a:pPr>
                      <a:r>
                        <a:rPr lang="en-US" sz="1200" dirty="0">
                          <a:solidFill>
                            <a:schemeClr val="tx1"/>
                          </a:solidFill>
                          <a:effectLst/>
                          <a:latin typeface="+mn-lt"/>
                          <a:ea typeface="Symbol" panose="05050102010706020507" pitchFamily="18" charset="2"/>
                          <a:cs typeface="Symbol" panose="05050102010706020507" pitchFamily="18" charset="2"/>
                        </a:rPr>
                        <a:t>Project Risk Reports</a:t>
                      </a:r>
                    </a:p>
                    <a:p>
                      <a:pPr marL="342900" marR="66040" lvl="0" indent="-342900" algn="l">
                        <a:lnSpc>
                          <a:spcPct val="110000"/>
                        </a:lnSpc>
                        <a:spcBef>
                          <a:spcPts val="0"/>
                        </a:spcBef>
                        <a:spcAft>
                          <a:spcPts val="0"/>
                        </a:spcAft>
                        <a:buClrTx/>
                        <a:buSzPct val="130000"/>
                        <a:buFont typeface="Arial" panose="020B0604020202020204" pitchFamily="34" charset="0"/>
                        <a:buChar char="•"/>
                      </a:pPr>
                      <a:r>
                        <a:rPr lang="en-US" sz="1200" dirty="0">
                          <a:solidFill>
                            <a:schemeClr val="tx1"/>
                          </a:solidFill>
                          <a:effectLst/>
                          <a:latin typeface="+mn-lt"/>
                          <a:ea typeface="Symbol" panose="05050102010706020507" pitchFamily="18" charset="2"/>
                          <a:cs typeface="Symbol" panose="05050102010706020507" pitchFamily="18" charset="2"/>
                        </a:rPr>
                        <a:t>Term Contracts </a:t>
                      </a:r>
                    </a:p>
                    <a:p>
                      <a:pPr marL="342900" marR="66040" lvl="0" indent="-342900" algn="l">
                        <a:lnSpc>
                          <a:spcPct val="110000"/>
                        </a:lnSpc>
                        <a:spcBef>
                          <a:spcPts val="0"/>
                        </a:spcBef>
                        <a:spcAft>
                          <a:spcPts val="0"/>
                        </a:spcAft>
                        <a:buClrTx/>
                        <a:buSzPct val="130000"/>
                        <a:buFont typeface="Arial" panose="020B0604020202020204" pitchFamily="34" charset="0"/>
                        <a:buChar char="•"/>
                      </a:pPr>
                      <a:r>
                        <a:rPr lang="en-US" sz="1200" dirty="0">
                          <a:solidFill>
                            <a:schemeClr val="tx1"/>
                          </a:solidFill>
                          <a:effectLst/>
                          <a:latin typeface="+mn-lt"/>
                          <a:ea typeface="Symbol" panose="05050102010706020507" pitchFamily="18" charset="2"/>
                          <a:cs typeface="Symbol" panose="05050102010706020507" pitchFamily="18" charset="2"/>
                        </a:rPr>
                        <a:t>Service provider verification/screening </a:t>
                      </a:r>
                    </a:p>
                  </a:txBody>
                  <a:tcPr marL="0" marR="0" marT="0" marB="0"/>
                </a:tc>
              </a:tr>
              <a:tr h="523991">
                <a:tc vMerge="1">
                  <a:txBody>
                    <a:bodyPr/>
                    <a:lstStyle/>
                    <a:p>
                      <a:endParaRPr lang="en-US"/>
                    </a:p>
                  </a:txBody>
                  <a:tcPr/>
                </a:tc>
                <a:tc>
                  <a:txBody>
                    <a:bodyPr/>
                    <a:lstStyle/>
                    <a:p>
                      <a:pPr marL="67945" marR="64770" algn="l">
                        <a:lnSpc>
                          <a:spcPct val="110000"/>
                        </a:lnSpc>
                        <a:spcBef>
                          <a:spcPts val="25"/>
                        </a:spcBef>
                        <a:spcAft>
                          <a:spcPts val="600"/>
                        </a:spcAft>
                      </a:pPr>
                      <a:r>
                        <a:rPr lang="en-US" sz="1200" dirty="0">
                          <a:solidFill>
                            <a:schemeClr val="tx1"/>
                          </a:solidFill>
                          <a:effectLst/>
                          <a:latin typeface="+mn-lt"/>
                          <a:ea typeface="Times New Roman" panose="02020603050405020304" pitchFamily="18" charset="0"/>
                          <a:cs typeface="Times New Roman" panose="02020603050405020304" pitchFamily="18" charset="0"/>
                        </a:rPr>
                        <a:t>Possible Lock-outs by Landlords</a:t>
                      </a:r>
                    </a:p>
                  </a:txBody>
                  <a:tcPr marL="0" marR="0" marT="0" marB="0"/>
                </a:tc>
                <a:tc>
                  <a:txBody>
                    <a:bodyPr/>
                    <a:lstStyle/>
                    <a:p>
                      <a:pPr marL="342900" marR="271780" lvl="0" indent="-342900" algn="l">
                        <a:lnSpc>
                          <a:spcPct val="110000"/>
                        </a:lnSpc>
                        <a:spcBef>
                          <a:spcPts val="0"/>
                        </a:spcBef>
                        <a:spcAft>
                          <a:spcPts val="0"/>
                        </a:spcAft>
                        <a:buClrTx/>
                        <a:buSzPct val="130000"/>
                        <a:buFont typeface="Arial" panose="020B0604020202020204" pitchFamily="34" charset="0"/>
                        <a:buChar char="•"/>
                      </a:pPr>
                      <a:r>
                        <a:rPr lang="en-US" sz="1200" dirty="0">
                          <a:solidFill>
                            <a:schemeClr val="tx1"/>
                          </a:solidFill>
                          <a:effectLst/>
                          <a:latin typeface="+mn-lt"/>
                          <a:ea typeface="Times New Roman" panose="02020603050405020304" pitchFamily="18" charset="0"/>
                          <a:cs typeface="Times New Roman" panose="02020603050405020304" pitchFamily="18" charset="0"/>
                        </a:rPr>
                        <a:t>Stakeholder engagements (landlords and DPWI)</a:t>
                      </a:r>
                    </a:p>
                    <a:p>
                      <a:pPr marL="342900" marR="271780" lvl="0" indent="-342900" algn="l">
                        <a:lnSpc>
                          <a:spcPct val="110000"/>
                        </a:lnSpc>
                        <a:spcBef>
                          <a:spcPts val="0"/>
                        </a:spcBef>
                        <a:spcAft>
                          <a:spcPts val="0"/>
                        </a:spcAft>
                        <a:buClrTx/>
                        <a:buSzPct val="130000"/>
                        <a:buFont typeface="Arial" panose="020B0604020202020204" pitchFamily="34" charset="0"/>
                        <a:buChar char="•"/>
                      </a:pPr>
                      <a:r>
                        <a:rPr lang="en-US" sz="1200" dirty="0">
                          <a:solidFill>
                            <a:schemeClr val="tx1"/>
                          </a:solidFill>
                          <a:effectLst/>
                          <a:latin typeface="+mn-lt"/>
                          <a:ea typeface="Times New Roman" panose="02020603050405020304" pitchFamily="18" charset="0"/>
                          <a:cs typeface="Times New Roman" panose="02020603050405020304" pitchFamily="18" charset="0"/>
                        </a:rPr>
                        <a:t>Dispute Resolution </a:t>
                      </a:r>
                      <a:r>
                        <a:rPr lang="en-US" sz="1200" dirty="0" smtClean="0">
                          <a:solidFill>
                            <a:schemeClr val="tx1"/>
                          </a:solidFill>
                          <a:effectLst/>
                          <a:latin typeface="+mn-lt"/>
                          <a:ea typeface="Times New Roman" panose="02020603050405020304" pitchFamily="18" charset="0"/>
                          <a:cs typeface="Times New Roman" panose="02020603050405020304" pitchFamily="18" charset="0"/>
                        </a:rPr>
                        <a:t>Committee</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r>
              <a:tr h="974215">
                <a:tc rowSpan="2">
                  <a:txBody>
                    <a:bodyPr/>
                    <a:lstStyle/>
                    <a:p>
                      <a:pPr marL="67945" marR="63500" algn="l">
                        <a:lnSpc>
                          <a:spcPct val="110000"/>
                        </a:lnSpc>
                        <a:spcBef>
                          <a:spcPts val="10"/>
                        </a:spcBef>
                        <a:spcAft>
                          <a:spcPts val="600"/>
                        </a:spcAft>
                      </a:pPr>
                      <a:r>
                        <a:rPr lang="en-US" sz="1200" b="1" dirty="0">
                          <a:solidFill>
                            <a:schemeClr val="tx1"/>
                          </a:solidFill>
                          <a:effectLst/>
                          <a:latin typeface="+mn-lt"/>
                          <a:ea typeface="Times New Roman" panose="02020603050405020304" pitchFamily="18" charset="0"/>
                          <a:cs typeface="Times New Roman" panose="02020603050405020304" pitchFamily="18" charset="0"/>
                        </a:rPr>
                        <a:t>Outcome 5: Transformed </a:t>
                      </a:r>
                      <a:r>
                        <a:rPr lang="en-US" sz="1200" b="1" spc="-10" dirty="0">
                          <a:solidFill>
                            <a:schemeClr val="tx1"/>
                          </a:solidFill>
                          <a:effectLst/>
                          <a:latin typeface="+mn-lt"/>
                          <a:ea typeface="Times New Roman" panose="02020603050405020304" pitchFamily="18" charset="0"/>
                          <a:cs typeface="Times New Roman" panose="02020603050405020304" pitchFamily="18" charset="0"/>
                        </a:rPr>
                        <a:t>Built </a:t>
                      </a:r>
                      <a:r>
                        <a:rPr lang="en-US" sz="1200" b="1" spc="-265" dirty="0">
                          <a:solidFill>
                            <a:schemeClr val="tx1"/>
                          </a:solidFill>
                          <a:effectLst/>
                          <a:latin typeface="+mn-lt"/>
                          <a:ea typeface="Times New Roman" panose="02020603050405020304" pitchFamily="18" charset="0"/>
                          <a:cs typeface="Times New Roman" panose="02020603050405020304" pitchFamily="18" charset="0"/>
                        </a:rPr>
                        <a:t> </a:t>
                      </a:r>
                      <a:r>
                        <a:rPr lang="en-US" sz="1200" b="1" dirty="0">
                          <a:solidFill>
                            <a:schemeClr val="tx1"/>
                          </a:solidFill>
                          <a:effectLst/>
                          <a:latin typeface="+mn-lt"/>
                          <a:ea typeface="Times New Roman" panose="02020603050405020304" pitchFamily="18" charset="0"/>
                          <a:cs typeface="Times New Roman" panose="02020603050405020304" pitchFamily="18" charset="0"/>
                        </a:rPr>
                        <a:t>Environment</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7945" marR="66040" algn="l">
                        <a:lnSpc>
                          <a:spcPct val="110000"/>
                        </a:lnSpc>
                        <a:spcBef>
                          <a:spcPts val="10"/>
                        </a:spcBef>
                        <a:spcAft>
                          <a:spcPts val="600"/>
                        </a:spcAft>
                      </a:pPr>
                      <a:r>
                        <a:rPr lang="en-US" sz="1200" dirty="0">
                          <a:solidFill>
                            <a:schemeClr val="tx1"/>
                          </a:solidFill>
                          <a:effectLst/>
                          <a:latin typeface="+mn-lt"/>
                          <a:ea typeface="Times New Roman" panose="02020603050405020304" pitchFamily="18" charset="0"/>
                          <a:cs typeface="Times New Roman" panose="02020603050405020304" pitchFamily="18" charset="0"/>
                        </a:rPr>
                        <a:t>Possible Collusion and Fronting</a:t>
                      </a:r>
                    </a:p>
                  </a:txBody>
                  <a:tcPr marL="0" marR="0" marT="0" marB="0"/>
                </a:tc>
                <a:tc>
                  <a:txBody>
                    <a:bodyPr/>
                    <a:lstStyle/>
                    <a:p>
                      <a:pPr marL="342900" marR="271780" lvl="0" indent="-342900" algn="l">
                        <a:lnSpc>
                          <a:spcPct val="110000"/>
                        </a:lnSpc>
                        <a:spcBef>
                          <a:spcPts val="0"/>
                        </a:spcBef>
                        <a:spcAft>
                          <a:spcPts val="0"/>
                        </a:spcAft>
                        <a:buClrTx/>
                        <a:buSzPct val="130000"/>
                        <a:buFont typeface="Arial" panose="020B0604020202020204" pitchFamily="34" charset="0"/>
                        <a:buChar char="•"/>
                      </a:pPr>
                      <a:r>
                        <a:rPr lang="en-US" sz="1200" i="1" dirty="0">
                          <a:solidFill>
                            <a:schemeClr val="tx1"/>
                          </a:solidFill>
                          <a:effectLst/>
                          <a:latin typeface="+mn-lt"/>
                          <a:ea typeface="Times New Roman" panose="02020603050405020304" pitchFamily="18" charset="0"/>
                          <a:cs typeface="Times New Roman" panose="02020603050405020304" pitchFamily="18" charset="0"/>
                        </a:rPr>
                        <a:t>Preferential Procurement</a:t>
                      </a:r>
                      <a:r>
                        <a:rPr lang="en-US" sz="1200" dirty="0">
                          <a:solidFill>
                            <a:schemeClr val="tx1"/>
                          </a:solidFill>
                          <a:effectLst/>
                          <a:latin typeface="+mn-lt"/>
                          <a:ea typeface="Times New Roman" panose="02020603050405020304" pitchFamily="18" charset="0"/>
                          <a:cs typeface="Times New Roman" panose="02020603050405020304" pitchFamily="18" charset="0"/>
                        </a:rPr>
                        <a:t> Regulations</a:t>
                      </a:r>
                    </a:p>
                    <a:p>
                      <a:pPr marL="342900" marR="271780" lvl="0" indent="-342900" algn="l">
                        <a:lnSpc>
                          <a:spcPct val="110000"/>
                        </a:lnSpc>
                        <a:spcBef>
                          <a:spcPts val="0"/>
                        </a:spcBef>
                        <a:spcAft>
                          <a:spcPts val="0"/>
                        </a:spcAft>
                        <a:buClrTx/>
                        <a:buSzPct val="130000"/>
                        <a:buFont typeface="Arial" panose="020B0604020202020204" pitchFamily="34" charset="0"/>
                        <a:buChar char="•"/>
                      </a:pPr>
                      <a:r>
                        <a:rPr lang="en-US" sz="1200" dirty="0">
                          <a:solidFill>
                            <a:schemeClr val="tx1"/>
                          </a:solidFill>
                          <a:effectLst/>
                          <a:latin typeface="+mn-lt"/>
                          <a:ea typeface="Times New Roman" panose="02020603050405020304" pitchFamily="18" charset="0"/>
                          <a:cs typeface="Times New Roman" panose="02020603050405020304" pitchFamily="18" charset="0"/>
                        </a:rPr>
                        <a:t>Broad-Based Black Economic Empowerment (B-BBEE) </a:t>
                      </a:r>
                      <a:r>
                        <a:rPr lang="en-US" sz="1200" i="1" dirty="0">
                          <a:solidFill>
                            <a:schemeClr val="tx1"/>
                          </a:solidFill>
                          <a:effectLst/>
                          <a:latin typeface="+mn-lt"/>
                          <a:ea typeface="Times New Roman" panose="02020603050405020304" pitchFamily="18" charset="0"/>
                          <a:cs typeface="Times New Roman" panose="02020603050405020304" pitchFamily="18" charset="0"/>
                        </a:rPr>
                        <a:t>Codes of Good Practice</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p>
                      <a:pPr marL="342900" marR="271780" lvl="0" indent="-342900" algn="l">
                        <a:lnSpc>
                          <a:spcPct val="110000"/>
                        </a:lnSpc>
                        <a:spcBef>
                          <a:spcPts val="0"/>
                        </a:spcBef>
                        <a:spcAft>
                          <a:spcPts val="0"/>
                        </a:spcAft>
                        <a:buClrTx/>
                        <a:buSzPct val="130000"/>
                        <a:buFont typeface="Arial" panose="020B0604020202020204" pitchFamily="34" charset="0"/>
                        <a:buChar char="•"/>
                      </a:pPr>
                      <a:r>
                        <a:rPr lang="en-US" sz="1200" dirty="0">
                          <a:solidFill>
                            <a:schemeClr val="tx1"/>
                          </a:solidFill>
                          <a:effectLst/>
                          <a:latin typeface="+mn-lt"/>
                          <a:ea typeface="Times New Roman" panose="02020603050405020304" pitchFamily="18" charset="0"/>
                          <a:cs typeface="Times New Roman" panose="02020603050405020304" pitchFamily="18" charset="0"/>
                        </a:rPr>
                        <a:t>Empowerment policies </a:t>
                      </a:r>
                    </a:p>
                  </a:txBody>
                  <a:tcPr marL="0" marR="0" marT="0" marB="0"/>
                </a:tc>
              </a:tr>
              <a:tr h="1281129">
                <a:tc vMerge="1">
                  <a:txBody>
                    <a:bodyPr/>
                    <a:lstStyle/>
                    <a:p>
                      <a:endParaRPr lang="en-US"/>
                    </a:p>
                  </a:txBody>
                  <a:tcPr/>
                </a:tc>
                <a:tc>
                  <a:txBody>
                    <a:bodyPr/>
                    <a:lstStyle/>
                    <a:p>
                      <a:pPr marL="67945" marR="66040" algn="l">
                        <a:lnSpc>
                          <a:spcPct val="110000"/>
                        </a:lnSpc>
                        <a:spcBef>
                          <a:spcPts val="10"/>
                        </a:spcBef>
                        <a:spcAft>
                          <a:spcPts val="600"/>
                        </a:spcAft>
                      </a:pPr>
                      <a:r>
                        <a:rPr lang="en-US" sz="1200">
                          <a:solidFill>
                            <a:schemeClr val="tx1"/>
                          </a:solidFill>
                          <a:effectLst/>
                          <a:latin typeface="+mn-lt"/>
                          <a:ea typeface="Times New Roman" panose="02020603050405020304" pitchFamily="18" charset="0"/>
                          <a:cs typeface="Times New Roman" panose="02020603050405020304" pitchFamily="18" charset="0"/>
                        </a:rPr>
                        <a:t>Perceived stakeholder interference/interest and influence</a:t>
                      </a:r>
                    </a:p>
                  </a:txBody>
                  <a:tcPr marL="0" marR="0" marT="0" marB="0"/>
                </a:tc>
                <a:tc>
                  <a:txBody>
                    <a:bodyPr/>
                    <a:lstStyle/>
                    <a:p>
                      <a:pPr marL="342900" marR="62865" lvl="0" indent="-342900" algn="l">
                        <a:lnSpc>
                          <a:spcPct val="110000"/>
                        </a:lnSpc>
                        <a:spcBef>
                          <a:spcPts val="10"/>
                        </a:spcBef>
                        <a:spcAft>
                          <a:spcPts val="0"/>
                        </a:spcAft>
                        <a:buClrTx/>
                        <a:buSzPct val="130000"/>
                        <a:buFont typeface="Arial" panose="020B0604020202020204" pitchFamily="34" charset="0"/>
                        <a:buChar char="•"/>
                      </a:pPr>
                      <a:r>
                        <a:rPr lang="en-US" sz="1200" dirty="0" smtClean="0">
                          <a:solidFill>
                            <a:schemeClr val="tx1"/>
                          </a:solidFill>
                          <a:effectLst/>
                          <a:latin typeface="+mn-lt"/>
                          <a:ea typeface="Symbol" panose="05050102010706020507" pitchFamily="18" charset="2"/>
                          <a:cs typeface="Symbol" panose="05050102010706020507" pitchFamily="18" charset="2"/>
                        </a:rPr>
                        <a:t>MINMEC</a:t>
                      </a:r>
                      <a:endParaRPr lang="en-US" sz="1200" dirty="0">
                        <a:solidFill>
                          <a:schemeClr val="tx1"/>
                        </a:solidFill>
                        <a:effectLst/>
                        <a:latin typeface="+mn-lt"/>
                        <a:ea typeface="Symbol" panose="05050102010706020507" pitchFamily="18" charset="2"/>
                        <a:cs typeface="Symbol" panose="05050102010706020507" pitchFamily="18" charset="2"/>
                      </a:endParaRPr>
                    </a:p>
                    <a:p>
                      <a:pPr marL="342900" marR="62865" lvl="0" indent="-342900" algn="l">
                        <a:lnSpc>
                          <a:spcPct val="110000"/>
                        </a:lnSpc>
                        <a:spcBef>
                          <a:spcPts val="10"/>
                        </a:spcBef>
                        <a:spcAft>
                          <a:spcPts val="0"/>
                        </a:spcAft>
                        <a:buClrTx/>
                        <a:buSzPct val="130000"/>
                        <a:buFont typeface="Arial" panose="020B0604020202020204" pitchFamily="34" charset="0"/>
                        <a:buChar char="•"/>
                      </a:pPr>
                      <a:r>
                        <a:rPr lang="en-US" sz="1200" dirty="0">
                          <a:solidFill>
                            <a:schemeClr val="tx1"/>
                          </a:solidFill>
                          <a:effectLst/>
                          <a:latin typeface="+mn-lt"/>
                          <a:ea typeface="Symbol" panose="05050102010706020507" pitchFamily="18" charset="2"/>
                          <a:cs typeface="Symbol" panose="05050102010706020507" pitchFamily="18" charset="2"/>
                        </a:rPr>
                        <a:t>Technical MINMEC</a:t>
                      </a:r>
                    </a:p>
                    <a:p>
                      <a:pPr marL="342900" marR="62865" lvl="0" indent="-342900" algn="l">
                        <a:lnSpc>
                          <a:spcPct val="110000"/>
                        </a:lnSpc>
                        <a:spcBef>
                          <a:spcPts val="10"/>
                        </a:spcBef>
                        <a:spcAft>
                          <a:spcPts val="0"/>
                        </a:spcAft>
                        <a:buClrTx/>
                        <a:buSzPct val="130000"/>
                        <a:buFont typeface="Arial" panose="020B0604020202020204" pitchFamily="34" charset="0"/>
                        <a:buChar char="•"/>
                      </a:pPr>
                      <a:r>
                        <a:rPr lang="en-US" sz="1200" dirty="0">
                          <a:solidFill>
                            <a:schemeClr val="tx1"/>
                          </a:solidFill>
                          <a:effectLst/>
                          <a:latin typeface="+mn-lt"/>
                          <a:ea typeface="Symbol" panose="05050102010706020507" pitchFamily="18" charset="2"/>
                          <a:cs typeface="Symbol" panose="05050102010706020507" pitchFamily="18" charset="2"/>
                        </a:rPr>
                        <a:t>Stakeholder Fora</a:t>
                      </a:r>
                    </a:p>
                    <a:p>
                      <a:pPr marL="342900" marR="62865" lvl="0" indent="-342900" algn="l">
                        <a:lnSpc>
                          <a:spcPct val="110000"/>
                        </a:lnSpc>
                        <a:spcBef>
                          <a:spcPts val="10"/>
                        </a:spcBef>
                        <a:spcAft>
                          <a:spcPts val="0"/>
                        </a:spcAft>
                        <a:buClrTx/>
                        <a:buSzPct val="130000"/>
                        <a:buFont typeface="Arial" panose="020B0604020202020204" pitchFamily="34" charset="0"/>
                        <a:buChar char="•"/>
                      </a:pPr>
                      <a:r>
                        <a:rPr lang="en-US" sz="1200" dirty="0">
                          <a:solidFill>
                            <a:schemeClr val="tx1"/>
                          </a:solidFill>
                          <a:effectLst/>
                          <a:latin typeface="+mn-lt"/>
                          <a:ea typeface="Symbol" panose="05050102010706020507" pitchFamily="18" charset="2"/>
                          <a:cs typeface="Symbol" panose="05050102010706020507" pitchFamily="18" charset="2"/>
                        </a:rPr>
                        <a:t>Joint-Task teams </a:t>
                      </a:r>
                    </a:p>
                    <a:p>
                      <a:pPr marL="342900" marR="62865" lvl="0" indent="-342900" algn="l">
                        <a:lnSpc>
                          <a:spcPct val="110000"/>
                        </a:lnSpc>
                        <a:spcBef>
                          <a:spcPts val="10"/>
                        </a:spcBef>
                        <a:spcAft>
                          <a:spcPts val="0"/>
                        </a:spcAft>
                        <a:buClrTx/>
                        <a:buSzPct val="130000"/>
                        <a:buFont typeface="Arial" panose="020B0604020202020204" pitchFamily="34" charset="0"/>
                        <a:buChar char="•"/>
                      </a:pPr>
                      <a:r>
                        <a:rPr lang="en-US" sz="1200" dirty="0">
                          <a:solidFill>
                            <a:schemeClr val="tx1"/>
                          </a:solidFill>
                          <a:effectLst/>
                          <a:latin typeface="+mn-lt"/>
                          <a:ea typeface="Symbol" panose="05050102010706020507" pitchFamily="18" charset="2"/>
                          <a:cs typeface="Symbol" panose="05050102010706020507" pitchFamily="18" charset="2"/>
                        </a:rPr>
                        <a:t>Transformation Agenda Summits </a:t>
                      </a:r>
                    </a:p>
                  </a:txBody>
                  <a:tcPr marL="0" marR="0" marT="0" marB="0"/>
                </a:tc>
              </a:tr>
              <a:tr h="618686">
                <a:tc>
                  <a:txBody>
                    <a:bodyPr/>
                    <a:lstStyle/>
                    <a:p>
                      <a:pPr marL="67945" marR="64770" algn="l">
                        <a:lnSpc>
                          <a:spcPct val="110000"/>
                        </a:lnSpc>
                        <a:spcBef>
                          <a:spcPts val="10"/>
                        </a:spcBef>
                        <a:spcAft>
                          <a:spcPts val="600"/>
                        </a:spcAft>
                      </a:pPr>
                      <a:r>
                        <a:rPr lang="en-US" sz="1200" b="1" dirty="0">
                          <a:solidFill>
                            <a:schemeClr val="tx1"/>
                          </a:solidFill>
                          <a:effectLst/>
                          <a:latin typeface="+mn-lt"/>
                          <a:ea typeface="Times New Roman" panose="02020603050405020304" pitchFamily="18" charset="0"/>
                          <a:cs typeface="Times New Roman" panose="02020603050405020304" pitchFamily="18" charset="0"/>
                        </a:rPr>
                        <a:t>Outcome 6: </a:t>
                      </a:r>
                      <a:r>
                        <a:rPr lang="en-US" sz="1200" b="1" dirty="0" err="1">
                          <a:solidFill>
                            <a:schemeClr val="tx1"/>
                          </a:solidFill>
                          <a:effectLst/>
                          <a:latin typeface="+mn-lt"/>
                          <a:ea typeface="Times New Roman" panose="02020603050405020304" pitchFamily="18" charset="0"/>
                          <a:cs typeface="Times New Roman" panose="02020603050405020304" pitchFamily="18" charset="0"/>
                        </a:rPr>
                        <a:t>Optimised</a:t>
                      </a:r>
                      <a:r>
                        <a:rPr lang="en-US" sz="1200" b="1" dirty="0">
                          <a:solidFill>
                            <a:schemeClr val="tx1"/>
                          </a:solidFill>
                          <a:effectLst/>
                          <a:latin typeface="+mn-lt"/>
                          <a:ea typeface="Times New Roman" panose="02020603050405020304" pitchFamily="18" charset="0"/>
                          <a:cs typeface="Times New Roman" panose="02020603050405020304" pitchFamily="18" charset="0"/>
                        </a:rPr>
                        <a:t> </a:t>
                      </a:r>
                      <a:r>
                        <a:rPr lang="en-US" sz="1200" b="1" spc="-10" dirty="0">
                          <a:solidFill>
                            <a:schemeClr val="tx1"/>
                          </a:solidFill>
                          <a:effectLst/>
                          <a:latin typeface="+mn-lt"/>
                          <a:ea typeface="Times New Roman" panose="02020603050405020304" pitchFamily="18" charset="0"/>
                          <a:cs typeface="Times New Roman" panose="02020603050405020304" pitchFamily="18" charset="0"/>
                        </a:rPr>
                        <a:t>Job</a:t>
                      </a:r>
                      <a:r>
                        <a:rPr lang="en-US" sz="1200" b="1" spc="-265" dirty="0">
                          <a:solidFill>
                            <a:schemeClr val="tx1"/>
                          </a:solidFill>
                          <a:effectLst/>
                          <a:latin typeface="+mn-lt"/>
                          <a:ea typeface="Times New Roman" panose="02020603050405020304" pitchFamily="18" charset="0"/>
                          <a:cs typeface="Times New Roman" panose="02020603050405020304" pitchFamily="18" charset="0"/>
                        </a:rPr>
                        <a:t> </a:t>
                      </a:r>
                      <a:r>
                        <a:rPr lang="en-US" sz="1200" b="1" dirty="0">
                          <a:solidFill>
                            <a:schemeClr val="tx1"/>
                          </a:solidFill>
                          <a:effectLst/>
                          <a:latin typeface="+mn-lt"/>
                          <a:ea typeface="Times New Roman" panose="02020603050405020304" pitchFamily="18" charset="0"/>
                          <a:cs typeface="Times New Roman" panose="02020603050405020304" pitchFamily="18" charset="0"/>
                        </a:rPr>
                        <a:t>Opportunities</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7945" marR="65405" algn="l">
                        <a:lnSpc>
                          <a:spcPct val="110000"/>
                        </a:lnSpc>
                        <a:spcBef>
                          <a:spcPts val="0"/>
                        </a:spcBef>
                        <a:spcAft>
                          <a:spcPts val="600"/>
                        </a:spcAft>
                      </a:pPr>
                      <a:r>
                        <a:rPr lang="en-US" sz="1200" dirty="0">
                          <a:solidFill>
                            <a:schemeClr val="tx1"/>
                          </a:solidFill>
                          <a:effectLst/>
                          <a:latin typeface="+mn-lt"/>
                          <a:ea typeface="Times New Roman" panose="02020603050405020304" pitchFamily="18" charset="0"/>
                          <a:cs typeface="Times New Roman" panose="02020603050405020304" pitchFamily="18" charset="0"/>
                        </a:rPr>
                        <a:t>Demand risk for certain designated groups</a:t>
                      </a:r>
                    </a:p>
                  </a:txBody>
                  <a:tcPr marL="0" marR="0" marT="0" marB="0"/>
                </a:tc>
                <a:tc>
                  <a:txBody>
                    <a:bodyPr/>
                    <a:lstStyle/>
                    <a:p>
                      <a:pPr marL="285750" marR="63500" lvl="0" indent="-285750" algn="l">
                        <a:lnSpc>
                          <a:spcPct val="110000"/>
                        </a:lnSpc>
                        <a:spcBef>
                          <a:spcPts val="0"/>
                        </a:spcBef>
                        <a:spcAft>
                          <a:spcPts val="0"/>
                        </a:spcAft>
                        <a:buClrTx/>
                        <a:buSzPct val="130000"/>
                        <a:buFont typeface="Arial" panose="020B0604020202020204" pitchFamily="34" charset="0"/>
                        <a:buChar char="•"/>
                      </a:pPr>
                      <a:r>
                        <a:rPr lang="en-US" sz="1200" dirty="0">
                          <a:solidFill>
                            <a:schemeClr val="tx1"/>
                          </a:solidFill>
                          <a:effectLst/>
                          <a:latin typeface="+mn-lt"/>
                          <a:ea typeface="Symbol" panose="05050102010706020507" pitchFamily="18" charset="2"/>
                          <a:cs typeface="Symbol" panose="05050102010706020507" pitchFamily="18" charset="2"/>
                        </a:rPr>
                        <a:t>Technical support </a:t>
                      </a:r>
                    </a:p>
                    <a:p>
                      <a:pPr marL="285750" marR="63500" lvl="0" indent="-285750" algn="l">
                        <a:lnSpc>
                          <a:spcPct val="110000"/>
                        </a:lnSpc>
                        <a:spcBef>
                          <a:spcPts val="0"/>
                        </a:spcBef>
                        <a:spcAft>
                          <a:spcPts val="0"/>
                        </a:spcAft>
                        <a:buClrTx/>
                        <a:buSzPct val="130000"/>
                        <a:buFont typeface="Arial" panose="020B0604020202020204" pitchFamily="34" charset="0"/>
                        <a:buChar char="•"/>
                      </a:pPr>
                      <a:r>
                        <a:rPr lang="en-US" sz="1200" dirty="0">
                          <a:solidFill>
                            <a:schemeClr val="tx1"/>
                          </a:solidFill>
                          <a:effectLst/>
                          <a:latin typeface="+mn-lt"/>
                          <a:ea typeface="Symbol" panose="05050102010706020507" pitchFamily="18" charset="2"/>
                          <a:cs typeface="Symbol" panose="05050102010706020507" pitchFamily="18" charset="2"/>
                        </a:rPr>
                        <a:t>Awareness (Marketing and Communication </a:t>
                      </a:r>
                      <a:r>
                        <a:rPr lang="en-US" sz="1200" dirty="0" err="1">
                          <a:solidFill>
                            <a:schemeClr val="tx1"/>
                          </a:solidFill>
                          <a:effectLst/>
                          <a:latin typeface="+mn-lt"/>
                          <a:ea typeface="Symbol" panose="05050102010706020507" pitchFamily="18" charset="2"/>
                          <a:cs typeface="Symbol" panose="05050102010706020507" pitchFamily="18" charset="2"/>
                        </a:rPr>
                        <a:t>Programme</a:t>
                      </a:r>
                      <a:r>
                        <a:rPr lang="en-US" sz="1200" dirty="0">
                          <a:solidFill>
                            <a:schemeClr val="tx1"/>
                          </a:solidFill>
                          <a:effectLst/>
                          <a:latin typeface="+mn-lt"/>
                          <a:ea typeface="Symbol" panose="05050102010706020507" pitchFamily="18" charset="2"/>
                          <a:cs typeface="Symbol" panose="05050102010706020507" pitchFamily="18" charset="2"/>
                        </a:rPr>
                        <a:t>)</a:t>
                      </a:r>
                    </a:p>
                  </a:txBody>
                  <a:tcPr marL="0" marR="0" marT="0" marB="0"/>
                </a:tc>
              </a:tr>
              <a:tr h="554776">
                <a:tc>
                  <a:txBody>
                    <a:bodyPr/>
                    <a:lstStyle/>
                    <a:p>
                      <a:pPr marL="67945" marR="64770" algn="l">
                        <a:lnSpc>
                          <a:spcPct val="110000"/>
                        </a:lnSpc>
                        <a:spcBef>
                          <a:spcPts val="25"/>
                        </a:spcBef>
                        <a:spcAft>
                          <a:spcPts val="600"/>
                        </a:spcAft>
                      </a:pPr>
                      <a:r>
                        <a:rPr lang="en-US" sz="1200" b="1" dirty="0">
                          <a:solidFill>
                            <a:schemeClr val="tx1"/>
                          </a:solidFill>
                          <a:effectLst/>
                          <a:latin typeface="+mn-lt"/>
                          <a:ea typeface="Times New Roman" panose="02020603050405020304" pitchFamily="18" charset="0"/>
                          <a:cs typeface="Times New Roman" panose="02020603050405020304" pitchFamily="18" charset="0"/>
                        </a:rPr>
                        <a:t>Outcome 7: Dignified Client Experience</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7945" marR="62865" algn="just">
                        <a:lnSpc>
                          <a:spcPct val="110000"/>
                        </a:lnSpc>
                        <a:spcBef>
                          <a:spcPts val="25"/>
                        </a:spcBef>
                        <a:spcAft>
                          <a:spcPts val="600"/>
                        </a:spcAft>
                      </a:pPr>
                      <a:r>
                        <a:rPr lang="en-US" sz="1200" dirty="0">
                          <a:solidFill>
                            <a:schemeClr val="tx1"/>
                          </a:solidFill>
                          <a:effectLst/>
                          <a:latin typeface="+mn-lt"/>
                          <a:ea typeface="Times New Roman" panose="02020603050405020304" pitchFamily="18" charset="0"/>
                          <a:cs typeface="Times New Roman" panose="02020603050405020304" pitchFamily="18" charset="0"/>
                        </a:rPr>
                        <a:t>Reputational damage</a:t>
                      </a:r>
                    </a:p>
                  </a:txBody>
                  <a:tcPr marL="0" marR="0" marT="0" marB="0"/>
                </a:tc>
                <a:tc>
                  <a:txBody>
                    <a:bodyPr/>
                    <a:lstStyle/>
                    <a:p>
                      <a:pPr marL="285750" marR="0" lvl="0" indent="-285750" algn="l">
                        <a:lnSpc>
                          <a:spcPct val="110000"/>
                        </a:lnSpc>
                        <a:spcBef>
                          <a:spcPts val="0"/>
                        </a:spcBef>
                        <a:spcAft>
                          <a:spcPts val="0"/>
                        </a:spcAft>
                        <a:buClrTx/>
                        <a:buSzPct val="130000"/>
                        <a:buFont typeface="Arial" panose="020B0604020202020204" pitchFamily="34" charset="0"/>
                        <a:buChar char="•"/>
                      </a:pPr>
                      <a:r>
                        <a:rPr lang="en-US" sz="1200" dirty="0">
                          <a:solidFill>
                            <a:schemeClr val="tx1"/>
                          </a:solidFill>
                          <a:effectLst/>
                          <a:latin typeface="+mn-lt"/>
                          <a:ea typeface="Symbol" panose="05050102010706020507" pitchFamily="18" charset="2"/>
                          <a:cs typeface="Symbol" panose="05050102010706020507" pitchFamily="18" charset="2"/>
                        </a:rPr>
                        <a:t>SLAs</a:t>
                      </a:r>
                    </a:p>
                    <a:p>
                      <a:pPr marL="285750" marR="0" lvl="0" indent="-285750" algn="l">
                        <a:lnSpc>
                          <a:spcPct val="110000"/>
                        </a:lnSpc>
                        <a:spcBef>
                          <a:spcPts val="0"/>
                        </a:spcBef>
                        <a:spcAft>
                          <a:spcPts val="0"/>
                        </a:spcAft>
                        <a:buClrTx/>
                        <a:buSzPct val="130000"/>
                        <a:buFont typeface="Arial" panose="020B0604020202020204" pitchFamily="34" charset="0"/>
                        <a:buChar char="•"/>
                      </a:pPr>
                      <a:r>
                        <a:rPr lang="en-US" sz="1200" dirty="0">
                          <a:solidFill>
                            <a:schemeClr val="tx1"/>
                          </a:solidFill>
                          <a:effectLst/>
                          <a:latin typeface="+mn-lt"/>
                          <a:ea typeface="Symbol" panose="05050102010706020507" pitchFamily="18" charset="2"/>
                          <a:cs typeface="Symbol" panose="05050102010706020507" pitchFamily="18" charset="2"/>
                        </a:rPr>
                        <a:t>Communications Alert/Brief </a:t>
                      </a:r>
                    </a:p>
                    <a:p>
                      <a:pPr marL="285750" marR="0" lvl="0" indent="-285750" algn="l">
                        <a:lnSpc>
                          <a:spcPct val="110000"/>
                        </a:lnSpc>
                        <a:spcBef>
                          <a:spcPts val="0"/>
                        </a:spcBef>
                        <a:spcAft>
                          <a:spcPts val="0"/>
                        </a:spcAft>
                        <a:buClrTx/>
                        <a:buSzPct val="130000"/>
                        <a:buFont typeface="Arial" panose="020B0604020202020204" pitchFamily="34" charset="0"/>
                        <a:buChar char="•"/>
                      </a:pPr>
                      <a:r>
                        <a:rPr lang="en-US" sz="1200" dirty="0">
                          <a:solidFill>
                            <a:schemeClr val="tx1"/>
                          </a:solidFill>
                          <a:effectLst/>
                          <a:latin typeface="+mn-lt"/>
                          <a:ea typeface="Symbol" panose="05050102010706020507" pitchFamily="18" charset="2"/>
                          <a:cs typeface="Symbol" panose="05050102010706020507" pitchFamily="18" charset="2"/>
                        </a:rPr>
                        <a:t>Media Statements </a:t>
                      </a:r>
                    </a:p>
                  </a:txBody>
                  <a:tcPr marL="0" marR="0" marT="0" marB="0"/>
                </a:tc>
              </a:tr>
            </a:tbl>
          </a:graphicData>
        </a:graphic>
      </p:graphicFrame>
    </p:spTree>
    <p:extLst>
      <p:ext uri="{BB962C8B-B14F-4D97-AF65-F5344CB8AC3E}">
        <p14:creationId xmlns:p14="http://schemas.microsoft.com/office/powerpoint/2010/main" val="3098146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794379"/>
            <a:ext cx="5923128" cy="1269242"/>
          </a:xfrm>
          <a:pattFill prst="pct80">
            <a:fgClr>
              <a:schemeClr val="accent6"/>
            </a:fgClr>
            <a:bgClr>
              <a:schemeClr val="bg1"/>
            </a:bgClr>
          </a:pattFill>
        </p:spPr>
        <p:txBody>
          <a:bodyPr anchor="ctr" anchorCtr="0"/>
          <a:lstStyle/>
          <a:p>
            <a:pPr algn="l"/>
            <a:r>
              <a:rPr lang="en-US" sz="3600" b="1" dirty="0" smtClean="0">
                <a:solidFill>
                  <a:schemeClr val="tx1"/>
                </a:solidFill>
              </a:rPr>
              <a:t>Budget Structure and Estimates</a:t>
            </a:r>
            <a:endParaRPr lang="en-ZA" sz="3600" b="1" dirty="0">
              <a:solidFill>
                <a:schemeClr val="tx1"/>
              </a:solidFill>
            </a:endParaRPr>
          </a:p>
        </p:txBody>
      </p:sp>
      <p:graphicFrame>
        <p:nvGraphicFramePr>
          <p:cNvPr id="4" name="Diagram 3"/>
          <p:cNvGraphicFramePr/>
          <p:nvPr>
            <p:extLst>
              <p:ext uri="{D42A27DB-BD31-4B8C-83A1-F6EECF244321}">
                <p14:modId xmlns:p14="http://schemas.microsoft.com/office/powerpoint/2010/main" val="2333761311"/>
              </p:ext>
            </p:extLst>
          </p:nvPr>
        </p:nvGraphicFramePr>
        <p:xfrm>
          <a:off x="3885063"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8939284" y="0"/>
            <a:ext cx="20471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216392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ZA" dirty="0">
                <a:ea typeface="Tahoma" pitchFamily="34" charset="0"/>
                <a:cs typeface="Tahoma" pitchFamily="34" charset="0"/>
              </a:rPr>
              <a:t>Budget Allocation Per Programme (Main Vote)</a:t>
            </a:r>
            <a:endParaRPr lang="en-ZA" dirty="0">
              <a:latin typeface="+mn-lt"/>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fld id="{94B00A27-6A5E-FB4A-91DB-B2CBD34313A9}" type="slidenum">
              <a:rPr lang="en-US" smtClean="0"/>
              <a:pPr/>
              <a:t>36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28986529"/>
              </p:ext>
            </p:extLst>
          </p:nvPr>
        </p:nvGraphicFramePr>
        <p:xfrm>
          <a:off x="161745" y="1085416"/>
          <a:ext cx="8816000" cy="4296676"/>
        </p:xfrm>
        <a:graphic>
          <a:graphicData uri="http://schemas.openxmlformats.org/drawingml/2006/table">
            <a:tbl>
              <a:tblPr/>
              <a:tblGrid>
                <a:gridCol w="3922609"/>
                <a:gridCol w="619428"/>
                <a:gridCol w="622695"/>
                <a:gridCol w="677222"/>
                <a:gridCol w="980652"/>
                <a:gridCol w="713200"/>
                <a:gridCol w="713200"/>
                <a:gridCol w="566994"/>
              </a:tblGrid>
              <a:tr h="255208">
                <a:tc rowSpan="3">
                  <a:txBody>
                    <a:bodyPr/>
                    <a:lstStyle/>
                    <a:p>
                      <a:pPr algn="l" fontAlgn="ctr"/>
                      <a:r>
                        <a:rPr lang="en-ZA" sz="800" b="1" i="0" u="none" strike="noStrike" dirty="0">
                          <a:solidFill>
                            <a:srgbClr val="000000"/>
                          </a:solidFill>
                          <a:effectLst/>
                          <a:latin typeface="Arial Narrow" panose="020B0606020202030204" pitchFamily="34" charset="0"/>
                        </a:rPr>
                        <a:t>Programmes</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ZA" sz="800" b="1" i="0" u="none" strike="noStrike" dirty="0">
                          <a:solidFill>
                            <a:srgbClr val="000000"/>
                          </a:solidFill>
                          <a:effectLst/>
                          <a:latin typeface="Calibri" panose="020F0502020204030204" pitchFamily="34" charset="0"/>
                        </a:rPr>
                        <a:t>Audited </a:t>
                      </a:r>
                      <a:r>
                        <a:rPr lang="en-ZA" sz="800" b="1" i="0" u="none" strike="noStrike" dirty="0" smtClean="0">
                          <a:solidFill>
                            <a:srgbClr val="000000"/>
                          </a:solidFill>
                          <a:effectLst/>
                          <a:latin typeface="Calibri" panose="020F0502020204030204" pitchFamily="34" charset="0"/>
                        </a:rPr>
                        <a:t>Outcome</a:t>
                      </a:r>
                      <a:endParaRPr lang="en-ZA" sz="800" b="1" i="0" u="none" strike="noStrike" dirty="0">
                        <a:solidFill>
                          <a:srgbClr val="000000"/>
                        </a:solidFill>
                        <a:effectLst/>
                        <a:latin typeface="Calibri" panose="020F0502020204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endParaRPr lang="en-ZA"/>
                    </a:p>
                  </a:txBody>
                  <a:tcPr/>
                </a:tc>
                <a:tc>
                  <a:txBody>
                    <a:bodyPr/>
                    <a:lstStyle/>
                    <a:p>
                      <a:pPr algn="ctr" fontAlgn="ctr"/>
                      <a:r>
                        <a:rPr lang="en-ZA" sz="800" b="1" i="0" u="none" strike="noStrike" dirty="0">
                          <a:solidFill>
                            <a:srgbClr val="000000"/>
                          </a:solidFill>
                          <a:effectLst/>
                          <a:latin typeface="Calibri" panose="020F0502020204030204" pitchFamily="34" charset="0"/>
                        </a:rPr>
                        <a:t>Adjusted </a:t>
                      </a:r>
                      <a:br>
                        <a:rPr lang="en-ZA" sz="800" b="1" i="0" u="none" strike="noStrike" dirty="0">
                          <a:solidFill>
                            <a:srgbClr val="000000"/>
                          </a:solidFill>
                          <a:effectLst/>
                          <a:latin typeface="Calibri" panose="020F0502020204030204" pitchFamily="34" charset="0"/>
                        </a:rPr>
                      </a:br>
                      <a:r>
                        <a:rPr lang="en-ZA" sz="800" b="1" i="0" u="none" strike="noStrike" dirty="0" smtClean="0">
                          <a:solidFill>
                            <a:srgbClr val="000000"/>
                          </a:solidFill>
                          <a:effectLst/>
                          <a:latin typeface="Calibri" panose="020F0502020204030204" pitchFamily="34" charset="0"/>
                        </a:rPr>
                        <a:t>Appropriation</a:t>
                      </a:r>
                      <a:endParaRPr lang="en-ZA" sz="800" b="1" i="0" u="none" strike="noStrike" dirty="0">
                        <a:solidFill>
                          <a:srgbClr val="000000"/>
                        </a:solidFill>
                        <a:effectLst/>
                        <a:latin typeface="Calibri" panose="020F0502020204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gridSpan="3">
                  <a:txBody>
                    <a:bodyPr/>
                    <a:lstStyle/>
                    <a:p>
                      <a:pPr algn="ctr" fontAlgn="ctr"/>
                      <a:r>
                        <a:rPr lang="en-ZA" sz="800" b="1" i="0" u="none" strike="noStrike" dirty="0">
                          <a:solidFill>
                            <a:srgbClr val="000000"/>
                          </a:solidFill>
                          <a:effectLst/>
                          <a:latin typeface="Calibri" panose="020F0502020204030204" pitchFamily="34" charset="0"/>
                        </a:rPr>
                        <a:t>Medium-term </a:t>
                      </a:r>
                      <a:br>
                        <a:rPr lang="en-ZA" sz="800" b="1" i="0" u="none" strike="noStrike" dirty="0">
                          <a:solidFill>
                            <a:srgbClr val="000000"/>
                          </a:solidFill>
                          <a:effectLst/>
                          <a:latin typeface="Calibri" panose="020F0502020204030204" pitchFamily="34" charset="0"/>
                        </a:rPr>
                      </a:br>
                      <a:r>
                        <a:rPr lang="en-ZA" sz="800" b="1" i="0" u="none" strike="noStrike" dirty="0" smtClean="0">
                          <a:solidFill>
                            <a:srgbClr val="000000"/>
                          </a:solidFill>
                          <a:effectLst/>
                          <a:latin typeface="Calibri" panose="020F0502020204030204" pitchFamily="34" charset="0"/>
                        </a:rPr>
                        <a:t>Expenditure Estimate</a:t>
                      </a:r>
                      <a:endParaRPr lang="en-ZA" sz="800" b="1" i="0" u="none" strike="noStrike" dirty="0">
                        <a:solidFill>
                          <a:srgbClr val="000000"/>
                        </a:solidFill>
                        <a:effectLst/>
                        <a:latin typeface="Calibri" panose="020F0502020204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endParaRPr lang="en-ZA"/>
                    </a:p>
                  </a:txBody>
                  <a:tcPr/>
                </a:tc>
              </a:tr>
              <a:tr h="130892">
                <a:tc vMerge="1">
                  <a:txBody>
                    <a:bodyPr/>
                    <a:lstStyle/>
                    <a:p>
                      <a:endParaRPr lang="en-ZA"/>
                    </a:p>
                  </a:txBody>
                  <a:tcPr/>
                </a:tc>
                <a:tc>
                  <a:txBody>
                    <a:bodyPr/>
                    <a:lstStyle/>
                    <a:p>
                      <a:pPr algn="ctr" fontAlgn="ctr"/>
                      <a:r>
                        <a:rPr lang="en-ZA" sz="800" b="1" i="0" u="none" strike="noStrike" dirty="0" smtClean="0">
                          <a:solidFill>
                            <a:srgbClr val="000000"/>
                          </a:solidFill>
                          <a:effectLst/>
                          <a:latin typeface="Arial Narrow" panose="020B0606020202030204" pitchFamily="34" charset="0"/>
                        </a:rPr>
                        <a:t>2018/19</a:t>
                      </a:r>
                      <a:endParaRPr lang="en-ZA" sz="800" b="1" i="0" u="none" strike="noStrike" dirty="0">
                        <a:solidFill>
                          <a:srgbClr val="000000"/>
                        </a:solidFill>
                        <a:effectLst/>
                        <a:latin typeface="Arial Narrow" panose="020B0606020202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800" b="1" i="0" u="none" strike="noStrike" dirty="0">
                          <a:solidFill>
                            <a:srgbClr val="000000"/>
                          </a:solidFill>
                          <a:effectLst/>
                          <a:latin typeface="Arial Narrow" panose="020B0606020202030204" pitchFamily="34" charset="0"/>
                        </a:rPr>
                        <a:t>2019/20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800" b="1" i="0" u="none" strike="noStrike" dirty="0">
                          <a:solidFill>
                            <a:srgbClr val="000000"/>
                          </a:solidFill>
                          <a:effectLst/>
                          <a:latin typeface="Arial Narrow" panose="020B0606020202030204" pitchFamily="34" charset="0"/>
                        </a:rPr>
                        <a:t>2020/2021</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800" b="1" i="0" u="none" strike="noStrike" dirty="0">
                          <a:solidFill>
                            <a:srgbClr val="000000"/>
                          </a:solidFill>
                          <a:effectLst/>
                          <a:latin typeface="Arial Narrow" panose="020B0606020202030204" pitchFamily="34" charset="0"/>
                        </a:rPr>
                        <a:t>2021/2022</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800" b="1" i="0" u="none" strike="noStrike" dirty="0">
                          <a:solidFill>
                            <a:srgbClr val="000000"/>
                          </a:solidFill>
                          <a:effectLst/>
                          <a:latin typeface="Arial Narrow" panose="020B0606020202030204" pitchFamily="34" charset="0"/>
                        </a:rPr>
                        <a:t>2022/2023</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800" b="1" i="0" u="none" strike="noStrike" dirty="0">
                          <a:solidFill>
                            <a:srgbClr val="000000"/>
                          </a:solidFill>
                          <a:effectLst/>
                          <a:latin typeface="Arial Narrow" panose="020B0606020202030204" pitchFamily="34" charset="0"/>
                        </a:rPr>
                        <a:t>2023/2024</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800" b="1" i="0" u="none" strike="noStrike" dirty="0" smtClean="0">
                          <a:solidFill>
                            <a:srgbClr val="000000"/>
                          </a:solidFill>
                          <a:effectLst/>
                          <a:latin typeface="Arial Narrow" panose="020B0606020202030204" pitchFamily="34" charset="0"/>
                        </a:rPr>
                        <a:t>2024/2025</a:t>
                      </a:r>
                      <a:endParaRPr lang="en-ZA" sz="800" b="1" i="0" u="none" strike="noStrike" dirty="0">
                        <a:solidFill>
                          <a:srgbClr val="000000"/>
                        </a:solidFill>
                        <a:effectLst/>
                        <a:latin typeface="Arial Narrow" panose="020B0606020202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129478">
                <a:tc vMerge="1">
                  <a:txBody>
                    <a:bodyPr/>
                    <a:lstStyle/>
                    <a:p>
                      <a:endParaRPr lang="en-ZA"/>
                    </a:p>
                  </a:txBody>
                  <a:tcPr/>
                </a:tc>
                <a:tc>
                  <a:txBody>
                    <a:bodyPr/>
                    <a:lstStyle/>
                    <a:p>
                      <a:pPr algn="ctr" fontAlgn="ctr"/>
                      <a:r>
                        <a:rPr lang="en-ZA" sz="800" b="1" i="0" u="none" strike="noStrike">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800" b="1" i="0" u="none" strike="noStrike">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8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8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8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8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8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129478">
                <a:tc>
                  <a:txBody>
                    <a:bodyPr/>
                    <a:lstStyle/>
                    <a:p>
                      <a:pPr algn="l" fontAlgn="ctr"/>
                      <a:r>
                        <a:rPr lang="en-ZA" sz="800" b="0" i="0" u="none" strike="noStrike" dirty="0">
                          <a:solidFill>
                            <a:srgbClr val="000000"/>
                          </a:solidFill>
                          <a:effectLst/>
                          <a:latin typeface="Arial Narrow" panose="020B0606020202030204" pitchFamily="34" charset="0"/>
                        </a:rPr>
                        <a:t>Administration</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448 </a:t>
                      </a:r>
                      <a:r>
                        <a:rPr lang="en-ZA" sz="800" b="0" i="0" u="none" strike="noStrike" kern="1200" dirty="0">
                          <a:solidFill>
                            <a:srgbClr val="000000"/>
                          </a:solidFill>
                          <a:effectLst/>
                          <a:latin typeface="Arial Narrow" panose="020B0606020202030204" pitchFamily="34" charset="0"/>
                          <a:ea typeface="+mn-ea"/>
                          <a:cs typeface="+mn-cs"/>
                        </a:rPr>
                        <a:t>316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460 </a:t>
                      </a:r>
                      <a:r>
                        <a:rPr lang="en-ZA" sz="800" b="0" i="0" u="none" strike="noStrike" kern="1200" dirty="0">
                          <a:solidFill>
                            <a:srgbClr val="000000"/>
                          </a:solidFill>
                          <a:effectLst/>
                          <a:latin typeface="Arial Narrow" panose="020B0606020202030204" pitchFamily="34" charset="0"/>
                          <a:ea typeface="+mn-ea"/>
                          <a:cs typeface="+mn-cs"/>
                        </a:rPr>
                        <a:t>670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384 </a:t>
                      </a:r>
                      <a:r>
                        <a:rPr lang="en-ZA" sz="800" b="0" i="0" u="none" strike="noStrike" kern="1200" dirty="0">
                          <a:solidFill>
                            <a:srgbClr val="000000"/>
                          </a:solidFill>
                          <a:effectLst/>
                          <a:latin typeface="Arial Narrow" panose="020B0606020202030204" pitchFamily="34" charset="0"/>
                          <a:ea typeface="+mn-ea"/>
                          <a:cs typeface="+mn-cs"/>
                        </a:rPr>
                        <a:t>339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511 </a:t>
                      </a:r>
                      <a:r>
                        <a:rPr lang="en-ZA" sz="800" b="0" i="0" u="none" strike="noStrike" kern="1200" dirty="0">
                          <a:solidFill>
                            <a:srgbClr val="000000"/>
                          </a:solidFill>
                          <a:effectLst/>
                          <a:latin typeface="Arial Narrow" panose="020B0606020202030204" pitchFamily="34" charset="0"/>
                          <a:ea typeface="+mn-ea"/>
                          <a:cs typeface="+mn-cs"/>
                        </a:rPr>
                        <a:t>194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512 </a:t>
                      </a:r>
                      <a:r>
                        <a:rPr lang="en-ZA" sz="800" b="0" i="0" u="none" strike="noStrike" kern="1200" dirty="0">
                          <a:solidFill>
                            <a:srgbClr val="000000"/>
                          </a:solidFill>
                          <a:effectLst/>
                          <a:latin typeface="Arial Narrow" panose="020B0606020202030204" pitchFamily="34" charset="0"/>
                          <a:ea typeface="+mn-ea"/>
                          <a:cs typeface="+mn-cs"/>
                        </a:rPr>
                        <a:t>151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509 </a:t>
                      </a:r>
                      <a:r>
                        <a:rPr lang="en-ZA" sz="800" b="0" i="0" u="none" strike="noStrike" kern="1200" dirty="0">
                          <a:solidFill>
                            <a:srgbClr val="000000"/>
                          </a:solidFill>
                          <a:effectLst/>
                          <a:latin typeface="Arial Narrow" panose="020B0606020202030204" pitchFamily="34" charset="0"/>
                          <a:ea typeface="+mn-ea"/>
                          <a:cs typeface="+mn-cs"/>
                        </a:rPr>
                        <a:t>116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526 </a:t>
                      </a:r>
                      <a:r>
                        <a:rPr lang="en-ZA" sz="800" b="0" i="0" u="none" strike="noStrike" kern="1200" dirty="0">
                          <a:solidFill>
                            <a:srgbClr val="000000"/>
                          </a:solidFill>
                          <a:effectLst/>
                          <a:latin typeface="Arial Narrow" panose="020B0606020202030204" pitchFamily="34" charset="0"/>
                          <a:ea typeface="+mn-ea"/>
                          <a:cs typeface="+mn-cs"/>
                        </a:rPr>
                        <a:t>443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l" fontAlgn="ctr"/>
                      <a:r>
                        <a:rPr lang="en-ZA" sz="800" b="0" i="0" u="none" strike="noStrike">
                          <a:solidFill>
                            <a:srgbClr val="000000"/>
                          </a:solidFill>
                          <a:effectLst/>
                          <a:latin typeface="Arial Narrow" panose="020B0606020202030204" pitchFamily="34" charset="0"/>
                        </a:rPr>
                        <a:t>Intergovernmental Coordination</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50 </a:t>
                      </a:r>
                      <a:r>
                        <a:rPr lang="en-ZA" sz="800" b="0" i="0" u="none" strike="noStrike" kern="1200" dirty="0">
                          <a:solidFill>
                            <a:srgbClr val="000000"/>
                          </a:solidFill>
                          <a:effectLst/>
                          <a:latin typeface="Arial Narrow" panose="020B0606020202030204" pitchFamily="34" charset="0"/>
                          <a:ea typeface="+mn-ea"/>
                          <a:cs typeface="+mn-cs"/>
                        </a:rPr>
                        <a:t>425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52 </a:t>
                      </a:r>
                      <a:r>
                        <a:rPr lang="en-ZA" sz="800" b="0" i="0" u="none" strike="noStrike" kern="1200" dirty="0">
                          <a:solidFill>
                            <a:srgbClr val="000000"/>
                          </a:solidFill>
                          <a:effectLst/>
                          <a:latin typeface="Arial Narrow" panose="020B0606020202030204" pitchFamily="34" charset="0"/>
                          <a:ea typeface="+mn-ea"/>
                          <a:cs typeface="+mn-cs"/>
                        </a:rPr>
                        <a:t>448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42 </a:t>
                      </a:r>
                      <a:r>
                        <a:rPr lang="en-ZA" sz="800" b="0" i="0" u="none" strike="noStrike" kern="1200" dirty="0">
                          <a:solidFill>
                            <a:srgbClr val="000000"/>
                          </a:solidFill>
                          <a:effectLst/>
                          <a:latin typeface="Arial Narrow" panose="020B0606020202030204" pitchFamily="34" charset="0"/>
                          <a:ea typeface="+mn-ea"/>
                          <a:cs typeface="+mn-cs"/>
                        </a:rPr>
                        <a:t>296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63 </a:t>
                      </a:r>
                      <a:r>
                        <a:rPr lang="en-ZA" sz="800" b="0" i="0" u="none" strike="noStrike" kern="1200" dirty="0">
                          <a:solidFill>
                            <a:srgbClr val="000000"/>
                          </a:solidFill>
                          <a:effectLst/>
                          <a:latin typeface="Arial Narrow" panose="020B0606020202030204" pitchFamily="34" charset="0"/>
                          <a:ea typeface="+mn-ea"/>
                          <a:cs typeface="+mn-cs"/>
                        </a:rPr>
                        <a:t>632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63 </a:t>
                      </a:r>
                      <a:r>
                        <a:rPr lang="en-ZA" sz="800" b="0" i="0" u="none" strike="noStrike" kern="1200" dirty="0">
                          <a:solidFill>
                            <a:srgbClr val="000000"/>
                          </a:solidFill>
                          <a:effectLst/>
                          <a:latin typeface="Arial Narrow" panose="020B0606020202030204" pitchFamily="34" charset="0"/>
                          <a:ea typeface="+mn-ea"/>
                          <a:cs typeface="+mn-cs"/>
                        </a:rPr>
                        <a:t>810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62 </a:t>
                      </a:r>
                      <a:r>
                        <a:rPr lang="en-ZA" sz="800" b="0" i="0" u="none" strike="noStrike" kern="1200" dirty="0">
                          <a:solidFill>
                            <a:srgbClr val="000000"/>
                          </a:solidFill>
                          <a:effectLst/>
                          <a:latin typeface="Arial Narrow" panose="020B0606020202030204" pitchFamily="34" charset="0"/>
                          <a:ea typeface="+mn-ea"/>
                          <a:cs typeface="+mn-cs"/>
                        </a:rPr>
                        <a:t>971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65 </a:t>
                      </a:r>
                      <a:r>
                        <a:rPr lang="en-ZA" sz="800" b="0" i="0" u="none" strike="noStrike" kern="1200" dirty="0">
                          <a:solidFill>
                            <a:srgbClr val="000000"/>
                          </a:solidFill>
                          <a:effectLst/>
                          <a:latin typeface="Arial Narrow" panose="020B0606020202030204" pitchFamily="34" charset="0"/>
                          <a:ea typeface="+mn-ea"/>
                          <a:cs typeface="+mn-cs"/>
                        </a:rPr>
                        <a:t>046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l" fontAlgn="ctr"/>
                      <a:r>
                        <a:rPr lang="en-ZA" sz="800" b="0" i="0" u="none" strike="noStrike">
                          <a:solidFill>
                            <a:srgbClr val="000000"/>
                          </a:solidFill>
                          <a:effectLst/>
                          <a:latin typeface="Arial Narrow" panose="020B0606020202030204" pitchFamily="34" charset="0"/>
                        </a:rPr>
                        <a:t>Expanded Public Works Programme</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2 </a:t>
                      </a:r>
                      <a:r>
                        <a:rPr lang="en-ZA" sz="800" b="0" i="0" u="none" strike="noStrike" kern="1200" dirty="0">
                          <a:solidFill>
                            <a:srgbClr val="000000"/>
                          </a:solidFill>
                          <a:effectLst/>
                          <a:latin typeface="Arial Narrow" panose="020B0606020202030204" pitchFamily="34" charset="0"/>
                          <a:ea typeface="+mn-ea"/>
                          <a:cs typeface="+mn-cs"/>
                        </a:rPr>
                        <a:t>532 725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2 </a:t>
                      </a:r>
                      <a:r>
                        <a:rPr lang="en-ZA" sz="800" b="0" i="0" u="none" strike="noStrike" kern="1200" dirty="0">
                          <a:solidFill>
                            <a:srgbClr val="000000"/>
                          </a:solidFill>
                          <a:effectLst/>
                          <a:latin typeface="Arial Narrow" panose="020B0606020202030204" pitchFamily="34" charset="0"/>
                          <a:ea typeface="+mn-ea"/>
                          <a:cs typeface="+mn-cs"/>
                        </a:rPr>
                        <a:t>638 163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2 </a:t>
                      </a:r>
                      <a:r>
                        <a:rPr lang="en-ZA" sz="800" b="0" i="0" u="none" strike="noStrike" kern="1200" dirty="0">
                          <a:solidFill>
                            <a:srgbClr val="000000"/>
                          </a:solidFill>
                          <a:effectLst/>
                          <a:latin typeface="Arial Narrow" panose="020B0606020202030204" pitchFamily="34" charset="0"/>
                          <a:ea typeface="+mn-ea"/>
                          <a:cs typeface="+mn-cs"/>
                        </a:rPr>
                        <a:t>412 105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2 </a:t>
                      </a:r>
                      <a:r>
                        <a:rPr lang="en-ZA" sz="800" b="0" i="0" u="none" strike="noStrike" kern="1200" dirty="0">
                          <a:solidFill>
                            <a:srgbClr val="000000"/>
                          </a:solidFill>
                          <a:effectLst/>
                          <a:latin typeface="Arial Narrow" panose="020B0606020202030204" pitchFamily="34" charset="0"/>
                          <a:ea typeface="+mn-ea"/>
                          <a:cs typeface="+mn-cs"/>
                        </a:rPr>
                        <a:t>969 266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3 </a:t>
                      </a:r>
                      <a:r>
                        <a:rPr lang="en-ZA" sz="800" b="0" i="0" u="none" strike="noStrike" kern="1200" dirty="0">
                          <a:solidFill>
                            <a:srgbClr val="000000"/>
                          </a:solidFill>
                          <a:effectLst/>
                          <a:latin typeface="Arial Narrow" panose="020B0606020202030204" pitchFamily="34" charset="0"/>
                          <a:ea typeface="+mn-ea"/>
                          <a:cs typeface="+mn-cs"/>
                        </a:rPr>
                        <a:t>074 703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3 </a:t>
                      </a:r>
                      <a:r>
                        <a:rPr lang="en-ZA" sz="800" b="0" i="0" u="none" strike="noStrike" kern="1200" dirty="0">
                          <a:solidFill>
                            <a:srgbClr val="000000"/>
                          </a:solidFill>
                          <a:effectLst/>
                          <a:latin typeface="Arial Narrow" panose="020B0606020202030204" pitchFamily="34" charset="0"/>
                          <a:ea typeface="+mn-ea"/>
                          <a:cs typeface="+mn-cs"/>
                        </a:rPr>
                        <a:t>085 205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3 </a:t>
                      </a:r>
                      <a:r>
                        <a:rPr lang="en-ZA" sz="800" b="0" i="0" u="none" strike="noStrike" kern="1200" dirty="0">
                          <a:solidFill>
                            <a:srgbClr val="000000"/>
                          </a:solidFill>
                          <a:effectLst/>
                          <a:latin typeface="Arial Narrow" panose="020B0606020202030204" pitchFamily="34" charset="0"/>
                          <a:ea typeface="+mn-ea"/>
                          <a:cs typeface="+mn-cs"/>
                        </a:rPr>
                        <a:t>231 075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l" fontAlgn="ctr"/>
                      <a:r>
                        <a:rPr lang="en-GB" sz="800" b="0" i="0" u="none" strike="noStrike">
                          <a:solidFill>
                            <a:srgbClr val="000000"/>
                          </a:solidFill>
                          <a:effectLst/>
                          <a:latin typeface="Arial Narrow" panose="020B0606020202030204" pitchFamily="34" charset="0"/>
                        </a:rPr>
                        <a:t>Property and Construction Industry Policy and Research</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4 </a:t>
                      </a:r>
                      <a:r>
                        <a:rPr lang="en-ZA" sz="800" b="0" i="0" u="none" strike="noStrike" kern="1200" dirty="0">
                          <a:solidFill>
                            <a:srgbClr val="000000"/>
                          </a:solidFill>
                          <a:effectLst/>
                          <a:latin typeface="Arial Narrow" panose="020B0606020202030204" pitchFamily="34" charset="0"/>
                          <a:ea typeface="+mn-ea"/>
                          <a:cs typeface="+mn-cs"/>
                        </a:rPr>
                        <a:t>247 318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4 </a:t>
                      </a:r>
                      <a:r>
                        <a:rPr lang="en-ZA" sz="800" b="0" i="0" u="none" strike="noStrike" kern="1200" dirty="0">
                          <a:solidFill>
                            <a:srgbClr val="000000"/>
                          </a:solidFill>
                          <a:effectLst/>
                          <a:latin typeface="Arial Narrow" panose="020B0606020202030204" pitchFamily="34" charset="0"/>
                          <a:ea typeface="+mn-ea"/>
                          <a:cs typeface="+mn-cs"/>
                        </a:rPr>
                        <a:t>583 839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smtClean="0">
                          <a:solidFill>
                            <a:srgbClr val="000000"/>
                          </a:solidFill>
                          <a:effectLst/>
                          <a:latin typeface="Arial Narrow" panose="020B0606020202030204" pitchFamily="34" charset="0"/>
                          <a:ea typeface="+mn-ea"/>
                          <a:cs typeface="+mn-cs"/>
                        </a:rPr>
                        <a:t>4 </a:t>
                      </a:r>
                      <a:r>
                        <a:rPr lang="en-ZA" sz="800" b="0" i="0" u="none" strike="noStrike" kern="1200" dirty="0">
                          <a:solidFill>
                            <a:srgbClr val="000000"/>
                          </a:solidFill>
                          <a:effectLst/>
                          <a:latin typeface="Arial Narrow" panose="020B0606020202030204" pitchFamily="34" charset="0"/>
                          <a:ea typeface="+mn-ea"/>
                          <a:cs typeface="+mn-cs"/>
                        </a:rPr>
                        <a:t>643 784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4 </a:t>
                      </a:r>
                      <a:r>
                        <a:rPr lang="en-ZA" sz="800" b="0" i="0" u="none" strike="noStrike" kern="1200" dirty="0">
                          <a:solidFill>
                            <a:srgbClr val="000000"/>
                          </a:solidFill>
                          <a:effectLst/>
                          <a:latin typeface="Arial Narrow" panose="020B0606020202030204" pitchFamily="34" charset="0"/>
                          <a:ea typeface="+mn-ea"/>
                          <a:cs typeface="+mn-cs"/>
                        </a:rPr>
                        <a:t>704 649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4 </a:t>
                      </a:r>
                      <a:r>
                        <a:rPr lang="en-ZA" sz="800" b="0" i="0" u="none" strike="noStrike" kern="1200" dirty="0">
                          <a:solidFill>
                            <a:srgbClr val="000000"/>
                          </a:solidFill>
                          <a:effectLst/>
                          <a:latin typeface="Arial Narrow" panose="020B0606020202030204" pitchFamily="34" charset="0"/>
                          <a:ea typeface="+mn-ea"/>
                          <a:cs typeface="+mn-cs"/>
                        </a:rPr>
                        <a:t>816 192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4 </a:t>
                      </a:r>
                      <a:r>
                        <a:rPr lang="en-ZA" sz="800" b="0" i="0" u="none" strike="noStrike" kern="1200" dirty="0">
                          <a:solidFill>
                            <a:srgbClr val="000000"/>
                          </a:solidFill>
                          <a:effectLst/>
                          <a:latin typeface="Arial Narrow" panose="020B0606020202030204" pitchFamily="34" charset="0"/>
                          <a:ea typeface="+mn-ea"/>
                          <a:cs typeface="+mn-cs"/>
                        </a:rPr>
                        <a:t>834 043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5 </a:t>
                      </a:r>
                      <a:r>
                        <a:rPr lang="en-ZA" sz="800" b="0" i="0" u="none" strike="noStrike" kern="1200" dirty="0">
                          <a:solidFill>
                            <a:srgbClr val="000000"/>
                          </a:solidFill>
                          <a:effectLst/>
                          <a:latin typeface="Arial Narrow" panose="020B0606020202030204" pitchFamily="34" charset="0"/>
                          <a:ea typeface="+mn-ea"/>
                          <a:cs typeface="+mn-cs"/>
                        </a:rPr>
                        <a:t>051 375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l" fontAlgn="ctr"/>
                      <a:r>
                        <a:rPr lang="en-ZA" sz="800" b="0" i="0" u="none" strike="noStrike">
                          <a:solidFill>
                            <a:srgbClr val="000000"/>
                          </a:solidFill>
                          <a:effectLst/>
                          <a:latin typeface="Arial Narrow" panose="020B0606020202030204" pitchFamily="34" charset="0"/>
                        </a:rPr>
                        <a:t>Prestige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184 </a:t>
                      </a:r>
                      <a:r>
                        <a:rPr lang="en-ZA" sz="800" b="0" i="0" u="none" strike="noStrike" kern="1200" dirty="0">
                          <a:solidFill>
                            <a:srgbClr val="000000"/>
                          </a:solidFill>
                          <a:effectLst/>
                          <a:latin typeface="Arial Narrow" panose="020B0606020202030204" pitchFamily="34" charset="0"/>
                          <a:ea typeface="+mn-ea"/>
                          <a:cs typeface="+mn-cs"/>
                        </a:rPr>
                        <a:t>765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85 </a:t>
                      </a:r>
                      <a:r>
                        <a:rPr lang="en-ZA" sz="800" b="0" i="0" u="none" strike="noStrike" kern="1200" dirty="0">
                          <a:solidFill>
                            <a:srgbClr val="000000"/>
                          </a:solidFill>
                          <a:effectLst/>
                          <a:latin typeface="Arial Narrow" panose="020B0606020202030204" pitchFamily="34" charset="0"/>
                          <a:ea typeface="+mn-ea"/>
                          <a:cs typeface="+mn-cs"/>
                        </a:rPr>
                        <a:t>094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48 </a:t>
                      </a:r>
                      <a:r>
                        <a:rPr lang="en-ZA" sz="800" b="0" i="0" u="none" strike="noStrike" kern="1200" dirty="0">
                          <a:solidFill>
                            <a:srgbClr val="000000"/>
                          </a:solidFill>
                          <a:effectLst/>
                          <a:latin typeface="Arial Narrow" panose="020B0606020202030204" pitchFamily="34" charset="0"/>
                          <a:ea typeface="+mn-ea"/>
                          <a:cs typeface="+mn-cs"/>
                        </a:rPr>
                        <a:t>510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94 </a:t>
                      </a:r>
                      <a:r>
                        <a:rPr lang="en-ZA" sz="800" b="0" i="0" u="none" strike="noStrike" kern="1200" dirty="0">
                          <a:solidFill>
                            <a:srgbClr val="000000"/>
                          </a:solidFill>
                          <a:effectLst/>
                          <a:latin typeface="Arial Narrow" panose="020B0606020202030204" pitchFamily="34" charset="0"/>
                          <a:ea typeface="+mn-ea"/>
                          <a:cs typeface="+mn-cs"/>
                        </a:rPr>
                        <a:t>463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80 </a:t>
                      </a:r>
                      <a:r>
                        <a:rPr lang="en-ZA" sz="800" b="0" i="0" u="none" strike="noStrike" kern="1200" dirty="0">
                          <a:solidFill>
                            <a:srgbClr val="000000"/>
                          </a:solidFill>
                          <a:effectLst/>
                          <a:latin typeface="Arial Narrow" panose="020B0606020202030204" pitchFamily="34" charset="0"/>
                          <a:ea typeface="+mn-ea"/>
                          <a:cs typeface="+mn-cs"/>
                        </a:rPr>
                        <a:t>411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77 </a:t>
                      </a:r>
                      <a:r>
                        <a:rPr lang="en-ZA" sz="800" b="0" i="0" u="none" strike="noStrike" kern="1200" dirty="0">
                          <a:solidFill>
                            <a:srgbClr val="000000"/>
                          </a:solidFill>
                          <a:effectLst/>
                          <a:latin typeface="Arial Narrow" panose="020B0606020202030204" pitchFamily="34" charset="0"/>
                          <a:ea typeface="+mn-ea"/>
                          <a:cs typeface="+mn-cs"/>
                        </a:rPr>
                        <a:t>611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800" b="0" i="0" u="none" strike="noStrike" kern="1200" dirty="0" smtClean="0">
                          <a:solidFill>
                            <a:srgbClr val="000000"/>
                          </a:solidFill>
                          <a:effectLst/>
                          <a:latin typeface="Arial Narrow" panose="020B0606020202030204" pitchFamily="34" charset="0"/>
                          <a:ea typeface="+mn-ea"/>
                          <a:cs typeface="+mn-cs"/>
                        </a:rPr>
                        <a:t>80 </a:t>
                      </a:r>
                      <a:r>
                        <a:rPr lang="en-ZA" sz="800" b="0" i="0" u="none" strike="noStrike" kern="1200" dirty="0">
                          <a:solidFill>
                            <a:srgbClr val="000000"/>
                          </a:solidFill>
                          <a:effectLst/>
                          <a:latin typeface="Arial Narrow" panose="020B0606020202030204" pitchFamily="34" charset="0"/>
                          <a:ea typeface="+mn-ea"/>
                          <a:cs typeface="+mn-cs"/>
                        </a:rPr>
                        <a:t>275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l" fontAlgn="ctr"/>
                      <a:r>
                        <a:rPr lang="en-ZA" sz="800" b="0" i="0" u="none" strike="noStrike">
                          <a:solidFill>
                            <a:srgbClr val="000000"/>
                          </a:solidFill>
                          <a:effectLst/>
                          <a:latin typeface="Arial Narrow" panose="020B0606020202030204" pitchFamily="34" charset="0"/>
                        </a:rPr>
                        <a:t>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a:solidFill>
                            <a:srgbClr val="000000"/>
                          </a:solidFill>
                          <a:effectLst/>
                          <a:latin typeface="Arial Narrow" panose="020B0606020202030204" pitchFamily="34" charset="0"/>
                        </a:rPr>
                        <a:t>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a:solidFill>
                            <a:srgbClr val="000000"/>
                          </a:solidFill>
                          <a:effectLst/>
                          <a:latin typeface="Arial Narrow" panose="020B0606020202030204" pitchFamily="34" charset="0"/>
                        </a:rPr>
                        <a:t>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a:solidFill>
                            <a:srgbClr val="000000"/>
                          </a:solidFill>
                          <a:effectLst/>
                          <a:latin typeface="Arial Narrow" panose="020B0606020202030204" pitchFamily="34" charset="0"/>
                        </a:rPr>
                        <a:t>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a:solidFill>
                            <a:srgbClr val="000000"/>
                          </a:solidFill>
                          <a:effectLst/>
                          <a:latin typeface="Arial Narrow" panose="020B0606020202030204" pitchFamily="34" charset="0"/>
                        </a:rPr>
                        <a:t>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solidFill>
                            <a:srgbClr val="000000"/>
                          </a:solidFill>
                          <a:effectLst/>
                          <a:latin typeface="Arial Narrow" panose="020B0606020202030204" pitchFamily="34" charset="0"/>
                        </a:rPr>
                        <a:t>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800" b="1" i="0" u="none" strike="noStrike" dirty="0">
                          <a:solidFill>
                            <a:srgbClr val="000000"/>
                          </a:solidFill>
                          <a:effectLst/>
                          <a:latin typeface="Arial Narrow" panose="020B0606020202030204" pitchFamily="34" charset="0"/>
                        </a:rPr>
                        <a:t>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solidFill>
                            <a:srgbClr val="000000"/>
                          </a:solidFill>
                          <a:effectLst/>
                          <a:latin typeface="Arial Narrow" panose="020B0606020202030204" pitchFamily="34" charset="0"/>
                        </a:rPr>
                        <a:t>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l" fontAlgn="ctr"/>
                      <a:r>
                        <a:rPr lang="en-ZA" sz="800" b="1" i="0" u="none" strike="noStrike">
                          <a:solidFill>
                            <a:srgbClr val="000000"/>
                          </a:solidFill>
                          <a:effectLst/>
                          <a:latin typeface="Arial Narrow" panose="020B0606020202030204" pitchFamily="34" charset="0"/>
                        </a:rPr>
                        <a:t>Total</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smtClean="0">
                          <a:effectLst/>
                          <a:latin typeface="Arial Narrow" panose="020B0606020202030204" pitchFamily="34" charset="0"/>
                        </a:rPr>
                        <a:t>7 </a:t>
                      </a:r>
                      <a:r>
                        <a:rPr lang="en-ZA" sz="800" b="1" i="0" u="none" strike="noStrike" dirty="0">
                          <a:effectLst/>
                          <a:latin typeface="Arial Narrow" panose="020B0606020202030204" pitchFamily="34" charset="0"/>
                        </a:rPr>
                        <a:t>463 549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smtClean="0">
                          <a:effectLst/>
                          <a:latin typeface="Arial Narrow" panose="020B0606020202030204" pitchFamily="34" charset="0"/>
                        </a:rPr>
                        <a:t>7 </a:t>
                      </a:r>
                      <a:r>
                        <a:rPr lang="en-ZA" sz="800" b="1" i="0" u="none" strike="noStrike" dirty="0">
                          <a:effectLst/>
                          <a:latin typeface="Arial Narrow" panose="020B0606020202030204" pitchFamily="34" charset="0"/>
                        </a:rPr>
                        <a:t>820 214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smtClean="0">
                          <a:effectLst/>
                          <a:latin typeface="Arial Narrow" panose="020B0606020202030204" pitchFamily="34" charset="0"/>
                        </a:rPr>
                        <a:t>7 </a:t>
                      </a:r>
                      <a:r>
                        <a:rPr lang="en-ZA" sz="800" b="1" i="0" u="none" strike="noStrike" dirty="0">
                          <a:effectLst/>
                          <a:latin typeface="Arial Narrow" panose="020B0606020202030204" pitchFamily="34" charset="0"/>
                        </a:rPr>
                        <a:t>531 034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smtClean="0">
                          <a:effectLst/>
                          <a:latin typeface="Arial Narrow" panose="020B0606020202030204" pitchFamily="34" charset="0"/>
                        </a:rPr>
                        <a:t>8 </a:t>
                      </a:r>
                      <a:r>
                        <a:rPr lang="en-ZA" sz="800" b="1" i="0" u="none" strike="noStrike" dirty="0">
                          <a:effectLst/>
                          <a:latin typeface="Arial Narrow" panose="020B0606020202030204" pitchFamily="34" charset="0"/>
                        </a:rPr>
                        <a:t>343 204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smtClean="0">
                          <a:effectLst/>
                          <a:latin typeface="Arial Narrow" panose="020B0606020202030204" pitchFamily="34" charset="0"/>
                        </a:rPr>
                        <a:t>8 </a:t>
                      </a:r>
                      <a:r>
                        <a:rPr lang="en-ZA" sz="800" b="1" i="0" u="none" strike="noStrike" dirty="0">
                          <a:effectLst/>
                          <a:latin typeface="Arial Narrow" panose="020B0606020202030204" pitchFamily="34" charset="0"/>
                        </a:rPr>
                        <a:t>547 267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800" b="1" i="0" u="none" strike="noStrike" dirty="0" smtClean="0">
                          <a:effectLst/>
                          <a:latin typeface="Arial Narrow" panose="020B0606020202030204" pitchFamily="34" charset="0"/>
                        </a:rPr>
                        <a:t>8 </a:t>
                      </a:r>
                      <a:r>
                        <a:rPr lang="en-ZA" sz="800" b="1" i="0" u="none" strike="noStrike" dirty="0">
                          <a:effectLst/>
                          <a:latin typeface="Arial Narrow" panose="020B0606020202030204" pitchFamily="34" charset="0"/>
                        </a:rPr>
                        <a:t>568 946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smtClean="0">
                          <a:effectLst/>
                          <a:latin typeface="Arial Narrow" panose="020B0606020202030204" pitchFamily="34" charset="0"/>
                        </a:rPr>
                        <a:t>8 </a:t>
                      </a:r>
                      <a:r>
                        <a:rPr lang="en-ZA" sz="800" b="1" i="0" u="none" strike="noStrike" dirty="0">
                          <a:effectLst/>
                          <a:latin typeface="Arial Narrow" panose="020B0606020202030204" pitchFamily="34" charset="0"/>
                        </a:rPr>
                        <a:t>954 214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l" fontAlgn="ctr"/>
                      <a:r>
                        <a:rPr lang="en-ZA" sz="800" b="0" i="0" u="none" strike="noStrike">
                          <a:solidFill>
                            <a:srgbClr val="000000"/>
                          </a:solidFill>
                          <a:effectLst/>
                          <a:latin typeface="Arial" panose="020B0604020202020204" pitchFamily="34" charset="0"/>
                        </a:rPr>
                        <a:t> </a:t>
                      </a:r>
                    </a:p>
                  </a:txBody>
                  <a:tcPr marL="3748" marR="3748" marT="37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a:solidFill>
                            <a:srgbClr val="000000"/>
                          </a:solidFill>
                          <a:effectLst/>
                          <a:latin typeface="Calibri" panose="020F0502020204030204" pitchFamily="34" charset="0"/>
                        </a:rPr>
                        <a:t> </a:t>
                      </a:r>
                    </a:p>
                  </a:txBody>
                  <a:tcPr marL="3748" marR="3748" marT="37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alibri" panose="020F0502020204030204" pitchFamily="34" charset="0"/>
                        </a:rPr>
                        <a:t> </a:t>
                      </a:r>
                    </a:p>
                  </a:txBody>
                  <a:tcPr marL="3748" marR="3748" marT="37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alibri" panose="020F0502020204030204" pitchFamily="34" charset="0"/>
                        </a:rPr>
                        <a:t> </a:t>
                      </a:r>
                    </a:p>
                  </a:txBody>
                  <a:tcPr marL="3748" marR="3748" marT="37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alibri" panose="020F0502020204030204" pitchFamily="34" charset="0"/>
                        </a:rPr>
                        <a:t> </a:t>
                      </a:r>
                    </a:p>
                  </a:txBody>
                  <a:tcPr marL="3748" marR="3748" marT="37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alibri" panose="020F0502020204030204" pitchFamily="34" charset="0"/>
                        </a:rPr>
                        <a:t> </a:t>
                      </a:r>
                    </a:p>
                  </a:txBody>
                  <a:tcPr marL="3748" marR="3748" marT="37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alibri" panose="020F0502020204030204" pitchFamily="34" charset="0"/>
                        </a:rPr>
                        <a:t> </a:t>
                      </a:r>
                    </a:p>
                  </a:txBody>
                  <a:tcPr marL="3748" marR="3748" marT="37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a:solidFill>
                            <a:srgbClr val="000000"/>
                          </a:solidFill>
                          <a:effectLst/>
                          <a:latin typeface="Calibri" panose="020F0502020204030204" pitchFamily="34" charset="0"/>
                        </a:rPr>
                        <a:t> </a:t>
                      </a:r>
                    </a:p>
                  </a:txBody>
                  <a:tcPr marL="3748" marR="3748" marT="37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5208">
                <a:tc rowSpan="3">
                  <a:txBody>
                    <a:bodyPr/>
                    <a:lstStyle/>
                    <a:p>
                      <a:pPr algn="l" fontAlgn="ctr"/>
                      <a:r>
                        <a:rPr lang="en-ZA" sz="800" b="1" i="0" u="sng" strike="noStrike" dirty="0">
                          <a:solidFill>
                            <a:srgbClr val="000000"/>
                          </a:solidFill>
                          <a:effectLst/>
                          <a:latin typeface="Arial Narrow" panose="020B0606020202030204" pitchFamily="34" charset="0"/>
                        </a:rPr>
                        <a:t>Economic </a:t>
                      </a:r>
                      <a:r>
                        <a:rPr lang="en-ZA" sz="800" b="1" i="0" u="sng" strike="noStrike" dirty="0" smtClean="0">
                          <a:solidFill>
                            <a:srgbClr val="000000"/>
                          </a:solidFill>
                          <a:effectLst/>
                          <a:latin typeface="Arial Narrow" panose="020B0606020202030204" pitchFamily="34" charset="0"/>
                        </a:rPr>
                        <a:t>Classification</a:t>
                      </a:r>
                      <a:endParaRPr lang="en-ZA" sz="800" b="1" i="0" u="sng" strike="noStrike" dirty="0">
                        <a:solidFill>
                          <a:srgbClr val="000000"/>
                        </a:solidFill>
                        <a:effectLst/>
                        <a:latin typeface="Arial Narrow" panose="020B0606020202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ZA" sz="800" b="1" i="0" u="none" strike="noStrike" dirty="0">
                          <a:solidFill>
                            <a:srgbClr val="000000"/>
                          </a:solidFill>
                          <a:effectLst/>
                          <a:latin typeface="Calibri" panose="020F0502020204030204" pitchFamily="34" charset="0"/>
                        </a:rPr>
                        <a:t>Audited </a:t>
                      </a:r>
                      <a:r>
                        <a:rPr lang="en-ZA" sz="800" b="1" i="0" u="none" strike="noStrike" dirty="0" smtClean="0">
                          <a:solidFill>
                            <a:srgbClr val="000000"/>
                          </a:solidFill>
                          <a:effectLst/>
                          <a:latin typeface="Calibri" panose="020F0502020204030204" pitchFamily="34" charset="0"/>
                        </a:rPr>
                        <a:t>Outcome</a:t>
                      </a:r>
                      <a:endParaRPr lang="en-ZA" sz="800" b="1" i="0" u="none" strike="noStrike" dirty="0">
                        <a:solidFill>
                          <a:srgbClr val="000000"/>
                        </a:solidFill>
                        <a:effectLst/>
                        <a:latin typeface="Calibri" panose="020F0502020204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endParaRPr lang="en-ZA"/>
                    </a:p>
                  </a:txBody>
                  <a:tcPr/>
                </a:tc>
                <a:tc>
                  <a:txBody>
                    <a:bodyPr/>
                    <a:lstStyle/>
                    <a:p>
                      <a:pPr algn="ctr" fontAlgn="ctr"/>
                      <a:r>
                        <a:rPr lang="en-ZA" sz="800" b="1" i="0" u="none" strike="noStrike" dirty="0">
                          <a:solidFill>
                            <a:srgbClr val="000000"/>
                          </a:solidFill>
                          <a:effectLst/>
                          <a:latin typeface="Calibri" panose="020F0502020204030204" pitchFamily="34" charset="0"/>
                        </a:rPr>
                        <a:t>Adjusted </a:t>
                      </a:r>
                      <a:br>
                        <a:rPr lang="en-ZA" sz="800" b="1" i="0" u="none" strike="noStrike" dirty="0">
                          <a:solidFill>
                            <a:srgbClr val="000000"/>
                          </a:solidFill>
                          <a:effectLst/>
                          <a:latin typeface="Calibri" panose="020F0502020204030204" pitchFamily="34" charset="0"/>
                        </a:rPr>
                      </a:br>
                      <a:r>
                        <a:rPr lang="en-ZA" sz="800" b="1" i="0" u="none" strike="noStrike" dirty="0" smtClean="0">
                          <a:solidFill>
                            <a:srgbClr val="000000"/>
                          </a:solidFill>
                          <a:effectLst/>
                          <a:latin typeface="Calibri" panose="020F0502020204030204" pitchFamily="34" charset="0"/>
                        </a:rPr>
                        <a:t>Appropriation</a:t>
                      </a:r>
                      <a:endParaRPr lang="en-ZA" sz="800" b="1" i="0" u="none" strike="noStrike" dirty="0">
                        <a:solidFill>
                          <a:srgbClr val="000000"/>
                        </a:solidFill>
                        <a:effectLst/>
                        <a:latin typeface="Calibri" panose="020F0502020204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gridSpan="3">
                  <a:txBody>
                    <a:bodyPr/>
                    <a:lstStyle/>
                    <a:p>
                      <a:pPr algn="ctr" fontAlgn="ctr"/>
                      <a:r>
                        <a:rPr lang="en-ZA" sz="800" b="1" i="0" u="none" strike="noStrike" dirty="0">
                          <a:solidFill>
                            <a:srgbClr val="000000"/>
                          </a:solidFill>
                          <a:effectLst/>
                          <a:latin typeface="Calibri" panose="020F0502020204030204" pitchFamily="34" charset="0"/>
                        </a:rPr>
                        <a:t>Medium-term </a:t>
                      </a:r>
                      <a:br>
                        <a:rPr lang="en-ZA" sz="800" b="1" i="0" u="none" strike="noStrike" dirty="0">
                          <a:solidFill>
                            <a:srgbClr val="000000"/>
                          </a:solidFill>
                          <a:effectLst/>
                          <a:latin typeface="Calibri" panose="020F0502020204030204" pitchFamily="34" charset="0"/>
                        </a:rPr>
                      </a:br>
                      <a:r>
                        <a:rPr lang="en-ZA" sz="800" b="1" i="0" u="none" strike="noStrike" dirty="0" smtClean="0">
                          <a:solidFill>
                            <a:srgbClr val="000000"/>
                          </a:solidFill>
                          <a:effectLst/>
                          <a:latin typeface="Calibri" panose="020F0502020204030204" pitchFamily="34" charset="0"/>
                        </a:rPr>
                        <a:t>Expenditure </a:t>
                      </a:r>
                      <a:r>
                        <a:rPr lang="en-ZA" sz="800" b="1" i="0" u="none" strike="noStrike" dirty="0">
                          <a:solidFill>
                            <a:srgbClr val="000000"/>
                          </a:solidFill>
                          <a:effectLst/>
                          <a:latin typeface="Calibri" panose="020F0502020204030204" pitchFamily="34" charset="0"/>
                        </a:rPr>
                        <a:t>E</a:t>
                      </a:r>
                      <a:r>
                        <a:rPr lang="en-ZA" sz="800" b="1" i="0" u="none" strike="noStrike" dirty="0" smtClean="0">
                          <a:solidFill>
                            <a:srgbClr val="000000"/>
                          </a:solidFill>
                          <a:effectLst/>
                          <a:latin typeface="Calibri" panose="020F0502020204030204" pitchFamily="34" charset="0"/>
                        </a:rPr>
                        <a:t>stimate</a:t>
                      </a:r>
                      <a:endParaRPr lang="en-ZA" sz="800" b="1" i="0" u="none" strike="noStrike" dirty="0">
                        <a:solidFill>
                          <a:srgbClr val="000000"/>
                        </a:solidFill>
                        <a:effectLst/>
                        <a:latin typeface="Calibri" panose="020F0502020204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endParaRPr lang="en-ZA"/>
                    </a:p>
                  </a:txBody>
                  <a:tcPr/>
                </a:tc>
              </a:tr>
              <a:tr h="130892">
                <a:tc vMerge="1">
                  <a:txBody>
                    <a:bodyPr/>
                    <a:lstStyle/>
                    <a:p>
                      <a:endParaRPr lang="en-ZA"/>
                    </a:p>
                  </a:txBody>
                  <a:tcPr/>
                </a:tc>
                <a:tc>
                  <a:txBody>
                    <a:bodyPr/>
                    <a:lstStyle/>
                    <a:p>
                      <a:pPr algn="ctr" fontAlgn="ctr"/>
                      <a:r>
                        <a:rPr lang="en-ZA" sz="800" b="1" i="0" u="none" strike="noStrike" dirty="0" smtClean="0">
                          <a:solidFill>
                            <a:srgbClr val="000000"/>
                          </a:solidFill>
                          <a:effectLst/>
                          <a:latin typeface="Arial Narrow" panose="020B0606020202030204" pitchFamily="34" charset="0"/>
                        </a:rPr>
                        <a:t>2018/19</a:t>
                      </a:r>
                      <a:endParaRPr lang="en-ZA" sz="800" b="1" i="0" u="none" strike="noStrike" dirty="0">
                        <a:solidFill>
                          <a:srgbClr val="000000"/>
                        </a:solidFill>
                        <a:effectLst/>
                        <a:latin typeface="Arial Narrow" panose="020B0606020202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800" b="1" i="0" u="none" strike="noStrike" dirty="0">
                          <a:solidFill>
                            <a:srgbClr val="000000"/>
                          </a:solidFill>
                          <a:effectLst/>
                          <a:latin typeface="Arial Narrow" panose="020B0606020202030204" pitchFamily="34" charset="0"/>
                        </a:rPr>
                        <a:t>2019/20</a:t>
                      </a:r>
                    </a:p>
                  </a:txBody>
                  <a:tcPr marL="3748" marR="3748" marT="3748" marB="0" anchor="ctr">
                    <a:lnL w="12700" cap="flat" cmpd="sng" algn="ctr">
                      <a:solidFill>
                        <a:srgbClr val="000000"/>
                      </a:solidFill>
                      <a:prstDash val="solid"/>
                      <a:round/>
                      <a:headEnd type="none" w="med" len="med"/>
                      <a:tailEnd type="none" w="med" len="med"/>
                    </a:lnL>
                    <a:solidFill>
                      <a:schemeClr val="accent6"/>
                    </a:solidFill>
                  </a:tcPr>
                </a:tc>
                <a:tc>
                  <a:txBody>
                    <a:bodyPr/>
                    <a:lstStyle/>
                    <a:p>
                      <a:pPr algn="ctr" fontAlgn="ctr"/>
                      <a:r>
                        <a:rPr lang="en-ZA" sz="800" b="1" i="0" u="none" strike="noStrike" dirty="0">
                          <a:solidFill>
                            <a:srgbClr val="000000"/>
                          </a:solidFill>
                          <a:effectLst/>
                          <a:latin typeface="Arial Narrow" panose="020B0606020202030204" pitchFamily="34" charset="0"/>
                        </a:rPr>
                        <a:t>2020/2021</a:t>
                      </a:r>
                    </a:p>
                  </a:txBody>
                  <a:tcPr marL="3748" marR="3748" marT="3748"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800" b="1" i="0" u="none" strike="noStrike" dirty="0">
                          <a:solidFill>
                            <a:srgbClr val="000000"/>
                          </a:solidFill>
                          <a:effectLst/>
                          <a:latin typeface="Arial Narrow" panose="020B0606020202030204" pitchFamily="34" charset="0"/>
                        </a:rPr>
                        <a:t>2021/2022</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800" b="1" i="0" u="none" strike="noStrike" dirty="0">
                          <a:solidFill>
                            <a:srgbClr val="000000"/>
                          </a:solidFill>
                          <a:effectLst/>
                          <a:latin typeface="Arial Narrow" panose="020B0606020202030204" pitchFamily="34" charset="0"/>
                        </a:rPr>
                        <a:t>2022/2023</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800" b="1" i="0" u="none" strike="noStrike" dirty="0">
                          <a:solidFill>
                            <a:srgbClr val="000000"/>
                          </a:solidFill>
                          <a:effectLst/>
                          <a:latin typeface="Arial Narrow" panose="020B0606020202030204" pitchFamily="34" charset="0"/>
                        </a:rPr>
                        <a:t>2023/2024</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800" b="1" i="0" u="none" strike="noStrike" dirty="0" smtClean="0">
                          <a:solidFill>
                            <a:srgbClr val="000000"/>
                          </a:solidFill>
                          <a:effectLst/>
                          <a:latin typeface="Arial Narrow" panose="020B0606020202030204" pitchFamily="34" charset="0"/>
                        </a:rPr>
                        <a:t>2024/2025</a:t>
                      </a:r>
                      <a:endParaRPr lang="en-ZA" sz="800" b="1" i="0" u="none" strike="noStrike" dirty="0">
                        <a:solidFill>
                          <a:srgbClr val="000000"/>
                        </a:solidFill>
                        <a:effectLst/>
                        <a:latin typeface="Arial Narrow" panose="020B0606020202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129478">
                <a:tc vMerge="1">
                  <a:txBody>
                    <a:bodyPr/>
                    <a:lstStyle/>
                    <a:p>
                      <a:endParaRPr lang="en-ZA"/>
                    </a:p>
                  </a:txBody>
                  <a:tcPr/>
                </a:tc>
                <a:tc>
                  <a:txBody>
                    <a:bodyPr/>
                    <a:lstStyle/>
                    <a:p>
                      <a:pPr algn="ctr" fontAlgn="ctr"/>
                      <a:r>
                        <a:rPr lang="en-ZA" sz="8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800" b="1" i="0" u="none" strike="noStrike">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8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800" b="1" i="0" u="none" strike="noStrike">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8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8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8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129478">
                <a:tc>
                  <a:txBody>
                    <a:bodyPr/>
                    <a:lstStyle/>
                    <a:p>
                      <a:pPr algn="just" fontAlgn="ctr"/>
                      <a:r>
                        <a:rPr lang="en-ZA" sz="800" b="1" i="0" u="none" strike="noStrike">
                          <a:solidFill>
                            <a:srgbClr val="000000"/>
                          </a:solidFill>
                          <a:effectLst/>
                          <a:latin typeface="Arial Narrow" panose="020B0606020202030204" pitchFamily="34" charset="0"/>
                        </a:rPr>
                        <a:t>Current payments</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solidFill>
                            <a:srgbClr val="000000"/>
                          </a:solidFill>
                          <a:effectLst/>
                          <a:latin typeface="Arial Narrow" panose="020B0606020202030204" pitchFamily="34" charset="0"/>
                        </a:rPr>
                        <a:t>966 366</a:t>
                      </a:r>
                    </a:p>
                  </a:txBody>
                  <a:tcPr marL="3748" marR="3748" marT="374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solidFill>
                            <a:srgbClr val="000000"/>
                          </a:solidFill>
                          <a:effectLst/>
                          <a:latin typeface="Arial Narrow" panose="020B0606020202030204" pitchFamily="34" charset="0"/>
                        </a:rPr>
                        <a:t>868 386</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solidFill>
                            <a:srgbClr val="000000"/>
                          </a:solidFill>
                          <a:effectLst/>
                          <a:latin typeface="Arial Narrow" panose="020B0606020202030204" pitchFamily="34" charset="0"/>
                        </a:rPr>
                        <a:t>868 386</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effectLst/>
                          <a:latin typeface="Arial Narrow" panose="020B0606020202030204" pitchFamily="34" charset="0"/>
                        </a:rPr>
                        <a:t>                    1 052 109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effectLst/>
                          <a:latin typeface="Arial Narrow" panose="020B0606020202030204" pitchFamily="34" charset="0"/>
                        </a:rPr>
                        <a:t>              1 080 362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800" b="1" i="0" u="none" strike="noStrike" dirty="0">
                          <a:effectLst/>
                          <a:latin typeface="Arial Narrow" panose="020B0606020202030204" pitchFamily="34" charset="0"/>
                        </a:rPr>
                        <a:t>              1 077 148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smtClean="0">
                          <a:effectLst/>
                          <a:latin typeface="Arial Narrow" panose="020B0606020202030204" pitchFamily="34" charset="0"/>
                        </a:rPr>
                        <a:t>1 </a:t>
                      </a:r>
                      <a:r>
                        <a:rPr lang="en-ZA" sz="800" b="1" i="0" u="none" strike="noStrike" dirty="0">
                          <a:effectLst/>
                          <a:latin typeface="Arial Narrow" panose="020B0606020202030204" pitchFamily="34" charset="0"/>
                        </a:rPr>
                        <a:t>125 518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just" fontAlgn="ctr"/>
                      <a:r>
                        <a:rPr lang="en-ZA" sz="800" b="0" i="0" u="none" strike="noStrike" dirty="0" smtClean="0">
                          <a:solidFill>
                            <a:srgbClr val="000000"/>
                          </a:solidFill>
                          <a:effectLst/>
                          <a:latin typeface="Arial Narrow" panose="020B0606020202030204" pitchFamily="34" charset="0"/>
                        </a:rPr>
                        <a:t>       Compensation </a:t>
                      </a:r>
                      <a:r>
                        <a:rPr lang="en-ZA" sz="800" b="0" i="0" u="none" strike="noStrike" dirty="0">
                          <a:solidFill>
                            <a:srgbClr val="000000"/>
                          </a:solidFill>
                          <a:effectLst/>
                          <a:latin typeface="Arial Narrow" panose="020B0606020202030204" pitchFamily="34" charset="0"/>
                        </a:rPr>
                        <a:t>of employees</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0" i="0" u="none" strike="noStrike" dirty="0">
                          <a:solidFill>
                            <a:srgbClr val="000000"/>
                          </a:solidFill>
                          <a:effectLst/>
                          <a:latin typeface="Arial Narrow" panose="020B0606020202030204" pitchFamily="34" charset="0"/>
                        </a:rPr>
                        <a:t>496 388</a:t>
                      </a:r>
                    </a:p>
                  </a:txBody>
                  <a:tcPr marL="3748" marR="3748" marT="374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0" i="0" u="none" strike="noStrike" dirty="0">
                          <a:solidFill>
                            <a:srgbClr val="000000"/>
                          </a:solidFill>
                          <a:effectLst/>
                          <a:latin typeface="Arial Narrow" panose="020B0606020202030204" pitchFamily="34" charset="0"/>
                        </a:rPr>
                        <a:t>503 535</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0" i="0" u="none" strike="noStrike" dirty="0">
                          <a:solidFill>
                            <a:srgbClr val="000000"/>
                          </a:solidFill>
                          <a:effectLst/>
                          <a:latin typeface="Arial Narrow" panose="020B0606020202030204" pitchFamily="34" charset="0"/>
                        </a:rPr>
                        <a:t>503 535</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571 679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581 238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800" b="0" i="0" u="none" strike="noStrike" dirty="0">
                          <a:effectLst/>
                          <a:latin typeface="Arial Narrow" panose="020B0606020202030204" pitchFamily="34" charset="0"/>
                        </a:rPr>
                        <a:t>                 571 442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smtClean="0">
                          <a:effectLst/>
                          <a:latin typeface="Arial Narrow" panose="020B0606020202030204" pitchFamily="34" charset="0"/>
                        </a:rPr>
                        <a:t>597 </a:t>
                      </a:r>
                      <a:r>
                        <a:rPr lang="en-ZA" sz="800" b="0" i="0" u="none" strike="noStrike" dirty="0">
                          <a:effectLst/>
                          <a:latin typeface="Arial Narrow" panose="020B0606020202030204" pitchFamily="34" charset="0"/>
                        </a:rPr>
                        <a:t>104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just" fontAlgn="ctr"/>
                      <a:r>
                        <a:rPr lang="en-ZA" sz="800" b="0" i="0" u="none" strike="noStrike" dirty="0" smtClean="0">
                          <a:solidFill>
                            <a:srgbClr val="000000"/>
                          </a:solidFill>
                          <a:effectLst/>
                          <a:latin typeface="Arial Narrow" panose="020B0606020202030204" pitchFamily="34" charset="0"/>
                        </a:rPr>
                        <a:t>       Goods </a:t>
                      </a:r>
                      <a:r>
                        <a:rPr lang="en-ZA" sz="800" b="0" i="0" u="none" strike="noStrike" dirty="0">
                          <a:solidFill>
                            <a:srgbClr val="000000"/>
                          </a:solidFill>
                          <a:effectLst/>
                          <a:latin typeface="Arial Narrow" panose="020B0606020202030204" pitchFamily="34" charset="0"/>
                        </a:rPr>
                        <a:t>and services</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0" i="0" u="none" strike="noStrike" dirty="0">
                          <a:solidFill>
                            <a:srgbClr val="000000"/>
                          </a:solidFill>
                          <a:effectLst/>
                          <a:latin typeface="Arial Narrow" panose="020B0606020202030204" pitchFamily="34" charset="0"/>
                        </a:rPr>
                        <a:t>469 583</a:t>
                      </a:r>
                    </a:p>
                  </a:txBody>
                  <a:tcPr marL="3748" marR="3748" marT="374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0" i="0" u="none" strike="noStrike" dirty="0">
                          <a:solidFill>
                            <a:srgbClr val="000000"/>
                          </a:solidFill>
                          <a:effectLst/>
                          <a:latin typeface="Arial Narrow" panose="020B0606020202030204" pitchFamily="34" charset="0"/>
                        </a:rPr>
                        <a:t>364 744</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0" i="0" u="none" strike="noStrike" dirty="0">
                          <a:solidFill>
                            <a:srgbClr val="000000"/>
                          </a:solidFill>
                          <a:effectLst/>
                          <a:latin typeface="Arial Narrow" panose="020B0606020202030204" pitchFamily="34" charset="0"/>
                        </a:rPr>
                        <a:t>364 744</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480 430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499 124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800" b="0" i="0" u="none" strike="noStrike" dirty="0">
                          <a:effectLst/>
                          <a:latin typeface="Arial Narrow" panose="020B0606020202030204" pitchFamily="34" charset="0"/>
                        </a:rPr>
                        <a:t>                 505 706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smtClean="0">
                          <a:effectLst/>
                          <a:latin typeface="Arial Narrow" panose="020B0606020202030204" pitchFamily="34" charset="0"/>
                        </a:rPr>
                        <a:t>528 </a:t>
                      </a:r>
                      <a:r>
                        <a:rPr lang="en-ZA" sz="800" b="0" i="0" u="none" strike="noStrike" dirty="0">
                          <a:effectLst/>
                          <a:latin typeface="Arial Narrow" panose="020B0606020202030204" pitchFamily="34" charset="0"/>
                        </a:rPr>
                        <a:t>414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just" fontAlgn="ctr"/>
                      <a:r>
                        <a:rPr lang="en-GB" sz="800" b="0" i="0" u="none" strike="noStrike" dirty="0" smtClean="0">
                          <a:solidFill>
                            <a:srgbClr val="000000"/>
                          </a:solidFill>
                          <a:effectLst/>
                          <a:latin typeface="Arial Narrow" panose="020B0606020202030204" pitchFamily="34" charset="0"/>
                        </a:rPr>
                        <a:t>       Interest </a:t>
                      </a:r>
                      <a:r>
                        <a:rPr lang="en-GB" sz="800" b="0" i="0" u="none" strike="noStrike" dirty="0">
                          <a:solidFill>
                            <a:srgbClr val="000000"/>
                          </a:solidFill>
                          <a:effectLst/>
                          <a:latin typeface="Arial Narrow" panose="020B0606020202030204" pitchFamily="34" charset="0"/>
                        </a:rPr>
                        <a:t>and rent on land</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0" i="0" u="none" strike="noStrike" dirty="0">
                          <a:solidFill>
                            <a:srgbClr val="000000"/>
                          </a:solidFill>
                          <a:effectLst/>
                          <a:latin typeface="Arial Narrow" panose="020B0606020202030204" pitchFamily="34" charset="0"/>
                        </a:rPr>
                        <a:t>395</a:t>
                      </a:r>
                    </a:p>
                  </a:txBody>
                  <a:tcPr marL="3748" marR="3748" marT="374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0" i="0" u="none" strike="noStrike" dirty="0">
                          <a:solidFill>
                            <a:srgbClr val="000000"/>
                          </a:solidFill>
                          <a:effectLst/>
                          <a:latin typeface="Arial Narrow" panose="020B0606020202030204" pitchFamily="34" charset="0"/>
                        </a:rPr>
                        <a:t>107</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0" i="0" u="none" strike="noStrike" dirty="0">
                          <a:solidFill>
                            <a:srgbClr val="000000"/>
                          </a:solidFill>
                          <a:effectLst/>
                          <a:latin typeface="Arial Narrow" panose="020B0606020202030204" pitchFamily="34" charset="0"/>
                        </a:rPr>
                        <a:t>107</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dirty="0" smtClean="0">
                          <a:solidFill>
                            <a:srgbClr val="000000"/>
                          </a:solidFill>
                          <a:effectLst/>
                          <a:latin typeface="Arial Narrow" panose="020B0606020202030204" pitchFamily="34" charset="0"/>
                        </a:rPr>
                        <a:t>-</a:t>
                      </a:r>
                      <a:endParaRPr lang="en-ZA" sz="800" b="0" i="0" u="none" strike="noStrike" dirty="0">
                        <a:solidFill>
                          <a:srgbClr val="000000"/>
                        </a:solidFill>
                        <a:effectLst/>
                        <a:latin typeface="Arial Narrow" panose="020B0606020202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0" i="0" u="none" strike="noStrike" dirty="0" smtClean="0">
                          <a:solidFill>
                            <a:srgbClr val="000000"/>
                          </a:solidFill>
                          <a:effectLst/>
                          <a:latin typeface="Arial Narrow" panose="020B0606020202030204" pitchFamily="34" charset="0"/>
                        </a:rPr>
                        <a:t>-</a:t>
                      </a:r>
                      <a:endParaRPr lang="en-ZA" sz="800" b="0" i="0" u="none" strike="noStrike" dirty="0">
                        <a:solidFill>
                          <a:srgbClr val="000000"/>
                        </a:solidFill>
                        <a:effectLst/>
                        <a:latin typeface="Arial Narrow" panose="020B0606020202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800" b="0" i="0" u="none" strike="noStrike" dirty="0" smtClean="0">
                          <a:solidFill>
                            <a:srgbClr val="000000"/>
                          </a:solidFill>
                          <a:effectLst/>
                          <a:latin typeface="Arial Narrow" panose="020B0606020202030204" pitchFamily="34" charset="0"/>
                        </a:rPr>
                        <a:t>-</a:t>
                      </a:r>
                      <a:endParaRPr lang="en-ZA" sz="800" b="0" i="0" u="none" strike="noStrike" dirty="0">
                        <a:solidFill>
                          <a:srgbClr val="000000"/>
                        </a:solidFill>
                        <a:effectLst/>
                        <a:latin typeface="Arial Narrow" panose="020B0606020202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0" i="0" u="none" strike="noStrike" dirty="0" smtClean="0">
                          <a:solidFill>
                            <a:srgbClr val="000000"/>
                          </a:solidFill>
                          <a:effectLst/>
                          <a:latin typeface="Arial Narrow" panose="020B0606020202030204" pitchFamily="34" charset="0"/>
                        </a:rPr>
                        <a:t>-</a:t>
                      </a:r>
                      <a:endParaRPr lang="en-ZA" sz="800" b="0" i="0" u="none" strike="noStrike" dirty="0">
                        <a:solidFill>
                          <a:srgbClr val="000000"/>
                        </a:solidFill>
                        <a:effectLst/>
                        <a:latin typeface="Arial Narrow" panose="020B0606020202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1505">
                <a:tc>
                  <a:txBody>
                    <a:bodyPr/>
                    <a:lstStyle/>
                    <a:p>
                      <a:pPr algn="just" fontAlgn="ctr"/>
                      <a:r>
                        <a:rPr lang="en-ZA" sz="800" b="1" i="0" u="none" strike="noStrike" dirty="0">
                          <a:solidFill>
                            <a:srgbClr val="000000"/>
                          </a:solidFill>
                          <a:effectLst/>
                          <a:latin typeface="Arial Narrow" panose="020B0606020202030204" pitchFamily="34" charset="0"/>
                        </a:rPr>
                        <a:t>Transfers and subsidies</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smtClean="0">
                          <a:effectLst/>
                          <a:latin typeface="Arial Narrow" panose="020B0606020202030204" pitchFamily="34" charset="0"/>
                        </a:rPr>
                        <a:t>6 </a:t>
                      </a:r>
                      <a:r>
                        <a:rPr lang="en-ZA" sz="800" b="1" i="0" u="none" strike="noStrike" dirty="0">
                          <a:effectLst/>
                          <a:latin typeface="Arial Narrow" panose="020B0606020202030204" pitchFamily="34" charset="0"/>
                        </a:rPr>
                        <a:t>485 599 </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smtClean="0">
                          <a:effectLst/>
                          <a:latin typeface="Arial Narrow" panose="020B0606020202030204" pitchFamily="34" charset="0"/>
                        </a:rPr>
                        <a:t>6 </a:t>
                      </a:r>
                      <a:r>
                        <a:rPr lang="en-ZA" sz="800" b="1" i="0" u="none" strike="noStrike" dirty="0">
                          <a:effectLst/>
                          <a:latin typeface="Arial Narrow" panose="020B0606020202030204" pitchFamily="34" charset="0"/>
                        </a:rPr>
                        <a:t>934 183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effectLst/>
                          <a:latin typeface="Arial Narrow" panose="020B0606020202030204" pitchFamily="34" charset="0"/>
                        </a:rPr>
                        <a:t>         </a:t>
                      </a:r>
                      <a:r>
                        <a:rPr lang="en-ZA" sz="800" b="1" i="0" u="none" strike="noStrike" dirty="0" smtClean="0">
                          <a:effectLst/>
                          <a:latin typeface="Arial Narrow" panose="020B0606020202030204" pitchFamily="34" charset="0"/>
                        </a:rPr>
                        <a:t>   </a:t>
                      </a:r>
                      <a:r>
                        <a:rPr lang="en-ZA" sz="800" b="1" i="0" u="none" strike="noStrike" dirty="0">
                          <a:effectLst/>
                          <a:latin typeface="Arial Narrow" panose="020B0606020202030204" pitchFamily="34" charset="0"/>
                        </a:rPr>
                        <a:t>6 807 042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effectLst/>
                          <a:latin typeface="Arial Narrow" panose="020B0606020202030204" pitchFamily="34" charset="0"/>
                        </a:rPr>
                        <a:t>                    7 266 615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effectLst/>
                          <a:latin typeface="Arial Narrow" panose="020B0606020202030204" pitchFamily="34" charset="0"/>
                        </a:rPr>
                        <a:t>              7 446 810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800" b="1" i="0" u="none" strike="noStrike">
                          <a:effectLst/>
                          <a:latin typeface="Arial Narrow" panose="020B0606020202030204" pitchFamily="34" charset="0"/>
                        </a:rPr>
                        <a:t>              7 475 793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smtClean="0">
                          <a:effectLst/>
                          <a:latin typeface="Arial Narrow" panose="020B0606020202030204" pitchFamily="34" charset="0"/>
                        </a:rPr>
                        <a:t>7 </a:t>
                      </a:r>
                      <a:r>
                        <a:rPr lang="en-ZA" sz="800" b="1" i="0" u="none" strike="noStrike" dirty="0">
                          <a:effectLst/>
                          <a:latin typeface="Arial Narrow" panose="020B0606020202030204" pitchFamily="34" charset="0"/>
                        </a:rPr>
                        <a:t>811 975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7083">
                <a:tc>
                  <a:txBody>
                    <a:bodyPr/>
                    <a:lstStyle/>
                    <a:p>
                      <a:pPr algn="just" fontAlgn="ctr"/>
                      <a:r>
                        <a:rPr lang="en-ZA" sz="800" b="0" i="0" u="none" strike="noStrike" dirty="0" smtClean="0">
                          <a:solidFill>
                            <a:srgbClr val="000000"/>
                          </a:solidFill>
                          <a:effectLst/>
                          <a:latin typeface="Arial Narrow" panose="020B0606020202030204" pitchFamily="34" charset="0"/>
                        </a:rPr>
                        <a:t>      Provinces </a:t>
                      </a:r>
                      <a:r>
                        <a:rPr lang="en-ZA" sz="800" b="0" i="0" u="none" strike="noStrike" dirty="0">
                          <a:solidFill>
                            <a:srgbClr val="000000"/>
                          </a:solidFill>
                          <a:effectLst/>
                          <a:latin typeface="Arial Narrow" panose="020B0606020202030204" pitchFamily="34" charset="0"/>
                        </a:rPr>
                        <a:t>and municipalities</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smtClean="0">
                          <a:effectLst/>
                          <a:latin typeface="Arial Narrow" panose="020B0606020202030204" pitchFamily="34" charset="0"/>
                        </a:rPr>
                        <a:t>1 </a:t>
                      </a:r>
                      <a:r>
                        <a:rPr lang="en-ZA" sz="800" b="0" i="0" u="none" strike="noStrike" dirty="0">
                          <a:effectLst/>
                          <a:latin typeface="Arial Narrow" panose="020B0606020202030204" pitchFamily="34" charset="0"/>
                        </a:rPr>
                        <a:t>516 868 </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smtClean="0">
                          <a:effectLst/>
                          <a:latin typeface="Arial Narrow" panose="020B0606020202030204" pitchFamily="34" charset="0"/>
                        </a:rPr>
                        <a:t>1 </a:t>
                      </a:r>
                      <a:r>
                        <a:rPr lang="en-ZA" sz="800" b="0" i="0" u="none" strike="noStrike" dirty="0">
                          <a:effectLst/>
                          <a:latin typeface="Arial Narrow" panose="020B0606020202030204" pitchFamily="34" charset="0"/>
                        </a:rPr>
                        <a:t>598 232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a:t>
                      </a:r>
                      <a:r>
                        <a:rPr lang="en-ZA" sz="800" b="0" i="0" u="none" strike="noStrike" dirty="0" smtClean="0">
                          <a:effectLst/>
                          <a:latin typeface="Arial Narrow" panose="020B0606020202030204" pitchFamily="34" charset="0"/>
                        </a:rPr>
                        <a:t> </a:t>
                      </a:r>
                      <a:r>
                        <a:rPr lang="en-ZA" sz="800" b="0" i="0" u="none" strike="noStrike" dirty="0">
                          <a:effectLst/>
                          <a:latin typeface="Arial Narrow" panose="020B0606020202030204" pitchFamily="34" charset="0"/>
                        </a:rPr>
                        <a:t>1 580 545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1 595 629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1 636 351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800" b="0" i="0" u="none" strike="noStrike" dirty="0">
                          <a:effectLst/>
                          <a:latin typeface="Arial Narrow" panose="020B0606020202030204" pitchFamily="34" charset="0"/>
                        </a:rPr>
                        <a:t>              1 642 637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smtClean="0">
                          <a:effectLst/>
                          <a:latin typeface="Arial Narrow" panose="020B0606020202030204" pitchFamily="34" charset="0"/>
                        </a:rPr>
                        <a:t>1 </a:t>
                      </a:r>
                      <a:r>
                        <a:rPr lang="en-ZA" sz="800" b="0" i="0" u="none" strike="noStrike" dirty="0">
                          <a:effectLst/>
                          <a:latin typeface="Arial Narrow" panose="020B0606020202030204" pitchFamily="34" charset="0"/>
                        </a:rPr>
                        <a:t>716 407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just" fontAlgn="ctr"/>
                      <a:r>
                        <a:rPr lang="en-ZA" sz="800" b="0" i="0" u="none" strike="noStrike" dirty="0" smtClean="0">
                          <a:solidFill>
                            <a:srgbClr val="000000"/>
                          </a:solidFill>
                          <a:effectLst/>
                          <a:latin typeface="Arial Narrow" panose="020B0606020202030204" pitchFamily="34" charset="0"/>
                        </a:rPr>
                        <a:t>      Departmental </a:t>
                      </a:r>
                      <a:r>
                        <a:rPr lang="en-ZA" sz="800" b="0" i="0" u="none" strike="noStrike" dirty="0">
                          <a:solidFill>
                            <a:srgbClr val="000000"/>
                          </a:solidFill>
                          <a:effectLst/>
                          <a:latin typeface="Arial Narrow" panose="020B0606020202030204" pitchFamily="34" charset="0"/>
                        </a:rPr>
                        <a:t>agencies and accounts</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smtClean="0">
                          <a:effectLst/>
                          <a:latin typeface="Arial Narrow" panose="020B0606020202030204" pitchFamily="34" charset="0"/>
                        </a:rPr>
                        <a:t>4 </a:t>
                      </a:r>
                      <a:r>
                        <a:rPr lang="en-ZA" sz="800" b="0" i="0" u="none" strike="noStrike" dirty="0">
                          <a:effectLst/>
                          <a:latin typeface="Arial Narrow" panose="020B0606020202030204" pitchFamily="34" charset="0"/>
                        </a:rPr>
                        <a:t>173 787 </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smtClean="0">
                          <a:effectLst/>
                          <a:latin typeface="Arial Narrow" panose="020B0606020202030204" pitchFamily="34" charset="0"/>
                        </a:rPr>
                        <a:t>4 </a:t>
                      </a:r>
                      <a:r>
                        <a:rPr lang="en-ZA" sz="800" b="0" i="0" u="none" strike="noStrike" dirty="0">
                          <a:effectLst/>
                          <a:latin typeface="Arial Narrow" panose="020B0606020202030204" pitchFamily="34" charset="0"/>
                        </a:rPr>
                        <a:t>486 911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a:t>
                      </a:r>
                      <a:r>
                        <a:rPr lang="en-ZA" sz="800" b="0" i="0" u="none" strike="noStrike" dirty="0" smtClean="0">
                          <a:effectLst/>
                          <a:latin typeface="Arial Narrow" panose="020B0606020202030204" pitchFamily="34" charset="0"/>
                        </a:rPr>
                        <a:t> </a:t>
                      </a:r>
                      <a:r>
                        <a:rPr lang="en-ZA" sz="800" b="0" i="0" u="none" strike="noStrike" dirty="0">
                          <a:effectLst/>
                          <a:latin typeface="Arial Narrow" panose="020B0606020202030204" pitchFamily="34" charset="0"/>
                        </a:rPr>
                        <a:t>4 402 071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4 526 436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4 634 385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800" b="0" i="0" u="none" strike="noStrike" dirty="0">
                          <a:effectLst/>
                          <a:latin typeface="Arial Narrow" panose="020B0606020202030204" pitchFamily="34" charset="0"/>
                        </a:rPr>
                        <a:t>              4 652 216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smtClean="0">
                          <a:effectLst/>
                          <a:latin typeface="Arial Narrow" panose="020B0606020202030204" pitchFamily="34" charset="0"/>
                        </a:rPr>
                        <a:t>4 </a:t>
                      </a:r>
                      <a:r>
                        <a:rPr lang="en-ZA" sz="800" b="0" i="0" u="none" strike="noStrike" dirty="0">
                          <a:effectLst/>
                          <a:latin typeface="Arial Narrow" panose="020B0606020202030204" pitchFamily="34" charset="0"/>
                        </a:rPr>
                        <a:t>861 594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0349">
                <a:tc>
                  <a:txBody>
                    <a:bodyPr/>
                    <a:lstStyle/>
                    <a:p>
                      <a:pPr algn="just" fontAlgn="ctr"/>
                      <a:r>
                        <a:rPr lang="en-GB" sz="800" b="0" i="0" u="none" strike="noStrike" dirty="0" smtClean="0">
                          <a:solidFill>
                            <a:srgbClr val="000000"/>
                          </a:solidFill>
                          <a:effectLst/>
                          <a:latin typeface="Arial Narrow" panose="020B0606020202030204" pitchFamily="34" charset="0"/>
                        </a:rPr>
                        <a:t>      Foreign </a:t>
                      </a:r>
                      <a:r>
                        <a:rPr lang="en-GB" sz="800" b="0" i="0" u="none" strike="noStrike" dirty="0">
                          <a:solidFill>
                            <a:srgbClr val="000000"/>
                          </a:solidFill>
                          <a:effectLst/>
                          <a:latin typeface="Arial Narrow" panose="020B0606020202030204" pitchFamily="34" charset="0"/>
                        </a:rPr>
                        <a:t>governments and international organisations</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a:t>
                      </a:r>
                      <a:r>
                        <a:rPr lang="en-ZA" sz="800" b="0" i="0" u="none" strike="noStrike" dirty="0" smtClean="0">
                          <a:effectLst/>
                          <a:latin typeface="Arial Narrow" panose="020B0606020202030204" pitchFamily="34" charset="0"/>
                        </a:rPr>
                        <a:t>22 </a:t>
                      </a:r>
                      <a:r>
                        <a:rPr lang="en-ZA" sz="800" b="0" i="0" u="none" strike="noStrike" dirty="0">
                          <a:effectLst/>
                          <a:latin typeface="Arial Narrow" panose="020B0606020202030204" pitchFamily="34" charset="0"/>
                        </a:rPr>
                        <a:t>710 </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a:t>
                      </a:r>
                      <a:r>
                        <a:rPr lang="en-ZA" sz="800" b="0" i="0" u="none" strike="noStrike" dirty="0" smtClean="0">
                          <a:effectLst/>
                          <a:latin typeface="Arial Narrow" panose="020B0606020202030204" pitchFamily="34" charset="0"/>
                        </a:rPr>
                        <a:t>24 </a:t>
                      </a:r>
                      <a:r>
                        <a:rPr lang="en-ZA" sz="800" b="0" i="0" u="none" strike="noStrike" dirty="0">
                          <a:effectLst/>
                          <a:latin typeface="Arial Narrow" panose="020B0606020202030204" pitchFamily="34" charset="0"/>
                        </a:rPr>
                        <a:t>620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a:t>
                      </a:r>
                      <a:r>
                        <a:rPr lang="en-ZA" sz="800" b="0" i="0" u="none" strike="noStrike" dirty="0" smtClean="0">
                          <a:effectLst/>
                          <a:latin typeface="Arial Narrow" panose="020B0606020202030204" pitchFamily="34" charset="0"/>
                        </a:rPr>
                        <a:t>29 </a:t>
                      </a:r>
                      <a:r>
                        <a:rPr lang="en-ZA" sz="800" b="0" i="0" u="none" strike="noStrike" dirty="0">
                          <a:effectLst/>
                          <a:latin typeface="Arial Narrow" panose="020B0606020202030204" pitchFamily="34" charset="0"/>
                        </a:rPr>
                        <a:t>013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28 667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29 421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800" b="0" i="0" u="none" strike="noStrike" dirty="0">
                          <a:effectLst/>
                          <a:latin typeface="Arial Narrow" panose="020B0606020202030204" pitchFamily="34" charset="0"/>
                        </a:rPr>
                        <a:t>                   29 533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a:t>
                      </a:r>
                      <a:r>
                        <a:rPr lang="en-ZA" sz="800" b="0" i="0" u="none" strike="noStrike" dirty="0" smtClean="0">
                          <a:effectLst/>
                          <a:latin typeface="Arial Narrow" panose="020B0606020202030204" pitchFamily="34" charset="0"/>
                        </a:rPr>
                        <a:t>30 </a:t>
                      </a:r>
                      <a:r>
                        <a:rPr lang="en-ZA" sz="800" b="0" i="0" u="none" strike="noStrike" dirty="0">
                          <a:effectLst/>
                          <a:latin typeface="Arial Narrow" panose="020B0606020202030204" pitchFamily="34" charset="0"/>
                        </a:rPr>
                        <a:t>859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2661">
                <a:tc>
                  <a:txBody>
                    <a:bodyPr/>
                    <a:lstStyle/>
                    <a:p>
                      <a:pPr algn="just" fontAlgn="ctr"/>
                      <a:r>
                        <a:rPr lang="en-GB" sz="800" b="0" i="0" u="none" strike="noStrike" dirty="0" smtClean="0">
                          <a:solidFill>
                            <a:srgbClr val="000000"/>
                          </a:solidFill>
                          <a:effectLst/>
                          <a:latin typeface="Arial Narrow" panose="020B0606020202030204" pitchFamily="34" charset="0"/>
                        </a:rPr>
                        <a:t>      Public </a:t>
                      </a:r>
                      <a:r>
                        <a:rPr lang="en-GB" sz="800" b="0" i="0" u="none" strike="noStrike" dirty="0">
                          <a:solidFill>
                            <a:srgbClr val="000000"/>
                          </a:solidFill>
                          <a:effectLst/>
                          <a:latin typeface="Arial Narrow" panose="020B0606020202030204" pitchFamily="34" charset="0"/>
                        </a:rPr>
                        <a:t>corporations and private enterprises</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a:t>
                      </a:r>
                      <a:r>
                        <a:rPr lang="en-ZA" sz="800" b="0" i="0" u="none" strike="noStrike" dirty="0" smtClean="0">
                          <a:effectLst/>
                          <a:latin typeface="Arial Narrow" panose="020B0606020202030204" pitchFamily="34" charset="0"/>
                        </a:rPr>
                        <a:t>43 </a:t>
                      </a:r>
                      <a:r>
                        <a:rPr lang="en-ZA" sz="800" b="0" i="0" u="none" strike="noStrike" dirty="0">
                          <a:effectLst/>
                          <a:latin typeface="Arial Narrow" panose="020B0606020202030204" pitchFamily="34" charset="0"/>
                        </a:rPr>
                        <a:t>362 </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a:t>
                      </a:r>
                      <a:r>
                        <a:rPr lang="en-ZA" sz="800" b="0" i="0" u="none" strike="noStrike" dirty="0" smtClean="0">
                          <a:effectLst/>
                          <a:latin typeface="Arial Narrow" panose="020B0606020202030204" pitchFamily="34" charset="0"/>
                        </a:rPr>
                        <a:t> 65 </a:t>
                      </a:r>
                      <a:r>
                        <a:rPr lang="en-ZA" sz="800" b="0" i="0" u="none" strike="noStrike" dirty="0">
                          <a:effectLst/>
                          <a:latin typeface="Arial Narrow" panose="020B0606020202030204" pitchFamily="34" charset="0"/>
                        </a:rPr>
                        <a:t>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a:t>
                      </a:r>
                      <a:r>
                        <a:rPr lang="en-ZA" sz="800" b="0" i="0" u="none" strike="noStrike" dirty="0" smtClean="0">
                          <a:effectLst/>
                          <a:latin typeface="Arial Narrow" panose="020B0606020202030204" pitchFamily="34" charset="0"/>
                        </a:rPr>
                        <a:t>209 </a:t>
                      </a:r>
                      <a:r>
                        <a:rPr lang="en-ZA" sz="800" b="0" i="0" u="none" strike="noStrike" dirty="0">
                          <a:effectLst/>
                          <a:latin typeface="Arial Narrow" panose="020B0606020202030204" pitchFamily="34" charset="0"/>
                        </a:rPr>
                        <a:t>301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87 972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90 375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800" b="0" i="0" u="none" strike="noStrike" dirty="0">
                          <a:effectLst/>
                          <a:latin typeface="Arial Narrow" panose="020B0606020202030204" pitchFamily="34" charset="0"/>
                        </a:rPr>
                        <a:t>                   90 722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a:t>
                      </a:r>
                      <a:r>
                        <a:rPr lang="en-ZA" sz="800" b="0" i="0" u="none" strike="noStrike" dirty="0" smtClean="0">
                          <a:effectLst/>
                          <a:latin typeface="Arial Narrow" panose="020B0606020202030204" pitchFamily="34" charset="0"/>
                        </a:rPr>
                        <a:t> </a:t>
                      </a:r>
                      <a:r>
                        <a:rPr lang="en-ZA" sz="800" b="0" i="0" u="none" strike="noStrike" dirty="0">
                          <a:effectLst/>
                          <a:latin typeface="Arial Narrow" panose="020B0606020202030204" pitchFamily="34" charset="0"/>
                        </a:rPr>
                        <a:t>94 796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just" fontAlgn="ctr"/>
                      <a:r>
                        <a:rPr lang="en-ZA" sz="800" b="0" i="0" u="none" strike="noStrike" dirty="0" smtClean="0">
                          <a:solidFill>
                            <a:srgbClr val="000000"/>
                          </a:solidFill>
                          <a:effectLst/>
                          <a:latin typeface="Arial Narrow" panose="020B0606020202030204" pitchFamily="34" charset="0"/>
                        </a:rPr>
                        <a:t>      Non-profit </a:t>
                      </a:r>
                      <a:r>
                        <a:rPr lang="en-ZA" sz="800" b="0" i="0" u="none" strike="noStrike" dirty="0">
                          <a:solidFill>
                            <a:srgbClr val="000000"/>
                          </a:solidFill>
                          <a:effectLst/>
                          <a:latin typeface="Arial Narrow" panose="020B0606020202030204" pitchFamily="34" charset="0"/>
                        </a:rPr>
                        <a:t>institutions</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a:t>
                      </a:r>
                      <a:r>
                        <a:rPr lang="en-ZA" sz="800" b="0" i="0" u="none" strike="noStrike" dirty="0" smtClean="0">
                          <a:effectLst/>
                          <a:latin typeface="Arial Narrow" panose="020B0606020202030204" pitchFamily="34" charset="0"/>
                        </a:rPr>
                        <a:t>720 </a:t>
                      </a:r>
                      <a:r>
                        <a:rPr lang="en-ZA" sz="800" b="0" i="0" u="none" strike="noStrike" dirty="0">
                          <a:effectLst/>
                          <a:latin typeface="Arial Narrow" panose="020B0606020202030204" pitchFamily="34" charset="0"/>
                        </a:rPr>
                        <a:t>319 </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a:t>
                      </a:r>
                      <a:r>
                        <a:rPr lang="en-ZA" sz="800" b="0" i="0" u="none" strike="noStrike" dirty="0" smtClean="0">
                          <a:effectLst/>
                          <a:latin typeface="Arial Narrow" panose="020B0606020202030204" pitchFamily="34" charset="0"/>
                        </a:rPr>
                        <a:t> 750 </a:t>
                      </a:r>
                      <a:r>
                        <a:rPr lang="en-ZA" sz="800" b="0" i="0" u="none" strike="noStrike" dirty="0">
                          <a:effectLst/>
                          <a:latin typeface="Arial Narrow" panose="020B0606020202030204" pitchFamily="34" charset="0"/>
                        </a:rPr>
                        <a:t>424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a:t>
                      </a:r>
                      <a:r>
                        <a:rPr lang="en-ZA" sz="800" b="0" i="0" u="none" strike="noStrike" dirty="0" smtClean="0">
                          <a:effectLst/>
                          <a:latin typeface="Arial Narrow" panose="020B0606020202030204" pitchFamily="34" charset="0"/>
                        </a:rPr>
                        <a:t> </a:t>
                      </a:r>
                      <a:r>
                        <a:rPr lang="en-ZA" sz="800" b="0" i="0" u="none" strike="noStrike" dirty="0">
                          <a:effectLst/>
                          <a:latin typeface="Arial Narrow" panose="020B0606020202030204" pitchFamily="34" charset="0"/>
                        </a:rPr>
                        <a:t>578 643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1 020 414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1 048 403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800" b="0" i="0" u="none" strike="noStrike" dirty="0">
                          <a:effectLst/>
                          <a:latin typeface="Arial Narrow" panose="020B0606020202030204" pitchFamily="34" charset="0"/>
                        </a:rPr>
                        <a:t>              1 052 431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a:t>
                      </a:r>
                      <a:r>
                        <a:rPr lang="en-ZA" sz="800" b="0" i="0" u="none" strike="noStrike" dirty="0" smtClean="0">
                          <a:effectLst/>
                          <a:latin typeface="Arial Narrow" panose="020B0606020202030204" pitchFamily="34" charset="0"/>
                        </a:rPr>
                        <a:t>  </a:t>
                      </a:r>
                      <a:r>
                        <a:rPr lang="en-ZA" sz="800" b="0" i="0" u="none" strike="noStrike" dirty="0">
                          <a:effectLst/>
                          <a:latin typeface="Arial Narrow" panose="020B0606020202030204" pitchFamily="34" charset="0"/>
                        </a:rPr>
                        <a:t>1 099 695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just" fontAlgn="ctr"/>
                      <a:r>
                        <a:rPr lang="en-ZA" sz="800" b="0" i="0" u="none" strike="noStrike" dirty="0" smtClean="0">
                          <a:solidFill>
                            <a:srgbClr val="000000"/>
                          </a:solidFill>
                          <a:effectLst/>
                          <a:latin typeface="Arial Narrow" panose="020B0606020202030204" pitchFamily="34" charset="0"/>
                        </a:rPr>
                        <a:t>      Households</a:t>
                      </a:r>
                      <a:endParaRPr lang="en-ZA" sz="800" b="0" i="0" u="none" strike="noStrike" dirty="0">
                        <a:solidFill>
                          <a:srgbClr val="000000"/>
                        </a:solidFill>
                        <a:effectLst/>
                        <a:latin typeface="Arial Narrow" panose="020B0606020202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a:t>
                      </a:r>
                      <a:r>
                        <a:rPr lang="en-ZA" sz="800" b="0" i="0" u="none" strike="noStrike" dirty="0" smtClean="0">
                          <a:effectLst/>
                          <a:latin typeface="Arial Narrow" panose="020B0606020202030204" pitchFamily="34" charset="0"/>
                        </a:rPr>
                        <a:t> </a:t>
                      </a:r>
                      <a:r>
                        <a:rPr lang="en-ZA" sz="800" b="0" i="0" u="none" strike="noStrike" dirty="0">
                          <a:effectLst/>
                          <a:latin typeface="Arial Narrow" panose="020B0606020202030204" pitchFamily="34" charset="0"/>
                        </a:rPr>
                        <a:t>8 553 </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a:t>
                      </a:r>
                      <a:r>
                        <a:rPr lang="en-ZA" sz="800" b="0" i="0" u="none" strike="noStrike" dirty="0" smtClean="0">
                          <a:effectLst/>
                          <a:latin typeface="Arial Narrow" panose="020B0606020202030204" pitchFamily="34" charset="0"/>
                        </a:rPr>
                        <a:t> 8 </a:t>
                      </a:r>
                      <a:r>
                        <a:rPr lang="en-ZA" sz="800" b="0" i="0" u="none" strike="noStrike" dirty="0">
                          <a:effectLst/>
                          <a:latin typeface="Arial Narrow" panose="020B0606020202030204" pitchFamily="34" charset="0"/>
                        </a:rPr>
                        <a:t>996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a:t>
                      </a:r>
                      <a:r>
                        <a:rPr lang="en-ZA" sz="800" b="0" i="0" u="none" strike="noStrike" dirty="0" smtClean="0">
                          <a:effectLst/>
                          <a:latin typeface="Arial Narrow" panose="020B0606020202030204" pitchFamily="34" charset="0"/>
                        </a:rPr>
                        <a:t> </a:t>
                      </a:r>
                      <a:r>
                        <a:rPr lang="en-ZA" sz="800" b="0" i="0" u="none" strike="noStrike" dirty="0">
                          <a:effectLst/>
                          <a:latin typeface="Arial Narrow" panose="020B0606020202030204" pitchFamily="34" charset="0"/>
                        </a:rPr>
                        <a:t>7 469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7 497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7 875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800" b="0" i="0" u="none" strike="noStrike" dirty="0">
                          <a:effectLst/>
                          <a:latin typeface="Arial Narrow" panose="020B0606020202030204" pitchFamily="34" charset="0"/>
                        </a:rPr>
                        <a:t>                     8 254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a:t>
                      </a:r>
                      <a:r>
                        <a:rPr lang="en-ZA" sz="800" b="0" i="0" u="none" strike="noStrike" dirty="0" smtClean="0">
                          <a:effectLst/>
                          <a:latin typeface="Arial Narrow" panose="020B0606020202030204" pitchFamily="34" charset="0"/>
                        </a:rPr>
                        <a:t>  8 </a:t>
                      </a:r>
                      <a:r>
                        <a:rPr lang="en-ZA" sz="800" b="0" i="0" u="none" strike="noStrike" dirty="0">
                          <a:effectLst/>
                          <a:latin typeface="Arial Narrow" panose="020B0606020202030204" pitchFamily="34" charset="0"/>
                        </a:rPr>
                        <a:t>624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just" fontAlgn="ctr"/>
                      <a:r>
                        <a:rPr lang="en-ZA" sz="800" b="1" i="0" u="none" strike="noStrike" dirty="0">
                          <a:solidFill>
                            <a:srgbClr val="000000"/>
                          </a:solidFill>
                          <a:effectLst/>
                          <a:latin typeface="Arial Narrow" panose="020B0606020202030204" pitchFamily="34" charset="0"/>
                        </a:rPr>
                        <a:t>Payments for capital assets</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effectLst/>
                          <a:latin typeface="Arial Narrow" panose="020B0606020202030204" pitchFamily="34" charset="0"/>
                        </a:rPr>
                        <a:t>                </a:t>
                      </a:r>
                      <a:r>
                        <a:rPr lang="en-ZA" sz="800" b="1" i="0" u="none" strike="noStrike" dirty="0" smtClean="0">
                          <a:effectLst/>
                          <a:latin typeface="Arial Narrow" panose="020B0606020202030204" pitchFamily="34" charset="0"/>
                        </a:rPr>
                        <a:t>   </a:t>
                      </a:r>
                      <a:r>
                        <a:rPr lang="en-ZA" sz="800" b="1" i="0" u="none" strike="noStrike" dirty="0">
                          <a:effectLst/>
                          <a:latin typeface="Arial Narrow" panose="020B0606020202030204" pitchFamily="34" charset="0"/>
                        </a:rPr>
                        <a:t>9 499 </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effectLst/>
                          <a:latin typeface="Arial Narrow" panose="020B0606020202030204" pitchFamily="34" charset="0"/>
                        </a:rPr>
                        <a:t>                 </a:t>
                      </a:r>
                      <a:r>
                        <a:rPr lang="en-ZA" sz="800" b="1" i="0" u="none" strike="noStrike" dirty="0" smtClean="0">
                          <a:effectLst/>
                          <a:latin typeface="Arial Narrow" panose="020B0606020202030204" pitchFamily="34" charset="0"/>
                        </a:rPr>
                        <a:t>17 </a:t>
                      </a:r>
                      <a:r>
                        <a:rPr lang="en-ZA" sz="800" b="1" i="0" u="none" strike="noStrike" dirty="0">
                          <a:effectLst/>
                          <a:latin typeface="Arial Narrow" panose="020B0606020202030204" pitchFamily="34" charset="0"/>
                        </a:rPr>
                        <a:t>479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effectLst/>
                          <a:latin typeface="Arial Narrow" panose="020B0606020202030204" pitchFamily="34" charset="0"/>
                        </a:rPr>
                        <a:t>                     2 422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effectLst/>
                          <a:latin typeface="Arial Narrow" panose="020B0606020202030204" pitchFamily="34" charset="0"/>
                        </a:rPr>
                        <a:t>                         24 480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effectLst/>
                          <a:latin typeface="Arial Narrow" panose="020B0606020202030204" pitchFamily="34" charset="0"/>
                        </a:rPr>
                        <a:t>                   20 095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800" b="1" i="0" u="none" strike="noStrike" dirty="0">
                          <a:effectLst/>
                          <a:latin typeface="Arial Narrow" panose="020B0606020202030204" pitchFamily="34" charset="0"/>
                        </a:rPr>
                        <a:t>                   16 005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effectLst/>
                          <a:latin typeface="Arial Narrow" panose="020B0606020202030204" pitchFamily="34" charset="0"/>
                        </a:rPr>
                        <a:t>              </a:t>
                      </a:r>
                      <a:r>
                        <a:rPr lang="en-ZA" sz="800" b="1" i="0" u="none" strike="noStrike" dirty="0" smtClean="0">
                          <a:effectLst/>
                          <a:latin typeface="Arial Narrow" panose="020B0606020202030204" pitchFamily="34" charset="0"/>
                        </a:rPr>
                        <a:t> </a:t>
                      </a:r>
                      <a:r>
                        <a:rPr lang="en-ZA" sz="800" b="1" i="0" u="none" strike="noStrike" dirty="0">
                          <a:effectLst/>
                          <a:latin typeface="Arial Narrow" panose="020B0606020202030204" pitchFamily="34" charset="0"/>
                        </a:rPr>
                        <a:t>16 721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just" fontAlgn="ctr"/>
                      <a:r>
                        <a:rPr lang="en-ZA" sz="800" b="0" i="0" u="none" strike="noStrike" dirty="0" smtClean="0">
                          <a:solidFill>
                            <a:srgbClr val="000000"/>
                          </a:solidFill>
                          <a:effectLst/>
                          <a:latin typeface="Arial Narrow" panose="020B0606020202030204" pitchFamily="34" charset="0"/>
                        </a:rPr>
                        <a:t>       Machinery </a:t>
                      </a:r>
                      <a:r>
                        <a:rPr lang="en-ZA" sz="800" b="0" i="0" u="none" strike="noStrike" dirty="0">
                          <a:solidFill>
                            <a:srgbClr val="000000"/>
                          </a:solidFill>
                          <a:effectLst/>
                          <a:latin typeface="Arial Narrow" panose="020B0606020202030204" pitchFamily="34" charset="0"/>
                        </a:rPr>
                        <a:t>and equipment</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a:t>
                      </a:r>
                      <a:r>
                        <a:rPr lang="en-ZA" sz="800" b="0" i="0" u="none" strike="noStrike" dirty="0" smtClean="0">
                          <a:effectLst/>
                          <a:latin typeface="Arial Narrow" panose="020B0606020202030204" pitchFamily="34" charset="0"/>
                        </a:rPr>
                        <a:t> </a:t>
                      </a:r>
                      <a:r>
                        <a:rPr lang="en-ZA" sz="800" b="0" i="0" u="none" strike="noStrike" dirty="0">
                          <a:effectLst/>
                          <a:latin typeface="Arial Narrow" panose="020B0606020202030204" pitchFamily="34" charset="0"/>
                        </a:rPr>
                        <a:t>9 499 </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a:t>
                      </a:r>
                      <a:r>
                        <a:rPr lang="en-ZA" sz="800" b="0" i="0" u="none" strike="noStrike" dirty="0" smtClean="0">
                          <a:effectLst/>
                          <a:latin typeface="Arial Narrow" panose="020B0606020202030204" pitchFamily="34" charset="0"/>
                        </a:rPr>
                        <a:t>17 </a:t>
                      </a:r>
                      <a:r>
                        <a:rPr lang="en-ZA" sz="800" b="0" i="0" u="none" strike="noStrike" dirty="0">
                          <a:effectLst/>
                          <a:latin typeface="Arial Narrow" panose="020B0606020202030204" pitchFamily="34" charset="0"/>
                        </a:rPr>
                        <a:t>479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a:t>
                      </a:r>
                      <a:r>
                        <a:rPr lang="en-ZA" sz="800" b="0" i="0" u="none" strike="noStrike" dirty="0" smtClean="0">
                          <a:effectLst/>
                          <a:latin typeface="Arial Narrow" panose="020B0606020202030204" pitchFamily="34" charset="0"/>
                        </a:rPr>
                        <a:t> </a:t>
                      </a:r>
                      <a:r>
                        <a:rPr lang="en-ZA" sz="800" b="0" i="0" u="none" strike="noStrike" dirty="0">
                          <a:effectLst/>
                          <a:latin typeface="Arial Narrow" panose="020B0606020202030204" pitchFamily="34" charset="0"/>
                        </a:rPr>
                        <a:t>2 422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a:effectLst/>
                          <a:latin typeface="Arial Narrow" panose="020B0606020202030204" pitchFamily="34" charset="0"/>
                        </a:rPr>
                        <a:t>                         24 480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a:effectLst/>
                          <a:latin typeface="Arial Narrow" panose="020B0606020202030204" pitchFamily="34" charset="0"/>
                        </a:rPr>
                        <a:t>                   20 095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800" b="0" i="0" u="none" strike="noStrike" dirty="0">
                          <a:effectLst/>
                          <a:latin typeface="Arial Narrow" panose="020B0606020202030204" pitchFamily="34" charset="0"/>
                        </a:rPr>
                        <a:t>                   16 005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Arial Narrow" panose="020B0606020202030204" pitchFamily="34" charset="0"/>
                        </a:rPr>
                        <a:t>           </a:t>
                      </a:r>
                      <a:r>
                        <a:rPr lang="en-ZA" sz="800" b="0" i="0" u="none" strike="noStrike" dirty="0" smtClean="0">
                          <a:effectLst/>
                          <a:latin typeface="Arial Narrow" panose="020B0606020202030204" pitchFamily="34" charset="0"/>
                        </a:rPr>
                        <a:t>  16 </a:t>
                      </a:r>
                      <a:r>
                        <a:rPr lang="en-ZA" sz="800" b="0" i="0" u="none" strike="noStrike" dirty="0">
                          <a:effectLst/>
                          <a:latin typeface="Arial Narrow" panose="020B0606020202030204" pitchFamily="34" charset="0"/>
                        </a:rPr>
                        <a:t>721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just" fontAlgn="ctr"/>
                      <a:r>
                        <a:rPr lang="en-ZA" sz="800" b="1" i="0" u="none" strike="noStrike">
                          <a:solidFill>
                            <a:srgbClr val="000000"/>
                          </a:solidFill>
                          <a:effectLst/>
                          <a:latin typeface="Arial Narrow" panose="020B0606020202030204" pitchFamily="34" charset="0"/>
                        </a:rPr>
                        <a:t>Payments for financial assets</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solidFill>
                            <a:srgbClr val="000000"/>
                          </a:solidFill>
                          <a:effectLst/>
                          <a:latin typeface="Arial Narrow" panose="020B0606020202030204" pitchFamily="34" charset="0"/>
                        </a:rPr>
                        <a:t>2 085</a:t>
                      </a:r>
                    </a:p>
                  </a:txBody>
                  <a:tcPr marL="3748" marR="3748" marT="374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solidFill>
                            <a:srgbClr val="000000"/>
                          </a:solidFill>
                          <a:effectLst/>
                          <a:latin typeface="Arial Narrow" panose="020B0606020202030204" pitchFamily="34" charset="0"/>
                        </a:rPr>
                        <a:t>166</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smtClean="0">
                          <a:solidFill>
                            <a:srgbClr val="000000"/>
                          </a:solidFill>
                          <a:effectLst/>
                          <a:latin typeface="Arial Narrow" panose="020B0606020202030204" pitchFamily="34" charset="0"/>
                        </a:rPr>
                        <a:t>170</a:t>
                      </a:r>
                      <a:endParaRPr lang="en-ZA" sz="800" b="1" i="0" u="none" strike="noStrike" dirty="0">
                        <a:solidFill>
                          <a:srgbClr val="000000"/>
                        </a:solidFill>
                        <a:effectLst/>
                        <a:latin typeface="Arial Narrow" panose="020B0606020202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smtClean="0">
                          <a:solidFill>
                            <a:srgbClr val="000000"/>
                          </a:solidFill>
                          <a:effectLst/>
                          <a:latin typeface="Arial Narrow" panose="020B0606020202030204" pitchFamily="34" charset="0"/>
                        </a:rPr>
                        <a:t>-</a:t>
                      </a:r>
                      <a:endParaRPr lang="en-ZA" sz="800" b="1" i="0" u="none" strike="noStrike" dirty="0">
                        <a:solidFill>
                          <a:srgbClr val="000000"/>
                        </a:solidFill>
                        <a:effectLst/>
                        <a:latin typeface="Arial Narrow" panose="020B0606020202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smtClean="0">
                          <a:solidFill>
                            <a:srgbClr val="000000"/>
                          </a:solidFill>
                          <a:effectLst/>
                          <a:latin typeface="Arial Narrow" panose="020B0606020202030204" pitchFamily="34" charset="0"/>
                        </a:rPr>
                        <a:t>-</a:t>
                      </a:r>
                      <a:endParaRPr lang="en-ZA" sz="800" b="1" i="0" u="none" strike="noStrike" dirty="0">
                        <a:solidFill>
                          <a:srgbClr val="000000"/>
                        </a:solidFill>
                        <a:effectLst/>
                        <a:latin typeface="Arial Narrow" panose="020B0606020202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800" b="1" i="0" u="none" strike="noStrike" dirty="0" smtClean="0">
                          <a:solidFill>
                            <a:srgbClr val="000000"/>
                          </a:solidFill>
                          <a:effectLst/>
                          <a:latin typeface="Arial Narrow" panose="020B0606020202030204" pitchFamily="34" charset="0"/>
                        </a:rPr>
                        <a:t>-</a:t>
                      </a:r>
                      <a:endParaRPr lang="en-ZA" sz="800" b="1" i="0" u="none" strike="noStrike" dirty="0">
                        <a:solidFill>
                          <a:srgbClr val="000000"/>
                        </a:solidFill>
                        <a:effectLst/>
                        <a:latin typeface="Arial Narrow" panose="020B0606020202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smtClean="0">
                          <a:solidFill>
                            <a:srgbClr val="000000"/>
                          </a:solidFill>
                          <a:effectLst/>
                          <a:latin typeface="Arial Narrow" panose="020B0606020202030204" pitchFamily="34" charset="0"/>
                        </a:rPr>
                        <a:t>-</a:t>
                      </a:r>
                      <a:endParaRPr lang="en-ZA" sz="800" b="1" i="0" u="none" strike="noStrike" dirty="0">
                        <a:solidFill>
                          <a:srgbClr val="000000"/>
                        </a:solidFill>
                        <a:effectLst/>
                        <a:latin typeface="Arial Narrow" panose="020B0606020202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just" fontAlgn="ctr"/>
                      <a:r>
                        <a:rPr lang="en-ZA" sz="800" b="1" i="0" u="none" strike="noStrike" dirty="0">
                          <a:solidFill>
                            <a:srgbClr val="000000"/>
                          </a:solidFill>
                          <a:effectLst/>
                          <a:latin typeface="Arial Narrow" panose="020B0606020202030204" pitchFamily="34" charset="0"/>
                        </a:rPr>
                        <a:t>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solidFill>
                            <a:srgbClr val="000000"/>
                          </a:solidFill>
                          <a:effectLst/>
                          <a:latin typeface="Arial Narrow" panose="020B0606020202030204" pitchFamily="34" charset="0"/>
                        </a:rPr>
                        <a:t> </a:t>
                      </a:r>
                    </a:p>
                  </a:txBody>
                  <a:tcPr marL="3748" marR="3748" marT="374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solidFill>
                            <a:srgbClr val="000000"/>
                          </a:solidFill>
                          <a:effectLst/>
                          <a:latin typeface="Arial Narrow" panose="020B0606020202030204" pitchFamily="34" charset="0"/>
                        </a:rPr>
                        <a:t>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solidFill>
                            <a:srgbClr val="000000"/>
                          </a:solidFill>
                          <a:effectLst/>
                          <a:latin typeface="Arial Narrow" panose="020B0606020202030204" pitchFamily="34" charset="0"/>
                        </a:rPr>
                        <a:t>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a:solidFill>
                            <a:srgbClr val="000000"/>
                          </a:solidFill>
                          <a:effectLst/>
                          <a:latin typeface="Arial Narrow" panose="020B0606020202030204" pitchFamily="34" charset="0"/>
                        </a:rPr>
                        <a:t>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solidFill>
                            <a:srgbClr val="000000"/>
                          </a:solidFill>
                          <a:effectLst/>
                          <a:latin typeface="Arial Narrow" panose="020B0606020202030204" pitchFamily="34" charset="0"/>
                        </a:rPr>
                        <a:t>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800" b="1" i="0" u="none" strike="noStrike">
                          <a:solidFill>
                            <a:srgbClr val="000000"/>
                          </a:solidFill>
                          <a:effectLst/>
                          <a:latin typeface="Arial Narrow" panose="020B0606020202030204" pitchFamily="34" charset="0"/>
                        </a:rPr>
                        <a:t>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a:solidFill>
                            <a:srgbClr val="000000"/>
                          </a:solidFill>
                          <a:effectLst/>
                          <a:latin typeface="Arial Narrow" panose="020B0606020202030204" pitchFamily="34" charset="0"/>
                        </a:rPr>
                        <a:t>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l" fontAlgn="ctr"/>
                      <a:r>
                        <a:rPr lang="en-ZA" sz="800" b="1" i="0" u="none" strike="noStrike">
                          <a:solidFill>
                            <a:srgbClr val="000000"/>
                          </a:solidFill>
                          <a:effectLst/>
                          <a:latin typeface="Arial Narrow" panose="020B0606020202030204" pitchFamily="34" charset="0"/>
                        </a:rPr>
                        <a:t>Total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smtClean="0">
                          <a:effectLst/>
                          <a:latin typeface="Arial Narrow" panose="020B0606020202030204" pitchFamily="34" charset="0"/>
                        </a:rPr>
                        <a:t>7 </a:t>
                      </a:r>
                      <a:r>
                        <a:rPr lang="en-ZA" sz="800" b="1" i="0" u="none" strike="noStrike" dirty="0">
                          <a:effectLst/>
                          <a:latin typeface="Arial Narrow" panose="020B0606020202030204" pitchFamily="34" charset="0"/>
                        </a:rPr>
                        <a:t>463 549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smtClean="0">
                          <a:effectLst/>
                          <a:latin typeface="Arial Narrow" panose="020B0606020202030204" pitchFamily="34" charset="0"/>
                        </a:rPr>
                        <a:t>7 </a:t>
                      </a:r>
                      <a:r>
                        <a:rPr lang="en-ZA" sz="800" b="1" i="0" u="none" strike="noStrike" dirty="0">
                          <a:effectLst/>
                          <a:latin typeface="Arial Narrow" panose="020B0606020202030204" pitchFamily="34" charset="0"/>
                        </a:rPr>
                        <a:t>820 214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smtClean="0">
                          <a:effectLst/>
                          <a:latin typeface="Arial Narrow" panose="020B0606020202030204" pitchFamily="34" charset="0"/>
                        </a:rPr>
                        <a:t>7 </a:t>
                      </a:r>
                      <a:r>
                        <a:rPr lang="en-ZA" sz="800" b="1" i="0" u="none" strike="noStrike" dirty="0">
                          <a:effectLst/>
                          <a:latin typeface="Arial Narrow" panose="020B0606020202030204" pitchFamily="34" charset="0"/>
                        </a:rPr>
                        <a:t>531 034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smtClean="0">
                          <a:effectLst/>
                          <a:latin typeface="Arial Narrow" panose="020B0606020202030204" pitchFamily="34" charset="0"/>
                        </a:rPr>
                        <a:t>8 </a:t>
                      </a:r>
                      <a:r>
                        <a:rPr lang="en-ZA" sz="800" b="1" i="0" u="none" strike="noStrike" dirty="0">
                          <a:effectLst/>
                          <a:latin typeface="Arial Narrow" panose="020B0606020202030204" pitchFamily="34" charset="0"/>
                        </a:rPr>
                        <a:t>343 204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smtClean="0">
                          <a:effectLst/>
                          <a:latin typeface="Arial Narrow" panose="020B0606020202030204" pitchFamily="34" charset="0"/>
                        </a:rPr>
                        <a:t>8 </a:t>
                      </a:r>
                      <a:r>
                        <a:rPr lang="en-ZA" sz="800" b="1" i="0" u="none" strike="noStrike" dirty="0">
                          <a:effectLst/>
                          <a:latin typeface="Arial Narrow" panose="020B0606020202030204" pitchFamily="34" charset="0"/>
                        </a:rPr>
                        <a:t>547 267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800" b="1" i="0" u="none" strike="noStrike" dirty="0" smtClean="0">
                          <a:effectLst/>
                          <a:latin typeface="Arial Narrow" panose="020B0606020202030204" pitchFamily="34" charset="0"/>
                        </a:rPr>
                        <a:t>8 </a:t>
                      </a:r>
                      <a:r>
                        <a:rPr lang="en-ZA" sz="800" b="1" i="0" u="none" strike="noStrike" dirty="0">
                          <a:effectLst/>
                          <a:latin typeface="Arial Narrow" panose="020B0606020202030204" pitchFamily="34" charset="0"/>
                        </a:rPr>
                        <a:t>568 946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smtClean="0">
                          <a:effectLst/>
                          <a:latin typeface="Arial Narrow" panose="020B0606020202030204" pitchFamily="34" charset="0"/>
                        </a:rPr>
                        <a:t>8 </a:t>
                      </a:r>
                      <a:r>
                        <a:rPr lang="en-ZA" sz="800" b="1" i="0" u="none" strike="noStrike" dirty="0">
                          <a:effectLst/>
                          <a:latin typeface="Arial Narrow" panose="020B0606020202030204" pitchFamily="34" charset="0"/>
                        </a:rPr>
                        <a:t>954 214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610374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9575" y="1152380"/>
            <a:ext cx="8353425" cy="2359193"/>
          </a:xfrm>
        </p:spPr>
        <p:txBody>
          <a:bodyPr/>
          <a:lstStyle/>
          <a:p>
            <a:pPr algn="just"/>
            <a:r>
              <a:rPr lang="en-ZA" sz="1600" dirty="0">
                <a:solidFill>
                  <a:prstClr val="black"/>
                </a:solidFill>
              </a:rPr>
              <a:t>Over the medium term, the Department will continue to focus on: creating work opportunities; providing better oversight, cooperation and service delivery; and facilitating skills development in the construction and property sectors. </a:t>
            </a:r>
          </a:p>
          <a:p>
            <a:pPr algn="just"/>
            <a:endParaRPr lang="en-ZA" sz="1600" dirty="0">
              <a:solidFill>
                <a:prstClr val="black"/>
              </a:solidFill>
            </a:endParaRPr>
          </a:p>
          <a:p>
            <a:pPr algn="just"/>
            <a:r>
              <a:rPr lang="en-ZA" sz="1600" dirty="0">
                <a:solidFill>
                  <a:prstClr val="black"/>
                </a:solidFill>
              </a:rPr>
              <a:t>An estimated 87 per cent (R22.7 billion) of the </a:t>
            </a:r>
            <a:r>
              <a:rPr lang="en-ZA" sz="1600" dirty="0" smtClean="0">
                <a:solidFill>
                  <a:prstClr val="black"/>
                </a:solidFill>
              </a:rPr>
              <a:t>Department’s </a:t>
            </a:r>
            <a:r>
              <a:rPr lang="en-ZA" sz="1600" dirty="0">
                <a:solidFill>
                  <a:prstClr val="black"/>
                </a:solidFill>
              </a:rPr>
              <a:t>budget over the period ahead is allocated to transfers and subsidies for the operations of its entities, and for conditional grants to provinces and municipalities for the implementation of the expanded public works programme. An estimated 13 per cent (R3.3 billion) of the budget over the same period is earmarked for spending on compensation of employees, and goods and services. </a:t>
            </a:r>
          </a:p>
          <a:p>
            <a:pPr marL="0" indent="0">
              <a:buNone/>
            </a:pPr>
            <a:endParaRPr lang="en-ZA" sz="1600" dirty="0"/>
          </a:p>
        </p:txBody>
      </p:sp>
      <p:sp>
        <p:nvSpPr>
          <p:cNvPr id="3" name="Title 2"/>
          <p:cNvSpPr>
            <a:spLocks noGrp="1"/>
          </p:cNvSpPr>
          <p:nvPr>
            <p:ph type="title"/>
          </p:nvPr>
        </p:nvSpPr>
        <p:spPr/>
        <p:txBody>
          <a:bodyPr>
            <a:normAutofit/>
          </a:bodyPr>
          <a:lstStyle/>
          <a:p>
            <a:r>
              <a:rPr lang="en-ZA" dirty="0">
                <a:latin typeface="+mn-lt"/>
                <a:ea typeface="Tahoma" pitchFamily="34" charset="0"/>
                <a:cs typeface="Tahoma" pitchFamily="34" charset="0"/>
              </a:rPr>
              <a:t>Budget Analysis </a:t>
            </a:r>
            <a:r>
              <a:rPr lang="en-ZA" dirty="0" smtClean="0">
                <a:latin typeface="+mn-lt"/>
                <a:ea typeface="Tahoma" pitchFamily="34" charset="0"/>
                <a:cs typeface="Tahoma" pitchFamily="34" charset="0"/>
              </a:rPr>
              <a:t>– Summary (Main Vote)</a:t>
            </a:r>
            <a:endParaRPr lang="en-ZA" dirty="0">
              <a:latin typeface="+mn-lt"/>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fld id="{94B00A27-6A5E-FB4A-91DB-B2CBD34313A9}" type="slidenum">
              <a:rPr lang="en-US" smtClean="0"/>
              <a:pPr/>
              <a:t>37</a:t>
            </a:fld>
            <a:endParaRPr lang="en-US" dirty="0"/>
          </a:p>
        </p:txBody>
      </p:sp>
    </p:spTree>
    <p:extLst>
      <p:ext uri="{BB962C8B-B14F-4D97-AF65-F5344CB8AC3E}">
        <p14:creationId xmlns:p14="http://schemas.microsoft.com/office/powerpoint/2010/main" val="10331157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9040086" cy="838200"/>
          </a:xfrm>
        </p:spPr>
        <p:txBody>
          <a:bodyPr>
            <a:normAutofit/>
          </a:bodyPr>
          <a:lstStyle/>
          <a:p>
            <a:r>
              <a:rPr lang="en-ZA" dirty="0">
                <a:ea typeface="Tahoma" pitchFamily="34" charset="0"/>
                <a:cs typeface="Tahoma" pitchFamily="34" charset="0"/>
              </a:rPr>
              <a:t>Budget Allocation </a:t>
            </a:r>
            <a:r>
              <a:rPr lang="en-ZA" dirty="0" smtClean="0">
                <a:ea typeface="Tahoma" pitchFamily="34" charset="0"/>
                <a:cs typeface="Tahoma" pitchFamily="34" charset="0"/>
              </a:rPr>
              <a:t>for Transfers (Main </a:t>
            </a:r>
            <a:r>
              <a:rPr lang="en-ZA" dirty="0">
                <a:ea typeface="Tahoma" pitchFamily="34" charset="0"/>
                <a:cs typeface="Tahoma" pitchFamily="34" charset="0"/>
              </a:rPr>
              <a:t>Vote)</a:t>
            </a:r>
            <a:endParaRPr lang="en-ZA" dirty="0">
              <a:latin typeface="+mn-lt"/>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fld id="{94B00A27-6A5E-FB4A-91DB-B2CBD34313A9}" type="slidenum">
              <a:rPr lang="en-US" smtClean="0"/>
              <a:pPr/>
              <a:t>38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58907704"/>
              </p:ext>
            </p:extLst>
          </p:nvPr>
        </p:nvGraphicFramePr>
        <p:xfrm>
          <a:off x="270163" y="1108362"/>
          <a:ext cx="8652163" cy="4112566"/>
        </p:xfrm>
        <a:graphic>
          <a:graphicData uri="http://schemas.openxmlformats.org/drawingml/2006/table">
            <a:tbl>
              <a:tblPr/>
              <a:tblGrid>
                <a:gridCol w="5143186"/>
                <a:gridCol w="1169659"/>
                <a:gridCol w="1169659"/>
                <a:gridCol w="1169659"/>
              </a:tblGrid>
              <a:tr h="198546">
                <a:tc>
                  <a:txBody>
                    <a:bodyPr/>
                    <a:lstStyle/>
                    <a:p>
                      <a:pPr algn="l" fontAlgn="b"/>
                      <a:r>
                        <a:rPr lang="en-ZA" sz="1200" b="1" i="0" u="none" strike="noStrike" dirty="0">
                          <a:solidFill>
                            <a:srgbClr val="000000"/>
                          </a:solidFill>
                          <a:effectLst/>
                          <a:latin typeface="Arial Narrow" panose="020B0606020202030204" pitchFamily="34" charset="0"/>
                        </a:rPr>
                        <a:t> Specific Purpose Allocations </a:t>
                      </a:r>
                    </a:p>
                  </a:txBody>
                  <a:tcPr marL="7128" marR="7128" marT="712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ctr" fontAlgn="b"/>
                      <a:r>
                        <a:rPr lang="en-ZA" sz="1200" b="1" i="0" u="none" strike="noStrike">
                          <a:solidFill>
                            <a:srgbClr val="000000"/>
                          </a:solidFill>
                          <a:effectLst/>
                          <a:latin typeface="Arial Narrow" panose="020B0606020202030204" pitchFamily="34" charset="0"/>
                        </a:rPr>
                        <a:t> 2022 MTEF ALLOCATION </a:t>
                      </a:r>
                    </a:p>
                  </a:txBody>
                  <a:tcPr marL="7128" marR="7128" marT="71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198546">
                <a:tc>
                  <a:txBody>
                    <a:bodyPr/>
                    <a:lstStyle/>
                    <a:p>
                      <a:pPr algn="l" fontAlgn="b"/>
                      <a:r>
                        <a:rPr lang="en-ZA" sz="1200" b="0" i="0" u="none" strike="noStrike" dirty="0">
                          <a:solidFill>
                            <a:srgbClr val="000000"/>
                          </a:solidFill>
                          <a:effectLst/>
                          <a:latin typeface="Arial Narrow" panose="020B0606020202030204" pitchFamily="34" charset="0"/>
                        </a:rPr>
                        <a:t> </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2022/23</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ZA" sz="1200" b="1" i="0" u="none" strike="noStrike" dirty="0">
                          <a:solidFill>
                            <a:srgbClr val="000000"/>
                          </a:solidFill>
                          <a:effectLst/>
                          <a:latin typeface="Arial Narrow" panose="020B0606020202030204" pitchFamily="34" charset="0"/>
                        </a:rPr>
                        <a:t>2023/24</a:t>
                      </a:r>
                    </a:p>
                  </a:txBody>
                  <a:tcPr marL="7128" marR="7128" marT="71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ZA" sz="1200" b="1" i="0" u="none" strike="noStrike">
                          <a:solidFill>
                            <a:srgbClr val="000000"/>
                          </a:solidFill>
                          <a:effectLst/>
                          <a:latin typeface="Arial Narrow" panose="020B0606020202030204" pitchFamily="34" charset="0"/>
                        </a:rPr>
                        <a:t>2024/25</a:t>
                      </a:r>
                    </a:p>
                  </a:txBody>
                  <a:tcPr marL="7128" marR="7128" marT="7128"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67928">
                <a:tc>
                  <a:txBody>
                    <a:bodyPr/>
                    <a:lstStyle/>
                    <a:p>
                      <a:pPr algn="l" fontAlgn="b"/>
                      <a:r>
                        <a:rPr lang="en-ZA" sz="1200" b="0" i="0" u="none" strike="noStrike" dirty="0">
                          <a:solidFill>
                            <a:srgbClr val="000000"/>
                          </a:solidFill>
                          <a:effectLst/>
                          <a:latin typeface="Arial Narrow" panose="020B0606020202030204" pitchFamily="34" charset="0"/>
                        </a:rPr>
                        <a:t> Property Management Trading Entity </a:t>
                      </a:r>
                    </a:p>
                  </a:txBody>
                  <a:tcPr marL="7128" marR="7128" marT="712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ZA" sz="1200" b="0" i="0" u="none" strike="noStrike">
                          <a:solidFill>
                            <a:srgbClr val="000000"/>
                          </a:solidFill>
                          <a:effectLst/>
                          <a:latin typeface="Arial Narrow" panose="020B0606020202030204" pitchFamily="34" charset="0"/>
                        </a:rPr>
                        <a:t>           4 453 670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Arial Narrow" panose="020B0606020202030204" pitchFamily="34" charset="0"/>
                        </a:rPr>
                        <a:t>           4 470 819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Arial Narrow" panose="020B0606020202030204" pitchFamily="34" charset="0"/>
                        </a:rPr>
                        <a:t>           4 672 050 </a:t>
                      </a:r>
                    </a:p>
                  </a:txBody>
                  <a:tcPr marL="7128" marR="7128" marT="712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12328">
                <a:tc>
                  <a:txBody>
                    <a:bodyPr/>
                    <a:lstStyle/>
                    <a:p>
                      <a:pPr algn="l" fontAlgn="b"/>
                      <a:r>
                        <a:rPr lang="en-ZA" sz="1200" b="0" i="0" u="none" strike="noStrike" dirty="0">
                          <a:solidFill>
                            <a:srgbClr val="000000"/>
                          </a:solidFill>
                          <a:effectLst/>
                          <a:latin typeface="Arial Narrow" panose="020B0606020202030204" pitchFamily="34" charset="0"/>
                        </a:rPr>
                        <a:t> Construction Industry Development Board </a:t>
                      </a:r>
                    </a:p>
                  </a:txBody>
                  <a:tcPr marL="7128" marR="7128" marT="712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80 012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Arial Narrow" panose="020B0606020202030204" pitchFamily="34" charset="0"/>
                        </a:rPr>
                        <a:t>                80 320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Arial Narrow" panose="020B0606020202030204" pitchFamily="34" charset="0"/>
                        </a:rPr>
                        <a:t>                83 927 </a:t>
                      </a:r>
                    </a:p>
                  </a:txBody>
                  <a:tcPr marL="7128" marR="7128" marT="712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01309">
                <a:tc>
                  <a:txBody>
                    <a:bodyPr/>
                    <a:lstStyle/>
                    <a:p>
                      <a:pPr algn="l" fontAlgn="b"/>
                      <a:r>
                        <a:rPr lang="en-US" sz="1200" b="0" i="0" u="none" strike="noStrike" dirty="0">
                          <a:solidFill>
                            <a:srgbClr val="000000"/>
                          </a:solidFill>
                          <a:effectLst/>
                          <a:latin typeface="Arial Narrow" panose="020B0606020202030204" pitchFamily="34" charset="0"/>
                        </a:rPr>
                        <a:t> Council for the Built Environment </a:t>
                      </a:r>
                    </a:p>
                  </a:txBody>
                  <a:tcPr marL="7128" marR="7128" marT="712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54 495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ZA" sz="1200" b="0" i="0" u="none" strike="noStrike" dirty="0">
                          <a:solidFill>
                            <a:srgbClr val="000000"/>
                          </a:solidFill>
                          <a:effectLst/>
                          <a:latin typeface="Arial Narrow" panose="020B0606020202030204" pitchFamily="34" charset="0"/>
                        </a:rPr>
                        <a:t>                54 704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Arial Narrow" panose="020B0606020202030204" pitchFamily="34" charset="0"/>
                        </a:rPr>
                        <a:t>                57 161 </a:t>
                      </a:r>
                    </a:p>
                  </a:txBody>
                  <a:tcPr marL="7128" marR="7128" marT="712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3364">
                <a:tc>
                  <a:txBody>
                    <a:bodyPr/>
                    <a:lstStyle/>
                    <a:p>
                      <a:pPr algn="l" fontAlgn="b"/>
                      <a:r>
                        <a:rPr lang="en-ZA" sz="1200" b="0" i="0" u="none" strike="noStrike">
                          <a:solidFill>
                            <a:srgbClr val="000000"/>
                          </a:solidFill>
                          <a:effectLst/>
                          <a:latin typeface="Arial Narrow" panose="020B0606020202030204" pitchFamily="34" charset="0"/>
                        </a:rPr>
                        <a:t> Commonwealth War graves Commission </a:t>
                      </a:r>
                    </a:p>
                  </a:txBody>
                  <a:tcPr marL="7128" marR="7128" marT="712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29 421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ZA" sz="1200" b="0" i="0" u="none" strike="noStrike" dirty="0">
                          <a:solidFill>
                            <a:srgbClr val="000000"/>
                          </a:solidFill>
                          <a:effectLst/>
                          <a:latin typeface="Arial Narrow" panose="020B0606020202030204" pitchFamily="34" charset="0"/>
                        </a:rPr>
                        <a:t>                29 533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ZA" sz="1200" b="0" i="0" u="none" strike="noStrike" dirty="0">
                          <a:solidFill>
                            <a:srgbClr val="000000"/>
                          </a:solidFill>
                          <a:effectLst/>
                          <a:latin typeface="Arial Narrow" panose="020B0606020202030204" pitchFamily="34" charset="0"/>
                        </a:rPr>
                        <a:t>                30 859 </a:t>
                      </a:r>
                    </a:p>
                  </a:txBody>
                  <a:tcPr marL="7128" marR="7128" marT="712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72345">
                <a:tc>
                  <a:txBody>
                    <a:bodyPr/>
                    <a:lstStyle/>
                    <a:p>
                      <a:pPr algn="l" fontAlgn="b"/>
                      <a:r>
                        <a:rPr lang="en-ZA" sz="1200" b="0" i="0" u="none" strike="noStrike" dirty="0">
                          <a:solidFill>
                            <a:srgbClr val="000000"/>
                          </a:solidFill>
                          <a:effectLst/>
                          <a:latin typeface="Arial Narrow" panose="020B0606020202030204" pitchFamily="34" charset="0"/>
                        </a:rPr>
                        <a:t> Parliamentary Villages Management Board </a:t>
                      </a:r>
                    </a:p>
                  </a:txBody>
                  <a:tcPr marL="7128" marR="7128" marT="712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11 676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ZA" sz="1200" b="0" i="0" u="none" strike="noStrike" dirty="0">
                          <a:solidFill>
                            <a:srgbClr val="000000"/>
                          </a:solidFill>
                          <a:effectLst/>
                          <a:latin typeface="Arial Narrow" panose="020B0606020202030204" pitchFamily="34" charset="0"/>
                        </a:rPr>
                        <a:t>                11 720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Arial Narrow" panose="020B0606020202030204" pitchFamily="34" charset="0"/>
                        </a:rPr>
                        <a:t>                12 246 </a:t>
                      </a:r>
                    </a:p>
                  </a:txBody>
                  <a:tcPr marL="7128" marR="7128" marT="712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54400">
                <a:tc>
                  <a:txBody>
                    <a:bodyPr/>
                    <a:lstStyle/>
                    <a:p>
                      <a:pPr algn="l" fontAlgn="b"/>
                      <a:r>
                        <a:rPr lang="en-ZA" sz="1200" b="0" i="0" u="none" strike="noStrike" dirty="0">
                          <a:solidFill>
                            <a:srgbClr val="000000"/>
                          </a:solidFill>
                          <a:effectLst/>
                          <a:latin typeface="Arial Narrow" panose="020B0606020202030204" pitchFamily="34" charset="0"/>
                        </a:rPr>
                        <a:t> Construction Education Training Authority </a:t>
                      </a:r>
                    </a:p>
                  </a:txBody>
                  <a:tcPr marL="7128" marR="7128" marT="712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ZA" sz="1200" b="0" i="0" u="none" strike="noStrike">
                          <a:solidFill>
                            <a:srgbClr val="000000"/>
                          </a:solidFill>
                          <a:effectLst/>
                          <a:latin typeface="Arial Narrow" panose="020B0606020202030204" pitchFamily="34" charset="0"/>
                        </a:rPr>
                        <a:t>                     662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ZA" sz="1200" b="0" i="0" u="none" strike="noStrike" dirty="0">
                          <a:solidFill>
                            <a:srgbClr val="000000"/>
                          </a:solidFill>
                          <a:effectLst/>
                          <a:latin typeface="Arial Narrow" panose="020B0606020202030204" pitchFamily="34" charset="0"/>
                        </a:rPr>
                        <a:t>                     691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Arial Narrow" panose="020B0606020202030204" pitchFamily="34" charset="0"/>
                        </a:rPr>
                        <a:t>                     722 </a:t>
                      </a:r>
                    </a:p>
                  </a:txBody>
                  <a:tcPr marL="7128" marR="7128" marT="712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57382">
                <a:tc>
                  <a:txBody>
                    <a:bodyPr/>
                    <a:lstStyle/>
                    <a:p>
                      <a:pPr algn="l" fontAlgn="b"/>
                      <a:r>
                        <a:rPr lang="en-ZA" sz="1200" b="0" i="0" u="none" strike="noStrike">
                          <a:solidFill>
                            <a:srgbClr val="000000"/>
                          </a:solidFill>
                          <a:effectLst/>
                          <a:latin typeface="Arial Narrow" panose="020B0606020202030204" pitchFamily="34" charset="0"/>
                        </a:rPr>
                        <a:t> Agrement South Africa </a:t>
                      </a:r>
                    </a:p>
                  </a:txBody>
                  <a:tcPr marL="7128" marR="7128" marT="712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ZA" sz="1200" b="0" i="0" u="none" strike="noStrike">
                          <a:solidFill>
                            <a:srgbClr val="000000"/>
                          </a:solidFill>
                          <a:effectLst/>
                          <a:latin typeface="Arial Narrow" panose="020B0606020202030204" pitchFamily="34" charset="0"/>
                        </a:rPr>
                        <a:t>                33 951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ZA" sz="1200" b="0" i="0" u="none" strike="noStrike" dirty="0">
                          <a:solidFill>
                            <a:srgbClr val="000000"/>
                          </a:solidFill>
                          <a:effectLst/>
                          <a:latin typeface="Arial Narrow" panose="020B0606020202030204" pitchFamily="34" charset="0"/>
                        </a:rPr>
                        <a:t>                34 082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Arial Narrow" panose="020B0606020202030204" pitchFamily="34" charset="0"/>
                        </a:rPr>
                        <a:t>                35 613 </a:t>
                      </a:r>
                    </a:p>
                  </a:txBody>
                  <a:tcPr marL="7128" marR="7128" marT="712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9945">
                <a:tc>
                  <a:txBody>
                    <a:bodyPr/>
                    <a:lstStyle/>
                    <a:p>
                      <a:pPr algn="l" fontAlgn="b"/>
                      <a:r>
                        <a:rPr lang="en-ZA" sz="1200" b="0" i="0" u="none" strike="noStrike">
                          <a:solidFill>
                            <a:srgbClr val="000000"/>
                          </a:solidFill>
                          <a:effectLst/>
                          <a:latin typeface="Arial Narrow" panose="020B0606020202030204" pitchFamily="34" charset="0"/>
                        </a:rPr>
                        <a:t> Presidential Infrastructure Coordinating  Commission </a:t>
                      </a:r>
                    </a:p>
                  </a:txBody>
                  <a:tcPr marL="7128" marR="7128" marT="712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ZA" sz="1200" b="0" i="0" u="none" strike="noStrike">
                          <a:solidFill>
                            <a:srgbClr val="000000"/>
                          </a:solidFill>
                          <a:effectLst/>
                          <a:latin typeface="Arial Narrow" panose="020B0606020202030204" pitchFamily="34" charset="0"/>
                        </a:rPr>
                        <a:t>                90 375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ZA" sz="1200" b="0" i="0" u="none" strike="noStrike" dirty="0">
                          <a:solidFill>
                            <a:srgbClr val="000000"/>
                          </a:solidFill>
                          <a:effectLst/>
                          <a:latin typeface="Arial Narrow" panose="020B0606020202030204" pitchFamily="34" charset="0"/>
                        </a:rPr>
                        <a:t>                90 722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Arial Narrow" panose="020B0606020202030204" pitchFamily="34" charset="0"/>
                        </a:rPr>
                        <a:t>                94 796 </a:t>
                      </a:r>
                    </a:p>
                  </a:txBody>
                  <a:tcPr marL="7128" marR="7128" marT="712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4018">
                <a:tc>
                  <a:txBody>
                    <a:bodyPr/>
                    <a:lstStyle/>
                    <a:p>
                      <a:pPr algn="l" fontAlgn="b"/>
                      <a:r>
                        <a:rPr lang="en-US" sz="1200" b="0" i="0" u="none" strike="noStrike">
                          <a:solidFill>
                            <a:srgbClr val="000000"/>
                          </a:solidFill>
                          <a:effectLst/>
                          <a:latin typeface="Arial Narrow" panose="020B0606020202030204" pitchFamily="34" charset="0"/>
                        </a:rPr>
                        <a:t> EPWP Integrated Grant for Municipalities </a:t>
                      </a:r>
                    </a:p>
                  </a:txBody>
                  <a:tcPr marL="7128" marR="7128" marT="712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ZA" sz="1200" b="0" i="0" u="none" strike="noStrike">
                          <a:solidFill>
                            <a:srgbClr val="000000"/>
                          </a:solidFill>
                          <a:effectLst/>
                          <a:latin typeface="Arial Narrow" panose="020B0606020202030204" pitchFamily="34" charset="0"/>
                        </a:rPr>
                        <a:t>              778 395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ZA" sz="1200" b="0" i="0" u="none" strike="noStrike" dirty="0">
                          <a:solidFill>
                            <a:srgbClr val="000000"/>
                          </a:solidFill>
                          <a:effectLst/>
                          <a:latin typeface="Arial Narrow" panose="020B0606020202030204" pitchFamily="34" charset="0"/>
                        </a:rPr>
                        <a:t>              781 385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ZA" sz="1200" b="0" i="0" u="none" strike="noStrike" dirty="0">
                          <a:solidFill>
                            <a:srgbClr val="000000"/>
                          </a:solidFill>
                          <a:effectLst/>
                          <a:latin typeface="Arial Narrow" panose="020B0606020202030204" pitchFamily="34" charset="0"/>
                        </a:rPr>
                        <a:t>              816 477 </a:t>
                      </a:r>
                    </a:p>
                  </a:txBody>
                  <a:tcPr marL="7128" marR="7128" marT="712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4018">
                <a:tc>
                  <a:txBody>
                    <a:bodyPr/>
                    <a:lstStyle/>
                    <a:p>
                      <a:pPr algn="l" fontAlgn="b"/>
                      <a:r>
                        <a:rPr lang="en-US" sz="1200" b="0" i="0" u="none" strike="noStrike">
                          <a:solidFill>
                            <a:srgbClr val="000000"/>
                          </a:solidFill>
                          <a:effectLst/>
                          <a:latin typeface="Arial Narrow" panose="020B0606020202030204" pitchFamily="34" charset="0"/>
                        </a:rPr>
                        <a:t> EPWP Integrated Grant for Provinces </a:t>
                      </a:r>
                    </a:p>
                  </a:txBody>
                  <a:tcPr marL="7128" marR="7128" marT="712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ZA" sz="1200" b="0" i="0" u="none" strike="noStrike">
                          <a:solidFill>
                            <a:srgbClr val="000000"/>
                          </a:solidFill>
                          <a:effectLst/>
                          <a:latin typeface="Arial Narrow" panose="020B0606020202030204" pitchFamily="34" charset="0"/>
                        </a:rPr>
                        <a:t>              433 098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Arial Narrow" panose="020B0606020202030204" pitchFamily="34" charset="0"/>
                        </a:rPr>
                        <a:t>              434 762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ZA" sz="1200" b="0" i="0" u="none" strike="noStrike" dirty="0">
                          <a:solidFill>
                            <a:srgbClr val="000000"/>
                          </a:solidFill>
                          <a:effectLst/>
                          <a:latin typeface="Arial Narrow" panose="020B0606020202030204" pitchFamily="34" charset="0"/>
                        </a:rPr>
                        <a:t>              454 287 </a:t>
                      </a:r>
                    </a:p>
                  </a:txBody>
                  <a:tcPr marL="7128" marR="7128" marT="712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04800">
                <a:tc>
                  <a:txBody>
                    <a:bodyPr/>
                    <a:lstStyle/>
                    <a:p>
                      <a:pPr algn="l" fontAlgn="b"/>
                      <a:r>
                        <a:rPr lang="en-US" sz="1200" b="0" i="0" u="none" strike="noStrike">
                          <a:solidFill>
                            <a:srgbClr val="000000"/>
                          </a:solidFill>
                          <a:effectLst/>
                          <a:latin typeface="Arial Narrow" panose="020B0606020202030204" pitchFamily="34" charset="0"/>
                        </a:rPr>
                        <a:t> EPWP Social Sector Incentive Grant for Provinces </a:t>
                      </a:r>
                    </a:p>
                  </a:txBody>
                  <a:tcPr marL="7128" marR="7128" marT="712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ZA" sz="1200" b="0" i="0" u="none" strike="noStrike">
                          <a:solidFill>
                            <a:srgbClr val="000000"/>
                          </a:solidFill>
                          <a:effectLst/>
                          <a:latin typeface="Arial Narrow" panose="020B0606020202030204" pitchFamily="34" charset="0"/>
                        </a:rPr>
                        <a:t>              424 848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Arial Narrow" panose="020B0606020202030204" pitchFamily="34" charset="0"/>
                        </a:rPr>
                        <a:t>              426 480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ZA" sz="1200" b="0" i="0" u="none" strike="noStrike" dirty="0">
                          <a:solidFill>
                            <a:srgbClr val="000000"/>
                          </a:solidFill>
                          <a:effectLst/>
                          <a:latin typeface="Arial Narrow" panose="020B0606020202030204" pitchFamily="34" charset="0"/>
                        </a:rPr>
                        <a:t>              445 633 </a:t>
                      </a:r>
                    </a:p>
                  </a:txBody>
                  <a:tcPr marL="7128" marR="7128" marT="712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4019">
                <a:tc>
                  <a:txBody>
                    <a:bodyPr/>
                    <a:lstStyle/>
                    <a:p>
                      <a:pPr algn="l" fontAlgn="b"/>
                      <a:r>
                        <a:rPr lang="en-ZA" sz="1200" b="0" i="0" u="none" strike="noStrike">
                          <a:solidFill>
                            <a:srgbClr val="000000"/>
                          </a:solidFill>
                          <a:effectLst/>
                          <a:latin typeface="Arial Narrow" panose="020B0606020202030204" pitchFamily="34" charset="0"/>
                        </a:rPr>
                        <a:t> EPWP Non-state Sector </a:t>
                      </a:r>
                    </a:p>
                  </a:txBody>
                  <a:tcPr marL="7128" marR="7128" marT="712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Narrow" panose="020B0606020202030204" pitchFamily="34" charset="0"/>
                        </a:rPr>
                        <a:t>           1 048 403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Arial Narrow" panose="020B0606020202030204" pitchFamily="34" charset="0"/>
                        </a:rPr>
                        <a:t>           1 052 431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dirty="0">
                          <a:solidFill>
                            <a:srgbClr val="000000"/>
                          </a:solidFill>
                          <a:effectLst/>
                          <a:latin typeface="Arial Narrow" panose="020B0606020202030204" pitchFamily="34" charset="0"/>
                        </a:rPr>
                        <a:t>           1 099 695 </a:t>
                      </a:r>
                    </a:p>
                  </a:txBody>
                  <a:tcPr marL="7128" marR="7128" marT="712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239618">
                <a:tc>
                  <a:txBody>
                    <a:bodyPr/>
                    <a:lstStyle/>
                    <a:p>
                      <a:pPr algn="l" fontAlgn="b"/>
                      <a:r>
                        <a:rPr lang="en-ZA" sz="1200" b="1" i="0" u="none" strike="noStrike">
                          <a:solidFill>
                            <a:srgbClr val="000000"/>
                          </a:solidFill>
                          <a:effectLst/>
                          <a:latin typeface="Arial Narrow" panose="020B0606020202030204" pitchFamily="34" charset="0"/>
                        </a:rPr>
                        <a:t> Total  </a:t>
                      </a:r>
                    </a:p>
                  </a:txBody>
                  <a:tcPr marL="7128" marR="7128" marT="712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Narrow" panose="020B0606020202030204" pitchFamily="34" charset="0"/>
                        </a:rPr>
                        <a:t>           7 439 006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7 467 649 </a:t>
                      </a:r>
                    </a:p>
                  </a:txBody>
                  <a:tcPr marL="7128" marR="7128" marT="71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Narrow" panose="020B0606020202030204" pitchFamily="34" charset="0"/>
                        </a:rPr>
                        <a:t>           7 803 466 </a:t>
                      </a:r>
                    </a:p>
                  </a:txBody>
                  <a:tcPr marL="7128" marR="7128" marT="7128"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374495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ZA" dirty="0" smtClean="0">
                <a:ea typeface="Tahoma" pitchFamily="34" charset="0"/>
                <a:cs typeface="Tahoma" pitchFamily="34" charset="0"/>
              </a:rPr>
              <a:t>Revenue (PMTE)</a:t>
            </a:r>
            <a:endParaRPr lang="en-ZA" dirty="0">
              <a:latin typeface="+mn-lt"/>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fld id="{94B00A27-6A5E-FB4A-91DB-B2CBD34313A9}" type="slidenum">
              <a:rPr lang="en-US" smtClean="0"/>
              <a:pPr/>
              <a:t>39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113961059"/>
              </p:ext>
            </p:extLst>
          </p:nvPr>
        </p:nvGraphicFramePr>
        <p:xfrm>
          <a:off x="161745" y="1142561"/>
          <a:ext cx="8816001" cy="3948685"/>
        </p:xfrm>
        <a:graphic>
          <a:graphicData uri="http://schemas.openxmlformats.org/drawingml/2006/table">
            <a:tbl>
              <a:tblPr/>
              <a:tblGrid>
                <a:gridCol w="3922609"/>
                <a:gridCol w="699056"/>
                <a:gridCol w="699056"/>
                <a:gridCol w="699056"/>
                <a:gridCol w="699056"/>
                <a:gridCol w="699056"/>
                <a:gridCol w="699056"/>
                <a:gridCol w="699056"/>
              </a:tblGrid>
              <a:tr h="432736">
                <a:tc rowSpan="3">
                  <a:txBody>
                    <a:bodyPr/>
                    <a:lstStyle/>
                    <a:p>
                      <a:pPr algn="l" fontAlgn="ctr"/>
                      <a:r>
                        <a:rPr lang="en-ZA" sz="1200" b="1" i="0" u="none" strike="noStrike" dirty="0" smtClean="0">
                          <a:solidFill>
                            <a:srgbClr val="000000"/>
                          </a:solidFill>
                          <a:effectLst/>
                          <a:latin typeface="Arial Narrow" panose="020B0606020202030204" pitchFamily="34" charset="0"/>
                        </a:rPr>
                        <a:t>Revenue</a:t>
                      </a:r>
                      <a:r>
                        <a:rPr lang="en-ZA" sz="1200" b="1" i="0" u="none" strike="noStrike" baseline="0" dirty="0" smtClean="0">
                          <a:solidFill>
                            <a:srgbClr val="000000"/>
                          </a:solidFill>
                          <a:effectLst/>
                          <a:latin typeface="Arial Narrow" panose="020B0606020202030204" pitchFamily="34" charset="0"/>
                        </a:rPr>
                        <a:t> Sources</a:t>
                      </a:r>
                      <a:endParaRPr lang="en-ZA" sz="1200" b="1" i="0" u="none" strike="noStrike" dirty="0">
                        <a:solidFill>
                          <a:srgbClr val="000000"/>
                        </a:solidFill>
                        <a:effectLst/>
                        <a:latin typeface="Arial Narrow" panose="020B0606020202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ZA" sz="900" b="1" i="0" u="none" strike="noStrike" dirty="0">
                          <a:solidFill>
                            <a:srgbClr val="000000"/>
                          </a:solidFill>
                          <a:effectLst/>
                          <a:latin typeface="Calibri" panose="020F0502020204030204" pitchFamily="34" charset="0"/>
                        </a:rPr>
                        <a:t>Audited </a:t>
                      </a:r>
                      <a:r>
                        <a:rPr lang="en-ZA" sz="900" b="1" i="0" u="none" strike="noStrike" dirty="0" smtClean="0">
                          <a:solidFill>
                            <a:srgbClr val="000000"/>
                          </a:solidFill>
                          <a:effectLst/>
                          <a:latin typeface="Calibri" panose="020F0502020204030204" pitchFamily="34" charset="0"/>
                        </a:rPr>
                        <a:t>Outcome</a:t>
                      </a:r>
                      <a:endParaRPr lang="en-ZA" sz="900" b="1" i="0" u="none" strike="noStrike" dirty="0">
                        <a:solidFill>
                          <a:srgbClr val="000000"/>
                        </a:solidFill>
                        <a:effectLst/>
                        <a:latin typeface="Calibri" panose="020F0502020204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endParaRPr lang="en-ZA"/>
                    </a:p>
                  </a:txBody>
                  <a:tcPr/>
                </a:tc>
                <a:tc>
                  <a:txBody>
                    <a:bodyPr/>
                    <a:lstStyle/>
                    <a:p>
                      <a:pPr algn="ctr" fontAlgn="ctr"/>
                      <a:r>
                        <a:rPr lang="en-ZA" sz="900" b="1" i="0" u="none" strike="noStrike" dirty="0">
                          <a:solidFill>
                            <a:srgbClr val="000000"/>
                          </a:solidFill>
                          <a:effectLst/>
                          <a:latin typeface="Calibri" panose="020F0502020204030204" pitchFamily="34" charset="0"/>
                        </a:rPr>
                        <a:t>Adjusted </a:t>
                      </a:r>
                      <a:br>
                        <a:rPr lang="en-ZA" sz="900" b="1" i="0" u="none" strike="noStrike" dirty="0">
                          <a:solidFill>
                            <a:srgbClr val="000000"/>
                          </a:solidFill>
                          <a:effectLst/>
                          <a:latin typeface="Calibri" panose="020F0502020204030204" pitchFamily="34" charset="0"/>
                        </a:rPr>
                      </a:br>
                      <a:r>
                        <a:rPr lang="en-ZA" sz="900" b="1" i="0" u="none" strike="noStrike" dirty="0" smtClean="0">
                          <a:solidFill>
                            <a:srgbClr val="000000"/>
                          </a:solidFill>
                          <a:effectLst/>
                          <a:latin typeface="Calibri" panose="020F0502020204030204" pitchFamily="34" charset="0"/>
                        </a:rPr>
                        <a:t>Appropriation</a:t>
                      </a:r>
                      <a:endParaRPr lang="en-ZA" sz="900" b="1" i="0" u="none" strike="noStrike" dirty="0">
                        <a:solidFill>
                          <a:srgbClr val="000000"/>
                        </a:solidFill>
                        <a:effectLst/>
                        <a:latin typeface="Calibri" panose="020F0502020204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gridSpan="3">
                  <a:txBody>
                    <a:bodyPr/>
                    <a:lstStyle/>
                    <a:p>
                      <a:pPr algn="ctr" fontAlgn="ctr"/>
                      <a:r>
                        <a:rPr lang="en-ZA" sz="900" b="1" i="0" u="none" strike="noStrike" dirty="0">
                          <a:solidFill>
                            <a:srgbClr val="000000"/>
                          </a:solidFill>
                          <a:effectLst/>
                          <a:latin typeface="Calibri" panose="020F0502020204030204" pitchFamily="34" charset="0"/>
                        </a:rPr>
                        <a:t>Medium-term </a:t>
                      </a:r>
                      <a:br>
                        <a:rPr lang="en-ZA" sz="900" b="1" i="0" u="none" strike="noStrike" dirty="0">
                          <a:solidFill>
                            <a:srgbClr val="000000"/>
                          </a:solidFill>
                          <a:effectLst/>
                          <a:latin typeface="Calibri" panose="020F0502020204030204" pitchFamily="34" charset="0"/>
                        </a:rPr>
                      </a:br>
                      <a:r>
                        <a:rPr lang="en-ZA" sz="900" b="1" i="0" u="none" strike="noStrike" dirty="0" smtClean="0">
                          <a:solidFill>
                            <a:srgbClr val="000000"/>
                          </a:solidFill>
                          <a:effectLst/>
                          <a:latin typeface="Calibri" panose="020F0502020204030204" pitchFamily="34" charset="0"/>
                        </a:rPr>
                        <a:t>Expenditure </a:t>
                      </a:r>
                      <a:r>
                        <a:rPr lang="en-ZA" sz="900" b="1" i="0" u="none" strike="noStrike" dirty="0">
                          <a:solidFill>
                            <a:srgbClr val="000000"/>
                          </a:solidFill>
                          <a:effectLst/>
                          <a:latin typeface="Calibri" panose="020F0502020204030204" pitchFamily="34" charset="0"/>
                        </a:rPr>
                        <a:t>E</a:t>
                      </a:r>
                      <a:r>
                        <a:rPr lang="en-ZA" sz="900" b="1" i="0" u="none" strike="noStrike" dirty="0" smtClean="0">
                          <a:solidFill>
                            <a:srgbClr val="000000"/>
                          </a:solidFill>
                          <a:effectLst/>
                          <a:latin typeface="Calibri" panose="020F0502020204030204" pitchFamily="34" charset="0"/>
                        </a:rPr>
                        <a:t>stimate</a:t>
                      </a:r>
                      <a:endParaRPr lang="en-ZA" sz="900" b="1" i="0" u="none" strike="noStrike" dirty="0">
                        <a:solidFill>
                          <a:srgbClr val="000000"/>
                        </a:solidFill>
                        <a:effectLst/>
                        <a:latin typeface="Calibri" panose="020F0502020204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endParaRPr lang="en-ZA"/>
                    </a:p>
                  </a:txBody>
                  <a:tcPr/>
                </a:tc>
              </a:tr>
              <a:tr h="221943">
                <a:tc vMerge="1">
                  <a:txBody>
                    <a:bodyPr/>
                    <a:lstStyle/>
                    <a:p>
                      <a:endParaRPr lang="en-ZA"/>
                    </a:p>
                  </a:txBody>
                  <a:tcPr/>
                </a:tc>
                <a:tc>
                  <a:txBody>
                    <a:bodyPr/>
                    <a:lstStyle/>
                    <a:p>
                      <a:pPr algn="ctr" fontAlgn="ctr"/>
                      <a:r>
                        <a:rPr lang="en-ZA" sz="900" b="1" i="0" u="none" strike="noStrike" dirty="0" smtClean="0">
                          <a:solidFill>
                            <a:srgbClr val="000000"/>
                          </a:solidFill>
                          <a:effectLst/>
                          <a:latin typeface="Arial Narrow" panose="020B0606020202030204" pitchFamily="34" charset="0"/>
                        </a:rPr>
                        <a:t>2018/19</a:t>
                      </a:r>
                      <a:endParaRPr lang="en-ZA" sz="900" b="1" i="0" u="none" strike="noStrike" dirty="0">
                        <a:solidFill>
                          <a:srgbClr val="000000"/>
                        </a:solidFill>
                        <a:effectLst/>
                        <a:latin typeface="Arial Narrow" panose="020B0606020202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2019/20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2020/2021</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2021/2022</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2022/2023</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2023/2024</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smtClean="0">
                          <a:solidFill>
                            <a:srgbClr val="000000"/>
                          </a:solidFill>
                          <a:effectLst/>
                          <a:latin typeface="Arial Narrow" panose="020B0606020202030204" pitchFamily="34" charset="0"/>
                        </a:rPr>
                        <a:t>2024/2025</a:t>
                      </a:r>
                      <a:endParaRPr lang="en-ZA" sz="900" b="1" i="0" u="none" strike="noStrike" dirty="0">
                        <a:solidFill>
                          <a:srgbClr val="000000"/>
                        </a:solidFill>
                        <a:effectLst/>
                        <a:latin typeface="Arial Narrow" panose="020B0606020202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219545">
                <a:tc vMerge="1">
                  <a:txBody>
                    <a:bodyPr/>
                    <a:lstStyle/>
                    <a:p>
                      <a:endParaRPr lang="en-ZA"/>
                    </a:p>
                  </a:txBody>
                  <a:tcPr/>
                </a:tc>
                <a:tc>
                  <a:txBody>
                    <a:bodyPr/>
                    <a:lstStyle/>
                    <a:p>
                      <a:pPr algn="ctr" fontAlgn="ctr"/>
                      <a:r>
                        <a:rPr lang="en-ZA" sz="900" b="1" i="0" u="none" strike="noStrike">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284254">
                <a:tc>
                  <a:txBody>
                    <a:bodyPr/>
                    <a:lstStyle/>
                    <a:p>
                      <a:pPr algn="l" rtl="0" fontAlgn="ctr"/>
                      <a:r>
                        <a:rPr lang="en-ZA" sz="1100" b="0" i="0" u="none" strike="noStrike">
                          <a:solidFill>
                            <a:srgbClr val="000000"/>
                          </a:solidFill>
                          <a:effectLst/>
                          <a:latin typeface="Calibri" panose="020F0502020204030204" pitchFamily="34" charset="0"/>
                        </a:rPr>
                        <a:t>Management fee on Municipal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Calibri" panose="020F0502020204030204" pitchFamily="34" charset="0"/>
                        </a:rPr>
                        <a:t>225 165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203 902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Calibri" panose="020F0502020204030204" pitchFamily="34" charset="0"/>
                        </a:rPr>
                        <a:t>181 113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Calibri" panose="020F0502020204030204" pitchFamily="34" charset="0"/>
                        </a:rPr>
                        <a:t>164 525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Calibri" panose="020F0502020204030204" pitchFamily="34" charset="0"/>
                        </a:rPr>
                        <a:t>255 006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dirty="0">
                          <a:solidFill>
                            <a:srgbClr val="000000"/>
                          </a:solidFill>
                          <a:effectLst/>
                          <a:latin typeface="Calibri" panose="020F0502020204030204" pitchFamily="34" charset="0"/>
                        </a:rPr>
                        <a:t>195 184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4254">
                <a:tc>
                  <a:txBody>
                    <a:bodyPr/>
                    <a:lstStyle/>
                    <a:p>
                      <a:pPr algn="l" rtl="0" fontAlgn="ctr"/>
                      <a:r>
                        <a:rPr lang="en-ZA" sz="1100" b="0" i="0" u="none" strike="noStrike">
                          <a:solidFill>
                            <a:srgbClr val="000000"/>
                          </a:solidFill>
                          <a:effectLst/>
                          <a:latin typeface="Calibri" panose="020F0502020204030204" pitchFamily="34" charset="0"/>
                        </a:rPr>
                        <a:t>Accommodation Charges - Client Infrastr. Projects (freehold)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2 474 459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2 213 370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Calibri" panose="020F0502020204030204" pitchFamily="34" charset="0"/>
                        </a:rPr>
                        <a:t>1 805 551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Calibri" panose="020F0502020204030204" pitchFamily="34" charset="0"/>
                        </a:rPr>
                        <a:t>2 421 201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2 523 618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dirty="0">
                          <a:solidFill>
                            <a:srgbClr val="000000"/>
                          </a:solidFill>
                          <a:effectLst/>
                          <a:latin typeface="Calibri" panose="020F0502020204030204" pitchFamily="34" charset="0"/>
                        </a:rPr>
                        <a:t>2 635 919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Calibri" panose="020F0502020204030204" pitchFamily="34" charset="0"/>
                        </a:rPr>
                        <a:t>2 754 272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4254">
                <a:tc>
                  <a:txBody>
                    <a:bodyPr/>
                    <a:lstStyle/>
                    <a:p>
                      <a:pPr algn="l" rtl="0" fontAlgn="ctr"/>
                      <a:r>
                        <a:rPr lang="en-US" sz="1100" b="0" i="0" u="none" strike="noStrike">
                          <a:solidFill>
                            <a:srgbClr val="000000"/>
                          </a:solidFill>
                          <a:effectLst/>
                          <a:latin typeface="Calibri" panose="020F0502020204030204" pitchFamily="34" charset="0"/>
                        </a:rPr>
                        <a:t>Accommodation Charges - User charges (freehold)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4 584 853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5 124 597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4 783 258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5 634 566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5 877 897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a:solidFill>
                            <a:srgbClr val="000000"/>
                          </a:solidFill>
                          <a:effectLst/>
                          <a:latin typeface="Calibri" panose="020F0502020204030204" pitchFamily="34" charset="0"/>
                        </a:rPr>
                        <a:t>6 210 924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Calibri" panose="020F0502020204030204" pitchFamily="34" charset="0"/>
                        </a:rPr>
                        <a:t>6 569 289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4254">
                <a:tc>
                  <a:txBody>
                    <a:bodyPr/>
                    <a:lstStyle/>
                    <a:p>
                      <a:pPr algn="l" rtl="0" fontAlgn="ctr"/>
                      <a:r>
                        <a:rPr lang="en-ZA" sz="1100" b="0" i="0" u="none" strike="noStrike">
                          <a:solidFill>
                            <a:srgbClr val="000000"/>
                          </a:solidFill>
                          <a:effectLst/>
                          <a:latin typeface="Calibri" panose="020F0502020204030204" pitchFamily="34" charset="0"/>
                        </a:rPr>
                        <a:t>Accommodation Charges - Leasehold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5 101 624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4 666 345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5 064 584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4 812 821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5 197 847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a:solidFill>
                            <a:srgbClr val="000000"/>
                          </a:solidFill>
                          <a:effectLst/>
                          <a:latin typeface="Calibri" panose="020F0502020204030204" pitchFamily="34" charset="0"/>
                        </a:rPr>
                        <a:t>5 613 675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Calibri" panose="020F0502020204030204" pitchFamily="34" charset="0"/>
                        </a:rPr>
                        <a:t>6 062 768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4254">
                <a:tc>
                  <a:txBody>
                    <a:bodyPr/>
                    <a:lstStyle/>
                    <a:p>
                      <a:pPr algn="l" rtl="0" fontAlgn="ctr"/>
                      <a:r>
                        <a:rPr lang="en-ZA" sz="1100" b="0" i="0" u="none" strike="noStrike">
                          <a:solidFill>
                            <a:srgbClr val="000000"/>
                          </a:solidFill>
                          <a:effectLst/>
                          <a:latin typeface="Calibri" panose="020F0502020204030204" pitchFamily="34" charset="0"/>
                        </a:rPr>
                        <a:t>Municipal Services Recovered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3 700 594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4 078 043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3 622 268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3 290 497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5 100 126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a:solidFill>
                            <a:srgbClr val="000000"/>
                          </a:solidFill>
                          <a:effectLst/>
                          <a:latin typeface="Calibri" panose="020F0502020204030204" pitchFamily="34" charset="0"/>
                        </a:rPr>
                        <a:t>3 903 677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4254">
                <a:tc>
                  <a:txBody>
                    <a:bodyPr/>
                    <a:lstStyle/>
                    <a:p>
                      <a:pPr algn="l" rtl="0" fontAlgn="ctr"/>
                      <a:r>
                        <a:rPr lang="en-ZA" sz="1100" b="0" i="0" u="none" strike="noStrike">
                          <a:solidFill>
                            <a:srgbClr val="000000"/>
                          </a:solidFill>
                          <a:effectLst/>
                          <a:latin typeface="Calibri" panose="020F0502020204030204" pitchFamily="34" charset="0"/>
                        </a:rPr>
                        <a:t>DPW Transfer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chemeClr val="tx1"/>
                          </a:solidFill>
                          <a:effectLst/>
                          <a:latin typeface="Calibri" panose="020F0502020204030204" pitchFamily="34" charset="0"/>
                        </a:rPr>
                        <a:t>4 009 490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chemeClr val="tx1"/>
                          </a:solidFill>
                          <a:effectLst/>
                          <a:latin typeface="Calibri" panose="020F0502020204030204" pitchFamily="34" charset="0"/>
                        </a:rPr>
                        <a:t>4 315 736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chemeClr val="tx1"/>
                          </a:solidFill>
                          <a:effectLst/>
                          <a:latin typeface="Calibri" panose="020F0502020204030204" pitchFamily="34" charset="0"/>
                        </a:rPr>
                        <a:t>4 239 987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4 349 655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4 453 670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a:solidFill>
                            <a:srgbClr val="000000"/>
                          </a:solidFill>
                          <a:effectLst/>
                          <a:latin typeface="Calibri" panose="020F0502020204030204" pitchFamily="34" charset="0"/>
                        </a:rPr>
                        <a:t>4 470 819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Calibri" panose="020F0502020204030204" pitchFamily="34" charset="0"/>
                        </a:rPr>
                        <a:t>4 672 050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4254">
                <a:tc>
                  <a:txBody>
                    <a:bodyPr/>
                    <a:lstStyle/>
                    <a:p>
                      <a:pPr algn="l" rtl="0" fontAlgn="ctr"/>
                      <a:r>
                        <a:rPr lang="en-ZA" sz="1100" b="0" i="0" u="none" strike="noStrike">
                          <a:solidFill>
                            <a:srgbClr val="000000"/>
                          </a:solidFill>
                          <a:effectLst/>
                          <a:latin typeface="Calibri" panose="020F0502020204030204" pitchFamily="34" charset="0"/>
                        </a:rPr>
                        <a:t>Rental Debtors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chemeClr val="tx1"/>
                          </a:solidFill>
                          <a:effectLst/>
                          <a:latin typeface="Calibri" panose="020F0502020204030204" pitchFamily="34" charset="0"/>
                        </a:rPr>
                        <a:t>53 816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chemeClr val="tx1"/>
                          </a:solidFill>
                          <a:effectLst/>
                          <a:latin typeface="Calibri" panose="020F0502020204030204" pitchFamily="34" charset="0"/>
                        </a:rPr>
                        <a:t>49 100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chemeClr val="tx1"/>
                          </a:solidFill>
                          <a:effectLst/>
                          <a:latin typeface="Calibri" panose="020F0502020204030204" pitchFamily="34" charset="0"/>
                        </a:rPr>
                        <a:t>53 455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68 026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73 468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a:solidFill>
                            <a:srgbClr val="000000"/>
                          </a:solidFill>
                          <a:effectLst/>
                          <a:latin typeface="Calibri" panose="020F0502020204030204" pitchFamily="34" charset="0"/>
                        </a:rPr>
                        <a:t>79 346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Calibri" panose="020F0502020204030204" pitchFamily="34" charset="0"/>
                        </a:rPr>
                        <a:t>85 693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4254">
                <a:tc>
                  <a:txBody>
                    <a:bodyPr/>
                    <a:lstStyle/>
                    <a:p>
                      <a:pPr algn="l" rtl="0" fontAlgn="ctr"/>
                      <a:r>
                        <a:rPr lang="en-US" sz="1100" b="0" i="0" u="none" strike="noStrike">
                          <a:solidFill>
                            <a:srgbClr val="000000"/>
                          </a:solidFill>
                          <a:effectLst/>
                          <a:latin typeface="Calibri" panose="020F0502020204030204" pitchFamily="34" charset="0"/>
                        </a:rPr>
                        <a:t>Interest, Fines, Recoveries and Other Receipts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chemeClr val="tx1"/>
                          </a:solidFill>
                          <a:effectLst/>
                          <a:latin typeface="Calibri" panose="020F0502020204030204" pitchFamily="34" charset="0"/>
                        </a:rPr>
                        <a:t>526 307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chemeClr val="tx1"/>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chemeClr val="tx1"/>
                          </a:solidFill>
                          <a:effectLst/>
                          <a:latin typeface="Calibri" panose="020F0502020204030204" pitchFamily="34" charset="0"/>
                        </a:rPr>
                        <a:t>338 210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63 000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30 000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a:solidFill>
                            <a:srgbClr val="000000"/>
                          </a:solidFill>
                          <a:effectLst/>
                          <a:latin typeface="Calibri" panose="020F0502020204030204" pitchFamily="34" charset="0"/>
                        </a:rPr>
                        <a:t>31 335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Calibri" panose="020F0502020204030204" pitchFamily="34" charset="0"/>
                        </a:rPr>
                        <a:t>32 742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4254">
                <a:tc>
                  <a:txBody>
                    <a:bodyPr/>
                    <a:lstStyle/>
                    <a:p>
                      <a:pPr algn="l" rtl="0" fontAlgn="ctr"/>
                      <a:r>
                        <a:rPr lang="en-ZA" sz="1100" b="0" i="0" u="none" strike="noStrike" dirty="0">
                          <a:solidFill>
                            <a:srgbClr val="000000"/>
                          </a:solidFill>
                          <a:effectLst/>
                          <a:latin typeface="Calibri" panose="020F0502020204030204" pitchFamily="34" charset="0"/>
                        </a:rPr>
                        <a:t>Construction Revenue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chemeClr val="tx1"/>
                          </a:solidFill>
                          <a:effectLst/>
                          <a:latin typeface="Calibri" panose="020F0502020204030204" pitchFamily="34" charset="0"/>
                        </a:rPr>
                        <a:t>328 495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chemeClr val="tx1"/>
                          </a:solidFill>
                          <a:effectLst/>
                          <a:latin typeface="Calibri" panose="020F0502020204030204" pitchFamily="34" charset="0"/>
                        </a:rPr>
                        <a:t>264 596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chemeClr val="tx1"/>
                          </a:solidFill>
                          <a:effectLst/>
                          <a:latin typeface="Calibri" panose="020F0502020204030204" pitchFamily="34" charset="0"/>
                        </a:rPr>
                        <a:t>83 381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4254">
                <a:tc>
                  <a:txBody>
                    <a:bodyPr/>
                    <a:lstStyle/>
                    <a:p>
                      <a:pPr algn="l" rtl="0" fontAlgn="t"/>
                      <a:r>
                        <a:rPr lang="en-ZA" sz="1100" b="1" i="0" u="none" strike="noStrike" dirty="0" smtClean="0">
                          <a:solidFill>
                            <a:srgbClr val="000000"/>
                          </a:solidFill>
                          <a:effectLst/>
                          <a:latin typeface="Calibri" panose="020F0502020204030204" pitchFamily="34" charset="0"/>
                        </a:rPr>
                        <a:t>Grand Total</a:t>
                      </a:r>
                      <a:endParaRPr lang="en-ZA" sz="11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a:solidFill>
                            <a:srgbClr val="000000"/>
                          </a:solidFill>
                          <a:effectLst/>
                          <a:latin typeface="Calibri" panose="020F0502020204030204" pitchFamily="34" charset="0"/>
                        </a:rPr>
                        <a:t>21 004 803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a:solidFill>
                            <a:srgbClr val="000000"/>
                          </a:solidFill>
                          <a:effectLst/>
                          <a:latin typeface="Calibri" panose="020F0502020204030204" pitchFamily="34" charset="0"/>
                        </a:rPr>
                        <a:t>20 915 689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dirty="0">
                          <a:solidFill>
                            <a:srgbClr val="000000"/>
                          </a:solidFill>
                          <a:effectLst/>
                          <a:latin typeface="Calibri" panose="020F0502020204030204" pitchFamily="34" charset="0"/>
                        </a:rPr>
                        <a:t>20 171 807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dirty="0">
                          <a:solidFill>
                            <a:srgbClr val="000000"/>
                          </a:solidFill>
                          <a:effectLst/>
                          <a:latin typeface="Calibri" panose="020F0502020204030204" pitchFamily="34" charset="0"/>
                        </a:rPr>
                        <a:t>20 804 291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a:solidFill>
                            <a:srgbClr val="000000"/>
                          </a:solidFill>
                          <a:effectLst/>
                          <a:latin typeface="Calibri" panose="020F0502020204030204" pitchFamily="34" charset="0"/>
                        </a:rPr>
                        <a:t>23 511 632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t"/>
                      <a:r>
                        <a:rPr lang="en-ZA" sz="900" b="1" i="0" u="none" strike="noStrike" dirty="0">
                          <a:solidFill>
                            <a:srgbClr val="000000"/>
                          </a:solidFill>
                          <a:effectLst/>
                          <a:latin typeface="Calibri" panose="020F0502020204030204" pitchFamily="34" charset="0"/>
                        </a:rPr>
                        <a:t>23 140 879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dirty="0">
                          <a:solidFill>
                            <a:srgbClr val="000000"/>
                          </a:solidFill>
                          <a:effectLst/>
                          <a:latin typeface="Calibri" panose="020F0502020204030204" pitchFamily="34" charset="0"/>
                        </a:rPr>
                        <a:t>20 176 814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1921">
                <a:tc>
                  <a:txBody>
                    <a:bodyPr/>
                    <a:lstStyle/>
                    <a:p>
                      <a:pPr algn="l" fontAlgn="ctr"/>
                      <a:r>
                        <a:rPr lang="en-ZA" sz="800" b="0" i="0" u="none" strike="noStrike">
                          <a:solidFill>
                            <a:srgbClr val="000000"/>
                          </a:solidFill>
                          <a:effectLst/>
                          <a:latin typeface="Arial" panose="020B0604020202020204" pitchFamily="34" charset="0"/>
                        </a:rPr>
                        <a:t> </a:t>
                      </a:r>
                    </a:p>
                  </a:txBody>
                  <a:tcPr marL="3748" marR="3748" marT="3748"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l" fontAlgn="b"/>
                      <a:r>
                        <a:rPr lang="en-ZA" sz="800" b="0" i="0" u="none" strike="noStrike">
                          <a:solidFill>
                            <a:srgbClr val="000000"/>
                          </a:solidFill>
                          <a:effectLst/>
                          <a:latin typeface="Calibri" panose="020F0502020204030204" pitchFamily="34" charset="0"/>
                        </a:rPr>
                        <a:t> </a:t>
                      </a:r>
                    </a:p>
                  </a:txBody>
                  <a:tcPr marL="3748" marR="3748" marT="3748" marB="0" anchor="b">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alibri" panose="020F0502020204030204" pitchFamily="34" charset="0"/>
                        </a:rPr>
                        <a:t> </a:t>
                      </a:r>
                    </a:p>
                  </a:txBody>
                  <a:tcPr marL="3748" marR="3748" marT="3748" marB="0" anchor="b">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alibri" panose="020F0502020204030204" pitchFamily="34" charset="0"/>
                        </a:rPr>
                        <a:t> </a:t>
                      </a:r>
                    </a:p>
                  </a:txBody>
                  <a:tcPr marL="3748" marR="3748" marT="3748" marB="0" anchor="b">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3748" marR="3748" marT="3748" marB="0" anchor="b">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r" fontAlgn="b"/>
                      <a:endParaRPr lang="en-ZA" sz="12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3748" marR="3748" marT="3748" marB="0" anchor="b">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alibri" panose="020F0502020204030204" pitchFamily="34" charset="0"/>
                        </a:rPr>
                        <a:t> </a:t>
                      </a:r>
                    </a:p>
                  </a:txBody>
                  <a:tcPr marL="3748" marR="3748" marT="3748" marB="0" anchor="b">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043776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30569317"/>
              </p:ext>
            </p:extLst>
          </p:nvPr>
        </p:nvGraphicFramePr>
        <p:xfrm>
          <a:off x="436563" y="1012824"/>
          <a:ext cx="8448130" cy="5708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Table of Contents </a:t>
            </a:r>
            <a:endParaRPr lang="en-ZA" dirty="0"/>
          </a:p>
        </p:txBody>
      </p:sp>
      <p:sp>
        <p:nvSpPr>
          <p:cNvPr id="5" name="Slide Number Placeholder 4"/>
          <p:cNvSpPr>
            <a:spLocks noGrp="1"/>
          </p:cNvSpPr>
          <p:nvPr>
            <p:ph type="sldNum" sz="quarter" idx="12"/>
          </p:nvPr>
        </p:nvSpPr>
        <p:spPr/>
        <p:txBody>
          <a:bodyPr/>
          <a:lstStyle/>
          <a:p>
            <a:fld id="{94B00A27-6A5E-FB4A-91DB-B2CBD34313A9}" type="slidenum">
              <a:rPr lang="en-US" smtClean="0"/>
              <a:pPr/>
              <a:t>4</a:t>
            </a:fld>
            <a:endParaRPr lang="en-US" dirty="0"/>
          </a:p>
        </p:txBody>
      </p:sp>
    </p:spTree>
    <p:extLst>
      <p:ext uri="{BB962C8B-B14F-4D97-AF65-F5344CB8AC3E}">
        <p14:creationId xmlns:p14="http://schemas.microsoft.com/office/powerpoint/2010/main" val="15433407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ZA" dirty="0">
                <a:ea typeface="Tahoma" pitchFamily="34" charset="0"/>
                <a:cs typeface="Tahoma" pitchFamily="34" charset="0"/>
              </a:rPr>
              <a:t>Budget Allocation Per Programme </a:t>
            </a:r>
            <a:r>
              <a:rPr lang="en-ZA" dirty="0" smtClean="0">
                <a:ea typeface="Tahoma" pitchFamily="34" charset="0"/>
                <a:cs typeface="Tahoma" pitchFamily="34" charset="0"/>
              </a:rPr>
              <a:t>(PMTE)</a:t>
            </a:r>
            <a:endParaRPr lang="en-ZA" dirty="0">
              <a:latin typeface="+mn-lt"/>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fld id="{94B00A27-6A5E-FB4A-91DB-B2CBD34313A9}" type="slidenum">
              <a:rPr lang="en-US" smtClean="0"/>
              <a:pPr/>
              <a:t>40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048760348"/>
              </p:ext>
            </p:extLst>
          </p:nvPr>
        </p:nvGraphicFramePr>
        <p:xfrm>
          <a:off x="161745" y="875866"/>
          <a:ext cx="8816001" cy="5819207"/>
        </p:xfrm>
        <a:graphic>
          <a:graphicData uri="http://schemas.openxmlformats.org/drawingml/2006/table">
            <a:tbl>
              <a:tblPr/>
              <a:tblGrid>
                <a:gridCol w="3922609"/>
                <a:gridCol w="699056"/>
                <a:gridCol w="699056"/>
                <a:gridCol w="699056"/>
                <a:gridCol w="699056"/>
                <a:gridCol w="699056"/>
                <a:gridCol w="699056"/>
                <a:gridCol w="699056"/>
              </a:tblGrid>
              <a:tr h="255208">
                <a:tc rowSpan="3">
                  <a:txBody>
                    <a:bodyPr/>
                    <a:lstStyle/>
                    <a:p>
                      <a:pPr algn="l" fontAlgn="ctr"/>
                      <a:r>
                        <a:rPr lang="en-ZA" sz="800" b="1" i="0" u="none" strike="noStrike" dirty="0">
                          <a:solidFill>
                            <a:srgbClr val="000000"/>
                          </a:solidFill>
                          <a:effectLst/>
                          <a:latin typeface="Arial Narrow" panose="020B0606020202030204" pitchFamily="34" charset="0"/>
                        </a:rPr>
                        <a:t>Programmes</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ZA" sz="900" b="1" i="0" u="none" strike="noStrike" dirty="0">
                          <a:solidFill>
                            <a:srgbClr val="000000"/>
                          </a:solidFill>
                          <a:effectLst/>
                          <a:latin typeface="Calibri" panose="020F0502020204030204" pitchFamily="34" charset="0"/>
                        </a:rPr>
                        <a:t>Audited outcome</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endParaRPr lang="en-ZA"/>
                    </a:p>
                  </a:txBody>
                  <a:tcPr/>
                </a:tc>
                <a:tc>
                  <a:txBody>
                    <a:bodyPr/>
                    <a:lstStyle/>
                    <a:p>
                      <a:pPr algn="ctr" fontAlgn="ctr"/>
                      <a:r>
                        <a:rPr lang="en-ZA" sz="900" b="1" i="0" u="none" strike="noStrike" dirty="0">
                          <a:solidFill>
                            <a:srgbClr val="000000"/>
                          </a:solidFill>
                          <a:effectLst/>
                          <a:latin typeface="Calibri" panose="020F0502020204030204" pitchFamily="34" charset="0"/>
                        </a:rPr>
                        <a:t>Adjusted </a:t>
                      </a:r>
                      <a:br>
                        <a:rPr lang="en-ZA" sz="900" b="1" i="0" u="none" strike="noStrike" dirty="0">
                          <a:solidFill>
                            <a:srgbClr val="000000"/>
                          </a:solidFill>
                          <a:effectLst/>
                          <a:latin typeface="Calibri" panose="020F0502020204030204" pitchFamily="34" charset="0"/>
                        </a:rPr>
                      </a:br>
                      <a:r>
                        <a:rPr lang="en-ZA" sz="900" b="1" i="0" u="none" strike="noStrike" dirty="0">
                          <a:solidFill>
                            <a:srgbClr val="000000"/>
                          </a:solidFill>
                          <a:effectLst/>
                          <a:latin typeface="Calibri" panose="020F0502020204030204" pitchFamily="34" charset="0"/>
                        </a:rPr>
                        <a:t>appropriation</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gridSpan="3">
                  <a:txBody>
                    <a:bodyPr/>
                    <a:lstStyle/>
                    <a:p>
                      <a:pPr algn="ctr" fontAlgn="ctr"/>
                      <a:r>
                        <a:rPr lang="en-ZA" sz="900" b="1" i="0" u="none" strike="noStrike" dirty="0">
                          <a:solidFill>
                            <a:srgbClr val="000000"/>
                          </a:solidFill>
                          <a:effectLst/>
                          <a:latin typeface="Calibri" panose="020F0502020204030204" pitchFamily="34" charset="0"/>
                        </a:rPr>
                        <a:t>Medium-term </a:t>
                      </a:r>
                      <a:br>
                        <a:rPr lang="en-ZA" sz="900" b="1" i="0" u="none" strike="noStrike" dirty="0">
                          <a:solidFill>
                            <a:srgbClr val="000000"/>
                          </a:solidFill>
                          <a:effectLst/>
                          <a:latin typeface="Calibri" panose="020F0502020204030204" pitchFamily="34" charset="0"/>
                        </a:rPr>
                      </a:br>
                      <a:r>
                        <a:rPr lang="en-ZA" sz="900" b="1" i="0" u="none" strike="noStrike" dirty="0">
                          <a:solidFill>
                            <a:srgbClr val="000000"/>
                          </a:solidFill>
                          <a:effectLst/>
                          <a:latin typeface="Calibri" panose="020F0502020204030204" pitchFamily="34" charset="0"/>
                        </a:rPr>
                        <a:t>expenditure estimate</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endParaRPr lang="en-ZA"/>
                    </a:p>
                  </a:txBody>
                  <a:tcPr/>
                </a:tc>
              </a:tr>
              <a:tr h="130892">
                <a:tc vMerge="1">
                  <a:txBody>
                    <a:bodyPr/>
                    <a:lstStyle/>
                    <a:p>
                      <a:endParaRPr lang="en-ZA"/>
                    </a:p>
                  </a:txBody>
                  <a:tcPr/>
                </a:tc>
                <a:tc>
                  <a:txBody>
                    <a:bodyPr/>
                    <a:lstStyle/>
                    <a:p>
                      <a:pPr algn="ctr" fontAlgn="ctr"/>
                      <a:r>
                        <a:rPr lang="en-ZA" sz="900" b="1" i="0" u="none" strike="noStrike" dirty="0" smtClean="0">
                          <a:solidFill>
                            <a:srgbClr val="000000"/>
                          </a:solidFill>
                          <a:effectLst/>
                          <a:latin typeface="Arial Narrow" panose="020B0606020202030204" pitchFamily="34" charset="0"/>
                        </a:rPr>
                        <a:t>2018/19</a:t>
                      </a:r>
                      <a:endParaRPr lang="en-ZA" sz="900" b="1" i="0" u="none" strike="noStrike" dirty="0">
                        <a:solidFill>
                          <a:srgbClr val="000000"/>
                        </a:solidFill>
                        <a:effectLst/>
                        <a:latin typeface="Arial Narrow" panose="020B0606020202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2019/20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2020/2021</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2021/2022</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2022/2023</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2023/2024</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smtClean="0">
                          <a:solidFill>
                            <a:srgbClr val="000000"/>
                          </a:solidFill>
                          <a:effectLst/>
                          <a:latin typeface="Arial Narrow" panose="020B0606020202030204" pitchFamily="34" charset="0"/>
                        </a:rPr>
                        <a:t>2024/2025</a:t>
                      </a:r>
                      <a:endParaRPr lang="en-ZA" sz="900" b="1" i="0" u="none" strike="noStrike" dirty="0">
                        <a:solidFill>
                          <a:srgbClr val="000000"/>
                        </a:solidFill>
                        <a:effectLst/>
                        <a:latin typeface="Arial Narrow" panose="020B0606020202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129478">
                <a:tc vMerge="1">
                  <a:txBody>
                    <a:bodyPr/>
                    <a:lstStyle/>
                    <a:p>
                      <a:endParaRPr lang="en-ZA"/>
                    </a:p>
                  </a:txBody>
                  <a:tcPr/>
                </a:tc>
                <a:tc>
                  <a:txBody>
                    <a:bodyPr/>
                    <a:lstStyle/>
                    <a:p>
                      <a:pPr algn="ctr" fontAlgn="ctr"/>
                      <a:r>
                        <a:rPr lang="en-ZA" sz="900" b="1" i="0" u="none" strike="noStrike">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129478">
                <a:tc>
                  <a:txBody>
                    <a:bodyPr/>
                    <a:lstStyle/>
                    <a:p>
                      <a:pPr algn="l" rtl="0" fontAlgn="ctr"/>
                      <a:r>
                        <a:rPr lang="en-ZA" sz="1000" b="0" i="0" u="none" strike="noStrike" dirty="0">
                          <a:solidFill>
                            <a:srgbClr val="000000"/>
                          </a:solidFill>
                          <a:effectLst/>
                          <a:latin typeface="Calibri" panose="020F0502020204030204" pitchFamily="34" charset="0"/>
                        </a:rPr>
                        <a:t>Administration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Calibri" panose="020F0502020204030204" pitchFamily="34" charset="0"/>
                        </a:rPr>
                        <a:t>1 228 975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1 042 638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1 099 026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820 907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mn-lt"/>
                        </a:rPr>
                        <a:t>1 002 101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dirty="0">
                          <a:solidFill>
                            <a:srgbClr val="000000"/>
                          </a:solidFill>
                          <a:effectLst/>
                          <a:latin typeface="+mn-lt"/>
                        </a:rPr>
                        <a:t>961 359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mn-lt"/>
                        </a:rPr>
                        <a:t>806 474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l" rtl="0" fontAlgn="ctr"/>
                      <a:r>
                        <a:rPr lang="en-ZA" sz="1000" b="0" i="0" u="none" strike="noStrike" dirty="0">
                          <a:solidFill>
                            <a:srgbClr val="000000"/>
                          </a:solidFill>
                          <a:effectLst/>
                          <a:latin typeface="Calibri" panose="020F0502020204030204" pitchFamily="34" charset="0"/>
                        </a:rPr>
                        <a:t>Real Estate Investment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174 943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183 195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177 800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225 471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233 109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a:solidFill>
                            <a:srgbClr val="000000"/>
                          </a:solidFill>
                          <a:effectLst/>
                          <a:latin typeface="+mn-lt"/>
                        </a:rPr>
                        <a:t>234 603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240 879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l" rtl="0" fontAlgn="ctr"/>
                      <a:r>
                        <a:rPr lang="en-ZA" sz="1000" b="0" i="0" u="none" strike="noStrike">
                          <a:solidFill>
                            <a:srgbClr val="000000"/>
                          </a:solidFill>
                          <a:effectLst/>
                          <a:latin typeface="Calibri" panose="020F0502020204030204" pitchFamily="34" charset="0"/>
                        </a:rPr>
                        <a:t>Construction Management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4 198 568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3 924 616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2 946 587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5 484 451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5 574 141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a:solidFill>
                            <a:srgbClr val="000000"/>
                          </a:solidFill>
                          <a:effectLst/>
                          <a:latin typeface="+mn-lt"/>
                        </a:rPr>
                        <a:t>5 779 310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6 591 161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l" rtl="0" fontAlgn="ctr"/>
                      <a:r>
                        <a:rPr lang="en-ZA" sz="1000" b="0" i="0" u="none" strike="noStrike" dirty="0">
                          <a:solidFill>
                            <a:srgbClr val="000000"/>
                          </a:solidFill>
                          <a:effectLst/>
                          <a:latin typeface="Calibri" panose="020F0502020204030204" pitchFamily="34" charset="0"/>
                        </a:rPr>
                        <a:t>Real Estate Management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10 730 014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11 713 984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11 458 408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10 561 556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12 937 794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a:solidFill>
                            <a:srgbClr val="000000"/>
                          </a:solidFill>
                          <a:effectLst/>
                          <a:latin typeface="+mn-lt"/>
                        </a:rPr>
                        <a:t>12 296 472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mn-lt"/>
                        </a:rPr>
                        <a:t>9 039 147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l" rtl="0" fontAlgn="ctr"/>
                      <a:r>
                        <a:rPr lang="en-ZA" sz="1000" b="0" i="0" u="none" strike="noStrike" dirty="0">
                          <a:solidFill>
                            <a:srgbClr val="000000"/>
                          </a:solidFill>
                          <a:effectLst/>
                          <a:latin typeface="Calibri" panose="020F0502020204030204" pitchFamily="34" charset="0"/>
                        </a:rPr>
                        <a:t>Real Estate Registry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54 466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62 995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59 856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58 919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65 292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a:solidFill>
                            <a:srgbClr val="000000"/>
                          </a:solidFill>
                          <a:effectLst/>
                          <a:latin typeface="+mn-lt"/>
                        </a:rPr>
                        <a:t>65 858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mn-lt"/>
                        </a:rPr>
                        <a:t>67 862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l" rtl="0" fontAlgn="ctr"/>
                      <a:r>
                        <a:rPr lang="en-ZA" sz="1000" b="0" i="0" u="none" strike="noStrike" dirty="0">
                          <a:solidFill>
                            <a:srgbClr val="000000"/>
                          </a:solidFill>
                          <a:effectLst/>
                          <a:latin typeface="Calibri" panose="020F0502020204030204" pitchFamily="34" charset="0"/>
                        </a:rPr>
                        <a:t>Facilities Management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Calibri" panose="020F0502020204030204" pitchFamily="34" charset="0"/>
                        </a:rPr>
                        <a:t>3 833 542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Calibri" panose="020F0502020204030204" pitchFamily="34" charset="0"/>
                        </a:rPr>
                        <a:t>4 050 667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Calibri" panose="020F0502020204030204" pitchFamily="34" charset="0"/>
                        </a:rPr>
                        <a:t>2 789 231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Calibri" panose="020F0502020204030204" pitchFamily="34" charset="0"/>
                        </a:rPr>
                        <a:t>3 652 987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mn-lt"/>
                        </a:rPr>
                        <a:t>3 699 195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dirty="0">
                          <a:solidFill>
                            <a:srgbClr val="000000"/>
                          </a:solidFill>
                          <a:effectLst/>
                          <a:latin typeface="+mn-lt"/>
                        </a:rPr>
                        <a:t>3 803 277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mn-lt"/>
                        </a:rPr>
                        <a:t>3 431 291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l" rtl="0" fontAlgn="t"/>
                      <a:endParaRPr lang="en-ZA" sz="1000" b="1" i="0" u="none" strike="noStrike" dirty="0">
                        <a:solidFill>
                          <a:srgbClr val="000000"/>
                        </a:solidFill>
                        <a:effectLst/>
                        <a:latin typeface="Calibri" panose="020F0502020204030204" pitchFamily="34" charset="0"/>
                      </a:endParaRPr>
                    </a:p>
                  </a:txBody>
                  <a:tcPr marL="857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a:solidFill>
                            <a:srgbClr val="000000"/>
                          </a:solidFill>
                          <a:effectLst/>
                          <a:latin typeface="Arial Narrow" panose="020B0606020202030204" pitchFamily="34" charset="0"/>
                        </a:rPr>
                        <a:t>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a:solidFill>
                            <a:srgbClr val="000000"/>
                          </a:solidFill>
                          <a:effectLst/>
                          <a:latin typeface="Arial Narrow" panose="020B0606020202030204" pitchFamily="34" charset="0"/>
                        </a:rPr>
                        <a:t>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solidFill>
                            <a:srgbClr val="000000"/>
                          </a:solidFill>
                          <a:effectLst/>
                          <a:latin typeface="Arial Narrow" panose="020B0606020202030204" pitchFamily="34" charset="0"/>
                        </a:rPr>
                        <a:t>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solidFill>
                            <a:srgbClr val="000000"/>
                          </a:solidFill>
                          <a:effectLst/>
                          <a:latin typeface="Arial Narrow" panose="020B0606020202030204" pitchFamily="34" charset="0"/>
                        </a:rPr>
                        <a:t>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900" b="1" i="0" u="none" strike="noStrike" dirty="0">
                          <a:solidFill>
                            <a:srgbClr val="000000"/>
                          </a:solidFill>
                          <a:effectLst/>
                          <a:latin typeface="+mn-lt"/>
                        </a:rPr>
                        <a:t>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900" b="1" i="0" u="none" strike="noStrike" dirty="0">
                          <a:solidFill>
                            <a:srgbClr val="000000"/>
                          </a:solidFill>
                          <a:effectLst/>
                          <a:latin typeface="+mn-lt"/>
                        </a:rPr>
                        <a:t>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900" b="1" i="0" u="none" strike="noStrike" dirty="0">
                          <a:solidFill>
                            <a:srgbClr val="000000"/>
                          </a:solidFill>
                          <a:effectLst/>
                          <a:latin typeface="+mn-lt"/>
                        </a:rPr>
                        <a:t> </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478">
                <a:tc>
                  <a:txBody>
                    <a:bodyPr/>
                    <a:lstStyle/>
                    <a:p>
                      <a:pPr algn="l" rtl="0" fontAlgn="t"/>
                      <a:r>
                        <a:rPr lang="en-ZA" sz="1000" b="1" i="0" u="none" strike="noStrike" dirty="0" smtClean="0">
                          <a:solidFill>
                            <a:srgbClr val="000000"/>
                          </a:solidFill>
                          <a:effectLst/>
                          <a:latin typeface="Calibri" panose="020F0502020204030204" pitchFamily="34" charset="0"/>
                        </a:rPr>
                        <a:t>Grand Total</a:t>
                      </a:r>
                      <a:endParaRPr lang="en-ZA" sz="10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a:solidFill>
                            <a:srgbClr val="000000"/>
                          </a:solidFill>
                          <a:effectLst/>
                          <a:latin typeface="Calibri" panose="020F0502020204030204" pitchFamily="34" charset="0"/>
                        </a:rPr>
                        <a:t>20 220 508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a:solidFill>
                            <a:srgbClr val="000000"/>
                          </a:solidFill>
                          <a:effectLst/>
                          <a:latin typeface="Calibri" panose="020F0502020204030204" pitchFamily="34" charset="0"/>
                        </a:rPr>
                        <a:t>20 978 095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dirty="0">
                          <a:solidFill>
                            <a:srgbClr val="000000"/>
                          </a:solidFill>
                          <a:effectLst/>
                          <a:latin typeface="Calibri" panose="020F0502020204030204" pitchFamily="34" charset="0"/>
                        </a:rPr>
                        <a:t>18 530 908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dirty="0">
                          <a:solidFill>
                            <a:srgbClr val="000000"/>
                          </a:solidFill>
                          <a:effectLst/>
                          <a:latin typeface="Calibri" panose="020F0502020204030204" pitchFamily="34" charset="0"/>
                        </a:rPr>
                        <a:t>20 804 291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dirty="0">
                          <a:solidFill>
                            <a:srgbClr val="000000"/>
                          </a:solidFill>
                          <a:effectLst/>
                          <a:latin typeface="+mn-lt"/>
                        </a:rPr>
                        <a:t>23 511 632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1" i="0" u="none" strike="noStrike" dirty="0">
                          <a:solidFill>
                            <a:srgbClr val="000000"/>
                          </a:solidFill>
                          <a:effectLst/>
                          <a:latin typeface="+mn-lt"/>
                        </a:rPr>
                        <a:t>23 140 879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dirty="0">
                          <a:solidFill>
                            <a:srgbClr val="000000"/>
                          </a:solidFill>
                          <a:effectLst/>
                          <a:latin typeface="+mn-lt"/>
                        </a:rPr>
                        <a:t>20 176 814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9839">
                <a:tc>
                  <a:txBody>
                    <a:bodyPr/>
                    <a:lstStyle/>
                    <a:p>
                      <a:pPr algn="l" fontAlgn="ctr"/>
                      <a:r>
                        <a:rPr lang="en-ZA" sz="1000" b="0" i="0" u="none" strike="noStrike" dirty="0">
                          <a:solidFill>
                            <a:srgbClr val="000000"/>
                          </a:solidFill>
                          <a:effectLst/>
                          <a:latin typeface="Arial" panose="020B0604020202020204" pitchFamily="34" charset="0"/>
                        </a:rPr>
                        <a:t> </a:t>
                      </a:r>
                    </a:p>
                  </a:txBody>
                  <a:tcPr marL="3748" marR="3748" marT="37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a:solidFill>
                            <a:srgbClr val="000000"/>
                          </a:solidFill>
                          <a:effectLst/>
                          <a:latin typeface="Calibri" panose="020F0502020204030204" pitchFamily="34" charset="0"/>
                        </a:rPr>
                        <a:t> </a:t>
                      </a:r>
                    </a:p>
                  </a:txBody>
                  <a:tcPr marL="3748" marR="3748" marT="37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alibri" panose="020F0502020204030204" pitchFamily="34" charset="0"/>
                        </a:rPr>
                        <a:t> </a:t>
                      </a:r>
                    </a:p>
                  </a:txBody>
                  <a:tcPr marL="3748" marR="3748" marT="37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alibri" panose="020F0502020204030204" pitchFamily="34" charset="0"/>
                        </a:rPr>
                        <a:t> </a:t>
                      </a:r>
                    </a:p>
                  </a:txBody>
                  <a:tcPr marL="3748" marR="3748" marT="37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alibri" panose="020F0502020204030204" pitchFamily="34" charset="0"/>
                        </a:rPr>
                        <a:t> </a:t>
                      </a:r>
                    </a:p>
                  </a:txBody>
                  <a:tcPr marL="3748" marR="3748" marT="37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alibri" panose="020F0502020204030204" pitchFamily="34" charset="0"/>
                        </a:rPr>
                        <a:t> </a:t>
                      </a:r>
                    </a:p>
                  </a:txBody>
                  <a:tcPr marL="3748" marR="3748" marT="37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alibri" panose="020F0502020204030204" pitchFamily="34" charset="0"/>
                        </a:rPr>
                        <a:t> </a:t>
                      </a:r>
                    </a:p>
                  </a:txBody>
                  <a:tcPr marL="3748" marR="3748" marT="37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a:solidFill>
                            <a:srgbClr val="000000"/>
                          </a:solidFill>
                          <a:effectLst/>
                          <a:latin typeface="Calibri" panose="020F0502020204030204" pitchFamily="34" charset="0"/>
                        </a:rPr>
                        <a:t> </a:t>
                      </a:r>
                    </a:p>
                  </a:txBody>
                  <a:tcPr marL="3748" marR="3748" marT="37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5208">
                <a:tc rowSpan="3">
                  <a:txBody>
                    <a:bodyPr/>
                    <a:lstStyle/>
                    <a:p>
                      <a:pPr algn="l" fontAlgn="ctr"/>
                      <a:r>
                        <a:rPr lang="en-ZA" sz="800" b="1" i="0" u="sng" strike="noStrike" dirty="0">
                          <a:solidFill>
                            <a:srgbClr val="000000"/>
                          </a:solidFill>
                          <a:effectLst/>
                          <a:latin typeface="Arial Narrow" panose="020B0606020202030204" pitchFamily="34" charset="0"/>
                        </a:rPr>
                        <a:t>Economic </a:t>
                      </a:r>
                      <a:r>
                        <a:rPr lang="en-ZA" sz="800" b="1" i="0" u="sng" strike="noStrike" dirty="0" smtClean="0">
                          <a:solidFill>
                            <a:srgbClr val="000000"/>
                          </a:solidFill>
                          <a:effectLst/>
                          <a:latin typeface="Arial Narrow" panose="020B0606020202030204" pitchFamily="34" charset="0"/>
                        </a:rPr>
                        <a:t>Classification</a:t>
                      </a:r>
                      <a:endParaRPr lang="en-ZA" sz="800" b="1" i="0" u="sng" strike="noStrike" dirty="0">
                        <a:solidFill>
                          <a:srgbClr val="000000"/>
                        </a:solidFill>
                        <a:effectLst/>
                        <a:latin typeface="Arial Narrow" panose="020B0606020202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ZA" sz="900" b="1" i="0" u="none" strike="noStrike" dirty="0">
                          <a:solidFill>
                            <a:srgbClr val="000000"/>
                          </a:solidFill>
                          <a:effectLst/>
                          <a:latin typeface="Calibri" panose="020F0502020204030204" pitchFamily="34" charset="0"/>
                        </a:rPr>
                        <a:t>Audited outcome</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endParaRPr lang="en-ZA"/>
                    </a:p>
                  </a:txBody>
                  <a:tcPr/>
                </a:tc>
                <a:tc>
                  <a:txBody>
                    <a:bodyPr/>
                    <a:lstStyle/>
                    <a:p>
                      <a:pPr algn="ctr" fontAlgn="ctr"/>
                      <a:r>
                        <a:rPr lang="en-ZA" sz="900" b="1" i="0" u="none" strike="noStrike" dirty="0">
                          <a:solidFill>
                            <a:srgbClr val="000000"/>
                          </a:solidFill>
                          <a:effectLst/>
                          <a:latin typeface="Calibri" panose="020F0502020204030204" pitchFamily="34" charset="0"/>
                        </a:rPr>
                        <a:t>Adjusted </a:t>
                      </a:r>
                      <a:br>
                        <a:rPr lang="en-ZA" sz="900" b="1" i="0" u="none" strike="noStrike" dirty="0">
                          <a:solidFill>
                            <a:srgbClr val="000000"/>
                          </a:solidFill>
                          <a:effectLst/>
                          <a:latin typeface="Calibri" panose="020F0502020204030204" pitchFamily="34" charset="0"/>
                        </a:rPr>
                      </a:br>
                      <a:r>
                        <a:rPr lang="en-ZA" sz="900" b="1" i="0" u="none" strike="noStrike" dirty="0">
                          <a:solidFill>
                            <a:srgbClr val="000000"/>
                          </a:solidFill>
                          <a:effectLst/>
                          <a:latin typeface="Calibri" panose="020F0502020204030204" pitchFamily="34" charset="0"/>
                        </a:rPr>
                        <a:t>appropriation</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gridSpan="3">
                  <a:txBody>
                    <a:bodyPr/>
                    <a:lstStyle/>
                    <a:p>
                      <a:pPr algn="ctr" fontAlgn="ctr"/>
                      <a:r>
                        <a:rPr lang="en-ZA" sz="900" b="1" i="0" u="none" strike="noStrike" dirty="0">
                          <a:solidFill>
                            <a:srgbClr val="000000"/>
                          </a:solidFill>
                          <a:effectLst/>
                          <a:latin typeface="Calibri" panose="020F0502020204030204" pitchFamily="34" charset="0"/>
                        </a:rPr>
                        <a:t>Medium-term </a:t>
                      </a:r>
                      <a:br>
                        <a:rPr lang="en-ZA" sz="900" b="1" i="0" u="none" strike="noStrike" dirty="0">
                          <a:solidFill>
                            <a:srgbClr val="000000"/>
                          </a:solidFill>
                          <a:effectLst/>
                          <a:latin typeface="Calibri" panose="020F0502020204030204" pitchFamily="34" charset="0"/>
                        </a:rPr>
                      </a:br>
                      <a:r>
                        <a:rPr lang="en-ZA" sz="900" b="1" i="0" u="none" strike="noStrike" dirty="0">
                          <a:solidFill>
                            <a:srgbClr val="000000"/>
                          </a:solidFill>
                          <a:effectLst/>
                          <a:latin typeface="Calibri" panose="020F0502020204030204" pitchFamily="34" charset="0"/>
                        </a:rPr>
                        <a:t>expenditure estimate</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endParaRPr lang="en-ZA"/>
                    </a:p>
                  </a:txBody>
                  <a:tcPr/>
                </a:tc>
              </a:tr>
              <a:tr h="130892">
                <a:tc vMerge="1">
                  <a:txBody>
                    <a:bodyPr/>
                    <a:lstStyle/>
                    <a:p>
                      <a:endParaRPr lang="en-ZA"/>
                    </a:p>
                  </a:txBody>
                  <a:tcPr/>
                </a:tc>
                <a:tc>
                  <a:txBody>
                    <a:bodyPr/>
                    <a:lstStyle/>
                    <a:p>
                      <a:pPr algn="ctr" fontAlgn="ctr"/>
                      <a:r>
                        <a:rPr lang="en-ZA" sz="900" b="1" i="0" u="none" strike="noStrike" dirty="0" smtClean="0">
                          <a:solidFill>
                            <a:srgbClr val="000000"/>
                          </a:solidFill>
                          <a:effectLst/>
                          <a:latin typeface="Arial Narrow" panose="020B0606020202030204" pitchFamily="34" charset="0"/>
                        </a:rPr>
                        <a:t>2018/19</a:t>
                      </a:r>
                      <a:endParaRPr lang="en-ZA" sz="900" b="1" i="0" u="none" strike="noStrike" dirty="0">
                        <a:solidFill>
                          <a:srgbClr val="000000"/>
                        </a:solidFill>
                        <a:effectLst/>
                        <a:latin typeface="Arial Narrow" panose="020B0606020202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2019/20</a:t>
                      </a:r>
                    </a:p>
                  </a:txBody>
                  <a:tcPr marL="3748" marR="3748" marT="3748" marB="0" anchor="ctr">
                    <a:lnL w="12700" cap="flat" cmpd="sng" algn="ctr">
                      <a:solidFill>
                        <a:srgbClr val="000000"/>
                      </a:solidFill>
                      <a:prstDash val="solid"/>
                      <a:round/>
                      <a:headEnd type="none" w="med" len="med"/>
                      <a:tailEnd type="none" w="med" len="med"/>
                    </a:lnL>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2020/2021</a:t>
                      </a:r>
                    </a:p>
                  </a:txBody>
                  <a:tcPr marL="3748" marR="3748" marT="3748"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2021/2022</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2022/2023</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2023/2024</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smtClean="0">
                          <a:solidFill>
                            <a:srgbClr val="000000"/>
                          </a:solidFill>
                          <a:effectLst/>
                          <a:latin typeface="Arial Narrow" panose="020B0606020202030204" pitchFamily="34" charset="0"/>
                        </a:rPr>
                        <a:t>2024/2025</a:t>
                      </a:r>
                      <a:endParaRPr lang="en-ZA" sz="900" b="1" i="0" u="none" strike="noStrike" dirty="0">
                        <a:solidFill>
                          <a:srgbClr val="000000"/>
                        </a:solidFill>
                        <a:effectLst/>
                        <a:latin typeface="Arial Narrow" panose="020B0606020202030204" pitchFamily="34" charset="0"/>
                      </a:endParaRP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129478">
                <a:tc vMerge="1">
                  <a:txBody>
                    <a:bodyPr/>
                    <a:lstStyle/>
                    <a:p>
                      <a:endParaRPr lang="en-ZA"/>
                    </a:p>
                  </a:txBody>
                  <a:tcPr/>
                </a:tc>
                <a:tc>
                  <a:txBody>
                    <a:bodyPr/>
                    <a:lstStyle/>
                    <a:p>
                      <a:pPr algn="ctr" fontAlgn="ctr"/>
                      <a:r>
                        <a:rPr lang="en-ZA" sz="9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Arial Narrow" panose="020B0606020202030204" pitchFamily="34" charset="0"/>
                        </a:rPr>
                        <a:t>(R’000)</a:t>
                      </a:r>
                    </a:p>
                  </a:txBody>
                  <a:tcPr marL="3748" marR="3748" marT="3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0">
                <a:tc>
                  <a:txBody>
                    <a:bodyPr/>
                    <a:lstStyle/>
                    <a:p>
                      <a:pPr algn="l" rtl="0" fontAlgn="ctr"/>
                      <a:r>
                        <a:rPr lang="en-ZA" sz="900" b="1" i="0" u="none" strike="noStrike" dirty="0">
                          <a:solidFill>
                            <a:srgbClr val="000000"/>
                          </a:solidFill>
                          <a:effectLst/>
                          <a:latin typeface="Calibri" panose="020F0502020204030204" pitchFamily="34" charset="0"/>
                        </a:rPr>
                        <a:t>Current Payments</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1" i="0" u="none" strike="noStrike" dirty="0">
                          <a:solidFill>
                            <a:srgbClr val="000000"/>
                          </a:solidFill>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1"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1"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1"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1"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1200" b="1"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1"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lvl="1" algn="l" rtl="0" fontAlgn="ctr"/>
                      <a:r>
                        <a:rPr lang="en-ZA" sz="900" b="0" i="0" u="none" strike="noStrike" dirty="0">
                          <a:solidFill>
                            <a:srgbClr val="000000"/>
                          </a:solidFill>
                          <a:effectLst/>
                          <a:latin typeface="Calibri" panose="020F0502020204030204" pitchFamily="34" charset="0"/>
                        </a:rPr>
                        <a:t>Cleaning &amp; Gardening</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mn-lt"/>
                        </a:rPr>
                        <a:t>280 002</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mn-lt"/>
                        </a:rPr>
                        <a:t>276 746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307 542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345 899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360 531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a:solidFill>
                            <a:srgbClr val="000000"/>
                          </a:solidFill>
                          <a:effectLst/>
                          <a:latin typeface="+mn-lt"/>
                        </a:rPr>
                        <a:t>376 574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393 482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lvl="1" algn="l" rtl="0" fontAlgn="ctr"/>
                      <a:r>
                        <a:rPr lang="en-ZA" sz="900" b="0" i="0" u="none" strike="noStrike">
                          <a:solidFill>
                            <a:srgbClr val="000000"/>
                          </a:solidFill>
                          <a:effectLst/>
                          <a:latin typeface="Calibri" panose="020F0502020204030204" pitchFamily="34" charset="0"/>
                        </a:rPr>
                        <a:t>Repairs</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943 982</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1 057 534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762 561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1 184 825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1 109 986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a:solidFill>
                            <a:srgbClr val="000000"/>
                          </a:solidFill>
                          <a:effectLst/>
                          <a:latin typeface="+mn-lt"/>
                        </a:rPr>
                        <a:t>1 129 093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650 531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lvl="1" algn="l" rtl="0" fontAlgn="ctr"/>
                      <a:r>
                        <a:rPr lang="en-ZA" sz="900" b="0" i="0" u="none" strike="noStrike" dirty="0" smtClean="0">
                          <a:solidFill>
                            <a:srgbClr val="000000"/>
                          </a:solidFill>
                          <a:effectLst/>
                          <a:latin typeface="Calibri" panose="020F0502020204030204" pitchFamily="34" charset="0"/>
                        </a:rPr>
                        <a:t>Maintenance</a:t>
                      </a:r>
                      <a:endParaRPr lang="en-ZA" sz="9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1 913 243</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1 987 729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967 992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1 358 376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mn-lt"/>
                        </a:rPr>
                        <a:t>1 415 835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a:solidFill>
                            <a:srgbClr val="000000"/>
                          </a:solidFill>
                          <a:effectLst/>
                          <a:latin typeface="+mn-lt"/>
                        </a:rPr>
                        <a:t>1 478 840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1 545 240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lvl="1" algn="l" rtl="0" fontAlgn="ctr"/>
                      <a:r>
                        <a:rPr lang="en-ZA" sz="900" b="0" i="0" u="none" strike="noStrike" dirty="0">
                          <a:solidFill>
                            <a:srgbClr val="000000"/>
                          </a:solidFill>
                          <a:effectLst/>
                          <a:latin typeface="Calibri" panose="020F0502020204030204" pitchFamily="34" charset="0"/>
                        </a:rPr>
                        <a:t>Compensation</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1 763 856</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1 813 276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1 867 317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2 038 928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mn-lt"/>
                        </a:rPr>
                        <a:t>2 161 210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dirty="0">
                          <a:solidFill>
                            <a:srgbClr val="000000"/>
                          </a:solidFill>
                          <a:effectLst/>
                          <a:latin typeface="+mn-lt"/>
                        </a:rPr>
                        <a:t>2 165 416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2 210 656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lvl="1" algn="l" rtl="0" fontAlgn="ctr"/>
                      <a:r>
                        <a:rPr lang="en-ZA" sz="900" b="0" i="0" u="none" strike="noStrike">
                          <a:solidFill>
                            <a:srgbClr val="000000"/>
                          </a:solidFill>
                          <a:effectLst/>
                          <a:latin typeface="Calibri" panose="020F0502020204030204" pitchFamily="34" charset="0"/>
                        </a:rPr>
                        <a:t>Admin goods &amp;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565 013</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454 156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298 372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437 097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617 937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dirty="0">
                          <a:solidFill>
                            <a:srgbClr val="000000"/>
                          </a:solidFill>
                          <a:effectLst/>
                          <a:latin typeface="+mn-lt"/>
                        </a:rPr>
                        <a:t>548 067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394 558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lvl="1" algn="l" rtl="0" fontAlgn="ctr"/>
                      <a:r>
                        <a:rPr lang="en-ZA" sz="900" b="0" i="0" u="none" strike="noStrike" dirty="0">
                          <a:solidFill>
                            <a:srgbClr val="000000"/>
                          </a:solidFill>
                          <a:effectLst/>
                          <a:latin typeface="Calibri" panose="020F0502020204030204" pitchFamily="34" charset="0"/>
                        </a:rPr>
                        <a:t>Covid-19 Projects</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335 510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10 600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11 021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dirty="0">
                          <a:solidFill>
                            <a:srgbClr val="000000"/>
                          </a:solidFill>
                          <a:effectLst/>
                          <a:latin typeface="+mn-lt"/>
                        </a:rPr>
                        <a:t>10 500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10 971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lvl="1" algn="l" rtl="0" fontAlgn="ctr"/>
                      <a:r>
                        <a:rPr lang="en-ZA" sz="900" b="0" i="0" u="none" strike="noStrike" dirty="0">
                          <a:solidFill>
                            <a:srgbClr val="000000"/>
                          </a:solidFill>
                          <a:effectLst/>
                          <a:latin typeface="Calibri" panose="020F0502020204030204" pitchFamily="34" charset="0"/>
                        </a:rPr>
                        <a:t>Municipal services recoverable</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4 484 162</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4 986 501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4 696 256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3 290 497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5 100 126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dirty="0">
                          <a:solidFill>
                            <a:srgbClr val="000000"/>
                          </a:solidFill>
                          <a:effectLst/>
                          <a:latin typeface="+mn-lt"/>
                        </a:rPr>
                        <a:t>3 903 677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lvl="1" algn="l" rtl="0" fontAlgn="ctr"/>
                      <a:r>
                        <a:rPr lang="en-ZA" sz="900" b="0" i="0" u="none" strike="noStrike" dirty="0">
                          <a:solidFill>
                            <a:srgbClr val="000000"/>
                          </a:solidFill>
                          <a:effectLst/>
                          <a:latin typeface="Calibri" panose="020F0502020204030204" pitchFamily="34" charset="0"/>
                        </a:rPr>
                        <a:t>Municipal services non-recoverable</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363 698</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482 792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411 033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446 525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468 851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dirty="0">
                          <a:solidFill>
                            <a:srgbClr val="000000"/>
                          </a:solidFill>
                          <a:effectLst/>
                          <a:latin typeface="+mn-lt"/>
                        </a:rPr>
                        <a:t>489 950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514 447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lvl="1" algn="l" rtl="0" fontAlgn="ctr"/>
                      <a:r>
                        <a:rPr lang="en-ZA" sz="900" b="0" i="0" u="none" strike="noStrike" dirty="0">
                          <a:solidFill>
                            <a:srgbClr val="000000"/>
                          </a:solidFill>
                          <a:effectLst/>
                          <a:latin typeface="Calibri" panose="020F0502020204030204" pitchFamily="34" charset="0"/>
                        </a:rPr>
                        <a:t>Operating Leases</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4 533 916</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5 081 000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4 933 887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4 967 083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5 364 450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a:solidFill>
                            <a:srgbClr val="000000"/>
                          </a:solidFill>
                          <a:effectLst/>
                          <a:latin typeface="+mn-lt"/>
                        </a:rPr>
                        <a:t>5 790 273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6 253 495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lvl="1" algn="l" rtl="0" fontAlgn="ctr"/>
                      <a:r>
                        <a:rPr lang="en-ZA" sz="900" b="0" i="0" u="none" strike="noStrike" dirty="0">
                          <a:solidFill>
                            <a:srgbClr val="000000"/>
                          </a:solidFill>
                          <a:effectLst/>
                          <a:latin typeface="Calibri" panose="020F0502020204030204" pitchFamily="34" charset="0"/>
                        </a:rPr>
                        <a:t>Construction Expenses</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328 495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264 596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83 381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a:solidFill>
                            <a:srgbClr val="000000"/>
                          </a:solidFill>
                          <a:effectLst/>
                          <a:latin typeface="+mn-lt"/>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mn-lt"/>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rtl="0" fontAlgn="t"/>
                      <a:r>
                        <a:rPr lang="en-ZA" sz="900" b="1" i="0" u="none" strike="noStrike">
                          <a:solidFill>
                            <a:srgbClr val="000000"/>
                          </a:solidFill>
                          <a:effectLst/>
                          <a:latin typeface="Calibri" panose="020F0502020204030204" pitchFamily="34" charset="0"/>
                        </a:rPr>
                        <a:t>Sub-Total Current Payments</a:t>
                      </a:r>
                    </a:p>
                  </a:txBody>
                  <a:tcPr marL="0" marR="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a:solidFill>
                            <a:srgbClr val="000000"/>
                          </a:solidFill>
                          <a:effectLst/>
                          <a:latin typeface="+mn-lt"/>
                        </a:rPr>
                        <a:t>15 176 367</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a:solidFill>
                            <a:srgbClr val="000000"/>
                          </a:solidFill>
                          <a:effectLst/>
                          <a:latin typeface="+mn-lt"/>
                        </a:rPr>
                        <a:t>16 404 330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a:solidFill>
                            <a:srgbClr val="000000"/>
                          </a:solidFill>
                          <a:effectLst/>
                          <a:latin typeface="+mn-lt"/>
                        </a:rPr>
                        <a:t>14 663 851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a:solidFill>
                            <a:srgbClr val="000000"/>
                          </a:solidFill>
                          <a:effectLst/>
                          <a:latin typeface="+mn-lt"/>
                        </a:rPr>
                        <a:t>14 079 830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a:solidFill>
                            <a:srgbClr val="000000"/>
                          </a:solidFill>
                          <a:effectLst/>
                          <a:latin typeface="+mn-lt"/>
                        </a:rPr>
                        <a:t>16 609 947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t"/>
                      <a:r>
                        <a:rPr lang="en-ZA" sz="900" b="1" i="0" u="none" strike="noStrike">
                          <a:solidFill>
                            <a:srgbClr val="000000"/>
                          </a:solidFill>
                          <a:effectLst/>
                          <a:latin typeface="+mn-lt"/>
                        </a:rPr>
                        <a:t>15 892 390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dirty="0">
                          <a:solidFill>
                            <a:srgbClr val="000000"/>
                          </a:solidFill>
                          <a:effectLst/>
                          <a:latin typeface="+mn-lt"/>
                        </a:rPr>
                        <a:t>11 973 380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rtl="0" fontAlgn="ctr"/>
                      <a:r>
                        <a:rPr lang="en-ZA" sz="900" b="1" i="0" u="none" strike="noStrike" dirty="0">
                          <a:solidFill>
                            <a:srgbClr val="000000"/>
                          </a:solidFill>
                          <a:effectLst/>
                          <a:latin typeface="Calibri" panose="020F0502020204030204" pitchFamily="34" charset="0"/>
                        </a:rPr>
                        <a:t>Transfer Payments</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a:solidFill>
                            <a:srgbClr val="000000"/>
                          </a:solidFill>
                          <a:effectLst/>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a:solidFill>
                            <a:srgbClr val="000000"/>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a:solidFill>
                            <a:srgbClr val="000000"/>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a:solidFill>
                            <a:srgbClr val="000000"/>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a:solidFill>
                            <a:srgbClr val="000000"/>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1" i="0" u="none" strike="noStrike">
                          <a:solidFill>
                            <a:srgbClr val="000000"/>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a:solidFill>
                            <a:srgbClr val="000000"/>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lvl="1" algn="l" rtl="0" fontAlgn="ctr"/>
                      <a:r>
                        <a:rPr lang="en-ZA" sz="900" b="0" i="0" u="none" strike="noStrike" dirty="0">
                          <a:solidFill>
                            <a:srgbClr val="000000"/>
                          </a:solidFill>
                          <a:effectLst/>
                          <a:latin typeface="Calibri" panose="020F0502020204030204" pitchFamily="34" charset="0"/>
                        </a:rPr>
                        <a:t>Property Rates</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1 210 060</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1 008 110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1 273 334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1 643 016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1 774 457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a:solidFill>
                            <a:srgbClr val="000000"/>
                          </a:solidFill>
                          <a:effectLst/>
                          <a:latin typeface="+mn-lt"/>
                        </a:rPr>
                        <a:t>1 916 414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mn-lt"/>
                        </a:rPr>
                        <a:t>2 069 727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rtl="0" fontAlgn="ctr"/>
                      <a:r>
                        <a:rPr lang="en-ZA" sz="900" b="1" i="0" u="none" strike="noStrike" dirty="0">
                          <a:solidFill>
                            <a:srgbClr val="000000"/>
                          </a:solidFill>
                          <a:effectLst/>
                          <a:latin typeface="Calibri" panose="020F0502020204030204" pitchFamily="34" charset="0"/>
                        </a:rPr>
                        <a:t>Sub-Total Transfer Payments</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a:solidFill>
                            <a:srgbClr val="000000"/>
                          </a:solidFill>
                          <a:effectLst/>
                          <a:latin typeface="+mn-lt"/>
                        </a:rPr>
                        <a:t>1 210 060</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a:solidFill>
                            <a:srgbClr val="000000"/>
                          </a:solidFill>
                          <a:effectLst/>
                          <a:latin typeface="+mn-lt"/>
                        </a:rPr>
                        <a:t>1 008 110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a:solidFill>
                            <a:srgbClr val="000000"/>
                          </a:solidFill>
                          <a:effectLst/>
                          <a:latin typeface="+mn-lt"/>
                        </a:rPr>
                        <a:t>1 273 334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a:solidFill>
                            <a:srgbClr val="000000"/>
                          </a:solidFill>
                          <a:effectLst/>
                          <a:latin typeface="+mn-lt"/>
                        </a:rPr>
                        <a:t>1 643 016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a:solidFill>
                            <a:srgbClr val="000000"/>
                          </a:solidFill>
                          <a:effectLst/>
                          <a:latin typeface="+mn-lt"/>
                        </a:rPr>
                        <a:t>1 774 457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1" i="0" u="none" strike="noStrike">
                          <a:solidFill>
                            <a:srgbClr val="000000"/>
                          </a:solidFill>
                          <a:effectLst/>
                          <a:latin typeface="+mn-lt"/>
                        </a:rPr>
                        <a:t>1 916 414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a:solidFill>
                            <a:srgbClr val="000000"/>
                          </a:solidFill>
                          <a:effectLst/>
                          <a:latin typeface="+mn-lt"/>
                        </a:rPr>
                        <a:t>2 069 727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rtl="0" fontAlgn="ctr"/>
                      <a:r>
                        <a:rPr lang="en-ZA" sz="900" b="1" i="0" u="none" strike="noStrike" dirty="0">
                          <a:solidFill>
                            <a:srgbClr val="000000"/>
                          </a:solidFill>
                          <a:effectLst/>
                          <a:latin typeface="Calibri" panose="020F0502020204030204" pitchFamily="34" charset="0"/>
                        </a:rPr>
                        <a:t>Capital Payments</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a:solidFill>
                            <a:srgbClr val="000000"/>
                          </a:solidFill>
                          <a:effectLst/>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a:solidFill>
                            <a:srgbClr val="000000"/>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a:solidFill>
                            <a:srgbClr val="000000"/>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a:solidFill>
                            <a:srgbClr val="000000"/>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a:solidFill>
                            <a:srgbClr val="000000"/>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1" i="0" u="none" strike="noStrike">
                          <a:solidFill>
                            <a:srgbClr val="000000"/>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1" i="0" u="none" strike="noStrike" dirty="0">
                          <a:solidFill>
                            <a:srgbClr val="000000"/>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lvl="1" algn="l" rtl="0" fontAlgn="ctr"/>
                      <a:r>
                        <a:rPr lang="en-ZA" sz="900" b="0" i="0" u="none" strike="noStrike" dirty="0">
                          <a:solidFill>
                            <a:srgbClr val="000000"/>
                          </a:solidFill>
                          <a:effectLst/>
                          <a:latin typeface="Calibri" panose="020F0502020204030204" pitchFamily="34" charset="0"/>
                        </a:rPr>
                        <a:t>Refurbishments</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926 515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976 779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695 237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1 652 423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1 574 936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a:solidFill>
                            <a:srgbClr val="000000"/>
                          </a:solidFill>
                          <a:effectLst/>
                          <a:latin typeface="+mn-lt"/>
                        </a:rPr>
                        <a:t>1 665 124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mn-lt"/>
                        </a:rPr>
                        <a:t>2 284 161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lvl="1" algn="l" rtl="0" fontAlgn="ctr"/>
                      <a:r>
                        <a:rPr lang="en-ZA" sz="900" b="0" i="0" u="none" strike="noStrike" dirty="0">
                          <a:solidFill>
                            <a:srgbClr val="000000"/>
                          </a:solidFill>
                          <a:effectLst/>
                          <a:latin typeface="Calibri" panose="020F0502020204030204" pitchFamily="34" charset="0"/>
                        </a:rPr>
                        <a:t>Client Capital - Recoverable</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2 074 324</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2 003 368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1 332 750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2 421 201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2 523 618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a:solidFill>
                            <a:srgbClr val="000000"/>
                          </a:solidFill>
                          <a:effectLst/>
                          <a:latin typeface="+mn-lt"/>
                        </a:rPr>
                        <a:t>2 635 919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mn-lt"/>
                        </a:rPr>
                        <a:t>2 754 272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lvl="1" algn="l" rtl="0" fontAlgn="ctr"/>
                      <a:r>
                        <a:rPr lang="en-ZA" sz="900" b="0" i="0" u="none" strike="noStrike" dirty="0">
                          <a:solidFill>
                            <a:srgbClr val="000000"/>
                          </a:solidFill>
                          <a:effectLst/>
                          <a:latin typeface="Calibri" panose="020F0502020204030204" pitchFamily="34" charset="0"/>
                        </a:rPr>
                        <a:t>Machinery &amp; Equipment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34 792</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30 409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15 192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62 120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42 970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a:solidFill>
                            <a:srgbClr val="000000"/>
                          </a:solidFill>
                          <a:effectLst/>
                          <a:latin typeface="+mn-lt"/>
                        </a:rPr>
                        <a:t>45 328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mn-lt"/>
                        </a:rPr>
                        <a:t>47 811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lvl="1" algn="l" rtl="0" fontAlgn="ctr"/>
                      <a:r>
                        <a:rPr lang="en-ZA" sz="900" b="0" i="0" u="none" strike="noStrike" dirty="0">
                          <a:solidFill>
                            <a:srgbClr val="000000"/>
                          </a:solidFill>
                          <a:effectLst/>
                          <a:latin typeface="Calibri" panose="020F0502020204030204" pitchFamily="34" charset="0"/>
                        </a:rPr>
                        <a:t>DPWI Infrastructure</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798 450</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555 099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550 544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945 701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a:solidFill>
                            <a:srgbClr val="000000"/>
                          </a:solidFill>
                          <a:effectLst/>
                          <a:latin typeface="+mn-lt"/>
                        </a:rPr>
                        <a:t>985 704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900" b="0" i="0" u="none" strike="noStrike">
                          <a:solidFill>
                            <a:srgbClr val="000000"/>
                          </a:solidFill>
                          <a:effectLst/>
                          <a:latin typeface="+mn-lt"/>
                        </a:rPr>
                        <a:t>985 704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900" b="0" i="0" u="none" strike="noStrike" dirty="0">
                          <a:solidFill>
                            <a:srgbClr val="000000"/>
                          </a:solidFill>
                          <a:effectLst/>
                          <a:latin typeface="+mn-lt"/>
                        </a:rPr>
                        <a:t>1 047 463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rtl="0" fontAlgn="t"/>
                      <a:r>
                        <a:rPr lang="en-ZA" sz="900" b="1" i="0" u="none" strike="noStrike" dirty="0">
                          <a:solidFill>
                            <a:srgbClr val="000000"/>
                          </a:solidFill>
                          <a:effectLst/>
                          <a:latin typeface="Calibri" panose="020F0502020204030204" pitchFamily="34" charset="0"/>
                        </a:rPr>
                        <a:t>Sub-Total Capital Payments</a:t>
                      </a:r>
                    </a:p>
                  </a:txBody>
                  <a:tcPr marL="0" marR="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a:solidFill>
                            <a:srgbClr val="000000"/>
                          </a:solidFill>
                          <a:effectLst/>
                          <a:latin typeface="+mn-lt"/>
                        </a:rPr>
                        <a:t>3 834 081</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a:solidFill>
                            <a:srgbClr val="000000"/>
                          </a:solidFill>
                          <a:effectLst/>
                          <a:latin typeface="+mn-lt"/>
                        </a:rPr>
                        <a:t>3 565 655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a:solidFill>
                            <a:srgbClr val="000000"/>
                          </a:solidFill>
                          <a:effectLst/>
                          <a:latin typeface="+mn-lt"/>
                        </a:rPr>
                        <a:t>2 593 724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a:solidFill>
                            <a:srgbClr val="000000"/>
                          </a:solidFill>
                          <a:effectLst/>
                          <a:latin typeface="+mn-lt"/>
                        </a:rPr>
                        <a:t>5 081 445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a:solidFill>
                            <a:srgbClr val="000000"/>
                          </a:solidFill>
                          <a:effectLst/>
                          <a:latin typeface="+mn-lt"/>
                        </a:rPr>
                        <a:t>5 127 228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t"/>
                      <a:r>
                        <a:rPr lang="en-ZA" sz="900" b="1" i="0" u="none" strike="noStrike">
                          <a:solidFill>
                            <a:srgbClr val="000000"/>
                          </a:solidFill>
                          <a:effectLst/>
                          <a:latin typeface="+mn-lt"/>
                        </a:rPr>
                        <a:t>5 332 075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dirty="0">
                          <a:solidFill>
                            <a:srgbClr val="000000"/>
                          </a:solidFill>
                          <a:effectLst/>
                          <a:latin typeface="+mn-lt"/>
                        </a:rPr>
                        <a:t>6 133 707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rtl="0" fontAlgn="t"/>
                      <a:r>
                        <a:rPr lang="en-ZA" sz="900" b="0" i="0" u="none" strike="noStrike" dirty="0">
                          <a:solidFill>
                            <a:srgbClr val="000000"/>
                          </a:solidFill>
                          <a:effectLst/>
                          <a:latin typeface="Calibri" panose="020F050202020403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mn-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mn-lt"/>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mn-lt"/>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0" i="0" u="none" strike="noStrike">
                          <a:solidFill>
                            <a:srgbClr val="000000"/>
                          </a:solidFill>
                          <a:effectLst/>
                          <a:latin typeface="+mn-l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0" i="0" u="none" strike="noStrike">
                          <a:solidFill>
                            <a:srgbClr val="000000"/>
                          </a:solidFill>
                          <a:effectLst/>
                          <a:latin typeface="+mn-l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t"/>
                      <a:r>
                        <a:rPr lang="en-ZA" sz="900" b="0" i="0" u="none" strike="noStrike">
                          <a:solidFill>
                            <a:srgbClr val="000000"/>
                          </a:solidFill>
                          <a:effectLst/>
                          <a:latin typeface="+mn-l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0" i="0" u="none" strike="noStrike" dirty="0">
                          <a:solidFill>
                            <a:srgbClr val="000000"/>
                          </a:solidFill>
                          <a:effectLst/>
                          <a:latin typeface="+mn-l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rtl="0" fontAlgn="t"/>
                      <a:r>
                        <a:rPr lang="en-ZA" sz="900" b="1" i="0" u="none" strike="noStrike" dirty="0">
                          <a:solidFill>
                            <a:srgbClr val="000000"/>
                          </a:solidFill>
                          <a:effectLst/>
                          <a:latin typeface="Calibri" panose="020F0502020204030204" pitchFamily="34" charset="0"/>
                        </a:rPr>
                        <a:t>Total</a:t>
                      </a:r>
                    </a:p>
                  </a:txBody>
                  <a:tcPr marL="0" marR="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a:solidFill>
                            <a:srgbClr val="000000"/>
                          </a:solidFill>
                          <a:effectLst/>
                          <a:latin typeface="+mn-lt"/>
                        </a:rPr>
                        <a:t>20 220 508</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a:solidFill>
                            <a:srgbClr val="000000"/>
                          </a:solidFill>
                          <a:effectLst/>
                          <a:latin typeface="+mn-lt"/>
                        </a:rPr>
                        <a:t>20 978 095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dirty="0">
                          <a:solidFill>
                            <a:srgbClr val="000000"/>
                          </a:solidFill>
                          <a:effectLst/>
                          <a:latin typeface="+mn-lt"/>
                        </a:rPr>
                        <a:t>18 530 908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dirty="0">
                          <a:solidFill>
                            <a:srgbClr val="000000"/>
                          </a:solidFill>
                          <a:effectLst/>
                          <a:latin typeface="+mn-lt"/>
                        </a:rPr>
                        <a:t>20 804 291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dirty="0">
                          <a:solidFill>
                            <a:srgbClr val="000000"/>
                          </a:solidFill>
                          <a:effectLst/>
                          <a:latin typeface="+mn-lt"/>
                        </a:rPr>
                        <a:t>23 511 632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t"/>
                      <a:r>
                        <a:rPr lang="en-ZA" sz="900" b="1" i="0" u="none" strike="noStrike" dirty="0">
                          <a:solidFill>
                            <a:srgbClr val="000000"/>
                          </a:solidFill>
                          <a:effectLst/>
                          <a:latin typeface="+mn-lt"/>
                        </a:rPr>
                        <a:t>23 140 879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ZA" sz="900" b="1" i="0" u="none" strike="noStrike" dirty="0">
                          <a:solidFill>
                            <a:srgbClr val="000000"/>
                          </a:solidFill>
                          <a:effectLst/>
                          <a:latin typeface="+mn-lt"/>
                        </a:rPr>
                        <a:t>20 176 814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5899700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950" y="1466851"/>
            <a:ext cx="7791450" cy="2371724"/>
          </a:xfrm>
        </p:spPr>
        <p:txBody>
          <a:bodyPr/>
          <a:lstStyle/>
          <a:p>
            <a:pPr algn="just"/>
            <a:r>
              <a:rPr lang="en-US" sz="1600" dirty="0" smtClean="0"/>
              <a:t>The PMTE </a:t>
            </a:r>
            <a:r>
              <a:rPr lang="en-US" sz="1600" dirty="0"/>
              <a:t>will focus on developing precincts to support efficient and integrated government planning by grouping departments that provide similar services to make service delivery more efficient; refurbishing and maintaining government buildings in its portfolio; and developing 12 small fishing harbours</a:t>
            </a:r>
            <a:r>
              <a:rPr lang="en-US" sz="1600" dirty="0" smtClean="0"/>
              <a:t>. </a:t>
            </a:r>
          </a:p>
          <a:p>
            <a:pPr marL="0" indent="0" algn="just">
              <a:buNone/>
            </a:pPr>
            <a:endParaRPr lang="en-US" sz="1600" dirty="0" smtClean="0"/>
          </a:p>
          <a:p>
            <a:pPr algn="just"/>
            <a:r>
              <a:rPr lang="en-US" sz="1600" dirty="0" smtClean="0"/>
              <a:t>A </a:t>
            </a:r>
            <a:r>
              <a:rPr lang="en-US" sz="1600" dirty="0"/>
              <a:t>key component of the PMTE’s funds will be channeled towards improving access for people with disabilities, as such the Department is intending to complete 48 accessibility infrastructure projects to retrofit building to make them accessible for people with disabilities over the medium term. </a:t>
            </a:r>
            <a:endParaRPr lang="en-US" sz="1600" dirty="0" smtClean="0"/>
          </a:p>
          <a:p>
            <a:pPr marL="0" indent="0" algn="just">
              <a:buNone/>
            </a:pPr>
            <a:endParaRPr lang="en-US" sz="1600" dirty="0" smtClean="0"/>
          </a:p>
          <a:p>
            <a:pPr algn="just"/>
            <a:r>
              <a:rPr lang="en-US" sz="1600" dirty="0" smtClean="0"/>
              <a:t>The </a:t>
            </a:r>
            <a:r>
              <a:rPr lang="en-US" sz="1600" dirty="0"/>
              <a:t>Department will also execute the refurbishment, repair, DPW: Capital and Client: Capital projects for 24 departments, including correctional centers, police stations, courts, office buildings and prisons. The execution of these projects is projected to cost R19.3 billion over the MTEF period. A further R4.4 billion has been allocated over the medium term for building maintenance. </a:t>
            </a:r>
          </a:p>
        </p:txBody>
      </p:sp>
      <p:sp>
        <p:nvSpPr>
          <p:cNvPr id="3" name="Title 2"/>
          <p:cNvSpPr>
            <a:spLocks noGrp="1"/>
          </p:cNvSpPr>
          <p:nvPr>
            <p:ph type="title"/>
          </p:nvPr>
        </p:nvSpPr>
        <p:spPr/>
        <p:txBody>
          <a:bodyPr>
            <a:normAutofit/>
          </a:bodyPr>
          <a:lstStyle/>
          <a:p>
            <a:r>
              <a:rPr lang="en-ZA" dirty="0">
                <a:ea typeface="Tahoma" pitchFamily="34" charset="0"/>
                <a:cs typeface="Tahoma" pitchFamily="34" charset="0"/>
              </a:rPr>
              <a:t>Budget A</a:t>
            </a:r>
            <a:r>
              <a:rPr lang="en-ZA" dirty="0" smtClean="0">
                <a:ea typeface="Tahoma" pitchFamily="34" charset="0"/>
                <a:cs typeface="Tahoma" pitchFamily="34" charset="0"/>
              </a:rPr>
              <a:t>nalysis – Summary (PMTE</a:t>
            </a:r>
            <a:r>
              <a:rPr lang="en-ZA" dirty="0">
                <a:ea typeface="Tahoma" pitchFamily="34" charset="0"/>
                <a:cs typeface="Tahoma" pitchFamily="34" charset="0"/>
              </a:rPr>
              <a:t>)</a:t>
            </a:r>
            <a:endParaRPr lang="en-ZA" dirty="0">
              <a:latin typeface="+mn-lt"/>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94B00A27-6A5E-FB4A-91DB-B2CBD34313A9}" type="slidenum">
              <a:rPr lang="en-US" smtClean="0"/>
              <a:pPr/>
              <a:t>41</a:t>
            </a:fld>
            <a:endParaRPr lang="en-US" dirty="0"/>
          </a:p>
        </p:txBody>
      </p:sp>
    </p:spTree>
    <p:extLst>
      <p:ext uri="{BB962C8B-B14F-4D97-AF65-F5344CB8AC3E}">
        <p14:creationId xmlns:p14="http://schemas.microsoft.com/office/powerpoint/2010/main" val="22421984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025" y="1614380"/>
            <a:ext cx="7915276" cy="2128946"/>
          </a:xfrm>
        </p:spPr>
        <p:txBody>
          <a:bodyPr/>
          <a:lstStyle/>
          <a:p>
            <a:pPr marL="0" indent="0">
              <a:buNone/>
            </a:pPr>
            <a:r>
              <a:rPr lang="en-US" sz="2800" dirty="0"/>
              <a:t>It is recommended that the </a:t>
            </a:r>
            <a:r>
              <a:rPr lang="en-US" sz="2800" dirty="0" smtClean="0"/>
              <a:t>Portfolio Committee notes the 2022/23 </a:t>
            </a:r>
            <a:r>
              <a:rPr lang="en-ZA" sz="2800" dirty="0" smtClean="0"/>
              <a:t>Annual </a:t>
            </a:r>
            <a:r>
              <a:rPr lang="en-ZA" sz="2800" dirty="0"/>
              <a:t>Performance </a:t>
            </a:r>
            <a:r>
              <a:rPr lang="en-ZA" sz="2800" dirty="0" smtClean="0"/>
              <a:t>Plan </a:t>
            </a:r>
            <a:r>
              <a:rPr lang="en-ZA" sz="2800" dirty="0"/>
              <a:t>and Budget </a:t>
            </a:r>
            <a:r>
              <a:rPr lang="en-ZA" sz="2800" dirty="0" smtClean="0"/>
              <a:t>Votes </a:t>
            </a:r>
            <a:r>
              <a:rPr lang="en-ZA" sz="2800" dirty="0"/>
              <a:t>of the Department of Public Works and </a:t>
            </a:r>
            <a:r>
              <a:rPr lang="en-ZA" sz="2800" dirty="0" smtClean="0"/>
              <a:t>Infrastructure.</a:t>
            </a:r>
            <a:endParaRPr lang="en-US" sz="2800" b="1" dirty="0"/>
          </a:p>
          <a:p>
            <a:pPr marL="0" indent="0">
              <a:buNone/>
            </a:pPr>
            <a:endParaRPr lang="en-ZA" dirty="0"/>
          </a:p>
        </p:txBody>
      </p:sp>
      <p:sp>
        <p:nvSpPr>
          <p:cNvPr id="3" name="Title 2"/>
          <p:cNvSpPr>
            <a:spLocks noGrp="1"/>
          </p:cNvSpPr>
          <p:nvPr>
            <p:ph type="title"/>
          </p:nvPr>
        </p:nvSpPr>
        <p:spPr/>
        <p:txBody>
          <a:bodyPr/>
          <a:lstStyle/>
          <a:p>
            <a:r>
              <a:rPr lang="en-US" dirty="0"/>
              <a:t>Recommendations </a:t>
            </a:r>
            <a:endParaRPr lang="en-ZA" dirty="0"/>
          </a:p>
        </p:txBody>
      </p:sp>
      <p:sp>
        <p:nvSpPr>
          <p:cNvPr id="5" name="Slide Number Placeholder 4"/>
          <p:cNvSpPr>
            <a:spLocks noGrp="1"/>
          </p:cNvSpPr>
          <p:nvPr>
            <p:ph type="sldNum" sz="quarter" idx="12"/>
          </p:nvPr>
        </p:nvSpPr>
        <p:spPr/>
        <p:txBody>
          <a:bodyPr/>
          <a:lstStyle/>
          <a:p>
            <a:fld id="{94B00A27-6A5E-FB4A-91DB-B2CBD34313A9}" type="slidenum">
              <a:rPr lang="en-US" smtClean="0"/>
              <a:pPr/>
              <a:t>42</a:t>
            </a:fld>
            <a:endParaRPr lang="en-US" dirty="0"/>
          </a:p>
        </p:txBody>
      </p:sp>
    </p:spTree>
    <p:extLst>
      <p:ext uri="{BB962C8B-B14F-4D97-AF65-F5344CB8AC3E}">
        <p14:creationId xmlns:p14="http://schemas.microsoft.com/office/powerpoint/2010/main" val="12258413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451" y="0"/>
            <a:ext cx="8058149" cy="838200"/>
          </a:xfrm>
        </p:spPr>
        <p:txBody>
          <a:bodyPr>
            <a:normAutofit/>
          </a:bodyPr>
          <a:lstStyle/>
          <a:p>
            <a:r>
              <a:rPr lang="en-ZA" dirty="0">
                <a:ea typeface="Tahoma" pitchFamily="34" charset="0"/>
              </a:rPr>
              <a:t>Thank You </a:t>
            </a:r>
          </a:p>
        </p:txBody>
      </p:sp>
      <p:sp>
        <p:nvSpPr>
          <p:cNvPr id="5" name="Slide Number Placeholder 4"/>
          <p:cNvSpPr>
            <a:spLocks noGrp="1"/>
          </p:cNvSpPr>
          <p:nvPr>
            <p:ph type="sldNum" sz="quarter" idx="12"/>
          </p:nvPr>
        </p:nvSpPr>
        <p:spPr/>
        <p:txBody>
          <a:bodyPr/>
          <a:lstStyle/>
          <a:p>
            <a:fld id="{6D88B901-4B89-400A-9326-FD413AFBC764}" type="slidenum">
              <a:rPr lang="en-US" smtClean="0"/>
              <a:pPr/>
              <a:t>43</a:t>
            </a:fld>
            <a:endParaRPr lang="en-US" dirty="0"/>
          </a:p>
        </p:txBody>
      </p:sp>
      <p:pic>
        <p:nvPicPr>
          <p:cNvPr id="1026" name="Picture 2" descr="Publi Works &amp; Infra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580" y="2265528"/>
            <a:ext cx="5432841" cy="227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448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70420"/>
            <a:ext cx="5836257" cy="1105231"/>
          </a:xfrm>
          <a:pattFill prst="pct80">
            <a:fgClr>
              <a:schemeClr val="accent6"/>
            </a:fgClr>
            <a:bgClr>
              <a:schemeClr val="bg1"/>
            </a:bgClr>
          </a:pattFill>
        </p:spPr>
        <p:txBody>
          <a:bodyPr anchor="ctr" anchorCtr="0"/>
          <a:lstStyle/>
          <a:p>
            <a:pPr algn="l"/>
            <a:r>
              <a:rPr lang="en-ZA" sz="4000" b="1" dirty="0" smtClean="0">
                <a:solidFill>
                  <a:schemeClr val="tx1"/>
                </a:solidFill>
              </a:rPr>
              <a:t>Background</a:t>
            </a:r>
            <a:r>
              <a:rPr lang="en-ZA" sz="4000" b="1" dirty="0" smtClean="0">
                <a:solidFill>
                  <a:schemeClr val="bg1"/>
                </a:solidFill>
              </a:rPr>
              <a:t> </a:t>
            </a:r>
            <a:endParaRPr lang="en-ZA" sz="4000" b="1" dirty="0">
              <a:solidFill>
                <a:schemeClr val="bg1"/>
              </a:solidFill>
            </a:endParaRPr>
          </a:p>
        </p:txBody>
      </p:sp>
      <p:graphicFrame>
        <p:nvGraphicFramePr>
          <p:cNvPr id="4" name="Diagram 3"/>
          <p:cNvGraphicFramePr/>
          <p:nvPr>
            <p:extLst>
              <p:ext uri="{D42A27DB-BD31-4B8C-83A1-F6EECF244321}">
                <p14:modId xmlns:p14="http://schemas.microsoft.com/office/powerpoint/2010/main" val="3209878115"/>
              </p:ext>
            </p:extLst>
          </p:nvPr>
        </p:nvGraphicFramePr>
        <p:xfrm>
          <a:off x="3885063"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8939284" y="0"/>
            <a:ext cx="20471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044486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1AC545F-A7BE-4CC5-A70E-1C456F692FAB}"/>
              </a:ext>
            </a:extLst>
          </p:cNvPr>
          <p:cNvSpPr>
            <a:spLocks noGrp="1"/>
          </p:cNvSpPr>
          <p:nvPr>
            <p:ph idx="1"/>
          </p:nvPr>
        </p:nvSpPr>
        <p:spPr>
          <a:xfrm>
            <a:off x="136478" y="1012341"/>
            <a:ext cx="8857397" cy="5107105"/>
          </a:xfrm>
        </p:spPr>
        <p:txBody>
          <a:bodyPr/>
          <a:lstStyle/>
          <a:p>
            <a:pPr marL="0" indent="0" algn="just">
              <a:buNone/>
            </a:pPr>
            <a:r>
              <a:rPr lang="en-ZA" sz="2000" dirty="0"/>
              <a:t>The </a:t>
            </a:r>
            <a:r>
              <a:rPr lang="en-ZA" sz="2000" dirty="0" smtClean="0"/>
              <a:t>2022/23 DPWI Annual Performance Plan is developed in line with the priorities outlined in the NDP </a:t>
            </a:r>
            <a:r>
              <a:rPr lang="en-ZA" sz="2000" dirty="0"/>
              <a:t>and </a:t>
            </a:r>
            <a:r>
              <a:rPr lang="en-ZA" sz="2000" dirty="0" smtClean="0"/>
              <a:t>the </a:t>
            </a:r>
            <a:r>
              <a:rPr lang="en-ZA" sz="2000" dirty="0"/>
              <a:t>Medium-Term Strategic Framework (MTSF) </a:t>
            </a:r>
            <a:r>
              <a:rPr lang="en-ZA" sz="2000" dirty="0" smtClean="0"/>
              <a:t>priorities namely</a:t>
            </a:r>
            <a:r>
              <a:rPr lang="en-ZA" sz="2000" dirty="0"/>
              <a:t>: </a:t>
            </a:r>
            <a:endParaRPr lang="en-ZA" sz="2000" dirty="0" smtClean="0"/>
          </a:p>
          <a:p>
            <a:pPr marL="0" indent="0" algn="just">
              <a:buNone/>
            </a:pPr>
            <a:endParaRPr lang="en-ZA" sz="2000" dirty="0" smtClean="0"/>
          </a:p>
          <a:p>
            <a:r>
              <a:rPr lang="en-US" sz="1800" b="1" dirty="0" smtClean="0">
                <a:solidFill>
                  <a:schemeClr val="accent6"/>
                </a:solidFill>
              </a:rPr>
              <a:t>PRIORITY </a:t>
            </a:r>
            <a:r>
              <a:rPr lang="en-US" sz="1800" b="1" dirty="0">
                <a:solidFill>
                  <a:schemeClr val="accent6"/>
                </a:solidFill>
              </a:rPr>
              <a:t>1</a:t>
            </a:r>
            <a:r>
              <a:rPr lang="en-US" sz="1800" dirty="0">
                <a:solidFill>
                  <a:schemeClr val="accent6"/>
                </a:solidFill>
              </a:rPr>
              <a:t>: </a:t>
            </a:r>
            <a:r>
              <a:rPr lang="en-US" sz="1800" dirty="0"/>
              <a:t>Economic transformation and job creation </a:t>
            </a:r>
          </a:p>
          <a:p>
            <a:r>
              <a:rPr lang="en-US" sz="1800" b="1" dirty="0">
                <a:solidFill>
                  <a:schemeClr val="accent6"/>
                </a:solidFill>
              </a:rPr>
              <a:t>PRIORITY 2</a:t>
            </a:r>
            <a:r>
              <a:rPr lang="en-US" sz="1800" dirty="0">
                <a:solidFill>
                  <a:schemeClr val="accent6"/>
                </a:solidFill>
              </a:rPr>
              <a:t>:</a:t>
            </a:r>
            <a:r>
              <a:rPr lang="en-US" sz="1800" dirty="0"/>
              <a:t> Education, skills and health </a:t>
            </a:r>
          </a:p>
          <a:p>
            <a:r>
              <a:rPr lang="en-US" sz="1800" b="1" dirty="0">
                <a:solidFill>
                  <a:schemeClr val="accent6"/>
                </a:solidFill>
              </a:rPr>
              <a:t>PRIORITY 3</a:t>
            </a:r>
            <a:r>
              <a:rPr lang="en-US" sz="1800" dirty="0">
                <a:solidFill>
                  <a:schemeClr val="accent6"/>
                </a:solidFill>
              </a:rPr>
              <a:t>:</a:t>
            </a:r>
            <a:r>
              <a:rPr lang="en-US" sz="1800" dirty="0"/>
              <a:t> Consolidating the social wage through reliable and quality basic services </a:t>
            </a:r>
          </a:p>
          <a:p>
            <a:r>
              <a:rPr lang="en-US" sz="1800" b="1" dirty="0">
                <a:solidFill>
                  <a:schemeClr val="accent6"/>
                </a:solidFill>
              </a:rPr>
              <a:t>PRIORITY 4:</a:t>
            </a:r>
            <a:r>
              <a:rPr lang="en-US" sz="1800" b="1" dirty="0"/>
              <a:t> </a:t>
            </a:r>
            <a:r>
              <a:rPr lang="en-US" sz="1800" dirty="0"/>
              <a:t>Spatial integration, human settlements and local government </a:t>
            </a:r>
          </a:p>
          <a:p>
            <a:r>
              <a:rPr lang="en-US" sz="1800" b="1" dirty="0">
                <a:solidFill>
                  <a:schemeClr val="accent6"/>
                </a:solidFill>
              </a:rPr>
              <a:t>PRIORITY 5</a:t>
            </a:r>
            <a:r>
              <a:rPr lang="en-US" sz="1800" dirty="0">
                <a:solidFill>
                  <a:schemeClr val="accent6"/>
                </a:solidFill>
              </a:rPr>
              <a:t>:</a:t>
            </a:r>
            <a:r>
              <a:rPr lang="en-US" sz="1800" dirty="0"/>
              <a:t> Social cohesion and safe communities </a:t>
            </a:r>
          </a:p>
          <a:p>
            <a:r>
              <a:rPr lang="en-US" sz="1800" b="1" dirty="0">
                <a:solidFill>
                  <a:schemeClr val="accent6"/>
                </a:solidFill>
              </a:rPr>
              <a:t>PRIORITY 6</a:t>
            </a:r>
            <a:r>
              <a:rPr lang="en-US" sz="1800" dirty="0"/>
              <a:t>: Building a capable, ethical and developmental state </a:t>
            </a:r>
          </a:p>
          <a:p>
            <a:r>
              <a:rPr lang="en-US" sz="1800" b="1" dirty="0">
                <a:solidFill>
                  <a:schemeClr val="accent6"/>
                </a:solidFill>
              </a:rPr>
              <a:t>PRIORITY 7</a:t>
            </a:r>
            <a:r>
              <a:rPr lang="en-US" sz="1800" dirty="0">
                <a:solidFill>
                  <a:schemeClr val="accent6"/>
                </a:solidFill>
              </a:rPr>
              <a:t>:</a:t>
            </a:r>
            <a:r>
              <a:rPr lang="en-US" sz="1800" dirty="0"/>
              <a:t> A better Africa and world. </a:t>
            </a:r>
            <a:endParaRPr lang="en-US" sz="1800" dirty="0" smtClean="0"/>
          </a:p>
          <a:p>
            <a:endParaRPr lang="en-US" sz="2000" dirty="0"/>
          </a:p>
          <a:p>
            <a:pPr marL="0" indent="0">
              <a:buNone/>
            </a:pPr>
            <a:r>
              <a:rPr lang="en-GB" sz="2000" dirty="0" smtClean="0"/>
              <a:t>The APP further takes into account the Economic Recovery and Reconstruction Programme (ERRP), the National Annual Strategic Plan and the 10 Key initiatives approved by Cabinet.</a:t>
            </a:r>
            <a:endParaRPr lang="en-ZA" sz="2000" dirty="0"/>
          </a:p>
        </p:txBody>
      </p:sp>
      <p:sp>
        <p:nvSpPr>
          <p:cNvPr id="3" name="Title 2">
            <a:extLst>
              <a:ext uri="{FF2B5EF4-FFF2-40B4-BE49-F238E27FC236}">
                <a16:creationId xmlns:a16="http://schemas.microsoft.com/office/drawing/2014/main" xmlns="" id="{387E9DC9-675F-450E-8707-B39F8AA0C41A}"/>
              </a:ext>
            </a:extLst>
          </p:cNvPr>
          <p:cNvSpPr>
            <a:spLocks noGrp="1"/>
          </p:cNvSpPr>
          <p:nvPr>
            <p:ph type="title"/>
          </p:nvPr>
        </p:nvSpPr>
        <p:spPr/>
        <p:txBody>
          <a:bodyPr/>
          <a:lstStyle/>
          <a:p>
            <a:r>
              <a:rPr lang="en-ZA" dirty="0"/>
              <a:t>Contextual Background </a:t>
            </a:r>
          </a:p>
        </p:txBody>
      </p:sp>
      <p:sp>
        <p:nvSpPr>
          <p:cNvPr id="5" name="Slide Number Placeholder 4">
            <a:extLst>
              <a:ext uri="{FF2B5EF4-FFF2-40B4-BE49-F238E27FC236}">
                <a16:creationId xmlns:a16="http://schemas.microsoft.com/office/drawing/2014/main" xmlns="" id="{8F6C914F-4FB8-49D1-B1F2-E9B4B734DC5B}"/>
              </a:ext>
            </a:extLst>
          </p:cNvPr>
          <p:cNvSpPr>
            <a:spLocks noGrp="1"/>
          </p:cNvSpPr>
          <p:nvPr>
            <p:ph type="sldNum" sz="quarter" idx="12"/>
          </p:nvPr>
        </p:nvSpPr>
        <p:spPr/>
        <p:txBody>
          <a:bodyPr/>
          <a:lstStyle/>
          <a:p>
            <a:fld id="{94B00A27-6A5E-FB4A-91DB-B2CBD34313A9}" type="slidenum">
              <a:rPr lang="en-US" smtClean="0"/>
              <a:pPr/>
              <a:t>6</a:t>
            </a:fld>
            <a:endParaRPr lang="en-US" dirty="0"/>
          </a:p>
        </p:txBody>
      </p:sp>
    </p:spTree>
    <p:extLst>
      <p:ext uri="{BB962C8B-B14F-4D97-AF65-F5344CB8AC3E}">
        <p14:creationId xmlns:p14="http://schemas.microsoft.com/office/powerpoint/2010/main" val="2616957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National Annual Strategic Priorities </a:t>
            </a:r>
            <a:endParaRPr lang="en-US" dirty="0"/>
          </a:p>
        </p:txBody>
      </p:sp>
      <p:sp>
        <p:nvSpPr>
          <p:cNvPr id="2" name="Slide Number Placeholder 1"/>
          <p:cNvSpPr>
            <a:spLocks noGrp="1"/>
          </p:cNvSpPr>
          <p:nvPr>
            <p:ph type="sldNum" sz="quarter" idx="12"/>
          </p:nvPr>
        </p:nvSpPr>
        <p:spPr/>
        <p:txBody>
          <a:bodyPr/>
          <a:lstStyle/>
          <a:p>
            <a:fld id="{94B00A27-6A5E-FB4A-91DB-B2CBD34313A9}" type="slidenum">
              <a:rPr lang="en-US" smtClean="0"/>
              <a:pPr/>
              <a:t>7</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454406997"/>
              </p:ext>
            </p:extLst>
          </p:nvPr>
        </p:nvGraphicFramePr>
        <p:xfrm>
          <a:off x="276850" y="1328697"/>
          <a:ext cx="8596693" cy="4531192"/>
        </p:xfrm>
        <a:graphic>
          <a:graphicData uri="http://schemas.openxmlformats.org/drawingml/2006/table">
            <a:tbl>
              <a:tblPr firstRow="1" firstCol="1" bandRow="1">
                <a:tableStyleId>{93296810-A885-4BE3-A3E7-6D5BEEA58F35}</a:tableStyleId>
              </a:tblPr>
              <a:tblGrid>
                <a:gridCol w="586035"/>
                <a:gridCol w="4231791"/>
                <a:gridCol w="572028"/>
                <a:gridCol w="3206839"/>
              </a:tblGrid>
              <a:tr h="686867">
                <a:tc>
                  <a:txBody>
                    <a:bodyPr/>
                    <a:lstStyle/>
                    <a:p>
                      <a:pPr algn="ctr">
                        <a:lnSpc>
                          <a:spcPct val="110000"/>
                        </a:lnSpc>
                        <a:spcAft>
                          <a:spcPts val="600"/>
                        </a:spcAft>
                      </a:pPr>
                      <a:r>
                        <a:rPr lang="en-US" sz="1100" dirty="0">
                          <a:effectLst/>
                        </a:rPr>
                        <a:t>#</a:t>
                      </a:r>
                      <a:endParaRPr lang="en-ZA" sz="1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0000"/>
                        </a:lnSpc>
                        <a:spcAft>
                          <a:spcPts val="600"/>
                        </a:spcAft>
                      </a:pPr>
                      <a:r>
                        <a:rPr lang="en-US" sz="1400" dirty="0">
                          <a:effectLst/>
                        </a:rPr>
                        <a:t>CABINET LEKGOTLA PRIORITY</a:t>
                      </a:r>
                      <a:endParaRPr lang="en-ZA" sz="1400" dirty="0">
                        <a:effectLst/>
                      </a:endParaRPr>
                    </a:p>
                    <a:p>
                      <a:pPr algn="just">
                        <a:lnSpc>
                          <a:spcPct val="110000"/>
                        </a:lnSpc>
                        <a:spcAft>
                          <a:spcPts val="600"/>
                        </a:spcAft>
                      </a:pPr>
                      <a:r>
                        <a:rPr lang="en-US" sz="1400" dirty="0">
                          <a:effectLst/>
                        </a:rPr>
                        <a:t>SPECIFICALLY RELEVANT TO DPWI / ISA</a:t>
                      </a:r>
                      <a:endParaRPr lang="en-ZA"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dirty="0">
                          <a:effectLst/>
                        </a:rPr>
                        <a:t>#</a:t>
                      </a:r>
                      <a:endParaRPr lang="en-ZA"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0000"/>
                        </a:lnSpc>
                        <a:spcAft>
                          <a:spcPts val="600"/>
                        </a:spcAft>
                      </a:pPr>
                      <a:r>
                        <a:rPr lang="en-US" sz="1400">
                          <a:effectLst/>
                        </a:rPr>
                        <a:t>CABINET LEKGOTLA PRIORITY</a:t>
                      </a:r>
                      <a:endParaRPr lang="en-ZA" sz="14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r>
              <a:tr h="989974">
                <a:tc>
                  <a:txBody>
                    <a:bodyPr/>
                    <a:lstStyle/>
                    <a:p>
                      <a:pPr algn="ctr">
                        <a:lnSpc>
                          <a:spcPct val="110000"/>
                        </a:lnSpc>
                        <a:spcAft>
                          <a:spcPts val="600"/>
                        </a:spcAft>
                      </a:pPr>
                      <a:r>
                        <a:rPr lang="en-US" sz="1800" dirty="0">
                          <a:effectLst/>
                        </a:rPr>
                        <a:t>1.</a:t>
                      </a:r>
                      <a:endParaRPr lang="en-ZA" sz="1800" dirty="0">
                        <a:effectLst/>
                      </a:endParaRPr>
                    </a:p>
                    <a:p>
                      <a:pPr algn="ctr">
                        <a:lnSpc>
                          <a:spcPct val="110000"/>
                        </a:lnSpc>
                        <a:spcAft>
                          <a:spcPts val="600"/>
                        </a:spcAft>
                      </a:pPr>
                      <a:r>
                        <a:rPr lang="en-US" sz="1800" dirty="0">
                          <a:effectLst/>
                        </a:rPr>
                        <a:t> </a:t>
                      </a:r>
                      <a:endParaRPr lang="en-ZA"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0000"/>
                        </a:lnSpc>
                        <a:spcAft>
                          <a:spcPts val="600"/>
                        </a:spcAft>
                      </a:pPr>
                      <a:r>
                        <a:rPr lang="en-US" sz="1800" dirty="0" err="1">
                          <a:effectLst/>
                        </a:rPr>
                        <a:t>Massify</a:t>
                      </a:r>
                      <a:r>
                        <a:rPr lang="en-US" sz="1800" dirty="0">
                          <a:effectLst/>
                        </a:rPr>
                        <a:t> job creation and infrastructure</a:t>
                      </a:r>
                      <a:endParaRPr lang="en-ZA"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algn="ctr" defTabSz="914391" rtl="0" eaLnBrk="1" latinLnBrk="0" hangingPunct="1">
                        <a:lnSpc>
                          <a:spcPct val="110000"/>
                        </a:lnSpc>
                        <a:spcAft>
                          <a:spcPts val="600"/>
                        </a:spcAft>
                      </a:pPr>
                      <a:r>
                        <a:rPr lang="en-US" sz="1800" b="1" kern="1200" dirty="0">
                          <a:solidFill>
                            <a:schemeClr val="lt1"/>
                          </a:solidFill>
                          <a:effectLst/>
                          <a:latin typeface="+mn-lt"/>
                          <a:ea typeface="+mn-ea"/>
                          <a:cs typeface="+mn-cs"/>
                        </a:rPr>
                        <a:t>6.</a:t>
                      </a:r>
                      <a:endParaRPr lang="en-ZA" sz="1800" b="1" kern="1200" dirty="0">
                        <a:solidFill>
                          <a:schemeClr val="lt1"/>
                        </a:solidFill>
                        <a:effectLst/>
                        <a:latin typeface="+mn-lt"/>
                        <a:ea typeface="+mn-ea"/>
                        <a:cs typeface="+mn-cs"/>
                      </a:endParaRPr>
                    </a:p>
                    <a:p>
                      <a:pPr marL="0" algn="ctr" defTabSz="914391" rtl="0" eaLnBrk="1" latinLnBrk="0" hangingPunct="1">
                        <a:lnSpc>
                          <a:spcPct val="110000"/>
                        </a:lnSpc>
                        <a:spcAft>
                          <a:spcPts val="600"/>
                        </a:spcAft>
                      </a:pPr>
                      <a:r>
                        <a:rPr lang="en-US" sz="1800" b="1" kern="1200" dirty="0">
                          <a:solidFill>
                            <a:schemeClr val="lt1"/>
                          </a:solidFill>
                          <a:effectLst/>
                          <a:latin typeface="+mn-lt"/>
                          <a:ea typeface="+mn-ea"/>
                          <a:cs typeface="+mn-cs"/>
                        </a:rPr>
                        <a:t> </a:t>
                      </a:r>
                      <a:endParaRPr lang="en-ZA" sz="1800" b="1" kern="1200" dirty="0">
                        <a:solidFill>
                          <a:schemeClr val="lt1"/>
                        </a:solidFill>
                        <a:effectLst/>
                        <a:latin typeface="+mn-lt"/>
                        <a:ea typeface="+mn-ea"/>
                        <a:cs typeface="+mn-cs"/>
                      </a:endParaRPr>
                    </a:p>
                  </a:txBody>
                  <a:tcPr marL="68580" marR="68580" marT="0" marB="0" anchor="ctr">
                    <a:solidFill>
                      <a:schemeClr val="accent6"/>
                    </a:solidFill>
                  </a:tcPr>
                </a:tc>
                <a:tc>
                  <a:txBody>
                    <a:bodyPr/>
                    <a:lstStyle/>
                    <a:p>
                      <a:pPr algn="l">
                        <a:lnSpc>
                          <a:spcPct val="110000"/>
                        </a:lnSpc>
                        <a:spcAft>
                          <a:spcPts val="600"/>
                        </a:spcAft>
                      </a:pPr>
                      <a:r>
                        <a:rPr lang="en-US" sz="1800" dirty="0">
                          <a:effectLst/>
                        </a:rPr>
                        <a:t>Food security &amp; household income</a:t>
                      </a:r>
                      <a:endParaRPr lang="en-ZA"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r>
              <a:tr h="687031">
                <a:tc>
                  <a:txBody>
                    <a:bodyPr/>
                    <a:lstStyle/>
                    <a:p>
                      <a:pPr algn="ctr">
                        <a:lnSpc>
                          <a:spcPct val="110000"/>
                        </a:lnSpc>
                        <a:spcAft>
                          <a:spcPts val="600"/>
                        </a:spcAft>
                      </a:pPr>
                      <a:r>
                        <a:rPr lang="en-US" sz="1800" dirty="0">
                          <a:effectLst/>
                        </a:rPr>
                        <a:t>2.</a:t>
                      </a:r>
                      <a:endParaRPr lang="en-ZA"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Aft>
                          <a:spcPts val="600"/>
                        </a:spcAft>
                      </a:pPr>
                      <a:r>
                        <a:rPr lang="en-US" sz="1800" dirty="0">
                          <a:effectLst/>
                        </a:rPr>
                        <a:t>Structural reforms and ease of doing business</a:t>
                      </a:r>
                      <a:endParaRPr lang="en-ZA"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algn="ctr" defTabSz="914391" rtl="0" eaLnBrk="1" latinLnBrk="0" hangingPunct="1">
                        <a:lnSpc>
                          <a:spcPct val="110000"/>
                        </a:lnSpc>
                        <a:spcAft>
                          <a:spcPts val="600"/>
                        </a:spcAft>
                      </a:pPr>
                      <a:r>
                        <a:rPr lang="en-US" sz="1800" b="1" kern="1200" dirty="0">
                          <a:solidFill>
                            <a:schemeClr val="lt1"/>
                          </a:solidFill>
                          <a:effectLst/>
                          <a:latin typeface="+mn-lt"/>
                          <a:ea typeface="+mn-ea"/>
                          <a:cs typeface="+mn-cs"/>
                        </a:rPr>
                        <a:t>7.</a:t>
                      </a:r>
                      <a:endParaRPr lang="en-ZA" sz="1800" b="1" kern="1200" dirty="0">
                        <a:solidFill>
                          <a:schemeClr val="lt1"/>
                        </a:solidFill>
                        <a:effectLst/>
                        <a:latin typeface="+mn-lt"/>
                        <a:ea typeface="+mn-ea"/>
                        <a:cs typeface="+mn-cs"/>
                      </a:endParaRPr>
                    </a:p>
                  </a:txBody>
                  <a:tcPr marL="68580" marR="68580" marT="0" marB="0" anchor="ctr">
                    <a:solidFill>
                      <a:schemeClr val="accent6"/>
                    </a:solidFill>
                  </a:tcPr>
                </a:tc>
                <a:tc>
                  <a:txBody>
                    <a:bodyPr/>
                    <a:lstStyle/>
                    <a:p>
                      <a:pPr algn="just">
                        <a:lnSpc>
                          <a:spcPct val="110000"/>
                        </a:lnSpc>
                        <a:spcAft>
                          <a:spcPts val="600"/>
                        </a:spcAft>
                      </a:pPr>
                      <a:r>
                        <a:rPr lang="en-US" sz="1800">
                          <a:effectLst/>
                        </a:rPr>
                        <a:t> </a:t>
                      </a:r>
                      <a:endParaRPr lang="en-ZA" sz="1800">
                        <a:effectLst/>
                      </a:endParaRPr>
                    </a:p>
                    <a:p>
                      <a:pPr algn="just">
                        <a:lnSpc>
                          <a:spcPct val="110000"/>
                        </a:lnSpc>
                        <a:spcAft>
                          <a:spcPts val="600"/>
                        </a:spcAft>
                      </a:pPr>
                      <a:r>
                        <a:rPr lang="en-US" sz="1800">
                          <a:effectLst/>
                        </a:rPr>
                        <a:t>Eradicate title deeds backlog</a:t>
                      </a:r>
                      <a:endParaRPr lang="en-ZA" sz="18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r>
              <a:tr h="588673">
                <a:tc>
                  <a:txBody>
                    <a:bodyPr/>
                    <a:lstStyle/>
                    <a:p>
                      <a:pPr algn="ctr">
                        <a:lnSpc>
                          <a:spcPct val="110000"/>
                        </a:lnSpc>
                        <a:spcAft>
                          <a:spcPts val="600"/>
                        </a:spcAft>
                      </a:pPr>
                      <a:r>
                        <a:rPr lang="en-US" sz="1800" dirty="0">
                          <a:effectLst/>
                        </a:rPr>
                        <a:t>3.</a:t>
                      </a:r>
                      <a:endParaRPr lang="en-ZA"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0000"/>
                        </a:lnSpc>
                        <a:spcAft>
                          <a:spcPts val="600"/>
                        </a:spcAft>
                      </a:pPr>
                      <a:r>
                        <a:rPr lang="en-US" sz="1800" dirty="0">
                          <a:effectLst/>
                        </a:rPr>
                        <a:t>Better leveraging public procurement</a:t>
                      </a:r>
                      <a:endParaRPr lang="en-ZA"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algn="ctr" defTabSz="914391" rtl="0" eaLnBrk="1" latinLnBrk="0" hangingPunct="1">
                        <a:lnSpc>
                          <a:spcPct val="110000"/>
                        </a:lnSpc>
                        <a:spcAft>
                          <a:spcPts val="600"/>
                        </a:spcAft>
                      </a:pPr>
                      <a:r>
                        <a:rPr lang="en-US" sz="1800" b="1" kern="1200" dirty="0">
                          <a:solidFill>
                            <a:schemeClr val="lt1"/>
                          </a:solidFill>
                          <a:effectLst/>
                          <a:latin typeface="+mn-lt"/>
                          <a:ea typeface="+mn-ea"/>
                          <a:cs typeface="+mn-cs"/>
                        </a:rPr>
                        <a:t>8.</a:t>
                      </a:r>
                      <a:endParaRPr lang="en-ZA" sz="1800" b="1" kern="1200" dirty="0">
                        <a:solidFill>
                          <a:schemeClr val="lt1"/>
                        </a:solidFill>
                        <a:effectLst/>
                        <a:latin typeface="+mn-lt"/>
                        <a:ea typeface="+mn-ea"/>
                        <a:cs typeface="+mn-cs"/>
                      </a:endParaRPr>
                    </a:p>
                  </a:txBody>
                  <a:tcPr marL="68580" marR="68580" marT="0" marB="0" anchor="ctr">
                    <a:solidFill>
                      <a:schemeClr val="accent6"/>
                    </a:solidFill>
                  </a:tcPr>
                </a:tc>
                <a:tc>
                  <a:txBody>
                    <a:bodyPr/>
                    <a:lstStyle/>
                    <a:p>
                      <a:pPr algn="just">
                        <a:lnSpc>
                          <a:spcPct val="110000"/>
                        </a:lnSpc>
                        <a:spcAft>
                          <a:spcPts val="600"/>
                        </a:spcAft>
                      </a:pPr>
                      <a:r>
                        <a:rPr lang="en-US" sz="1800" dirty="0">
                          <a:effectLst/>
                        </a:rPr>
                        <a:t>Vaccinations</a:t>
                      </a:r>
                      <a:endParaRPr lang="en-ZA"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r>
              <a:tr h="588673">
                <a:tc>
                  <a:txBody>
                    <a:bodyPr/>
                    <a:lstStyle/>
                    <a:p>
                      <a:pPr algn="ctr">
                        <a:lnSpc>
                          <a:spcPct val="110000"/>
                        </a:lnSpc>
                        <a:spcAft>
                          <a:spcPts val="600"/>
                        </a:spcAft>
                      </a:pPr>
                      <a:r>
                        <a:rPr lang="en-US" sz="1800" dirty="0">
                          <a:effectLst/>
                        </a:rPr>
                        <a:t>4.</a:t>
                      </a:r>
                      <a:endParaRPr lang="en-ZA"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0000"/>
                        </a:lnSpc>
                        <a:spcAft>
                          <a:spcPts val="600"/>
                        </a:spcAft>
                      </a:pPr>
                      <a:r>
                        <a:rPr lang="en-US" sz="1800" dirty="0" err="1">
                          <a:effectLst/>
                        </a:rPr>
                        <a:t>Digitalisation</a:t>
                      </a:r>
                      <a:r>
                        <a:rPr lang="en-US" sz="1800" dirty="0">
                          <a:effectLst/>
                        </a:rPr>
                        <a:t> &amp; modernisation</a:t>
                      </a:r>
                      <a:endParaRPr lang="en-ZA"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algn="ctr" defTabSz="914391" rtl="0" eaLnBrk="1" latinLnBrk="0" hangingPunct="1">
                        <a:lnSpc>
                          <a:spcPct val="110000"/>
                        </a:lnSpc>
                        <a:spcAft>
                          <a:spcPts val="600"/>
                        </a:spcAft>
                      </a:pPr>
                      <a:r>
                        <a:rPr lang="en-US" sz="1800" b="1" kern="1200" dirty="0">
                          <a:solidFill>
                            <a:schemeClr val="lt1"/>
                          </a:solidFill>
                          <a:effectLst/>
                          <a:latin typeface="+mn-lt"/>
                          <a:ea typeface="+mn-ea"/>
                          <a:cs typeface="+mn-cs"/>
                        </a:rPr>
                        <a:t>9.</a:t>
                      </a:r>
                      <a:endParaRPr lang="en-ZA" sz="1800" b="1" kern="1200" dirty="0">
                        <a:solidFill>
                          <a:schemeClr val="lt1"/>
                        </a:solidFill>
                        <a:effectLst/>
                        <a:latin typeface="+mn-lt"/>
                        <a:ea typeface="+mn-ea"/>
                        <a:cs typeface="+mn-cs"/>
                      </a:endParaRPr>
                    </a:p>
                  </a:txBody>
                  <a:tcPr marL="68580" marR="68580" marT="0" marB="0" anchor="ctr">
                    <a:solidFill>
                      <a:schemeClr val="accent6"/>
                    </a:solidFill>
                  </a:tcPr>
                </a:tc>
                <a:tc>
                  <a:txBody>
                    <a:bodyPr/>
                    <a:lstStyle/>
                    <a:p>
                      <a:pPr algn="just">
                        <a:lnSpc>
                          <a:spcPct val="110000"/>
                        </a:lnSpc>
                        <a:spcAft>
                          <a:spcPts val="600"/>
                        </a:spcAft>
                      </a:pPr>
                      <a:r>
                        <a:rPr lang="en-US" sz="1800" dirty="0">
                          <a:effectLst/>
                        </a:rPr>
                        <a:t>Corruption prosecutions</a:t>
                      </a:r>
                      <a:endParaRPr lang="en-ZA"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r>
              <a:tr h="989974">
                <a:tc>
                  <a:txBody>
                    <a:bodyPr/>
                    <a:lstStyle/>
                    <a:p>
                      <a:pPr algn="ctr">
                        <a:lnSpc>
                          <a:spcPct val="110000"/>
                        </a:lnSpc>
                        <a:spcAft>
                          <a:spcPts val="600"/>
                        </a:spcAft>
                      </a:pPr>
                      <a:r>
                        <a:rPr lang="en-US" sz="1800" dirty="0">
                          <a:effectLst/>
                        </a:rPr>
                        <a:t>5.</a:t>
                      </a:r>
                      <a:endParaRPr lang="en-ZA"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0000"/>
                        </a:lnSpc>
                        <a:spcAft>
                          <a:spcPts val="600"/>
                        </a:spcAft>
                      </a:pPr>
                      <a:r>
                        <a:rPr lang="en-US" sz="1800" dirty="0">
                          <a:effectLst/>
                        </a:rPr>
                        <a:t> </a:t>
                      </a:r>
                      <a:endParaRPr lang="en-ZA" sz="1800" dirty="0">
                        <a:effectLst/>
                      </a:endParaRPr>
                    </a:p>
                    <a:p>
                      <a:pPr algn="l">
                        <a:lnSpc>
                          <a:spcPct val="110000"/>
                        </a:lnSpc>
                        <a:spcAft>
                          <a:spcPts val="600"/>
                        </a:spcAft>
                      </a:pPr>
                      <a:r>
                        <a:rPr lang="en-US" sz="1800" dirty="0">
                          <a:effectLst/>
                        </a:rPr>
                        <a:t>Basic services, electricity &amp; water and sanitation</a:t>
                      </a:r>
                      <a:endParaRPr lang="en-ZA"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algn="ctr" defTabSz="914391" rtl="0" eaLnBrk="1" latinLnBrk="0" hangingPunct="1">
                        <a:lnSpc>
                          <a:spcPct val="110000"/>
                        </a:lnSpc>
                        <a:spcAft>
                          <a:spcPts val="600"/>
                        </a:spcAft>
                      </a:pPr>
                      <a:r>
                        <a:rPr lang="en-US" sz="1800" b="1" kern="1200" dirty="0">
                          <a:solidFill>
                            <a:schemeClr val="lt1"/>
                          </a:solidFill>
                          <a:effectLst/>
                          <a:latin typeface="+mn-lt"/>
                          <a:ea typeface="+mn-ea"/>
                          <a:cs typeface="+mn-cs"/>
                        </a:rPr>
                        <a:t>10.</a:t>
                      </a:r>
                      <a:endParaRPr lang="en-ZA" sz="1800" b="1" kern="1200" dirty="0">
                        <a:solidFill>
                          <a:schemeClr val="lt1"/>
                        </a:solidFill>
                        <a:effectLst/>
                        <a:latin typeface="+mn-lt"/>
                        <a:ea typeface="+mn-ea"/>
                        <a:cs typeface="+mn-cs"/>
                      </a:endParaRPr>
                    </a:p>
                  </a:txBody>
                  <a:tcPr marL="68580" marR="68580" marT="0" marB="0" anchor="ctr">
                    <a:solidFill>
                      <a:schemeClr val="accent6"/>
                    </a:solidFill>
                  </a:tcPr>
                </a:tc>
                <a:tc>
                  <a:txBody>
                    <a:bodyPr/>
                    <a:lstStyle/>
                    <a:p>
                      <a:pPr algn="just">
                        <a:lnSpc>
                          <a:spcPct val="110000"/>
                        </a:lnSpc>
                        <a:spcAft>
                          <a:spcPts val="600"/>
                        </a:spcAft>
                      </a:pPr>
                      <a:r>
                        <a:rPr lang="en-US" sz="1800" dirty="0">
                          <a:effectLst/>
                        </a:rPr>
                        <a:t>Reduce violent crime</a:t>
                      </a:r>
                      <a:endParaRPr lang="en-ZA"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996045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794379"/>
            <a:ext cx="5923128" cy="1269242"/>
          </a:xfrm>
          <a:pattFill prst="pct80">
            <a:fgClr>
              <a:schemeClr val="accent6"/>
            </a:fgClr>
            <a:bgClr>
              <a:schemeClr val="bg1"/>
            </a:bgClr>
          </a:pattFill>
        </p:spPr>
        <p:txBody>
          <a:bodyPr anchor="ctr" anchorCtr="0"/>
          <a:lstStyle/>
          <a:p>
            <a:pPr algn="l"/>
            <a:r>
              <a:rPr lang="en-US" sz="3600" b="1" dirty="0" smtClean="0">
                <a:solidFill>
                  <a:schemeClr val="tx1"/>
                </a:solidFill>
              </a:rPr>
              <a:t>Strategic Overview</a:t>
            </a:r>
            <a:endParaRPr lang="en-ZA" sz="3600" b="1" dirty="0">
              <a:solidFill>
                <a:schemeClr val="tx1"/>
              </a:solidFill>
            </a:endParaRPr>
          </a:p>
        </p:txBody>
      </p:sp>
      <p:graphicFrame>
        <p:nvGraphicFramePr>
          <p:cNvPr id="4" name="Diagram 3"/>
          <p:cNvGraphicFramePr/>
          <p:nvPr>
            <p:extLst>
              <p:ext uri="{D42A27DB-BD31-4B8C-83A1-F6EECF244321}">
                <p14:modId xmlns:p14="http://schemas.microsoft.com/office/powerpoint/2010/main" val="3491442976"/>
              </p:ext>
            </p:extLst>
          </p:nvPr>
        </p:nvGraphicFramePr>
        <p:xfrm>
          <a:off x="3885063"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8939284" y="0"/>
            <a:ext cx="20471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80201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DPWI Constitutional </a:t>
            </a:r>
            <a:r>
              <a:rPr lang="en-US" dirty="0"/>
              <a:t>Mandate</a:t>
            </a:r>
            <a:endParaRPr lang="en-ZA" dirty="0"/>
          </a:p>
        </p:txBody>
      </p:sp>
      <p:sp>
        <p:nvSpPr>
          <p:cNvPr id="5" name="Slide Number Placeholder 4"/>
          <p:cNvSpPr>
            <a:spLocks noGrp="1"/>
          </p:cNvSpPr>
          <p:nvPr>
            <p:ph type="sldNum" sz="quarter" idx="12"/>
          </p:nvPr>
        </p:nvSpPr>
        <p:spPr/>
        <p:txBody>
          <a:bodyPr/>
          <a:lstStyle/>
          <a:p>
            <a:fld id="{94B00A27-6A5E-FB4A-91DB-B2CBD34313A9}" type="slidenum">
              <a:rPr lang="en-US" smtClean="0"/>
              <a:pPr/>
              <a:t>9</a:t>
            </a:fld>
            <a:endParaRPr lang="en-US" dirty="0"/>
          </a:p>
        </p:txBody>
      </p:sp>
      <p:sp>
        <p:nvSpPr>
          <p:cNvPr id="6" name="Rectangle 5"/>
          <p:cNvSpPr/>
          <p:nvPr/>
        </p:nvSpPr>
        <p:spPr>
          <a:xfrm>
            <a:off x="66211" y="838200"/>
            <a:ext cx="8762995" cy="2308324"/>
          </a:xfrm>
          <a:prstGeom prst="rect">
            <a:avLst/>
          </a:prstGeom>
        </p:spPr>
        <p:txBody>
          <a:bodyPr wrap="square">
            <a:spAutoFit/>
          </a:bodyPr>
          <a:lstStyle/>
          <a:p>
            <a:pPr marL="285750" indent="-285750">
              <a:buFont typeface="Arial" panose="020B0604020202020204" pitchFamily="34" charset="0"/>
              <a:buChar char="•"/>
            </a:pPr>
            <a:r>
              <a:rPr lang="en-US" sz="2400" b="1" dirty="0"/>
              <a:t>Constitutional Mandate</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Constitutional Imperative: Areas of Compliance</a:t>
            </a:r>
          </a:p>
          <a:p>
            <a:pPr marL="285750" indent="-285750">
              <a:buFont typeface="Arial" panose="020B0604020202020204" pitchFamily="34" charset="0"/>
              <a:buChar char="•"/>
            </a:pPr>
            <a:endParaRPr lang="en-US" sz="2400" b="1" dirty="0"/>
          </a:p>
        </p:txBody>
      </p:sp>
      <p:graphicFrame>
        <p:nvGraphicFramePr>
          <p:cNvPr id="7" name="Table 6"/>
          <p:cNvGraphicFramePr>
            <a:graphicFrameLocks noGrp="1"/>
          </p:cNvGraphicFramePr>
          <p:nvPr>
            <p:extLst>
              <p:ext uri="{D42A27DB-BD31-4B8C-83A1-F6EECF244321}">
                <p14:modId xmlns:p14="http://schemas.microsoft.com/office/powerpoint/2010/main" val="1042144656"/>
              </p:ext>
            </p:extLst>
          </p:nvPr>
        </p:nvGraphicFramePr>
        <p:xfrm>
          <a:off x="66213" y="1341438"/>
          <a:ext cx="9005374" cy="951002"/>
        </p:xfrm>
        <a:graphic>
          <a:graphicData uri="http://schemas.openxmlformats.org/drawingml/2006/table">
            <a:tbl>
              <a:tblPr firstCol="1" bandRow="1"/>
              <a:tblGrid>
                <a:gridCol w="2589887">
                  <a:extLst>
                    <a:ext uri="{9D8B030D-6E8A-4147-A177-3AD203B41FA5}">
                      <a16:colId xmlns:a16="http://schemas.microsoft.com/office/drawing/2014/main" xmlns="" val="20000"/>
                    </a:ext>
                  </a:extLst>
                </a:gridCol>
                <a:gridCol w="6415487">
                  <a:extLst>
                    <a:ext uri="{9D8B030D-6E8A-4147-A177-3AD203B41FA5}">
                      <a16:colId xmlns:a16="http://schemas.microsoft.com/office/drawing/2014/main" xmlns="" val="20001"/>
                    </a:ext>
                  </a:extLst>
                </a:gridCol>
              </a:tblGrid>
              <a:tr h="514123">
                <a:tc>
                  <a:txBody>
                    <a:bodyPr/>
                    <a:lstStyle/>
                    <a:p>
                      <a:pPr algn="l">
                        <a:lnSpc>
                          <a:spcPct val="110000"/>
                        </a:lnSpc>
                        <a:spcAft>
                          <a:spcPts val="0"/>
                        </a:spcAft>
                      </a:pPr>
                      <a:r>
                        <a:rPr lang="en-US" sz="1200" b="1" dirty="0">
                          <a:solidFill>
                            <a:srgbClr val="000000"/>
                          </a:solidFill>
                          <a:effectLst/>
                          <a:latin typeface="+mn-lt"/>
                          <a:ea typeface="Times New Roman" panose="02020603050405020304" pitchFamily="18" charset="0"/>
                          <a:cs typeface="Times New Roman" panose="02020603050405020304" pitchFamily="18" charset="0"/>
                        </a:rPr>
                        <a:t>Schedules 4, 5 and 6 of the Constitution</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5BA91"/>
                    </a:solidFill>
                  </a:tcPr>
                </a:tc>
                <a:tc>
                  <a:txBody>
                    <a:bodyPr/>
                    <a:lstStyle/>
                    <a:p>
                      <a:pPr algn="just">
                        <a:lnSpc>
                          <a:spcPct val="110000"/>
                        </a:lnSpc>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Provide functional areas of concurrent National, Provincial and Local Government legislative competency.</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extLst>
                  <a:ext uri="{0D108BD9-81ED-4DB2-BD59-A6C34878D82A}">
                    <a16:rowId xmlns:a16="http://schemas.microsoft.com/office/drawing/2014/main" xmlns="" val="10000"/>
                  </a:ext>
                </a:extLst>
              </a:tr>
              <a:tr h="436879">
                <a:tc>
                  <a:txBody>
                    <a:bodyPr/>
                    <a:lstStyle/>
                    <a:p>
                      <a:pPr algn="l">
                        <a:lnSpc>
                          <a:spcPct val="110000"/>
                        </a:lnSpc>
                        <a:spcAft>
                          <a:spcPts val="0"/>
                        </a:spcAft>
                      </a:pPr>
                      <a:r>
                        <a:rPr lang="en-US" sz="1200" b="1" dirty="0">
                          <a:solidFill>
                            <a:srgbClr val="000000"/>
                          </a:solidFill>
                          <a:effectLst/>
                          <a:latin typeface="+mn-lt"/>
                          <a:ea typeface="Times New Roman" panose="02020603050405020304" pitchFamily="18" charset="0"/>
                          <a:cs typeface="Times New Roman" panose="02020603050405020304" pitchFamily="18" charset="0"/>
                        </a:rPr>
                        <a:t>Section 25 of the Constitution</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5BA91"/>
                    </a:solidFill>
                  </a:tcPr>
                </a:tc>
                <a:tc>
                  <a:txBody>
                    <a:bodyPr/>
                    <a:lstStyle/>
                    <a:p>
                      <a:pPr algn="just">
                        <a:lnSpc>
                          <a:spcPct val="110000"/>
                        </a:lnSpc>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This section covers matters relating to land expropriation.</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55993735"/>
              </p:ext>
            </p:extLst>
          </p:nvPr>
        </p:nvGraphicFramePr>
        <p:xfrm>
          <a:off x="81851" y="2800725"/>
          <a:ext cx="8989736" cy="3569426"/>
        </p:xfrm>
        <a:graphic>
          <a:graphicData uri="http://schemas.openxmlformats.org/drawingml/2006/table">
            <a:tbl>
              <a:tblPr firstCol="1" bandRow="1"/>
              <a:tblGrid>
                <a:gridCol w="2585390">
                  <a:extLst>
                    <a:ext uri="{9D8B030D-6E8A-4147-A177-3AD203B41FA5}">
                      <a16:colId xmlns:a16="http://schemas.microsoft.com/office/drawing/2014/main" xmlns="" val="20000"/>
                    </a:ext>
                  </a:extLst>
                </a:gridCol>
                <a:gridCol w="6404346">
                  <a:extLst>
                    <a:ext uri="{9D8B030D-6E8A-4147-A177-3AD203B41FA5}">
                      <a16:colId xmlns:a16="http://schemas.microsoft.com/office/drawing/2014/main" xmlns="" val="20001"/>
                    </a:ext>
                  </a:extLst>
                </a:gridCol>
              </a:tblGrid>
              <a:tr h="508384">
                <a:tc>
                  <a:txBody>
                    <a:bodyPr/>
                    <a:lstStyle/>
                    <a:p>
                      <a:pPr algn="l">
                        <a:lnSpc>
                          <a:spcPct val="110000"/>
                        </a:lnSpc>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Section 9 of the Constitution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5BA91"/>
                    </a:solidFill>
                  </a:tcPr>
                </a:tc>
                <a:tc>
                  <a:txBody>
                    <a:bodyPr/>
                    <a:lstStyle/>
                    <a:p>
                      <a:pPr algn="l">
                        <a:lnSpc>
                          <a:spcPct val="110000"/>
                        </a:lnSpc>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Requires state immovable assets to be accessible to persons with disabilities.</a:t>
                      </a: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extLst>
                  <a:ext uri="{0D108BD9-81ED-4DB2-BD59-A6C34878D82A}">
                    <a16:rowId xmlns:a16="http://schemas.microsoft.com/office/drawing/2014/main" xmlns="" val="10000"/>
                  </a:ext>
                </a:extLst>
              </a:tr>
              <a:tr h="508384">
                <a:tc>
                  <a:txBody>
                    <a:bodyPr/>
                    <a:lstStyle/>
                    <a:p>
                      <a:pPr algn="l">
                        <a:lnSpc>
                          <a:spcPct val="110000"/>
                        </a:lnSpc>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Section 41 of the Constitution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5BA91"/>
                    </a:solidFill>
                  </a:tcPr>
                </a:tc>
                <a:tc>
                  <a:txBody>
                    <a:bodyPr/>
                    <a:lstStyle/>
                    <a:p>
                      <a:pPr algn="l">
                        <a:lnSpc>
                          <a:spcPct val="110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Department has to observe the principles of good cooperative governance and intergovernmental relations.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xmlns="" val="10001"/>
                  </a:ext>
                </a:extLst>
              </a:tr>
              <a:tr h="1196040">
                <a:tc>
                  <a:txBody>
                    <a:bodyPr/>
                    <a:lstStyle/>
                    <a:p>
                      <a:pPr algn="l">
                        <a:lnSpc>
                          <a:spcPct val="110000"/>
                        </a:lnSpc>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Section 114 (2) of the Constitution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5BA91"/>
                    </a:solidFill>
                  </a:tcPr>
                </a:tc>
                <a:tc>
                  <a:txBody>
                    <a:bodyPr/>
                    <a:lstStyle/>
                    <a:p>
                      <a:pPr algn="l">
                        <a:lnSpc>
                          <a:spcPct val="110000"/>
                        </a:lnSpc>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A provincial legislature must provide for mechanisms to ensure that all provincial executive organs in the province are accountable to it and to maintain oversight of the exercise of provincial executive authority in the province including the implementation of legislation, and any provincial organ of the state.</a:t>
                      </a: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extLst>
                  <a:ext uri="{0D108BD9-81ED-4DB2-BD59-A6C34878D82A}">
                    <a16:rowId xmlns:a16="http://schemas.microsoft.com/office/drawing/2014/main" xmlns="" val="10002"/>
                  </a:ext>
                </a:extLst>
              </a:tr>
              <a:tr h="950494">
                <a:tc>
                  <a:txBody>
                    <a:bodyPr/>
                    <a:lstStyle/>
                    <a:p>
                      <a:pPr algn="l">
                        <a:lnSpc>
                          <a:spcPct val="110000"/>
                        </a:lnSpc>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Section 195 and Section 197 of the Constitution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5BA91"/>
                    </a:solidFill>
                  </a:tcPr>
                </a:tc>
                <a:tc>
                  <a:txBody>
                    <a:bodyPr/>
                    <a:lstStyle/>
                    <a:p>
                      <a:pPr algn="l">
                        <a:lnSpc>
                          <a:spcPct val="110000"/>
                        </a:lnSpc>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Address skills development in a manner that accelerates the advancement of previously disadvantaged people, women and designated groups with particular emphasis on leaderships, as well as technical and management training.</a:t>
                      </a: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xmlns="" val="10003"/>
                  </a:ext>
                </a:extLst>
              </a:tr>
              <a:tr h="406124">
                <a:tc>
                  <a:txBody>
                    <a:bodyPr/>
                    <a:lstStyle/>
                    <a:p>
                      <a:pPr algn="l">
                        <a:lnSpc>
                          <a:spcPct val="110000"/>
                        </a:lnSpc>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Section 217 of the Constitution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5BA91"/>
                    </a:solidFill>
                  </a:tcPr>
                </a:tc>
                <a:tc>
                  <a:txBody>
                    <a:bodyPr/>
                    <a:lstStyle/>
                    <a:p>
                      <a:pPr algn="l">
                        <a:lnSpc>
                          <a:spcPct val="110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Procurement must be done in accordance with a system which is fair, equitable, transparent, competitive and cost-effective.</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006595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S102895266">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17521</TotalTime>
  <Words>6556</Words>
  <Application>Microsoft Office PowerPoint</Application>
  <PresentationFormat>On-screen Show (4:3)</PresentationFormat>
  <Paragraphs>1908</Paragraphs>
  <Slides>43</Slides>
  <Notes>18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43</vt:i4>
      </vt:variant>
    </vt:vector>
  </HeadingPairs>
  <TitlesOfParts>
    <vt:vector size="57" baseType="lpstr">
      <vt:lpstr>MS PGothic</vt:lpstr>
      <vt:lpstr>Arial</vt:lpstr>
      <vt:lpstr>Arial Narrow</vt:lpstr>
      <vt:lpstr>Calibri</vt:lpstr>
      <vt:lpstr>Calibri Bold</vt:lpstr>
      <vt:lpstr>Century Gothic</vt:lpstr>
      <vt:lpstr>CenturyGothic</vt:lpstr>
      <vt:lpstr>Courier New</vt:lpstr>
      <vt:lpstr>Symbol</vt:lpstr>
      <vt:lpstr>Tahoma</vt:lpstr>
      <vt:lpstr>Times New Roman</vt:lpstr>
      <vt:lpstr>Wingdings</vt:lpstr>
      <vt:lpstr>2_Office Theme</vt:lpstr>
      <vt:lpstr>TS102895266</vt:lpstr>
      <vt:lpstr>2022/23 Financial Year  Annual Performance Plan  for the Department of Public Works and Infrastructure (DPWI),  inclusive of the Budget Votes for DPWI &amp; PMTE</vt:lpstr>
      <vt:lpstr>Purpose </vt:lpstr>
      <vt:lpstr>Acronyms  </vt:lpstr>
      <vt:lpstr>Table of Contents </vt:lpstr>
      <vt:lpstr>PowerPoint Presentation</vt:lpstr>
      <vt:lpstr>Contextual Background </vt:lpstr>
      <vt:lpstr>National Annual Strategic Priorities </vt:lpstr>
      <vt:lpstr>PowerPoint Presentation</vt:lpstr>
      <vt:lpstr>DPWI Constitutional Mandate</vt:lpstr>
      <vt:lpstr>DPWI Key Legislative Mandates</vt:lpstr>
      <vt:lpstr>Vision, Mission And Values</vt:lpstr>
      <vt:lpstr>Situational Analysis</vt:lpstr>
      <vt:lpstr>PowerPoint Presentation</vt:lpstr>
      <vt:lpstr>Strategy Map and Alignment to National Priorities</vt:lpstr>
      <vt:lpstr>PowerPoint Presentation</vt:lpstr>
      <vt:lpstr>Quarterly Targets </vt:lpstr>
      <vt:lpstr>PowerPoint Presentation</vt:lpstr>
      <vt:lpstr>Quarterly Targets </vt:lpstr>
      <vt:lpstr>PowerPoint Presentation</vt:lpstr>
      <vt:lpstr>Quarterly Targets </vt:lpstr>
      <vt:lpstr>SP Outcome 4: Productive Assets</vt:lpstr>
      <vt:lpstr>SP Outcome 4: Productive Assets</vt:lpstr>
      <vt:lpstr>Quarterly Targets </vt:lpstr>
      <vt:lpstr>SP Outcome 5:Transformed Built Environment</vt:lpstr>
      <vt:lpstr>SP Outcome 5:Transformed Built Environment</vt:lpstr>
      <vt:lpstr>Quarterly Targets </vt:lpstr>
      <vt:lpstr>Quarterly Targets </vt:lpstr>
      <vt:lpstr>SP Outcome 6: Optimised Job Opportunities</vt:lpstr>
      <vt:lpstr>PowerPoint Presentation</vt:lpstr>
      <vt:lpstr>Quarterly Targets </vt:lpstr>
      <vt:lpstr>WELISIZWE PROGRAMME</vt:lpstr>
      <vt:lpstr>PowerPoint Presentation</vt:lpstr>
      <vt:lpstr>Key Risks</vt:lpstr>
      <vt:lpstr>Key Risks</vt:lpstr>
      <vt:lpstr>PowerPoint Presentation</vt:lpstr>
      <vt:lpstr>Budget Allocation Per Programme (Main Vote)</vt:lpstr>
      <vt:lpstr>Budget Analysis – Summary (Main Vote)</vt:lpstr>
      <vt:lpstr>Budget Allocation for Transfers (Main Vote)</vt:lpstr>
      <vt:lpstr>Revenue (PMTE)</vt:lpstr>
      <vt:lpstr>Budget Allocation Per Programme (PMTE)</vt:lpstr>
      <vt:lpstr>Budget Analysis – Summary (PMTE)</vt:lpstr>
      <vt:lpstr>Recommendations </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mlu@instituteforpm.co.za</dc:creator>
  <cp:lastModifiedBy>Leigh-Anne Jansen</cp:lastModifiedBy>
  <cp:revision>650</cp:revision>
  <dcterms:created xsi:type="dcterms:W3CDTF">2020-02-19T08:35:32Z</dcterms:created>
  <dcterms:modified xsi:type="dcterms:W3CDTF">2022-05-02T11:45:54Z</dcterms:modified>
</cp:coreProperties>
</file>