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6"/>
  </p:notesMasterIdLst>
  <p:sldIdLst>
    <p:sldId id="1442" r:id="rId2"/>
    <p:sldId id="1547" r:id="rId3"/>
    <p:sldId id="1744" r:id="rId4"/>
    <p:sldId id="1737" r:id="rId5"/>
    <p:sldId id="1745" r:id="rId6"/>
    <p:sldId id="1691" r:id="rId7"/>
    <p:sldId id="1738" r:id="rId8"/>
    <p:sldId id="1692" r:id="rId9"/>
    <p:sldId id="1739" r:id="rId10"/>
    <p:sldId id="1693" r:id="rId11"/>
    <p:sldId id="1740" r:id="rId12"/>
    <p:sldId id="1695" r:id="rId13"/>
    <p:sldId id="1747" r:id="rId14"/>
    <p:sldId id="1741" r:id="rId15"/>
    <p:sldId id="1749" r:id="rId16"/>
    <p:sldId id="1751" r:id="rId17"/>
    <p:sldId id="1750" r:id="rId18"/>
    <p:sldId id="1752" r:id="rId19"/>
    <p:sldId id="1753" r:id="rId20"/>
    <p:sldId id="1742" r:id="rId21"/>
    <p:sldId id="1754" r:id="rId22"/>
    <p:sldId id="1755" r:id="rId23"/>
    <p:sldId id="1756" r:id="rId24"/>
    <p:sldId id="1775" r:id="rId25"/>
    <p:sldId id="1587" r:id="rId26"/>
    <p:sldId id="1761" r:id="rId27"/>
    <p:sldId id="1759" r:id="rId28"/>
    <p:sldId id="1760" r:id="rId29"/>
    <p:sldId id="1762" r:id="rId30"/>
    <p:sldId id="1763" r:id="rId31"/>
    <p:sldId id="1764" r:id="rId32"/>
    <p:sldId id="1765" r:id="rId33"/>
    <p:sldId id="1768" r:id="rId34"/>
    <p:sldId id="1766" r:id="rId35"/>
    <p:sldId id="1769" r:id="rId36"/>
    <p:sldId id="1767" r:id="rId37"/>
    <p:sldId id="1771" r:id="rId38"/>
    <p:sldId id="1773" r:id="rId39"/>
    <p:sldId id="1772" r:id="rId40"/>
    <p:sldId id="1774" r:id="rId41"/>
    <p:sldId id="1770" r:id="rId42"/>
    <p:sldId id="1527" r:id="rId43"/>
    <p:sldId id="1585" r:id="rId44"/>
    <p:sldId id="1743" r:id="rId4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ctor Eliott" initials="HE" lastIdx="1" clrIdx="0"/>
  <p:cmAuthor id="2" name="Kerry Gibbs" initials="KG" lastIdx="9" clrIdx="1">
    <p:extLst>
      <p:ext uri="{19B8F6BF-5375-455C-9EA6-DF929625EA0E}">
        <p15:presenceInfo xmlns:p15="http://schemas.microsoft.com/office/powerpoint/2012/main" userId="S-1-5-21-1141132434-301294435-860360866-27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89"/>
    <a:srgbClr val="001484"/>
    <a:srgbClr val="000000"/>
    <a:srgbClr val="242852"/>
    <a:srgbClr val="5B7F95"/>
    <a:srgbClr val="003398"/>
    <a:srgbClr val="71A1A7"/>
    <a:srgbClr val="D5E3E5"/>
    <a:srgbClr val="DFF0CB"/>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72" autoAdjust="0"/>
    <p:restoredTop sz="95501" autoAdjust="0"/>
  </p:normalViewPr>
  <p:slideViewPr>
    <p:cSldViewPr snapToGrid="0">
      <p:cViewPr varScale="1">
        <p:scale>
          <a:sx n="73" d="100"/>
          <a:sy n="73" d="100"/>
        </p:scale>
        <p:origin x="288" y="72"/>
      </p:cViewPr>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F85E3CE-E9E3-CB47-80F0-33520EC85D2E}" type="datetimeFigureOut">
              <a:rPr lang="en-US" smtClean="0"/>
              <a:t>5/2/2022</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025923F-580B-A047-9C0E-6EE78A396537}" type="slidenum">
              <a:rPr lang="en-US" smtClean="0"/>
              <a:t>‹#›</a:t>
            </a:fld>
            <a:endParaRPr lang="en-US" dirty="0"/>
          </a:p>
        </p:txBody>
      </p:sp>
    </p:spTree>
    <p:extLst>
      <p:ext uri="{BB962C8B-B14F-4D97-AF65-F5344CB8AC3E}">
        <p14:creationId xmlns:p14="http://schemas.microsoft.com/office/powerpoint/2010/main" val="97026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val="331045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249427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731468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99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74026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4" name="Picture 3">
            <a:extLst>
              <a:ext uri="{FF2B5EF4-FFF2-40B4-BE49-F238E27FC236}">
                <a16:creationId xmlns:a16="http://schemas.microsoft.com/office/drawing/2014/main" id="{74D20FEE-39B3-4095-9643-A54B8CE6F8F1}"/>
              </a:ext>
            </a:extLst>
          </p:cNvPr>
          <p:cNvPicPr>
            <a:picLocks noChangeAspect="1"/>
          </p:cNvPicPr>
          <p:nvPr userDrawn="1"/>
        </p:nvPicPr>
        <p:blipFill>
          <a:blip r:embed="rId2"/>
          <a:stretch>
            <a:fillRect/>
          </a:stretch>
        </p:blipFill>
        <p:spPr>
          <a:xfrm>
            <a:off x="392400" y="6224400"/>
            <a:ext cx="1192941" cy="360000"/>
          </a:xfrm>
          <a:prstGeom prst="rect">
            <a:avLst/>
          </a:prstGeom>
        </p:spPr>
      </p:pic>
      <p:pic>
        <p:nvPicPr>
          <p:cNvPr id="5" name="Picture 4">
            <a:extLst>
              <a:ext uri="{FF2B5EF4-FFF2-40B4-BE49-F238E27FC236}">
                <a16:creationId xmlns:a16="http://schemas.microsoft.com/office/drawing/2014/main" id="{C524DAC6-DF6A-4E9E-AF01-59285C842E16}"/>
              </a:ext>
            </a:extLst>
          </p:cNvPr>
          <p:cNvPicPr>
            <a:picLocks noChangeAspect="1"/>
          </p:cNvPicPr>
          <p:nvPr userDrawn="1"/>
        </p:nvPicPr>
        <p:blipFill>
          <a:blip r:embed="rId3"/>
          <a:stretch>
            <a:fillRect/>
          </a:stretch>
        </p:blipFill>
        <p:spPr>
          <a:xfrm>
            <a:off x="1807200" y="6224400"/>
            <a:ext cx="981520" cy="360000"/>
          </a:xfrm>
          <a:prstGeom prst="rect">
            <a:avLst/>
          </a:prstGeom>
        </p:spPr>
      </p:pic>
      <p:pic>
        <p:nvPicPr>
          <p:cNvPr id="7" name="Picture 6">
            <a:extLst>
              <a:ext uri="{FF2B5EF4-FFF2-40B4-BE49-F238E27FC236}">
                <a16:creationId xmlns:a16="http://schemas.microsoft.com/office/drawing/2014/main" id="{5C5F1506-0FF1-476A-9766-95A867527BE0}"/>
              </a:ext>
            </a:extLst>
          </p:cNvPr>
          <p:cNvPicPr>
            <a:picLocks noChangeAspect="1"/>
          </p:cNvPicPr>
          <p:nvPr userDrawn="1"/>
        </p:nvPicPr>
        <p:blipFill>
          <a:blip r:embed="rId4"/>
          <a:stretch>
            <a:fillRect/>
          </a:stretch>
        </p:blipFill>
        <p:spPr>
          <a:xfrm>
            <a:off x="3010579" y="6163200"/>
            <a:ext cx="802636" cy="396000"/>
          </a:xfrm>
          <a:prstGeom prst="rect">
            <a:avLst/>
          </a:prstGeom>
          <a:effectLst>
            <a:outerShdw blurRad="635000" dist="381000" dir="2700000" algn="tl" rotWithShape="0">
              <a:srgbClr val="000000">
                <a:alpha val="40000"/>
              </a:srgbClr>
            </a:outerShdw>
          </a:effectLst>
        </p:spPr>
      </p:pic>
    </p:spTree>
    <p:extLst>
      <p:ext uri="{BB962C8B-B14F-4D97-AF65-F5344CB8AC3E}">
        <p14:creationId xmlns:p14="http://schemas.microsoft.com/office/powerpoint/2010/main" val="4242906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75397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374805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608184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51480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98636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677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345169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529851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0403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www.wcedonline.westerncape.gov.za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val="60635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val="390449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247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Tree>
    <p:extLst>
      <p:ext uri="{BB962C8B-B14F-4D97-AF65-F5344CB8AC3E}">
        <p14:creationId xmlns:p14="http://schemas.microsoft.com/office/powerpoint/2010/main" val="166024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676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470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71859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65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755606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4.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36"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oleObject" Target="../embeddings/oleObject1.bin"/><Relationship Id="rId35" Type="http://schemas.openxmlformats.org/officeDocument/2006/relationships/image" Target="../media/image5.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2241" name="think-cell Slide" r:id="rId30" imgW="360" imgH="360" progId="">
                  <p:embed/>
                </p:oleObj>
              </mc:Choice>
              <mc:Fallback>
                <p:oleObj name="think-cell Slide" r:id="rId30" imgW="360" imgH="360" progId="">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custDataLst>
              <p:tags r:id="rId28"/>
            </p:custDataLst>
          </p:nvPr>
        </p:nvSpPr>
        <p:spPr>
          <a:xfrm>
            <a:off x="393701" y="180976"/>
            <a:ext cx="11462940"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pic>
        <p:nvPicPr>
          <p:cNvPr id="5" name="Picture 4" descr="Shape, rectangle&#10;&#10;Description automatically generated">
            <a:extLst>
              <a:ext uri="{FF2B5EF4-FFF2-40B4-BE49-F238E27FC236}">
                <a16:creationId xmlns:a16="http://schemas.microsoft.com/office/drawing/2014/main" id="{F3003D39-787E-4DD7-BD33-D06DC937071E}"/>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393700" y="931933"/>
            <a:ext cx="11798299" cy="64104"/>
          </a:xfrm>
          <a:prstGeom prst="rect">
            <a:avLst/>
          </a:prstGeom>
        </p:spPr>
      </p:pic>
      <p:pic>
        <p:nvPicPr>
          <p:cNvPr id="8" name="Picture 7">
            <a:extLst>
              <a:ext uri="{FF2B5EF4-FFF2-40B4-BE49-F238E27FC236}">
                <a16:creationId xmlns:a16="http://schemas.microsoft.com/office/drawing/2014/main" id="{509F4E41-E6AA-460A-9EC8-77FD8D9A773C}"/>
              </a:ext>
            </a:extLst>
          </p:cNvPr>
          <p:cNvPicPr>
            <a:picLocks noChangeAspect="1"/>
          </p:cNvPicPr>
          <p:nvPr userDrawn="1"/>
        </p:nvPicPr>
        <p:blipFill>
          <a:blip r:embed="rId33"/>
          <a:stretch>
            <a:fillRect/>
          </a:stretch>
        </p:blipFill>
        <p:spPr>
          <a:xfrm>
            <a:off x="393700" y="6223566"/>
            <a:ext cx="1192941" cy="360000"/>
          </a:xfrm>
          <a:prstGeom prst="rect">
            <a:avLst/>
          </a:prstGeom>
        </p:spPr>
      </p:pic>
      <p:pic>
        <p:nvPicPr>
          <p:cNvPr id="9" name="Picture 8">
            <a:extLst>
              <a:ext uri="{FF2B5EF4-FFF2-40B4-BE49-F238E27FC236}">
                <a16:creationId xmlns:a16="http://schemas.microsoft.com/office/drawing/2014/main" id="{730A2B8C-829C-48A4-AE9A-484F3A5EC729}"/>
              </a:ext>
            </a:extLst>
          </p:cNvPr>
          <p:cNvPicPr>
            <a:picLocks noChangeAspect="1"/>
          </p:cNvPicPr>
          <p:nvPr userDrawn="1"/>
        </p:nvPicPr>
        <p:blipFill>
          <a:blip r:embed="rId34"/>
          <a:stretch>
            <a:fillRect/>
          </a:stretch>
        </p:blipFill>
        <p:spPr>
          <a:xfrm>
            <a:off x="1808130" y="6223566"/>
            <a:ext cx="981519" cy="360000"/>
          </a:xfrm>
          <a:prstGeom prst="rect">
            <a:avLst/>
          </a:prstGeom>
        </p:spPr>
      </p:pic>
      <p:pic>
        <p:nvPicPr>
          <p:cNvPr id="12" name="Picture 11">
            <a:extLst>
              <a:ext uri="{FF2B5EF4-FFF2-40B4-BE49-F238E27FC236}">
                <a16:creationId xmlns:a16="http://schemas.microsoft.com/office/drawing/2014/main" id="{688A40CB-9313-45BF-8601-903C9AED84F5}"/>
              </a:ext>
            </a:extLst>
          </p:cNvPr>
          <p:cNvPicPr>
            <a:picLocks noChangeAspect="1"/>
          </p:cNvPicPr>
          <p:nvPr userDrawn="1"/>
        </p:nvPicPr>
        <p:blipFill>
          <a:blip r:embed="rId35"/>
          <a:stretch>
            <a:fillRect/>
          </a:stretch>
        </p:blipFill>
        <p:spPr>
          <a:xfrm>
            <a:off x="3011138" y="6162240"/>
            <a:ext cx="804011" cy="396000"/>
          </a:xfrm>
          <a:prstGeom prst="rect">
            <a:avLst/>
          </a:prstGeom>
        </p:spPr>
      </p:pic>
    </p:spTree>
    <p:extLst>
      <p:ext uri="{BB962C8B-B14F-4D97-AF65-F5344CB8AC3E}">
        <p14:creationId xmlns:p14="http://schemas.microsoft.com/office/powerpoint/2010/main" val="39602435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hf sldNum="0"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emf"/><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slideLayout" Target="../slideLayouts/slideLayout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237744" y="3291840"/>
            <a:ext cx="11804904" cy="2496797"/>
          </a:xfrm>
        </p:spPr>
        <p:txBody>
          <a:bodyPr>
            <a:normAutofit/>
          </a:bodyPr>
          <a:lstStyle/>
          <a:p>
            <a:r>
              <a:rPr lang="en-ZA" sz="3600" b="1" dirty="0"/>
              <a:t>Meeting with Basic Education Portfolio Committee</a:t>
            </a:r>
          </a:p>
          <a:p>
            <a:r>
              <a:rPr lang="en-ZA" sz="3200" b="1" dirty="0"/>
              <a:t>Petition: Closure of Seekoegat Primary School - 2021</a:t>
            </a:r>
          </a:p>
          <a:p>
            <a:endParaRPr lang="en-ZA" sz="3200" b="0" dirty="0"/>
          </a:p>
        </p:txBody>
      </p:sp>
      <p:sp>
        <p:nvSpPr>
          <p:cNvPr id="12" name="TextBox 11"/>
          <p:cNvSpPr txBox="1"/>
          <p:nvPr/>
        </p:nvSpPr>
        <p:spPr>
          <a:xfrm>
            <a:off x="7740526" y="5788637"/>
            <a:ext cx="3828082" cy="369332"/>
          </a:xfrm>
          <a:prstGeom prst="rect">
            <a:avLst/>
          </a:prstGeom>
          <a:noFill/>
        </p:spPr>
        <p:txBody>
          <a:bodyPr wrap="square" rtlCol="0">
            <a:spAutoFit/>
          </a:bodyPr>
          <a:lstStyle/>
          <a:p>
            <a:pPr algn="r"/>
            <a:r>
              <a:rPr lang="en-ZA" dirty="0">
                <a:solidFill>
                  <a:schemeClr val="bg1"/>
                </a:solidFill>
              </a:rPr>
              <a:t>Tuesday, 3 May 2022</a:t>
            </a:r>
          </a:p>
        </p:txBody>
      </p:sp>
      <p:sp>
        <p:nvSpPr>
          <p:cNvPr id="4" name="TextBox 3">
            <a:extLst>
              <a:ext uri="{FF2B5EF4-FFF2-40B4-BE49-F238E27FC236}">
                <a16:creationId xmlns:a16="http://schemas.microsoft.com/office/drawing/2014/main" id="{2E5602CD-A313-43E5-8AB4-3FEDB048D88F}"/>
              </a:ext>
            </a:extLst>
          </p:cNvPr>
          <p:cNvSpPr txBox="1"/>
          <p:nvPr/>
        </p:nvSpPr>
        <p:spPr>
          <a:xfrm>
            <a:off x="7740526" y="2675324"/>
            <a:ext cx="3828082" cy="369332"/>
          </a:xfrm>
          <a:prstGeom prst="rect">
            <a:avLst/>
          </a:prstGeom>
          <a:noFill/>
        </p:spPr>
        <p:txBody>
          <a:bodyPr wrap="square" rtlCol="0">
            <a:spAutoFit/>
          </a:bodyPr>
          <a:lstStyle/>
          <a:p>
            <a:pPr algn="r"/>
            <a:r>
              <a:rPr lang="en-ZA" dirty="0">
                <a:solidFill>
                  <a:schemeClr val="bg1"/>
                </a:solidFill>
              </a:rPr>
              <a:t>Education</a:t>
            </a:r>
          </a:p>
        </p:txBody>
      </p:sp>
      <p:pic>
        <p:nvPicPr>
          <p:cNvPr id="6" name="Picture 5">
            <a:extLst>
              <a:ext uri="{FF2B5EF4-FFF2-40B4-BE49-F238E27FC236}">
                <a16:creationId xmlns:a16="http://schemas.microsoft.com/office/drawing/2014/main" id="{A8F08B95-513B-4EDA-A9FE-490FA76A9442}"/>
              </a:ext>
            </a:extLst>
          </p:cNvPr>
          <p:cNvPicPr>
            <a:picLocks noChangeAspect="1"/>
          </p:cNvPicPr>
          <p:nvPr/>
        </p:nvPicPr>
        <p:blipFill>
          <a:blip r:embed="rId2"/>
          <a:stretch>
            <a:fillRect/>
          </a:stretch>
        </p:blipFill>
        <p:spPr>
          <a:xfrm>
            <a:off x="72251" y="5574090"/>
            <a:ext cx="3500508" cy="1283910"/>
          </a:xfrm>
          <a:prstGeom prst="rect">
            <a:avLst/>
          </a:prstGeom>
        </p:spPr>
      </p:pic>
      <p:pic>
        <p:nvPicPr>
          <p:cNvPr id="7" name="Picture 6">
            <a:extLst>
              <a:ext uri="{FF2B5EF4-FFF2-40B4-BE49-F238E27FC236}">
                <a16:creationId xmlns:a16="http://schemas.microsoft.com/office/drawing/2014/main" id="{E655B161-A794-40D4-B147-C8CBC7274281}"/>
              </a:ext>
            </a:extLst>
          </p:cNvPr>
          <p:cNvPicPr>
            <a:picLocks noChangeAspect="1"/>
          </p:cNvPicPr>
          <p:nvPr/>
        </p:nvPicPr>
        <p:blipFill>
          <a:blip r:embed="rId3"/>
          <a:stretch>
            <a:fillRect/>
          </a:stretch>
        </p:blipFill>
        <p:spPr>
          <a:xfrm>
            <a:off x="9927631" y="704261"/>
            <a:ext cx="1219200" cy="901700"/>
          </a:xfrm>
          <a:prstGeom prst="rect">
            <a:avLst/>
          </a:prstGeom>
        </p:spPr>
      </p:pic>
      <p:pic>
        <p:nvPicPr>
          <p:cNvPr id="8" name="Picture 7">
            <a:extLst>
              <a:ext uri="{FF2B5EF4-FFF2-40B4-BE49-F238E27FC236}">
                <a16:creationId xmlns:a16="http://schemas.microsoft.com/office/drawing/2014/main" id="{51C8E510-C8CF-45DC-8A64-F61E3C2223C9}"/>
              </a:ext>
            </a:extLst>
          </p:cNvPr>
          <p:cNvPicPr>
            <a:picLocks noChangeAspect="1"/>
          </p:cNvPicPr>
          <p:nvPr/>
        </p:nvPicPr>
        <p:blipFill>
          <a:blip r:embed="rId4"/>
          <a:stretch>
            <a:fillRect/>
          </a:stretch>
        </p:blipFill>
        <p:spPr>
          <a:xfrm>
            <a:off x="3802654" y="5623287"/>
            <a:ext cx="1224476" cy="1069363"/>
          </a:xfrm>
          <a:prstGeom prst="rect">
            <a:avLst/>
          </a:prstGeom>
        </p:spPr>
      </p:pic>
      <p:pic>
        <p:nvPicPr>
          <p:cNvPr id="9" name="Picture 8">
            <a:extLst>
              <a:ext uri="{FF2B5EF4-FFF2-40B4-BE49-F238E27FC236}">
                <a16:creationId xmlns:a16="http://schemas.microsoft.com/office/drawing/2014/main" id="{E79666D3-F743-4785-975B-0D736CE0BD9F}"/>
              </a:ext>
            </a:extLst>
          </p:cNvPr>
          <p:cNvPicPr>
            <a:picLocks noChangeAspect="1"/>
          </p:cNvPicPr>
          <p:nvPr/>
        </p:nvPicPr>
        <p:blipFill>
          <a:blip r:embed="rId5"/>
          <a:stretch>
            <a:fillRect/>
          </a:stretch>
        </p:blipFill>
        <p:spPr>
          <a:xfrm>
            <a:off x="8182033" y="678861"/>
            <a:ext cx="894773" cy="952500"/>
          </a:xfrm>
          <a:prstGeom prst="rect">
            <a:avLst/>
          </a:prstGeom>
        </p:spPr>
      </p:pic>
      <p:pic>
        <p:nvPicPr>
          <p:cNvPr id="11" name="Picture 10">
            <a:extLst>
              <a:ext uri="{FF2B5EF4-FFF2-40B4-BE49-F238E27FC236}">
                <a16:creationId xmlns:a16="http://schemas.microsoft.com/office/drawing/2014/main" id="{567B0A09-E99D-4734-86A2-85718A8A77A4}"/>
              </a:ext>
            </a:extLst>
          </p:cNvPr>
          <p:cNvPicPr>
            <a:picLocks noChangeAspect="1"/>
          </p:cNvPicPr>
          <p:nvPr/>
        </p:nvPicPr>
        <p:blipFill>
          <a:blip r:embed="rId6"/>
          <a:stretch>
            <a:fillRect/>
          </a:stretch>
        </p:blipFill>
        <p:spPr>
          <a:xfrm>
            <a:off x="363316" y="1859576"/>
            <a:ext cx="1077369" cy="1000414"/>
          </a:xfrm>
          <a:prstGeom prst="rect">
            <a:avLst/>
          </a:prstGeom>
        </p:spPr>
      </p:pic>
    </p:spTree>
    <p:extLst>
      <p:ext uri="{BB962C8B-B14F-4D97-AF65-F5344CB8AC3E}">
        <p14:creationId xmlns:p14="http://schemas.microsoft.com/office/powerpoint/2010/main" val="1909661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altLang="en-US" sz="2800" dirty="0">
                <a:solidFill>
                  <a:srgbClr val="001489"/>
                </a:solidFill>
              </a:rPr>
              <a:t>Conditions/Process for school closure</a:t>
            </a:r>
            <a:endParaRPr lang="en-ZA" sz="2800" dirty="0">
              <a:solidFill>
                <a:srgbClr val="001484"/>
              </a:solidFill>
            </a:endParaRPr>
          </a:p>
        </p:txBody>
      </p:sp>
      <p:sp>
        <p:nvSpPr>
          <p:cNvPr id="5" name="Text Placeholder 4"/>
          <p:cNvSpPr>
            <a:spLocks noGrp="1"/>
          </p:cNvSpPr>
          <p:nvPr>
            <p:ph type="body" sz="quarter" idx="10"/>
          </p:nvPr>
        </p:nvSpPr>
        <p:spPr>
          <a:xfrm>
            <a:off x="393701" y="1042416"/>
            <a:ext cx="11462940" cy="5138927"/>
          </a:xfrm>
        </p:spPr>
        <p:txBody>
          <a:bodyPr>
            <a:normAutofit lnSpcReduction="10000"/>
          </a:bodyPr>
          <a:lstStyle/>
          <a:p>
            <a:pPr marL="0" lvl="1" indent="0" algn="just">
              <a:buNone/>
              <a:defRPr/>
            </a:pPr>
            <a:r>
              <a:rPr lang="en-ZA" sz="2800" dirty="0">
                <a:solidFill>
                  <a:srgbClr val="001489"/>
                </a:solidFill>
              </a:rPr>
              <a:t>SASA section 33 (2) states that: “</a:t>
            </a:r>
            <a:r>
              <a:rPr lang="en-ZA" altLang="en-US" sz="2800" i="1" dirty="0">
                <a:solidFill>
                  <a:srgbClr val="001489"/>
                </a:solidFill>
              </a:rPr>
              <a:t>The Member of the Executive Council may not close a school unless he/she has –</a:t>
            </a:r>
          </a:p>
          <a:p>
            <a:pPr marL="0" lvl="1" indent="0" algn="just">
              <a:buNone/>
              <a:defRPr/>
            </a:pPr>
            <a:endParaRPr lang="en-ZA" altLang="en-US" sz="2800" i="1" dirty="0">
              <a:solidFill>
                <a:srgbClr val="001489"/>
              </a:solidFill>
            </a:endParaRPr>
          </a:p>
          <a:p>
            <a:pPr marL="514350" lvl="1" indent="-514350" algn="just">
              <a:buAutoNum type="alphaLcParenBoth"/>
              <a:defRPr/>
            </a:pPr>
            <a:r>
              <a:rPr lang="en-ZA" altLang="en-US" sz="2800" i="1" dirty="0">
                <a:solidFill>
                  <a:srgbClr val="001489"/>
                </a:solidFill>
              </a:rPr>
              <a:t>Informed the SGB of his/her intention so to act and the reasons for such</a:t>
            </a:r>
          </a:p>
          <a:p>
            <a:pPr marL="514350" lvl="1" indent="-514350" algn="just">
              <a:buAutoNum type="alphaLcParenBoth"/>
              <a:defRPr/>
            </a:pPr>
            <a:r>
              <a:rPr lang="en-ZA" altLang="en-US" sz="2800" i="1" dirty="0">
                <a:solidFill>
                  <a:srgbClr val="001489"/>
                </a:solidFill>
              </a:rPr>
              <a:t>Granted the SGB a reasonable opportunity to make representations to him/her in relation to such action</a:t>
            </a:r>
          </a:p>
          <a:p>
            <a:pPr marL="514350" lvl="1" indent="-514350" algn="just">
              <a:buAutoNum type="alphaLcParenBoth"/>
              <a:defRPr/>
            </a:pPr>
            <a:r>
              <a:rPr lang="en-ZA" altLang="en-US" sz="2800" i="1" dirty="0">
                <a:solidFill>
                  <a:srgbClr val="001489"/>
                </a:solidFill>
              </a:rPr>
              <a:t>Conducted a public hearing on reasonable notice, to enable the community to make representations to her in relation to such, and</a:t>
            </a:r>
          </a:p>
          <a:p>
            <a:pPr marL="514350" lvl="1" indent="-514350" algn="just">
              <a:buAutoNum type="alphaLcParenBoth"/>
              <a:defRPr/>
            </a:pPr>
            <a:r>
              <a:rPr lang="en-ZA" altLang="en-US" sz="2800" i="1" dirty="0">
                <a:solidFill>
                  <a:srgbClr val="001489"/>
                </a:solidFill>
              </a:rPr>
              <a:t>given due consideration to any such representations received</a:t>
            </a:r>
            <a:r>
              <a:rPr lang="en-ZA" altLang="en-US" sz="2800" dirty="0">
                <a:solidFill>
                  <a:srgbClr val="001489"/>
                </a:solidFill>
              </a:rPr>
              <a:t>”</a:t>
            </a:r>
          </a:p>
          <a:p>
            <a:pPr marL="514350" lvl="1" indent="-514350" algn="just">
              <a:buAutoNum type="alphaLcParenBoth"/>
              <a:defRPr/>
            </a:pPr>
            <a:endParaRPr lang="en-ZA" altLang="en-US" sz="2800" dirty="0">
              <a:solidFill>
                <a:srgbClr val="001489"/>
              </a:solidFill>
            </a:endParaRPr>
          </a:p>
          <a:p>
            <a:pPr marL="514350" lvl="1" indent="-514350" algn="just">
              <a:buAutoNum type="alphaLcParenBoth"/>
              <a:defRPr/>
            </a:pPr>
            <a:endParaRPr lang="en-ZA" altLang="en-US" sz="2800" dirty="0">
              <a:solidFill>
                <a:srgbClr val="FF0000"/>
              </a:solidFill>
            </a:endParaRPr>
          </a:p>
          <a:p>
            <a:endParaRPr lang="en-US" sz="2800" dirty="0">
              <a:solidFill>
                <a:srgbClr val="001484"/>
              </a:solidFill>
            </a:endParaRPr>
          </a:p>
          <a:p>
            <a:pPr marL="514350" indent="-514350">
              <a:buFont typeface="+mj-lt"/>
              <a:buAutoNum type="arabicPeriod"/>
            </a:pPr>
            <a:endParaRPr lang="en-US" sz="2800" dirty="0">
              <a:solidFill>
                <a:srgbClr val="001484"/>
              </a:solidFill>
            </a:endParaRPr>
          </a:p>
        </p:txBody>
      </p:sp>
    </p:spTree>
    <p:extLst>
      <p:ext uri="{BB962C8B-B14F-4D97-AF65-F5344CB8AC3E}">
        <p14:creationId xmlns:p14="http://schemas.microsoft.com/office/powerpoint/2010/main" val="745758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814918" y="2276873"/>
            <a:ext cx="11041721" cy="1316719"/>
          </a:xfrm>
        </p:spPr>
        <p:txBody>
          <a:bodyPr>
            <a:normAutofit/>
          </a:bodyPr>
          <a:lstStyle/>
          <a:p>
            <a:pPr algn="just"/>
            <a:r>
              <a:rPr lang="en-US" dirty="0"/>
              <a:t>Date of MEC’s intention to close the school</a:t>
            </a:r>
          </a:p>
        </p:txBody>
      </p:sp>
    </p:spTree>
    <p:extLst>
      <p:ext uri="{BB962C8B-B14F-4D97-AF65-F5344CB8AC3E}">
        <p14:creationId xmlns:p14="http://schemas.microsoft.com/office/powerpoint/2010/main" val="8623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altLang="en-US" sz="2800" dirty="0">
                <a:solidFill>
                  <a:srgbClr val="001489"/>
                </a:solidFill>
              </a:rPr>
              <a:t>Date of MEC’s intention to close the school</a:t>
            </a:r>
            <a:endParaRPr lang="en-ZA" sz="2800" dirty="0">
              <a:solidFill>
                <a:srgbClr val="001484"/>
              </a:solidFill>
            </a:endParaRPr>
          </a:p>
        </p:txBody>
      </p:sp>
      <p:sp>
        <p:nvSpPr>
          <p:cNvPr id="5" name="Text Placeholder 4"/>
          <p:cNvSpPr>
            <a:spLocks noGrp="1"/>
          </p:cNvSpPr>
          <p:nvPr>
            <p:ph type="body" sz="quarter" idx="10"/>
          </p:nvPr>
        </p:nvSpPr>
        <p:spPr>
          <a:xfrm>
            <a:off x="393701" y="1042416"/>
            <a:ext cx="11462940" cy="5138927"/>
          </a:xfrm>
        </p:spPr>
        <p:txBody>
          <a:bodyPr>
            <a:normAutofit/>
          </a:bodyPr>
          <a:lstStyle/>
          <a:p>
            <a:pPr algn="just"/>
            <a:endParaRPr lang="en-US" sz="2800" b="0" dirty="0">
              <a:solidFill>
                <a:srgbClr val="001484"/>
              </a:solidFill>
            </a:endParaRPr>
          </a:p>
          <a:p>
            <a:pPr marL="687388" indent="-687388" algn="just">
              <a:buAutoNum type="alphaLcParenBoth"/>
            </a:pPr>
            <a:r>
              <a:rPr lang="en-US" sz="2800" b="0" dirty="0">
                <a:solidFill>
                  <a:srgbClr val="001489"/>
                </a:solidFill>
              </a:rPr>
              <a:t>The MEC signed a letter on 19 August 2020, directed at the Chairperson of the Governing Body of  Primary School (E 1326), indicating her intention to close said school by 31 December 2020.</a:t>
            </a:r>
          </a:p>
          <a:p>
            <a:pPr algn="just"/>
            <a:endParaRPr lang="en-US" sz="2800" b="0" dirty="0">
              <a:solidFill>
                <a:srgbClr val="001489"/>
              </a:solidFill>
            </a:endParaRPr>
          </a:p>
          <a:p>
            <a:pPr algn="just">
              <a:tabLst>
                <a:tab pos="687388" algn="l"/>
              </a:tabLst>
            </a:pPr>
            <a:r>
              <a:rPr lang="en-US" sz="2800" b="0" dirty="0">
                <a:solidFill>
                  <a:srgbClr val="001489"/>
                </a:solidFill>
              </a:rPr>
              <a:t>(d) The Chairperson signed acknowledgement of receipt of the  	letter on 3 September 2020.</a:t>
            </a:r>
          </a:p>
          <a:p>
            <a:pPr marL="514350" indent="-514350" algn="just">
              <a:buAutoNum type="alphaLcParenBoth"/>
            </a:pPr>
            <a:endParaRPr lang="en-US" sz="2800" b="0" dirty="0">
              <a:solidFill>
                <a:srgbClr val="001484"/>
              </a:solidFill>
            </a:endParaRPr>
          </a:p>
          <a:p>
            <a:pPr marL="514350" indent="-514350">
              <a:buFont typeface="+mj-lt"/>
              <a:buAutoNum type="arabicPeriod"/>
            </a:pPr>
            <a:endParaRPr lang="en-US" sz="2800" dirty="0">
              <a:solidFill>
                <a:srgbClr val="001484"/>
              </a:solidFill>
            </a:endParaRPr>
          </a:p>
        </p:txBody>
      </p:sp>
    </p:spTree>
    <p:extLst>
      <p:ext uri="{BB962C8B-B14F-4D97-AF65-F5344CB8AC3E}">
        <p14:creationId xmlns:p14="http://schemas.microsoft.com/office/powerpoint/2010/main" val="2485389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altLang="en-US" sz="2800" dirty="0">
                <a:solidFill>
                  <a:srgbClr val="001489"/>
                </a:solidFill>
              </a:rPr>
              <a:t>Date of MEC’s intention to close the school</a:t>
            </a:r>
            <a:endParaRPr lang="en-ZA" sz="2800" dirty="0">
              <a:solidFill>
                <a:srgbClr val="001484"/>
              </a:solidFill>
            </a:endParaRPr>
          </a:p>
        </p:txBody>
      </p:sp>
      <p:sp>
        <p:nvSpPr>
          <p:cNvPr id="5" name="Text Placeholder 4"/>
          <p:cNvSpPr>
            <a:spLocks noGrp="1"/>
          </p:cNvSpPr>
          <p:nvPr>
            <p:ph type="body" sz="quarter" idx="10"/>
          </p:nvPr>
        </p:nvSpPr>
        <p:spPr>
          <a:xfrm>
            <a:off x="393701" y="1042416"/>
            <a:ext cx="11462940" cy="5138927"/>
          </a:xfrm>
        </p:spPr>
        <p:txBody>
          <a:bodyPr>
            <a:normAutofit/>
          </a:bodyPr>
          <a:lstStyle/>
          <a:p>
            <a:pPr algn="just"/>
            <a:endParaRPr lang="en-US" sz="2800" b="0" dirty="0">
              <a:solidFill>
                <a:srgbClr val="001484"/>
              </a:solidFill>
            </a:endParaRPr>
          </a:p>
          <a:p>
            <a:pPr marL="514350" indent="-514350">
              <a:buFont typeface="+mj-lt"/>
              <a:buAutoNum type="arabicPeriod"/>
            </a:pPr>
            <a:endParaRPr lang="en-US" sz="2800" dirty="0">
              <a:solidFill>
                <a:srgbClr val="001484"/>
              </a:solidFill>
            </a:endParaRPr>
          </a:p>
        </p:txBody>
      </p:sp>
      <p:pic>
        <p:nvPicPr>
          <p:cNvPr id="6" name="Picture 5" descr="Text, letter&#10;&#10;Description automatically generated">
            <a:extLst>
              <a:ext uri="{FF2B5EF4-FFF2-40B4-BE49-F238E27FC236}">
                <a16:creationId xmlns:a16="http://schemas.microsoft.com/office/drawing/2014/main" id="{F416D9A9-64DC-49D8-A6A5-68DDD6652C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59" t="9252" r="319" b="21281"/>
          <a:stretch/>
        </p:blipFill>
        <p:spPr>
          <a:xfrm>
            <a:off x="1541417" y="1306286"/>
            <a:ext cx="8064138" cy="4249783"/>
          </a:xfrm>
          <a:prstGeom prst="rect">
            <a:avLst/>
          </a:prstGeom>
        </p:spPr>
      </p:pic>
    </p:spTree>
    <p:extLst>
      <p:ext uri="{BB962C8B-B14F-4D97-AF65-F5344CB8AC3E}">
        <p14:creationId xmlns:p14="http://schemas.microsoft.com/office/powerpoint/2010/main" val="2246566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814918" y="2276873"/>
            <a:ext cx="11041721" cy="1316719"/>
          </a:xfrm>
        </p:spPr>
        <p:txBody>
          <a:bodyPr>
            <a:normAutofit/>
          </a:bodyPr>
          <a:lstStyle/>
          <a:p>
            <a:pPr algn="just"/>
            <a:r>
              <a:rPr lang="en-US" dirty="0"/>
              <a:t>Reasons for closing the school</a:t>
            </a:r>
          </a:p>
        </p:txBody>
      </p:sp>
    </p:spTree>
    <p:extLst>
      <p:ext uri="{BB962C8B-B14F-4D97-AF65-F5344CB8AC3E}">
        <p14:creationId xmlns:p14="http://schemas.microsoft.com/office/powerpoint/2010/main" val="878715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altLang="en-US" sz="2800" dirty="0">
                <a:solidFill>
                  <a:srgbClr val="001489"/>
                </a:solidFill>
              </a:rPr>
              <a:t>Reasons for closing the school</a:t>
            </a:r>
            <a:endParaRPr lang="en-ZA" sz="2800" dirty="0">
              <a:solidFill>
                <a:srgbClr val="001484"/>
              </a:solidFill>
            </a:endParaRPr>
          </a:p>
        </p:txBody>
      </p:sp>
      <p:sp>
        <p:nvSpPr>
          <p:cNvPr id="5" name="Text Placeholder 4"/>
          <p:cNvSpPr>
            <a:spLocks noGrp="1"/>
          </p:cNvSpPr>
          <p:nvPr>
            <p:ph type="body" sz="quarter" idx="10"/>
          </p:nvPr>
        </p:nvSpPr>
        <p:spPr>
          <a:xfrm>
            <a:off x="393701" y="1042416"/>
            <a:ext cx="11462940" cy="5138927"/>
          </a:xfrm>
        </p:spPr>
        <p:txBody>
          <a:bodyPr>
            <a:normAutofit/>
          </a:bodyPr>
          <a:lstStyle/>
          <a:p>
            <a:pPr algn="just"/>
            <a:r>
              <a:rPr lang="en-US" sz="2800" b="0" dirty="0">
                <a:solidFill>
                  <a:srgbClr val="001484"/>
                </a:solidFill>
              </a:rPr>
              <a:t>Reasons stipulated in said letter:</a:t>
            </a:r>
          </a:p>
          <a:p>
            <a:pPr marL="514350" indent="-514350" algn="just">
              <a:buAutoNum type="arabicPeriod"/>
            </a:pPr>
            <a:r>
              <a:rPr lang="en-US" sz="2800" b="0" dirty="0">
                <a:solidFill>
                  <a:srgbClr val="001484"/>
                </a:solidFill>
              </a:rPr>
              <a:t>The school had a learner enrolment of 19 learners (it must be noted that the school has had dwindling enrolment numbers from 2016 when the school had 34 learners).</a:t>
            </a:r>
          </a:p>
          <a:p>
            <a:pPr marL="514350" indent="-514350" algn="just">
              <a:buAutoNum type="arabicPeriod"/>
            </a:pPr>
            <a:r>
              <a:rPr lang="en-US" sz="2800" b="0" dirty="0">
                <a:solidFill>
                  <a:srgbClr val="001484"/>
                </a:solidFill>
              </a:rPr>
              <a:t>The school offered the curriculum from grade 1 to 6 (grades 1 – 3 in the foundation phase and grades 4 – 6 in the intermediary phase).</a:t>
            </a:r>
          </a:p>
          <a:p>
            <a:pPr marL="514350" indent="-514350" algn="just">
              <a:buAutoNum type="arabicPeriod"/>
            </a:pPr>
            <a:r>
              <a:rPr lang="en-US" sz="2800" b="0" dirty="0">
                <a:solidFill>
                  <a:srgbClr val="001484"/>
                </a:solidFill>
              </a:rPr>
              <a:t>It is thus clear that multi-grade classes were offered in one class group at this school.</a:t>
            </a:r>
          </a:p>
          <a:p>
            <a:pPr marL="514350" indent="-514350" algn="just">
              <a:buAutoNum type="arabicPeriod"/>
            </a:pPr>
            <a:r>
              <a:rPr lang="en-US" sz="2800" b="0" dirty="0">
                <a:solidFill>
                  <a:srgbClr val="001484"/>
                </a:solidFill>
              </a:rPr>
              <a:t>There were no prospects that the school would experience learner growth in the immediate future. </a:t>
            </a:r>
            <a:endParaRPr lang="en-US" sz="2800" dirty="0">
              <a:solidFill>
                <a:srgbClr val="001484"/>
              </a:solidFill>
            </a:endParaRPr>
          </a:p>
        </p:txBody>
      </p:sp>
    </p:spTree>
    <p:extLst>
      <p:ext uri="{BB962C8B-B14F-4D97-AF65-F5344CB8AC3E}">
        <p14:creationId xmlns:p14="http://schemas.microsoft.com/office/powerpoint/2010/main" val="241305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altLang="en-US" sz="2800" dirty="0">
                <a:solidFill>
                  <a:srgbClr val="001489"/>
                </a:solidFill>
              </a:rPr>
              <a:t>Reasons for closing the school</a:t>
            </a:r>
            <a:endParaRPr lang="en-ZA" sz="2800" dirty="0">
              <a:solidFill>
                <a:srgbClr val="001484"/>
              </a:solidFill>
            </a:endParaRPr>
          </a:p>
        </p:txBody>
      </p:sp>
      <p:sp>
        <p:nvSpPr>
          <p:cNvPr id="5" name="Text Placeholder 4"/>
          <p:cNvSpPr>
            <a:spLocks noGrp="1"/>
          </p:cNvSpPr>
          <p:nvPr>
            <p:ph type="body" sz="quarter" idx="10"/>
          </p:nvPr>
        </p:nvSpPr>
        <p:spPr>
          <a:xfrm>
            <a:off x="393701" y="1042416"/>
            <a:ext cx="11462940" cy="5138927"/>
          </a:xfrm>
        </p:spPr>
        <p:txBody>
          <a:bodyPr>
            <a:normAutofit fontScale="92500" lnSpcReduction="10000"/>
          </a:bodyPr>
          <a:lstStyle/>
          <a:p>
            <a:pPr marL="514350" indent="-514350" algn="just">
              <a:buAutoNum type="arabicPeriod" startAt="5"/>
            </a:pPr>
            <a:r>
              <a:rPr lang="en-US" sz="2800" b="0" dirty="0">
                <a:solidFill>
                  <a:srgbClr val="001484"/>
                </a:solidFill>
              </a:rPr>
              <a:t>Most of the parents of the learners work on the local farms, but they constantly migrated to nearby towns for better work </a:t>
            </a:r>
            <a:r>
              <a:rPr lang="en-US" sz="2800" b="0" dirty="0" smtClean="0">
                <a:solidFill>
                  <a:srgbClr val="001484"/>
                </a:solidFill>
              </a:rPr>
              <a:t>opportunities.</a:t>
            </a:r>
            <a:endParaRPr lang="en-US" sz="2800" b="0" dirty="0">
              <a:solidFill>
                <a:srgbClr val="001484"/>
              </a:solidFill>
            </a:endParaRPr>
          </a:p>
          <a:p>
            <a:pPr marL="514350" indent="-514350" algn="just">
              <a:buAutoNum type="arabicPeriod" startAt="5"/>
            </a:pPr>
            <a:r>
              <a:rPr lang="en-US" sz="2800" b="0" dirty="0">
                <a:solidFill>
                  <a:srgbClr val="001484"/>
                </a:solidFill>
              </a:rPr>
              <a:t>The school had 2 classrooms that could accommodate about 80 learners. With a capacity of 80, but an occupancy rate of about 17,5%; it was not feasible.</a:t>
            </a:r>
          </a:p>
          <a:p>
            <a:pPr marL="514350" indent="-514350" algn="just">
              <a:buAutoNum type="arabicPeriod" startAt="5"/>
            </a:pPr>
            <a:r>
              <a:rPr lang="en-US" sz="2800" b="0" dirty="0">
                <a:solidFill>
                  <a:srgbClr val="001484"/>
                </a:solidFill>
              </a:rPr>
              <a:t>In terms of the Regulations Relating to Minimum Uniform Norms and Standards for Public School Infrastructure (2013), the school is considered a micro-primary school with a capacity of less than 135 learners.</a:t>
            </a:r>
          </a:p>
          <a:p>
            <a:pPr marL="514350" indent="-514350" algn="just">
              <a:buAutoNum type="arabicPeriod" startAt="5"/>
            </a:pPr>
            <a:r>
              <a:rPr lang="en-US" sz="2800" b="0" dirty="0">
                <a:solidFill>
                  <a:srgbClr val="001484"/>
                </a:solidFill>
              </a:rPr>
              <a:t>The school could not fulfil its financial obligations to its creditors, like the food suppliers and could also not afford to pay its hostel staff (school was in arrears with the payment of their salaries).</a:t>
            </a:r>
          </a:p>
          <a:p>
            <a:r>
              <a:rPr lang="en-US" sz="2800" dirty="0">
                <a:solidFill>
                  <a:srgbClr val="001484"/>
                </a:solidFill>
              </a:rPr>
              <a:t>	</a:t>
            </a:r>
          </a:p>
        </p:txBody>
      </p:sp>
    </p:spTree>
    <p:extLst>
      <p:ext uri="{BB962C8B-B14F-4D97-AF65-F5344CB8AC3E}">
        <p14:creationId xmlns:p14="http://schemas.microsoft.com/office/powerpoint/2010/main" val="2594122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altLang="en-US" sz="2800" dirty="0">
                <a:solidFill>
                  <a:srgbClr val="001489"/>
                </a:solidFill>
              </a:rPr>
              <a:t>Reasons for closing the school</a:t>
            </a:r>
            <a:endParaRPr lang="en-ZA" sz="2800" dirty="0">
              <a:solidFill>
                <a:srgbClr val="001484"/>
              </a:solidFill>
            </a:endParaRPr>
          </a:p>
        </p:txBody>
      </p:sp>
      <p:sp>
        <p:nvSpPr>
          <p:cNvPr id="5" name="Text Placeholder 4"/>
          <p:cNvSpPr>
            <a:spLocks noGrp="1"/>
          </p:cNvSpPr>
          <p:nvPr>
            <p:ph type="body" sz="quarter" idx="10"/>
          </p:nvPr>
        </p:nvSpPr>
        <p:spPr>
          <a:xfrm>
            <a:off x="393701" y="1042416"/>
            <a:ext cx="11462940" cy="5297424"/>
          </a:xfrm>
        </p:spPr>
        <p:txBody>
          <a:bodyPr>
            <a:normAutofit lnSpcReduction="10000"/>
          </a:bodyPr>
          <a:lstStyle/>
          <a:p>
            <a:pPr marL="514350" indent="-514350" algn="just">
              <a:buAutoNum type="arabicPeriod" startAt="9"/>
            </a:pPr>
            <a:r>
              <a:rPr lang="en-US" sz="2800" b="0" dirty="0">
                <a:solidFill>
                  <a:srgbClr val="001484"/>
                </a:solidFill>
              </a:rPr>
              <a:t>The school had one substantive post on the Educator Staff Establishment for the 19 learners. This educator, who also served as the principal of the school, was appointed on a contract basis with end date of 31 December 2020.</a:t>
            </a:r>
          </a:p>
          <a:p>
            <a:pPr marL="514350" indent="-514350" algn="just">
              <a:buAutoNum type="arabicPeriod" startAt="9"/>
            </a:pPr>
            <a:r>
              <a:rPr lang="en-US" sz="2800" b="0" dirty="0">
                <a:solidFill>
                  <a:srgbClr val="001484"/>
                </a:solidFill>
              </a:rPr>
              <a:t>It was not educationally sound for one educator to teach 19 learners over two bands/phases (foundation and intermediary) as well as over six (6) classes or grades (and on top of that being the principal</a:t>
            </a:r>
            <a:r>
              <a:rPr lang="en-US" sz="2800" b="0" dirty="0" smtClean="0">
                <a:solidFill>
                  <a:srgbClr val="001484"/>
                </a:solidFill>
              </a:rPr>
              <a:t>). </a:t>
            </a:r>
            <a:endParaRPr lang="en-US" sz="2800" b="0" dirty="0">
              <a:solidFill>
                <a:srgbClr val="001484"/>
              </a:solidFill>
            </a:endParaRPr>
          </a:p>
          <a:p>
            <a:pPr marL="514350" indent="-514350" algn="just">
              <a:buAutoNum type="arabicPeriod" startAt="9"/>
            </a:pPr>
            <a:r>
              <a:rPr lang="en-US" sz="2800" b="0" dirty="0">
                <a:solidFill>
                  <a:srgbClr val="001484"/>
                </a:solidFill>
              </a:rPr>
              <a:t>It was also not economically viable and justifiable for a school to have a ratio of one educator to only 19 learners, where the great majority of primary schools have an E:L ratio that tends(→) to ≈1:40. This is not in line with the department’s affordable basket of posts.	</a:t>
            </a:r>
          </a:p>
        </p:txBody>
      </p:sp>
    </p:spTree>
    <p:extLst>
      <p:ext uri="{BB962C8B-B14F-4D97-AF65-F5344CB8AC3E}">
        <p14:creationId xmlns:p14="http://schemas.microsoft.com/office/powerpoint/2010/main" val="500397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altLang="en-US" sz="2800" dirty="0">
                <a:solidFill>
                  <a:srgbClr val="001489"/>
                </a:solidFill>
              </a:rPr>
              <a:t>Reasons for closing the school</a:t>
            </a:r>
            <a:endParaRPr lang="en-ZA" sz="2800" dirty="0">
              <a:solidFill>
                <a:srgbClr val="001484"/>
              </a:solidFill>
            </a:endParaRPr>
          </a:p>
        </p:txBody>
      </p:sp>
      <p:sp>
        <p:nvSpPr>
          <p:cNvPr id="5" name="Text Placeholder 4"/>
          <p:cNvSpPr>
            <a:spLocks noGrp="1"/>
          </p:cNvSpPr>
          <p:nvPr>
            <p:ph type="body" sz="quarter" idx="10"/>
          </p:nvPr>
        </p:nvSpPr>
        <p:spPr>
          <a:xfrm>
            <a:off x="393701" y="1042416"/>
            <a:ext cx="11462940" cy="5297424"/>
          </a:xfrm>
        </p:spPr>
        <p:txBody>
          <a:bodyPr>
            <a:normAutofit/>
          </a:bodyPr>
          <a:lstStyle/>
          <a:p>
            <a:pPr marL="514350" indent="-514350" algn="just">
              <a:buAutoNum type="arabicPeriod" startAt="12"/>
            </a:pPr>
            <a:r>
              <a:rPr lang="en-US" sz="2800" b="0" dirty="0">
                <a:solidFill>
                  <a:srgbClr val="001484"/>
                </a:solidFill>
              </a:rPr>
              <a:t>Learners enrolled at the school could be placed appropriately at Teske Gedenk PS, Prince Albert PS or </a:t>
            </a:r>
            <a:r>
              <a:rPr lang="en-US" sz="2800" b="0" dirty="0" err="1">
                <a:solidFill>
                  <a:srgbClr val="001484"/>
                </a:solidFill>
                <a:highlight>
                  <a:srgbClr val="FFFF00"/>
                </a:highlight>
              </a:rPr>
              <a:t>Klaarstroom</a:t>
            </a:r>
            <a:r>
              <a:rPr lang="en-US" sz="2800" b="0" dirty="0">
                <a:solidFill>
                  <a:srgbClr val="001484"/>
                </a:solidFill>
                <a:highlight>
                  <a:srgbClr val="FFFF00"/>
                </a:highlight>
              </a:rPr>
              <a:t> PS</a:t>
            </a:r>
            <a:r>
              <a:rPr lang="en-US" sz="2800" b="0" dirty="0">
                <a:solidFill>
                  <a:srgbClr val="001484"/>
                </a:solidFill>
              </a:rPr>
              <a:t>.</a:t>
            </a:r>
          </a:p>
          <a:p>
            <a:pPr marL="514350" indent="-514350" algn="just">
              <a:buAutoNum type="arabicPeriod" startAt="12"/>
            </a:pPr>
            <a:r>
              <a:rPr lang="en-US" sz="2800" b="0" dirty="0">
                <a:solidFill>
                  <a:srgbClr val="001484"/>
                </a:solidFill>
              </a:rPr>
              <a:t>The schools mentioned in point 12 had ample accommodation available to accommodate the learners of  Seekoegat PS.</a:t>
            </a:r>
          </a:p>
          <a:p>
            <a:pPr marL="514350" indent="-514350" algn="just">
              <a:buAutoNum type="arabicPeriod" startAt="12"/>
            </a:pPr>
            <a:r>
              <a:rPr lang="en-US" sz="2800" b="0" dirty="0">
                <a:solidFill>
                  <a:srgbClr val="001484"/>
                </a:solidFill>
              </a:rPr>
              <a:t>Teske Gedenk Primary School had a fully equipped hostel in which learners could be accommodated if required. </a:t>
            </a:r>
          </a:p>
        </p:txBody>
      </p:sp>
    </p:spTree>
    <p:extLst>
      <p:ext uri="{BB962C8B-B14F-4D97-AF65-F5344CB8AC3E}">
        <p14:creationId xmlns:p14="http://schemas.microsoft.com/office/powerpoint/2010/main" val="2104449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altLang="en-US" sz="2800" dirty="0">
                <a:solidFill>
                  <a:srgbClr val="001489"/>
                </a:solidFill>
              </a:rPr>
              <a:t>Reasons for closing the school</a:t>
            </a:r>
            <a:endParaRPr lang="en-ZA" sz="2800" dirty="0">
              <a:solidFill>
                <a:srgbClr val="001484"/>
              </a:solidFill>
            </a:endParaRPr>
          </a:p>
        </p:txBody>
      </p:sp>
      <p:sp>
        <p:nvSpPr>
          <p:cNvPr id="5" name="Text Placeholder 4"/>
          <p:cNvSpPr>
            <a:spLocks noGrp="1"/>
          </p:cNvSpPr>
          <p:nvPr>
            <p:ph type="body" sz="quarter" idx="10"/>
          </p:nvPr>
        </p:nvSpPr>
        <p:spPr>
          <a:xfrm>
            <a:off x="393701" y="1042416"/>
            <a:ext cx="11462940" cy="5297424"/>
          </a:xfrm>
        </p:spPr>
        <p:txBody>
          <a:bodyPr>
            <a:normAutofit/>
          </a:bodyPr>
          <a:lstStyle/>
          <a:p>
            <a:pPr marL="514350" indent="-514350" algn="just">
              <a:buAutoNum type="arabicPeriod" startAt="16"/>
            </a:pPr>
            <a:endParaRPr lang="en-US" sz="2800" b="0" dirty="0">
              <a:solidFill>
                <a:srgbClr val="001484"/>
              </a:solidFill>
            </a:endParaRPr>
          </a:p>
          <a:p>
            <a:pPr algn="just" defTabSz="514350"/>
            <a:r>
              <a:rPr lang="en-US" sz="2800" b="0" dirty="0">
                <a:solidFill>
                  <a:srgbClr val="001484"/>
                </a:solidFill>
              </a:rPr>
              <a:t>15.The three receiving schools offered monograde classes, had 	suitably qualified educators, and learners would benefit 	from 	a wider range of extra-curricular and co-curricular activities.</a:t>
            </a:r>
          </a:p>
          <a:p>
            <a:pPr marL="514350" indent="-514350" algn="just">
              <a:buAutoNum type="arabicPeriod" startAt="16"/>
            </a:pPr>
            <a:endParaRPr lang="en-US" sz="2800" b="0" dirty="0">
              <a:solidFill>
                <a:srgbClr val="001484"/>
              </a:solidFill>
            </a:endParaRPr>
          </a:p>
          <a:p>
            <a:pPr marL="514350" indent="-514350" algn="just">
              <a:buAutoNum type="arabicPeriod" startAt="16"/>
            </a:pPr>
            <a:endParaRPr lang="en-US" sz="2800" b="0" dirty="0">
              <a:solidFill>
                <a:srgbClr val="001484"/>
              </a:solidFill>
            </a:endParaRPr>
          </a:p>
          <a:p>
            <a:pPr marL="514350" indent="-514350" algn="just">
              <a:buAutoNum type="arabicPeriod" startAt="16"/>
            </a:pPr>
            <a:r>
              <a:rPr lang="en-US" sz="2800" b="0" dirty="0">
                <a:solidFill>
                  <a:srgbClr val="001484"/>
                </a:solidFill>
              </a:rPr>
              <a:t>The learners would have been included in the learner transport schemes and routes applicable in the area and/or they could reside in the hostel.</a:t>
            </a:r>
          </a:p>
          <a:p>
            <a:pPr marL="514350" indent="-514350" algn="just">
              <a:buAutoNum type="arabicPeriod" startAt="16"/>
            </a:pPr>
            <a:endParaRPr lang="en-US" sz="2800" b="0" dirty="0">
              <a:solidFill>
                <a:srgbClr val="001484"/>
              </a:solidFill>
            </a:endParaRPr>
          </a:p>
          <a:p>
            <a:pPr marL="514350" indent="-514350" algn="just">
              <a:buAutoNum type="arabicPeriod" startAt="16"/>
            </a:pPr>
            <a:endParaRPr lang="en-US" sz="2800" b="0" dirty="0">
              <a:solidFill>
                <a:srgbClr val="001484"/>
              </a:solidFill>
            </a:endParaRPr>
          </a:p>
          <a:p>
            <a:pPr algn="just"/>
            <a:endParaRPr lang="en-US" sz="2800" b="0" dirty="0">
              <a:solidFill>
                <a:srgbClr val="001484"/>
              </a:solidFill>
            </a:endParaRPr>
          </a:p>
        </p:txBody>
      </p:sp>
    </p:spTree>
    <p:extLst>
      <p:ext uri="{BB962C8B-B14F-4D97-AF65-F5344CB8AC3E}">
        <p14:creationId xmlns:p14="http://schemas.microsoft.com/office/powerpoint/2010/main" val="674500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21D415E-8AD0-4F40-A264-3713FD220B2C}"/>
              </a:ext>
            </a:extLst>
          </p:cNvPr>
          <p:cNvSpPr txBox="1">
            <a:spLocks/>
          </p:cNvSpPr>
          <p:nvPr/>
        </p:nvSpPr>
        <p:spPr>
          <a:xfrm>
            <a:off x="2170018" y="980320"/>
            <a:ext cx="8229600" cy="563348"/>
          </a:xfrm>
          <a:prstGeom prst="rect">
            <a:avLst/>
          </a:prstGeom>
        </p:spPr>
        <p:txBody>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r>
              <a:rPr lang="en-US" sz="4400" dirty="0">
                <a:solidFill>
                  <a:srgbClr val="001484"/>
                </a:solidFill>
              </a:rPr>
              <a:t>Vision</a:t>
            </a:r>
          </a:p>
        </p:txBody>
      </p:sp>
      <p:pic>
        <p:nvPicPr>
          <p:cNvPr id="4" name="Picture 3">
            <a:extLst>
              <a:ext uri="{FF2B5EF4-FFF2-40B4-BE49-F238E27FC236}">
                <a16:creationId xmlns:a16="http://schemas.microsoft.com/office/drawing/2014/main" id="{7003EF8D-30BA-4311-A154-1DC24B8564B8}"/>
              </a:ext>
            </a:extLst>
          </p:cNvPr>
          <p:cNvPicPr>
            <a:picLocks noChangeAspect="1"/>
          </p:cNvPicPr>
          <p:nvPr/>
        </p:nvPicPr>
        <p:blipFill>
          <a:blip r:embed="rId2"/>
          <a:stretch>
            <a:fillRect/>
          </a:stretch>
        </p:blipFill>
        <p:spPr>
          <a:xfrm>
            <a:off x="2283780" y="4078432"/>
            <a:ext cx="6906995" cy="769600"/>
          </a:xfrm>
          <a:prstGeom prst="rect">
            <a:avLst/>
          </a:prstGeom>
          <a:effectLst>
            <a:outerShdw blurRad="635000" dist="381000" dir="2700000" algn="tl" rotWithShape="0">
              <a:srgbClr val="000000">
                <a:alpha val="40000"/>
              </a:srgbClr>
            </a:outerShdw>
          </a:effectLst>
        </p:spPr>
      </p:pic>
      <p:sp>
        <p:nvSpPr>
          <p:cNvPr id="6" name="TextBox 5">
            <a:extLst>
              <a:ext uri="{FF2B5EF4-FFF2-40B4-BE49-F238E27FC236}">
                <a16:creationId xmlns:a16="http://schemas.microsoft.com/office/drawing/2014/main" id="{16AEF072-181D-4F67-9C20-59AAD5DEB22D}"/>
              </a:ext>
            </a:extLst>
          </p:cNvPr>
          <p:cNvSpPr txBox="1"/>
          <p:nvPr/>
        </p:nvSpPr>
        <p:spPr>
          <a:xfrm>
            <a:off x="2283780" y="4880002"/>
            <a:ext cx="792544" cy="276999"/>
          </a:xfrm>
          <a:prstGeom prst="rect">
            <a:avLst/>
          </a:prstGeom>
          <a:noFill/>
        </p:spPr>
        <p:txBody>
          <a:bodyPr wrap="square" rtlCol="0">
            <a:spAutoFit/>
          </a:bodyPr>
          <a:lstStyle/>
          <a:p>
            <a:pPr algn="ctr"/>
            <a:r>
              <a:rPr lang="en-ZA" sz="1200" b="1" dirty="0">
                <a:solidFill>
                  <a:srgbClr val="001484"/>
                </a:solidFill>
                <a:latin typeface="Century Gothic" panose="020B0502020202020204" pitchFamily="34" charset="0"/>
              </a:rPr>
              <a:t>Caring</a:t>
            </a:r>
          </a:p>
        </p:txBody>
      </p:sp>
      <p:sp>
        <p:nvSpPr>
          <p:cNvPr id="7" name="TextBox 6">
            <a:extLst>
              <a:ext uri="{FF2B5EF4-FFF2-40B4-BE49-F238E27FC236}">
                <a16:creationId xmlns:a16="http://schemas.microsoft.com/office/drawing/2014/main" id="{EE187909-9E4B-4FCC-BE42-851A1A2E4250}"/>
              </a:ext>
            </a:extLst>
          </p:cNvPr>
          <p:cNvSpPr txBox="1"/>
          <p:nvPr/>
        </p:nvSpPr>
        <p:spPr>
          <a:xfrm>
            <a:off x="3250763" y="4878885"/>
            <a:ext cx="1371604" cy="276999"/>
          </a:xfrm>
          <a:prstGeom prst="rect">
            <a:avLst/>
          </a:prstGeom>
          <a:noFill/>
        </p:spPr>
        <p:txBody>
          <a:bodyPr wrap="square" rtlCol="0">
            <a:spAutoFit/>
          </a:bodyPr>
          <a:lstStyle/>
          <a:p>
            <a:pPr algn="ctr"/>
            <a:r>
              <a:rPr lang="en-ZA" sz="1200" b="1" dirty="0">
                <a:solidFill>
                  <a:srgbClr val="001484"/>
                </a:solidFill>
                <a:latin typeface="Century Gothic" panose="020B0502020202020204" pitchFamily="34" charset="0"/>
              </a:rPr>
              <a:t>Competence</a:t>
            </a:r>
          </a:p>
        </p:txBody>
      </p:sp>
      <p:sp>
        <p:nvSpPr>
          <p:cNvPr id="8" name="TextBox 7">
            <a:extLst>
              <a:ext uri="{FF2B5EF4-FFF2-40B4-BE49-F238E27FC236}">
                <a16:creationId xmlns:a16="http://schemas.microsoft.com/office/drawing/2014/main" id="{7AA9630C-7F12-443C-92CA-348D7A32718B}"/>
              </a:ext>
            </a:extLst>
          </p:cNvPr>
          <p:cNvSpPr txBox="1"/>
          <p:nvPr/>
        </p:nvSpPr>
        <p:spPr>
          <a:xfrm>
            <a:off x="4438287" y="4880002"/>
            <a:ext cx="1474236" cy="276999"/>
          </a:xfrm>
          <a:prstGeom prst="rect">
            <a:avLst/>
          </a:prstGeom>
          <a:noFill/>
        </p:spPr>
        <p:txBody>
          <a:bodyPr wrap="square" rtlCol="0">
            <a:spAutoFit/>
          </a:bodyPr>
          <a:lstStyle/>
          <a:p>
            <a:pPr algn="ctr"/>
            <a:r>
              <a:rPr lang="en-ZA" sz="1200" b="1" dirty="0">
                <a:solidFill>
                  <a:srgbClr val="001484"/>
                </a:solidFill>
                <a:latin typeface="Century Gothic" panose="020B0502020202020204" pitchFamily="34" charset="0"/>
              </a:rPr>
              <a:t>Accountability</a:t>
            </a:r>
          </a:p>
        </p:txBody>
      </p:sp>
      <p:sp>
        <p:nvSpPr>
          <p:cNvPr id="9" name="TextBox 8">
            <a:extLst>
              <a:ext uri="{FF2B5EF4-FFF2-40B4-BE49-F238E27FC236}">
                <a16:creationId xmlns:a16="http://schemas.microsoft.com/office/drawing/2014/main" id="{6BE12281-9AFC-410D-8F55-7A845EDE6F21}"/>
              </a:ext>
            </a:extLst>
          </p:cNvPr>
          <p:cNvSpPr txBox="1"/>
          <p:nvPr/>
        </p:nvSpPr>
        <p:spPr>
          <a:xfrm>
            <a:off x="5947316" y="4880002"/>
            <a:ext cx="888208" cy="276999"/>
          </a:xfrm>
          <a:prstGeom prst="rect">
            <a:avLst/>
          </a:prstGeom>
          <a:noFill/>
        </p:spPr>
        <p:txBody>
          <a:bodyPr wrap="square" rtlCol="0">
            <a:spAutoFit/>
          </a:bodyPr>
          <a:lstStyle/>
          <a:p>
            <a:pPr algn="ctr"/>
            <a:r>
              <a:rPr lang="en-ZA" sz="1200" b="1" dirty="0">
                <a:solidFill>
                  <a:srgbClr val="001484"/>
                </a:solidFill>
                <a:latin typeface="Century Gothic" panose="020B0502020202020204" pitchFamily="34" charset="0"/>
              </a:rPr>
              <a:t>Integrity</a:t>
            </a:r>
          </a:p>
        </p:txBody>
      </p:sp>
      <p:sp>
        <p:nvSpPr>
          <p:cNvPr id="10" name="TextBox 9">
            <a:extLst>
              <a:ext uri="{FF2B5EF4-FFF2-40B4-BE49-F238E27FC236}">
                <a16:creationId xmlns:a16="http://schemas.microsoft.com/office/drawing/2014/main" id="{548B2171-853A-4923-8F8B-60C887DEBEC6}"/>
              </a:ext>
            </a:extLst>
          </p:cNvPr>
          <p:cNvSpPr txBox="1"/>
          <p:nvPr/>
        </p:nvSpPr>
        <p:spPr>
          <a:xfrm>
            <a:off x="6984937" y="4880002"/>
            <a:ext cx="1272988" cy="276999"/>
          </a:xfrm>
          <a:prstGeom prst="rect">
            <a:avLst/>
          </a:prstGeom>
          <a:noFill/>
        </p:spPr>
        <p:txBody>
          <a:bodyPr wrap="square" rtlCol="0">
            <a:spAutoFit/>
          </a:bodyPr>
          <a:lstStyle/>
          <a:p>
            <a:pPr algn="ctr"/>
            <a:r>
              <a:rPr lang="en-ZA" sz="1200" b="1" dirty="0">
                <a:solidFill>
                  <a:srgbClr val="001484"/>
                </a:solidFill>
                <a:latin typeface="Century Gothic" panose="020B0502020202020204" pitchFamily="34" charset="0"/>
              </a:rPr>
              <a:t>Innovation</a:t>
            </a:r>
          </a:p>
        </p:txBody>
      </p:sp>
      <p:sp>
        <p:nvSpPr>
          <p:cNvPr id="11" name="TextBox 10">
            <a:extLst>
              <a:ext uri="{FF2B5EF4-FFF2-40B4-BE49-F238E27FC236}">
                <a16:creationId xmlns:a16="http://schemas.microsoft.com/office/drawing/2014/main" id="{8417CECC-7401-4F95-A705-7504739EC34A}"/>
              </a:ext>
            </a:extLst>
          </p:cNvPr>
          <p:cNvSpPr txBox="1"/>
          <p:nvPr/>
        </p:nvSpPr>
        <p:spPr>
          <a:xfrm>
            <a:off x="8198166" y="4878884"/>
            <a:ext cx="1371604" cy="276999"/>
          </a:xfrm>
          <a:prstGeom prst="rect">
            <a:avLst/>
          </a:prstGeom>
          <a:noFill/>
        </p:spPr>
        <p:txBody>
          <a:bodyPr wrap="square" rtlCol="0">
            <a:spAutoFit/>
          </a:bodyPr>
          <a:lstStyle/>
          <a:p>
            <a:pPr algn="ctr"/>
            <a:r>
              <a:rPr lang="en-ZA" sz="1200" b="1" dirty="0">
                <a:solidFill>
                  <a:srgbClr val="001484"/>
                </a:solidFill>
                <a:latin typeface="Century Gothic" panose="020B0502020202020204" pitchFamily="34" charset="0"/>
              </a:rPr>
              <a:t>Responsiveness</a:t>
            </a:r>
          </a:p>
        </p:txBody>
      </p:sp>
      <p:sp>
        <p:nvSpPr>
          <p:cNvPr id="12" name="TextBox 11">
            <a:extLst>
              <a:ext uri="{FF2B5EF4-FFF2-40B4-BE49-F238E27FC236}">
                <a16:creationId xmlns:a16="http://schemas.microsoft.com/office/drawing/2014/main" id="{8CB53F90-5732-4C26-99E3-272BF8BE371B}"/>
              </a:ext>
            </a:extLst>
          </p:cNvPr>
          <p:cNvSpPr txBox="1"/>
          <p:nvPr/>
        </p:nvSpPr>
        <p:spPr>
          <a:xfrm>
            <a:off x="2170018" y="1926157"/>
            <a:ext cx="7544612" cy="2169825"/>
          </a:xfrm>
          <a:prstGeom prst="rect">
            <a:avLst/>
          </a:prstGeom>
          <a:noFill/>
        </p:spPr>
        <p:txBody>
          <a:bodyPr wrap="square" rtlCol="0">
            <a:spAutoFit/>
          </a:bodyPr>
          <a:lstStyle/>
          <a:p>
            <a:pPr>
              <a:spcAft>
                <a:spcPts val="600"/>
              </a:spcAft>
            </a:pPr>
            <a:r>
              <a:rPr lang="en-ZA" sz="3000" b="1" dirty="0">
                <a:solidFill>
                  <a:srgbClr val="001484"/>
                </a:solidFill>
                <a:latin typeface="Century Gothic" panose="020B0502020202020204" pitchFamily="34" charset="0"/>
              </a:rPr>
              <a:t>Quality Education</a:t>
            </a:r>
          </a:p>
          <a:p>
            <a:pPr>
              <a:spcAft>
                <a:spcPts val="600"/>
              </a:spcAft>
            </a:pPr>
            <a:r>
              <a:rPr lang="en-ZA" sz="3000" b="1" dirty="0">
                <a:solidFill>
                  <a:srgbClr val="001484"/>
                </a:solidFill>
                <a:latin typeface="Century Gothic" panose="020B0502020202020204" pitchFamily="34" charset="0"/>
              </a:rPr>
              <a:t>for every child</a:t>
            </a:r>
          </a:p>
          <a:p>
            <a:pPr>
              <a:spcAft>
                <a:spcPts val="600"/>
              </a:spcAft>
            </a:pPr>
            <a:r>
              <a:rPr lang="en-ZA" sz="3000" b="1" dirty="0">
                <a:solidFill>
                  <a:srgbClr val="001484"/>
                </a:solidFill>
                <a:latin typeface="Century Gothic" panose="020B0502020202020204" pitchFamily="34" charset="0"/>
              </a:rPr>
              <a:t>in every classroom</a:t>
            </a:r>
          </a:p>
          <a:p>
            <a:pPr>
              <a:spcAft>
                <a:spcPts val="600"/>
              </a:spcAft>
            </a:pPr>
            <a:r>
              <a:rPr lang="en-ZA" sz="3000" b="1" dirty="0">
                <a:solidFill>
                  <a:srgbClr val="001484"/>
                </a:solidFill>
                <a:latin typeface="Century Gothic" panose="020B0502020202020204" pitchFamily="34" charset="0"/>
              </a:rPr>
              <a:t>in every school in the province.</a:t>
            </a:r>
          </a:p>
        </p:txBody>
      </p:sp>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dirty="0"/>
              <a:t>Vision</a:t>
            </a:r>
          </a:p>
        </p:txBody>
      </p:sp>
      <p:pic>
        <p:nvPicPr>
          <p:cNvPr id="13" name="Picture 12">
            <a:extLst>
              <a:ext uri="{FF2B5EF4-FFF2-40B4-BE49-F238E27FC236}">
                <a16:creationId xmlns:a16="http://schemas.microsoft.com/office/drawing/2014/main" id="{92691193-5E1B-495A-95A7-A27EE48448F1}"/>
              </a:ext>
            </a:extLst>
          </p:cNvPr>
          <p:cNvPicPr>
            <a:picLocks noChangeAspect="1"/>
          </p:cNvPicPr>
          <p:nvPr/>
        </p:nvPicPr>
        <p:blipFill>
          <a:blip r:embed="rId3"/>
          <a:stretch>
            <a:fillRect/>
          </a:stretch>
        </p:blipFill>
        <p:spPr>
          <a:xfrm>
            <a:off x="758746" y="5128425"/>
            <a:ext cx="1525034" cy="1119832"/>
          </a:xfrm>
          <a:prstGeom prst="rect">
            <a:avLst/>
          </a:prstGeom>
        </p:spPr>
      </p:pic>
      <p:pic>
        <p:nvPicPr>
          <p:cNvPr id="14" name="Picture 13">
            <a:extLst>
              <a:ext uri="{FF2B5EF4-FFF2-40B4-BE49-F238E27FC236}">
                <a16:creationId xmlns:a16="http://schemas.microsoft.com/office/drawing/2014/main" id="{624427BB-7F27-4C6A-B8B3-56355A7D7E2B}"/>
              </a:ext>
            </a:extLst>
          </p:cNvPr>
          <p:cNvPicPr>
            <a:picLocks noChangeAspect="1"/>
          </p:cNvPicPr>
          <p:nvPr/>
        </p:nvPicPr>
        <p:blipFill>
          <a:blip r:embed="rId4"/>
          <a:stretch>
            <a:fillRect/>
          </a:stretch>
        </p:blipFill>
        <p:spPr>
          <a:xfrm>
            <a:off x="4302477" y="5186737"/>
            <a:ext cx="1052019" cy="1113903"/>
          </a:xfrm>
          <a:prstGeom prst="rect">
            <a:avLst/>
          </a:prstGeom>
        </p:spPr>
      </p:pic>
      <p:pic>
        <p:nvPicPr>
          <p:cNvPr id="15" name="Picture 14">
            <a:extLst>
              <a:ext uri="{FF2B5EF4-FFF2-40B4-BE49-F238E27FC236}">
                <a16:creationId xmlns:a16="http://schemas.microsoft.com/office/drawing/2014/main" id="{B1E9BA98-20CF-4C0C-B0C6-01EE21D0D80B}"/>
              </a:ext>
            </a:extLst>
          </p:cNvPr>
          <p:cNvPicPr>
            <a:picLocks noChangeAspect="1"/>
          </p:cNvPicPr>
          <p:nvPr/>
        </p:nvPicPr>
        <p:blipFill>
          <a:blip r:embed="rId5"/>
          <a:stretch>
            <a:fillRect/>
          </a:stretch>
        </p:blipFill>
        <p:spPr>
          <a:xfrm>
            <a:off x="7217997" y="5257766"/>
            <a:ext cx="1065957" cy="990491"/>
          </a:xfrm>
          <a:prstGeom prst="rect">
            <a:avLst/>
          </a:prstGeom>
        </p:spPr>
      </p:pic>
      <p:pic>
        <p:nvPicPr>
          <p:cNvPr id="16" name="Picture 15">
            <a:extLst>
              <a:ext uri="{FF2B5EF4-FFF2-40B4-BE49-F238E27FC236}">
                <a16:creationId xmlns:a16="http://schemas.microsoft.com/office/drawing/2014/main" id="{A7454945-0B13-4D83-A213-29F0A70477D7}"/>
              </a:ext>
            </a:extLst>
          </p:cNvPr>
          <p:cNvPicPr>
            <a:picLocks noChangeAspect="1"/>
          </p:cNvPicPr>
          <p:nvPr/>
        </p:nvPicPr>
        <p:blipFill>
          <a:blip r:embed="rId6"/>
          <a:stretch>
            <a:fillRect/>
          </a:stretch>
        </p:blipFill>
        <p:spPr>
          <a:xfrm>
            <a:off x="10147455" y="5155883"/>
            <a:ext cx="1346200" cy="1346200"/>
          </a:xfrm>
          <a:prstGeom prst="rect">
            <a:avLst/>
          </a:prstGeom>
        </p:spPr>
      </p:pic>
      <p:pic>
        <p:nvPicPr>
          <p:cNvPr id="17" name="Picture 16">
            <a:extLst>
              <a:ext uri="{FF2B5EF4-FFF2-40B4-BE49-F238E27FC236}">
                <a16:creationId xmlns:a16="http://schemas.microsoft.com/office/drawing/2014/main" id="{C6406EAA-276A-4D87-8E4B-87E24F7293EF}"/>
              </a:ext>
            </a:extLst>
          </p:cNvPr>
          <p:cNvPicPr>
            <a:picLocks noChangeAspect="1"/>
          </p:cNvPicPr>
          <p:nvPr/>
        </p:nvPicPr>
        <p:blipFill>
          <a:blip r:embed="rId7"/>
          <a:stretch>
            <a:fillRect/>
          </a:stretch>
        </p:blipFill>
        <p:spPr>
          <a:xfrm>
            <a:off x="10147455" y="1344815"/>
            <a:ext cx="1212160" cy="1162684"/>
          </a:xfrm>
          <a:prstGeom prst="rect">
            <a:avLst/>
          </a:prstGeom>
        </p:spPr>
      </p:pic>
      <p:pic>
        <p:nvPicPr>
          <p:cNvPr id="18" name="Picture 17">
            <a:extLst>
              <a:ext uri="{FF2B5EF4-FFF2-40B4-BE49-F238E27FC236}">
                <a16:creationId xmlns:a16="http://schemas.microsoft.com/office/drawing/2014/main" id="{043ACA1F-65C8-41E6-A1FA-8C6130DE9E5F}"/>
              </a:ext>
            </a:extLst>
          </p:cNvPr>
          <p:cNvPicPr>
            <a:picLocks noChangeAspect="1"/>
          </p:cNvPicPr>
          <p:nvPr/>
        </p:nvPicPr>
        <p:blipFill>
          <a:blip r:embed="rId8"/>
          <a:stretch>
            <a:fillRect/>
          </a:stretch>
        </p:blipFill>
        <p:spPr>
          <a:xfrm>
            <a:off x="393701" y="1267430"/>
            <a:ext cx="949760" cy="552475"/>
          </a:xfrm>
          <a:prstGeom prst="rect">
            <a:avLst/>
          </a:prstGeom>
        </p:spPr>
      </p:pic>
    </p:spTree>
    <p:extLst>
      <p:ext uri="{BB962C8B-B14F-4D97-AF65-F5344CB8AC3E}">
        <p14:creationId xmlns:p14="http://schemas.microsoft.com/office/powerpoint/2010/main" val="19967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3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3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3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3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814918" y="2276873"/>
            <a:ext cx="11041721" cy="1316719"/>
          </a:xfrm>
        </p:spPr>
        <p:txBody>
          <a:bodyPr>
            <a:normAutofit/>
          </a:bodyPr>
          <a:lstStyle/>
          <a:p>
            <a:pPr algn="just"/>
            <a:r>
              <a:rPr lang="en-US" dirty="0"/>
              <a:t>National position</a:t>
            </a:r>
          </a:p>
        </p:txBody>
      </p:sp>
    </p:spTree>
    <p:extLst>
      <p:ext uri="{BB962C8B-B14F-4D97-AF65-F5344CB8AC3E}">
        <p14:creationId xmlns:p14="http://schemas.microsoft.com/office/powerpoint/2010/main" val="1821054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altLang="en-US" sz="2800" dirty="0">
                <a:solidFill>
                  <a:srgbClr val="001489"/>
                </a:solidFill>
              </a:rPr>
              <a:t>National Position</a:t>
            </a:r>
            <a:endParaRPr lang="en-ZA" sz="2800" dirty="0">
              <a:solidFill>
                <a:srgbClr val="001484"/>
              </a:solidFill>
            </a:endParaRPr>
          </a:p>
        </p:txBody>
      </p:sp>
      <p:sp>
        <p:nvSpPr>
          <p:cNvPr id="5" name="Text Placeholder 4"/>
          <p:cNvSpPr>
            <a:spLocks noGrp="1"/>
          </p:cNvSpPr>
          <p:nvPr>
            <p:ph type="body" sz="quarter" idx="10"/>
          </p:nvPr>
        </p:nvSpPr>
        <p:spPr>
          <a:xfrm>
            <a:off x="393701" y="1042416"/>
            <a:ext cx="11462940" cy="5297424"/>
          </a:xfrm>
        </p:spPr>
        <p:txBody>
          <a:bodyPr>
            <a:normAutofit lnSpcReduction="10000"/>
          </a:bodyPr>
          <a:lstStyle/>
          <a:p>
            <a:pPr marL="514350" indent="-514350" algn="just">
              <a:buAutoNum type="arabicPeriod"/>
            </a:pPr>
            <a:r>
              <a:rPr lang="en-US" sz="2800" b="0" dirty="0">
                <a:solidFill>
                  <a:srgbClr val="001484"/>
                </a:solidFill>
              </a:rPr>
              <a:t>In terms of s5A(1)(a) of SASA, the Minister of Basic Education published Regulations Relating to Minimum Uniform Norms and Standards for Public School Infrastructure on 29 November 2013 in which a primary school of less than 135 learners is declared a micro primary </a:t>
            </a:r>
            <a:r>
              <a:rPr lang="en-US" sz="2800" b="0" dirty="0" smtClean="0">
                <a:solidFill>
                  <a:srgbClr val="001484"/>
                </a:solidFill>
              </a:rPr>
              <a:t>school.</a:t>
            </a:r>
            <a:endParaRPr lang="en-US" sz="2800" b="0" dirty="0">
              <a:solidFill>
                <a:srgbClr val="001484"/>
              </a:solidFill>
            </a:endParaRPr>
          </a:p>
          <a:p>
            <a:pPr marL="514350" indent="-514350" algn="just">
              <a:buAutoNum type="arabicPeriod"/>
            </a:pPr>
            <a:r>
              <a:rPr lang="en-US" sz="2800" b="0" dirty="0">
                <a:solidFill>
                  <a:srgbClr val="001484"/>
                </a:solidFill>
              </a:rPr>
              <a:t>In the document “Standard Parameters for Closure and Merger of Micro Public Schools”, Version 1, Draft 2, dated 25 March 2017 of the Department of Basic Education it is stated in point 3(1) that only schools classified as micro schools should be considered for closure. It goes further in subpoint (2) where it states if the LEF (learner enrolment figure) is more than 20% </a:t>
            </a:r>
            <a:r>
              <a:rPr lang="en-US" sz="2800" b="0" dirty="0" smtClean="0">
                <a:solidFill>
                  <a:srgbClr val="001484"/>
                </a:solidFill>
              </a:rPr>
              <a:t>of the 135 a </a:t>
            </a:r>
            <a:r>
              <a:rPr lang="en-US" sz="2800" b="0" dirty="0">
                <a:solidFill>
                  <a:srgbClr val="001484"/>
                </a:solidFill>
              </a:rPr>
              <a:t>formal request for approval must be submitted to MEC for closure </a:t>
            </a:r>
          </a:p>
          <a:p>
            <a:pPr marL="514350" indent="-514350" algn="just">
              <a:buAutoNum type="arabicPeriod"/>
            </a:pPr>
            <a:endParaRPr lang="en-US" sz="2800" b="0" dirty="0">
              <a:solidFill>
                <a:srgbClr val="001484"/>
              </a:solidFill>
            </a:endParaRPr>
          </a:p>
          <a:p>
            <a:pPr marL="514350" indent="-514350" algn="just">
              <a:buAutoNum type="arabicPeriod" startAt="16"/>
            </a:pPr>
            <a:endParaRPr lang="en-US" sz="2800" b="0" dirty="0">
              <a:solidFill>
                <a:srgbClr val="001484"/>
              </a:solidFill>
            </a:endParaRPr>
          </a:p>
          <a:p>
            <a:pPr algn="just"/>
            <a:endParaRPr lang="en-US" sz="2800" b="0" dirty="0">
              <a:solidFill>
                <a:srgbClr val="001484"/>
              </a:solidFill>
            </a:endParaRPr>
          </a:p>
        </p:txBody>
      </p:sp>
    </p:spTree>
    <p:extLst>
      <p:ext uri="{BB962C8B-B14F-4D97-AF65-F5344CB8AC3E}">
        <p14:creationId xmlns:p14="http://schemas.microsoft.com/office/powerpoint/2010/main" val="2143411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altLang="en-US" sz="2800" dirty="0">
                <a:solidFill>
                  <a:srgbClr val="001489"/>
                </a:solidFill>
              </a:rPr>
              <a:t>National Position</a:t>
            </a:r>
            <a:endParaRPr lang="en-ZA" sz="2800" dirty="0">
              <a:solidFill>
                <a:srgbClr val="001484"/>
              </a:solidFill>
            </a:endParaRPr>
          </a:p>
        </p:txBody>
      </p:sp>
      <p:sp>
        <p:nvSpPr>
          <p:cNvPr id="5" name="Text Placeholder 4"/>
          <p:cNvSpPr>
            <a:spLocks noGrp="1"/>
          </p:cNvSpPr>
          <p:nvPr>
            <p:ph type="body" sz="quarter" idx="10"/>
          </p:nvPr>
        </p:nvSpPr>
        <p:spPr>
          <a:xfrm>
            <a:off x="393701" y="1042416"/>
            <a:ext cx="11462940" cy="5297424"/>
          </a:xfrm>
        </p:spPr>
        <p:txBody>
          <a:bodyPr>
            <a:normAutofit fontScale="92500"/>
          </a:bodyPr>
          <a:lstStyle/>
          <a:p>
            <a:pPr marL="514350" indent="-514350" algn="just">
              <a:buAutoNum type="arabicPeriod" startAt="3"/>
            </a:pPr>
            <a:r>
              <a:rPr lang="en-US" sz="2800" b="0" dirty="0">
                <a:solidFill>
                  <a:srgbClr val="001489"/>
                </a:solidFill>
              </a:rPr>
              <a:t>By implication where the LEF is equal to or less than 20%, it is not really necessary to do the formal process. However, the WCED </a:t>
            </a:r>
            <a:r>
              <a:rPr lang="en-US" sz="2800" b="0" dirty="0" err="1">
                <a:solidFill>
                  <a:srgbClr val="001489"/>
                </a:solidFill>
              </a:rPr>
              <a:t>honours</a:t>
            </a:r>
            <a:r>
              <a:rPr lang="en-US" sz="2800" b="0" dirty="0">
                <a:solidFill>
                  <a:srgbClr val="001489"/>
                </a:solidFill>
              </a:rPr>
              <a:t> the process prescribed in </a:t>
            </a:r>
            <a:r>
              <a:rPr lang="en-US" sz="2800" b="0" dirty="0" smtClean="0">
                <a:solidFill>
                  <a:srgbClr val="001489"/>
                </a:solidFill>
              </a:rPr>
              <a:t>SASA.</a:t>
            </a:r>
            <a:endParaRPr lang="en-US" sz="2800" b="0" dirty="0">
              <a:solidFill>
                <a:srgbClr val="001489"/>
              </a:solidFill>
            </a:endParaRPr>
          </a:p>
          <a:p>
            <a:pPr marL="514350" indent="-514350" algn="just">
              <a:buAutoNum type="arabicPeriod" startAt="3"/>
            </a:pPr>
            <a:r>
              <a:rPr lang="en-US" sz="2800" b="0" dirty="0">
                <a:solidFill>
                  <a:srgbClr val="001489"/>
                </a:solidFill>
              </a:rPr>
              <a:t>The 19 learners at the school were less than 20% of 135 (which is 27).</a:t>
            </a:r>
          </a:p>
          <a:p>
            <a:pPr marL="514350" indent="-514350" algn="just">
              <a:buAutoNum type="arabicPeriod" startAt="3"/>
            </a:pPr>
            <a:r>
              <a:rPr lang="en-US" sz="2800" b="0" dirty="0">
                <a:solidFill>
                  <a:srgbClr val="001489"/>
                </a:solidFill>
              </a:rPr>
              <a:t>Further, the DBE published a document “Terms of reference for the Rationalization, Closure and Merger of small and Non-viable Schools”. The document states that the aim of the project of rationalization is to: </a:t>
            </a:r>
          </a:p>
          <a:p>
            <a:pPr marL="514350" indent="-514350" algn="just">
              <a:buAutoNum type="alphaLcParenBoth"/>
            </a:pPr>
            <a:r>
              <a:rPr lang="en-US" sz="2800" b="0" dirty="0">
                <a:solidFill>
                  <a:srgbClr val="001489"/>
                </a:solidFill>
              </a:rPr>
              <a:t>Improve quality of education; </a:t>
            </a:r>
          </a:p>
          <a:p>
            <a:pPr marL="514350" indent="-514350" algn="just">
              <a:buAutoNum type="alphaLcParenBoth"/>
            </a:pPr>
            <a:r>
              <a:rPr lang="en-US" sz="2800" b="0" dirty="0">
                <a:solidFill>
                  <a:srgbClr val="001489"/>
                </a:solidFill>
              </a:rPr>
              <a:t>Expedite the resourcing of schools; </a:t>
            </a:r>
          </a:p>
          <a:p>
            <a:pPr marL="514350" indent="-514350" algn="just">
              <a:buAutoNum type="alphaLcParenBoth"/>
            </a:pPr>
            <a:r>
              <a:rPr lang="en-US" sz="2800" b="0" dirty="0">
                <a:solidFill>
                  <a:srgbClr val="001489"/>
                </a:solidFill>
              </a:rPr>
              <a:t>Promote access to schools; and </a:t>
            </a:r>
          </a:p>
          <a:p>
            <a:pPr marL="514350" indent="-514350" algn="just">
              <a:buAutoNum type="alphaLcParenBoth"/>
            </a:pPr>
            <a:r>
              <a:rPr lang="en-US" sz="2800" b="0" dirty="0">
                <a:solidFill>
                  <a:srgbClr val="001489"/>
                </a:solidFill>
              </a:rPr>
              <a:t>Retention of learners and educators in rural and farm schools.</a:t>
            </a:r>
          </a:p>
          <a:p>
            <a:pPr marL="514350" indent="-514350" algn="just">
              <a:buAutoNum type="arabicPeriod" startAt="16"/>
            </a:pPr>
            <a:endParaRPr lang="en-US" sz="2800" b="0" dirty="0">
              <a:solidFill>
                <a:srgbClr val="001484"/>
              </a:solidFill>
            </a:endParaRPr>
          </a:p>
          <a:p>
            <a:pPr algn="just"/>
            <a:endParaRPr lang="en-US" sz="2800" b="0" dirty="0">
              <a:solidFill>
                <a:srgbClr val="001484"/>
              </a:solidFill>
            </a:endParaRPr>
          </a:p>
        </p:txBody>
      </p:sp>
    </p:spTree>
    <p:extLst>
      <p:ext uri="{BB962C8B-B14F-4D97-AF65-F5344CB8AC3E}">
        <p14:creationId xmlns:p14="http://schemas.microsoft.com/office/powerpoint/2010/main" val="4290146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altLang="en-US" sz="2800" dirty="0">
                <a:solidFill>
                  <a:srgbClr val="001489"/>
                </a:solidFill>
              </a:rPr>
              <a:t>National Position</a:t>
            </a:r>
            <a:endParaRPr lang="en-ZA" sz="2800" dirty="0">
              <a:solidFill>
                <a:srgbClr val="001484"/>
              </a:solidFill>
            </a:endParaRPr>
          </a:p>
        </p:txBody>
      </p:sp>
      <p:sp>
        <p:nvSpPr>
          <p:cNvPr id="5" name="Text Placeholder 4"/>
          <p:cNvSpPr>
            <a:spLocks noGrp="1"/>
          </p:cNvSpPr>
          <p:nvPr>
            <p:ph type="body" sz="quarter" idx="10"/>
          </p:nvPr>
        </p:nvSpPr>
        <p:spPr>
          <a:xfrm>
            <a:off x="393701" y="1042416"/>
            <a:ext cx="11462940" cy="5297424"/>
          </a:xfrm>
        </p:spPr>
        <p:txBody>
          <a:bodyPr>
            <a:normAutofit lnSpcReduction="10000"/>
          </a:bodyPr>
          <a:lstStyle/>
          <a:p>
            <a:pPr marL="514350" indent="-514350" algn="just">
              <a:buAutoNum type="arabicPeriod" startAt="6"/>
            </a:pPr>
            <a:r>
              <a:rPr lang="en-US" sz="2800" b="0" dirty="0">
                <a:solidFill>
                  <a:srgbClr val="001484"/>
                </a:solidFill>
              </a:rPr>
              <a:t>DBE published the “Guidelines for the rationalization of small or non-viable schools” in July 2009.</a:t>
            </a:r>
          </a:p>
          <a:p>
            <a:pPr marL="514350" indent="-514350" algn="just">
              <a:buAutoNum type="alphaLcParenBoth"/>
            </a:pPr>
            <a:r>
              <a:rPr lang="en-US" sz="2800" b="0" dirty="0">
                <a:solidFill>
                  <a:srgbClr val="001484"/>
                </a:solidFill>
              </a:rPr>
              <a:t>In the guidelines </a:t>
            </a:r>
            <a:r>
              <a:rPr lang="en-US" sz="2800" b="0" dirty="0" smtClean="0">
                <a:solidFill>
                  <a:srgbClr val="001484"/>
                </a:solidFill>
              </a:rPr>
              <a:t>it </a:t>
            </a:r>
            <a:r>
              <a:rPr lang="en-US" sz="2800" b="0" dirty="0">
                <a:solidFill>
                  <a:srgbClr val="001484"/>
                </a:solidFill>
              </a:rPr>
              <a:t>states that larger and better resourced schools will contribute to development and poverty alleviation in the rural areas.</a:t>
            </a:r>
          </a:p>
          <a:p>
            <a:pPr marL="514350" indent="-514350" algn="just">
              <a:buAutoNum type="alphaLcParenBoth"/>
            </a:pPr>
            <a:r>
              <a:rPr lang="en-US" sz="2800" b="0" dirty="0">
                <a:solidFill>
                  <a:srgbClr val="001484"/>
                </a:solidFill>
              </a:rPr>
              <a:t>It also states the following criteria to consider in closing schools, viz. (i) Number of learners, (ii) Curriculum considerations, (iii) Accessibility of schools, (iv) School infrastructure, (v) The retention of learners, (vi) Attracting and retaining educators, (vii) Public schools on private property</a:t>
            </a:r>
          </a:p>
          <a:p>
            <a:pPr algn="just"/>
            <a:r>
              <a:rPr lang="en-US" sz="2800" b="0" dirty="0">
                <a:solidFill>
                  <a:srgbClr val="001484"/>
                </a:solidFill>
              </a:rPr>
              <a:t>(c)	</a:t>
            </a:r>
            <a:r>
              <a:rPr lang="en-US" sz="2800" i="1" u="sng" dirty="0">
                <a:solidFill>
                  <a:srgbClr val="FF0000"/>
                </a:solidFill>
                <a:effectLst>
                  <a:outerShdw blurRad="38100" dist="38100" dir="2700000" algn="tl">
                    <a:srgbClr val="000000">
                      <a:alpha val="43137"/>
                    </a:srgbClr>
                  </a:outerShdw>
                </a:effectLst>
              </a:rPr>
              <a:t>It must be noted that WCED’s process is </a:t>
            </a:r>
            <a:r>
              <a:rPr lang="en-US" sz="2800" i="1" u="sng" dirty="0" smtClean="0">
                <a:solidFill>
                  <a:srgbClr val="FF0000"/>
                </a:solidFill>
                <a:effectLst>
                  <a:outerShdw blurRad="38100" dist="38100" dir="2700000" algn="tl">
                    <a:srgbClr val="000000">
                      <a:alpha val="43137"/>
                    </a:srgbClr>
                  </a:outerShdw>
                </a:effectLst>
              </a:rPr>
              <a:t>similar </a:t>
            </a:r>
            <a:r>
              <a:rPr lang="en-US" sz="2800" i="1" u="sng" dirty="0">
                <a:solidFill>
                  <a:srgbClr val="FF0000"/>
                </a:solidFill>
                <a:effectLst>
                  <a:outerShdw blurRad="38100" dist="38100" dir="2700000" algn="tl">
                    <a:srgbClr val="000000">
                      <a:alpha val="43137"/>
                    </a:srgbClr>
                  </a:outerShdw>
                </a:effectLst>
              </a:rPr>
              <a:t>with the </a:t>
            </a:r>
            <a:r>
              <a:rPr lang="en-US" sz="2800" i="1" dirty="0">
                <a:solidFill>
                  <a:srgbClr val="FF0000"/>
                </a:solidFill>
                <a:effectLst>
                  <a:outerShdw blurRad="38100" dist="38100" dir="2700000" algn="tl">
                    <a:srgbClr val="000000">
                      <a:alpha val="43137"/>
                    </a:srgbClr>
                  </a:outerShdw>
                </a:effectLst>
              </a:rPr>
              <a:t>	</a:t>
            </a:r>
            <a:r>
              <a:rPr lang="en-US" sz="2800" i="1" u="sng" dirty="0">
                <a:solidFill>
                  <a:srgbClr val="FF0000"/>
                </a:solidFill>
                <a:effectLst>
                  <a:outerShdw blurRad="38100" dist="38100" dir="2700000" algn="tl">
                    <a:srgbClr val="000000">
                      <a:alpha val="43137"/>
                    </a:srgbClr>
                  </a:outerShdw>
                </a:effectLst>
              </a:rPr>
              <a:t>process outlined in the DBE guidelines.</a:t>
            </a:r>
          </a:p>
          <a:p>
            <a:pPr algn="just"/>
            <a:endParaRPr lang="en-US" sz="2800" b="0" u="sng" dirty="0">
              <a:solidFill>
                <a:srgbClr val="001484"/>
              </a:solidFill>
            </a:endParaRPr>
          </a:p>
          <a:p>
            <a:pPr algn="just"/>
            <a:endParaRPr lang="en-US" sz="2800" b="0" dirty="0">
              <a:solidFill>
                <a:srgbClr val="001484"/>
              </a:solidFill>
            </a:endParaRPr>
          </a:p>
        </p:txBody>
      </p:sp>
    </p:spTree>
    <p:extLst>
      <p:ext uri="{BB962C8B-B14F-4D97-AF65-F5344CB8AC3E}">
        <p14:creationId xmlns:p14="http://schemas.microsoft.com/office/powerpoint/2010/main" val="326131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altLang="en-US" sz="2800" dirty="0">
                <a:solidFill>
                  <a:srgbClr val="001489"/>
                </a:solidFill>
              </a:rPr>
              <a:t>National Position</a:t>
            </a:r>
            <a:endParaRPr lang="en-ZA" sz="2800" dirty="0">
              <a:solidFill>
                <a:srgbClr val="001484"/>
              </a:solidFill>
            </a:endParaRPr>
          </a:p>
        </p:txBody>
      </p:sp>
      <p:sp>
        <p:nvSpPr>
          <p:cNvPr id="5" name="Text Placeholder 4"/>
          <p:cNvSpPr>
            <a:spLocks noGrp="1"/>
          </p:cNvSpPr>
          <p:nvPr>
            <p:ph type="body" sz="quarter" idx="10"/>
          </p:nvPr>
        </p:nvSpPr>
        <p:spPr>
          <a:xfrm>
            <a:off x="393701" y="1042416"/>
            <a:ext cx="11462940" cy="5297424"/>
          </a:xfrm>
        </p:spPr>
        <p:txBody>
          <a:bodyPr>
            <a:normAutofit/>
          </a:bodyPr>
          <a:lstStyle/>
          <a:p>
            <a:pPr algn="just" defTabSz="461963"/>
            <a:r>
              <a:rPr lang="en-US" sz="2800" b="0" dirty="0">
                <a:solidFill>
                  <a:srgbClr val="001484"/>
                </a:solidFill>
              </a:rPr>
              <a:t>7.	There is a national drive to assess micro schools and to close </a:t>
            </a:r>
            <a:r>
              <a:rPr lang="en-US" sz="2800" b="0" dirty="0" smtClean="0">
                <a:solidFill>
                  <a:srgbClr val="001484"/>
                </a:solidFill>
              </a:rPr>
              <a:t>it </a:t>
            </a:r>
            <a:r>
              <a:rPr lang="en-US" sz="2800" b="0" dirty="0">
                <a:solidFill>
                  <a:srgbClr val="001484"/>
                </a:solidFill>
              </a:rPr>
              <a:t>	in an attempt to give these learners access to better 	education at “better” resourced </a:t>
            </a:r>
            <a:r>
              <a:rPr lang="en-US" sz="2800" b="0" dirty="0" smtClean="0">
                <a:solidFill>
                  <a:srgbClr val="001484"/>
                </a:solidFill>
              </a:rPr>
              <a:t>schools.</a:t>
            </a:r>
            <a:endParaRPr lang="en-US" sz="2800" b="0" dirty="0">
              <a:solidFill>
                <a:srgbClr val="001484"/>
              </a:solidFill>
            </a:endParaRPr>
          </a:p>
          <a:p>
            <a:pPr algn="just"/>
            <a:endParaRPr lang="en-US" sz="2800" b="0" u="sng" dirty="0">
              <a:solidFill>
                <a:srgbClr val="001484"/>
              </a:solidFill>
            </a:endParaRPr>
          </a:p>
          <a:p>
            <a:pPr algn="just"/>
            <a:endParaRPr lang="en-US" sz="2800" b="0" dirty="0">
              <a:solidFill>
                <a:srgbClr val="001484"/>
              </a:solidFill>
            </a:endParaRPr>
          </a:p>
        </p:txBody>
      </p:sp>
    </p:spTree>
    <p:extLst>
      <p:ext uri="{BB962C8B-B14F-4D97-AF65-F5344CB8AC3E}">
        <p14:creationId xmlns:p14="http://schemas.microsoft.com/office/powerpoint/2010/main" val="3889876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814918" y="2276873"/>
            <a:ext cx="11041721" cy="1316719"/>
          </a:xfrm>
        </p:spPr>
        <p:txBody>
          <a:bodyPr>
            <a:normAutofit/>
          </a:bodyPr>
          <a:lstStyle/>
          <a:p>
            <a:pPr algn="just"/>
            <a:r>
              <a:rPr lang="en-US" dirty="0"/>
              <a:t>Public Consultation process</a:t>
            </a:r>
          </a:p>
        </p:txBody>
      </p:sp>
    </p:spTree>
    <p:extLst>
      <p:ext uri="{BB962C8B-B14F-4D97-AF65-F5344CB8AC3E}">
        <p14:creationId xmlns:p14="http://schemas.microsoft.com/office/powerpoint/2010/main" val="2687523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altLang="en-US" sz="2800" dirty="0">
                <a:solidFill>
                  <a:srgbClr val="001489"/>
                </a:solidFill>
              </a:rPr>
              <a:t>Public Consultation process</a:t>
            </a:r>
            <a:endParaRPr lang="en-ZA" sz="2800" dirty="0">
              <a:solidFill>
                <a:srgbClr val="001484"/>
              </a:solidFill>
            </a:endParaRPr>
          </a:p>
        </p:txBody>
      </p:sp>
      <p:sp>
        <p:nvSpPr>
          <p:cNvPr id="5" name="Text Placeholder 4"/>
          <p:cNvSpPr>
            <a:spLocks noGrp="1"/>
          </p:cNvSpPr>
          <p:nvPr>
            <p:ph type="body" sz="quarter" idx="10"/>
          </p:nvPr>
        </p:nvSpPr>
        <p:spPr>
          <a:xfrm>
            <a:off x="393701" y="1042416"/>
            <a:ext cx="11462940" cy="5297424"/>
          </a:xfrm>
        </p:spPr>
        <p:txBody>
          <a:bodyPr>
            <a:normAutofit/>
          </a:bodyPr>
          <a:lstStyle/>
          <a:p>
            <a:pPr lvl="0" algn="just">
              <a:tabLst>
                <a:tab pos="514350" algn="l"/>
              </a:tabLst>
            </a:pPr>
            <a:r>
              <a:rPr lang="en-US" sz="2800" b="0" dirty="0">
                <a:solidFill>
                  <a:srgbClr val="001489"/>
                </a:solidFill>
              </a:rPr>
              <a:t>1.	Consultations took place on 18 September 2020 with the 	SGB and the SGB of the school indicated that they were not 	in 	</a:t>
            </a:r>
            <a:r>
              <a:rPr lang="en-US" sz="2800" b="0" dirty="0" err="1">
                <a:solidFill>
                  <a:srgbClr val="001489"/>
                </a:solidFill>
              </a:rPr>
              <a:t>favour</a:t>
            </a:r>
            <a:r>
              <a:rPr lang="en-US" sz="2800" b="0" dirty="0">
                <a:solidFill>
                  <a:srgbClr val="001489"/>
                </a:solidFill>
              </a:rPr>
              <a:t> of the closure of the school.</a:t>
            </a:r>
          </a:p>
          <a:p>
            <a:pPr marL="514350" lvl="0" indent="-514350" algn="just">
              <a:buAutoNum type="arabicPeriod" startAt="4"/>
            </a:pPr>
            <a:endParaRPr lang="en-US" sz="2800" b="0" dirty="0">
              <a:solidFill>
                <a:srgbClr val="001489"/>
              </a:solidFill>
            </a:endParaRPr>
          </a:p>
          <a:p>
            <a:pPr lvl="0" algn="just">
              <a:tabLst>
                <a:tab pos="514350" algn="l"/>
              </a:tabLst>
            </a:pPr>
            <a:r>
              <a:rPr lang="en-US" sz="2800" b="0" dirty="0">
                <a:solidFill>
                  <a:srgbClr val="001489"/>
                </a:solidFill>
              </a:rPr>
              <a:t>2.	Public Consultation process took place on 22 October 2020 	and the parents of the community indicated that they were 	not in favour of the closure of the </a:t>
            </a:r>
            <a:r>
              <a:rPr lang="en-US" sz="2800" b="0" dirty="0" smtClean="0">
                <a:solidFill>
                  <a:srgbClr val="001489"/>
                </a:solidFill>
              </a:rPr>
              <a:t>school.</a:t>
            </a:r>
            <a:endParaRPr lang="en-US" sz="2800" b="0" dirty="0">
              <a:solidFill>
                <a:srgbClr val="001489"/>
              </a:solidFill>
            </a:endParaRPr>
          </a:p>
          <a:p>
            <a:pPr algn="just"/>
            <a:r>
              <a:rPr lang="en-US" sz="2800" b="0" dirty="0">
                <a:solidFill>
                  <a:srgbClr val="001484"/>
                </a:solidFill>
              </a:rPr>
              <a:t>	</a:t>
            </a:r>
          </a:p>
          <a:p>
            <a:pPr marL="514350" indent="-514350" algn="just">
              <a:buAutoNum type="arabicPeriod"/>
            </a:pPr>
            <a:endParaRPr lang="en-US" sz="2800" b="0" dirty="0">
              <a:solidFill>
                <a:srgbClr val="001484"/>
              </a:solidFill>
            </a:endParaRPr>
          </a:p>
          <a:p>
            <a:pPr algn="just"/>
            <a:endParaRPr lang="en-US" sz="2800" b="0" dirty="0">
              <a:solidFill>
                <a:srgbClr val="001484"/>
              </a:solidFill>
            </a:endParaRPr>
          </a:p>
        </p:txBody>
      </p:sp>
    </p:spTree>
    <p:extLst>
      <p:ext uri="{BB962C8B-B14F-4D97-AF65-F5344CB8AC3E}">
        <p14:creationId xmlns:p14="http://schemas.microsoft.com/office/powerpoint/2010/main" val="3025872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altLang="en-US" sz="2800" dirty="0">
                <a:solidFill>
                  <a:srgbClr val="001489"/>
                </a:solidFill>
              </a:rPr>
              <a:t>Public Consultation process</a:t>
            </a:r>
            <a:endParaRPr lang="en-ZA" sz="2800" dirty="0">
              <a:solidFill>
                <a:srgbClr val="001484"/>
              </a:solidFill>
            </a:endParaRPr>
          </a:p>
        </p:txBody>
      </p:sp>
      <p:sp>
        <p:nvSpPr>
          <p:cNvPr id="5" name="Text Placeholder 4"/>
          <p:cNvSpPr>
            <a:spLocks noGrp="1"/>
          </p:cNvSpPr>
          <p:nvPr>
            <p:ph type="body" sz="quarter" idx="10"/>
          </p:nvPr>
        </p:nvSpPr>
        <p:spPr>
          <a:xfrm>
            <a:off x="393701" y="1042416"/>
            <a:ext cx="11462940" cy="5297424"/>
          </a:xfrm>
        </p:spPr>
        <p:txBody>
          <a:bodyPr>
            <a:normAutofit/>
          </a:bodyPr>
          <a:lstStyle/>
          <a:p>
            <a:pPr algn="just"/>
            <a:r>
              <a:rPr lang="en-US" sz="2800" b="0" dirty="0">
                <a:solidFill>
                  <a:srgbClr val="001484"/>
                </a:solidFill>
              </a:rPr>
              <a:t>3.	A summary of the representations made from the parents:</a:t>
            </a:r>
          </a:p>
          <a:p>
            <a:pPr lvl="0"/>
            <a:endParaRPr lang="en-US" sz="2800" b="0" dirty="0">
              <a:solidFill>
                <a:srgbClr val="001489"/>
              </a:solidFill>
            </a:endParaRPr>
          </a:p>
          <a:p>
            <a:pPr marL="571500" lvl="0" indent="-571500" algn="just">
              <a:buFont typeface="+mj-lt"/>
              <a:buAutoNum type="romanLcPeriod"/>
            </a:pPr>
            <a:r>
              <a:rPr lang="en-US" sz="2800" b="0" dirty="0">
                <a:solidFill>
                  <a:srgbClr val="001489"/>
                </a:solidFill>
              </a:rPr>
              <a:t>The uncertainty created by the </a:t>
            </a:r>
            <a:r>
              <a:rPr lang="en-US" sz="2800" b="0" dirty="0" err="1">
                <a:solidFill>
                  <a:srgbClr val="001489"/>
                </a:solidFill>
              </a:rPr>
              <a:t>rumours</a:t>
            </a:r>
            <a:r>
              <a:rPr lang="en-US" sz="2800" b="0" dirty="0">
                <a:solidFill>
                  <a:srgbClr val="001489"/>
                </a:solidFill>
              </a:rPr>
              <a:t> spread by some of the school closure in 2019, forced parents to relocate learners from </a:t>
            </a:r>
            <a:r>
              <a:rPr lang="en-US" sz="2800" b="0" dirty="0" err="1">
                <a:solidFill>
                  <a:srgbClr val="001489"/>
                </a:solidFill>
              </a:rPr>
              <a:t>Seekoegat</a:t>
            </a:r>
            <a:r>
              <a:rPr lang="en-US" sz="2800" b="0" dirty="0">
                <a:solidFill>
                  <a:srgbClr val="001489"/>
                </a:solidFill>
              </a:rPr>
              <a:t> URC Primary School and enroll them in neighbouring schools.</a:t>
            </a:r>
          </a:p>
          <a:p>
            <a:pPr marL="571500" lvl="0" indent="-571500" algn="just">
              <a:buFont typeface="+mj-lt"/>
              <a:buAutoNum type="romanLcPeriod"/>
            </a:pPr>
            <a:r>
              <a:rPr lang="en-US" sz="2800" b="0" dirty="0">
                <a:solidFill>
                  <a:srgbClr val="001489"/>
                </a:solidFill>
              </a:rPr>
              <a:t>The school has adequate accommodation for the learners, with 3 classrooms and a fully equipped computer room.</a:t>
            </a:r>
          </a:p>
          <a:p>
            <a:pPr marL="571500" lvl="0" indent="-571500" algn="just">
              <a:buFont typeface="+mj-lt"/>
              <a:buAutoNum type="romanLcPeriod"/>
            </a:pPr>
            <a:r>
              <a:rPr lang="en-US" sz="2800" b="0" dirty="0">
                <a:solidFill>
                  <a:srgbClr val="001489"/>
                </a:solidFill>
              </a:rPr>
              <a:t>Learners who are relocated to neighbouring schools at such an early age are likely not to attend school regularly.</a:t>
            </a:r>
          </a:p>
          <a:p>
            <a:pPr algn="just"/>
            <a:r>
              <a:rPr lang="en-US" sz="2800" b="0" dirty="0">
                <a:solidFill>
                  <a:srgbClr val="001484"/>
                </a:solidFill>
              </a:rPr>
              <a:t>	</a:t>
            </a:r>
          </a:p>
          <a:p>
            <a:pPr marL="514350" indent="-514350" algn="just">
              <a:buAutoNum type="arabicPeriod"/>
            </a:pPr>
            <a:endParaRPr lang="en-US" sz="2800" b="0" dirty="0">
              <a:solidFill>
                <a:srgbClr val="001484"/>
              </a:solidFill>
            </a:endParaRPr>
          </a:p>
          <a:p>
            <a:pPr algn="just"/>
            <a:endParaRPr lang="en-US" sz="2800" b="0" dirty="0">
              <a:solidFill>
                <a:srgbClr val="001484"/>
              </a:solidFill>
            </a:endParaRPr>
          </a:p>
        </p:txBody>
      </p:sp>
    </p:spTree>
    <p:extLst>
      <p:ext uri="{BB962C8B-B14F-4D97-AF65-F5344CB8AC3E}">
        <p14:creationId xmlns:p14="http://schemas.microsoft.com/office/powerpoint/2010/main" val="277920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altLang="en-US" sz="2800" dirty="0">
                <a:solidFill>
                  <a:srgbClr val="001489"/>
                </a:solidFill>
              </a:rPr>
              <a:t>Public Consultation process</a:t>
            </a:r>
            <a:endParaRPr lang="en-ZA" sz="2800" dirty="0">
              <a:solidFill>
                <a:srgbClr val="001484"/>
              </a:solidFill>
            </a:endParaRPr>
          </a:p>
        </p:txBody>
      </p:sp>
      <p:sp>
        <p:nvSpPr>
          <p:cNvPr id="5" name="Text Placeholder 4"/>
          <p:cNvSpPr>
            <a:spLocks noGrp="1"/>
          </p:cNvSpPr>
          <p:nvPr>
            <p:ph type="body" sz="quarter" idx="10"/>
          </p:nvPr>
        </p:nvSpPr>
        <p:spPr>
          <a:xfrm>
            <a:off x="393701" y="1042416"/>
            <a:ext cx="11462940" cy="5297424"/>
          </a:xfrm>
        </p:spPr>
        <p:txBody>
          <a:bodyPr>
            <a:normAutofit/>
          </a:bodyPr>
          <a:lstStyle/>
          <a:p>
            <a:pPr lvl="0" algn="just"/>
            <a:r>
              <a:rPr lang="en-US" sz="2800" b="0" dirty="0">
                <a:solidFill>
                  <a:srgbClr val="001489"/>
                </a:solidFill>
              </a:rPr>
              <a:t>iv.   The school no longer has a financial crisis and all current 	debts have been settled.</a:t>
            </a:r>
          </a:p>
          <a:p>
            <a:pPr lvl="0" algn="just"/>
            <a:r>
              <a:rPr lang="en-US" sz="2800" b="0" dirty="0">
                <a:solidFill>
                  <a:srgbClr val="001489"/>
                </a:solidFill>
              </a:rPr>
              <a:t>v.	Parents are concerned about the Covid-19 virus and the 	safety of their children in neighbouring schools due to the 	pandemic.</a:t>
            </a:r>
          </a:p>
          <a:p>
            <a:pPr lvl="0" algn="just"/>
            <a:r>
              <a:rPr lang="en-US" sz="2800" b="0" dirty="0">
                <a:solidFill>
                  <a:srgbClr val="001489"/>
                </a:solidFill>
              </a:rPr>
              <a:t>vi.	Learners stay 30-50 kilometers from the nearest Learner 	Transport Scheme pick up points.</a:t>
            </a:r>
          </a:p>
          <a:p>
            <a:pPr lvl="0" algn="just"/>
            <a:r>
              <a:rPr lang="en-US" sz="2800" b="0" dirty="0">
                <a:solidFill>
                  <a:srgbClr val="001489"/>
                </a:solidFill>
              </a:rPr>
              <a:t>vii.	The relocation of learners will have a financial impact on 	parents, for new school uniforms will have to be purchased.</a:t>
            </a:r>
          </a:p>
          <a:p>
            <a:pPr algn="just"/>
            <a:r>
              <a:rPr lang="en-US" sz="2800" b="0" dirty="0">
                <a:solidFill>
                  <a:srgbClr val="001484"/>
                </a:solidFill>
              </a:rPr>
              <a:t>	</a:t>
            </a:r>
          </a:p>
          <a:p>
            <a:pPr marL="514350" indent="-514350" algn="just">
              <a:buAutoNum type="arabicPeriod"/>
            </a:pPr>
            <a:endParaRPr lang="en-US" sz="2800" b="0" dirty="0">
              <a:solidFill>
                <a:srgbClr val="001484"/>
              </a:solidFill>
            </a:endParaRPr>
          </a:p>
          <a:p>
            <a:pPr algn="just"/>
            <a:endParaRPr lang="en-US" sz="2800" b="0" dirty="0">
              <a:solidFill>
                <a:srgbClr val="001484"/>
              </a:solidFill>
            </a:endParaRPr>
          </a:p>
        </p:txBody>
      </p:sp>
    </p:spTree>
    <p:extLst>
      <p:ext uri="{BB962C8B-B14F-4D97-AF65-F5344CB8AC3E}">
        <p14:creationId xmlns:p14="http://schemas.microsoft.com/office/powerpoint/2010/main" val="4199718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814918" y="2276873"/>
            <a:ext cx="11041721" cy="1316719"/>
          </a:xfrm>
        </p:spPr>
        <p:txBody>
          <a:bodyPr>
            <a:normAutofit/>
          </a:bodyPr>
          <a:lstStyle/>
          <a:p>
            <a:pPr algn="just"/>
            <a:r>
              <a:rPr lang="en-US" dirty="0"/>
              <a:t>Minister’s decision to close the school</a:t>
            </a:r>
          </a:p>
        </p:txBody>
      </p:sp>
    </p:spTree>
    <p:extLst>
      <p:ext uri="{BB962C8B-B14F-4D97-AF65-F5344CB8AC3E}">
        <p14:creationId xmlns:p14="http://schemas.microsoft.com/office/powerpoint/2010/main" val="2486941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altLang="en-US" sz="2800" dirty="0">
                <a:solidFill>
                  <a:srgbClr val="001489"/>
                </a:solidFill>
              </a:rPr>
              <a:t>Content</a:t>
            </a:r>
            <a:endParaRPr lang="en-ZA" sz="2800" dirty="0">
              <a:solidFill>
                <a:srgbClr val="001484"/>
              </a:solidFill>
            </a:endParaRPr>
          </a:p>
        </p:txBody>
      </p:sp>
      <p:sp>
        <p:nvSpPr>
          <p:cNvPr id="5" name="Text Placeholder 4"/>
          <p:cNvSpPr>
            <a:spLocks noGrp="1"/>
          </p:cNvSpPr>
          <p:nvPr>
            <p:ph type="body" sz="quarter" idx="10"/>
          </p:nvPr>
        </p:nvSpPr>
        <p:spPr>
          <a:xfrm>
            <a:off x="393701" y="1042416"/>
            <a:ext cx="11462940" cy="5138927"/>
          </a:xfrm>
        </p:spPr>
        <p:txBody>
          <a:bodyPr>
            <a:normAutofit fontScale="92500" lnSpcReduction="20000"/>
          </a:bodyPr>
          <a:lstStyle/>
          <a:p>
            <a:pPr marL="514350" lvl="1" indent="-514350" algn="just">
              <a:buAutoNum type="arabicPeriod"/>
            </a:pPr>
            <a:r>
              <a:rPr lang="en-ZA" altLang="en-US" sz="2800" dirty="0">
                <a:solidFill>
                  <a:srgbClr val="001489"/>
                </a:solidFill>
              </a:rPr>
              <a:t>Conditions for an administrative decision</a:t>
            </a:r>
          </a:p>
          <a:p>
            <a:pPr marL="514350" lvl="1" indent="-514350" algn="just">
              <a:buAutoNum type="arabicPeriod"/>
            </a:pPr>
            <a:r>
              <a:rPr lang="en-ZA" altLang="en-US" sz="2800" dirty="0">
                <a:solidFill>
                  <a:srgbClr val="001489"/>
                </a:solidFill>
              </a:rPr>
              <a:t>Legislation guiding school closure and/or mergers</a:t>
            </a:r>
          </a:p>
          <a:p>
            <a:pPr marL="514350" lvl="1" indent="-514350" algn="just">
              <a:buAutoNum type="arabicPeriod"/>
            </a:pPr>
            <a:r>
              <a:rPr lang="en-ZA" altLang="en-US" sz="2800" dirty="0">
                <a:solidFill>
                  <a:srgbClr val="001489"/>
                </a:solidFill>
              </a:rPr>
              <a:t>Conditions for school closure</a:t>
            </a:r>
          </a:p>
          <a:p>
            <a:pPr marL="514350" lvl="1" indent="-514350" algn="just">
              <a:buAutoNum type="arabicPeriod"/>
            </a:pPr>
            <a:r>
              <a:rPr lang="en-ZA" altLang="en-US" sz="2800" dirty="0">
                <a:solidFill>
                  <a:srgbClr val="001489"/>
                </a:solidFill>
              </a:rPr>
              <a:t>Minister’s intention to close school</a:t>
            </a:r>
          </a:p>
          <a:p>
            <a:pPr marL="514350" lvl="1" indent="-514350" algn="just">
              <a:buAutoNum type="arabicPeriod"/>
            </a:pPr>
            <a:r>
              <a:rPr lang="en-ZA" altLang="en-US" sz="2800" dirty="0">
                <a:solidFill>
                  <a:srgbClr val="001489"/>
                </a:solidFill>
              </a:rPr>
              <a:t>Reasons for closing the school</a:t>
            </a:r>
          </a:p>
          <a:p>
            <a:pPr marL="514350" lvl="1" indent="-514350" algn="just">
              <a:buAutoNum type="arabicPeriod"/>
            </a:pPr>
            <a:r>
              <a:rPr lang="en-ZA" altLang="en-US" sz="2800" dirty="0">
                <a:solidFill>
                  <a:srgbClr val="001489"/>
                </a:solidFill>
              </a:rPr>
              <a:t>National Position on small unviable schools</a:t>
            </a:r>
          </a:p>
          <a:p>
            <a:pPr marL="514350" lvl="1" indent="-514350" algn="just">
              <a:buAutoNum type="arabicPeriod"/>
            </a:pPr>
            <a:r>
              <a:rPr lang="en-ZA" altLang="en-US" sz="2800" dirty="0">
                <a:solidFill>
                  <a:srgbClr val="001489"/>
                </a:solidFill>
              </a:rPr>
              <a:t>Public Consultation Process</a:t>
            </a:r>
          </a:p>
          <a:p>
            <a:pPr marL="514350" lvl="1" indent="-514350" algn="just">
              <a:buAutoNum type="arabicPeriod"/>
            </a:pPr>
            <a:r>
              <a:rPr lang="en-ZA" altLang="en-US" sz="2800" dirty="0">
                <a:solidFill>
                  <a:srgbClr val="001489"/>
                </a:solidFill>
              </a:rPr>
              <a:t>Minister’s decision to close the school</a:t>
            </a:r>
          </a:p>
          <a:p>
            <a:pPr marL="514350" lvl="1" indent="-514350" algn="just">
              <a:buAutoNum type="arabicPeriod"/>
            </a:pPr>
            <a:r>
              <a:rPr lang="en-ZA" altLang="en-US" sz="2800" dirty="0">
                <a:solidFill>
                  <a:srgbClr val="001489"/>
                </a:solidFill>
              </a:rPr>
              <a:t>Management of assets and resources</a:t>
            </a:r>
          </a:p>
          <a:p>
            <a:pPr marL="514350" lvl="1" indent="-514350" algn="just">
              <a:buAutoNum type="arabicPeriod"/>
            </a:pPr>
            <a:r>
              <a:rPr lang="en-ZA" altLang="en-US" sz="2800" dirty="0">
                <a:solidFill>
                  <a:srgbClr val="001489"/>
                </a:solidFill>
              </a:rPr>
              <a:t>Meeting between Honourable MP Marie Sukers and the Head of Department</a:t>
            </a:r>
            <a:endParaRPr lang="en-ZA" altLang="en-US" sz="2800" dirty="0">
              <a:solidFill>
                <a:srgbClr val="001489"/>
              </a:solidFill>
              <a:highlight>
                <a:srgbClr val="FFFF00"/>
              </a:highlight>
            </a:endParaRPr>
          </a:p>
          <a:p>
            <a:pPr marL="514350" lvl="1" indent="-514350" algn="just">
              <a:buAutoNum type="arabicPeriod"/>
            </a:pPr>
            <a:r>
              <a:rPr lang="en-ZA" altLang="en-US" sz="2800" dirty="0">
                <a:solidFill>
                  <a:srgbClr val="001489"/>
                </a:solidFill>
              </a:rPr>
              <a:t>Letter from Honourable MP M </a:t>
            </a:r>
            <a:r>
              <a:rPr lang="en-ZA" altLang="en-US" sz="2800" dirty="0" err="1">
                <a:solidFill>
                  <a:srgbClr val="001489"/>
                </a:solidFill>
              </a:rPr>
              <a:t>Sukers</a:t>
            </a:r>
            <a:endParaRPr lang="en-ZA" altLang="en-US" sz="2800" dirty="0">
              <a:solidFill>
                <a:srgbClr val="001489"/>
              </a:solidFill>
            </a:endParaRPr>
          </a:p>
          <a:p>
            <a:pPr marL="514350" lvl="1" indent="-514350" algn="just">
              <a:buAutoNum type="arabicPeriod"/>
            </a:pPr>
            <a:r>
              <a:rPr lang="en-ZA" altLang="en-US" sz="2800" dirty="0">
                <a:solidFill>
                  <a:srgbClr val="001489"/>
                </a:solidFill>
              </a:rPr>
              <a:t>Response from </a:t>
            </a:r>
            <a:r>
              <a:rPr lang="en-ZA" altLang="en-US" sz="2800" dirty="0" err="1">
                <a:solidFill>
                  <a:srgbClr val="001489"/>
                </a:solidFill>
              </a:rPr>
              <a:t>HOD</a:t>
            </a:r>
            <a:r>
              <a:rPr lang="en-ZA" altLang="en-US" sz="2800" dirty="0">
                <a:solidFill>
                  <a:srgbClr val="001489"/>
                </a:solidFill>
              </a:rPr>
              <a:t> Walters to Honourable MP </a:t>
            </a:r>
            <a:r>
              <a:rPr lang="en-ZA" altLang="en-US" sz="2800" dirty="0" err="1">
                <a:solidFill>
                  <a:srgbClr val="001489"/>
                </a:solidFill>
              </a:rPr>
              <a:t>Sukers</a:t>
            </a:r>
            <a:endParaRPr lang="en-ZA" altLang="en-US" sz="2800" dirty="0">
              <a:solidFill>
                <a:srgbClr val="001489"/>
              </a:solidFill>
            </a:endParaRPr>
          </a:p>
          <a:p>
            <a:pPr marL="514350" lvl="1" indent="-514350" algn="just">
              <a:buAutoNum type="arabicPeriod"/>
            </a:pPr>
            <a:r>
              <a:rPr lang="en-ZA" altLang="en-US" sz="2800" dirty="0">
                <a:solidFill>
                  <a:srgbClr val="001489"/>
                </a:solidFill>
              </a:rPr>
              <a:t>Process of registering an </a:t>
            </a:r>
            <a:r>
              <a:rPr lang="en-ZA" altLang="en-US" sz="2800">
                <a:solidFill>
                  <a:srgbClr val="001489"/>
                </a:solidFill>
              </a:rPr>
              <a:t>independent school</a:t>
            </a:r>
            <a:endParaRPr lang="en-ZA" altLang="en-US" sz="2800" dirty="0">
              <a:solidFill>
                <a:srgbClr val="FF0000"/>
              </a:solidFill>
            </a:endParaRPr>
          </a:p>
          <a:p>
            <a:pPr marL="514350" indent="-514350">
              <a:buFont typeface="+mj-lt"/>
              <a:buAutoNum type="arabicPeriod"/>
            </a:pPr>
            <a:endParaRPr lang="en-US" sz="2800" dirty="0">
              <a:solidFill>
                <a:srgbClr val="001484"/>
              </a:solidFill>
            </a:endParaRPr>
          </a:p>
          <a:p>
            <a:pPr marL="514350" indent="-514350">
              <a:buFont typeface="+mj-lt"/>
              <a:buAutoNum type="arabicPeriod"/>
            </a:pPr>
            <a:endParaRPr lang="en-US" sz="2800" dirty="0">
              <a:solidFill>
                <a:srgbClr val="001484"/>
              </a:solidFill>
            </a:endParaRPr>
          </a:p>
        </p:txBody>
      </p:sp>
    </p:spTree>
    <p:extLst>
      <p:ext uri="{BB962C8B-B14F-4D97-AF65-F5344CB8AC3E}">
        <p14:creationId xmlns:p14="http://schemas.microsoft.com/office/powerpoint/2010/main" val="4149926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altLang="en-US" sz="2800" dirty="0">
                <a:solidFill>
                  <a:srgbClr val="001489"/>
                </a:solidFill>
              </a:rPr>
              <a:t>Date of Minister’s decision to close the school</a:t>
            </a:r>
            <a:endParaRPr lang="en-ZA" sz="2800" dirty="0">
              <a:solidFill>
                <a:srgbClr val="001484"/>
              </a:solidFill>
            </a:endParaRPr>
          </a:p>
        </p:txBody>
      </p:sp>
      <p:sp>
        <p:nvSpPr>
          <p:cNvPr id="5" name="Text Placeholder 4"/>
          <p:cNvSpPr>
            <a:spLocks noGrp="1"/>
          </p:cNvSpPr>
          <p:nvPr>
            <p:ph type="body" sz="quarter" idx="10"/>
          </p:nvPr>
        </p:nvSpPr>
        <p:spPr>
          <a:xfrm>
            <a:off x="393701" y="1042416"/>
            <a:ext cx="11462940" cy="5297424"/>
          </a:xfrm>
        </p:spPr>
        <p:txBody>
          <a:bodyPr>
            <a:normAutofit/>
          </a:bodyPr>
          <a:lstStyle/>
          <a:p>
            <a:pPr marL="514350" indent="-514350" algn="just">
              <a:buAutoNum type="arabicPeriod"/>
            </a:pPr>
            <a:r>
              <a:rPr lang="en-US" sz="2800" b="0" dirty="0">
                <a:solidFill>
                  <a:srgbClr val="001484"/>
                </a:solidFill>
              </a:rPr>
              <a:t>Even though the consultation process was concluded in 2020, and though the MEC indicated her intention to close the school on 31 December 2020, the school could not close by 31 December 2020, as the submission requesting the final closure, reached the MEC only in 2021</a:t>
            </a:r>
          </a:p>
          <a:p>
            <a:pPr marL="514350" indent="-514350" algn="just">
              <a:buAutoNum type="arabicPeriod"/>
            </a:pPr>
            <a:r>
              <a:rPr lang="en-US" sz="2800" b="0" dirty="0">
                <a:solidFill>
                  <a:srgbClr val="001484"/>
                </a:solidFill>
              </a:rPr>
              <a:t>The MEC then signed the submission on </a:t>
            </a:r>
            <a:r>
              <a:rPr lang="en-US" sz="2800" dirty="0">
                <a:solidFill>
                  <a:srgbClr val="001484"/>
                </a:solidFill>
              </a:rPr>
              <a:t>25 February 2021 </a:t>
            </a:r>
            <a:r>
              <a:rPr lang="en-US" sz="2800" b="0" dirty="0">
                <a:solidFill>
                  <a:srgbClr val="001484"/>
                </a:solidFill>
              </a:rPr>
              <a:t>and she indicated that the closure be done subject to the fact that the school now only closes on 31 December 2021 and that parents be informed </a:t>
            </a:r>
            <a:r>
              <a:rPr lang="en-US" sz="2800" dirty="0">
                <a:solidFill>
                  <a:srgbClr val="001484"/>
                </a:solidFill>
              </a:rPr>
              <a:t>immediately</a:t>
            </a:r>
            <a:r>
              <a:rPr lang="en-US" sz="2800" b="0" dirty="0">
                <a:solidFill>
                  <a:srgbClr val="001484"/>
                </a:solidFill>
              </a:rPr>
              <a:t> by the district and be assisted to reassure them of the safety and beneficial impact for their children if the children </a:t>
            </a:r>
            <a:r>
              <a:rPr lang="en-US" sz="2800" b="0" dirty="0" smtClean="0">
                <a:solidFill>
                  <a:srgbClr val="001484"/>
                </a:solidFill>
              </a:rPr>
              <a:t>moved </a:t>
            </a:r>
            <a:r>
              <a:rPr lang="en-US" sz="2800" b="0" dirty="0">
                <a:solidFill>
                  <a:srgbClr val="001484"/>
                </a:solidFill>
              </a:rPr>
              <a:t>to a bigger </a:t>
            </a:r>
            <a:r>
              <a:rPr lang="en-US" sz="2800" b="0" dirty="0" smtClean="0">
                <a:solidFill>
                  <a:srgbClr val="001484"/>
                </a:solidFill>
              </a:rPr>
              <a:t>school.</a:t>
            </a:r>
            <a:r>
              <a:rPr lang="en-US" sz="2800" b="0" dirty="0">
                <a:solidFill>
                  <a:srgbClr val="001484"/>
                </a:solidFill>
              </a:rPr>
              <a:t>	</a:t>
            </a:r>
          </a:p>
          <a:p>
            <a:pPr marL="514350" indent="-514350" algn="just">
              <a:buAutoNum type="arabicPeriod"/>
            </a:pPr>
            <a:endParaRPr lang="en-US" sz="2800" b="0" dirty="0">
              <a:solidFill>
                <a:srgbClr val="001484"/>
              </a:solidFill>
            </a:endParaRPr>
          </a:p>
          <a:p>
            <a:pPr algn="just"/>
            <a:endParaRPr lang="en-US" sz="2800" b="0" dirty="0">
              <a:solidFill>
                <a:srgbClr val="001484"/>
              </a:solidFill>
            </a:endParaRPr>
          </a:p>
        </p:txBody>
      </p:sp>
    </p:spTree>
    <p:extLst>
      <p:ext uri="{BB962C8B-B14F-4D97-AF65-F5344CB8AC3E}">
        <p14:creationId xmlns:p14="http://schemas.microsoft.com/office/powerpoint/2010/main" val="1037817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altLang="en-US" sz="2800" dirty="0">
                <a:solidFill>
                  <a:srgbClr val="001489"/>
                </a:solidFill>
              </a:rPr>
              <a:t>Date of Minister’s decision to close the school</a:t>
            </a:r>
            <a:endParaRPr lang="en-ZA" sz="2800" dirty="0">
              <a:solidFill>
                <a:srgbClr val="001484"/>
              </a:solidFill>
            </a:endParaRPr>
          </a:p>
        </p:txBody>
      </p:sp>
      <p:sp>
        <p:nvSpPr>
          <p:cNvPr id="5" name="Text Placeholder 4"/>
          <p:cNvSpPr>
            <a:spLocks noGrp="1"/>
          </p:cNvSpPr>
          <p:nvPr>
            <p:ph type="body" sz="quarter" idx="10"/>
          </p:nvPr>
        </p:nvSpPr>
        <p:spPr>
          <a:xfrm>
            <a:off x="393701" y="1042416"/>
            <a:ext cx="11462940" cy="5297424"/>
          </a:xfrm>
        </p:spPr>
        <p:txBody>
          <a:bodyPr>
            <a:normAutofit/>
          </a:bodyPr>
          <a:lstStyle/>
          <a:p>
            <a:pPr marL="514350" indent="-514350" algn="just">
              <a:buAutoNum type="arabicPeriod" startAt="3"/>
            </a:pPr>
            <a:r>
              <a:rPr lang="en-US" sz="2800" b="0" dirty="0">
                <a:solidFill>
                  <a:srgbClr val="001484"/>
                </a:solidFill>
              </a:rPr>
              <a:t>Another submission was elevated to the MEC on 17 March 2021 and this submission was signed off on 17 May 2021, in which the MEC added a rider that her approval is subject to the receipt of a report on consultation.</a:t>
            </a:r>
          </a:p>
          <a:p>
            <a:pPr marL="514350" indent="-514350" algn="just">
              <a:buAutoNum type="arabicPeriod" startAt="3"/>
            </a:pPr>
            <a:r>
              <a:rPr lang="en-US" sz="2800" b="0" dirty="0">
                <a:solidFill>
                  <a:srgbClr val="001484"/>
                </a:solidFill>
              </a:rPr>
              <a:t>Report was submitted to the </a:t>
            </a:r>
            <a:r>
              <a:rPr lang="en-US" sz="2800" b="0" dirty="0" smtClean="0">
                <a:solidFill>
                  <a:srgbClr val="001484"/>
                </a:solidFill>
              </a:rPr>
              <a:t>Head Office (as requested by the MEC) </a:t>
            </a:r>
            <a:r>
              <a:rPr lang="en-US" sz="2800" b="0" dirty="0">
                <a:solidFill>
                  <a:srgbClr val="001484"/>
                </a:solidFill>
              </a:rPr>
              <a:t>in September 2021.</a:t>
            </a:r>
          </a:p>
          <a:p>
            <a:pPr marL="514350" indent="-514350" algn="just">
              <a:buAutoNum type="arabicPeriod" startAt="3"/>
            </a:pPr>
            <a:r>
              <a:rPr lang="en-US" sz="2800" b="0" dirty="0">
                <a:solidFill>
                  <a:srgbClr val="001484"/>
                </a:solidFill>
              </a:rPr>
              <a:t>MEC’s decision prevailed.</a:t>
            </a:r>
          </a:p>
          <a:p>
            <a:pPr algn="just"/>
            <a:endParaRPr lang="en-US" sz="2800" b="0" dirty="0">
              <a:solidFill>
                <a:srgbClr val="001484"/>
              </a:solidFill>
            </a:endParaRPr>
          </a:p>
          <a:p>
            <a:pPr marL="514350" indent="-514350" algn="just">
              <a:buAutoNum type="arabicPeriod" startAt="3"/>
            </a:pPr>
            <a:endParaRPr lang="en-US" sz="2800" b="0" dirty="0">
              <a:solidFill>
                <a:srgbClr val="001484"/>
              </a:solidFill>
            </a:endParaRPr>
          </a:p>
          <a:p>
            <a:pPr algn="just"/>
            <a:endParaRPr lang="en-US" sz="2800" b="0" dirty="0">
              <a:solidFill>
                <a:srgbClr val="001484"/>
              </a:solidFill>
            </a:endParaRPr>
          </a:p>
        </p:txBody>
      </p:sp>
    </p:spTree>
    <p:extLst>
      <p:ext uri="{BB962C8B-B14F-4D97-AF65-F5344CB8AC3E}">
        <p14:creationId xmlns:p14="http://schemas.microsoft.com/office/powerpoint/2010/main" val="3080666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814918" y="2276873"/>
            <a:ext cx="11041721" cy="1316719"/>
          </a:xfrm>
        </p:spPr>
        <p:txBody>
          <a:bodyPr>
            <a:normAutofit/>
          </a:bodyPr>
          <a:lstStyle/>
          <a:p>
            <a:pPr algn="just"/>
            <a:r>
              <a:rPr lang="en-US" dirty="0"/>
              <a:t>Management of assets and resources</a:t>
            </a:r>
          </a:p>
        </p:txBody>
      </p:sp>
    </p:spTree>
    <p:extLst>
      <p:ext uri="{BB962C8B-B14F-4D97-AF65-F5344CB8AC3E}">
        <p14:creationId xmlns:p14="http://schemas.microsoft.com/office/powerpoint/2010/main" val="11595299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altLang="en-US" sz="2800" dirty="0">
                <a:solidFill>
                  <a:srgbClr val="001489"/>
                </a:solidFill>
              </a:rPr>
              <a:t>Management of assets and resources</a:t>
            </a:r>
            <a:endParaRPr lang="en-ZA" sz="2800" dirty="0">
              <a:solidFill>
                <a:srgbClr val="001484"/>
              </a:solidFill>
            </a:endParaRPr>
          </a:p>
        </p:txBody>
      </p:sp>
      <p:sp>
        <p:nvSpPr>
          <p:cNvPr id="5" name="Text Placeholder 4"/>
          <p:cNvSpPr>
            <a:spLocks noGrp="1"/>
          </p:cNvSpPr>
          <p:nvPr>
            <p:ph type="body" sz="quarter" idx="10"/>
          </p:nvPr>
        </p:nvSpPr>
        <p:spPr>
          <a:xfrm>
            <a:off x="393701" y="1042416"/>
            <a:ext cx="11462940" cy="5297424"/>
          </a:xfrm>
        </p:spPr>
        <p:txBody>
          <a:bodyPr>
            <a:normAutofit/>
          </a:bodyPr>
          <a:lstStyle/>
          <a:p>
            <a:pPr marL="514350" indent="-514350" algn="just">
              <a:buAutoNum type="arabicPeriod"/>
            </a:pPr>
            <a:r>
              <a:rPr lang="en-US" sz="2800" b="0" dirty="0">
                <a:solidFill>
                  <a:srgbClr val="001484"/>
                </a:solidFill>
              </a:rPr>
              <a:t>An educator was appointed on contract and completed her contract on 31 December 2021.</a:t>
            </a:r>
          </a:p>
          <a:p>
            <a:pPr marL="514350" indent="-514350" algn="just">
              <a:buAutoNum type="arabicPeriod"/>
            </a:pPr>
            <a:endParaRPr lang="en-US" sz="2800" b="0" dirty="0">
              <a:solidFill>
                <a:srgbClr val="001484"/>
              </a:solidFill>
            </a:endParaRPr>
          </a:p>
          <a:p>
            <a:pPr marL="514350" indent="-514350" algn="just">
              <a:buAutoNum type="arabicPeriod"/>
            </a:pPr>
            <a:r>
              <a:rPr lang="en-US" sz="2800" b="0" dirty="0">
                <a:solidFill>
                  <a:srgbClr val="001484"/>
                </a:solidFill>
              </a:rPr>
              <a:t>All movable assets are still on the premises. The relocation of assets was halted on request of </a:t>
            </a:r>
            <a:r>
              <a:rPr lang="en-US" sz="2800" b="0" dirty="0" smtClean="0">
                <a:solidFill>
                  <a:srgbClr val="001484"/>
                </a:solidFill>
              </a:rPr>
              <a:t>Honorable MP Marie </a:t>
            </a:r>
            <a:r>
              <a:rPr lang="en-US" sz="2800" b="0" dirty="0">
                <a:solidFill>
                  <a:srgbClr val="001484"/>
                </a:solidFill>
              </a:rPr>
              <a:t>Sukers and her delegation.</a:t>
            </a:r>
          </a:p>
          <a:p>
            <a:pPr marL="514350" indent="-514350" algn="just">
              <a:buAutoNum type="arabicPeriod"/>
            </a:pPr>
            <a:endParaRPr lang="en-US" sz="2800" b="0" dirty="0">
              <a:solidFill>
                <a:srgbClr val="001484"/>
              </a:solidFill>
            </a:endParaRPr>
          </a:p>
          <a:p>
            <a:pPr marL="514350" indent="-514350" algn="just">
              <a:buAutoNum type="arabicPeriod"/>
            </a:pPr>
            <a:r>
              <a:rPr lang="en-US" sz="2800" b="0" dirty="0">
                <a:solidFill>
                  <a:srgbClr val="001484"/>
                </a:solidFill>
              </a:rPr>
              <a:t>Banking account of school is not closed yet.</a:t>
            </a:r>
          </a:p>
          <a:p>
            <a:pPr marL="514350" indent="-514350" algn="just">
              <a:buAutoNum type="arabicPeriod"/>
            </a:pPr>
            <a:endParaRPr lang="en-US" sz="2800" b="0" dirty="0">
              <a:solidFill>
                <a:srgbClr val="001484"/>
              </a:solidFill>
            </a:endParaRPr>
          </a:p>
          <a:p>
            <a:pPr marL="514350" indent="-514350" algn="just">
              <a:buAutoNum type="arabicPeriod"/>
            </a:pPr>
            <a:r>
              <a:rPr lang="en-US" sz="2800" b="0" dirty="0">
                <a:solidFill>
                  <a:srgbClr val="001484"/>
                </a:solidFill>
              </a:rPr>
              <a:t>The lease agreement with the church has been terminated.</a:t>
            </a:r>
          </a:p>
          <a:p>
            <a:pPr marL="514350" indent="-514350" algn="just">
              <a:buAutoNum type="arabicPeriod" startAt="3"/>
            </a:pPr>
            <a:endParaRPr lang="en-US" sz="2800" b="0" dirty="0">
              <a:solidFill>
                <a:srgbClr val="001484"/>
              </a:solidFill>
            </a:endParaRPr>
          </a:p>
          <a:p>
            <a:pPr algn="just"/>
            <a:endParaRPr lang="en-US" sz="2800" b="0" dirty="0">
              <a:solidFill>
                <a:srgbClr val="001484"/>
              </a:solidFill>
            </a:endParaRPr>
          </a:p>
        </p:txBody>
      </p:sp>
    </p:spTree>
    <p:extLst>
      <p:ext uri="{BB962C8B-B14F-4D97-AF65-F5344CB8AC3E}">
        <p14:creationId xmlns:p14="http://schemas.microsoft.com/office/powerpoint/2010/main" val="30681589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814918" y="2276873"/>
            <a:ext cx="11041721" cy="1316719"/>
          </a:xfrm>
        </p:spPr>
        <p:txBody>
          <a:bodyPr>
            <a:normAutofit/>
          </a:bodyPr>
          <a:lstStyle/>
          <a:p>
            <a:pPr algn="just"/>
            <a:r>
              <a:rPr lang="en-US" dirty="0"/>
              <a:t>Meeting between Honourable MP Marie Sukers and HOD Brent Walters</a:t>
            </a:r>
          </a:p>
        </p:txBody>
      </p:sp>
    </p:spTree>
    <p:extLst>
      <p:ext uri="{BB962C8B-B14F-4D97-AF65-F5344CB8AC3E}">
        <p14:creationId xmlns:p14="http://schemas.microsoft.com/office/powerpoint/2010/main" val="8448443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altLang="en-US" sz="2800" dirty="0">
                <a:solidFill>
                  <a:srgbClr val="001489"/>
                </a:solidFill>
              </a:rPr>
              <a:t>Meeting between Hon MP Sukers and HOD Walters</a:t>
            </a:r>
            <a:endParaRPr lang="en-ZA" sz="2800" dirty="0">
              <a:solidFill>
                <a:srgbClr val="001484"/>
              </a:solidFill>
            </a:endParaRPr>
          </a:p>
        </p:txBody>
      </p:sp>
      <p:sp>
        <p:nvSpPr>
          <p:cNvPr id="5" name="Text Placeholder 4"/>
          <p:cNvSpPr>
            <a:spLocks noGrp="1"/>
          </p:cNvSpPr>
          <p:nvPr>
            <p:ph type="body" sz="quarter" idx="10"/>
          </p:nvPr>
        </p:nvSpPr>
        <p:spPr>
          <a:xfrm>
            <a:off x="393701" y="1042416"/>
            <a:ext cx="11462940" cy="5297424"/>
          </a:xfrm>
        </p:spPr>
        <p:txBody>
          <a:bodyPr>
            <a:normAutofit fontScale="92500" lnSpcReduction="10000"/>
          </a:bodyPr>
          <a:lstStyle/>
          <a:p>
            <a:pPr marL="514350" indent="-514350" algn="just">
              <a:buAutoNum type="arabicPeriod"/>
            </a:pPr>
            <a:r>
              <a:rPr lang="en-US" sz="2800" b="0" dirty="0">
                <a:solidFill>
                  <a:srgbClr val="001484"/>
                </a:solidFill>
              </a:rPr>
              <a:t>On request of Hon Sukers, the HOD Mr Walters, agreed to meet her on 7 February 2022.</a:t>
            </a:r>
          </a:p>
          <a:p>
            <a:pPr marL="514350" indent="-514350" algn="just">
              <a:buAutoNum type="arabicPeriod"/>
            </a:pPr>
            <a:r>
              <a:rPr lang="en-US" sz="2800" b="0" dirty="0">
                <a:solidFill>
                  <a:srgbClr val="001484"/>
                </a:solidFill>
              </a:rPr>
              <a:t>At this meeting on 7 February 2022, Hon Sukers was accompanied by a delegation. An appeal was made to the HOD to reopen the school.</a:t>
            </a:r>
          </a:p>
          <a:p>
            <a:pPr marL="514350" indent="-514350" algn="just">
              <a:buAutoNum type="arabicPeriod"/>
            </a:pPr>
            <a:r>
              <a:rPr lang="en-US" sz="2800" b="0" dirty="0">
                <a:solidFill>
                  <a:srgbClr val="001484"/>
                </a:solidFill>
              </a:rPr>
              <a:t>Mr Walters explained that neither he nor the Minister has appeal authority on the closure of a school. The only recourse is a </a:t>
            </a:r>
            <a:r>
              <a:rPr lang="en-US" sz="2800" b="0" dirty="0" smtClean="0">
                <a:solidFill>
                  <a:srgbClr val="001484"/>
                </a:solidFill>
              </a:rPr>
              <a:t>competent court </a:t>
            </a:r>
            <a:r>
              <a:rPr lang="en-US" sz="2800" b="0" dirty="0">
                <a:solidFill>
                  <a:srgbClr val="001484"/>
                </a:solidFill>
              </a:rPr>
              <a:t>of law.</a:t>
            </a:r>
          </a:p>
          <a:p>
            <a:pPr marL="514350" indent="-514350" algn="just">
              <a:buAutoNum type="arabicPeriod"/>
            </a:pPr>
            <a:r>
              <a:rPr lang="en-US" sz="2800" b="0" dirty="0">
                <a:solidFill>
                  <a:srgbClr val="001484"/>
                </a:solidFill>
              </a:rPr>
              <a:t>The school was closed on 31 December 2021 and provision was made by the WCED to place the learners appropriately at other schools.</a:t>
            </a:r>
          </a:p>
          <a:p>
            <a:pPr marL="514350" indent="-514350" algn="just">
              <a:buAutoNum type="arabicPeriod"/>
            </a:pPr>
            <a:r>
              <a:rPr lang="en-US" sz="2800" b="0" dirty="0">
                <a:solidFill>
                  <a:srgbClr val="001484"/>
                </a:solidFill>
              </a:rPr>
              <a:t>The delegation requested </a:t>
            </a:r>
            <a:r>
              <a:rPr lang="en-US" sz="2800" b="0" dirty="0" smtClean="0">
                <a:solidFill>
                  <a:srgbClr val="001484"/>
                </a:solidFill>
              </a:rPr>
              <a:t>HOD </a:t>
            </a:r>
            <a:r>
              <a:rPr lang="en-US" sz="2800" b="0" dirty="0">
                <a:solidFill>
                  <a:srgbClr val="001484"/>
                </a:solidFill>
              </a:rPr>
              <a:t>Walters not to remove the mobile units, because they will now attempt to open an independent school on the site. The HOD agreed to the request.</a:t>
            </a:r>
          </a:p>
          <a:p>
            <a:pPr marL="514350" indent="-514350" algn="just">
              <a:buAutoNum type="arabicPeriod"/>
            </a:pPr>
            <a:endParaRPr lang="en-US" sz="2800" b="0" dirty="0">
              <a:solidFill>
                <a:srgbClr val="001484"/>
              </a:solidFill>
            </a:endParaRPr>
          </a:p>
          <a:p>
            <a:pPr marL="514350" indent="-514350" algn="just">
              <a:buAutoNum type="arabicPeriod" startAt="3"/>
            </a:pPr>
            <a:endParaRPr lang="en-US" sz="2800" b="0" dirty="0">
              <a:solidFill>
                <a:srgbClr val="001484"/>
              </a:solidFill>
            </a:endParaRPr>
          </a:p>
          <a:p>
            <a:pPr algn="just"/>
            <a:endParaRPr lang="en-US" sz="2800" b="0" dirty="0">
              <a:solidFill>
                <a:srgbClr val="001484"/>
              </a:solidFill>
            </a:endParaRPr>
          </a:p>
        </p:txBody>
      </p:sp>
    </p:spTree>
    <p:extLst>
      <p:ext uri="{BB962C8B-B14F-4D97-AF65-F5344CB8AC3E}">
        <p14:creationId xmlns:p14="http://schemas.microsoft.com/office/powerpoint/2010/main" val="39340920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814918" y="2276873"/>
            <a:ext cx="11041721" cy="1316719"/>
          </a:xfrm>
        </p:spPr>
        <p:txBody>
          <a:bodyPr>
            <a:normAutofit/>
          </a:bodyPr>
          <a:lstStyle/>
          <a:p>
            <a:pPr algn="just"/>
            <a:r>
              <a:rPr lang="en-US" dirty="0"/>
              <a:t>Letter from the Hon MP Marie </a:t>
            </a:r>
            <a:r>
              <a:rPr lang="en-US" dirty="0" err="1"/>
              <a:t>Sukers</a:t>
            </a:r>
            <a:endParaRPr lang="en-US" dirty="0"/>
          </a:p>
        </p:txBody>
      </p:sp>
    </p:spTree>
    <p:extLst>
      <p:ext uri="{BB962C8B-B14F-4D97-AF65-F5344CB8AC3E}">
        <p14:creationId xmlns:p14="http://schemas.microsoft.com/office/powerpoint/2010/main" val="26253962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C3EFF-6821-49F5-BD56-9569FE97E99B}"/>
              </a:ext>
            </a:extLst>
          </p:cNvPr>
          <p:cNvSpPr>
            <a:spLocks noGrp="1"/>
          </p:cNvSpPr>
          <p:nvPr>
            <p:ph type="title"/>
          </p:nvPr>
        </p:nvSpPr>
        <p:spPr>
          <a:xfrm>
            <a:off x="463370" y="205918"/>
            <a:ext cx="11462940" cy="559256"/>
          </a:xfrm>
        </p:spPr>
        <p:txBody>
          <a:bodyPr/>
          <a:lstStyle/>
          <a:p>
            <a:r>
              <a:rPr lang="en-ZA" sz="2800" dirty="0">
                <a:solidFill>
                  <a:srgbClr val="001489"/>
                </a:solidFill>
              </a:rPr>
              <a:t>Letter from Hon. Sukers</a:t>
            </a:r>
          </a:p>
        </p:txBody>
      </p:sp>
      <p:sp>
        <p:nvSpPr>
          <p:cNvPr id="3" name="Text Placeholder 2">
            <a:extLst>
              <a:ext uri="{FF2B5EF4-FFF2-40B4-BE49-F238E27FC236}">
                <a16:creationId xmlns:a16="http://schemas.microsoft.com/office/drawing/2014/main" id="{E93E31DA-925D-4115-B155-ECE28EE2FF81}"/>
              </a:ext>
            </a:extLst>
          </p:cNvPr>
          <p:cNvSpPr>
            <a:spLocks noGrp="1"/>
          </p:cNvSpPr>
          <p:nvPr>
            <p:ph type="body" sz="quarter" idx="10"/>
          </p:nvPr>
        </p:nvSpPr>
        <p:spPr/>
        <p:txBody>
          <a:bodyPr>
            <a:normAutofit/>
          </a:bodyPr>
          <a:lstStyle/>
          <a:p>
            <a:pPr marL="514350" indent="-514350" algn="just">
              <a:buFont typeface="+mj-lt"/>
              <a:buAutoNum type="arabicPeriod"/>
            </a:pPr>
            <a:r>
              <a:rPr lang="en-ZA" sz="2800" b="0" dirty="0" smtClean="0">
                <a:solidFill>
                  <a:srgbClr val="001489"/>
                </a:solidFill>
              </a:rPr>
              <a:t>Honourable </a:t>
            </a:r>
            <a:r>
              <a:rPr lang="en-ZA" sz="2800" b="0" dirty="0">
                <a:solidFill>
                  <a:srgbClr val="001489"/>
                </a:solidFill>
              </a:rPr>
              <a:t>MP </a:t>
            </a:r>
            <a:r>
              <a:rPr lang="en-ZA" sz="2800" b="0" dirty="0" smtClean="0">
                <a:solidFill>
                  <a:srgbClr val="001489"/>
                </a:solidFill>
              </a:rPr>
              <a:t>Marie </a:t>
            </a:r>
            <a:r>
              <a:rPr lang="en-ZA" sz="2800" b="0" dirty="0" err="1" smtClean="0">
                <a:solidFill>
                  <a:srgbClr val="001489"/>
                </a:solidFill>
              </a:rPr>
              <a:t>Sukers</a:t>
            </a:r>
            <a:r>
              <a:rPr lang="en-ZA" sz="2800" b="0" dirty="0" smtClean="0">
                <a:solidFill>
                  <a:srgbClr val="001489"/>
                </a:solidFill>
              </a:rPr>
              <a:t> </a:t>
            </a:r>
            <a:r>
              <a:rPr lang="en-ZA" sz="2800" b="0" dirty="0">
                <a:solidFill>
                  <a:srgbClr val="001489"/>
                </a:solidFill>
              </a:rPr>
              <a:t>wrote to the HOD on 1 April 2022, raising concern about the community of Seekoegat PS.</a:t>
            </a:r>
          </a:p>
          <a:p>
            <a:pPr marL="514350" indent="-514350" algn="just">
              <a:buFont typeface="+mj-lt"/>
              <a:buAutoNum type="arabicPeriod"/>
            </a:pPr>
            <a:endParaRPr lang="en-ZA" sz="2800" b="0" dirty="0">
              <a:solidFill>
                <a:srgbClr val="001489"/>
              </a:solidFill>
            </a:endParaRPr>
          </a:p>
          <a:p>
            <a:pPr marL="514350" indent="-514350" algn="just">
              <a:buFont typeface="+mj-lt"/>
              <a:buAutoNum type="arabicPeriod"/>
            </a:pPr>
            <a:r>
              <a:rPr lang="en-ZA" sz="2800" b="0" dirty="0">
                <a:solidFill>
                  <a:srgbClr val="001489"/>
                </a:solidFill>
              </a:rPr>
              <a:t>In the communication she requested, amongst other things, the following: </a:t>
            </a:r>
          </a:p>
          <a:p>
            <a:pPr algn="just"/>
            <a:endParaRPr lang="en-ZA" sz="2800" b="0" dirty="0">
              <a:solidFill>
                <a:srgbClr val="001489"/>
              </a:solidFill>
            </a:endParaRPr>
          </a:p>
          <a:p>
            <a:pPr marL="514350" indent="-514350" algn="just">
              <a:buAutoNum type="alphaLcParenBoth"/>
            </a:pPr>
            <a:r>
              <a:rPr lang="en-ZA" sz="2800" b="0" dirty="0">
                <a:solidFill>
                  <a:srgbClr val="001489"/>
                </a:solidFill>
              </a:rPr>
              <a:t>The appointment of a teacher; </a:t>
            </a:r>
          </a:p>
          <a:p>
            <a:pPr marL="514350" indent="-514350" algn="just">
              <a:buAutoNum type="alphaLcParenBoth"/>
            </a:pPr>
            <a:r>
              <a:rPr lang="en-ZA" sz="2800" b="0" dirty="0">
                <a:solidFill>
                  <a:srgbClr val="001489"/>
                </a:solidFill>
              </a:rPr>
              <a:t>The appointment of 2 teaching assistants; </a:t>
            </a:r>
          </a:p>
          <a:p>
            <a:pPr marL="514350" indent="-514350" algn="just">
              <a:buAutoNum type="alphaLcParenBoth"/>
            </a:pPr>
            <a:r>
              <a:rPr lang="en-ZA" sz="2800" b="0" dirty="0">
                <a:solidFill>
                  <a:srgbClr val="001489"/>
                </a:solidFill>
              </a:rPr>
              <a:t>The provision of </a:t>
            </a:r>
            <a:r>
              <a:rPr lang="en-ZA" sz="2800" b="0" dirty="0" smtClean="0">
                <a:solidFill>
                  <a:srgbClr val="001489"/>
                </a:solidFill>
              </a:rPr>
              <a:t>food by NSNP; </a:t>
            </a:r>
            <a:r>
              <a:rPr lang="en-ZA" sz="2800" b="0" dirty="0">
                <a:solidFill>
                  <a:srgbClr val="001489"/>
                </a:solidFill>
              </a:rPr>
              <a:t>and </a:t>
            </a:r>
          </a:p>
          <a:p>
            <a:pPr marL="514350" indent="-514350" algn="just">
              <a:buAutoNum type="alphaLcParenBoth"/>
            </a:pPr>
            <a:r>
              <a:rPr lang="en-ZA" sz="2800" b="0" dirty="0">
                <a:solidFill>
                  <a:srgbClr val="001489"/>
                </a:solidFill>
              </a:rPr>
              <a:t>Assistance to register an independent school.</a:t>
            </a:r>
          </a:p>
        </p:txBody>
      </p:sp>
    </p:spTree>
    <p:extLst>
      <p:ext uri="{BB962C8B-B14F-4D97-AF65-F5344CB8AC3E}">
        <p14:creationId xmlns:p14="http://schemas.microsoft.com/office/powerpoint/2010/main" val="19880115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814918" y="2276873"/>
            <a:ext cx="11041721" cy="1316719"/>
          </a:xfrm>
        </p:spPr>
        <p:txBody>
          <a:bodyPr>
            <a:normAutofit/>
          </a:bodyPr>
          <a:lstStyle/>
          <a:p>
            <a:pPr algn="just"/>
            <a:r>
              <a:rPr lang="en-US" dirty="0"/>
              <a:t>Letter from the HOD Walters to the </a:t>
            </a:r>
            <a:r>
              <a:rPr lang="en-US" dirty="0" err="1" smtClean="0"/>
              <a:t>Honourable</a:t>
            </a:r>
            <a:r>
              <a:rPr lang="en-US" dirty="0" smtClean="0"/>
              <a:t> </a:t>
            </a:r>
            <a:r>
              <a:rPr lang="en-US" dirty="0"/>
              <a:t>MP Marie </a:t>
            </a:r>
            <a:r>
              <a:rPr lang="en-US" dirty="0" err="1"/>
              <a:t>Sukers</a:t>
            </a:r>
            <a:endParaRPr lang="en-US" dirty="0"/>
          </a:p>
        </p:txBody>
      </p:sp>
    </p:spTree>
    <p:extLst>
      <p:ext uri="{BB962C8B-B14F-4D97-AF65-F5344CB8AC3E}">
        <p14:creationId xmlns:p14="http://schemas.microsoft.com/office/powerpoint/2010/main" val="1160879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94E0F-D634-43DD-849E-38CFE7138F47}"/>
              </a:ext>
            </a:extLst>
          </p:cNvPr>
          <p:cNvSpPr>
            <a:spLocks noGrp="1"/>
          </p:cNvSpPr>
          <p:nvPr>
            <p:ph type="title"/>
          </p:nvPr>
        </p:nvSpPr>
        <p:spPr/>
        <p:txBody>
          <a:bodyPr/>
          <a:lstStyle/>
          <a:p>
            <a:r>
              <a:rPr lang="en-ZA" sz="2800" dirty="0">
                <a:solidFill>
                  <a:srgbClr val="001489"/>
                </a:solidFill>
              </a:rPr>
              <a:t>HOD response to Hon. Sukers</a:t>
            </a:r>
          </a:p>
        </p:txBody>
      </p:sp>
      <p:sp>
        <p:nvSpPr>
          <p:cNvPr id="3" name="Text Placeholder 2">
            <a:extLst>
              <a:ext uri="{FF2B5EF4-FFF2-40B4-BE49-F238E27FC236}">
                <a16:creationId xmlns:a16="http://schemas.microsoft.com/office/drawing/2014/main" id="{994685CC-7BFE-4C36-8EA0-E54BBDAC6C25}"/>
              </a:ext>
            </a:extLst>
          </p:cNvPr>
          <p:cNvSpPr>
            <a:spLocks noGrp="1"/>
          </p:cNvSpPr>
          <p:nvPr>
            <p:ph type="body" sz="quarter" idx="10"/>
          </p:nvPr>
        </p:nvSpPr>
        <p:spPr>
          <a:xfrm>
            <a:off x="393701" y="980661"/>
            <a:ext cx="11462940" cy="5402722"/>
          </a:xfrm>
        </p:spPr>
        <p:txBody>
          <a:bodyPr>
            <a:noAutofit/>
          </a:bodyPr>
          <a:lstStyle/>
          <a:p>
            <a:pPr marL="339725" indent="-339725" algn="just"/>
            <a:r>
              <a:rPr lang="en-ZA" sz="2400" b="0" dirty="0">
                <a:solidFill>
                  <a:srgbClr val="001489"/>
                </a:solidFill>
              </a:rPr>
              <a:t>1. The HOD responded to </a:t>
            </a:r>
            <a:r>
              <a:rPr lang="en-ZA" sz="2400" b="0" dirty="0" smtClean="0">
                <a:solidFill>
                  <a:srgbClr val="001489"/>
                </a:solidFill>
              </a:rPr>
              <a:t>Honourable MP Marie </a:t>
            </a:r>
            <a:r>
              <a:rPr lang="en-ZA" sz="2400" b="0" dirty="0">
                <a:solidFill>
                  <a:srgbClr val="001489"/>
                </a:solidFill>
              </a:rPr>
              <a:t>Sukers on 8 April 2022 and pointed out the following:</a:t>
            </a:r>
          </a:p>
          <a:p>
            <a:pPr marL="637200" lvl="1" indent="-457200" algn="just">
              <a:buFont typeface="+mj-lt"/>
              <a:buAutoNum type="alphaLcParenR"/>
            </a:pPr>
            <a:r>
              <a:rPr lang="en-ZA" sz="2400" b="0" dirty="0">
                <a:solidFill>
                  <a:srgbClr val="001489"/>
                </a:solidFill>
              </a:rPr>
              <a:t>The WCED cannot allocate a teacher to the </a:t>
            </a:r>
            <a:r>
              <a:rPr lang="en-ZA" sz="2400" b="0" dirty="0" smtClean="0">
                <a:solidFill>
                  <a:srgbClr val="001489"/>
                </a:solidFill>
              </a:rPr>
              <a:t>school, </a:t>
            </a:r>
            <a:r>
              <a:rPr lang="en-ZA" sz="2400" b="0" dirty="0">
                <a:solidFill>
                  <a:srgbClr val="001489"/>
                </a:solidFill>
              </a:rPr>
              <a:t>because it has been closed and provision has been made for learners at three potential schools.</a:t>
            </a:r>
          </a:p>
          <a:p>
            <a:pPr marL="637200" lvl="1" indent="-457200" algn="just">
              <a:buFont typeface="+mj-lt"/>
              <a:buAutoNum type="alphaLcParenR"/>
            </a:pPr>
            <a:r>
              <a:rPr lang="en-ZA" sz="2400" b="0" dirty="0">
                <a:solidFill>
                  <a:srgbClr val="001489"/>
                </a:solidFill>
              </a:rPr>
              <a:t>Similarly, 2 teaching assistants cannot be allocated to the school.</a:t>
            </a:r>
          </a:p>
          <a:p>
            <a:pPr marL="637200" lvl="1" indent="-457200" algn="just">
              <a:buFont typeface="+mj-lt"/>
              <a:buAutoNum type="alphaLcParenR"/>
            </a:pPr>
            <a:r>
              <a:rPr lang="en-ZA" sz="2400" b="0" dirty="0">
                <a:solidFill>
                  <a:srgbClr val="001489"/>
                </a:solidFill>
              </a:rPr>
              <a:t>There are clear criteria contained in the DoRA prescripts on the NSNP and feeding of learners. The prescripts do not make provision to provide food to a school that has been closed. Further more, learners have returned 100% to school and it is difficult, if not impossible, for other schools to share their stock with Seekoegat PS.</a:t>
            </a:r>
          </a:p>
          <a:p>
            <a:pPr marL="339725" indent="-339725" algn="just"/>
            <a:r>
              <a:rPr lang="en-ZA" sz="2400" b="0" dirty="0">
                <a:solidFill>
                  <a:srgbClr val="001489"/>
                </a:solidFill>
              </a:rPr>
              <a:t>2. Lastly, the details of Mr William Jantjies was provided as contact person in the WCED to assist with the process of establishing an independent school.</a:t>
            </a:r>
          </a:p>
        </p:txBody>
      </p:sp>
    </p:spTree>
    <p:extLst>
      <p:ext uri="{BB962C8B-B14F-4D97-AF65-F5344CB8AC3E}">
        <p14:creationId xmlns:p14="http://schemas.microsoft.com/office/powerpoint/2010/main" val="106634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814918" y="2276873"/>
            <a:ext cx="11041721" cy="1316719"/>
          </a:xfrm>
        </p:spPr>
        <p:txBody>
          <a:bodyPr>
            <a:normAutofit/>
          </a:bodyPr>
          <a:lstStyle/>
          <a:p>
            <a:pPr algn="just"/>
            <a:r>
              <a:rPr lang="en-US" dirty="0"/>
              <a:t>What are the Conditions for an administrative action</a:t>
            </a:r>
          </a:p>
        </p:txBody>
      </p:sp>
    </p:spTree>
    <p:extLst>
      <p:ext uri="{BB962C8B-B14F-4D97-AF65-F5344CB8AC3E}">
        <p14:creationId xmlns:p14="http://schemas.microsoft.com/office/powerpoint/2010/main" val="1887623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814918" y="2276873"/>
            <a:ext cx="11041721" cy="1316719"/>
          </a:xfrm>
        </p:spPr>
        <p:txBody>
          <a:bodyPr>
            <a:normAutofit/>
          </a:bodyPr>
          <a:lstStyle/>
          <a:p>
            <a:pPr algn="just"/>
            <a:r>
              <a:rPr lang="en-US" dirty="0"/>
              <a:t>Process of registering an independent school</a:t>
            </a:r>
          </a:p>
        </p:txBody>
      </p:sp>
    </p:spTree>
    <p:extLst>
      <p:ext uri="{BB962C8B-B14F-4D97-AF65-F5344CB8AC3E}">
        <p14:creationId xmlns:p14="http://schemas.microsoft.com/office/powerpoint/2010/main" val="3581067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r>
              <a:rPr lang="en-ZA" altLang="en-US" sz="2800" dirty="0">
                <a:solidFill>
                  <a:srgbClr val="001489"/>
                </a:solidFill>
              </a:rPr>
              <a:t>Process of registering an independent school</a:t>
            </a:r>
            <a:endParaRPr lang="en-ZA" sz="2800" dirty="0">
              <a:solidFill>
                <a:srgbClr val="001484"/>
              </a:solidFill>
            </a:endParaRPr>
          </a:p>
        </p:txBody>
      </p:sp>
      <p:sp>
        <p:nvSpPr>
          <p:cNvPr id="5" name="Text Placeholder 4"/>
          <p:cNvSpPr>
            <a:spLocks noGrp="1"/>
          </p:cNvSpPr>
          <p:nvPr>
            <p:ph type="body" sz="quarter" idx="10"/>
          </p:nvPr>
        </p:nvSpPr>
        <p:spPr>
          <a:xfrm>
            <a:off x="393701" y="1042416"/>
            <a:ext cx="11462940" cy="5297424"/>
          </a:xfrm>
        </p:spPr>
        <p:txBody>
          <a:bodyPr>
            <a:normAutofit lnSpcReduction="10000"/>
          </a:bodyPr>
          <a:lstStyle/>
          <a:p>
            <a:pPr marL="514350" indent="-514350" algn="just">
              <a:buAutoNum type="arabicPeriod"/>
            </a:pPr>
            <a:r>
              <a:rPr lang="en-US" sz="2800" b="0" dirty="0">
                <a:solidFill>
                  <a:srgbClr val="001484"/>
                </a:solidFill>
              </a:rPr>
              <a:t>Subject to SASA and any applicable provincial legislation, any person may, at his/her own cost establish an independent school.</a:t>
            </a:r>
          </a:p>
          <a:p>
            <a:pPr marL="514350" indent="-514350" algn="just">
              <a:buAutoNum type="arabicPeriod"/>
            </a:pPr>
            <a:r>
              <a:rPr lang="en-US" sz="2800" b="0" dirty="0">
                <a:solidFill>
                  <a:srgbClr val="001484"/>
                </a:solidFill>
              </a:rPr>
              <a:t>There are certain compliance/registration documents which the WCED can provide on request.</a:t>
            </a:r>
          </a:p>
          <a:p>
            <a:pPr marL="514350" indent="-514350" algn="just">
              <a:buAutoNum type="arabicPeriod"/>
            </a:pPr>
            <a:r>
              <a:rPr lang="en-US" sz="2800" b="0" dirty="0">
                <a:solidFill>
                  <a:srgbClr val="001484"/>
                </a:solidFill>
              </a:rPr>
              <a:t>After a year, the school may apply for a subsidy and the school must have a minimum number of 20 learners if the school wants to qualify for a subsidy.</a:t>
            </a:r>
          </a:p>
          <a:p>
            <a:pPr marL="514350" indent="-514350" algn="just">
              <a:buAutoNum type="arabicPeriod"/>
            </a:pPr>
            <a:r>
              <a:rPr lang="en-US" sz="2800" b="0" dirty="0">
                <a:solidFill>
                  <a:srgbClr val="001484"/>
                </a:solidFill>
              </a:rPr>
              <a:t>The WCED does not provide any staff, neither does it provide any other resources to independent schools.</a:t>
            </a:r>
          </a:p>
          <a:p>
            <a:pPr marL="514350" indent="-514350" algn="just">
              <a:buAutoNum type="arabicPeriod"/>
            </a:pPr>
            <a:r>
              <a:rPr lang="en-US" sz="2800" b="0" dirty="0">
                <a:solidFill>
                  <a:srgbClr val="001484"/>
                </a:solidFill>
              </a:rPr>
              <a:t>The standards (curriculum delivery) at such a school may not be inferior to public schools, (Please refer to Section 6A and Section 46 of </a:t>
            </a:r>
            <a:r>
              <a:rPr lang="en-US" sz="2800" b="0" dirty="0" smtClean="0">
                <a:solidFill>
                  <a:srgbClr val="001484"/>
                </a:solidFill>
              </a:rPr>
              <a:t>SASA).</a:t>
            </a:r>
            <a:endParaRPr lang="en-US" sz="2800" b="0" dirty="0">
              <a:solidFill>
                <a:srgbClr val="001484"/>
              </a:solidFill>
            </a:endParaRPr>
          </a:p>
          <a:p>
            <a:pPr marL="514350" indent="-514350" algn="just">
              <a:buAutoNum type="arabicPeriod" startAt="3"/>
            </a:pPr>
            <a:endParaRPr lang="en-US" sz="2800" b="0" dirty="0">
              <a:solidFill>
                <a:srgbClr val="001484"/>
              </a:solidFill>
            </a:endParaRPr>
          </a:p>
          <a:p>
            <a:pPr algn="just"/>
            <a:endParaRPr lang="en-US" sz="2800" b="0" dirty="0">
              <a:solidFill>
                <a:srgbClr val="001484"/>
              </a:solidFill>
            </a:endParaRPr>
          </a:p>
        </p:txBody>
      </p:sp>
    </p:spTree>
    <p:extLst>
      <p:ext uri="{BB962C8B-B14F-4D97-AF65-F5344CB8AC3E}">
        <p14:creationId xmlns:p14="http://schemas.microsoft.com/office/powerpoint/2010/main" val="21300094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FDAFE-751F-49E9-8C51-34A68D0A83AF}"/>
              </a:ext>
            </a:extLst>
          </p:cNvPr>
          <p:cNvSpPr>
            <a:spLocks noGrp="1"/>
          </p:cNvSpPr>
          <p:nvPr>
            <p:ph type="title"/>
          </p:nvPr>
        </p:nvSpPr>
        <p:spPr/>
        <p:txBody>
          <a:bodyPr/>
          <a:lstStyle/>
          <a:p>
            <a:r>
              <a:rPr lang="en-ZA" dirty="0"/>
              <a:t>Vaccination</a:t>
            </a:r>
          </a:p>
        </p:txBody>
      </p:sp>
      <p:pic>
        <p:nvPicPr>
          <p:cNvPr id="3" name="Picture 2">
            <a:extLst>
              <a:ext uri="{FF2B5EF4-FFF2-40B4-BE49-F238E27FC236}">
                <a16:creationId xmlns:a16="http://schemas.microsoft.com/office/drawing/2014/main" id="{2F7A542C-3390-4500-91ED-19EC2971608E}"/>
              </a:ext>
            </a:extLst>
          </p:cNvPr>
          <p:cNvPicPr>
            <a:picLocks noChangeAspect="1"/>
          </p:cNvPicPr>
          <p:nvPr/>
        </p:nvPicPr>
        <p:blipFill>
          <a:blip r:embed="rId2"/>
          <a:stretch>
            <a:fillRect/>
          </a:stretch>
        </p:blipFill>
        <p:spPr>
          <a:xfrm>
            <a:off x="665922" y="1925844"/>
            <a:ext cx="3006311" cy="3006311"/>
          </a:xfrm>
          <a:prstGeom prst="rect">
            <a:avLst/>
          </a:prstGeom>
        </p:spPr>
      </p:pic>
      <p:pic>
        <p:nvPicPr>
          <p:cNvPr id="4" name="Picture 3">
            <a:extLst>
              <a:ext uri="{FF2B5EF4-FFF2-40B4-BE49-F238E27FC236}">
                <a16:creationId xmlns:a16="http://schemas.microsoft.com/office/drawing/2014/main" id="{C21CA2FE-B073-4B41-B2D4-A394C6574533}"/>
              </a:ext>
            </a:extLst>
          </p:cNvPr>
          <p:cNvPicPr>
            <a:picLocks noChangeAspect="1"/>
          </p:cNvPicPr>
          <p:nvPr/>
        </p:nvPicPr>
        <p:blipFill>
          <a:blip r:embed="rId3"/>
          <a:stretch>
            <a:fillRect/>
          </a:stretch>
        </p:blipFill>
        <p:spPr>
          <a:xfrm>
            <a:off x="4592844" y="1925844"/>
            <a:ext cx="3006311" cy="3006311"/>
          </a:xfrm>
          <a:prstGeom prst="rect">
            <a:avLst/>
          </a:prstGeom>
        </p:spPr>
      </p:pic>
      <p:pic>
        <p:nvPicPr>
          <p:cNvPr id="5" name="Picture 4">
            <a:extLst>
              <a:ext uri="{FF2B5EF4-FFF2-40B4-BE49-F238E27FC236}">
                <a16:creationId xmlns:a16="http://schemas.microsoft.com/office/drawing/2014/main" id="{0F34CDE9-36AD-44CF-A1F4-BAA8618527B0}"/>
              </a:ext>
            </a:extLst>
          </p:cNvPr>
          <p:cNvPicPr>
            <a:picLocks noChangeAspect="1"/>
          </p:cNvPicPr>
          <p:nvPr/>
        </p:nvPicPr>
        <p:blipFill>
          <a:blip r:embed="rId4"/>
          <a:stretch>
            <a:fillRect/>
          </a:stretch>
        </p:blipFill>
        <p:spPr>
          <a:xfrm>
            <a:off x="8619159" y="1925845"/>
            <a:ext cx="3006310" cy="3006310"/>
          </a:xfrm>
          <a:prstGeom prst="rect">
            <a:avLst/>
          </a:prstGeom>
        </p:spPr>
      </p:pic>
    </p:spTree>
    <p:extLst>
      <p:ext uri="{BB962C8B-B14F-4D97-AF65-F5344CB8AC3E}">
        <p14:creationId xmlns:p14="http://schemas.microsoft.com/office/powerpoint/2010/main" val="1232331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in a classroom&#10;&#10;Description automatically generated with medium confidence">
            <a:extLst>
              <a:ext uri="{FF2B5EF4-FFF2-40B4-BE49-F238E27FC236}">
                <a16:creationId xmlns:a16="http://schemas.microsoft.com/office/drawing/2014/main" id="{D135F396-AD74-4BBF-9150-6412BA4726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5944"/>
            <a:ext cx="12579753" cy="8386502"/>
          </a:xfrm>
          <a:prstGeom prst="rect">
            <a:avLst/>
          </a:prstGeom>
        </p:spPr>
      </p:pic>
      <p:sp>
        <p:nvSpPr>
          <p:cNvPr id="4" name="Rectangle 3">
            <a:extLst>
              <a:ext uri="{FF2B5EF4-FFF2-40B4-BE49-F238E27FC236}">
                <a16:creationId xmlns:a16="http://schemas.microsoft.com/office/drawing/2014/main" id="{DED515D1-4387-45FD-8F5E-AACA48529A05}"/>
              </a:ext>
            </a:extLst>
          </p:cNvPr>
          <p:cNvSpPr/>
          <p:nvPr/>
        </p:nvSpPr>
        <p:spPr>
          <a:xfrm>
            <a:off x="853466" y="3601696"/>
            <a:ext cx="3836248" cy="2573153"/>
          </a:xfrm>
          <a:prstGeom prst="rect">
            <a:avLst/>
          </a:prstGeom>
          <a:solidFill>
            <a:schemeClr val="bg1">
              <a:alpha val="72000"/>
            </a:schemeClr>
          </a:solidFill>
          <a:effectLst/>
        </p:spPr>
        <p:txBody>
          <a:bodyPr lIns="180000" tIns="180000" rIns="0" bIns="180000"/>
          <a:lstStyle/>
          <a:p>
            <a:pPr>
              <a:defRPr/>
            </a:pPr>
            <a:r>
              <a:rPr lang="en-US" sz="3000" b="1" dirty="0">
                <a:solidFill>
                  <a:srgbClr val="003399"/>
                </a:solidFill>
                <a:latin typeface="Century Gothic"/>
                <a:cs typeface="Century Gothic"/>
              </a:rPr>
              <a:t>Quality Education</a:t>
            </a:r>
          </a:p>
          <a:p>
            <a:pPr>
              <a:defRPr/>
            </a:pPr>
            <a:r>
              <a:rPr lang="en-US" sz="3000" dirty="0">
                <a:solidFill>
                  <a:srgbClr val="003399"/>
                </a:solidFill>
                <a:latin typeface="Century Gothic"/>
                <a:cs typeface="Century Gothic"/>
              </a:rPr>
              <a:t>for every child</a:t>
            </a:r>
          </a:p>
          <a:p>
            <a:pPr>
              <a:defRPr/>
            </a:pPr>
            <a:r>
              <a:rPr lang="en-US" sz="3000" dirty="0">
                <a:solidFill>
                  <a:srgbClr val="003399"/>
                </a:solidFill>
                <a:latin typeface="Century Gothic"/>
                <a:cs typeface="Century Gothic"/>
              </a:rPr>
              <a:t>in every classroom</a:t>
            </a:r>
          </a:p>
          <a:p>
            <a:pPr>
              <a:defRPr/>
            </a:pPr>
            <a:r>
              <a:rPr lang="en-US" sz="3000" dirty="0">
                <a:solidFill>
                  <a:srgbClr val="003399"/>
                </a:solidFill>
                <a:latin typeface="Century Gothic"/>
                <a:cs typeface="Century Gothic"/>
              </a:rPr>
              <a:t>in every school </a:t>
            </a:r>
          </a:p>
          <a:p>
            <a:pPr>
              <a:defRPr/>
            </a:pPr>
            <a:r>
              <a:rPr lang="en-US" sz="3000" dirty="0">
                <a:solidFill>
                  <a:srgbClr val="003399"/>
                </a:solidFill>
                <a:latin typeface="Century Gothic"/>
                <a:cs typeface="Century Gothic"/>
              </a:rPr>
              <a:t>in the province.</a:t>
            </a:r>
          </a:p>
        </p:txBody>
      </p:sp>
    </p:spTree>
    <p:extLst>
      <p:ext uri="{BB962C8B-B14F-4D97-AF65-F5344CB8AC3E}">
        <p14:creationId xmlns:p14="http://schemas.microsoft.com/office/powerpoint/2010/main" val="5767463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271657" y="4873658"/>
            <a:ext cx="4388120" cy="1754326"/>
          </a:xfrm>
          <a:prstGeom prst="rect">
            <a:avLst/>
          </a:prstGeom>
          <a:noFill/>
        </p:spPr>
        <p:txBody>
          <a:bodyPr wrap="square" rtlCol="0">
            <a:spAutoFit/>
          </a:bodyPr>
          <a:lstStyle/>
          <a:p>
            <a:pPr algn="r"/>
            <a:r>
              <a:rPr lang="en-ZA" dirty="0">
                <a:solidFill>
                  <a:schemeClr val="bg1"/>
                </a:solidFill>
              </a:rPr>
              <a:t>William Jantjies</a:t>
            </a:r>
          </a:p>
          <a:p>
            <a:pPr algn="r"/>
            <a:r>
              <a:rPr lang="en-ZA" dirty="0">
                <a:solidFill>
                  <a:schemeClr val="bg1"/>
                </a:solidFill>
              </a:rPr>
              <a:t>021 467  2613</a:t>
            </a:r>
          </a:p>
          <a:p>
            <a:pPr algn="r"/>
            <a:r>
              <a:rPr lang="en-ZA" dirty="0">
                <a:solidFill>
                  <a:schemeClr val="bg1"/>
                </a:solidFill>
              </a:rPr>
              <a:t>William.Jantjies@westerncape.gov.za</a:t>
            </a:r>
          </a:p>
          <a:p>
            <a:pPr algn="r"/>
            <a:r>
              <a:rPr lang="en-ZA" dirty="0">
                <a:solidFill>
                  <a:schemeClr val="bg1"/>
                </a:solidFill>
              </a:rPr>
              <a:t>071 351 6912</a:t>
            </a:r>
          </a:p>
          <a:p>
            <a:pPr algn="r"/>
            <a:r>
              <a:rPr lang="en-ZA" dirty="0">
                <a:solidFill>
                  <a:schemeClr val="bg1"/>
                </a:solidFill>
              </a:rPr>
              <a:t>North Wharf Square 1, Floor 6,</a:t>
            </a:r>
          </a:p>
          <a:p>
            <a:pPr algn="r"/>
            <a:r>
              <a:rPr lang="en-ZA" dirty="0">
                <a:solidFill>
                  <a:schemeClr val="bg1"/>
                </a:solidFill>
              </a:rPr>
              <a:t>Room 6.32</a:t>
            </a:r>
          </a:p>
        </p:txBody>
      </p:sp>
      <p:sp>
        <p:nvSpPr>
          <p:cNvPr id="2" name="Rectangle 1"/>
          <p:cNvSpPr/>
          <p:nvPr/>
        </p:nvSpPr>
        <p:spPr>
          <a:xfrm>
            <a:off x="820132" y="914400"/>
            <a:ext cx="4572000" cy="1451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effectLst>
                  <a:outerShdw blurRad="38100" dist="38100" dir="2700000" algn="tl">
                    <a:srgbClr val="000000">
                      <a:alpha val="43137"/>
                    </a:srgbClr>
                  </a:outerShdw>
                </a:effectLst>
              </a:rPr>
              <a:t>The End!!</a:t>
            </a:r>
          </a:p>
        </p:txBody>
      </p:sp>
    </p:spTree>
    <p:extLst>
      <p:ext uri="{BB962C8B-B14F-4D97-AF65-F5344CB8AC3E}">
        <p14:creationId xmlns:p14="http://schemas.microsoft.com/office/powerpoint/2010/main" val="2379522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pPr algn="just"/>
            <a:r>
              <a:rPr lang="en-US" dirty="0">
                <a:solidFill>
                  <a:srgbClr val="001489"/>
                </a:solidFill>
              </a:rPr>
              <a:t>What are the Conditions for an administrative action?</a:t>
            </a:r>
          </a:p>
        </p:txBody>
      </p:sp>
      <p:sp>
        <p:nvSpPr>
          <p:cNvPr id="5" name="Text Placeholder 4"/>
          <p:cNvSpPr>
            <a:spLocks noGrp="1"/>
          </p:cNvSpPr>
          <p:nvPr>
            <p:ph type="body" sz="quarter" idx="10"/>
          </p:nvPr>
        </p:nvSpPr>
        <p:spPr>
          <a:xfrm>
            <a:off x="393701" y="1042416"/>
            <a:ext cx="11462940" cy="5138927"/>
          </a:xfrm>
        </p:spPr>
        <p:txBody>
          <a:bodyPr>
            <a:normAutofit/>
          </a:bodyPr>
          <a:lstStyle/>
          <a:p>
            <a:pPr marL="514350" lvl="1" indent="-514350" algn="just">
              <a:buAutoNum type="arabicPeriod"/>
            </a:pPr>
            <a:r>
              <a:rPr lang="en-ZA" altLang="en-US" sz="2800" dirty="0">
                <a:solidFill>
                  <a:srgbClr val="001489"/>
                </a:solidFill>
              </a:rPr>
              <a:t>The Western Cape Education Department (WCED) considers the closure and/or merger of schools under its auspices to be an administrative action, based on the definition of “administrative action” as enshrined in the Promotion of Administrative Justice Act, 2000 (PAJA)</a:t>
            </a:r>
          </a:p>
          <a:p>
            <a:pPr marL="514350" lvl="1" indent="-514350" algn="just">
              <a:buAutoNum type="arabicPeriod"/>
            </a:pPr>
            <a:r>
              <a:rPr lang="en-ZA" altLang="en-US" sz="2800" dirty="0">
                <a:solidFill>
                  <a:srgbClr val="001489"/>
                </a:solidFill>
              </a:rPr>
              <a:t>Based on the point 1, the WCED is acutely aware that such decisions must be made under an empowering provision, i.e., the decision </a:t>
            </a:r>
            <a:r>
              <a:rPr lang="en-ZA" altLang="en-US" sz="2800" u="sng" dirty="0">
                <a:solidFill>
                  <a:srgbClr val="001489"/>
                </a:solidFill>
              </a:rPr>
              <a:t>must</a:t>
            </a:r>
            <a:r>
              <a:rPr lang="en-ZA" altLang="en-US" sz="2800" dirty="0">
                <a:solidFill>
                  <a:srgbClr val="001489"/>
                </a:solidFill>
              </a:rPr>
              <a:t> be </a:t>
            </a:r>
            <a:r>
              <a:rPr lang="en-ZA" altLang="en-US" sz="2800" b="1" dirty="0">
                <a:solidFill>
                  <a:srgbClr val="001489"/>
                </a:solidFill>
              </a:rPr>
              <a:t>lawful</a:t>
            </a:r>
          </a:p>
          <a:p>
            <a:pPr marL="514350" lvl="1" indent="-514350" algn="just">
              <a:buAutoNum type="arabicPeriod"/>
            </a:pPr>
            <a:r>
              <a:rPr lang="en-ZA" altLang="en-US" sz="2800" dirty="0">
                <a:solidFill>
                  <a:srgbClr val="001489"/>
                </a:solidFill>
              </a:rPr>
              <a:t> It also means that the WCED, as a </a:t>
            </a:r>
            <a:r>
              <a:rPr lang="en-ZA" altLang="en-US" sz="2800" i="1" dirty="0">
                <a:solidFill>
                  <a:srgbClr val="001489"/>
                </a:solidFill>
              </a:rPr>
              <a:t>juristic person</a:t>
            </a:r>
            <a:r>
              <a:rPr lang="en-ZA" altLang="en-US" sz="2800" dirty="0">
                <a:solidFill>
                  <a:srgbClr val="001489"/>
                </a:solidFill>
              </a:rPr>
              <a:t>, is aware that any administrative action taken, that affects a person, </a:t>
            </a:r>
            <a:r>
              <a:rPr lang="en-ZA" altLang="en-US" sz="2800" u="sng" dirty="0">
                <a:solidFill>
                  <a:srgbClr val="001489"/>
                </a:solidFill>
              </a:rPr>
              <a:t>must</a:t>
            </a:r>
            <a:r>
              <a:rPr lang="en-ZA" altLang="en-US" sz="2800" dirty="0">
                <a:solidFill>
                  <a:srgbClr val="001489"/>
                </a:solidFill>
              </a:rPr>
              <a:t> be </a:t>
            </a:r>
            <a:r>
              <a:rPr lang="en-ZA" altLang="en-US" sz="2800" b="1" dirty="0">
                <a:solidFill>
                  <a:srgbClr val="001489"/>
                </a:solidFill>
              </a:rPr>
              <a:t>procedurally fair</a:t>
            </a:r>
            <a:endParaRPr lang="en-ZA" altLang="en-US" sz="2800" b="1" dirty="0">
              <a:solidFill>
                <a:srgbClr val="FF0000"/>
              </a:solidFill>
            </a:endParaRPr>
          </a:p>
          <a:p>
            <a:pPr marL="514350" indent="-514350">
              <a:buFont typeface="+mj-lt"/>
              <a:buAutoNum type="arabicPeriod"/>
            </a:pPr>
            <a:endParaRPr lang="en-US" sz="2800" dirty="0">
              <a:solidFill>
                <a:srgbClr val="001484"/>
              </a:solidFill>
            </a:endParaRPr>
          </a:p>
          <a:p>
            <a:pPr marL="514350" indent="-514350">
              <a:buFont typeface="+mj-lt"/>
              <a:buAutoNum type="arabicPeriod"/>
            </a:pPr>
            <a:endParaRPr lang="en-US" sz="2800" dirty="0">
              <a:solidFill>
                <a:srgbClr val="001484"/>
              </a:solidFill>
            </a:endParaRPr>
          </a:p>
        </p:txBody>
      </p:sp>
    </p:spTree>
    <p:extLst>
      <p:ext uri="{BB962C8B-B14F-4D97-AF65-F5344CB8AC3E}">
        <p14:creationId xmlns:p14="http://schemas.microsoft.com/office/powerpoint/2010/main" val="104808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pPr algn="just"/>
            <a:r>
              <a:rPr lang="en-US" dirty="0">
                <a:solidFill>
                  <a:srgbClr val="001489"/>
                </a:solidFill>
              </a:rPr>
              <a:t>What are the Conditions for an administrative action?</a:t>
            </a:r>
          </a:p>
        </p:txBody>
      </p:sp>
      <p:sp>
        <p:nvSpPr>
          <p:cNvPr id="5" name="Text Placeholder 4"/>
          <p:cNvSpPr>
            <a:spLocks noGrp="1"/>
          </p:cNvSpPr>
          <p:nvPr>
            <p:ph type="body" sz="quarter" idx="10"/>
          </p:nvPr>
        </p:nvSpPr>
        <p:spPr>
          <a:xfrm>
            <a:off x="393701" y="1042416"/>
            <a:ext cx="11462940" cy="5138927"/>
          </a:xfrm>
        </p:spPr>
        <p:txBody>
          <a:bodyPr>
            <a:normAutofit/>
          </a:bodyPr>
          <a:lstStyle/>
          <a:p>
            <a:pPr algn="just"/>
            <a:r>
              <a:rPr lang="en-US" sz="2800" b="0" dirty="0">
                <a:solidFill>
                  <a:srgbClr val="001484"/>
                </a:solidFill>
              </a:rPr>
              <a:t>By operation of the law, as stated in PAJA, under section 3(2)(b)(1), the WCED understands what procedurally fair means:</a:t>
            </a:r>
          </a:p>
          <a:p>
            <a:pPr algn="just"/>
            <a:endParaRPr lang="en-US" sz="2800" b="0" dirty="0">
              <a:solidFill>
                <a:srgbClr val="001484"/>
              </a:solidFill>
            </a:endParaRPr>
          </a:p>
          <a:p>
            <a:pPr marL="514350" indent="-514350" algn="just">
              <a:buFont typeface="+mj-lt"/>
              <a:buAutoNum type="arabicPeriod"/>
            </a:pPr>
            <a:r>
              <a:rPr lang="en-US" sz="2800" b="0" dirty="0">
                <a:solidFill>
                  <a:srgbClr val="001484"/>
                </a:solidFill>
              </a:rPr>
              <a:t>Adequate notice of the nature and purpose of the proposed administrative action must be given</a:t>
            </a:r>
          </a:p>
          <a:p>
            <a:pPr marL="514350" indent="-514350" algn="just">
              <a:buFont typeface="+mj-lt"/>
              <a:buAutoNum type="arabicPeriod"/>
            </a:pPr>
            <a:r>
              <a:rPr lang="en-US" sz="2800" b="0" dirty="0">
                <a:solidFill>
                  <a:srgbClr val="001484"/>
                </a:solidFill>
              </a:rPr>
              <a:t>A reasonable opportunity must be given to make representations</a:t>
            </a:r>
          </a:p>
          <a:p>
            <a:pPr marL="514350" indent="-514350" algn="just">
              <a:buFont typeface="+mj-lt"/>
              <a:buAutoNum type="arabicPeriod"/>
            </a:pPr>
            <a:r>
              <a:rPr lang="en-US" sz="2800" b="0" dirty="0">
                <a:solidFill>
                  <a:srgbClr val="001484"/>
                </a:solidFill>
              </a:rPr>
              <a:t>A clear statement of the administrative action must be given</a:t>
            </a:r>
          </a:p>
          <a:p>
            <a:pPr marL="514350" indent="-514350" algn="just">
              <a:buFont typeface="+mj-lt"/>
              <a:buAutoNum type="arabicPeriod"/>
            </a:pPr>
            <a:r>
              <a:rPr lang="en-US" sz="2800" b="0" dirty="0">
                <a:solidFill>
                  <a:srgbClr val="001484"/>
                </a:solidFill>
              </a:rPr>
              <a:t>Adequate notice of any right of review or internal appeal, where applicable</a:t>
            </a:r>
          </a:p>
          <a:p>
            <a:pPr marL="514350" indent="-514350" algn="just">
              <a:buFont typeface="+mj-lt"/>
              <a:buAutoNum type="arabicPeriod"/>
            </a:pPr>
            <a:r>
              <a:rPr lang="en-US" sz="2800" b="0" dirty="0">
                <a:solidFill>
                  <a:srgbClr val="001484"/>
                </a:solidFill>
              </a:rPr>
              <a:t>Adequate notice of the right to request reasons</a:t>
            </a:r>
          </a:p>
          <a:p>
            <a:pPr algn="just"/>
            <a:endParaRPr lang="en-US" sz="2800" b="0" dirty="0">
              <a:solidFill>
                <a:srgbClr val="001484"/>
              </a:solidFill>
            </a:endParaRPr>
          </a:p>
          <a:p>
            <a:pPr marL="514350" indent="-514350">
              <a:buFont typeface="+mj-lt"/>
              <a:buAutoNum type="arabicPeriod"/>
            </a:pPr>
            <a:endParaRPr lang="en-US" sz="2800" dirty="0">
              <a:solidFill>
                <a:srgbClr val="001484"/>
              </a:solidFill>
            </a:endParaRPr>
          </a:p>
        </p:txBody>
      </p:sp>
    </p:spTree>
    <p:extLst>
      <p:ext uri="{BB962C8B-B14F-4D97-AF65-F5344CB8AC3E}">
        <p14:creationId xmlns:p14="http://schemas.microsoft.com/office/powerpoint/2010/main" val="1502571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814918" y="2276873"/>
            <a:ext cx="11041721" cy="1316719"/>
          </a:xfrm>
        </p:spPr>
        <p:txBody>
          <a:bodyPr>
            <a:normAutofit/>
          </a:bodyPr>
          <a:lstStyle/>
          <a:p>
            <a:pPr marL="0" lvl="1" indent="0" algn="just">
              <a:buNone/>
            </a:pPr>
            <a:r>
              <a:rPr lang="en-ZA" altLang="en-US" sz="2800" dirty="0"/>
              <a:t>Legislation guiding school closure and/or mergers</a:t>
            </a:r>
          </a:p>
        </p:txBody>
      </p:sp>
    </p:spTree>
    <p:extLst>
      <p:ext uri="{BB962C8B-B14F-4D97-AF65-F5344CB8AC3E}">
        <p14:creationId xmlns:p14="http://schemas.microsoft.com/office/powerpoint/2010/main" val="3564904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3910-AF22-4BEB-B8EB-C725406FBA3E}"/>
              </a:ext>
            </a:extLst>
          </p:cNvPr>
          <p:cNvSpPr>
            <a:spLocks noGrp="1"/>
          </p:cNvSpPr>
          <p:nvPr>
            <p:ph type="title"/>
          </p:nvPr>
        </p:nvSpPr>
        <p:spPr/>
        <p:txBody>
          <a:bodyPr/>
          <a:lstStyle/>
          <a:p>
            <a:pPr lvl="1" algn="just"/>
            <a:r>
              <a:rPr lang="en-ZA" altLang="en-US" sz="2400" b="1" kern="1200" dirty="0">
                <a:solidFill>
                  <a:srgbClr val="001489"/>
                </a:solidFill>
                <a:latin typeface="Century Gothic" pitchFamily="34" charset="0"/>
                <a:ea typeface="+mj-ea"/>
                <a:cs typeface="+mj-cs"/>
              </a:rPr>
              <a:t>Legislation guiding school closure and/or mergers</a:t>
            </a:r>
          </a:p>
        </p:txBody>
      </p:sp>
      <p:sp>
        <p:nvSpPr>
          <p:cNvPr id="5" name="Text Placeholder 4"/>
          <p:cNvSpPr>
            <a:spLocks noGrp="1"/>
          </p:cNvSpPr>
          <p:nvPr>
            <p:ph type="body" sz="quarter" idx="10"/>
          </p:nvPr>
        </p:nvSpPr>
        <p:spPr>
          <a:xfrm>
            <a:off x="393701" y="1042416"/>
            <a:ext cx="11462940" cy="5138927"/>
          </a:xfrm>
        </p:spPr>
        <p:txBody>
          <a:bodyPr>
            <a:normAutofit/>
          </a:bodyPr>
          <a:lstStyle/>
          <a:p>
            <a:pPr algn="just"/>
            <a:r>
              <a:rPr lang="en-US" sz="2800" b="0" dirty="0">
                <a:solidFill>
                  <a:srgbClr val="001484"/>
                </a:solidFill>
              </a:rPr>
              <a:t>Any decision or administrative action must have an enabling and/or empowering provision, i.e. it must be </a:t>
            </a:r>
            <a:r>
              <a:rPr lang="en-US" sz="2800" b="0" u="sng" dirty="0">
                <a:solidFill>
                  <a:srgbClr val="001484"/>
                </a:solidFill>
              </a:rPr>
              <a:t>lawful</a:t>
            </a:r>
            <a:r>
              <a:rPr lang="en-US" sz="2800" b="0" dirty="0">
                <a:solidFill>
                  <a:srgbClr val="001484"/>
                </a:solidFill>
              </a:rPr>
              <a:t>:</a:t>
            </a:r>
          </a:p>
          <a:p>
            <a:pPr algn="just"/>
            <a:r>
              <a:rPr lang="en-US" sz="2800" b="0" dirty="0">
                <a:solidFill>
                  <a:srgbClr val="001484"/>
                </a:solidFill>
              </a:rPr>
              <a:t> </a:t>
            </a:r>
          </a:p>
          <a:p>
            <a:pPr marL="514350" indent="-514350" algn="just">
              <a:buAutoNum type="arabicPeriod"/>
            </a:pPr>
            <a:r>
              <a:rPr lang="en-US" sz="2800" b="0" dirty="0">
                <a:solidFill>
                  <a:srgbClr val="001484"/>
                </a:solidFill>
              </a:rPr>
              <a:t>Section 12A (1) of the South African Schools Act 84 of 1996 (SASA) states that the Member of the Executive Council may, by notice in the Provincial Gazette, merge two or more public schools into a single school</a:t>
            </a:r>
          </a:p>
          <a:p>
            <a:pPr marL="514350" indent="-514350" algn="just">
              <a:buAutoNum type="arabicPeriod"/>
            </a:pPr>
            <a:endParaRPr lang="en-US" sz="2800" b="0" dirty="0">
              <a:solidFill>
                <a:srgbClr val="001484"/>
              </a:solidFill>
            </a:endParaRPr>
          </a:p>
          <a:p>
            <a:pPr marL="514350" indent="-514350" algn="just">
              <a:buAutoNum type="arabicPeriod"/>
            </a:pPr>
            <a:r>
              <a:rPr lang="en-US" sz="2800" b="0" dirty="0">
                <a:solidFill>
                  <a:srgbClr val="001484"/>
                </a:solidFill>
              </a:rPr>
              <a:t>Section 33 (1) of SASA states that the Member of the Executive Council may, by notice in the Provincial Gazette, close a public school</a:t>
            </a:r>
          </a:p>
          <a:p>
            <a:pPr marL="514350" indent="-514350">
              <a:buFont typeface="+mj-lt"/>
              <a:buAutoNum type="arabicPeriod"/>
            </a:pPr>
            <a:endParaRPr lang="en-US" sz="2800" dirty="0">
              <a:solidFill>
                <a:srgbClr val="001484"/>
              </a:solidFill>
            </a:endParaRPr>
          </a:p>
        </p:txBody>
      </p:sp>
    </p:spTree>
    <p:extLst>
      <p:ext uri="{BB962C8B-B14F-4D97-AF65-F5344CB8AC3E}">
        <p14:creationId xmlns:p14="http://schemas.microsoft.com/office/powerpoint/2010/main" val="2520256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814918" y="2276873"/>
            <a:ext cx="11041721" cy="1316719"/>
          </a:xfrm>
        </p:spPr>
        <p:txBody>
          <a:bodyPr>
            <a:normAutofit/>
          </a:bodyPr>
          <a:lstStyle/>
          <a:p>
            <a:pPr algn="just"/>
            <a:r>
              <a:rPr lang="en-US" dirty="0"/>
              <a:t>Conditions/Process for school closure</a:t>
            </a:r>
          </a:p>
        </p:txBody>
      </p:sp>
    </p:spTree>
    <p:extLst>
      <p:ext uri="{BB962C8B-B14F-4D97-AF65-F5344CB8AC3E}">
        <p14:creationId xmlns:p14="http://schemas.microsoft.com/office/powerpoint/2010/main" val="27181526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heme/theme1.xml><?xml version="1.0" encoding="utf-8"?>
<a:theme xmlns:a="http://schemas.openxmlformats.org/drawingml/2006/main" name="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22822</TotalTime>
  <Words>2312</Words>
  <Application>Microsoft Office PowerPoint</Application>
  <PresentationFormat>Widescreen</PresentationFormat>
  <Paragraphs>197</Paragraphs>
  <Slides>44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9" baseType="lpstr">
      <vt:lpstr>Arial</vt:lpstr>
      <vt:lpstr>Calibri</vt:lpstr>
      <vt:lpstr>Century Gothic</vt:lpstr>
      <vt:lpstr>WCG-PPT Master-121022-amc</vt:lpstr>
      <vt:lpstr>think-cell Slide</vt:lpstr>
      <vt:lpstr>PowerPoint Presentation</vt:lpstr>
      <vt:lpstr>Vision</vt:lpstr>
      <vt:lpstr>Content</vt:lpstr>
      <vt:lpstr>PowerPoint Presentation</vt:lpstr>
      <vt:lpstr>What are the Conditions for an administrative action?</vt:lpstr>
      <vt:lpstr>What are the Conditions for an administrative action?</vt:lpstr>
      <vt:lpstr>PowerPoint Presentation</vt:lpstr>
      <vt:lpstr>Legislation guiding school closure and/or mergers</vt:lpstr>
      <vt:lpstr>PowerPoint Presentation</vt:lpstr>
      <vt:lpstr>Conditions/Process for school closure</vt:lpstr>
      <vt:lpstr>PowerPoint Presentation</vt:lpstr>
      <vt:lpstr>Date of MEC’s intention to close the school</vt:lpstr>
      <vt:lpstr>Date of MEC’s intention to close the school</vt:lpstr>
      <vt:lpstr>PowerPoint Presentation</vt:lpstr>
      <vt:lpstr>Reasons for closing the school</vt:lpstr>
      <vt:lpstr>Reasons for closing the school</vt:lpstr>
      <vt:lpstr>Reasons for closing the school</vt:lpstr>
      <vt:lpstr>Reasons for closing the school</vt:lpstr>
      <vt:lpstr>Reasons for closing the school</vt:lpstr>
      <vt:lpstr>PowerPoint Presentation</vt:lpstr>
      <vt:lpstr>National Position</vt:lpstr>
      <vt:lpstr>National Position</vt:lpstr>
      <vt:lpstr>National Position</vt:lpstr>
      <vt:lpstr>National Position</vt:lpstr>
      <vt:lpstr>PowerPoint Presentation</vt:lpstr>
      <vt:lpstr>Public Consultation process</vt:lpstr>
      <vt:lpstr>Public Consultation process</vt:lpstr>
      <vt:lpstr>Public Consultation process</vt:lpstr>
      <vt:lpstr>PowerPoint Presentation</vt:lpstr>
      <vt:lpstr>Date of Minister’s decision to close the school</vt:lpstr>
      <vt:lpstr>Date of Minister’s decision to close the school</vt:lpstr>
      <vt:lpstr>PowerPoint Presentation</vt:lpstr>
      <vt:lpstr>Management of assets and resources</vt:lpstr>
      <vt:lpstr>PowerPoint Presentation</vt:lpstr>
      <vt:lpstr>Meeting between Hon MP Sukers and HOD Walters</vt:lpstr>
      <vt:lpstr>PowerPoint Presentation</vt:lpstr>
      <vt:lpstr>Letter from Hon. Sukers</vt:lpstr>
      <vt:lpstr>PowerPoint Presentation</vt:lpstr>
      <vt:lpstr>HOD response to Hon. Sukers</vt:lpstr>
      <vt:lpstr>PowerPoint Presentation</vt:lpstr>
      <vt:lpstr>Process of registering an independent school</vt:lpstr>
      <vt:lpstr>Vaccination</vt:lpstr>
      <vt:lpstr>PowerPoint Presentation</vt:lpstr>
      <vt:lpstr>PowerPoint Presentation</vt:lpstr>
    </vt:vector>
  </TitlesOfParts>
  <Company>PGWC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Jantjies</dc:creator>
  <cp:lastModifiedBy>Llewellyn Brown</cp:lastModifiedBy>
  <cp:revision>1660</cp:revision>
  <cp:lastPrinted>2022-04-29T07:21:38Z</cp:lastPrinted>
  <dcterms:created xsi:type="dcterms:W3CDTF">2017-01-19T08:56:34Z</dcterms:created>
  <dcterms:modified xsi:type="dcterms:W3CDTF">2022-05-02T09:06:04Z</dcterms:modified>
</cp:coreProperties>
</file>