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737" r:id="rId1"/>
    <p:sldMasterId id="2147483828" r:id="rId2"/>
    <p:sldMasterId id="2147483976" r:id="rId3"/>
  </p:sldMasterIdLst>
  <p:notesMasterIdLst>
    <p:notesMasterId r:id="rId11"/>
  </p:notesMasterIdLst>
  <p:sldIdLst>
    <p:sldId id="826" r:id="rId4"/>
    <p:sldId id="855" r:id="rId5"/>
    <p:sldId id="873" r:id="rId6"/>
    <p:sldId id="874" r:id="rId7"/>
    <p:sldId id="878" r:id="rId8"/>
    <p:sldId id="868" r:id="rId9"/>
    <p:sldId id="719" r:id="rId1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Rammutla" initials="BR" lastIdx="6" clrIdx="0">
    <p:extLst>
      <p:ext uri="{19B8F6BF-5375-455C-9EA6-DF929625EA0E}">
        <p15:presenceInfo xmlns:p15="http://schemas.microsoft.com/office/powerpoint/2012/main" xmlns="" userId="S::Betty@DTPS.GOV.ZA::a45a7f00-13be-4e15-990d-85d43b6cfa59" providerId="AD"/>
      </p:ext>
    </p:extLst>
  </p:cmAuthor>
  <p:cmAuthor id="2" name="Nosisi Madlanga" initials="NM" lastIdx="5" clrIdx="1">
    <p:extLst>
      <p:ext uri="{19B8F6BF-5375-455C-9EA6-DF929625EA0E}">
        <p15:presenceInfo xmlns:p15="http://schemas.microsoft.com/office/powerpoint/2012/main" xmlns="" userId="S-1-5-21-2380184862-309048139-2695422336-32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FF9900"/>
    <a:srgbClr val="99FF99"/>
    <a:srgbClr val="FF0066"/>
    <a:srgbClr val="ED9D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1" autoAdjust="0"/>
  </p:normalViewPr>
  <p:slideViewPr>
    <p:cSldViewPr>
      <p:cViewPr varScale="1">
        <p:scale>
          <a:sx n="73" d="100"/>
          <a:sy n="73" d="100"/>
        </p:scale>
        <p:origin x="-624" y="-102"/>
      </p:cViewPr>
      <p:guideLst>
        <p:guide orient="horz" pos="2160"/>
        <p:guide pos="3840"/>
      </p:guideLst>
    </p:cSldViewPr>
  </p:slideViewPr>
  <p:outlineViewPr>
    <p:cViewPr>
      <p:scale>
        <a:sx n="33" d="100"/>
        <a:sy n="33" d="100"/>
      </p:scale>
      <p:origin x="0" y="-15079"/>
    </p:cViewPr>
  </p:outlineViewPr>
  <p:notesTextViewPr>
    <p:cViewPr>
      <p:scale>
        <a:sx n="100" d="100"/>
        <a:sy n="100" d="100"/>
      </p:scale>
      <p:origin x="0" y="0"/>
    </p:cViewPr>
  </p:notesTextViewPr>
  <p:sorterViewPr>
    <p:cViewPr>
      <p:scale>
        <a:sx n="100" d="100"/>
        <a:sy n="100" d="100"/>
      </p:scale>
      <p:origin x="0" y="-466"/>
    </p:cViewPr>
  </p:sorterViewPr>
  <p:notesViewPr>
    <p:cSldViewPr>
      <p:cViewPr varScale="1">
        <p:scale>
          <a:sx n="38" d="100"/>
          <a:sy n="38" d="100"/>
        </p:scale>
        <p:origin x="2438" y="6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46FB1-F2D1-4573-989A-2B400BCF29AF}"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EFFF9BF5-3723-4C73-86B4-AC14A256395D}">
      <dgm:prSet custT="1"/>
      <dgm:spPr>
        <a:xfrm>
          <a:off x="0" y="2073"/>
          <a:ext cx="3339846" cy="997404"/>
        </a:xfrm>
        <a:prstGeom prst="roundRect">
          <a:avLst/>
        </a:prstGeom>
      </dgm:spPr>
      <dgm:t>
        <a:bodyPr/>
        <a:lstStyle/>
        <a:p>
          <a:r>
            <a:rPr lang="en-ZA" sz="1600" dirty="0" smtClean="0"/>
            <a:t>A report on registration and awareness conducted in support of the Analogue Switch Off by 31 March 2021 developed</a:t>
          </a:r>
          <a:endParaRPr lang="en-ZA" sz="1600" dirty="0" smtClean="0">
            <a:latin typeface="Arial" panose="020B0604020202020204" pitchFamily="34" charset="0"/>
            <a:ea typeface="+mn-ea"/>
            <a:cs typeface="Arial" panose="020B0604020202020204" pitchFamily="34" charset="0"/>
          </a:endParaRPr>
        </a:p>
      </dgm:t>
    </dgm:pt>
    <dgm:pt modelId="{0502FC8B-32DB-4C74-BE75-433452CE0815}" type="parTrans" cxnId="{0ADADCB4-C36C-4969-A780-7C48B2C53C64}">
      <dgm:prSet/>
      <dgm:spPr/>
      <dgm:t>
        <a:bodyPr/>
        <a:lstStyle/>
        <a:p>
          <a:endParaRPr lang="en-US"/>
        </a:p>
      </dgm:t>
    </dgm:pt>
    <dgm:pt modelId="{BA7A804A-6B42-4A72-A1FF-F7C99C4AC0EE}" type="sibTrans" cxnId="{0ADADCB4-C36C-4969-A780-7C48B2C53C64}">
      <dgm:prSet/>
      <dgm:spPr/>
      <dgm:t>
        <a:bodyPr/>
        <a:lstStyle/>
        <a:p>
          <a:endParaRPr lang="en-US"/>
        </a:p>
      </dgm:t>
    </dgm:pt>
    <dgm:pt modelId="{BB2AF177-E7ED-4976-A32E-25A20D87E45D}">
      <dgm:prSet custT="1">
        <dgm:style>
          <a:lnRef idx="2">
            <a:schemeClr val="accent6"/>
          </a:lnRef>
          <a:fillRef idx="1">
            <a:schemeClr val="lt1"/>
          </a:fillRef>
          <a:effectRef idx="0">
            <a:schemeClr val="accent6"/>
          </a:effectRef>
          <a:fontRef idx="minor">
            <a:schemeClr val="dk1"/>
          </a:fontRef>
        </dgm:style>
      </dgm:prSet>
      <dgm:spPr>
        <a:xfrm rot="5400000">
          <a:off x="5909636" y="-2467976"/>
          <a:ext cx="797923" cy="5937504"/>
        </a:xfrm>
        <a:prstGeom prst="round2SameRect">
          <a:avLst/>
        </a:prstGeom>
        <a:solidFill>
          <a:srgbClr val="FFFF00"/>
        </a:solidFill>
      </dgm:spPr>
      <dgm:t>
        <a:bodyPr/>
        <a:lstStyle/>
        <a:p>
          <a:pPr algn="l" rtl="0"/>
          <a:endParaRPr lang="en-ZA" sz="1400" dirty="0">
            <a:latin typeface="Arial" panose="020B0604020202020204" pitchFamily="34" charset="0"/>
            <a:ea typeface="+mn-ea"/>
            <a:cs typeface="Arial" panose="020B0604020202020204" pitchFamily="34" charset="0"/>
          </a:endParaRPr>
        </a:p>
      </dgm:t>
    </dgm:pt>
    <dgm:pt modelId="{583AC2A6-54A0-4189-B567-1E8A6015D5D6}" type="parTrans" cxnId="{C7ED767F-7350-4ED6-B779-5597809273E0}">
      <dgm:prSet/>
      <dgm:spPr/>
      <dgm:t>
        <a:bodyPr/>
        <a:lstStyle/>
        <a:p>
          <a:endParaRPr lang="en-US"/>
        </a:p>
      </dgm:t>
    </dgm:pt>
    <dgm:pt modelId="{4F07E60E-90ED-4754-A7F6-44C4FD459C0B}" type="sibTrans" cxnId="{C7ED767F-7350-4ED6-B779-5597809273E0}">
      <dgm:prSet/>
      <dgm:spPr/>
      <dgm:t>
        <a:bodyPr/>
        <a:lstStyle/>
        <a:p>
          <a:endParaRPr lang="en-US"/>
        </a:p>
      </dgm:t>
    </dgm:pt>
    <dgm:pt modelId="{2F140EC3-7E2C-48D6-8EBF-A9DD75972754}">
      <dgm:prSet custT="1"/>
      <dgm:spPr>
        <a:xfrm>
          <a:off x="0" y="1049348"/>
          <a:ext cx="3339846" cy="997404"/>
        </a:xfrm>
        <a:prstGeom prst="roundRect">
          <a:avLst/>
        </a:prstGeom>
      </dgm:spPr>
      <dgm:t>
        <a:bodyPr/>
        <a:lstStyle/>
        <a:p>
          <a:r>
            <a:rPr lang="en-ZA" sz="1600" dirty="0" smtClean="0"/>
            <a:t>Conceptual framework on the funding model to support the revised Analogue Switch Off Plan  approved</a:t>
          </a:r>
          <a:endParaRPr lang="en-ZA" sz="1600" dirty="0">
            <a:latin typeface="Calibri"/>
            <a:ea typeface="+mn-ea"/>
            <a:cs typeface="+mn-cs"/>
          </a:endParaRPr>
        </a:p>
      </dgm:t>
    </dgm:pt>
    <dgm:pt modelId="{0CDA929B-A816-448C-AF22-99CBE8D64688}" type="parTrans" cxnId="{F9B29AD1-1D2C-405C-A540-F41FDE74B352}">
      <dgm:prSet/>
      <dgm:spPr/>
      <dgm:t>
        <a:bodyPr/>
        <a:lstStyle/>
        <a:p>
          <a:endParaRPr lang="en-US"/>
        </a:p>
      </dgm:t>
    </dgm:pt>
    <dgm:pt modelId="{A49F2D0F-5DBB-4F7F-88B3-1BAC5952261D}" type="sibTrans" cxnId="{F9B29AD1-1D2C-405C-A540-F41FDE74B352}">
      <dgm:prSet/>
      <dgm:spPr/>
      <dgm:t>
        <a:bodyPr/>
        <a:lstStyle/>
        <a:p>
          <a:endParaRPr lang="en-US"/>
        </a:p>
      </dgm:t>
    </dgm:pt>
    <dgm:pt modelId="{EEA5404F-E018-42F1-A018-2580D489039C}">
      <dgm:prSet custT="1">
        <dgm:style>
          <a:lnRef idx="2">
            <a:schemeClr val="accent6"/>
          </a:lnRef>
          <a:fillRef idx="1">
            <a:schemeClr val="lt1"/>
          </a:fillRef>
          <a:effectRef idx="0">
            <a:schemeClr val="accent6"/>
          </a:effectRef>
          <a:fontRef idx="minor">
            <a:schemeClr val="dk1"/>
          </a:fontRef>
        </dgm:style>
      </dgm:prSet>
      <dgm:spPr>
        <a:xfrm rot="5400000">
          <a:off x="5909636" y="-1420701"/>
          <a:ext cx="797923" cy="5937504"/>
        </a:xfrm>
        <a:prstGeom prst="round2SameRect">
          <a:avLst/>
        </a:prstGeom>
        <a:solidFill>
          <a:srgbClr val="FFFF00"/>
        </a:solidFill>
      </dgm:spPr>
      <dgm:t>
        <a:bodyPr/>
        <a:lstStyle/>
        <a:p>
          <a:pPr algn="just" rtl="0"/>
          <a:endParaRPr lang="en-ZA" sz="1400" dirty="0">
            <a:latin typeface="Arial" panose="020B0604020202020204" pitchFamily="34" charset="0"/>
            <a:ea typeface="+mn-ea"/>
            <a:cs typeface="Arial" panose="020B0604020202020204" pitchFamily="34" charset="0"/>
          </a:endParaRPr>
        </a:p>
      </dgm:t>
    </dgm:pt>
    <dgm:pt modelId="{99A01D27-2F1D-469A-ACEA-5AA83BE808E8}" type="parTrans" cxnId="{316F4C9D-5AFE-429D-AB4C-6128D0DEA4EF}">
      <dgm:prSet/>
      <dgm:spPr/>
      <dgm:t>
        <a:bodyPr/>
        <a:lstStyle/>
        <a:p>
          <a:endParaRPr lang="en-US"/>
        </a:p>
      </dgm:t>
    </dgm:pt>
    <dgm:pt modelId="{168716BE-2F3F-415B-86BE-E1DB21A3825D}" type="sibTrans" cxnId="{316F4C9D-5AFE-429D-AB4C-6128D0DEA4EF}">
      <dgm:prSet/>
      <dgm:spPr/>
      <dgm:t>
        <a:bodyPr/>
        <a:lstStyle/>
        <a:p>
          <a:endParaRPr lang="en-US"/>
        </a:p>
      </dgm:t>
    </dgm:pt>
    <dgm:pt modelId="{25AAA051-3D82-453F-9866-C093FD07B319}">
      <dgm:prSet custT="1"/>
      <dgm:spPr>
        <a:xfrm>
          <a:off x="0" y="2096622"/>
          <a:ext cx="3339846" cy="997404"/>
        </a:xfrm>
        <a:prstGeom prst="roundRect">
          <a:avLst/>
        </a:prstGeom>
      </dgm:spPr>
      <dgm:t>
        <a:bodyPr/>
        <a:lstStyle/>
        <a:p>
          <a:r>
            <a:rPr lang="en-ZA" sz="1600" dirty="0" smtClean="0"/>
            <a:t>Procurement strategy to  National Treasury on the appointment of multiple service providers to support the revised Analogue Switch Off Plan approved</a:t>
          </a:r>
          <a:endParaRPr lang="en-ZA" sz="1600" dirty="0">
            <a:latin typeface="Calibri"/>
            <a:ea typeface="+mn-ea"/>
            <a:cs typeface="+mn-cs"/>
          </a:endParaRPr>
        </a:p>
      </dgm:t>
    </dgm:pt>
    <dgm:pt modelId="{879F3A73-2D8E-4163-BF2B-F95BC82B1814}" type="parTrans" cxnId="{60A089B3-8E02-48BF-B531-DD3D06EE69DB}">
      <dgm:prSet/>
      <dgm:spPr/>
      <dgm:t>
        <a:bodyPr/>
        <a:lstStyle/>
        <a:p>
          <a:endParaRPr lang="en-US"/>
        </a:p>
      </dgm:t>
    </dgm:pt>
    <dgm:pt modelId="{D54994BF-8EFB-4824-8438-9567AA70D661}" type="sibTrans" cxnId="{60A089B3-8E02-48BF-B531-DD3D06EE69DB}">
      <dgm:prSet/>
      <dgm:spPr/>
      <dgm:t>
        <a:bodyPr/>
        <a:lstStyle/>
        <a:p>
          <a:endParaRPr lang="en-US"/>
        </a:p>
      </dgm:t>
    </dgm:pt>
    <dgm:pt modelId="{8D18B123-7C9E-48F2-A391-B1B731C5538A}">
      <dgm:prSet custT="1">
        <dgm:style>
          <a:lnRef idx="2">
            <a:schemeClr val="accent6"/>
          </a:lnRef>
          <a:fillRef idx="1">
            <a:schemeClr val="lt1"/>
          </a:fillRef>
          <a:effectRef idx="0">
            <a:schemeClr val="accent6"/>
          </a:effectRef>
          <a:fontRef idx="minor">
            <a:schemeClr val="dk1"/>
          </a:fontRef>
        </dgm:style>
      </dgm:prSet>
      <dgm:spPr>
        <a:xfrm rot="5400000">
          <a:off x="5909636" y="-373427"/>
          <a:ext cx="797923" cy="5937504"/>
        </a:xfrm>
        <a:prstGeom prst="round2SameRect">
          <a:avLst/>
        </a:prstGeom>
        <a:solidFill>
          <a:srgbClr val="FFFF00"/>
        </a:solidFill>
      </dgm:spPr>
      <dgm:t>
        <a:bodyPr/>
        <a:lstStyle/>
        <a:p>
          <a:pPr algn="just" rtl="0"/>
          <a:r>
            <a:rPr lang="en-ZA" sz="1400" b="1" dirty="0" smtClean="0"/>
            <a:t>To monitor and report progress on the approval by the National Treasury on the proposed procurement strategy initiated on the appointment of  multiple service providers to support the revised Analogue Switch Off Plan  </a:t>
          </a:r>
          <a:endParaRPr lang="en-ZA" sz="1400" b="1" i="0" dirty="0">
            <a:latin typeface="Arial" panose="020B0604020202020204" pitchFamily="34" charset="0"/>
            <a:ea typeface="+mn-ea"/>
            <a:cs typeface="Arial" panose="020B0604020202020204" pitchFamily="34" charset="0"/>
          </a:endParaRPr>
        </a:p>
      </dgm:t>
    </dgm:pt>
    <dgm:pt modelId="{12B6BD21-6D2F-4169-8805-1BAD25D8D817}" type="parTrans" cxnId="{69DD9A04-4C93-40DC-8D6A-2DA4F99CC425}">
      <dgm:prSet/>
      <dgm:spPr/>
      <dgm:t>
        <a:bodyPr/>
        <a:lstStyle/>
        <a:p>
          <a:endParaRPr lang="en-US"/>
        </a:p>
      </dgm:t>
    </dgm:pt>
    <dgm:pt modelId="{9CB98CAE-B01C-426A-96D3-88C690810259}" type="sibTrans" cxnId="{69DD9A04-4C93-40DC-8D6A-2DA4F99CC425}">
      <dgm:prSet/>
      <dgm:spPr/>
      <dgm:t>
        <a:bodyPr/>
        <a:lstStyle/>
        <a:p>
          <a:endParaRPr lang="en-US"/>
        </a:p>
      </dgm:t>
    </dgm:pt>
    <dgm:pt modelId="{E64FEE1E-3D82-4443-B98C-BE9AFD989F75}">
      <dgm:prSet custT="1">
        <dgm:style>
          <a:lnRef idx="2">
            <a:schemeClr val="accent6"/>
          </a:lnRef>
          <a:fillRef idx="1">
            <a:schemeClr val="lt1"/>
          </a:fillRef>
          <a:effectRef idx="0">
            <a:schemeClr val="accent6"/>
          </a:effectRef>
          <a:fontRef idx="minor">
            <a:schemeClr val="dk1"/>
          </a:fontRef>
        </dgm:style>
      </dgm:prSet>
      <dgm:spPr>
        <a:xfrm rot="5400000">
          <a:off x="5909636" y="-2467976"/>
          <a:ext cx="797923" cy="5937504"/>
        </a:xfrm>
        <a:solidFill>
          <a:srgbClr val="FFFF00"/>
        </a:solidFill>
      </dgm:spPr>
      <dgm:t>
        <a:bodyPr/>
        <a:lstStyle/>
        <a:p>
          <a:pPr algn="l" rtl="0"/>
          <a:endParaRPr lang="en-ZA" sz="1400" dirty="0">
            <a:latin typeface="Arial" panose="020B0604020202020204" pitchFamily="34" charset="0"/>
            <a:ea typeface="+mn-ea"/>
            <a:cs typeface="Arial" panose="020B0604020202020204" pitchFamily="34" charset="0"/>
          </a:endParaRPr>
        </a:p>
      </dgm:t>
    </dgm:pt>
    <dgm:pt modelId="{0A984519-D37D-4621-AC4F-9E196B81A03A}" type="parTrans" cxnId="{43C57F1E-DDFA-4F70-BCFF-72E1076E2885}">
      <dgm:prSet/>
      <dgm:spPr/>
      <dgm:t>
        <a:bodyPr/>
        <a:lstStyle/>
        <a:p>
          <a:endParaRPr lang="en-US"/>
        </a:p>
      </dgm:t>
    </dgm:pt>
    <dgm:pt modelId="{454F7B92-9A8B-4A1D-9A78-D16C46DA0EE1}" type="sibTrans" cxnId="{43C57F1E-DDFA-4F70-BCFF-72E1076E2885}">
      <dgm:prSet/>
      <dgm:spPr/>
      <dgm:t>
        <a:bodyPr/>
        <a:lstStyle/>
        <a:p>
          <a:endParaRPr lang="en-US"/>
        </a:p>
      </dgm:t>
    </dgm:pt>
    <dgm:pt modelId="{967F885D-2424-44EC-AC52-112E9E45EBC7}">
      <dgm:prSet custT="1">
        <dgm:style>
          <a:lnRef idx="2">
            <a:schemeClr val="accent6"/>
          </a:lnRef>
          <a:fillRef idx="1">
            <a:schemeClr val="lt1"/>
          </a:fillRef>
          <a:effectRef idx="0">
            <a:schemeClr val="accent6"/>
          </a:effectRef>
          <a:fontRef idx="minor">
            <a:schemeClr val="dk1"/>
          </a:fontRef>
        </dgm:style>
      </dgm:prSet>
      <dgm:spPr>
        <a:solidFill>
          <a:srgbClr val="FFFF00"/>
        </a:solidFill>
      </dgm:spPr>
      <dgm:t>
        <a:bodyPr/>
        <a:lstStyle/>
        <a:p>
          <a:pPr algn="just"/>
          <a:r>
            <a:rPr lang="en-ZA" sz="1400" b="1" dirty="0" smtClean="0"/>
            <a:t> To monitor and track the activities implemented on registration and awareness to ensure the targeted households are registered to enable the Analogue Switch off to take place in prioritise provinces </a:t>
          </a:r>
          <a:endParaRPr lang="en-US" sz="1400" b="1" i="0" dirty="0" smtClean="0">
            <a:solidFill>
              <a:schemeClr val="tx1"/>
            </a:solidFill>
            <a:latin typeface="Arial" panose="020B0604020202020204" pitchFamily="34" charset="0"/>
            <a:ea typeface="Times New Roman" panose="02020603050405020304" pitchFamily="18" charset="0"/>
          </a:endParaRPr>
        </a:p>
      </dgm:t>
    </dgm:pt>
    <dgm:pt modelId="{F726CA59-C09C-4BE3-8280-73D04820FE72}" type="parTrans" cxnId="{2AF0E0AA-06B2-4047-BE3C-3AE6004C3786}">
      <dgm:prSet/>
      <dgm:spPr/>
      <dgm:t>
        <a:bodyPr/>
        <a:lstStyle/>
        <a:p>
          <a:endParaRPr lang="en-US"/>
        </a:p>
      </dgm:t>
    </dgm:pt>
    <dgm:pt modelId="{A8A11839-2AF0-4FF4-B63E-AD196B28832B}" type="sibTrans" cxnId="{2AF0E0AA-06B2-4047-BE3C-3AE6004C3786}">
      <dgm:prSet/>
      <dgm:spPr/>
      <dgm:t>
        <a:bodyPr/>
        <a:lstStyle/>
        <a:p>
          <a:endParaRPr lang="en-US"/>
        </a:p>
      </dgm:t>
    </dgm:pt>
    <dgm:pt modelId="{7D355661-6786-41C6-B988-90FC9C0F2251}">
      <dgm:prSet custT="1">
        <dgm:style>
          <a:lnRef idx="2">
            <a:schemeClr val="accent6"/>
          </a:lnRef>
          <a:fillRef idx="1">
            <a:schemeClr val="lt1"/>
          </a:fillRef>
          <a:effectRef idx="0">
            <a:schemeClr val="accent6"/>
          </a:effectRef>
          <a:fontRef idx="minor">
            <a:schemeClr val="dk1"/>
          </a:fontRef>
        </dgm:style>
      </dgm:prSet>
      <dgm:spPr>
        <a:xfrm rot="5400000">
          <a:off x="5909636" y="-1420701"/>
          <a:ext cx="797923" cy="5937504"/>
        </a:xfrm>
        <a:solidFill>
          <a:srgbClr val="FFFF00"/>
        </a:solidFill>
      </dgm:spPr>
      <dgm:t>
        <a:bodyPr/>
        <a:lstStyle/>
        <a:p>
          <a:pPr algn="just"/>
          <a:r>
            <a:rPr lang="en-ZA" sz="1400" b="1" dirty="0" smtClean="0"/>
            <a:t>To monitor the funding activities on identified service providers in the revised Analogue Switch Off Plan  </a:t>
          </a:r>
          <a:endParaRPr lang="en-ZA" sz="1400" b="1" dirty="0">
            <a:latin typeface="Arial" panose="020B0604020202020204" pitchFamily="34" charset="0"/>
            <a:ea typeface="+mn-ea"/>
            <a:cs typeface="Arial" panose="020B0604020202020204" pitchFamily="34" charset="0"/>
          </a:endParaRPr>
        </a:p>
      </dgm:t>
    </dgm:pt>
    <dgm:pt modelId="{135AA5C0-0E2E-4A10-B646-9D178FEC345F}" type="parTrans" cxnId="{FCD1F835-ADDF-4726-9DF7-C0498C678B8D}">
      <dgm:prSet/>
      <dgm:spPr/>
      <dgm:t>
        <a:bodyPr/>
        <a:lstStyle/>
        <a:p>
          <a:endParaRPr lang="en-US"/>
        </a:p>
      </dgm:t>
    </dgm:pt>
    <dgm:pt modelId="{89ADA3C5-3D33-4A82-87BE-D531A41CF342}" type="sibTrans" cxnId="{FCD1F835-ADDF-4726-9DF7-C0498C678B8D}">
      <dgm:prSet/>
      <dgm:spPr/>
      <dgm:t>
        <a:bodyPr/>
        <a:lstStyle/>
        <a:p>
          <a:endParaRPr lang="en-US"/>
        </a:p>
      </dgm:t>
    </dgm:pt>
    <dgm:pt modelId="{8258C319-0A2D-46DC-BEDA-63F6D1EE71E3}" type="pres">
      <dgm:prSet presAssocID="{39646FB1-F2D1-4573-989A-2B400BCF29AF}" presName="Name0" presStyleCnt="0">
        <dgm:presLayoutVars>
          <dgm:dir/>
          <dgm:animLvl val="lvl"/>
          <dgm:resizeHandles val="exact"/>
        </dgm:presLayoutVars>
      </dgm:prSet>
      <dgm:spPr/>
      <dgm:t>
        <a:bodyPr/>
        <a:lstStyle/>
        <a:p>
          <a:endParaRPr lang="en-US"/>
        </a:p>
      </dgm:t>
    </dgm:pt>
    <dgm:pt modelId="{13576FC7-1A6A-4984-B7C9-FD275F861D5C}" type="pres">
      <dgm:prSet presAssocID="{EFFF9BF5-3723-4C73-86B4-AC14A256395D}" presName="linNode" presStyleCnt="0"/>
      <dgm:spPr/>
      <dgm:t>
        <a:bodyPr/>
        <a:lstStyle/>
        <a:p>
          <a:endParaRPr lang="en-US"/>
        </a:p>
      </dgm:t>
    </dgm:pt>
    <dgm:pt modelId="{27D0C47B-33AE-4980-AF57-CF801E9FB28D}" type="pres">
      <dgm:prSet presAssocID="{EFFF9BF5-3723-4C73-86B4-AC14A256395D}" presName="parentText" presStyleLbl="node1" presStyleIdx="0" presStyleCnt="3" custLinFactNeighborX="-101" custLinFactNeighborY="1991">
        <dgm:presLayoutVars>
          <dgm:chMax val="1"/>
          <dgm:bulletEnabled val="1"/>
        </dgm:presLayoutVars>
      </dgm:prSet>
      <dgm:spPr/>
      <dgm:t>
        <a:bodyPr/>
        <a:lstStyle/>
        <a:p>
          <a:endParaRPr lang="en-US"/>
        </a:p>
      </dgm:t>
    </dgm:pt>
    <dgm:pt modelId="{8544E5CC-A3A4-4CAB-BFBF-5801FF13A020}" type="pres">
      <dgm:prSet presAssocID="{EFFF9BF5-3723-4C73-86B4-AC14A256395D}" presName="descendantText" presStyleLbl="alignAccFollowNode1" presStyleIdx="0" presStyleCnt="3">
        <dgm:presLayoutVars>
          <dgm:bulletEnabled val="1"/>
        </dgm:presLayoutVars>
      </dgm:prSet>
      <dgm:spPr>
        <a:prstGeom prst="round2SameRect">
          <a:avLst/>
        </a:prstGeom>
      </dgm:spPr>
      <dgm:t>
        <a:bodyPr/>
        <a:lstStyle/>
        <a:p>
          <a:endParaRPr lang="en-US"/>
        </a:p>
      </dgm:t>
    </dgm:pt>
    <dgm:pt modelId="{E71B9777-005A-4EB6-85CD-558B1242E4F3}" type="pres">
      <dgm:prSet presAssocID="{BA7A804A-6B42-4A72-A1FF-F7C99C4AC0EE}" presName="sp" presStyleCnt="0"/>
      <dgm:spPr/>
      <dgm:t>
        <a:bodyPr/>
        <a:lstStyle/>
        <a:p>
          <a:endParaRPr lang="en-US"/>
        </a:p>
      </dgm:t>
    </dgm:pt>
    <dgm:pt modelId="{79675839-9E51-49B5-B458-9A52AD569C42}" type="pres">
      <dgm:prSet presAssocID="{2F140EC3-7E2C-48D6-8EBF-A9DD75972754}" presName="linNode" presStyleCnt="0"/>
      <dgm:spPr/>
      <dgm:t>
        <a:bodyPr/>
        <a:lstStyle/>
        <a:p>
          <a:endParaRPr lang="en-US"/>
        </a:p>
      </dgm:t>
    </dgm:pt>
    <dgm:pt modelId="{9D4A68A2-0CB7-4549-B97B-FC05ECD1F830}" type="pres">
      <dgm:prSet presAssocID="{2F140EC3-7E2C-48D6-8EBF-A9DD75972754}" presName="parentText" presStyleLbl="node1" presStyleIdx="1" presStyleCnt="3">
        <dgm:presLayoutVars>
          <dgm:chMax val="1"/>
          <dgm:bulletEnabled val="1"/>
        </dgm:presLayoutVars>
      </dgm:prSet>
      <dgm:spPr/>
      <dgm:t>
        <a:bodyPr/>
        <a:lstStyle/>
        <a:p>
          <a:endParaRPr lang="en-US"/>
        </a:p>
      </dgm:t>
    </dgm:pt>
    <dgm:pt modelId="{4597E927-9674-405B-A218-AD9E418B392A}" type="pres">
      <dgm:prSet presAssocID="{2F140EC3-7E2C-48D6-8EBF-A9DD75972754}" presName="descendantText" presStyleLbl="alignAccFollowNode1" presStyleIdx="1" presStyleCnt="3" custLinFactNeighborX="849" custLinFactNeighborY="1515">
        <dgm:presLayoutVars>
          <dgm:bulletEnabled val="1"/>
        </dgm:presLayoutVars>
      </dgm:prSet>
      <dgm:spPr>
        <a:prstGeom prst="round2SameRect">
          <a:avLst/>
        </a:prstGeom>
      </dgm:spPr>
      <dgm:t>
        <a:bodyPr/>
        <a:lstStyle/>
        <a:p>
          <a:endParaRPr lang="en-US"/>
        </a:p>
      </dgm:t>
    </dgm:pt>
    <dgm:pt modelId="{F2322313-F691-4F64-B8EF-FD36D2166707}" type="pres">
      <dgm:prSet presAssocID="{A49F2D0F-5DBB-4F7F-88B3-1BAC5952261D}" presName="sp" presStyleCnt="0"/>
      <dgm:spPr/>
      <dgm:t>
        <a:bodyPr/>
        <a:lstStyle/>
        <a:p>
          <a:endParaRPr lang="en-US"/>
        </a:p>
      </dgm:t>
    </dgm:pt>
    <dgm:pt modelId="{858F9B60-A554-4577-8824-E7BF47263D23}" type="pres">
      <dgm:prSet presAssocID="{25AAA051-3D82-453F-9866-C093FD07B319}" presName="linNode" presStyleCnt="0"/>
      <dgm:spPr/>
      <dgm:t>
        <a:bodyPr/>
        <a:lstStyle/>
        <a:p>
          <a:endParaRPr lang="en-US"/>
        </a:p>
      </dgm:t>
    </dgm:pt>
    <dgm:pt modelId="{0273CC69-6A2B-4D71-BDD4-D0D1646C564E}" type="pres">
      <dgm:prSet presAssocID="{25AAA051-3D82-453F-9866-C093FD07B319}" presName="parentText" presStyleLbl="node1" presStyleIdx="2" presStyleCnt="3">
        <dgm:presLayoutVars>
          <dgm:chMax val="1"/>
          <dgm:bulletEnabled val="1"/>
        </dgm:presLayoutVars>
      </dgm:prSet>
      <dgm:spPr/>
      <dgm:t>
        <a:bodyPr/>
        <a:lstStyle/>
        <a:p>
          <a:endParaRPr lang="en-US"/>
        </a:p>
      </dgm:t>
    </dgm:pt>
    <dgm:pt modelId="{88C69505-C923-4F6C-9E21-74E92B1F2F1C}" type="pres">
      <dgm:prSet presAssocID="{25AAA051-3D82-453F-9866-C093FD07B319}" presName="descendantText" presStyleLbl="alignAccFollowNode1" presStyleIdx="2" presStyleCnt="3">
        <dgm:presLayoutVars>
          <dgm:bulletEnabled val="1"/>
        </dgm:presLayoutVars>
      </dgm:prSet>
      <dgm:spPr>
        <a:prstGeom prst="round2SameRect">
          <a:avLst/>
        </a:prstGeom>
      </dgm:spPr>
      <dgm:t>
        <a:bodyPr/>
        <a:lstStyle/>
        <a:p>
          <a:endParaRPr lang="en-US"/>
        </a:p>
      </dgm:t>
    </dgm:pt>
  </dgm:ptLst>
  <dgm:cxnLst>
    <dgm:cxn modelId="{06598462-3CB6-4F8D-AE5A-BAFF33ABA59B}" type="presOf" srcId="{25AAA051-3D82-453F-9866-C093FD07B319}" destId="{0273CC69-6A2B-4D71-BDD4-D0D1646C564E}" srcOrd="0" destOrd="0" presId="urn:microsoft.com/office/officeart/2005/8/layout/vList5"/>
    <dgm:cxn modelId="{1B2A7CF1-CA5C-4927-A4BB-1BDEE473D1FC}" type="presOf" srcId="{EEA5404F-E018-42F1-A018-2580D489039C}" destId="{4597E927-9674-405B-A218-AD9E418B392A}" srcOrd="0" destOrd="0" presId="urn:microsoft.com/office/officeart/2005/8/layout/vList5"/>
    <dgm:cxn modelId="{316F4C9D-5AFE-429D-AB4C-6128D0DEA4EF}" srcId="{2F140EC3-7E2C-48D6-8EBF-A9DD75972754}" destId="{EEA5404F-E018-42F1-A018-2580D489039C}" srcOrd="0" destOrd="0" parTransId="{99A01D27-2F1D-469A-ACEA-5AA83BE808E8}" sibTransId="{168716BE-2F3F-415B-86BE-E1DB21A3825D}"/>
    <dgm:cxn modelId="{A5ED0662-FE69-4178-9F4E-7B8E9CC3C5D3}" type="presOf" srcId="{E64FEE1E-3D82-4443-B98C-BE9AFD989F75}" destId="{8544E5CC-A3A4-4CAB-BFBF-5801FF13A020}" srcOrd="0" destOrd="2" presId="urn:microsoft.com/office/officeart/2005/8/layout/vList5"/>
    <dgm:cxn modelId="{43C57F1E-DDFA-4F70-BCFF-72E1076E2885}" srcId="{EFFF9BF5-3723-4C73-86B4-AC14A256395D}" destId="{E64FEE1E-3D82-4443-B98C-BE9AFD989F75}" srcOrd="1" destOrd="0" parTransId="{0A984519-D37D-4621-AC4F-9E196B81A03A}" sibTransId="{454F7B92-9A8B-4A1D-9A78-D16C46DA0EE1}"/>
    <dgm:cxn modelId="{F825FBAE-6465-487B-9B98-31F81794FB2F}" type="presOf" srcId="{2F140EC3-7E2C-48D6-8EBF-A9DD75972754}" destId="{9D4A68A2-0CB7-4549-B97B-FC05ECD1F830}" srcOrd="0" destOrd="0" presId="urn:microsoft.com/office/officeart/2005/8/layout/vList5"/>
    <dgm:cxn modelId="{60A089B3-8E02-48BF-B531-DD3D06EE69DB}" srcId="{39646FB1-F2D1-4573-989A-2B400BCF29AF}" destId="{25AAA051-3D82-453F-9866-C093FD07B319}" srcOrd="2" destOrd="0" parTransId="{879F3A73-2D8E-4163-BF2B-F95BC82B1814}" sibTransId="{D54994BF-8EFB-4824-8438-9567AA70D661}"/>
    <dgm:cxn modelId="{2AF0E0AA-06B2-4047-BE3C-3AE6004C3786}" srcId="{BB2AF177-E7ED-4976-A32E-25A20D87E45D}" destId="{967F885D-2424-44EC-AC52-112E9E45EBC7}" srcOrd="0" destOrd="0" parTransId="{F726CA59-C09C-4BE3-8280-73D04820FE72}" sibTransId="{A8A11839-2AF0-4FF4-B63E-AD196B28832B}"/>
    <dgm:cxn modelId="{C7ED767F-7350-4ED6-B779-5597809273E0}" srcId="{EFFF9BF5-3723-4C73-86B4-AC14A256395D}" destId="{BB2AF177-E7ED-4976-A32E-25A20D87E45D}" srcOrd="0" destOrd="0" parTransId="{583AC2A6-54A0-4189-B567-1E8A6015D5D6}" sibTransId="{4F07E60E-90ED-4754-A7F6-44C4FD459C0B}"/>
    <dgm:cxn modelId="{69DD9A04-4C93-40DC-8D6A-2DA4F99CC425}" srcId="{25AAA051-3D82-453F-9866-C093FD07B319}" destId="{8D18B123-7C9E-48F2-A391-B1B731C5538A}" srcOrd="0" destOrd="0" parTransId="{12B6BD21-6D2F-4169-8805-1BAD25D8D817}" sibTransId="{9CB98CAE-B01C-426A-96D3-88C690810259}"/>
    <dgm:cxn modelId="{0ADADCB4-C36C-4969-A780-7C48B2C53C64}" srcId="{39646FB1-F2D1-4573-989A-2B400BCF29AF}" destId="{EFFF9BF5-3723-4C73-86B4-AC14A256395D}" srcOrd="0" destOrd="0" parTransId="{0502FC8B-32DB-4C74-BE75-433452CE0815}" sibTransId="{BA7A804A-6B42-4A72-A1FF-F7C99C4AC0EE}"/>
    <dgm:cxn modelId="{E81E10D0-23E0-40BF-A607-170AFCAD0BFA}" type="presOf" srcId="{8D18B123-7C9E-48F2-A391-B1B731C5538A}" destId="{88C69505-C923-4F6C-9E21-74E92B1F2F1C}" srcOrd="0" destOrd="0" presId="urn:microsoft.com/office/officeart/2005/8/layout/vList5"/>
    <dgm:cxn modelId="{0EC19F1E-37AB-4D70-872E-F47F2682C322}" type="presOf" srcId="{EFFF9BF5-3723-4C73-86B4-AC14A256395D}" destId="{27D0C47B-33AE-4980-AF57-CF801E9FB28D}" srcOrd="0" destOrd="0" presId="urn:microsoft.com/office/officeart/2005/8/layout/vList5"/>
    <dgm:cxn modelId="{A99554F4-8C8B-4572-9EF8-9D04C0083F00}" type="presOf" srcId="{39646FB1-F2D1-4573-989A-2B400BCF29AF}" destId="{8258C319-0A2D-46DC-BEDA-63F6D1EE71E3}" srcOrd="0" destOrd="0" presId="urn:microsoft.com/office/officeart/2005/8/layout/vList5"/>
    <dgm:cxn modelId="{5273FE39-2CB3-4B0A-BCB5-0226742EE523}" type="presOf" srcId="{967F885D-2424-44EC-AC52-112E9E45EBC7}" destId="{8544E5CC-A3A4-4CAB-BFBF-5801FF13A020}" srcOrd="0" destOrd="1" presId="urn:microsoft.com/office/officeart/2005/8/layout/vList5"/>
    <dgm:cxn modelId="{FCD1F835-ADDF-4726-9DF7-C0498C678B8D}" srcId="{2F140EC3-7E2C-48D6-8EBF-A9DD75972754}" destId="{7D355661-6786-41C6-B988-90FC9C0F2251}" srcOrd="1" destOrd="0" parTransId="{135AA5C0-0E2E-4A10-B646-9D178FEC345F}" sibTransId="{89ADA3C5-3D33-4A82-87BE-D531A41CF342}"/>
    <dgm:cxn modelId="{D74F5704-41F0-4FB1-8B93-7AADBE20907C}" type="presOf" srcId="{BB2AF177-E7ED-4976-A32E-25A20D87E45D}" destId="{8544E5CC-A3A4-4CAB-BFBF-5801FF13A020}" srcOrd="0" destOrd="0" presId="urn:microsoft.com/office/officeart/2005/8/layout/vList5"/>
    <dgm:cxn modelId="{F9B29AD1-1D2C-405C-A540-F41FDE74B352}" srcId="{39646FB1-F2D1-4573-989A-2B400BCF29AF}" destId="{2F140EC3-7E2C-48D6-8EBF-A9DD75972754}" srcOrd="1" destOrd="0" parTransId="{0CDA929B-A816-448C-AF22-99CBE8D64688}" sibTransId="{A49F2D0F-5DBB-4F7F-88B3-1BAC5952261D}"/>
    <dgm:cxn modelId="{8FEF8640-81D2-49BA-AF14-AD9F6F7B712F}" type="presOf" srcId="{7D355661-6786-41C6-B988-90FC9C0F2251}" destId="{4597E927-9674-405B-A218-AD9E418B392A}" srcOrd="0" destOrd="1" presId="urn:microsoft.com/office/officeart/2005/8/layout/vList5"/>
    <dgm:cxn modelId="{4906CD4D-3720-4BDF-B7C0-015B2965E8F2}" type="presParOf" srcId="{8258C319-0A2D-46DC-BEDA-63F6D1EE71E3}" destId="{13576FC7-1A6A-4984-B7C9-FD275F861D5C}" srcOrd="0" destOrd="0" presId="urn:microsoft.com/office/officeart/2005/8/layout/vList5"/>
    <dgm:cxn modelId="{11637CED-DC01-4368-BC21-41F6A6F07D55}" type="presParOf" srcId="{13576FC7-1A6A-4984-B7C9-FD275F861D5C}" destId="{27D0C47B-33AE-4980-AF57-CF801E9FB28D}" srcOrd="0" destOrd="0" presId="urn:microsoft.com/office/officeart/2005/8/layout/vList5"/>
    <dgm:cxn modelId="{B8F0C542-565A-43A2-97C3-C11E059CB481}" type="presParOf" srcId="{13576FC7-1A6A-4984-B7C9-FD275F861D5C}" destId="{8544E5CC-A3A4-4CAB-BFBF-5801FF13A020}" srcOrd="1" destOrd="0" presId="urn:microsoft.com/office/officeart/2005/8/layout/vList5"/>
    <dgm:cxn modelId="{A365BE71-1034-43FC-B04E-E9C10B072BF7}" type="presParOf" srcId="{8258C319-0A2D-46DC-BEDA-63F6D1EE71E3}" destId="{E71B9777-005A-4EB6-85CD-558B1242E4F3}" srcOrd="1" destOrd="0" presId="urn:microsoft.com/office/officeart/2005/8/layout/vList5"/>
    <dgm:cxn modelId="{45C9F0FB-FFB8-431E-A703-C13F1961ED5B}" type="presParOf" srcId="{8258C319-0A2D-46DC-BEDA-63F6D1EE71E3}" destId="{79675839-9E51-49B5-B458-9A52AD569C42}" srcOrd="2" destOrd="0" presId="urn:microsoft.com/office/officeart/2005/8/layout/vList5"/>
    <dgm:cxn modelId="{2349917D-3EB4-49B9-8245-6769163777C5}" type="presParOf" srcId="{79675839-9E51-49B5-B458-9A52AD569C42}" destId="{9D4A68A2-0CB7-4549-B97B-FC05ECD1F830}" srcOrd="0" destOrd="0" presId="urn:microsoft.com/office/officeart/2005/8/layout/vList5"/>
    <dgm:cxn modelId="{300DC37A-238A-437F-9878-DA25C7A4E20C}" type="presParOf" srcId="{79675839-9E51-49B5-B458-9A52AD569C42}" destId="{4597E927-9674-405B-A218-AD9E418B392A}" srcOrd="1" destOrd="0" presId="urn:microsoft.com/office/officeart/2005/8/layout/vList5"/>
    <dgm:cxn modelId="{C0ADE556-2E71-4C8F-90CE-8FC26E6B1BEF}" type="presParOf" srcId="{8258C319-0A2D-46DC-BEDA-63F6D1EE71E3}" destId="{F2322313-F691-4F64-B8EF-FD36D2166707}" srcOrd="3" destOrd="0" presId="urn:microsoft.com/office/officeart/2005/8/layout/vList5"/>
    <dgm:cxn modelId="{053E2E0C-0650-4317-AA6C-F99F653F081B}" type="presParOf" srcId="{8258C319-0A2D-46DC-BEDA-63F6D1EE71E3}" destId="{858F9B60-A554-4577-8824-E7BF47263D23}" srcOrd="4" destOrd="0" presId="urn:microsoft.com/office/officeart/2005/8/layout/vList5"/>
    <dgm:cxn modelId="{F002D9E0-AE74-4087-A8AE-3C2F4F46F089}" type="presParOf" srcId="{858F9B60-A554-4577-8824-E7BF47263D23}" destId="{0273CC69-6A2B-4D71-BDD4-D0D1646C564E}" srcOrd="0" destOrd="0" presId="urn:microsoft.com/office/officeart/2005/8/layout/vList5"/>
    <dgm:cxn modelId="{840A776B-DF31-46C6-BAB0-5451D2640D92}" type="presParOf" srcId="{858F9B60-A554-4577-8824-E7BF47263D23}" destId="{88C69505-C923-4F6C-9E21-74E92B1F2F1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46FB1-F2D1-4573-989A-2B400BCF29AF}"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EFFF9BF5-3723-4C73-86B4-AC14A256395D}">
      <dgm:prSet custT="1"/>
      <dgm:spPr>
        <a:xfrm>
          <a:off x="0" y="2073"/>
          <a:ext cx="3339846" cy="997404"/>
        </a:xfrm>
        <a:prstGeom prst="roundRect">
          <a:avLst/>
        </a:prstGeom>
      </dgm:spPr>
      <dgm:t>
        <a:bodyPr/>
        <a:lstStyle/>
        <a:p>
          <a:r>
            <a:rPr lang="en-ZA" sz="1600" b="1" dirty="0" smtClean="0"/>
            <a:t>Implemented conceptual framework on  funding model to support the  approved revised SA Connect Phase 2 model</a:t>
          </a:r>
          <a:endParaRPr lang="en-ZA" sz="1600" dirty="0" smtClean="0">
            <a:latin typeface="Calibri"/>
            <a:ea typeface="+mn-ea"/>
            <a:cs typeface="+mn-cs"/>
          </a:endParaRPr>
        </a:p>
      </dgm:t>
    </dgm:pt>
    <dgm:pt modelId="{0502FC8B-32DB-4C74-BE75-433452CE0815}" type="parTrans" cxnId="{0ADADCB4-C36C-4969-A780-7C48B2C53C64}">
      <dgm:prSet/>
      <dgm:spPr/>
      <dgm:t>
        <a:bodyPr/>
        <a:lstStyle/>
        <a:p>
          <a:endParaRPr lang="en-US"/>
        </a:p>
      </dgm:t>
    </dgm:pt>
    <dgm:pt modelId="{BA7A804A-6B42-4A72-A1FF-F7C99C4AC0EE}" type="sibTrans" cxnId="{0ADADCB4-C36C-4969-A780-7C48B2C53C64}">
      <dgm:prSet/>
      <dgm:spPr/>
      <dgm:t>
        <a:bodyPr/>
        <a:lstStyle/>
        <a:p>
          <a:endParaRPr lang="en-US"/>
        </a:p>
      </dgm:t>
    </dgm:pt>
    <dgm:pt modelId="{BB2AF177-E7ED-4976-A32E-25A20D87E45D}">
      <dgm:prSet custT="1">
        <dgm:style>
          <a:lnRef idx="2">
            <a:schemeClr val="accent5"/>
          </a:lnRef>
          <a:fillRef idx="1">
            <a:schemeClr val="lt1"/>
          </a:fillRef>
          <a:effectRef idx="0">
            <a:schemeClr val="accent5"/>
          </a:effectRef>
          <a:fontRef idx="minor">
            <a:schemeClr val="dk1"/>
          </a:fontRef>
        </dgm:style>
      </dgm:prSet>
      <dgm:spPr>
        <a:xfrm rot="5400000">
          <a:off x="5909636" y="-2467976"/>
          <a:ext cx="797923" cy="5937504"/>
        </a:xfrm>
        <a:prstGeom prst="round2SameRect">
          <a:avLst/>
        </a:prstGeom>
        <a:solidFill>
          <a:srgbClr val="FFFF00"/>
        </a:solidFill>
      </dgm:spPr>
      <dgm:t>
        <a:bodyPr/>
        <a:lstStyle/>
        <a:p>
          <a:pPr algn="just" rtl="0"/>
          <a:r>
            <a:rPr lang="en-ZA" sz="1400" b="1" dirty="0" smtClean="0">
              <a:latin typeface="Arial" panose="020B0604020202020204" pitchFamily="34" charset="0"/>
              <a:cs typeface="Arial" panose="020B0604020202020204" pitchFamily="34" charset="0"/>
            </a:rPr>
            <a:t>To monitor the funding activities on the identified service provider to support the  approved  revised SA Connect Phase 2 model implementation    </a:t>
          </a:r>
          <a:r>
            <a:rPr lang="en-ZA" sz="1400" b="1" dirty="0" smtClean="0">
              <a:latin typeface="Arial" panose="020B0604020202020204" pitchFamily="34" charset="0"/>
              <a:ea typeface="+mn-ea"/>
              <a:cs typeface="Arial" panose="020B0604020202020204" pitchFamily="34" charset="0"/>
            </a:rPr>
            <a:t> </a:t>
          </a:r>
          <a:endParaRPr lang="en-ZA" sz="1400" b="1" dirty="0">
            <a:latin typeface="Arial" panose="020B0604020202020204" pitchFamily="34" charset="0"/>
            <a:ea typeface="+mn-ea"/>
            <a:cs typeface="Arial" panose="020B0604020202020204" pitchFamily="34" charset="0"/>
          </a:endParaRPr>
        </a:p>
      </dgm:t>
    </dgm:pt>
    <dgm:pt modelId="{583AC2A6-54A0-4189-B567-1E8A6015D5D6}" type="parTrans" cxnId="{C7ED767F-7350-4ED6-B779-5597809273E0}">
      <dgm:prSet/>
      <dgm:spPr/>
      <dgm:t>
        <a:bodyPr/>
        <a:lstStyle/>
        <a:p>
          <a:endParaRPr lang="en-US"/>
        </a:p>
      </dgm:t>
    </dgm:pt>
    <dgm:pt modelId="{4F07E60E-90ED-4754-A7F6-44C4FD459C0B}" type="sibTrans" cxnId="{C7ED767F-7350-4ED6-B779-5597809273E0}">
      <dgm:prSet/>
      <dgm:spPr/>
      <dgm:t>
        <a:bodyPr/>
        <a:lstStyle/>
        <a:p>
          <a:endParaRPr lang="en-US"/>
        </a:p>
      </dgm:t>
    </dgm:pt>
    <dgm:pt modelId="{EEA5404F-E018-42F1-A018-2580D489039C}">
      <dgm:prSet custT="1">
        <dgm:style>
          <a:lnRef idx="2">
            <a:schemeClr val="accent5"/>
          </a:lnRef>
          <a:fillRef idx="1">
            <a:schemeClr val="lt1"/>
          </a:fillRef>
          <a:effectRef idx="0">
            <a:schemeClr val="accent5"/>
          </a:effectRef>
          <a:fontRef idx="minor">
            <a:schemeClr val="dk1"/>
          </a:fontRef>
        </dgm:style>
      </dgm:prSet>
      <dgm:spPr>
        <a:xfrm rot="5400000">
          <a:off x="5909636" y="-1420701"/>
          <a:ext cx="797923" cy="5937504"/>
        </a:xfrm>
        <a:prstGeom prst="round2SameRect">
          <a:avLst/>
        </a:prstGeom>
        <a:solidFill>
          <a:srgbClr val="FFFF00"/>
        </a:solidFill>
      </dgm:spPr>
      <dgm:t>
        <a:bodyPr/>
        <a:lstStyle/>
        <a:p>
          <a:pPr algn="just" rtl="0"/>
          <a:r>
            <a:rPr lang="en-ZA" sz="1400" b="1" dirty="0" smtClean="0">
              <a:latin typeface="Arial" panose="020B0604020202020204" pitchFamily="34" charset="0"/>
              <a:cs typeface="Arial" panose="020B0604020202020204" pitchFamily="34" charset="0"/>
            </a:rPr>
            <a:t>To monitor and report progress on the approval by the National Treasury on the proposed procurement strategy initiated on the appointment  of a  service provider to support  the revised  SA Connect Phase 2 model </a:t>
          </a:r>
          <a:endParaRPr lang="en-ZA" sz="1400" b="1" i="0" dirty="0">
            <a:solidFill>
              <a:schemeClr val="tx1"/>
            </a:solidFill>
            <a:latin typeface="Arial" panose="020B0604020202020204" pitchFamily="34" charset="0"/>
            <a:ea typeface="+mn-ea"/>
            <a:cs typeface="Arial" panose="020B0604020202020204" pitchFamily="34" charset="0"/>
          </a:endParaRPr>
        </a:p>
      </dgm:t>
    </dgm:pt>
    <dgm:pt modelId="{99A01D27-2F1D-469A-ACEA-5AA83BE808E8}" type="parTrans" cxnId="{316F4C9D-5AFE-429D-AB4C-6128D0DEA4EF}">
      <dgm:prSet/>
      <dgm:spPr/>
      <dgm:t>
        <a:bodyPr/>
        <a:lstStyle/>
        <a:p>
          <a:endParaRPr lang="en-US"/>
        </a:p>
      </dgm:t>
    </dgm:pt>
    <dgm:pt modelId="{168716BE-2F3F-415B-86BE-E1DB21A3825D}" type="sibTrans" cxnId="{316F4C9D-5AFE-429D-AB4C-6128D0DEA4EF}">
      <dgm:prSet/>
      <dgm:spPr/>
      <dgm:t>
        <a:bodyPr/>
        <a:lstStyle/>
        <a:p>
          <a:endParaRPr lang="en-US"/>
        </a:p>
      </dgm:t>
    </dgm:pt>
    <dgm:pt modelId="{2F140EC3-7E2C-48D6-8EBF-A9DD75972754}">
      <dgm:prSet custT="1"/>
      <dgm:spPr>
        <a:xfrm>
          <a:off x="0" y="1049348"/>
          <a:ext cx="3339846" cy="997404"/>
        </a:xfrm>
        <a:prstGeom prst="roundRect">
          <a:avLst/>
        </a:prstGeom>
      </dgm:spPr>
      <dgm:t>
        <a:bodyPr/>
        <a:lstStyle/>
        <a:p>
          <a:r>
            <a:rPr lang="en-ZA" sz="1600" b="1" dirty="0" smtClean="0"/>
            <a:t>Implemented procurement strategy from National Treasury on the appointment  of a  service provider to support  the revised  SA Connect Phase 2 model </a:t>
          </a:r>
          <a:endParaRPr lang="en-ZA" sz="1600" dirty="0">
            <a:latin typeface="Calibri"/>
            <a:ea typeface="+mn-ea"/>
            <a:cs typeface="+mn-cs"/>
          </a:endParaRPr>
        </a:p>
      </dgm:t>
    </dgm:pt>
    <dgm:pt modelId="{A49F2D0F-5DBB-4F7F-88B3-1BAC5952261D}" type="sibTrans" cxnId="{F9B29AD1-1D2C-405C-A540-F41FDE74B352}">
      <dgm:prSet/>
      <dgm:spPr/>
      <dgm:t>
        <a:bodyPr/>
        <a:lstStyle/>
        <a:p>
          <a:endParaRPr lang="en-US"/>
        </a:p>
      </dgm:t>
    </dgm:pt>
    <dgm:pt modelId="{0CDA929B-A816-448C-AF22-99CBE8D64688}" type="parTrans" cxnId="{F9B29AD1-1D2C-405C-A540-F41FDE74B352}">
      <dgm:prSet/>
      <dgm:spPr/>
      <dgm:t>
        <a:bodyPr/>
        <a:lstStyle/>
        <a:p>
          <a:endParaRPr lang="en-US"/>
        </a:p>
      </dgm:t>
    </dgm:pt>
    <dgm:pt modelId="{8258C319-0A2D-46DC-BEDA-63F6D1EE71E3}" type="pres">
      <dgm:prSet presAssocID="{39646FB1-F2D1-4573-989A-2B400BCF29AF}" presName="Name0" presStyleCnt="0">
        <dgm:presLayoutVars>
          <dgm:dir/>
          <dgm:animLvl val="lvl"/>
          <dgm:resizeHandles val="exact"/>
        </dgm:presLayoutVars>
      </dgm:prSet>
      <dgm:spPr/>
      <dgm:t>
        <a:bodyPr/>
        <a:lstStyle/>
        <a:p>
          <a:endParaRPr lang="en-US"/>
        </a:p>
      </dgm:t>
    </dgm:pt>
    <dgm:pt modelId="{13576FC7-1A6A-4984-B7C9-FD275F861D5C}" type="pres">
      <dgm:prSet presAssocID="{EFFF9BF5-3723-4C73-86B4-AC14A256395D}" presName="linNode" presStyleCnt="0"/>
      <dgm:spPr/>
      <dgm:t>
        <a:bodyPr/>
        <a:lstStyle/>
        <a:p>
          <a:endParaRPr lang="en-US"/>
        </a:p>
      </dgm:t>
    </dgm:pt>
    <dgm:pt modelId="{27D0C47B-33AE-4980-AF57-CF801E9FB28D}" type="pres">
      <dgm:prSet presAssocID="{EFFF9BF5-3723-4C73-86B4-AC14A256395D}" presName="parentText" presStyleLbl="node1" presStyleIdx="0" presStyleCnt="2" custLinFactNeighborY="1552">
        <dgm:presLayoutVars>
          <dgm:chMax val="1"/>
          <dgm:bulletEnabled val="1"/>
        </dgm:presLayoutVars>
      </dgm:prSet>
      <dgm:spPr/>
      <dgm:t>
        <a:bodyPr/>
        <a:lstStyle/>
        <a:p>
          <a:endParaRPr lang="en-US"/>
        </a:p>
      </dgm:t>
    </dgm:pt>
    <dgm:pt modelId="{8544E5CC-A3A4-4CAB-BFBF-5801FF13A020}" type="pres">
      <dgm:prSet presAssocID="{EFFF9BF5-3723-4C73-86B4-AC14A256395D}" presName="descendantText" presStyleLbl="alignAccFollowNode1" presStyleIdx="0" presStyleCnt="2">
        <dgm:presLayoutVars>
          <dgm:bulletEnabled val="1"/>
        </dgm:presLayoutVars>
      </dgm:prSet>
      <dgm:spPr/>
      <dgm:t>
        <a:bodyPr/>
        <a:lstStyle/>
        <a:p>
          <a:endParaRPr lang="en-US"/>
        </a:p>
      </dgm:t>
    </dgm:pt>
    <dgm:pt modelId="{E71B9777-005A-4EB6-85CD-558B1242E4F3}" type="pres">
      <dgm:prSet presAssocID="{BA7A804A-6B42-4A72-A1FF-F7C99C4AC0EE}" presName="sp" presStyleCnt="0"/>
      <dgm:spPr/>
      <dgm:t>
        <a:bodyPr/>
        <a:lstStyle/>
        <a:p>
          <a:endParaRPr lang="en-US"/>
        </a:p>
      </dgm:t>
    </dgm:pt>
    <dgm:pt modelId="{79675839-9E51-49B5-B458-9A52AD569C42}" type="pres">
      <dgm:prSet presAssocID="{2F140EC3-7E2C-48D6-8EBF-A9DD75972754}" presName="linNode" presStyleCnt="0"/>
      <dgm:spPr/>
      <dgm:t>
        <a:bodyPr/>
        <a:lstStyle/>
        <a:p>
          <a:endParaRPr lang="en-US"/>
        </a:p>
      </dgm:t>
    </dgm:pt>
    <dgm:pt modelId="{9D4A68A2-0CB7-4549-B97B-FC05ECD1F830}" type="pres">
      <dgm:prSet presAssocID="{2F140EC3-7E2C-48D6-8EBF-A9DD75972754}" presName="parentText" presStyleLbl="node1" presStyleIdx="1" presStyleCnt="2">
        <dgm:presLayoutVars>
          <dgm:chMax val="1"/>
          <dgm:bulletEnabled val="1"/>
        </dgm:presLayoutVars>
      </dgm:prSet>
      <dgm:spPr/>
      <dgm:t>
        <a:bodyPr/>
        <a:lstStyle/>
        <a:p>
          <a:endParaRPr lang="en-US"/>
        </a:p>
      </dgm:t>
    </dgm:pt>
    <dgm:pt modelId="{4597E927-9674-405B-A218-AD9E418B392A}" type="pres">
      <dgm:prSet presAssocID="{2F140EC3-7E2C-48D6-8EBF-A9DD75972754}" presName="descendantText" presStyleLbl="alignAccFollowNode1" presStyleIdx="1" presStyleCnt="2">
        <dgm:presLayoutVars>
          <dgm:bulletEnabled val="1"/>
        </dgm:presLayoutVars>
      </dgm:prSet>
      <dgm:spPr>
        <a:prstGeom prst="round2SameRect">
          <a:avLst/>
        </a:prstGeom>
      </dgm:spPr>
      <dgm:t>
        <a:bodyPr/>
        <a:lstStyle/>
        <a:p>
          <a:endParaRPr lang="en-US"/>
        </a:p>
      </dgm:t>
    </dgm:pt>
  </dgm:ptLst>
  <dgm:cxnLst>
    <dgm:cxn modelId="{0EC19F1E-37AB-4D70-872E-F47F2682C322}" type="presOf" srcId="{EFFF9BF5-3723-4C73-86B4-AC14A256395D}" destId="{27D0C47B-33AE-4980-AF57-CF801E9FB28D}" srcOrd="0" destOrd="0" presId="urn:microsoft.com/office/officeart/2005/8/layout/vList5"/>
    <dgm:cxn modelId="{F9B29AD1-1D2C-405C-A540-F41FDE74B352}" srcId="{39646FB1-F2D1-4573-989A-2B400BCF29AF}" destId="{2F140EC3-7E2C-48D6-8EBF-A9DD75972754}" srcOrd="1" destOrd="0" parTransId="{0CDA929B-A816-448C-AF22-99CBE8D64688}" sibTransId="{A49F2D0F-5DBB-4F7F-88B3-1BAC5952261D}"/>
    <dgm:cxn modelId="{C7ED767F-7350-4ED6-B779-5597809273E0}" srcId="{EFFF9BF5-3723-4C73-86B4-AC14A256395D}" destId="{BB2AF177-E7ED-4976-A32E-25A20D87E45D}" srcOrd="0" destOrd="0" parTransId="{583AC2A6-54A0-4189-B567-1E8A6015D5D6}" sibTransId="{4F07E60E-90ED-4754-A7F6-44C4FD459C0B}"/>
    <dgm:cxn modelId="{A99554F4-8C8B-4572-9EF8-9D04C0083F00}" type="presOf" srcId="{39646FB1-F2D1-4573-989A-2B400BCF29AF}" destId="{8258C319-0A2D-46DC-BEDA-63F6D1EE71E3}" srcOrd="0" destOrd="0" presId="urn:microsoft.com/office/officeart/2005/8/layout/vList5"/>
    <dgm:cxn modelId="{0ADADCB4-C36C-4969-A780-7C48B2C53C64}" srcId="{39646FB1-F2D1-4573-989A-2B400BCF29AF}" destId="{EFFF9BF5-3723-4C73-86B4-AC14A256395D}" srcOrd="0" destOrd="0" parTransId="{0502FC8B-32DB-4C74-BE75-433452CE0815}" sibTransId="{BA7A804A-6B42-4A72-A1FF-F7C99C4AC0EE}"/>
    <dgm:cxn modelId="{316F4C9D-5AFE-429D-AB4C-6128D0DEA4EF}" srcId="{2F140EC3-7E2C-48D6-8EBF-A9DD75972754}" destId="{EEA5404F-E018-42F1-A018-2580D489039C}" srcOrd="0" destOrd="0" parTransId="{99A01D27-2F1D-469A-ACEA-5AA83BE808E8}" sibTransId="{168716BE-2F3F-415B-86BE-E1DB21A3825D}"/>
    <dgm:cxn modelId="{1B2A7CF1-CA5C-4927-A4BB-1BDEE473D1FC}" type="presOf" srcId="{EEA5404F-E018-42F1-A018-2580D489039C}" destId="{4597E927-9674-405B-A218-AD9E418B392A}" srcOrd="0" destOrd="0" presId="urn:microsoft.com/office/officeart/2005/8/layout/vList5"/>
    <dgm:cxn modelId="{D74F5704-41F0-4FB1-8B93-7AADBE20907C}" type="presOf" srcId="{BB2AF177-E7ED-4976-A32E-25A20D87E45D}" destId="{8544E5CC-A3A4-4CAB-BFBF-5801FF13A020}" srcOrd="0" destOrd="0" presId="urn:microsoft.com/office/officeart/2005/8/layout/vList5"/>
    <dgm:cxn modelId="{F825FBAE-6465-487B-9B98-31F81794FB2F}" type="presOf" srcId="{2F140EC3-7E2C-48D6-8EBF-A9DD75972754}" destId="{9D4A68A2-0CB7-4549-B97B-FC05ECD1F830}" srcOrd="0" destOrd="0" presId="urn:microsoft.com/office/officeart/2005/8/layout/vList5"/>
    <dgm:cxn modelId="{4906CD4D-3720-4BDF-B7C0-015B2965E8F2}" type="presParOf" srcId="{8258C319-0A2D-46DC-BEDA-63F6D1EE71E3}" destId="{13576FC7-1A6A-4984-B7C9-FD275F861D5C}" srcOrd="0" destOrd="0" presId="urn:microsoft.com/office/officeart/2005/8/layout/vList5"/>
    <dgm:cxn modelId="{11637CED-DC01-4368-BC21-41F6A6F07D55}" type="presParOf" srcId="{13576FC7-1A6A-4984-B7C9-FD275F861D5C}" destId="{27D0C47B-33AE-4980-AF57-CF801E9FB28D}" srcOrd="0" destOrd="0" presId="urn:microsoft.com/office/officeart/2005/8/layout/vList5"/>
    <dgm:cxn modelId="{B8F0C542-565A-43A2-97C3-C11E059CB481}" type="presParOf" srcId="{13576FC7-1A6A-4984-B7C9-FD275F861D5C}" destId="{8544E5CC-A3A4-4CAB-BFBF-5801FF13A020}" srcOrd="1" destOrd="0" presId="urn:microsoft.com/office/officeart/2005/8/layout/vList5"/>
    <dgm:cxn modelId="{A365BE71-1034-43FC-B04E-E9C10B072BF7}" type="presParOf" srcId="{8258C319-0A2D-46DC-BEDA-63F6D1EE71E3}" destId="{E71B9777-005A-4EB6-85CD-558B1242E4F3}" srcOrd="1" destOrd="0" presId="urn:microsoft.com/office/officeart/2005/8/layout/vList5"/>
    <dgm:cxn modelId="{45C9F0FB-FFB8-431E-A703-C13F1961ED5B}" type="presParOf" srcId="{8258C319-0A2D-46DC-BEDA-63F6D1EE71E3}" destId="{79675839-9E51-49B5-B458-9A52AD569C42}" srcOrd="2" destOrd="0" presId="urn:microsoft.com/office/officeart/2005/8/layout/vList5"/>
    <dgm:cxn modelId="{2349917D-3EB4-49B9-8245-6769163777C5}" type="presParOf" srcId="{79675839-9E51-49B5-B458-9A52AD569C42}" destId="{9D4A68A2-0CB7-4549-B97B-FC05ECD1F830}" srcOrd="0" destOrd="0" presId="urn:microsoft.com/office/officeart/2005/8/layout/vList5"/>
    <dgm:cxn modelId="{300DC37A-238A-437F-9878-DA25C7A4E20C}" type="presParOf" srcId="{79675839-9E51-49B5-B458-9A52AD569C42}" destId="{4597E927-9674-405B-A218-AD9E418B392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44E5CC-A3A4-4CAB-BFBF-5801FF13A020}">
      <dsp:nvSpPr>
        <dsp:cNvPr id="0" name=""/>
        <dsp:cNvSpPr/>
      </dsp:nvSpPr>
      <dsp:spPr>
        <a:xfrm rot="5400000">
          <a:off x="7019249" y="-2779745"/>
          <a:ext cx="1336648" cy="7235363"/>
        </a:xfrm>
        <a:prstGeom prst="round2SameRect">
          <a:avLst/>
        </a:prstGeom>
        <a:solidFill>
          <a:srgbClr val="FFFF00"/>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endParaRPr lang="en-ZA" sz="1400" kern="1200" dirty="0">
            <a:latin typeface="Arial" panose="020B0604020202020204" pitchFamily="34" charset="0"/>
            <a:ea typeface="+mn-ea"/>
            <a:cs typeface="Arial" panose="020B0604020202020204" pitchFamily="34" charset="0"/>
          </a:endParaRPr>
        </a:p>
        <a:p>
          <a:pPr marL="228600" lvl="2" indent="-114300" algn="just" defTabSz="622300">
            <a:lnSpc>
              <a:spcPct val="90000"/>
            </a:lnSpc>
            <a:spcBef>
              <a:spcPct val="0"/>
            </a:spcBef>
            <a:spcAft>
              <a:spcPct val="15000"/>
            </a:spcAft>
            <a:buChar char="••"/>
          </a:pPr>
          <a:r>
            <a:rPr lang="en-ZA" sz="1400" b="1" kern="1200" dirty="0" smtClean="0"/>
            <a:t> To monitor and track the activities implemented on registration and awareness to ensure the targeted households are registered to enable the Analogue Switch off to take place in prioritise provinces </a:t>
          </a:r>
          <a:endParaRPr lang="en-US" sz="1400" b="1" i="0" kern="1200" dirty="0" smtClean="0">
            <a:solidFill>
              <a:schemeClr val="tx1"/>
            </a:solidFill>
            <a:latin typeface="Arial" panose="020B0604020202020204" pitchFamily="34" charset="0"/>
            <a:ea typeface="Times New Roman" panose="02020603050405020304" pitchFamily="18" charset="0"/>
          </a:endParaRPr>
        </a:p>
        <a:p>
          <a:pPr marL="114300" lvl="1" indent="-114300" algn="l" defTabSz="622300" rtl="0">
            <a:lnSpc>
              <a:spcPct val="90000"/>
            </a:lnSpc>
            <a:spcBef>
              <a:spcPct val="0"/>
            </a:spcBef>
            <a:spcAft>
              <a:spcPct val="15000"/>
            </a:spcAft>
            <a:buChar char="••"/>
          </a:pPr>
          <a:endParaRPr lang="en-ZA" sz="1400" kern="1200" dirty="0">
            <a:latin typeface="Arial" panose="020B0604020202020204" pitchFamily="34" charset="0"/>
            <a:ea typeface="+mn-ea"/>
            <a:cs typeface="Arial" panose="020B0604020202020204" pitchFamily="34" charset="0"/>
          </a:endParaRPr>
        </a:p>
      </dsp:txBody>
      <dsp:txXfrm rot="5400000">
        <a:off x="7019249" y="-2779745"/>
        <a:ext cx="1336648" cy="7235363"/>
      </dsp:txXfrm>
    </dsp:sp>
    <dsp:sp modelId="{27D0C47B-33AE-4980-AF57-CF801E9FB28D}">
      <dsp:nvSpPr>
        <dsp:cNvPr id="0" name=""/>
        <dsp:cNvSpPr/>
      </dsp:nvSpPr>
      <dsp:spPr>
        <a:xfrm>
          <a:off x="0" y="35797"/>
          <a:ext cx="4069892" cy="167081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ZA" sz="1600" kern="1200" dirty="0" smtClean="0"/>
            <a:t>A report on registration and awareness conducted in support of the Analogue Switch Off by 31 March 2021 developed</a:t>
          </a:r>
          <a:endParaRPr lang="en-ZA" sz="1600" kern="1200" dirty="0" smtClean="0">
            <a:latin typeface="Arial" panose="020B0604020202020204" pitchFamily="34" charset="0"/>
            <a:ea typeface="+mn-ea"/>
            <a:cs typeface="Arial" panose="020B0604020202020204" pitchFamily="34" charset="0"/>
          </a:endParaRPr>
        </a:p>
      </dsp:txBody>
      <dsp:txXfrm>
        <a:off x="0" y="35797"/>
        <a:ext cx="4069892" cy="1670810"/>
      </dsp:txXfrm>
    </dsp:sp>
    <dsp:sp modelId="{4597E927-9674-405B-A218-AD9E418B392A}">
      <dsp:nvSpPr>
        <dsp:cNvPr id="0" name=""/>
        <dsp:cNvSpPr/>
      </dsp:nvSpPr>
      <dsp:spPr>
        <a:xfrm rot="5400000">
          <a:off x="7019249" y="-1005143"/>
          <a:ext cx="1336648" cy="7235363"/>
        </a:xfrm>
        <a:prstGeom prst="round2SameRect">
          <a:avLst/>
        </a:prstGeom>
        <a:solidFill>
          <a:srgbClr val="FFFF00"/>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rtl="0">
            <a:lnSpc>
              <a:spcPct val="90000"/>
            </a:lnSpc>
            <a:spcBef>
              <a:spcPct val="0"/>
            </a:spcBef>
            <a:spcAft>
              <a:spcPct val="15000"/>
            </a:spcAft>
            <a:buChar char="••"/>
          </a:pPr>
          <a:endParaRPr lang="en-ZA" sz="1400" kern="1200" dirty="0">
            <a:latin typeface="Arial" panose="020B0604020202020204" pitchFamily="34" charset="0"/>
            <a:ea typeface="+mn-ea"/>
            <a:cs typeface="Arial" panose="020B0604020202020204" pitchFamily="34" charset="0"/>
          </a:endParaRPr>
        </a:p>
        <a:p>
          <a:pPr marL="114300" lvl="1" indent="-114300" algn="just" defTabSz="622300">
            <a:lnSpc>
              <a:spcPct val="90000"/>
            </a:lnSpc>
            <a:spcBef>
              <a:spcPct val="0"/>
            </a:spcBef>
            <a:spcAft>
              <a:spcPct val="15000"/>
            </a:spcAft>
            <a:buChar char="••"/>
          </a:pPr>
          <a:r>
            <a:rPr lang="en-ZA" sz="1400" b="1" kern="1200" dirty="0" smtClean="0"/>
            <a:t>To monitor the funding activities on identified service providers in the revised Analogue Switch Off Plan  </a:t>
          </a:r>
          <a:endParaRPr lang="en-ZA" sz="1400" b="1" kern="1200" dirty="0">
            <a:latin typeface="Arial" panose="020B0604020202020204" pitchFamily="34" charset="0"/>
            <a:ea typeface="+mn-ea"/>
            <a:cs typeface="Arial" panose="020B0604020202020204" pitchFamily="34" charset="0"/>
          </a:endParaRPr>
        </a:p>
      </dsp:txBody>
      <dsp:txXfrm rot="5400000">
        <a:off x="7019249" y="-1005143"/>
        <a:ext cx="1336648" cy="7235363"/>
      </dsp:txXfrm>
    </dsp:sp>
    <dsp:sp modelId="{9D4A68A2-0CB7-4549-B97B-FC05ECD1F830}">
      <dsp:nvSpPr>
        <dsp:cNvPr id="0" name=""/>
        <dsp:cNvSpPr/>
      </dsp:nvSpPr>
      <dsp:spPr>
        <a:xfrm>
          <a:off x="0" y="1756882"/>
          <a:ext cx="4069892" cy="167081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ZA" sz="1600" kern="1200" dirty="0" smtClean="0"/>
            <a:t>Conceptual framework on the funding model to support the revised Analogue Switch Off Plan  approved</a:t>
          </a:r>
          <a:endParaRPr lang="en-ZA" sz="1600" kern="1200" dirty="0">
            <a:latin typeface="Calibri"/>
            <a:ea typeface="+mn-ea"/>
            <a:cs typeface="+mn-cs"/>
          </a:endParaRPr>
        </a:p>
      </dsp:txBody>
      <dsp:txXfrm>
        <a:off x="0" y="1756882"/>
        <a:ext cx="4069892" cy="1670810"/>
      </dsp:txXfrm>
    </dsp:sp>
    <dsp:sp modelId="{88C69505-C923-4F6C-9E21-74E92B1F2F1C}">
      <dsp:nvSpPr>
        <dsp:cNvPr id="0" name=""/>
        <dsp:cNvSpPr/>
      </dsp:nvSpPr>
      <dsp:spPr>
        <a:xfrm rot="5400000">
          <a:off x="7019249" y="728957"/>
          <a:ext cx="1336648" cy="7235363"/>
        </a:xfrm>
        <a:prstGeom prst="round2SameRect">
          <a:avLst/>
        </a:prstGeom>
        <a:solidFill>
          <a:srgbClr val="FFFF00"/>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rtl="0">
            <a:lnSpc>
              <a:spcPct val="90000"/>
            </a:lnSpc>
            <a:spcBef>
              <a:spcPct val="0"/>
            </a:spcBef>
            <a:spcAft>
              <a:spcPct val="15000"/>
            </a:spcAft>
            <a:buChar char="••"/>
          </a:pPr>
          <a:r>
            <a:rPr lang="en-ZA" sz="1400" b="1" kern="1200" dirty="0" smtClean="0"/>
            <a:t>To monitor and report progress on the approval by the National Treasury on the proposed procurement strategy initiated on the appointment of  multiple service providers to support the revised Analogue Switch Off Plan  </a:t>
          </a:r>
          <a:endParaRPr lang="en-ZA" sz="1400" b="1" i="0" kern="1200" dirty="0">
            <a:latin typeface="Arial" panose="020B0604020202020204" pitchFamily="34" charset="0"/>
            <a:ea typeface="+mn-ea"/>
            <a:cs typeface="Arial" panose="020B0604020202020204" pitchFamily="34" charset="0"/>
          </a:endParaRPr>
        </a:p>
      </dsp:txBody>
      <dsp:txXfrm rot="5400000">
        <a:off x="7019249" y="728957"/>
        <a:ext cx="1336648" cy="7235363"/>
      </dsp:txXfrm>
    </dsp:sp>
    <dsp:sp modelId="{0273CC69-6A2B-4D71-BDD4-D0D1646C564E}">
      <dsp:nvSpPr>
        <dsp:cNvPr id="0" name=""/>
        <dsp:cNvSpPr/>
      </dsp:nvSpPr>
      <dsp:spPr>
        <a:xfrm>
          <a:off x="0" y="3511233"/>
          <a:ext cx="4069892" cy="167081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ZA" sz="1600" kern="1200" dirty="0" smtClean="0"/>
            <a:t>Procurement strategy to  National Treasury on the appointment of multiple service providers to support the revised Analogue Switch Off Plan approved</a:t>
          </a:r>
          <a:endParaRPr lang="en-ZA" sz="1600" kern="1200" dirty="0">
            <a:latin typeface="Calibri"/>
            <a:ea typeface="+mn-ea"/>
            <a:cs typeface="+mn-cs"/>
          </a:endParaRPr>
        </a:p>
      </dsp:txBody>
      <dsp:txXfrm>
        <a:off x="0" y="3511233"/>
        <a:ext cx="4069892" cy="16708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44E5CC-A3A4-4CAB-BFBF-5801FF13A020}">
      <dsp:nvSpPr>
        <dsp:cNvPr id="0" name=""/>
        <dsp:cNvSpPr/>
      </dsp:nvSpPr>
      <dsp:spPr>
        <a:xfrm rot="5400000">
          <a:off x="6736812" y="-2429170"/>
          <a:ext cx="1901523" cy="7235363"/>
        </a:xfrm>
        <a:prstGeom prst="round2SameRect">
          <a:avLst/>
        </a:prstGeom>
        <a:solidFill>
          <a:srgbClr val="FFFF00"/>
        </a:solidFill>
        <a:ln w="25400" cap="flat" cmpd="sng" algn="ctr">
          <a:solidFill>
            <a:schemeClr val="accent5"/>
          </a:solidFill>
          <a:prstDash val="solid"/>
        </a:ln>
        <a:effectLst/>
        <a:scene3d>
          <a:camera prst="orthographicFront"/>
          <a:lightRig rig="flat" dir="t"/>
        </a:scene3d>
        <a:sp3d extrusionH="12700"/>
      </dsp:spPr>
      <dsp:style>
        <a:lnRef idx="2">
          <a:schemeClr val="accent5"/>
        </a:lnRef>
        <a:fillRef idx="1">
          <a:schemeClr val="lt1"/>
        </a:fillRef>
        <a:effectRef idx="0">
          <a:schemeClr val="accent5"/>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rtl="0">
            <a:lnSpc>
              <a:spcPct val="90000"/>
            </a:lnSpc>
            <a:spcBef>
              <a:spcPct val="0"/>
            </a:spcBef>
            <a:spcAft>
              <a:spcPct val="15000"/>
            </a:spcAft>
            <a:buChar char="••"/>
          </a:pPr>
          <a:r>
            <a:rPr lang="en-ZA" sz="1400" b="1" kern="1200" dirty="0" smtClean="0">
              <a:latin typeface="Arial" panose="020B0604020202020204" pitchFamily="34" charset="0"/>
              <a:cs typeface="Arial" panose="020B0604020202020204" pitchFamily="34" charset="0"/>
            </a:rPr>
            <a:t>To monitor the funding activities on the identified service provider to support the  approved  revised SA Connect Phase 2 model implementation    </a:t>
          </a:r>
          <a:r>
            <a:rPr lang="en-ZA" sz="1400" b="1" kern="1200" dirty="0" smtClean="0">
              <a:latin typeface="Arial" panose="020B0604020202020204" pitchFamily="34" charset="0"/>
              <a:ea typeface="+mn-ea"/>
              <a:cs typeface="Arial" panose="020B0604020202020204" pitchFamily="34" charset="0"/>
            </a:rPr>
            <a:t> </a:t>
          </a:r>
          <a:endParaRPr lang="en-ZA" sz="1400" b="1" kern="1200" dirty="0">
            <a:latin typeface="Arial" panose="020B0604020202020204" pitchFamily="34" charset="0"/>
            <a:ea typeface="+mn-ea"/>
            <a:cs typeface="Arial" panose="020B0604020202020204" pitchFamily="34" charset="0"/>
          </a:endParaRPr>
        </a:p>
      </dsp:txBody>
      <dsp:txXfrm rot="5400000">
        <a:off x="6736812" y="-2429170"/>
        <a:ext cx="1901523" cy="7235363"/>
      </dsp:txXfrm>
    </dsp:sp>
    <dsp:sp modelId="{27D0C47B-33AE-4980-AF57-CF801E9FB28D}">
      <dsp:nvSpPr>
        <dsp:cNvPr id="0" name=""/>
        <dsp:cNvSpPr/>
      </dsp:nvSpPr>
      <dsp:spPr>
        <a:xfrm>
          <a:off x="0" y="36949"/>
          <a:ext cx="4069892" cy="237690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ZA" sz="1600" b="1" kern="1200" dirty="0" smtClean="0"/>
            <a:t>Implemented conceptual framework on  funding model to support the  approved revised SA Connect Phase 2 model</a:t>
          </a:r>
          <a:endParaRPr lang="en-ZA" sz="1600" kern="1200" dirty="0" smtClean="0">
            <a:latin typeface="Calibri"/>
            <a:ea typeface="+mn-ea"/>
            <a:cs typeface="+mn-cs"/>
          </a:endParaRPr>
        </a:p>
      </dsp:txBody>
      <dsp:txXfrm>
        <a:off x="0" y="36949"/>
        <a:ext cx="4069892" cy="2376904"/>
      </dsp:txXfrm>
    </dsp:sp>
    <dsp:sp modelId="{4597E927-9674-405B-A218-AD9E418B392A}">
      <dsp:nvSpPr>
        <dsp:cNvPr id="0" name=""/>
        <dsp:cNvSpPr/>
      </dsp:nvSpPr>
      <dsp:spPr>
        <a:xfrm rot="5400000">
          <a:off x="6736812" y="66579"/>
          <a:ext cx="1901523" cy="7235363"/>
        </a:xfrm>
        <a:prstGeom prst="round2SameRect">
          <a:avLst/>
        </a:prstGeom>
        <a:solidFill>
          <a:srgbClr val="FFFF00"/>
        </a:solidFill>
        <a:ln w="25400" cap="flat" cmpd="sng" algn="ctr">
          <a:solidFill>
            <a:schemeClr val="accent5"/>
          </a:solidFill>
          <a:prstDash val="solid"/>
        </a:ln>
        <a:effectLst/>
        <a:scene3d>
          <a:camera prst="orthographicFront"/>
          <a:lightRig rig="flat" dir="t"/>
        </a:scene3d>
        <a:sp3d extrusionH="12700"/>
      </dsp:spPr>
      <dsp:style>
        <a:lnRef idx="2">
          <a:schemeClr val="accent5"/>
        </a:lnRef>
        <a:fillRef idx="1">
          <a:schemeClr val="lt1"/>
        </a:fillRef>
        <a:effectRef idx="0">
          <a:schemeClr val="accent5"/>
        </a:effectRef>
        <a:fontRef idx="minor">
          <a:schemeClr val="dk1"/>
        </a:fontRef>
      </dsp:style>
      <dsp:txBody>
        <a:bodyPr spcFirstLastPara="0" vert="horz" wrap="square" lIns="247650" tIns="123825" rIns="247650" bIns="123825" numCol="1" spcCol="1270" anchor="ctr" anchorCtr="0">
          <a:noAutofit/>
        </a:bodyPr>
        <a:lstStyle/>
        <a:p>
          <a:pPr marL="114300" lvl="1" indent="-114300" algn="just" defTabSz="622300" rtl="0">
            <a:lnSpc>
              <a:spcPct val="90000"/>
            </a:lnSpc>
            <a:spcBef>
              <a:spcPct val="0"/>
            </a:spcBef>
            <a:spcAft>
              <a:spcPct val="15000"/>
            </a:spcAft>
            <a:buChar char="••"/>
          </a:pPr>
          <a:r>
            <a:rPr lang="en-ZA" sz="1400" b="1" kern="1200" dirty="0" smtClean="0">
              <a:latin typeface="Arial" panose="020B0604020202020204" pitchFamily="34" charset="0"/>
              <a:cs typeface="Arial" panose="020B0604020202020204" pitchFamily="34" charset="0"/>
            </a:rPr>
            <a:t>To monitor and report progress on the approval by the National Treasury on the proposed procurement strategy initiated on the appointment  of a  service provider to support  the revised  SA Connect Phase 2 model </a:t>
          </a:r>
          <a:endParaRPr lang="en-ZA" sz="1400" b="1" i="0" kern="1200" dirty="0">
            <a:solidFill>
              <a:schemeClr val="tx1"/>
            </a:solidFill>
            <a:latin typeface="Arial" panose="020B0604020202020204" pitchFamily="34" charset="0"/>
            <a:ea typeface="+mn-ea"/>
            <a:cs typeface="Arial" panose="020B0604020202020204" pitchFamily="34" charset="0"/>
          </a:endParaRPr>
        </a:p>
      </dsp:txBody>
      <dsp:txXfrm rot="5400000">
        <a:off x="6736812" y="66579"/>
        <a:ext cx="1901523" cy="7235363"/>
      </dsp:txXfrm>
    </dsp:sp>
    <dsp:sp modelId="{9D4A68A2-0CB7-4549-B97B-FC05ECD1F830}">
      <dsp:nvSpPr>
        <dsp:cNvPr id="0" name=""/>
        <dsp:cNvSpPr/>
      </dsp:nvSpPr>
      <dsp:spPr>
        <a:xfrm>
          <a:off x="0" y="2495809"/>
          <a:ext cx="4069892" cy="237690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ZA" sz="1600" b="1" kern="1200" dirty="0" smtClean="0"/>
            <a:t>Implemented procurement strategy from National Treasury on the appointment  of a  service provider to support  the revised  SA Connect Phase 2 model </a:t>
          </a:r>
          <a:endParaRPr lang="en-ZA" sz="1600" kern="1200" dirty="0">
            <a:latin typeface="Calibri"/>
            <a:ea typeface="+mn-ea"/>
            <a:cs typeface="+mn-cs"/>
          </a:endParaRPr>
        </a:p>
      </dsp:txBody>
      <dsp:txXfrm>
        <a:off x="0" y="2495809"/>
        <a:ext cx="4069892" cy="23769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7046"/>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idx="1"/>
          </p:nvPr>
        </p:nvSpPr>
        <p:spPr>
          <a:xfrm>
            <a:off x="3856740" y="2"/>
            <a:ext cx="2950475" cy="497046"/>
          </a:xfrm>
          <a:prstGeom prst="rect">
            <a:avLst/>
          </a:prstGeom>
        </p:spPr>
        <p:txBody>
          <a:bodyPr vert="horz" lIns="91568" tIns="45784" rIns="91568" bIns="45784" rtlCol="0"/>
          <a:lstStyle>
            <a:lvl1pPr algn="r">
              <a:defRPr sz="1200"/>
            </a:lvl1pPr>
          </a:lstStyle>
          <a:p>
            <a:fld id="{80B2BAE0-BDD1-4E53-B110-9B1501B92B77}" type="datetimeFigureOut">
              <a:rPr lang="en-US" smtClean="0"/>
              <a:pPr/>
              <a:t>5/6/2022</a:t>
            </a:fld>
            <a:endParaRPr lang="en-US"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568" tIns="45784" rIns="91568" bIns="45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42155"/>
            <a:ext cx="2950475" cy="497046"/>
          </a:xfrm>
          <a:prstGeom prst="rect">
            <a:avLst/>
          </a:prstGeom>
        </p:spPr>
        <p:txBody>
          <a:bodyPr vert="horz" lIns="91568" tIns="45784" rIns="91568"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40" y="9442155"/>
            <a:ext cx="2950475" cy="497046"/>
          </a:xfrm>
          <a:prstGeom prst="rect">
            <a:avLst/>
          </a:prstGeom>
        </p:spPr>
        <p:txBody>
          <a:bodyPr vert="horz" lIns="91568" tIns="45784" rIns="91568" bIns="45784" rtlCol="0" anchor="b"/>
          <a:lstStyle>
            <a:lvl1pPr algn="r">
              <a:defRPr sz="1200"/>
            </a:lvl1pPr>
          </a:lstStyle>
          <a:p>
            <a:fld id="{C78CC770-E5F4-4CD9-8D03-357033108C71}" type="slidenum">
              <a:rPr lang="en-US" smtClean="0"/>
              <a:pPr/>
              <a:t>‹#›</a:t>
            </a:fld>
            <a:endParaRPr lang="en-US" dirty="0"/>
          </a:p>
        </p:txBody>
      </p:sp>
    </p:spTree>
    <p:extLst>
      <p:ext uri="{BB962C8B-B14F-4D97-AF65-F5344CB8AC3E}">
        <p14:creationId xmlns:p14="http://schemas.microsoft.com/office/powerpoint/2010/main" xmlns="" val="387488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92075" y="746125"/>
            <a:ext cx="6624638" cy="372745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B7C307-C96B-4293-8D53-740B37FB3D8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9246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6D7854F-BB25-4EBF-AC24-38D00AAFAF4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14859425"/>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6559761D-B61F-4481-B4A1-07F1D6F7B42D}"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740936579"/>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0A1D51D-AA7E-43DD-855A-A4617F4375F0}"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62622441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5966884"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smtClean="0"/>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5F104B22-8847-4421-A6B2-15511A0D7075}"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326041010"/>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2" name="Title 1"/>
          <p:cNvSpPr>
            <a:spLocks noGrp="1"/>
          </p:cNvSpPr>
          <p:nvPr>
            <p:ph type="ctrTitle"/>
          </p:nvPr>
        </p:nvSpPr>
        <p:spPr>
          <a:xfrm>
            <a:off x="239349" y="1556793"/>
            <a:ext cx="7296811"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49" y="3068960"/>
            <a:ext cx="7296811"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571172-57E6-459F-9477-5D8095E0637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847862" y="4797152"/>
            <a:ext cx="1920213" cy="1440160"/>
          </a:xfrm>
          <a:prstGeom prst="rect">
            <a:avLst/>
          </a:prstGeom>
        </p:spPr>
      </p:pic>
    </p:spTree>
    <p:extLst>
      <p:ext uri="{BB962C8B-B14F-4D97-AF65-F5344CB8AC3E}">
        <p14:creationId xmlns:p14="http://schemas.microsoft.com/office/powerpoint/2010/main" xmlns="" val="819791421"/>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BC0B75-6CEC-49DD-BDF8-B18DB677CCC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6279031"/>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Untitled-1-1"/>
          <p:cNvPicPr>
            <a:picLocks noChangeAspect="1" noChangeArrowheads="1"/>
          </p:cNvPicPr>
          <p:nvPr userDrawn="1"/>
        </p:nvPicPr>
        <p:blipFill>
          <a:blip r:embed="rId2" cstate="print"/>
          <a:srcRect t="70983" b="10121"/>
          <a:stretch>
            <a:fillRect/>
          </a:stretch>
        </p:blipFill>
        <p:spPr bwMode="auto">
          <a:xfrm>
            <a:off x="0" y="0"/>
            <a:ext cx="12194117" cy="1296144"/>
          </a:xfrm>
          <a:prstGeom prst="rect">
            <a:avLst/>
          </a:prstGeom>
          <a:noFill/>
          <a:ln w="9525">
            <a:noFill/>
            <a:miter lim="800000"/>
            <a:headEnd/>
            <a:tailEnd/>
          </a:ln>
        </p:spPr>
      </p:pic>
      <p:sp>
        <p:nvSpPr>
          <p:cNvPr id="2" name="Title 1"/>
          <p:cNvSpPr>
            <a:spLocks noGrp="1"/>
          </p:cNvSpPr>
          <p:nvPr>
            <p:ph type="title"/>
          </p:nvPr>
        </p:nvSpPr>
        <p:spPr>
          <a:xfrm>
            <a:off x="963084" y="4137100"/>
            <a:ext cx="10363200" cy="1362075"/>
          </a:xfrm>
        </p:spPr>
        <p:txBody>
          <a:bodyPr anchor="t">
            <a:normAutofit/>
          </a:bodyPr>
          <a:lstStyle>
            <a:lvl1pPr algn="l">
              <a:defRPr sz="36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CC2730-985D-4F19-8253-162F4972E10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146594" y="-13775"/>
            <a:ext cx="2094089" cy="1570567"/>
          </a:xfrm>
          <a:prstGeom prst="rect">
            <a:avLst/>
          </a:prstGeom>
        </p:spPr>
      </p:pic>
    </p:spTree>
    <p:extLst>
      <p:ext uri="{BB962C8B-B14F-4D97-AF65-F5344CB8AC3E}">
        <p14:creationId xmlns:p14="http://schemas.microsoft.com/office/powerpoint/2010/main" xmlns="" val="2931311607"/>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0FEBB0-68F8-4613-B2BA-B16D375B9E6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982843186"/>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E77F04-C8AB-45EB-AF77-106F884F131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71110263"/>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8A41BA-B472-4EF4-A961-0CEA8729A91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4279329119"/>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DFCAEF-5345-4755-870F-7FC44FD3F99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59080408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22A525F6-AA27-4C0C-9780-FABF772D3FB6}"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829570533"/>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4F9344-6633-49FD-A238-1B40D49500B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3988197075"/>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E58D2F-A299-44D9-A027-FB4B3B0C1FE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669124003"/>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368751-1B9B-482F-B003-209DF065ACD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2396761372"/>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ADF1F6-6F4B-4129-B0E3-ED582A87AEB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626647" y="-13775"/>
            <a:ext cx="1614036" cy="1210527"/>
          </a:xfrm>
          <a:prstGeom prst="rect">
            <a:avLst/>
          </a:prstGeom>
        </p:spPr>
      </p:pic>
    </p:spTree>
    <p:extLst>
      <p:ext uri="{BB962C8B-B14F-4D97-AF65-F5344CB8AC3E}">
        <p14:creationId xmlns:p14="http://schemas.microsoft.com/office/powerpoint/2010/main" xmlns="" val="1049983850"/>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pic>
        <p:nvPicPr>
          <p:cNvPr id="5" name="Picture 13"/>
          <p:cNvPicPr>
            <a:picLocks noChangeAspect="1"/>
          </p:cNvPicPr>
          <p:nvPr userDrawn="1"/>
        </p:nvPicPr>
        <p:blipFill>
          <a:blip r:embed="rId3" cstate="print"/>
          <a:srcRect/>
          <a:stretch>
            <a:fillRect/>
          </a:stretch>
        </p:blipFill>
        <p:spPr bwMode="auto">
          <a:xfrm>
            <a:off x="9588500" y="4968876"/>
            <a:ext cx="2556933" cy="1916113"/>
          </a:xfrm>
          <a:prstGeom prst="rect">
            <a:avLst/>
          </a:prstGeom>
          <a:noFill/>
          <a:ln w="9525">
            <a:noFill/>
            <a:miter lim="800000"/>
            <a:headEnd/>
            <a:tailEnd/>
          </a:ln>
        </p:spPr>
      </p:pic>
      <p:sp>
        <p:nvSpPr>
          <p:cNvPr id="2" name="Title 1"/>
          <p:cNvSpPr>
            <a:spLocks noGrp="1"/>
          </p:cNvSpPr>
          <p:nvPr>
            <p:ph type="ctrTitle"/>
          </p:nvPr>
        </p:nvSpPr>
        <p:spPr>
          <a:xfrm>
            <a:off x="2447595" y="1556793"/>
            <a:ext cx="7296811" cy="1470025"/>
          </a:xfrm>
        </p:spPr>
        <p:txBody>
          <a:bodyPr/>
          <a:lstStyle>
            <a:lvl1pPr algn="ct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47595" y="3068960"/>
            <a:ext cx="7296811"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AFEE6C-8906-4B77-BD3B-B3DD2627D9D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A9052-C19B-4CE4-8FED-2F099A4D44DC}"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58308856"/>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F59D60-B3C2-470F-93C6-C1F7EC06B6B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596074452"/>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09600" y="3861049"/>
            <a:ext cx="10972800" cy="2881065"/>
          </a:xfrm>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E81324-6727-495A-9FEC-E582E5D3457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Content Placeholder 2"/>
          <p:cNvSpPr>
            <a:spLocks noGrp="1"/>
          </p:cNvSpPr>
          <p:nvPr>
            <p:ph idx="13"/>
          </p:nvPr>
        </p:nvSpPr>
        <p:spPr>
          <a:xfrm>
            <a:off x="623392" y="1628802"/>
            <a:ext cx="10945216" cy="2160239"/>
          </a:xfrm>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19038690"/>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descr="Untitled-1-1"/>
          <p:cNvPicPr>
            <a:picLocks noChangeAspect="1" noChangeArrowheads="1"/>
          </p:cNvPicPr>
          <p:nvPr userDrawn="1"/>
        </p:nvPicPr>
        <p:blipFill>
          <a:blip r:embed="rId2" cstate="print"/>
          <a:srcRect t="70982" b="10121"/>
          <a:stretch>
            <a:fillRect/>
          </a:stretch>
        </p:blipFill>
        <p:spPr bwMode="auto">
          <a:xfrm>
            <a:off x="0" y="0"/>
            <a:ext cx="12194117" cy="1295400"/>
          </a:xfrm>
          <a:prstGeom prst="rect">
            <a:avLst/>
          </a:prstGeom>
          <a:noFill/>
          <a:ln w="9525">
            <a:noFill/>
            <a:miter lim="800000"/>
            <a:headEnd/>
            <a:tailEnd/>
          </a:ln>
        </p:spPr>
      </p:pic>
      <p:pic>
        <p:nvPicPr>
          <p:cNvPr id="5" name="Picture 13"/>
          <p:cNvPicPr>
            <a:picLocks noChangeAspect="1"/>
          </p:cNvPicPr>
          <p:nvPr userDrawn="1"/>
        </p:nvPicPr>
        <p:blipFill>
          <a:blip r:embed="rId3" cstate="print"/>
          <a:srcRect/>
          <a:stretch>
            <a:fillRect/>
          </a:stretch>
        </p:blipFill>
        <p:spPr bwMode="auto">
          <a:xfrm>
            <a:off x="10147300" y="-14288"/>
            <a:ext cx="2093384" cy="1571626"/>
          </a:xfrm>
          <a:prstGeom prst="rect">
            <a:avLst/>
          </a:prstGeom>
          <a:noFill/>
          <a:ln w="9525">
            <a:noFill/>
            <a:miter lim="800000"/>
            <a:headEnd/>
            <a:tailEnd/>
          </a:ln>
        </p:spPr>
      </p:pic>
      <p:sp>
        <p:nvSpPr>
          <p:cNvPr id="2" name="Title 1"/>
          <p:cNvSpPr>
            <a:spLocks noGrp="1"/>
          </p:cNvSpPr>
          <p:nvPr>
            <p:ph type="title"/>
          </p:nvPr>
        </p:nvSpPr>
        <p:spPr>
          <a:xfrm>
            <a:off x="963084" y="2996953"/>
            <a:ext cx="10363200" cy="1498283"/>
          </a:xfrm>
        </p:spPr>
        <p:txBody>
          <a:bodyPr anchor="t">
            <a:normAutofit/>
          </a:bodyPr>
          <a:lstStyle>
            <a:lvl1pPr algn="ctr">
              <a:defRPr sz="4400" b="1" cap="none" baseline="0">
                <a:latin typeface="Calibri" pitchFamily="34" charset="0"/>
              </a:defRPr>
            </a:lvl1p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E5F50A-0140-4CBC-B0DE-C2A3624CA6B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6585EE-E153-4A5E-BC81-D543F2C9EE03}"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586551644"/>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0"/>
            <a:ext cx="5384800" cy="5141168"/>
          </a:xfrm>
        </p:spPr>
        <p:txBody>
          <a:bodyPr/>
          <a:lstStyle>
            <a:lvl1pPr algn="just">
              <a:defRPr sz="2400"/>
            </a:lvl1pPr>
            <a:lvl2pPr algn="just">
              <a:defRPr sz="2000"/>
            </a:lvl2pPr>
            <a:lvl3pPr algn="just">
              <a:defRPr sz="1800"/>
            </a:lvl3pPr>
            <a:lvl4pPr algn="just">
              <a:defRPr sz="1600"/>
            </a:lvl4pPr>
            <a:lvl5pPr algn="just">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0"/>
            <a:ext cx="5384800" cy="5141168"/>
          </a:xfrm>
        </p:spPr>
        <p:txBody>
          <a:bodyPr/>
          <a:lstStyle>
            <a:lvl1pPr algn="just">
              <a:defRPr sz="2400"/>
            </a:lvl1pPr>
            <a:lvl2pPr algn="just">
              <a:defRPr sz="2000"/>
            </a:lvl2pPr>
            <a:lvl3pPr algn="just">
              <a:defRPr sz="1800"/>
            </a:lvl3pPr>
            <a:lvl4pPr algn="just">
              <a:defRPr sz="1600"/>
            </a:lvl4pPr>
            <a:lvl5pPr algn="just">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DBEB6A-959A-4205-ACFB-2A1BA73CE94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2284C-45EC-4831-9FD0-08BA405FF2F0}"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509843338"/>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lgn="just">
              <a:defRPr sz="2400"/>
            </a:lvl1pPr>
            <a:lvl2pPr algn="just">
              <a:defRPr sz="2000"/>
            </a:lvl2pPr>
            <a:lvl3pPr algn="just">
              <a:defRPr sz="1800"/>
            </a:lvl3pPr>
            <a:lvl4pPr algn="just">
              <a:defRPr sz="1600"/>
            </a:lvl4pPr>
            <a:lvl5pPr algn="jus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lgn="just">
              <a:defRPr sz="2400"/>
            </a:lvl1pPr>
            <a:lvl2pPr algn="just">
              <a:defRPr sz="2000"/>
            </a:lvl2pPr>
            <a:lvl3pPr algn="just">
              <a:defRPr sz="1800"/>
            </a:lvl3pPr>
            <a:lvl4pPr algn="just">
              <a:defRPr sz="1600"/>
            </a:lvl4pPr>
            <a:lvl5pPr algn="jus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1F07A0-D5D4-4E2F-894E-BA9CAC80B6F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ooter Placeholder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275BA0-9988-4DEA-8E0F-21861615D1F2}"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1296483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6B941FF1-1831-4115-95E2-37176DA718FF}"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008821876"/>
      </p:ext>
    </p:extLst>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8F8CAAD-B8C8-48E0-8A66-6C5E0913F20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08D061-1429-4E35-854D-B288D114F804}"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493780392"/>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90CF8B-0B99-4C48-BD8F-29E353D504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37439E-891D-48DB-A903-D434397E6239}"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977040993"/>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2FB89C-A6F8-404A-AABF-39F3566A71E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2CD72A-D9EE-4FE0-9007-763FBB973A3B}"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511744106"/>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ctr">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7D2DD1-568C-4A3A-8614-8F6D194D273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74AE53-CB82-422F-A852-6A2C8D5E06C6}"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541774941"/>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6948C9-BD26-4776-9DDD-67F3BC36EA3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C687C1-ECB3-46C1-906B-FEA8351C569B}"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60938154"/>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Vertical Title 1"/>
          <p:cNvSpPr>
            <a:spLocks noGrp="1"/>
          </p:cNvSpPr>
          <p:nvPr>
            <p:ph type="title" orient="vert"/>
          </p:nvPr>
        </p:nvSpPr>
        <p:spPr>
          <a:xfrm>
            <a:off x="8839200" y="620689"/>
            <a:ext cx="2743200" cy="55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A1D229-03FF-44A9-A37F-A41D716E1E5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7E4FCE-9B59-40DB-BB68-F1A6EE58DBA9}"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760532552"/>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A72A1F5D-8F71-48D7-8FB7-AD8F773A142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323143365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defRPr/>
            </a:pPr>
            <a:fld id="{69F013F5-858A-469D-A2E9-42C3871D9DCF}"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163514445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defRPr/>
            </a:pPr>
            <a:fld id="{E0F97061-FD04-4B12-96C1-6B37E956F7E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538785875"/>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defRPr/>
            </a:pPr>
            <a:fld id="{E8305AC6-5B65-4BF6-976A-1909E30F547D}"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4290041748"/>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1441FDEF-A3C4-47E6-9B56-B356F55E6CF8}"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392654099"/>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solidFill>
                  <a:srgbClr val="E15415"/>
                </a:solidFill>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ABCA85EA-5CE5-457D-B8E3-C0C09F0CB701}"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xmlns="" val="230105376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a:p>
            <a:pPr lvl="3"/>
            <a:endParaRPr lang="en-US" smtClean="0"/>
          </a:p>
        </p:txBody>
      </p:sp>
      <p:sp>
        <p:nvSpPr>
          <p:cNvPr id="1028" name="Rectangle 4"/>
          <p:cNvSpPr>
            <a:spLocks noGrp="1" noChangeArrowheads="1"/>
          </p:cNvSpPr>
          <p:nvPr>
            <p:ph type="dt" sz="half" idx="2"/>
          </p:nvPr>
        </p:nvSpPr>
        <p:spPr bwMode="auto">
          <a:xfrm>
            <a:off x="609601"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005667"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fontAlgn="base">
              <a:spcBef>
                <a:spcPct val="0"/>
              </a:spcBef>
              <a:spcAft>
                <a:spcPct val="0"/>
              </a:spcAft>
              <a:defRPr/>
            </a:pPr>
            <a:r>
              <a:rPr lang="en-US" dirty="0" smtClean="0"/>
              <a:t>Making South Africa a Global Leader</a:t>
            </a:r>
          </a:p>
          <a:p>
            <a:pPr fontAlgn="base">
              <a:spcBef>
                <a:spcPct val="0"/>
              </a:spcBef>
              <a:spcAft>
                <a:spcPct val="0"/>
              </a:spcAft>
              <a:defRPr/>
            </a:pPr>
            <a:r>
              <a:rPr lang="en-US" dirty="0" smtClean="0"/>
              <a:t>in Harnessing ICTs for Socio-economic Development</a:t>
            </a:r>
            <a:endParaRPr lang="en-US" dirty="0"/>
          </a:p>
        </p:txBody>
      </p:sp>
      <p:sp>
        <p:nvSpPr>
          <p:cNvPr id="1030" name="Rectangle 6"/>
          <p:cNvSpPr>
            <a:spLocks noGrp="1" noChangeArrowheads="1"/>
          </p:cNvSpPr>
          <p:nvPr>
            <p:ph type="sldNum" sz="quarter" idx="4"/>
          </p:nvPr>
        </p:nvSpPr>
        <p:spPr bwMode="auto">
          <a:xfrm>
            <a:off x="9457267"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fontAlgn="base">
              <a:spcBef>
                <a:spcPct val="0"/>
              </a:spcBef>
              <a:spcAft>
                <a:spcPct val="0"/>
              </a:spcAft>
              <a:defRPr/>
            </a:pPr>
            <a:fld id="{13DAF0D4-8F83-44C5-8484-415C99B2E3B5}"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0" y="1"/>
            <a:ext cx="4199467" cy="1025525"/>
          </a:xfrm>
          <a:prstGeom prst="rect">
            <a:avLst/>
          </a:prstGeom>
          <a:noFill/>
          <a:ln w="9525">
            <a:noFill/>
            <a:miter lim="800000"/>
            <a:headEnd/>
            <a:tailEnd/>
          </a:ln>
        </p:spPr>
      </p:pic>
    </p:spTree>
    <p:extLst>
      <p:ext uri="{BB962C8B-B14F-4D97-AF65-F5344CB8AC3E}">
        <p14:creationId xmlns:p14="http://schemas.microsoft.com/office/powerpoint/2010/main" xmlns="" val="336982811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ransition spd="slow">
    <p:randomBar dir="vert"/>
  </p:transition>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20688"/>
            <a:ext cx="10959008" cy="7969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7316A7-85C3-4323-99ED-8310D1554C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D1AF37-56A7-4E2F-87A5-0FC0E3D02D6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charset="0"/>
            </a:endParaRPr>
          </a:p>
        </p:txBody>
      </p:sp>
      <p:grpSp>
        <p:nvGrpSpPr>
          <p:cNvPr id="11" name="Group 10"/>
          <p:cNvGrpSpPr/>
          <p:nvPr userDrawn="1"/>
        </p:nvGrpSpPr>
        <p:grpSpPr>
          <a:xfrm>
            <a:off x="0" y="0"/>
            <a:ext cx="12194117" cy="620688"/>
            <a:chOff x="0" y="0"/>
            <a:chExt cx="9145588" cy="620688"/>
          </a:xfrm>
        </p:grpSpPr>
        <p:pic>
          <p:nvPicPr>
            <p:cNvPr id="10" name="Picture 7" descr="Untitled-1-1"/>
            <p:cNvPicPr>
              <a:picLocks noChangeAspect="1" noChangeArrowheads="1"/>
            </p:cNvPicPr>
            <p:nvPr userDrawn="1"/>
          </p:nvPicPr>
          <p:blipFill>
            <a:blip r:embed="rId13" cstate="print"/>
            <a:srcRect b="90952"/>
            <a:stretch>
              <a:fillRect/>
            </a:stretch>
          </p:blipFill>
          <p:spPr bwMode="auto">
            <a:xfrm>
              <a:off x="0" y="0"/>
              <a:ext cx="9145588" cy="620688"/>
            </a:xfrm>
            <a:prstGeom prst="rect">
              <a:avLst/>
            </a:prstGeom>
            <a:noFill/>
            <a:ln w="9525">
              <a:noFill/>
              <a:miter lim="800000"/>
              <a:headEnd/>
              <a:tailEnd/>
            </a:ln>
          </p:spPr>
        </p:pic>
        <p:pic>
          <p:nvPicPr>
            <p:cNvPr id="8" name="Picture 7" descr="Untitled-1-1"/>
            <p:cNvPicPr>
              <a:picLocks noChangeAspect="1" noChangeArrowheads="1"/>
            </p:cNvPicPr>
            <p:nvPr userDrawn="1"/>
          </p:nvPicPr>
          <p:blipFill>
            <a:blip r:embed="rId14" cstate="print"/>
            <a:srcRect l="9049" t="70983" r="64968" b="10121"/>
            <a:stretch>
              <a:fillRect/>
            </a:stretch>
          </p:blipFill>
          <p:spPr bwMode="auto">
            <a:xfrm>
              <a:off x="0" y="0"/>
              <a:ext cx="1122000" cy="612000"/>
            </a:xfrm>
            <a:prstGeom prst="rect">
              <a:avLst/>
            </a:prstGeom>
            <a:noFill/>
            <a:ln w="9525">
              <a:noFill/>
              <a:miter lim="800000"/>
              <a:headEnd/>
              <a:tailEnd/>
            </a:ln>
          </p:spPr>
        </p:pic>
      </p:grpSp>
    </p:spTree>
    <p:extLst>
      <p:ext uri="{BB962C8B-B14F-4D97-AF65-F5344CB8AC3E}">
        <p14:creationId xmlns:p14="http://schemas.microsoft.com/office/powerpoint/2010/main" xmlns="" val="357990066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randomBar dir="vert"/>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18" y="620713"/>
            <a:ext cx="10957983"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5141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6387C3-066B-4F8E-A95F-05CB6803FDE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5/6/2022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2000" b="1"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B12863-0629-48FC-A944-0F9782FA3D04}"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031" name="Group 10"/>
          <p:cNvGrpSpPr>
            <a:grpSpLocks/>
          </p:cNvGrpSpPr>
          <p:nvPr userDrawn="1"/>
        </p:nvGrpSpPr>
        <p:grpSpPr bwMode="auto">
          <a:xfrm>
            <a:off x="0" y="1"/>
            <a:ext cx="12194117" cy="620713"/>
            <a:chOff x="0" y="0"/>
            <a:chExt cx="9145588" cy="620688"/>
          </a:xfrm>
        </p:grpSpPr>
        <p:pic>
          <p:nvPicPr>
            <p:cNvPr id="1033" name="Picture 7" descr="Untitled-1-1"/>
            <p:cNvPicPr>
              <a:picLocks noChangeAspect="1" noChangeArrowheads="1"/>
            </p:cNvPicPr>
            <p:nvPr userDrawn="1"/>
          </p:nvPicPr>
          <p:blipFill>
            <a:blip r:embed="rId14" cstate="print"/>
            <a:srcRect b="90952"/>
            <a:stretch>
              <a:fillRect/>
            </a:stretch>
          </p:blipFill>
          <p:spPr bwMode="auto">
            <a:xfrm>
              <a:off x="0" y="0"/>
              <a:ext cx="9145588" cy="620688"/>
            </a:xfrm>
            <a:prstGeom prst="rect">
              <a:avLst/>
            </a:prstGeom>
            <a:noFill/>
            <a:ln w="9525">
              <a:noFill/>
              <a:miter lim="800000"/>
              <a:headEnd/>
              <a:tailEnd/>
            </a:ln>
          </p:spPr>
        </p:pic>
        <p:pic>
          <p:nvPicPr>
            <p:cNvPr id="1034" name="Picture 7" descr="Untitled-1-1"/>
            <p:cNvPicPr>
              <a:picLocks noChangeAspect="1" noChangeArrowheads="1"/>
            </p:cNvPicPr>
            <p:nvPr userDrawn="1"/>
          </p:nvPicPr>
          <p:blipFill>
            <a:blip r:embed="rId15" cstate="print"/>
            <a:srcRect l="9048" t="70982" r="64967" b="10121"/>
            <a:stretch>
              <a:fillRect/>
            </a:stretch>
          </p:blipFill>
          <p:spPr bwMode="auto">
            <a:xfrm>
              <a:off x="0" y="0"/>
              <a:ext cx="1122000" cy="612000"/>
            </a:xfrm>
            <a:prstGeom prst="rect">
              <a:avLst/>
            </a:prstGeom>
            <a:noFill/>
            <a:ln w="9525">
              <a:noFill/>
              <a:miter lim="800000"/>
              <a:headEnd/>
              <a:tailEnd/>
            </a:ln>
          </p:spPr>
        </p:pic>
      </p:grpSp>
      <p:pic>
        <p:nvPicPr>
          <p:cNvPr id="1032" name="Picture 11"/>
          <p:cNvPicPr>
            <a:picLocks noChangeAspect="1"/>
          </p:cNvPicPr>
          <p:nvPr userDrawn="1"/>
        </p:nvPicPr>
        <p:blipFill>
          <a:blip r:embed="rId16" cstate="print"/>
          <a:srcRect/>
          <a:stretch>
            <a:fillRect/>
          </a:stretch>
        </p:blipFill>
        <p:spPr bwMode="auto">
          <a:xfrm>
            <a:off x="10625668" y="-14288"/>
            <a:ext cx="1615017" cy="1211263"/>
          </a:xfrm>
          <a:prstGeom prst="rect">
            <a:avLst/>
          </a:prstGeom>
          <a:noFill/>
          <a:ln w="9525">
            <a:noFill/>
            <a:miter lim="800000"/>
            <a:headEnd/>
            <a:tailEnd/>
          </a:ln>
        </p:spPr>
      </p:pic>
    </p:spTree>
    <p:extLst>
      <p:ext uri="{BB962C8B-B14F-4D97-AF65-F5344CB8AC3E}">
        <p14:creationId xmlns:p14="http://schemas.microsoft.com/office/powerpoint/2010/main" xmlns="" val="306355327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ransition spd="slow">
    <p:randomBar dir="vert"/>
  </p:transition>
  <p:hf hdr="0" ftr="0" dt="0"/>
  <p:txStyles>
    <p:titleStyle>
      <a:lvl1pPr algn="ctr" rtl="0" fontAlgn="base">
        <a:spcBef>
          <a:spcPct val="0"/>
        </a:spcBef>
        <a:spcAft>
          <a:spcPct val="0"/>
        </a:spcAft>
        <a:defRPr sz="3600" kern="1200">
          <a:solidFill>
            <a:schemeClr val="tx1"/>
          </a:solidFill>
          <a:latin typeface="+mj-lt"/>
          <a:ea typeface="+mj-ea"/>
          <a:cs typeface="+mj-cs"/>
        </a:defRPr>
      </a:lvl1pPr>
      <a:lvl2pPr algn="ctr" rtl="0" fontAlgn="base">
        <a:spcBef>
          <a:spcPct val="0"/>
        </a:spcBef>
        <a:spcAft>
          <a:spcPct val="0"/>
        </a:spcAft>
        <a:defRPr sz="3600">
          <a:solidFill>
            <a:schemeClr val="tx1"/>
          </a:solidFill>
          <a:latin typeface="Calibri" pitchFamily="34" charset="0"/>
        </a:defRPr>
      </a:lvl2pPr>
      <a:lvl3pPr algn="ctr" rtl="0" fontAlgn="base">
        <a:spcBef>
          <a:spcPct val="0"/>
        </a:spcBef>
        <a:spcAft>
          <a:spcPct val="0"/>
        </a:spcAft>
        <a:defRPr sz="3600">
          <a:solidFill>
            <a:schemeClr val="tx1"/>
          </a:solidFill>
          <a:latin typeface="Calibri" pitchFamily="34" charset="0"/>
        </a:defRPr>
      </a:lvl3pPr>
      <a:lvl4pPr algn="ctr" rtl="0" fontAlgn="base">
        <a:spcBef>
          <a:spcPct val="0"/>
        </a:spcBef>
        <a:spcAft>
          <a:spcPct val="0"/>
        </a:spcAft>
        <a:defRPr sz="3600">
          <a:solidFill>
            <a:schemeClr val="tx1"/>
          </a:solidFill>
          <a:latin typeface="Calibri" pitchFamily="34" charset="0"/>
        </a:defRPr>
      </a:lvl4pPr>
      <a:lvl5pPr algn="ctr" rtl="0" fontAlgn="base">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just"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just"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just"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just"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just"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032104" y="0"/>
            <a:ext cx="3635896" cy="3394346"/>
          </a:xfrm>
          <a:prstGeom prst="rect">
            <a:avLst/>
          </a:prstGeom>
        </p:spPr>
      </p:pic>
      <p:sp>
        <p:nvSpPr>
          <p:cNvPr id="5" name="Subtitle 2"/>
          <p:cNvSpPr>
            <a:spLocks noGrp="1"/>
          </p:cNvSpPr>
          <p:nvPr>
            <p:ph type="subTitle" idx="1"/>
          </p:nvPr>
        </p:nvSpPr>
        <p:spPr>
          <a:xfrm>
            <a:off x="407368" y="1124744"/>
            <a:ext cx="11017224" cy="4104456"/>
          </a:xfrm>
        </p:spPr>
        <p:txBody>
          <a:bodyPr>
            <a:normAutofit fontScale="25000" lnSpcReduction="20000"/>
          </a:bodyPr>
          <a:lstStyle/>
          <a:p>
            <a:pPr algn="ctr"/>
            <a:endParaRPr lang="en-US" sz="4500" b="1" dirty="0" smtClean="0">
              <a:latin typeface="Arial" panose="020B0604020202020204" pitchFamily="34" charset="0"/>
              <a:cs typeface="Arial" panose="020B0604020202020204" pitchFamily="34" charset="0"/>
            </a:endParaRPr>
          </a:p>
          <a:p>
            <a:pPr algn="ctr"/>
            <a:endParaRPr lang="en-US" sz="6700" b="1" dirty="0" smtClean="0">
              <a:latin typeface="Arial" panose="020B0604020202020204" pitchFamily="34" charset="0"/>
              <a:cs typeface="Arial" panose="020B0604020202020204" pitchFamily="34" charset="0"/>
            </a:endParaRPr>
          </a:p>
          <a:p>
            <a:pPr algn="ctr"/>
            <a:endParaRPr lang="en-US" sz="9000" b="1" dirty="0" smtClean="0">
              <a:latin typeface="Arial" panose="020B0604020202020204" pitchFamily="34" charset="0"/>
              <a:cs typeface="Arial" panose="020B0604020202020204" pitchFamily="34" charset="0"/>
            </a:endParaRPr>
          </a:p>
          <a:p>
            <a:pPr algn="l"/>
            <a:r>
              <a:rPr lang="en-US" sz="11200" b="1" dirty="0" smtClean="0">
                <a:latin typeface="Arial" panose="020B0604020202020204" pitchFamily="34" charset="0"/>
                <a:cs typeface="Arial" panose="020B0604020202020204" pitchFamily="34" charset="0"/>
              </a:rPr>
              <a:t>Presentation to the Portfolio Committee </a:t>
            </a:r>
          </a:p>
          <a:p>
            <a:pPr algn="l"/>
            <a:r>
              <a:rPr lang="en-US" sz="11200" b="1" dirty="0" smtClean="0">
                <a:latin typeface="Arial" panose="020B0604020202020204" pitchFamily="34" charset="0"/>
                <a:cs typeface="Arial" panose="020B0604020202020204" pitchFamily="34" charset="0"/>
              </a:rPr>
              <a:t>On Communications </a:t>
            </a:r>
            <a:endParaRPr lang="en-US" sz="11200" b="1" dirty="0">
              <a:latin typeface="Arial" panose="020B0604020202020204" pitchFamily="34" charset="0"/>
              <a:cs typeface="Arial" panose="020B0604020202020204" pitchFamily="34" charset="0"/>
            </a:endParaRPr>
          </a:p>
          <a:p>
            <a:pPr algn="ctr"/>
            <a:endParaRPr lang="en-US" sz="9000" b="1" dirty="0" smtClean="0">
              <a:latin typeface="Arial" panose="020B0604020202020204" pitchFamily="34" charset="0"/>
              <a:cs typeface="Arial" panose="020B0604020202020204" pitchFamily="34" charset="0"/>
            </a:endParaRPr>
          </a:p>
          <a:p>
            <a:pPr algn="ctr"/>
            <a:endParaRPr lang="en-US" sz="9000" b="1" dirty="0">
              <a:latin typeface="Arial" panose="020B0604020202020204" pitchFamily="34" charset="0"/>
              <a:cs typeface="Arial" panose="020B0604020202020204" pitchFamily="34" charset="0"/>
            </a:endParaRPr>
          </a:p>
          <a:p>
            <a:pPr algn="ctr"/>
            <a:endParaRPr lang="en-US" sz="9000" b="1" dirty="0" smtClean="0">
              <a:latin typeface="Arial" panose="020B0604020202020204" pitchFamily="34" charset="0"/>
              <a:cs typeface="Arial" panose="020B0604020202020204" pitchFamily="34" charset="0"/>
            </a:endParaRPr>
          </a:p>
          <a:p>
            <a:pPr algn="ctr"/>
            <a:r>
              <a:rPr lang="en-US" sz="11200" b="1" dirty="0" smtClean="0">
                <a:latin typeface="Arial" panose="020B0604020202020204" pitchFamily="34" charset="0"/>
                <a:cs typeface="Arial" panose="020B0604020202020204" pitchFamily="34" charset="0"/>
              </a:rPr>
              <a:t>Revised USAF 2021-2022   </a:t>
            </a:r>
          </a:p>
          <a:p>
            <a:pPr algn="ctr"/>
            <a:endParaRPr lang="en-US" sz="8000" b="1" dirty="0" smtClean="0">
              <a:latin typeface="Arial" panose="020B0604020202020204" pitchFamily="34" charset="0"/>
              <a:cs typeface="Arial" panose="020B0604020202020204" pitchFamily="34" charset="0"/>
            </a:endParaRPr>
          </a:p>
          <a:p>
            <a:pPr algn="ctr"/>
            <a:endParaRPr lang="en-US" sz="8000" b="1" dirty="0" smtClean="0">
              <a:latin typeface="Arial" panose="020B0604020202020204" pitchFamily="34" charset="0"/>
              <a:cs typeface="Arial" panose="020B0604020202020204" pitchFamily="34" charset="0"/>
            </a:endParaRPr>
          </a:p>
          <a:p>
            <a:pPr algn="ctr"/>
            <a:r>
              <a:rPr lang="en-US" sz="8000" b="1" dirty="0" smtClean="0">
                <a:latin typeface="Arial" panose="020B0604020202020204" pitchFamily="34" charset="0"/>
                <a:cs typeface="Arial" panose="020B0604020202020204" pitchFamily="34" charset="0"/>
              </a:rPr>
              <a:t> </a:t>
            </a:r>
            <a:endParaRPr lang="en-US" sz="9600" i="1" dirty="0">
              <a:solidFill>
                <a:schemeClr val="tx1"/>
              </a:solidFill>
              <a:latin typeface="Arial" panose="020B0604020202020204" pitchFamily="34" charset="0"/>
              <a:cs typeface="Arial" panose="020B0604020202020204" pitchFamily="34" charset="0"/>
            </a:endParaRPr>
          </a:p>
          <a:p>
            <a:pPr algn="ctr"/>
            <a:endParaRPr lang="en-US" sz="2400" i="1" dirty="0"/>
          </a:p>
          <a:p>
            <a:pPr algn="ctr"/>
            <a:endParaRPr lang="en-US" sz="2400" i="1" dirty="0"/>
          </a:p>
          <a:p>
            <a:pPr algn="ctr"/>
            <a:r>
              <a:rPr lang="en-US" sz="2400" i="1" dirty="0"/>
              <a:t>		</a:t>
            </a:r>
          </a:p>
          <a:p>
            <a:pPr algn="ctr"/>
            <a:endParaRPr lang="en-US" sz="2400" i="1" dirty="0"/>
          </a:p>
          <a:p>
            <a:pPr algn="ctr"/>
            <a:r>
              <a:rPr lang="en-US" sz="2400" i="1" dirty="0"/>
              <a:t>						</a:t>
            </a:r>
            <a:endParaRPr lang="en-US" sz="4200" i="1" dirty="0">
              <a:latin typeface="Arial" panose="020B0604020202020204" pitchFamily="34" charset="0"/>
              <a:cs typeface="Arial" panose="020B0604020202020204" pitchFamily="34" charset="0"/>
            </a:endParaRPr>
          </a:p>
          <a:p>
            <a:pPr algn="ctr"/>
            <a:r>
              <a:rPr lang="en-GB" sz="2400" dirty="0">
                <a:latin typeface="Arial Narrow" panose="020B0606020202030204" pitchFamily="34" charset="0"/>
              </a:rPr>
              <a:t>                                                                                     </a:t>
            </a:r>
            <a:endParaRPr lang="en-US" sz="4000" i="1" dirty="0"/>
          </a:p>
          <a:p>
            <a:pPr algn="ctr"/>
            <a:endParaRPr lang="en-US" sz="4000" i="1" dirty="0"/>
          </a:p>
          <a:p>
            <a:pPr algn="ctr"/>
            <a:endParaRPr lang="en-US" sz="2400" i="1" dirty="0"/>
          </a:p>
          <a:p>
            <a:pPr algn="ctr"/>
            <a:endParaRPr lang="en-US" sz="2400" i="1" dirty="0"/>
          </a:p>
          <a:p>
            <a:pPr algn="ctr"/>
            <a:endParaRPr lang="en-US" sz="2400" i="1" dirty="0"/>
          </a:p>
          <a:p>
            <a:endParaRPr lang="en-US" sz="4000" dirty="0"/>
          </a:p>
          <a:p>
            <a:endParaRPr lang="en-US" sz="4000" dirty="0"/>
          </a:p>
        </p:txBody>
      </p:sp>
    </p:spTree>
    <p:extLst>
      <p:ext uri="{BB962C8B-B14F-4D97-AF65-F5344CB8AC3E}">
        <p14:creationId xmlns:p14="http://schemas.microsoft.com/office/powerpoint/2010/main" xmlns="" val="175613473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055440" y="7938"/>
            <a:ext cx="9937104" cy="612751"/>
          </a:xfrm>
        </p:spPr>
        <p:txBody>
          <a:bodyPr>
            <a:normAutofit fontScale="90000"/>
          </a:bodyPr>
          <a:lstStyle/>
          <a:p>
            <a:pPr algn="ctr">
              <a:lnSpc>
                <a:spcPct val="110000"/>
              </a:lnSpc>
              <a:spcAft>
                <a:spcPts val="1050"/>
              </a:spcAft>
            </a:pPr>
            <a:r>
              <a:rPr lang="en-ZA" sz="2000" b="1" kern="1400" dirty="0" smtClean="0">
                <a:latin typeface="Arial" panose="020B0604020202020204" pitchFamily="34" charset="0"/>
                <a:ea typeface="Times New Roman" panose="02020603050405020304" pitchFamily="18" charset="0"/>
                <a:cs typeface="Arial" panose="020B0604020202020204" pitchFamily="34" charset="0"/>
              </a:rPr>
              <a:t/>
            </a:r>
            <a:br>
              <a:rPr lang="en-ZA" sz="2000" b="1" kern="1400" dirty="0" smtClean="0">
                <a:latin typeface="Arial" panose="020B0604020202020204" pitchFamily="34" charset="0"/>
                <a:ea typeface="Times New Roman" panose="02020603050405020304" pitchFamily="18" charset="0"/>
                <a:cs typeface="Arial" panose="020B0604020202020204" pitchFamily="34" charset="0"/>
              </a:rPr>
            </a:br>
            <a:r>
              <a:rPr lang="en-ZA" sz="2000" b="1" kern="1400" dirty="0" smtClean="0">
                <a:latin typeface="Arial" panose="020B0604020202020204" pitchFamily="34" charset="0"/>
                <a:ea typeface="Times New Roman" panose="02020603050405020304" pitchFamily="18" charset="0"/>
                <a:cs typeface="Arial" panose="020B0604020202020204" pitchFamily="34" charset="0"/>
              </a:rPr>
              <a:t>Revised </a:t>
            </a:r>
            <a:r>
              <a:rPr lang="en-ZA" sz="2000" b="1" kern="1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USAF Annual Performance Plan2021-2022 </a:t>
            </a:r>
            <a:r>
              <a:rPr lang="en-ZA" sz="2400" kern="1400" dirty="0">
                <a:latin typeface="Arial" panose="020B0604020202020204" pitchFamily="34" charset="0"/>
                <a:ea typeface="Times New Roman" panose="02020603050405020304" pitchFamily="18" charset="0"/>
                <a:cs typeface="Times New Roman" panose="02020603050405020304" pitchFamily="18" charset="0"/>
              </a:rPr>
              <a:t/>
            </a:r>
            <a:br>
              <a:rPr lang="en-ZA" sz="2400" kern="1400" dirty="0">
                <a:latin typeface="Arial" panose="020B0604020202020204" pitchFamily="34" charset="0"/>
                <a:ea typeface="Times New Roman" panose="02020603050405020304" pitchFamily="18" charset="0"/>
                <a:cs typeface="Times New Roman" panose="02020603050405020304" pitchFamily="18" charset="0"/>
              </a:rPr>
            </a:br>
            <a:endParaRPr lang="en-US" sz="2200" b="1" i="1" dirty="0">
              <a:solidFill>
                <a:schemeClr val="bg1"/>
              </a:solidFill>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sp>
        <p:nvSpPr>
          <p:cNvPr id="5" name="Rectangle 1"/>
          <p:cNvSpPr>
            <a:spLocks noChangeArrowheads="1"/>
          </p:cNvSpPr>
          <p:nvPr/>
        </p:nvSpPr>
        <p:spPr bwMode="auto">
          <a:xfrm>
            <a:off x="2847975" y="159067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8" name="Rectangle: Rounded Corners 17">
            <a:extLst>
              <a:ext uri="{FF2B5EF4-FFF2-40B4-BE49-F238E27FC236}">
                <a16:creationId xmlns:a16="http://schemas.microsoft.com/office/drawing/2014/main" xmlns="" id="{7649499D-EC59-4998-9912-94F6F788C1E2}"/>
              </a:ext>
            </a:extLst>
          </p:cNvPr>
          <p:cNvSpPr/>
          <p:nvPr/>
        </p:nvSpPr>
        <p:spPr>
          <a:xfrm>
            <a:off x="191344" y="620689"/>
            <a:ext cx="1945431" cy="5976663"/>
          </a:xfrm>
          <a:prstGeom prst="roundRect">
            <a:avLst/>
          </a:prstGeom>
          <a:solidFill>
            <a:srgbClr val="FF9933"/>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IMPACT STATEMENT: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Enhanced access to ICT and digital broadcasting services in identified underserviced areas</a:t>
            </a:r>
            <a:r>
              <a:rPr kumimoji="0" lang="en-ZA"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p>
          <a:p>
            <a:pPr lvl="0" algn="ctr" fontAlgn="base">
              <a:spcBef>
                <a:spcPct val="0"/>
              </a:spcBef>
              <a:spcAft>
                <a:spcPct val="0"/>
              </a:spcAft>
              <a:defRPr/>
            </a:pPr>
            <a:endParaRPr lang="en-ZA" sz="1200" kern="0" dirty="0">
              <a:solidFill>
                <a:prstClr val="black"/>
              </a:solidFill>
              <a:latin typeface="Arial" panose="020B0604020202020204" pitchFamily="34" charset="0"/>
              <a:cs typeface="Arial" panose="020B0604020202020204" pitchFamily="34" charset="0"/>
            </a:endParaRPr>
          </a:p>
          <a:p>
            <a:pPr lvl="0" algn="ctr" fontAlgn="base">
              <a:spcBef>
                <a:spcPct val="0"/>
              </a:spcBef>
              <a:spcAft>
                <a:spcPct val="0"/>
              </a:spcAft>
              <a:defRPr/>
            </a:pPr>
            <a:endParaRPr kumimoji="0" lang="en-ZA"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ZA" sz="1200" kern="0" dirty="0">
              <a:solidFill>
                <a:prstClr val="black"/>
              </a:solidFill>
              <a:latin typeface="Arial" panose="020B0604020202020204" pitchFamily="34" charset="0"/>
              <a:cs typeface="Arial" panose="020B0604020202020204" pitchFamily="34" charset="0"/>
            </a:endParaRPr>
          </a:p>
          <a:p>
            <a:pPr lvl="0" algn="ctr" fontAlgn="base">
              <a:spcBef>
                <a:spcPct val="0"/>
              </a:spcBef>
              <a:spcAft>
                <a:spcPct val="0"/>
              </a:spcAft>
              <a:defRPr/>
            </a:pPr>
            <a:endParaRPr kumimoji="0" lang="en-ZA"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ctangle: Rounded Corners 18">
            <a:extLst>
              <a:ext uri="{FF2B5EF4-FFF2-40B4-BE49-F238E27FC236}">
                <a16:creationId xmlns:a16="http://schemas.microsoft.com/office/drawing/2014/main" xmlns="" id="{B52BC360-444E-456F-8867-89CE4503FBCF}"/>
              </a:ext>
            </a:extLst>
          </p:cNvPr>
          <p:cNvSpPr/>
          <p:nvPr/>
        </p:nvSpPr>
        <p:spPr>
          <a:xfrm>
            <a:off x="2136775" y="652032"/>
            <a:ext cx="2159025" cy="2215057"/>
          </a:xfrm>
          <a:prstGeom prst="roundRect">
            <a:avLst/>
          </a:prstGeom>
          <a:solidFill>
            <a:schemeClr val="bg1">
              <a:lumMod val="75000"/>
            </a:schemeClr>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15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OUTCOME 1:</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15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150" i="1" u="none" strike="noStrike" kern="1400" cap="none" spc="0" normalizeH="0" baseline="0" noProof="0" dirty="0" smtClean="0">
                <a:ln>
                  <a:noFill/>
                </a:ln>
                <a:effectLst/>
                <a:uLnTx/>
                <a:uFillTx/>
                <a:latin typeface="Arial" panose="020B0604020202020204" pitchFamily="34" charset="0"/>
                <a:ea typeface="Times New Roman" panose="02020603050405020304" pitchFamily="18" charset="0"/>
              </a:rPr>
              <a:t>Broadened access to broadcast digital services by qualifying households</a:t>
            </a:r>
            <a:endParaRPr kumimoji="0" lang="en-ZA" sz="1150" i="1"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10" name="Rectangle: Rounded Corners 19">
            <a:extLst>
              <a:ext uri="{FF2B5EF4-FFF2-40B4-BE49-F238E27FC236}">
                <a16:creationId xmlns:a16="http://schemas.microsoft.com/office/drawing/2014/main" xmlns="" id="{DD6519AE-CD45-48B5-B0A0-CB4A560023F4}"/>
              </a:ext>
            </a:extLst>
          </p:cNvPr>
          <p:cNvSpPr/>
          <p:nvPr/>
        </p:nvSpPr>
        <p:spPr>
          <a:xfrm>
            <a:off x="2148388" y="2923846"/>
            <a:ext cx="2147412" cy="1763454"/>
          </a:xfrm>
          <a:prstGeom prst="roundRect">
            <a:avLst/>
          </a:prstGeom>
          <a:solidFill>
            <a:srgbClr val="00B050"/>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1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OUTCOME 2:</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3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ZA" sz="1150" i="1" u="none" strike="noStrike" kern="14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rPr>
              <a:t>Increased access to broadband in underserviced areas</a:t>
            </a:r>
            <a:endParaRPr kumimoji="0" lang="en-ZA" sz="1150" i="1"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13" name="Rectangle: Rounded Corners 22">
            <a:extLst>
              <a:ext uri="{FF2B5EF4-FFF2-40B4-BE49-F238E27FC236}">
                <a16:creationId xmlns:a16="http://schemas.microsoft.com/office/drawing/2014/main" xmlns="" id="{0DEBEB30-3855-42F3-BA7B-626069EAC02F}"/>
              </a:ext>
            </a:extLst>
          </p:cNvPr>
          <p:cNvSpPr/>
          <p:nvPr/>
        </p:nvSpPr>
        <p:spPr>
          <a:xfrm>
            <a:off x="4320234" y="583429"/>
            <a:ext cx="5749078" cy="2340417"/>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lvl="0" algn="ctr" fontAlgn="base">
              <a:spcBef>
                <a:spcPct val="0"/>
              </a:spcBef>
              <a:spcAft>
                <a:spcPct val="0"/>
              </a:spcAft>
              <a:defRPr/>
            </a:pPr>
            <a:endParaRPr lang="en-US" sz="1200" b="1" kern="1400" dirty="0" smtClean="0">
              <a:solidFill>
                <a:schemeClr val="bg1"/>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200" b="1" kern="1400" dirty="0">
              <a:solidFill>
                <a:schemeClr val="bg1"/>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200" b="1" kern="1400" dirty="0" smtClean="0">
              <a:solidFill>
                <a:schemeClr val="bg1"/>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200" b="1" kern="1400" dirty="0" smtClean="0">
              <a:solidFill>
                <a:schemeClr val="bg1"/>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200" b="1" kern="1400" dirty="0">
              <a:solidFill>
                <a:schemeClr val="bg1"/>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200" b="1" kern="1400" dirty="0">
              <a:solidFill>
                <a:schemeClr val="bg1"/>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200" b="1" kern="1400" dirty="0" smtClean="0">
              <a:solidFill>
                <a:schemeClr val="bg1"/>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r>
              <a:rPr lang="en-US" sz="1200" b="1" kern="1400" dirty="0" smtClean="0">
                <a:solidFill>
                  <a:srgbClr val="FFFF00"/>
                </a:solidFill>
                <a:latin typeface="Arial" panose="020B0604020202020204" pitchFamily="34" charset="0"/>
                <a:ea typeface="Times New Roman" panose="02020603050405020304" pitchFamily="18" charset="0"/>
              </a:rPr>
              <a:t> 3 New  APP targets</a:t>
            </a:r>
          </a:p>
          <a:p>
            <a:pPr lvl="0" algn="ctr" fontAlgn="base">
              <a:spcBef>
                <a:spcPct val="0"/>
              </a:spcBef>
              <a:spcAft>
                <a:spcPct val="0"/>
              </a:spcAft>
              <a:defRPr/>
            </a:pPr>
            <a:endParaRPr lang="en-US" sz="1200" b="1" kern="1400" dirty="0" smtClean="0">
              <a:solidFill>
                <a:schemeClr val="bg1"/>
              </a:solidFill>
              <a:latin typeface="Arial" panose="020B0604020202020204" pitchFamily="34" charset="0"/>
              <a:ea typeface="Times New Roman" panose="02020603050405020304" pitchFamily="18" charset="0"/>
            </a:endParaRPr>
          </a:p>
          <a:p>
            <a:pPr marL="228600" lvl="0" indent="-228600" algn="just" fontAlgn="base">
              <a:spcBef>
                <a:spcPct val="0"/>
              </a:spcBef>
              <a:spcAft>
                <a:spcPct val="0"/>
              </a:spcAft>
              <a:buFont typeface="+mj-lt"/>
              <a:buAutoNum type="arabicPeriod"/>
              <a:defRPr/>
            </a:pPr>
            <a:r>
              <a:rPr lang="en-US" sz="1200" b="1" kern="1400" dirty="0" smtClean="0">
                <a:solidFill>
                  <a:srgbClr val="FFFF00"/>
                </a:solidFill>
                <a:latin typeface="Arial" panose="020B0604020202020204" pitchFamily="34" charset="0"/>
                <a:ea typeface="Times New Roman" panose="02020603050405020304" pitchFamily="18" charset="0"/>
              </a:rPr>
              <a:t> </a:t>
            </a:r>
            <a:r>
              <a:rPr lang="en-ZA" sz="1100" b="1" dirty="0" smtClean="0">
                <a:solidFill>
                  <a:srgbClr val="FFFF00"/>
                </a:solidFill>
                <a:latin typeface="Arial" panose="020B0604020202020204" pitchFamily="34" charset="0"/>
                <a:cs typeface="Arial" panose="020B0604020202020204" pitchFamily="34" charset="0"/>
              </a:rPr>
              <a:t>A </a:t>
            </a:r>
            <a:r>
              <a:rPr lang="en-ZA" sz="1100" b="1" dirty="0">
                <a:solidFill>
                  <a:srgbClr val="FFFF00"/>
                </a:solidFill>
                <a:latin typeface="Arial" panose="020B0604020202020204" pitchFamily="34" charset="0"/>
                <a:cs typeface="Arial" panose="020B0604020202020204" pitchFamily="34" charset="0"/>
              </a:rPr>
              <a:t>report on registration and awareness conducted in support of the Analogue Switch Off by 31 March 2021 developed</a:t>
            </a:r>
            <a:endParaRPr lang="en-ZA" sz="1100" b="1" i="1" kern="1400" dirty="0" smtClean="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marL="228600" lvl="0" indent="-228600" algn="just" fontAlgn="base">
              <a:spcBef>
                <a:spcPct val="0"/>
              </a:spcBef>
              <a:spcAft>
                <a:spcPct val="0"/>
              </a:spcAft>
              <a:buFont typeface="+mj-lt"/>
              <a:buAutoNum type="arabicPeriod"/>
              <a:defRPr/>
            </a:pPr>
            <a:r>
              <a:rPr lang="en-ZA" sz="1100" b="1" kern="1400" dirty="0" smtClean="0">
                <a:solidFill>
                  <a:srgbClr val="FFFF00"/>
                </a:solidFill>
                <a:latin typeface="Arial" panose="020B0604020202020204" pitchFamily="34" charset="0"/>
                <a:ea typeface="Times New Roman" panose="02020603050405020304" pitchFamily="18" charset="0"/>
              </a:rPr>
              <a:t>Conceptual </a:t>
            </a:r>
            <a:r>
              <a:rPr lang="en-ZA" sz="1100" b="1" kern="1400" dirty="0">
                <a:solidFill>
                  <a:srgbClr val="FFFF00"/>
                </a:solidFill>
                <a:latin typeface="Arial" panose="020B0604020202020204" pitchFamily="34" charset="0"/>
                <a:ea typeface="Times New Roman" panose="02020603050405020304" pitchFamily="18" charset="0"/>
              </a:rPr>
              <a:t>framework on the funding model to support the revised Analogue Switch Off Plan  approved</a:t>
            </a:r>
            <a:endParaRPr lang="en-ZA" sz="1100" b="1" i="1" kern="1400" dirty="0" smtClean="0">
              <a:solidFill>
                <a:srgbClr val="FFFF00"/>
              </a:solidFill>
              <a:latin typeface="Arial" panose="020B0604020202020204" pitchFamily="34" charset="0"/>
              <a:ea typeface="Times New Roman" panose="02020603050405020304" pitchFamily="18" charset="0"/>
            </a:endParaRPr>
          </a:p>
          <a:p>
            <a:pPr marL="228600" lvl="0" indent="-228600" algn="just" fontAlgn="base">
              <a:spcBef>
                <a:spcPct val="0"/>
              </a:spcBef>
              <a:spcAft>
                <a:spcPct val="0"/>
              </a:spcAft>
              <a:buFont typeface="+mj-lt"/>
              <a:buAutoNum type="arabicPeriod"/>
              <a:defRPr/>
            </a:pPr>
            <a:r>
              <a:rPr lang="en-ZA" sz="1100" b="1" kern="1400" dirty="0" smtClean="0">
                <a:solidFill>
                  <a:srgbClr val="FFFF00"/>
                </a:solidFill>
                <a:latin typeface="Arial" panose="020B0604020202020204" pitchFamily="34" charset="0"/>
                <a:ea typeface="Times New Roman" panose="02020603050405020304" pitchFamily="18" charset="0"/>
              </a:rPr>
              <a:t>Procurement </a:t>
            </a:r>
            <a:r>
              <a:rPr lang="en-ZA" sz="1100" b="1" kern="1400" dirty="0">
                <a:solidFill>
                  <a:srgbClr val="FFFF00"/>
                </a:solidFill>
                <a:latin typeface="Arial" panose="020B0604020202020204" pitchFamily="34" charset="0"/>
                <a:ea typeface="Times New Roman" panose="02020603050405020304" pitchFamily="18" charset="0"/>
              </a:rPr>
              <a:t>strategy to </a:t>
            </a:r>
            <a:r>
              <a:rPr lang="en-ZA" sz="1100" b="1" kern="1400" dirty="0" smtClean="0">
                <a:solidFill>
                  <a:srgbClr val="FFFF00"/>
                </a:solidFill>
                <a:latin typeface="Arial" panose="020B0604020202020204" pitchFamily="34" charset="0"/>
                <a:ea typeface="Times New Roman" panose="02020603050405020304" pitchFamily="18" charset="0"/>
              </a:rPr>
              <a:t> </a:t>
            </a:r>
            <a:r>
              <a:rPr lang="en-ZA" sz="1100" b="1" kern="1400" dirty="0">
                <a:solidFill>
                  <a:srgbClr val="FFFF00"/>
                </a:solidFill>
                <a:latin typeface="Arial" panose="020B0604020202020204" pitchFamily="34" charset="0"/>
                <a:ea typeface="Times New Roman" panose="02020603050405020304" pitchFamily="18" charset="0"/>
              </a:rPr>
              <a:t>National Treasury on the appointment of multiple service providers to support the revised Analogue Switch Off Plan approved</a:t>
            </a:r>
            <a:endParaRPr lang="en-ZA" sz="1100" b="1" i="1" kern="1400" dirty="0" smtClean="0">
              <a:solidFill>
                <a:srgbClr val="FFFF00"/>
              </a:solidFill>
              <a:latin typeface="Arial" panose="020B0604020202020204" pitchFamily="34" charset="0"/>
              <a:ea typeface="Times New Roman" panose="02020603050405020304" pitchFamily="18" charset="0"/>
            </a:endParaRPr>
          </a:p>
          <a:p>
            <a:pPr marL="228600" lvl="0" indent="-228600" algn="just" fontAlgn="base">
              <a:spcBef>
                <a:spcPct val="0"/>
              </a:spcBef>
              <a:spcAft>
                <a:spcPct val="0"/>
              </a:spcAft>
              <a:buFont typeface="+mj-lt"/>
              <a:buAutoNum type="arabicPeriod"/>
              <a:defRPr/>
            </a:pPr>
            <a:endParaRPr lang="en-ZA" sz="1100" i="1" kern="1400" dirty="0" smtClean="0">
              <a:solidFill>
                <a:srgbClr val="FFFF00"/>
              </a:solidFill>
              <a:latin typeface="Arial" panose="020B0604020202020204" pitchFamily="34" charset="0"/>
              <a:ea typeface="Times New Roman" panose="02020603050405020304" pitchFamily="18" charset="0"/>
            </a:endParaRPr>
          </a:p>
          <a:p>
            <a:pPr marL="228600" lvl="0" indent="-228600" algn="just" fontAlgn="base">
              <a:spcBef>
                <a:spcPct val="0"/>
              </a:spcBef>
              <a:spcAft>
                <a:spcPct val="0"/>
              </a:spcAft>
              <a:buFont typeface="+mj-lt"/>
              <a:buAutoNum type="arabicPeriod"/>
              <a:defRPr/>
            </a:pPr>
            <a:endParaRPr lang="en-ZA" sz="1100" i="1" kern="1400" dirty="0" smtClean="0">
              <a:solidFill>
                <a:srgbClr val="FFFF00"/>
              </a:solidFill>
              <a:latin typeface="Arial" panose="020B0604020202020204" pitchFamily="34" charset="0"/>
              <a:ea typeface="Times New Roman" panose="02020603050405020304" pitchFamily="18" charset="0"/>
            </a:endParaRPr>
          </a:p>
          <a:p>
            <a:pPr marL="228600" lvl="0" indent="-228600" algn="just" fontAlgn="base">
              <a:spcBef>
                <a:spcPct val="0"/>
              </a:spcBef>
              <a:spcAft>
                <a:spcPct val="0"/>
              </a:spcAft>
              <a:buFont typeface="+mj-lt"/>
              <a:buAutoNum type="arabicPeriod"/>
              <a:defRPr/>
            </a:pPr>
            <a:endParaRPr lang="en-ZA" sz="1100" i="1" kern="1400" dirty="0" smtClean="0">
              <a:solidFill>
                <a:srgbClr val="FFFF00"/>
              </a:solidFill>
              <a:latin typeface="Arial" panose="020B0604020202020204" pitchFamily="34" charset="0"/>
              <a:ea typeface="Times New Roman" panose="02020603050405020304" pitchFamily="18" charset="0"/>
            </a:endParaRPr>
          </a:p>
          <a:p>
            <a:pPr marL="228600" lvl="0" indent="-228600" algn="just" fontAlgn="base">
              <a:spcBef>
                <a:spcPct val="0"/>
              </a:spcBef>
              <a:spcAft>
                <a:spcPct val="0"/>
              </a:spcAft>
              <a:buFont typeface="+mj-lt"/>
              <a:buAutoNum type="arabicPeriod"/>
              <a:defRPr/>
            </a:pPr>
            <a:endParaRPr lang="en-ZA" sz="1100" i="1" kern="1400" dirty="0" smtClean="0">
              <a:solidFill>
                <a:srgbClr val="FFFF00"/>
              </a:solidFill>
              <a:latin typeface="Arial" panose="020B0604020202020204" pitchFamily="34" charset="0"/>
              <a:ea typeface="Times New Roman" panose="02020603050405020304" pitchFamily="18" charset="0"/>
            </a:endParaRPr>
          </a:p>
          <a:p>
            <a:pPr marL="228600" lvl="0" indent="-228600" algn="just" fontAlgn="base">
              <a:spcBef>
                <a:spcPct val="0"/>
              </a:spcBef>
              <a:spcAft>
                <a:spcPct val="0"/>
              </a:spcAft>
              <a:buFont typeface="+mj-lt"/>
              <a:buAutoNum type="arabicPeriod"/>
              <a:defRPr/>
            </a:pPr>
            <a:endParaRPr lang="en-US" sz="1100" i="1" kern="1400" dirty="0" smtClean="0">
              <a:solidFill>
                <a:schemeClr val="bg1"/>
              </a:solidFill>
              <a:latin typeface="Arial" panose="020B0604020202020204" pitchFamily="34" charset="0"/>
              <a:ea typeface="Times New Roman" panose="02020603050405020304" pitchFamily="18" charset="0"/>
            </a:endParaRPr>
          </a:p>
          <a:p>
            <a:pPr marL="171450" lvl="0" indent="-171450" algn="ctr" fontAlgn="base">
              <a:spcBef>
                <a:spcPct val="0"/>
              </a:spcBef>
              <a:spcAft>
                <a:spcPct val="0"/>
              </a:spcAft>
              <a:buFont typeface="Arial" panose="020B0604020202020204" pitchFamily="34" charset="0"/>
              <a:buChar char="•"/>
              <a:defRPr/>
            </a:pPr>
            <a:endParaRPr lang="en-US" sz="1100" kern="1400" dirty="0">
              <a:latin typeface="Arial" panose="020B0604020202020204" pitchFamily="34" charset="0"/>
              <a:ea typeface="Times New Roman" panose="02020603050405020304" pitchFamily="18" charset="0"/>
            </a:endParaRPr>
          </a:p>
          <a:p>
            <a:pPr marL="171450" lvl="0" indent="-171450" algn="ctr" fontAlgn="base">
              <a:spcBef>
                <a:spcPct val="0"/>
              </a:spcBef>
              <a:spcAft>
                <a:spcPct val="0"/>
              </a:spcAft>
              <a:buFont typeface="Arial" panose="020B0604020202020204" pitchFamily="34" charset="0"/>
              <a:buChar char="•"/>
              <a:defRPr/>
            </a:pPr>
            <a:endParaRPr lang="en-US" sz="1100" kern="1400" dirty="0" smtClean="0">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kumimoji="0" lang="en-ZA" sz="11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14" name="Rectangle: Rounded Corners 23">
            <a:extLst>
              <a:ext uri="{FF2B5EF4-FFF2-40B4-BE49-F238E27FC236}">
                <a16:creationId xmlns:a16="http://schemas.microsoft.com/office/drawing/2014/main" xmlns="" id="{78A14B16-3483-4204-B484-BEDE1F9C40B6}"/>
              </a:ext>
            </a:extLst>
          </p:cNvPr>
          <p:cNvSpPr/>
          <p:nvPr/>
        </p:nvSpPr>
        <p:spPr>
          <a:xfrm rot="10800000" flipV="1">
            <a:off x="4368880" y="2996219"/>
            <a:ext cx="5737894" cy="1643209"/>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lvl="0" algn="ctr" fontAlgn="base">
              <a:spcBef>
                <a:spcPct val="0"/>
              </a:spcBef>
              <a:spcAft>
                <a:spcPct val="0"/>
              </a:spcAft>
              <a:defRPr/>
            </a:pPr>
            <a:endParaRPr lang="en-US" sz="1400" b="1" kern="1400" dirty="0" smtClean="0">
              <a:solidFill>
                <a:srgbClr val="000000"/>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400" b="1" kern="1400" dirty="0">
              <a:solidFill>
                <a:srgbClr val="000000"/>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400" b="1" kern="1400" dirty="0" smtClean="0">
              <a:solidFill>
                <a:srgbClr val="000000"/>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150" b="1" kern="1400" dirty="0" smtClean="0">
              <a:solidFill>
                <a:srgbClr val="FFFF00"/>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150" b="1" kern="1400" dirty="0">
              <a:solidFill>
                <a:srgbClr val="FFFF00"/>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150" b="1" kern="1400" dirty="0" smtClean="0">
              <a:solidFill>
                <a:srgbClr val="FFFF00"/>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r>
              <a:rPr lang="en-US" sz="1150" b="1" kern="1400" dirty="0" smtClean="0">
                <a:solidFill>
                  <a:srgbClr val="FFFF00"/>
                </a:solidFill>
                <a:latin typeface="Arial" panose="020B0604020202020204" pitchFamily="34" charset="0"/>
                <a:ea typeface="Times New Roman" panose="02020603050405020304" pitchFamily="18" charset="0"/>
              </a:rPr>
              <a:t>2 New  APP Targets </a:t>
            </a:r>
          </a:p>
          <a:p>
            <a:pPr>
              <a:spcAft>
                <a:spcPts val="0"/>
              </a:spcAft>
            </a:pPr>
            <a:endParaRPr lang="en-US" sz="1150" i="1"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228600" indent="-228600">
              <a:spcAft>
                <a:spcPts val="0"/>
              </a:spcAft>
              <a:buFont typeface="+mj-lt"/>
              <a:buAutoNum type="arabicPeriod"/>
            </a:pPr>
            <a:r>
              <a:rPr lang="en-ZA" sz="1100" b="1" dirty="0" smtClean="0">
                <a:solidFill>
                  <a:srgbClr val="FFFF00"/>
                </a:solidFill>
                <a:latin typeface="Arial" panose="020B0604020202020204" pitchFamily="34" charset="0"/>
                <a:cs typeface="Arial" panose="020B0604020202020204" pitchFamily="34" charset="0"/>
              </a:rPr>
              <a:t>Procurement </a:t>
            </a:r>
            <a:r>
              <a:rPr lang="en-ZA" sz="1100" b="1" dirty="0">
                <a:solidFill>
                  <a:srgbClr val="FFFF00"/>
                </a:solidFill>
                <a:latin typeface="Arial" panose="020B0604020202020204" pitchFamily="34" charset="0"/>
                <a:cs typeface="Arial" panose="020B0604020202020204" pitchFamily="34" charset="0"/>
              </a:rPr>
              <a:t>strategy to  </a:t>
            </a:r>
            <a:r>
              <a:rPr lang="en-ZA" sz="1100" b="1" dirty="0" smtClean="0">
                <a:solidFill>
                  <a:srgbClr val="FFFF00"/>
                </a:solidFill>
                <a:latin typeface="Arial" panose="020B0604020202020204" pitchFamily="34" charset="0"/>
                <a:cs typeface="Arial" panose="020B0604020202020204" pitchFamily="34" charset="0"/>
              </a:rPr>
              <a:t>National </a:t>
            </a:r>
            <a:r>
              <a:rPr lang="en-ZA" sz="1100" b="1" dirty="0">
                <a:solidFill>
                  <a:srgbClr val="FFFF00"/>
                </a:solidFill>
                <a:latin typeface="Arial" panose="020B0604020202020204" pitchFamily="34" charset="0"/>
                <a:cs typeface="Arial" panose="020B0604020202020204" pitchFamily="34" charset="0"/>
              </a:rPr>
              <a:t>Treasury on the appointment of multiple service providers to support the revised Analogue Switch Off Plan approved</a:t>
            </a:r>
            <a:endParaRPr lang="en-US" sz="1100" b="1" i="1" dirty="0" smtClean="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marL="228600" indent="-228600">
              <a:spcAft>
                <a:spcPts val="0"/>
              </a:spcAft>
              <a:buFont typeface="+mj-lt"/>
              <a:buAutoNum type="arabicPeriod"/>
            </a:pPr>
            <a:r>
              <a:rPr lang="en-US" sz="1150" b="1" i="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ZA" sz="1100" b="1" dirty="0">
                <a:solidFill>
                  <a:srgbClr val="FFFF00"/>
                </a:solidFill>
                <a:latin typeface="Arial" panose="020B0604020202020204" pitchFamily="34" charset="0"/>
                <a:cs typeface="Arial" panose="020B0604020202020204" pitchFamily="34" charset="0"/>
              </a:rPr>
              <a:t>Conceptual framework on the funding model to support the revised Analogue Switch Off Plan  approved</a:t>
            </a:r>
            <a:endParaRPr lang="en-US" sz="1100" b="1" i="1" dirty="0" smtClean="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marL="228600" indent="-228600">
              <a:spcAft>
                <a:spcPts val="0"/>
              </a:spcAft>
              <a:buFont typeface="+mj-lt"/>
              <a:buAutoNum type="arabicPeriod"/>
            </a:pPr>
            <a:endParaRPr lang="en-ZA" sz="1150" i="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0"/>
              </a:spcAft>
              <a:buFont typeface="Wingdings" panose="05000000000000000000" pitchFamily="2" charset="2"/>
              <a:buChar char="§"/>
            </a:pPr>
            <a:endParaRPr lang="en-ZA" sz="1300" i="1" kern="1400" dirty="0" smtClean="0">
              <a:solidFill>
                <a:schemeClr val="bg1"/>
              </a:solidFill>
              <a:latin typeface="Arial" panose="020B0604020202020204" pitchFamily="34" charset="0"/>
              <a:ea typeface="Times New Roman" panose="02020603050405020304" pitchFamily="18" charset="0"/>
            </a:endParaRPr>
          </a:p>
          <a:p>
            <a:pPr marL="285750" indent="-285750">
              <a:spcAft>
                <a:spcPts val="0"/>
              </a:spcAft>
              <a:buFont typeface="Arial" panose="020B0604020202020204" pitchFamily="34" charset="0"/>
              <a:buChar char="•"/>
            </a:pPr>
            <a:endParaRPr lang="en-ZA" sz="1400" dirty="0">
              <a:solidFill>
                <a:schemeClr val="bg1"/>
              </a:solidFill>
              <a:latin typeface="Times New Roman" panose="02020603050405020304" pitchFamily="18" charset="0"/>
              <a:ea typeface="Times New Roman" panose="02020603050405020304" pitchFamily="18" charset="0"/>
            </a:endParaRPr>
          </a:p>
          <a:p>
            <a:pPr lvl="0" algn="ctr" fontAlgn="base">
              <a:spcBef>
                <a:spcPct val="0"/>
              </a:spcBef>
              <a:spcAft>
                <a:spcPct val="0"/>
              </a:spcAft>
              <a:defRPr/>
            </a:pPr>
            <a:endParaRPr lang="en-US" sz="1400" b="1" kern="1400" dirty="0" smtClean="0">
              <a:solidFill>
                <a:schemeClr val="bg1"/>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endParaRPr lang="en-US" sz="1400" b="1" kern="1400" dirty="0" smtClean="0">
              <a:solidFill>
                <a:srgbClr val="000000"/>
              </a:solidFill>
              <a:latin typeface="Arial" panose="020B0604020202020204" pitchFamily="34" charset="0"/>
              <a:ea typeface="Times New Roman" panose="02020603050405020304" pitchFamily="18" charset="0"/>
            </a:endParaRPr>
          </a:p>
          <a:p>
            <a:pPr lvl="0" algn="ctr" fontAlgn="base">
              <a:spcBef>
                <a:spcPct val="0"/>
              </a:spcBef>
              <a:spcAft>
                <a:spcPct val="0"/>
              </a:spcAft>
              <a:defRPr/>
            </a:pPr>
            <a:r>
              <a:rPr lang="en-US" sz="1400" b="1" kern="1400" dirty="0" smtClean="0">
                <a:solidFill>
                  <a:srgbClr val="000000"/>
                </a:solidFill>
                <a:latin typeface="Arial" panose="020B0604020202020204" pitchFamily="34" charset="0"/>
                <a:ea typeface="Times New Roman" panose="02020603050405020304" pitchFamily="18" charset="0"/>
              </a:rPr>
              <a:t> </a:t>
            </a:r>
            <a:endParaRPr lang="en-US" sz="1400" b="1" kern="1400" dirty="0">
              <a:solidFill>
                <a:srgbClr val="000000"/>
              </a:solidFill>
              <a:latin typeface="Arial" panose="020B0604020202020204" pitchFamily="34" charset="0"/>
              <a:ea typeface="Times New Roman" panose="02020603050405020304" pitchFamily="18" charset="0"/>
            </a:endParaRPr>
          </a:p>
        </p:txBody>
      </p:sp>
      <p:sp>
        <p:nvSpPr>
          <p:cNvPr id="16" name="Rectangle: Rounded Corners 17">
            <a:extLst>
              <a:ext uri="{FF2B5EF4-FFF2-40B4-BE49-F238E27FC236}">
                <a16:creationId xmlns:a16="http://schemas.microsoft.com/office/drawing/2014/main" xmlns="" id="{7649499D-EC59-4998-9912-94F6F788C1E2}"/>
              </a:ext>
            </a:extLst>
          </p:cNvPr>
          <p:cNvSpPr/>
          <p:nvPr/>
        </p:nvSpPr>
        <p:spPr>
          <a:xfrm>
            <a:off x="10142782" y="652032"/>
            <a:ext cx="2001890" cy="5976663"/>
          </a:xfrm>
          <a:prstGeom prst="roundRect">
            <a:avLst/>
          </a:prstGeom>
          <a:solidFill>
            <a:schemeClr val="accent5"/>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lang="en-ZA" sz="1200" b="1" kern="0" dirty="0" smtClean="0">
              <a:solidFill>
                <a:schemeClr val="bg1"/>
              </a:solidFill>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ZA" sz="1200" b="1" kern="0" dirty="0" smtClean="0">
              <a:solidFill>
                <a:schemeClr val="bg1"/>
              </a:solidFill>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ZA" sz="1200" b="1" kern="0" dirty="0">
              <a:solidFill>
                <a:schemeClr val="bg1"/>
              </a:solidFill>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ZA" sz="1200" b="1" kern="0" dirty="0" smtClean="0">
              <a:solidFill>
                <a:schemeClr val="bg1"/>
              </a:solidFill>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ZA" sz="1200" b="1" kern="0" dirty="0">
              <a:solidFill>
                <a:schemeClr val="bg1"/>
              </a:solidFill>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ZA" sz="1200" b="1" kern="0" dirty="0" smtClean="0">
                <a:solidFill>
                  <a:schemeClr val="bg1"/>
                </a:solidFill>
                <a:latin typeface="Arial" panose="020B0604020202020204" pitchFamily="34" charset="0"/>
                <a:cs typeface="Arial" panose="020B0604020202020204" pitchFamily="34" charset="0"/>
              </a:rPr>
              <a:t>Revised USAF APP</a:t>
            </a:r>
            <a:r>
              <a:rPr kumimoji="0" lang="en-Z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ZA" sz="1200" b="1" kern="0" dirty="0" smtClean="0">
                <a:solidFill>
                  <a:schemeClr val="bg1"/>
                </a:solidFill>
                <a:latin typeface="Arial" panose="020B0604020202020204" pitchFamily="34" charset="0"/>
                <a:cs typeface="Arial" panose="020B0604020202020204" pitchFamily="34" charset="0"/>
              </a:rPr>
              <a:t>3 New Targets </a:t>
            </a:r>
            <a:r>
              <a:rPr lang="en-ZA" sz="1200" kern="0" dirty="0" smtClean="0">
                <a:solidFill>
                  <a:schemeClr val="bg1"/>
                </a:solidFill>
                <a:latin typeface="Arial" panose="020B0604020202020204" pitchFamily="34" charset="0"/>
                <a:cs typeface="Arial" panose="020B0604020202020204" pitchFamily="34" charset="0"/>
              </a:rPr>
              <a:t>to align to the revised BDM Analogue Switch Activities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ZA" sz="1200" b="1" kern="0" noProof="0" dirty="0" smtClean="0">
                <a:solidFill>
                  <a:schemeClr val="bg1"/>
                </a:solidFill>
                <a:latin typeface="Arial" panose="020B0604020202020204" pitchFamily="34" charset="0"/>
                <a:cs typeface="Arial" panose="020B0604020202020204" pitchFamily="34" charset="0"/>
              </a:rPr>
              <a:t>2 New Targets </a:t>
            </a:r>
            <a:r>
              <a:rPr lang="en-ZA" sz="1200" kern="0" dirty="0" smtClean="0">
                <a:solidFill>
                  <a:schemeClr val="bg1"/>
                </a:solidFill>
                <a:latin typeface="Arial" panose="020B0604020202020204" pitchFamily="34" charset="0"/>
                <a:cs typeface="Arial" panose="020B0604020202020204" pitchFamily="34" charset="0"/>
              </a:rPr>
              <a:t>to align to the revised SA Connect Model Phase 2 required activities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Z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fontAlgn="base">
              <a:spcBef>
                <a:spcPct val="0"/>
              </a:spcBef>
              <a:spcAft>
                <a:spcPct val="0"/>
              </a:spcAft>
              <a:defRPr/>
            </a:pPr>
            <a:endParaRPr lang="en-ZA" sz="1200" kern="0" dirty="0">
              <a:solidFill>
                <a:prstClr val="black"/>
              </a:solidFill>
              <a:latin typeface="Arial" panose="020B0604020202020204" pitchFamily="34" charset="0"/>
              <a:cs typeface="Arial" panose="020B0604020202020204" pitchFamily="34" charset="0"/>
            </a:endParaRPr>
          </a:p>
          <a:p>
            <a:pPr lvl="0" algn="ctr" fontAlgn="base">
              <a:spcBef>
                <a:spcPct val="0"/>
              </a:spcBef>
              <a:spcAft>
                <a:spcPct val="0"/>
              </a:spcAft>
              <a:defRPr/>
            </a:pPr>
            <a:endParaRPr kumimoji="0" lang="en-ZA"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en-ZA" sz="1200" kern="0" dirty="0">
              <a:solidFill>
                <a:prstClr val="black"/>
              </a:solidFill>
              <a:latin typeface="Arial" panose="020B0604020202020204" pitchFamily="34" charset="0"/>
              <a:cs typeface="Arial" panose="020B0604020202020204" pitchFamily="34" charset="0"/>
            </a:endParaRPr>
          </a:p>
          <a:p>
            <a:pPr lvl="0" algn="ctr" fontAlgn="base">
              <a:spcBef>
                <a:spcPct val="0"/>
              </a:spcBef>
              <a:spcAft>
                <a:spcPct val="0"/>
              </a:spcAft>
              <a:defRPr/>
            </a:pPr>
            <a:endParaRPr kumimoji="0" lang="en-ZA"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5375920" y="6381328"/>
            <a:ext cx="763858" cy="247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xmlns="" val="245378469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271464" y="7938"/>
            <a:ext cx="9793088" cy="612751"/>
          </a:xfrm>
        </p:spPr>
        <p:txBody>
          <a:bodyPr>
            <a:normAutofit fontScale="90000"/>
          </a:bodyPr>
          <a:lstStyle/>
          <a:p>
            <a:pPr algn="ctr"/>
            <a:r>
              <a:rPr lang="en-ZA" sz="2200" b="1" dirty="0" smtClean="0"/>
              <a:t/>
            </a:r>
            <a:br>
              <a:rPr lang="en-ZA" sz="2200" b="1" dirty="0" smtClean="0"/>
            </a:br>
            <a:r>
              <a:rPr lang="en-ZA" sz="2200" b="1" dirty="0" smtClean="0"/>
              <a:t/>
            </a:r>
            <a:br>
              <a:rPr lang="en-ZA" sz="2200" b="1" dirty="0" smtClean="0"/>
            </a:br>
            <a:r>
              <a:rPr lang="en-ZA" sz="2200" b="1" dirty="0" smtClean="0"/>
              <a:t>New Targets </a:t>
            </a:r>
            <a:r>
              <a:rPr lang="en-ZA" sz="2000" b="1" dirty="0" smtClean="0">
                <a:solidFill>
                  <a:schemeClr val="bg1"/>
                </a:solidFill>
                <a:latin typeface="Arial" panose="020B0604020202020204" pitchFamily="34" charset="0"/>
                <a:cs typeface="Arial" panose="020B0604020202020204" pitchFamily="34" charset="0"/>
              </a:rPr>
              <a:t>USAF</a:t>
            </a:r>
            <a:r>
              <a:rPr lang="en-ZA" sz="2000" b="1" dirty="0" smtClean="0">
                <a:latin typeface="Arial" panose="020B0604020202020204" pitchFamily="34" charset="0"/>
                <a:cs typeface="Arial" panose="020B0604020202020204" pitchFamily="34" charset="0"/>
              </a:rPr>
              <a:t> </a:t>
            </a:r>
            <a:r>
              <a:rPr lang="en-ZA" sz="2000" b="1" dirty="0" smtClean="0">
                <a:solidFill>
                  <a:schemeClr val="bg1"/>
                </a:solidFill>
                <a:latin typeface="Arial" panose="020B0604020202020204" pitchFamily="34" charset="0"/>
                <a:cs typeface="Arial" panose="020B0604020202020204" pitchFamily="34" charset="0"/>
              </a:rPr>
              <a:t>Programme </a:t>
            </a:r>
            <a:r>
              <a:rPr lang="en-ZA" sz="2000" b="1" dirty="0">
                <a:solidFill>
                  <a:schemeClr val="bg1"/>
                </a:solidFill>
                <a:latin typeface="Arial" panose="020B0604020202020204" pitchFamily="34" charset="0"/>
                <a:cs typeface="Arial" panose="020B0604020202020204" pitchFamily="34" charset="0"/>
              </a:rPr>
              <a:t>1 - Business Operations: Indicators, Annual and Quarterly </a:t>
            </a:r>
            <a:r>
              <a:rPr lang="en-ZA" sz="2000" b="1" dirty="0" smtClean="0">
                <a:solidFill>
                  <a:schemeClr val="bg1"/>
                </a:solidFill>
                <a:latin typeface="Arial" panose="020B0604020202020204" pitchFamily="34" charset="0"/>
                <a:cs typeface="Arial" panose="020B0604020202020204" pitchFamily="34" charset="0"/>
              </a:rPr>
              <a:t>Targets</a:t>
            </a:r>
            <a:br>
              <a:rPr lang="en-ZA" sz="2000" b="1" dirty="0" smtClean="0">
                <a:solidFill>
                  <a:schemeClr val="bg1"/>
                </a:solidFill>
                <a:latin typeface="Arial" panose="020B0604020202020204" pitchFamily="34" charset="0"/>
                <a:cs typeface="Arial" panose="020B0604020202020204" pitchFamily="34" charset="0"/>
              </a:rPr>
            </a:br>
            <a:r>
              <a:rPr lang="en-ZA" dirty="0" smtClean="0"/>
              <a:t/>
            </a:r>
            <a:br>
              <a:rPr lang="en-ZA" dirty="0" smtClean="0"/>
            </a:br>
            <a:r>
              <a:rPr lang="en-ZA" sz="1800" dirty="0" smtClean="0"/>
              <a:t> </a:t>
            </a:r>
            <a:endParaRPr lang="en-US" sz="1800" b="1" i="1" dirty="0">
              <a:solidFill>
                <a:schemeClr val="bg1"/>
              </a:solidFill>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sp>
        <p:nvSpPr>
          <p:cNvPr id="13" name="Rectangle 4"/>
          <p:cNvSpPr>
            <a:spLocks noChangeArrowheads="1"/>
          </p:cNvSpPr>
          <p:nvPr/>
        </p:nvSpPr>
        <p:spPr bwMode="auto">
          <a:xfrm>
            <a:off x="1714653" y="1700586"/>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1"/>
          <p:cNvSpPr>
            <a:spLocks noChangeArrowheads="1"/>
          </p:cNvSpPr>
          <p:nvPr/>
        </p:nvSpPr>
        <p:spPr bwMode="auto">
          <a:xfrm>
            <a:off x="2108200" y="13779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graphicFrame>
        <p:nvGraphicFramePr>
          <p:cNvPr id="10" name="Diagram 9"/>
          <p:cNvGraphicFramePr/>
          <p:nvPr>
            <p:extLst>
              <p:ext uri="{D42A27DB-BD31-4B8C-83A1-F6EECF244321}">
                <p14:modId xmlns:p14="http://schemas.microsoft.com/office/powerpoint/2010/main" xmlns="" val="1978531046"/>
              </p:ext>
            </p:extLst>
          </p:nvPr>
        </p:nvGraphicFramePr>
        <p:xfrm>
          <a:off x="191344" y="1268760"/>
          <a:ext cx="1130525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3120008" y="696815"/>
            <a:ext cx="6096000" cy="369332"/>
          </a:xfrm>
          <a:prstGeom prst="rect">
            <a:avLst/>
          </a:prstGeom>
          <a:solidFill>
            <a:schemeClr val="accent2"/>
          </a:solidFill>
        </p:spPr>
        <p:txBody>
          <a:bodyPr>
            <a:spAutoFit/>
          </a:bodyPr>
          <a:lstStyle/>
          <a:p>
            <a:pPr algn="ctr"/>
            <a:r>
              <a:rPr lang="en-ZA" dirty="0" smtClean="0">
                <a:solidFill>
                  <a:schemeClr val="bg1"/>
                </a:solidFill>
                <a:latin typeface="Arial" panose="020B0604020202020204" pitchFamily="34" charset="0"/>
              </a:rPr>
              <a:t>Broadcasting Digital Migration </a:t>
            </a:r>
            <a:endParaRPr lang="en-ZA" dirty="0">
              <a:solidFill>
                <a:schemeClr val="bg1"/>
              </a:solidFill>
            </a:endParaRPr>
          </a:p>
        </p:txBody>
      </p:sp>
      <p:sp>
        <p:nvSpPr>
          <p:cNvPr id="14" name="Rectangle 13"/>
          <p:cNvSpPr/>
          <p:nvPr/>
        </p:nvSpPr>
        <p:spPr>
          <a:xfrm>
            <a:off x="5375920" y="6453336"/>
            <a:ext cx="763858"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xmlns="" val="165472982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271464" y="7938"/>
            <a:ext cx="9505056" cy="612751"/>
          </a:xfrm>
        </p:spPr>
        <p:txBody>
          <a:bodyPr>
            <a:normAutofit fontScale="90000"/>
          </a:bodyPr>
          <a:lstStyle/>
          <a:p>
            <a:pPr algn="ctr"/>
            <a:r>
              <a:rPr lang="en-ZA" sz="2200" b="1" dirty="0" smtClean="0"/>
              <a:t/>
            </a:r>
            <a:br>
              <a:rPr lang="en-ZA" sz="2200" b="1" dirty="0" smtClean="0"/>
            </a:br>
            <a:r>
              <a:rPr lang="en-ZA" sz="2200" b="1" dirty="0" smtClean="0"/>
              <a:t>New Targets </a:t>
            </a:r>
            <a:r>
              <a:rPr lang="en-ZA" sz="2000" b="1" dirty="0" smtClean="0">
                <a:solidFill>
                  <a:schemeClr val="bg1"/>
                </a:solidFill>
                <a:latin typeface="Arial" panose="020B0604020202020204" pitchFamily="34" charset="0"/>
                <a:cs typeface="Arial" panose="020B0604020202020204" pitchFamily="34" charset="0"/>
              </a:rPr>
              <a:t>USAF</a:t>
            </a:r>
            <a:r>
              <a:rPr lang="en-ZA" sz="2000" b="1" dirty="0" smtClean="0">
                <a:latin typeface="Arial" panose="020B0604020202020204" pitchFamily="34" charset="0"/>
                <a:cs typeface="Arial" panose="020B0604020202020204" pitchFamily="34" charset="0"/>
              </a:rPr>
              <a:t> </a:t>
            </a:r>
            <a:r>
              <a:rPr lang="en-ZA" sz="2000" b="1" dirty="0" smtClean="0">
                <a:solidFill>
                  <a:schemeClr val="bg1"/>
                </a:solidFill>
                <a:latin typeface="Arial" panose="020B0604020202020204" pitchFamily="34" charset="0"/>
                <a:cs typeface="Arial" panose="020B0604020202020204" pitchFamily="34" charset="0"/>
              </a:rPr>
              <a:t>Programme </a:t>
            </a:r>
            <a:r>
              <a:rPr lang="en-ZA" sz="2000" b="1" dirty="0">
                <a:solidFill>
                  <a:schemeClr val="bg1"/>
                </a:solidFill>
                <a:latin typeface="Arial" panose="020B0604020202020204" pitchFamily="34" charset="0"/>
                <a:cs typeface="Arial" panose="020B0604020202020204" pitchFamily="34" charset="0"/>
              </a:rPr>
              <a:t>1 - Business Operations: Indicators, Annual and Quarterly </a:t>
            </a:r>
            <a:r>
              <a:rPr lang="en-ZA" sz="2000" b="1" dirty="0" smtClean="0">
                <a:solidFill>
                  <a:schemeClr val="bg1"/>
                </a:solidFill>
                <a:latin typeface="Arial" panose="020B0604020202020204" pitchFamily="34" charset="0"/>
                <a:cs typeface="Arial" panose="020B0604020202020204" pitchFamily="34" charset="0"/>
              </a:rPr>
              <a:t>Targets</a:t>
            </a:r>
            <a:r>
              <a:rPr lang="en-ZA" dirty="0"/>
              <a:t/>
            </a:r>
            <a:br>
              <a:rPr lang="en-ZA" dirty="0"/>
            </a:br>
            <a:r>
              <a:rPr lang="en-US" sz="2200" b="1" i="1" dirty="0" smtClean="0">
                <a:solidFill>
                  <a:schemeClr val="bg1"/>
                </a:solidFill>
              </a:rPr>
              <a:t> </a:t>
            </a:r>
            <a:endParaRPr lang="en-US" sz="2200" b="1" i="1" dirty="0">
              <a:solidFill>
                <a:schemeClr val="bg1"/>
              </a:solidFill>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sp>
        <p:nvSpPr>
          <p:cNvPr id="13" name="Rectangle 4"/>
          <p:cNvSpPr>
            <a:spLocks noChangeArrowheads="1"/>
          </p:cNvSpPr>
          <p:nvPr/>
        </p:nvSpPr>
        <p:spPr bwMode="auto">
          <a:xfrm>
            <a:off x="1714653" y="1700586"/>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1"/>
          <p:cNvSpPr>
            <a:spLocks noChangeArrowheads="1"/>
          </p:cNvSpPr>
          <p:nvPr/>
        </p:nvSpPr>
        <p:spPr bwMode="auto">
          <a:xfrm>
            <a:off x="2108200" y="13779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graphicFrame>
        <p:nvGraphicFramePr>
          <p:cNvPr id="9" name="Diagram 8"/>
          <p:cNvGraphicFramePr/>
          <p:nvPr>
            <p:extLst>
              <p:ext uri="{D42A27DB-BD31-4B8C-83A1-F6EECF244321}">
                <p14:modId xmlns:p14="http://schemas.microsoft.com/office/powerpoint/2010/main" xmlns="" val="374386633"/>
              </p:ext>
            </p:extLst>
          </p:nvPr>
        </p:nvGraphicFramePr>
        <p:xfrm>
          <a:off x="479376" y="1268759"/>
          <a:ext cx="11305256" cy="4872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975992" y="696816"/>
            <a:ext cx="6096000" cy="369332"/>
          </a:xfrm>
          <a:prstGeom prst="rect">
            <a:avLst/>
          </a:prstGeom>
          <a:solidFill>
            <a:schemeClr val="accent2"/>
          </a:solidFill>
        </p:spPr>
        <p:txBody>
          <a:bodyPr>
            <a:spAutoFit/>
          </a:bodyPr>
          <a:lstStyle/>
          <a:p>
            <a:pPr algn="ctr"/>
            <a:r>
              <a:rPr lang="en-ZA" dirty="0" smtClean="0">
                <a:solidFill>
                  <a:schemeClr val="bg1"/>
                </a:solidFill>
                <a:latin typeface="Arial" panose="020B0604020202020204" pitchFamily="34" charset="0"/>
              </a:rPr>
              <a:t>Broadband Connectivity </a:t>
            </a:r>
            <a:endParaRPr lang="en-ZA" dirty="0">
              <a:solidFill>
                <a:schemeClr val="bg1"/>
              </a:solidFill>
            </a:endParaRPr>
          </a:p>
        </p:txBody>
      </p:sp>
      <p:sp>
        <p:nvSpPr>
          <p:cNvPr id="10" name="Rectangle 9"/>
          <p:cNvSpPr/>
          <p:nvPr/>
        </p:nvSpPr>
        <p:spPr>
          <a:xfrm>
            <a:off x="5519936" y="6453334"/>
            <a:ext cx="763858"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smtClean="0">
                <a:latin typeface="Arial" panose="020B0604020202020204" pitchFamily="34" charset="0"/>
                <a:cs typeface="Arial" panose="020B0604020202020204" pitchFamily="34" charset="0"/>
              </a:rPr>
              <a:t>4</a:t>
            </a: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0148879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271464" y="7938"/>
            <a:ext cx="9505056" cy="612751"/>
          </a:xfrm>
        </p:spPr>
        <p:txBody>
          <a:bodyPr>
            <a:normAutofit fontScale="90000"/>
          </a:bodyPr>
          <a:lstStyle/>
          <a:p>
            <a:pPr algn="ctr"/>
            <a:r>
              <a:rPr lang="en-ZA" sz="2200" b="1" dirty="0" smtClean="0"/>
              <a:t/>
            </a:r>
            <a:br>
              <a:rPr lang="en-ZA" sz="2200" b="1" dirty="0" smtClean="0"/>
            </a:br>
            <a:r>
              <a:rPr lang="en-ZA" sz="2200" b="1" dirty="0" smtClean="0"/>
              <a:t>Revised </a:t>
            </a:r>
            <a:r>
              <a:rPr lang="en-ZA" sz="2000" b="1" dirty="0" smtClean="0">
                <a:solidFill>
                  <a:schemeClr val="bg1"/>
                </a:solidFill>
                <a:latin typeface="Arial" panose="020B0604020202020204" pitchFamily="34" charset="0"/>
                <a:cs typeface="Arial" panose="020B0604020202020204" pitchFamily="34" charset="0"/>
              </a:rPr>
              <a:t>USAF</a:t>
            </a:r>
            <a:r>
              <a:rPr lang="en-ZA" sz="2000" b="1" dirty="0" smtClean="0">
                <a:latin typeface="Arial" panose="020B0604020202020204" pitchFamily="34" charset="0"/>
                <a:cs typeface="Arial" panose="020B0604020202020204" pitchFamily="34" charset="0"/>
              </a:rPr>
              <a:t> </a:t>
            </a:r>
            <a:r>
              <a:rPr lang="en-ZA" sz="2000" b="1" dirty="0" smtClean="0">
                <a:solidFill>
                  <a:schemeClr val="bg1"/>
                </a:solidFill>
                <a:latin typeface="Arial" panose="020B0604020202020204" pitchFamily="34" charset="0"/>
                <a:cs typeface="Arial" panose="020B0604020202020204" pitchFamily="34" charset="0"/>
              </a:rPr>
              <a:t>Programme </a:t>
            </a:r>
            <a:r>
              <a:rPr lang="en-ZA" sz="2000" b="1" dirty="0">
                <a:solidFill>
                  <a:schemeClr val="bg1"/>
                </a:solidFill>
                <a:latin typeface="Arial" panose="020B0604020202020204" pitchFamily="34" charset="0"/>
                <a:cs typeface="Arial" panose="020B0604020202020204" pitchFamily="34" charset="0"/>
              </a:rPr>
              <a:t>1 - Business Operations: Indicators, Annual and Quarterly </a:t>
            </a:r>
            <a:r>
              <a:rPr lang="en-ZA" sz="2000" b="1" dirty="0" smtClean="0">
                <a:solidFill>
                  <a:schemeClr val="bg1"/>
                </a:solidFill>
                <a:latin typeface="Arial" panose="020B0604020202020204" pitchFamily="34" charset="0"/>
                <a:cs typeface="Arial" panose="020B0604020202020204" pitchFamily="34" charset="0"/>
              </a:rPr>
              <a:t>Targets</a:t>
            </a:r>
            <a:r>
              <a:rPr lang="en-ZA" dirty="0"/>
              <a:t/>
            </a:r>
            <a:br>
              <a:rPr lang="en-ZA" dirty="0"/>
            </a:br>
            <a:r>
              <a:rPr lang="en-US" sz="2200" b="1" i="1" dirty="0" smtClean="0">
                <a:solidFill>
                  <a:schemeClr val="bg1"/>
                </a:solidFill>
              </a:rPr>
              <a:t> </a:t>
            </a:r>
            <a:endParaRPr lang="en-US" sz="2200" b="1" i="1" dirty="0">
              <a:solidFill>
                <a:schemeClr val="bg1"/>
              </a:solidFill>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sp>
        <p:nvSpPr>
          <p:cNvPr id="13" name="Rectangle 4"/>
          <p:cNvSpPr>
            <a:spLocks noChangeArrowheads="1"/>
          </p:cNvSpPr>
          <p:nvPr/>
        </p:nvSpPr>
        <p:spPr bwMode="auto">
          <a:xfrm>
            <a:off x="1714653" y="1700586"/>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1"/>
          <p:cNvSpPr>
            <a:spLocks noChangeArrowheads="1"/>
          </p:cNvSpPr>
          <p:nvPr/>
        </p:nvSpPr>
        <p:spPr bwMode="auto">
          <a:xfrm>
            <a:off x="2108200" y="13779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3895609199"/>
              </p:ext>
            </p:extLst>
          </p:nvPr>
        </p:nvGraphicFramePr>
        <p:xfrm>
          <a:off x="-24679" y="590883"/>
          <a:ext cx="12097341" cy="5780983"/>
        </p:xfrm>
        <a:graphic>
          <a:graphicData uri="http://schemas.openxmlformats.org/drawingml/2006/table">
            <a:tbl>
              <a:tblPr firstRow="1" firstCol="1" bandRow="1"/>
              <a:tblGrid>
                <a:gridCol w="2138431">
                  <a:extLst>
                    <a:ext uri="{9D8B030D-6E8A-4147-A177-3AD203B41FA5}">
                      <a16:colId xmlns:a16="http://schemas.microsoft.com/office/drawing/2014/main" xmlns="" val="700743926"/>
                    </a:ext>
                  </a:extLst>
                </a:gridCol>
                <a:gridCol w="1501294">
                  <a:extLst>
                    <a:ext uri="{9D8B030D-6E8A-4147-A177-3AD203B41FA5}">
                      <a16:colId xmlns:a16="http://schemas.microsoft.com/office/drawing/2014/main" xmlns="" val="1162477050"/>
                    </a:ext>
                  </a:extLst>
                </a:gridCol>
                <a:gridCol w="2114404">
                  <a:extLst>
                    <a:ext uri="{9D8B030D-6E8A-4147-A177-3AD203B41FA5}">
                      <a16:colId xmlns:a16="http://schemas.microsoft.com/office/drawing/2014/main" xmlns="" val="4255307988"/>
                    </a:ext>
                  </a:extLst>
                </a:gridCol>
                <a:gridCol w="2114404">
                  <a:extLst>
                    <a:ext uri="{9D8B030D-6E8A-4147-A177-3AD203B41FA5}">
                      <a16:colId xmlns:a16="http://schemas.microsoft.com/office/drawing/2014/main" xmlns="" val="41921664"/>
                    </a:ext>
                  </a:extLst>
                </a:gridCol>
                <a:gridCol w="2114404">
                  <a:extLst>
                    <a:ext uri="{9D8B030D-6E8A-4147-A177-3AD203B41FA5}">
                      <a16:colId xmlns:a16="http://schemas.microsoft.com/office/drawing/2014/main" xmlns="" val="3808465061"/>
                    </a:ext>
                  </a:extLst>
                </a:gridCol>
                <a:gridCol w="2114404">
                  <a:extLst>
                    <a:ext uri="{9D8B030D-6E8A-4147-A177-3AD203B41FA5}">
                      <a16:colId xmlns:a16="http://schemas.microsoft.com/office/drawing/2014/main" xmlns="" val="2865897266"/>
                    </a:ext>
                  </a:extLst>
                </a:gridCol>
              </a:tblGrid>
              <a:tr h="302392">
                <a:tc rowSpan="2">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OUTPUT INDICATORS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rowSpan="2">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2021/22 ANNUAL TARGET</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gridSpan="4">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QUARTERLY TARGETS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40246422"/>
                  </a:ext>
                </a:extLst>
              </a:tr>
              <a:tr h="337719">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Q1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Apr-Jun 2021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Q2</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Jul - Sep 2021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Q3</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Oct-Dec 2021</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Q4</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Times New Roman" panose="02020603050405020304" pitchFamily="18" charset="0"/>
                        </a:rPr>
                        <a:t>Jan - Mar 2022</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extLst>
                  <a:ext uri="{0D108BD9-81ED-4DB2-BD59-A6C34878D82A}">
                    <a16:rowId xmlns:a16="http://schemas.microsoft.com/office/drawing/2014/main" xmlns="" val="2861138753"/>
                  </a:ext>
                </a:extLst>
              </a:tr>
              <a:tr h="868475">
                <a:tc>
                  <a:txBody>
                    <a:bodyPr/>
                    <a:lstStyle/>
                    <a:p>
                      <a:pPr algn="just">
                        <a:lnSpc>
                          <a:spcPct val="107000"/>
                        </a:lnSpc>
                        <a:spcAft>
                          <a:spcPts val="0"/>
                        </a:spcAft>
                      </a:pPr>
                      <a:r>
                        <a:rPr lang="en-ZA" sz="900" kern="1400" dirty="0">
                          <a:effectLst/>
                          <a:latin typeface="Arial" panose="020B0604020202020204" pitchFamily="34" charset="0"/>
                          <a:ea typeface="Times New Roman" panose="02020603050405020304" pitchFamily="18" charset="0"/>
                          <a:cs typeface="Arial" panose="020B0604020202020204" pitchFamily="34" charset="0"/>
                        </a:rPr>
                        <a:t>Number of the subsidised set-top-box kits installed at qualifying households</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810 000  subsidized set-top-box  installations coordinated and monitored in four (4) provinces (Free State, Northern Cape, North West and Limpopo</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Distribution and installation of 330 000 set-top-boxes coordinated and monitored in Free State, Northern Cape, North West and Limpopo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Distribution and installation of 480 000 set-top-boxes coordinated and monitored in Free State, Northern Cape, North West and Limpopo</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extLst>
                  <a:ext uri="{0D108BD9-81ED-4DB2-BD59-A6C34878D82A}">
                    <a16:rowId xmlns:a16="http://schemas.microsoft.com/office/drawing/2014/main" xmlns="" val="3533363025"/>
                  </a:ext>
                </a:extLst>
              </a:tr>
              <a:tr h="868475">
                <a:tc>
                  <a:txBody>
                    <a:bodyPr/>
                    <a:lstStyle/>
                    <a:p>
                      <a:pPr algn="just">
                        <a:lnSpc>
                          <a:spcPct val="107000"/>
                        </a:lnSpc>
                        <a:spcAft>
                          <a:spcPts val="0"/>
                        </a:spcAft>
                      </a:pPr>
                      <a:r>
                        <a:rPr lang="en-ZA" sz="900" kern="1400" dirty="0">
                          <a:effectLst/>
                          <a:latin typeface="Arial" panose="020B0604020202020204" pitchFamily="34" charset="0"/>
                          <a:ea typeface="Times New Roman" panose="02020603050405020304" pitchFamily="18" charset="0"/>
                          <a:cs typeface="Arial" panose="020B0604020202020204" pitchFamily="34" charset="0"/>
                        </a:rPr>
                        <a:t>Number of DTT qualifying households migrated to digital terrestrial television through a voucher system</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900" kern="1400" dirty="0">
                          <a:effectLst/>
                          <a:latin typeface="Arial" panose="020B0604020202020204" pitchFamily="34" charset="0"/>
                          <a:ea typeface="Times New Roman" panose="02020603050405020304" pitchFamily="18" charset="0"/>
                          <a:cs typeface="Arial" panose="020B0604020202020204" pitchFamily="34" charset="0"/>
                        </a:rPr>
                        <a:t>2 266 474 DTT  </a:t>
                      </a:r>
                      <a:r>
                        <a:rPr lang="en-ZA"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subsidised digital television installations coordinated and monitored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Appointment of the panel of service providers of devices finalized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Contracting the panel of service providers and placement of orders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466 474  DTT vouchers issued to qualifying households for subsidized digital television installation</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extLst>
                  <a:ext uri="{0D108BD9-81ED-4DB2-BD59-A6C34878D82A}">
                    <a16:rowId xmlns:a16="http://schemas.microsoft.com/office/drawing/2014/main" xmlns="" val="4140943808"/>
                  </a:ext>
                </a:extLst>
              </a:tr>
              <a:tr h="868475">
                <a:tc>
                  <a:txBody>
                    <a:bodyPr/>
                    <a:lstStyle/>
                    <a:p>
                      <a:pPr algn="just">
                        <a:lnSpc>
                          <a:spcPct val="107000"/>
                        </a:lnSpc>
                        <a:spcAft>
                          <a:spcPts val="0"/>
                        </a:spcAft>
                      </a:pPr>
                      <a:r>
                        <a:rPr lang="en-ZA" sz="900" kern="1400" dirty="0">
                          <a:effectLst/>
                          <a:latin typeface="Arial" panose="020B0604020202020204" pitchFamily="34" charset="0"/>
                          <a:ea typeface="Times New Roman" panose="02020603050405020304" pitchFamily="18" charset="0"/>
                          <a:cs typeface="Arial" panose="020B0604020202020204" pitchFamily="34" charset="0"/>
                        </a:rPr>
                        <a:t>Number of DTH qualifying households migrated to digital terrestrial television through a voucher system</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n-ZA" sz="900" kern="1400" dirty="0">
                          <a:effectLst/>
                          <a:latin typeface="Arial" panose="020B0604020202020204" pitchFamily="34" charset="0"/>
                          <a:ea typeface="Times New Roman" panose="02020603050405020304" pitchFamily="18" charset="0"/>
                          <a:cs typeface="Arial" panose="020B0604020202020204" pitchFamily="34" charset="0"/>
                        </a:rPr>
                        <a:t>289 058 DTH  </a:t>
                      </a:r>
                      <a:r>
                        <a:rPr lang="en-ZA"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subsidised digital television installations coordinated and monitored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Appointment of the panel of service providers of devices finalized</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Contracting the panel of service providers and placement of orders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70 058  DTH vouchers issued to qualifying households for subsidized digital television installation</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extLst>
                  <a:ext uri="{0D108BD9-81ED-4DB2-BD59-A6C34878D82A}">
                    <a16:rowId xmlns:a16="http://schemas.microsoft.com/office/drawing/2014/main" xmlns="" val="18738546"/>
                  </a:ext>
                </a:extLst>
              </a:tr>
              <a:tr h="717788">
                <a:tc>
                  <a:txBody>
                    <a:bodyPr/>
                    <a:lstStyle/>
                    <a:p>
                      <a:pPr algn="just">
                        <a:lnSpc>
                          <a:spcPct val="107000"/>
                        </a:lnSpc>
                        <a:spcAft>
                          <a:spcPts val="0"/>
                        </a:spcAft>
                      </a:pPr>
                      <a:r>
                        <a:rPr lang="en-ZA" sz="900" kern="1400" dirty="0">
                          <a:effectLst/>
                          <a:latin typeface="Arial" panose="020B0604020202020204" pitchFamily="34" charset="0"/>
                          <a:ea typeface="Times New Roman" panose="02020603050405020304" pitchFamily="18" charset="0"/>
                          <a:cs typeface="Times New Roman" panose="02020603050405020304" pitchFamily="18" charset="0"/>
                        </a:rPr>
                        <a:t>Implemented registration and awareness conducted in support of the Analogue Switch Off by 31 March 2022</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400" dirty="0">
                          <a:effectLst/>
                          <a:latin typeface="Arial" panose="020B0604020202020204" pitchFamily="34" charset="0"/>
                          <a:ea typeface="Times New Roman" panose="02020603050405020304" pitchFamily="18" charset="0"/>
                          <a:cs typeface="Times New Roman" panose="02020603050405020304" pitchFamily="18" charset="0"/>
                        </a:rPr>
                        <a:t>A report on registration and awareness conducted in support of the Analogue Switch Off by 31 March 2021 developed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 on </a:t>
                      </a:r>
                      <a:r>
                        <a:rPr lang="en-ZA" sz="900" kern="1400" dirty="0">
                          <a:effectLst/>
                          <a:latin typeface="Arial" panose="020B0604020202020204" pitchFamily="34" charset="0"/>
                          <a:ea typeface="Times New Roman" panose="02020603050405020304" pitchFamily="18" charset="0"/>
                          <a:cs typeface="Times New Roman" panose="02020603050405020304" pitchFamily="18" charset="0"/>
                        </a:rPr>
                        <a:t>registration and awareness conducted in support of the Analogue Switch Off by 31 March 2021 developed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Consolidated report </a:t>
                      </a: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a:t>
                      </a:r>
                      <a:r>
                        <a:rPr lang="en-ZA" sz="900" kern="1400" dirty="0">
                          <a:effectLst/>
                          <a:latin typeface="Arial" panose="020B0604020202020204" pitchFamily="34" charset="0"/>
                          <a:ea typeface="Times New Roman" panose="02020603050405020304" pitchFamily="18" charset="0"/>
                          <a:cs typeface="Times New Roman" panose="02020603050405020304" pitchFamily="18" charset="0"/>
                        </a:rPr>
                        <a:t>registration and awareness conducted in support of the Analogue Switch Off by 31 March 2021 developed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extLst>
                  <a:ext uri="{0D108BD9-81ED-4DB2-BD59-A6C34878D82A}">
                    <a16:rowId xmlns:a16="http://schemas.microsoft.com/office/drawing/2014/main" xmlns="" val="3117634373"/>
                  </a:ext>
                </a:extLst>
              </a:tr>
              <a:tr h="716464">
                <a:tc>
                  <a:txBody>
                    <a:bodyPr/>
                    <a:lstStyle/>
                    <a:p>
                      <a:pPr algn="just">
                        <a:lnSpc>
                          <a:spcPct val="107000"/>
                        </a:lnSpc>
                        <a:spcAft>
                          <a:spcPts val="0"/>
                        </a:spcAft>
                      </a:pPr>
                      <a:r>
                        <a:rPr lang="en-ZA" sz="900" kern="1400" dirty="0">
                          <a:effectLst/>
                          <a:latin typeface="Arial" panose="020B0604020202020204" pitchFamily="34" charset="0"/>
                          <a:ea typeface="Times New Roman" panose="02020603050405020304" pitchFamily="18" charset="0"/>
                          <a:cs typeface="Times New Roman" panose="02020603050405020304" pitchFamily="18" charset="0"/>
                        </a:rPr>
                        <a:t>Implemented  conceptual framework on funding model to support the revised Analogue Switch Off Plan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Conceptual framework on the funding model to support the revised Analogue Switch Off Plan  approved by Board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200" dirty="0">
                          <a:effectLst/>
                          <a:latin typeface="Arial" panose="020B0604020202020204" pitchFamily="34" charset="0"/>
                          <a:ea typeface="+mn-ea"/>
                          <a:cs typeface="Times New Roman" panose="02020603050405020304" pitchFamily="18" charset="0"/>
                        </a:rPr>
                        <a:t>Conceptual framework on funding model to support  the revised </a:t>
                      </a: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Analogue Switch Off Plan approved by Board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Monitoring report on the implementation of the approved conceptualise framework on  funding model to support the revised Analogue Switch Off Plan developed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extLst>
                  <a:ext uri="{0D108BD9-81ED-4DB2-BD59-A6C34878D82A}">
                    <a16:rowId xmlns:a16="http://schemas.microsoft.com/office/drawing/2014/main" xmlns="" val="842039599"/>
                  </a:ext>
                </a:extLst>
              </a:tr>
              <a:tr h="1005956">
                <a:tc>
                  <a:txBody>
                    <a:bodyPr/>
                    <a:lstStyle/>
                    <a:p>
                      <a:pPr algn="just">
                        <a:lnSpc>
                          <a:spcPct val="107000"/>
                        </a:lnSpc>
                        <a:spcAft>
                          <a:spcPts val="0"/>
                        </a:spcAft>
                      </a:pPr>
                      <a:r>
                        <a:rPr lang="en-ZA" sz="900" kern="1400" dirty="0">
                          <a:effectLst/>
                          <a:latin typeface="Arial" panose="020B0604020202020204" pitchFamily="34" charset="0"/>
                          <a:ea typeface="Times New Roman" panose="02020603050405020304" pitchFamily="18" charset="0"/>
                          <a:cs typeface="Times New Roman" panose="02020603050405020304" pitchFamily="18" charset="0"/>
                        </a:rPr>
                        <a:t>Implemented procurement strategy from  National Treasury on the appointment of  multiple service providers to support the revised Analogue Switch Off Plan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Procurement strategy on the appointment of multiple service providers to support the revised Analogue Switch Off Plan approved by the National Treasury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Initiate a procurement strategy to National Treasury for approval in support of the revised Analogue Switch Off Plan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Monitoring report on the implementation of the approved procurement strategy </a:t>
                      </a: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support of the revised Analogue Switch Off Plan developed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62" marR="546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extLst>
                  <a:ext uri="{0D108BD9-81ED-4DB2-BD59-A6C34878D82A}">
                    <a16:rowId xmlns:a16="http://schemas.microsoft.com/office/drawing/2014/main" xmlns="" val="3523889409"/>
                  </a:ext>
                </a:extLst>
              </a:tr>
            </a:tbl>
          </a:graphicData>
        </a:graphic>
      </p:graphicFrame>
      <p:sp>
        <p:nvSpPr>
          <p:cNvPr id="12" name="Rectangle 11"/>
          <p:cNvSpPr/>
          <p:nvPr/>
        </p:nvSpPr>
        <p:spPr>
          <a:xfrm>
            <a:off x="5519936" y="6453334"/>
            <a:ext cx="763858"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a:latin typeface="Arial" panose="020B0604020202020204" pitchFamily="34" charset="0"/>
                <a:cs typeface="Arial" panose="020B0604020202020204" pitchFamily="34" charset="0"/>
              </a:rPr>
              <a:t>5</a:t>
            </a:r>
          </a:p>
        </p:txBody>
      </p:sp>
      <p:sp>
        <p:nvSpPr>
          <p:cNvPr id="14" name="Rectangle 13"/>
          <p:cNvSpPr/>
          <p:nvPr/>
        </p:nvSpPr>
        <p:spPr>
          <a:xfrm>
            <a:off x="47328" y="6470649"/>
            <a:ext cx="3888432" cy="26343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smtClean="0">
                <a:latin typeface="Arial" panose="020B0604020202020204" pitchFamily="34" charset="0"/>
                <a:cs typeface="Arial" panose="020B0604020202020204" pitchFamily="34" charset="0"/>
              </a:rPr>
              <a:t>Yellow colour denotes revisions on USAF APP</a:t>
            </a: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6332408"/>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3.gstatic.com/images?q=tbn:ANd9GcQiefgTw0zZpR1gvDy0PwywVCNYjFfv4Fna8kD_qZmikedmRiSA9g0ni6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 name="AutoShape 5" descr="https://encrypted-tbn3.gstatic.com/images?q=tbn:ANd9GcSCz2xK3W1aRQauCPqPn9GRwBvgQNCbulrobdsXJbd6c_-3sPpHUjjWw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itle 1"/>
          <p:cNvSpPr>
            <a:spLocks noGrp="1"/>
          </p:cNvSpPr>
          <p:nvPr>
            <p:ph type="title"/>
          </p:nvPr>
        </p:nvSpPr>
        <p:spPr>
          <a:xfrm>
            <a:off x="1271464" y="7938"/>
            <a:ext cx="9505056" cy="612751"/>
          </a:xfrm>
        </p:spPr>
        <p:txBody>
          <a:bodyPr>
            <a:normAutofit fontScale="90000"/>
          </a:bodyPr>
          <a:lstStyle/>
          <a:p>
            <a:pPr algn="ctr"/>
            <a:r>
              <a:rPr lang="en-ZA" sz="2200" b="1" dirty="0" smtClean="0"/>
              <a:t/>
            </a:r>
            <a:br>
              <a:rPr lang="en-ZA" sz="2200" b="1" dirty="0" smtClean="0"/>
            </a:br>
            <a:r>
              <a:rPr lang="en-ZA" sz="2200" b="1" dirty="0" smtClean="0"/>
              <a:t>Revised </a:t>
            </a:r>
            <a:r>
              <a:rPr lang="en-ZA" sz="2000" b="1" dirty="0" smtClean="0">
                <a:solidFill>
                  <a:schemeClr val="bg1"/>
                </a:solidFill>
                <a:latin typeface="Arial" panose="020B0604020202020204" pitchFamily="34" charset="0"/>
                <a:cs typeface="Arial" panose="020B0604020202020204" pitchFamily="34" charset="0"/>
              </a:rPr>
              <a:t>USAF</a:t>
            </a:r>
            <a:r>
              <a:rPr lang="en-ZA" sz="2000" b="1" dirty="0" smtClean="0">
                <a:latin typeface="Arial" panose="020B0604020202020204" pitchFamily="34" charset="0"/>
                <a:cs typeface="Arial" panose="020B0604020202020204" pitchFamily="34" charset="0"/>
              </a:rPr>
              <a:t> </a:t>
            </a:r>
            <a:r>
              <a:rPr lang="en-ZA" sz="2000" b="1" dirty="0" smtClean="0">
                <a:solidFill>
                  <a:schemeClr val="bg1"/>
                </a:solidFill>
                <a:latin typeface="Arial" panose="020B0604020202020204" pitchFamily="34" charset="0"/>
                <a:cs typeface="Arial" panose="020B0604020202020204" pitchFamily="34" charset="0"/>
              </a:rPr>
              <a:t>Programme </a:t>
            </a:r>
            <a:r>
              <a:rPr lang="en-ZA" sz="2000" b="1" dirty="0">
                <a:solidFill>
                  <a:schemeClr val="bg1"/>
                </a:solidFill>
                <a:latin typeface="Arial" panose="020B0604020202020204" pitchFamily="34" charset="0"/>
                <a:cs typeface="Arial" panose="020B0604020202020204" pitchFamily="34" charset="0"/>
              </a:rPr>
              <a:t>1 - Business Operations: Indicators, Annual and Quarterly </a:t>
            </a:r>
            <a:r>
              <a:rPr lang="en-ZA" sz="2000" b="1" dirty="0" smtClean="0">
                <a:solidFill>
                  <a:schemeClr val="bg1"/>
                </a:solidFill>
                <a:latin typeface="Arial" panose="020B0604020202020204" pitchFamily="34" charset="0"/>
                <a:cs typeface="Arial" panose="020B0604020202020204" pitchFamily="34" charset="0"/>
              </a:rPr>
              <a:t>Targets</a:t>
            </a:r>
            <a:r>
              <a:rPr lang="en-ZA" dirty="0"/>
              <a:t/>
            </a:r>
            <a:br>
              <a:rPr lang="en-ZA" dirty="0"/>
            </a:br>
            <a:r>
              <a:rPr lang="en-US" sz="2200" b="1" i="1" dirty="0" smtClean="0">
                <a:solidFill>
                  <a:schemeClr val="bg1"/>
                </a:solidFill>
              </a:rPr>
              <a:t> </a:t>
            </a:r>
            <a:endParaRPr lang="en-US" sz="2200" b="1" i="1" dirty="0">
              <a:solidFill>
                <a:schemeClr val="bg1"/>
              </a:solidFill>
            </a:endParaRPr>
          </a:p>
        </p:txBody>
      </p:sp>
      <p:sp>
        <p:nvSpPr>
          <p:cNvPr id="6" name="Rectangle 5"/>
          <p:cNvSpPr/>
          <p:nvPr/>
        </p:nvSpPr>
        <p:spPr>
          <a:xfrm>
            <a:off x="1563336" y="166997"/>
            <a:ext cx="6811840" cy="7899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400" b="1" i="0" u="none" strike="noStrike" kern="1200" cap="none" spc="0" normalizeH="0" baseline="30000" noProof="0" dirty="0">
              <a:ln>
                <a:noFill/>
              </a:ln>
              <a:solidFill>
                <a:srgbClr val="1F497D"/>
              </a:solidFill>
              <a:effectLst/>
              <a:uLnTx/>
              <a:uFillTx/>
              <a:latin typeface="Century Gothic"/>
              <a:ea typeface="+mn-ea"/>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30000" noProof="0" dirty="0">
              <a:ln>
                <a:noFill/>
              </a:ln>
              <a:solidFill>
                <a:srgbClr val="1F497D"/>
              </a:solidFill>
              <a:effectLst/>
              <a:uLnTx/>
              <a:uFillTx/>
              <a:latin typeface="Century Gothic"/>
              <a:ea typeface="+mn-ea"/>
              <a:cs typeface="Century Gothic"/>
            </a:endParaRPr>
          </a:p>
        </p:txBody>
      </p:sp>
      <p:sp>
        <p:nvSpPr>
          <p:cNvPr id="13" name="Rectangle 4"/>
          <p:cNvSpPr>
            <a:spLocks noChangeArrowheads="1"/>
          </p:cNvSpPr>
          <p:nvPr/>
        </p:nvSpPr>
        <p:spPr bwMode="auto">
          <a:xfrm>
            <a:off x="1714653" y="1700586"/>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5" name="Rectangle 1"/>
          <p:cNvSpPr>
            <a:spLocks noChangeArrowheads="1"/>
          </p:cNvSpPr>
          <p:nvPr/>
        </p:nvSpPr>
        <p:spPr bwMode="auto">
          <a:xfrm>
            <a:off x="2108200" y="13779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ZA"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7" name="Rectangle 7"/>
          <p:cNvSpPr>
            <a:spLocks noChangeArrowheads="1"/>
          </p:cNvSpPr>
          <p:nvPr/>
        </p:nvSpPr>
        <p:spPr bwMode="auto">
          <a:xfrm>
            <a:off x="1415480" y="935158"/>
            <a:ext cx="1212433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rPr>
              <a:t/>
            </a:r>
            <a:br>
              <a:rPr kumimoji="0" lang="en-ZA" altLang="en-US" sz="1800" b="0" i="0" u="none" strike="noStrike" cap="none" normalizeH="0" baseline="0" dirty="0" smtClean="0">
                <a:ln>
                  <a:noFill/>
                </a:ln>
                <a:solidFill>
                  <a:schemeClr val="tx1"/>
                </a:solidFill>
                <a:effectLst/>
                <a:latin typeface="Arial" panose="020B0604020202020204" pitchFamily="34" charset="0"/>
              </a:rPr>
            </a:b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520837817"/>
              </p:ext>
            </p:extLst>
          </p:nvPr>
        </p:nvGraphicFramePr>
        <p:xfrm>
          <a:off x="0" y="620689"/>
          <a:ext cx="12192001" cy="5418160"/>
        </p:xfrm>
        <a:graphic>
          <a:graphicData uri="http://schemas.openxmlformats.org/drawingml/2006/table">
            <a:tbl>
              <a:tblPr firstRow="1" firstCol="1" bandRow="1"/>
              <a:tblGrid>
                <a:gridCol w="2155165">
                  <a:extLst>
                    <a:ext uri="{9D8B030D-6E8A-4147-A177-3AD203B41FA5}">
                      <a16:colId xmlns:a16="http://schemas.microsoft.com/office/drawing/2014/main" xmlns="" val="3532218455"/>
                    </a:ext>
                  </a:extLst>
                </a:gridCol>
                <a:gridCol w="1513040">
                  <a:extLst>
                    <a:ext uri="{9D8B030D-6E8A-4147-A177-3AD203B41FA5}">
                      <a16:colId xmlns:a16="http://schemas.microsoft.com/office/drawing/2014/main" xmlns="" val="4279598656"/>
                    </a:ext>
                  </a:extLst>
                </a:gridCol>
                <a:gridCol w="2130949">
                  <a:extLst>
                    <a:ext uri="{9D8B030D-6E8A-4147-A177-3AD203B41FA5}">
                      <a16:colId xmlns:a16="http://schemas.microsoft.com/office/drawing/2014/main" xmlns="" val="4000613126"/>
                    </a:ext>
                  </a:extLst>
                </a:gridCol>
                <a:gridCol w="2130949">
                  <a:extLst>
                    <a:ext uri="{9D8B030D-6E8A-4147-A177-3AD203B41FA5}">
                      <a16:colId xmlns:a16="http://schemas.microsoft.com/office/drawing/2014/main" xmlns="" val="2094027075"/>
                    </a:ext>
                  </a:extLst>
                </a:gridCol>
                <a:gridCol w="2130949">
                  <a:extLst>
                    <a:ext uri="{9D8B030D-6E8A-4147-A177-3AD203B41FA5}">
                      <a16:colId xmlns:a16="http://schemas.microsoft.com/office/drawing/2014/main" xmlns="" val="325412772"/>
                    </a:ext>
                  </a:extLst>
                </a:gridCol>
                <a:gridCol w="2130949">
                  <a:extLst>
                    <a:ext uri="{9D8B030D-6E8A-4147-A177-3AD203B41FA5}">
                      <a16:colId xmlns:a16="http://schemas.microsoft.com/office/drawing/2014/main" xmlns="" val="1498179279"/>
                    </a:ext>
                  </a:extLst>
                </a:gridCol>
              </a:tblGrid>
              <a:tr h="334412">
                <a:tc rowSpan="2">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5972" marR="6597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rowSpan="2">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2021/22 ANNUAL TARGET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5972" marR="6597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gridSpan="4">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QUARTERLY TARGETS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5972" marR="6597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684564885"/>
                  </a:ext>
                </a:extLst>
              </a:tr>
              <a:tr h="0">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Q1</a:t>
                      </a:r>
                      <a:endParaRPr lang="en-ZA" sz="105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Apr-Jun 2021</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5972" marR="6597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Q2</a:t>
                      </a:r>
                      <a:endParaRPr lang="en-ZA" sz="105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Jul - Sep 2021</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5972" marR="6597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Q3</a:t>
                      </a:r>
                      <a:endParaRPr lang="en-ZA" sz="105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Oct-Dec 2021</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5972" marR="6597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Q4</a:t>
                      </a:r>
                      <a:endParaRPr lang="en-ZA" sz="105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050" b="1" kern="1400" dirty="0">
                          <a:effectLst/>
                          <a:latin typeface="Arial" panose="020B0604020202020204" pitchFamily="34" charset="0"/>
                          <a:ea typeface="Times New Roman" panose="02020603050405020304" pitchFamily="18" charset="0"/>
                          <a:cs typeface="Arial" panose="020B0604020202020204" pitchFamily="34" charset="0"/>
                        </a:rPr>
                        <a:t>Jan - Mar 2022</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65972" marR="6597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C000"/>
                    </a:solidFill>
                  </a:tcPr>
                </a:tc>
                <a:extLst>
                  <a:ext uri="{0D108BD9-81ED-4DB2-BD59-A6C34878D82A}">
                    <a16:rowId xmlns:a16="http://schemas.microsoft.com/office/drawing/2014/main" xmlns="" val="405763433"/>
                  </a:ext>
                </a:extLst>
              </a:tr>
              <a:tr h="0">
                <a:tc rowSpan="2">
                  <a:txBody>
                    <a:bodyPr/>
                    <a:lstStyle/>
                    <a:p>
                      <a:pPr algn="just">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sites with broadband internet connectivity to new sites in identified municipal areas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rowSpan="2">
                  <a:txBody>
                    <a:bodyPr/>
                    <a:lstStyle/>
                    <a:p>
                      <a:pPr algn="just">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Provision of broadband internet connectivity  sites to 280 sites to identified 2 (two) local municipalities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Initiate bid processes for the appointment of the service provider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kern="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900" kern="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nSpc>
                          <a:spcPct val="107000"/>
                        </a:lnSpc>
                        <a:spcAft>
                          <a:spcPts val="0"/>
                        </a:spcAft>
                      </a:pPr>
                      <a:r>
                        <a:rPr lang="en-ZA" sz="900" kern="1200" dirty="0">
                          <a:solidFill>
                            <a:srgbClr val="000000"/>
                          </a:solidFill>
                          <a:effectLst/>
                          <a:latin typeface="Arial" panose="020B0604020202020204" pitchFamily="34" charset="0"/>
                          <a:ea typeface="+mn-ea"/>
                          <a:cs typeface="Times New Roman" panose="02020603050405020304" pitchFamily="18" charset="0"/>
                        </a:rPr>
                        <a:t>Conclude bid processes and contracting of a service provider</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900" kern="1200" dirty="0">
                          <a:solidFill>
                            <a:srgbClr val="000000"/>
                          </a:solidFill>
                          <a:effectLst/>
                          <a:latin typeface="Arial" panose="020B0604020202020204" pitchFamily="34" charset="0"/>
                          <a:ea typeface="+mn-ea"/>
                          <a:cs typeface="Times New Roman" panose="02020603050405020304" pitchFamily="18" charset="0"/>
                        </a:rPr>
                        <a:t>Provision of internet connectivity to 80 sites identified in local municipalities ensured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800" kern="1200" dirty="0">
                          <a:solidFill>
                            <a:srgbClr val="000000"/>
                          </a:solidFill>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800" kern="1200" dirty="0">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800" kern="1200" dirty="0">
                          <a:solidFill>
                            <a:srgbClr val="000000"/>
                          </a:solidFill>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extLst>
                  <a:ext uri="{0D108BD9-81ED-4DB2-BD59-A6C34878D82A}">
                    <a16:rowId xmlns:a16="http://schemas.microsoft.com/office/drawing/2014/main" xmlns="" val="2220772717"/>
                  </a:ext>
                </a:extLst>
              </a:tr>
              <a:tr h="0">
                <a:tc vMerge="1">
                  <a:txBody>
                    <a:bodyPr/>
                    <a:lstStyle/>
                    <a:p>
                      <a:endParaRPr lang="en-ZA"/>
                    </a:p>
                  </a:txBody>
                  <a:tcPr/>
                </a:tc>
                <a:tc vMerge="1">
                  <a:txBody>
                    <a:bodyPr/>
                    <a:lstStyle/>
                    <a:p>
                      <a:endParaRPr lang="en-ZA"/>
                    </a:p>
                  </a:txBody>
                  <a:tcPr/>
                </a:tc>
                <a:tc>
                  <a:txBody>
                    <a:bodyPr/>
                    <a:lstStyle/>
                    <a:p>
                      <a:pPr>
                        <a:lnSpc>
                          <a:spcPct val="107000"/>
                        </a:lnSpc>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Stakeholder consultations and  sites identification conducted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900" kern="1200" dirty="0">
                          <a:solidFill>
                            <a:srgbClr val="000000"/>
                          </a:solidFill>
                          <a:effectLst/>
                          <a:latin typeface="Arial" panose="020B0604020202020204" pitchFamily="34" charset="0"/>
                          <a:ea typeface="+mn-ea"/>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900" kern="1200" dirty="0">
                          <a:solidFill>
                            <a:srgbClr val="000000"/>
                          </a:solidFill>
                          <a:effectLst/>
                          <a:latin typeface="Arial" panose="020B0604020202020204" pitchFamily="34" charset="0"/>
                          <a:ea typeface="+mn-ea"/>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tc>
                  <a:txBody>
                    <a:bodyPr/>
                    <a:lstStyle/>
                    <a:p>
                      <a:pPr algn="ctr">
                        <a:lnSpc>
                          <a:spcPct val="107000"/>
                        </a:lnSpc>
                        <a:spcAft>
                          <a:spcPts val="0"/>
                        </a:spcAft>
                      </a:pPr>
                      <a:r>
                        <a:rPr lang="en-ZA" sz="900" kern="1200" dirty="0">
                          <a:effectLst/>
                          <a:latin typeface="Arial" panose="020B0604020202020204" pitchFamily="34" charset="0"/>
                          <a:ea typeface="+mn-ea"/>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5972" marR="6597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E4D5"/>
                    </a:solidFill>
                  </a:tcPr>
                </a:tc>
                <a:extLst>
                  <a:ext uri="{0D108BD9-81ED-4DB2-BD59-A6C34878D82A}">
                    <a16:rowId xmlns:a16="http://schemas.microsoft.com/office/drawing/2014/main" xmlns="" val="3898062218"/>
                  </a:ext>
                </a:extLst>
              </a:tr>
              <a:tr h="0">
                <a:tc>
                  <a:txBody>
                    <a:bodyPr/>
                    <a:lstStyle/>
                    <a:p>
                      <a:pPr algn="just">
                        <a:lnSpc>
                          <a:spcPct val="110000"/>
                        </a:lnSpc>
                        <a:spcAft>
                          <a:spcPts val="0"/>
                        </a:spcAft>
                      </a:pPr>
                      <a:r>
                        <a:rPr lang="en-ZA" sz="900" kern="1400" dirty="0">
                          <a:effectLst/>
                          <a:latin typeface="Arial" panose="020B0604020202020204" pitchFamily="34" charset="0"/>
                          <a:ea typeface="Times New Roman" panose="02020603050405020304" pitchFamily="18" charset="0"/>
                          <a:cs typeface="Times New Roman" panose="02020603050405020304" pitchFamily="18" charset="0"/>
                        </a:rPr>
                        <a:t>Implemented conceptual framework on  funding model to support the  approved revised SA Connect Phase 2 model</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Conceptual framework on the funding model to support the revised Analogue Switch Off Plan  approved by Board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ZA" sz="900" kern="1200" dirty="0">
                          <a:solidFill>
                            <a:srgbClr val="000000"/>
                          </a:solidFill>
                          <a:effectLst/>
                          <a:latin typeface="Arial" panose="020B0604020202020204" pitchFamily="34" charset="0"/>
                          <a:ea typeface="+mn-ea"/>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Initiate administrative processes for approval of the conceptual framework on funding model by the Board in support of the revised SA Connect Phase 2 model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200" dirty="0">
                          <a:effectLst/>
                          <a:latin typeface="Arial" panose="020B0604020202020204" pitchFamily="34" charset="0"/>
                          <a:ea typeface="+mn-ea"/>
                          <a:cs typeface="Times New Roman" panose="02020603050405020304" pitchFamily="18" charset="0"/>
                        </a:rPr>
                        <a:t>Submission of the conceptual framework on funding model to support  the revised SA Connect Phase 2 model approved by Board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extLst>
                  <a:ext uri="{0D108BD9-81ED-4DB2-BD59-A6C34878D82A}">
                    <a16:rowId xmlns:a16="http://schemas.microsoft.com/office/drawing/2014/main" xmlns="" val="1307552449"/>
                  </a:ext>
                </a:extLst>
              </a:tr>
              <a:tr h="0">
                <a:tc>
                  <a:txBody>
                    <a:bodyPr/>
                    <a:lstStyle/>
                    <a:p>
                      <a:pPr algn="just">
                        <a:lnSpc>
                          <a:spcPct val="110000"/>
                        </a:lnSpc>
                        <a:spcAft>
                          <a:spcPts val="0"/>
                        </a:spcAft>
                      </a:pPr>
                      <a:r>
                        <a:rPr lang="en-ZA" sz="900" kern="1400" dirty="0">
                          <a:effectLst/>
                          <a:latin typeface="Arial" panose="020B0604020202020204" pitchFamily="34" charset="0"/>
                          <a:ea typeface="Times New Roman" panose="02020603050405020304" pitchFamily="18" charset="0"/>
                          <a:cs typeface="Times New Roman" panose="02020603050405020304" pitchFamily="18" charset="0"/>
                        </a:rPr>
                        <a:t>Implemented procurement strategy from National Treasury on the appointment  of a  service provider to support  the revised  SA Connect Phase 2 model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Procurement strategy on the appointment of   a service provider to support  the revised  SA Connect Phase 2 model approved by the National Treasury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ZA" sz="900" kern="1200" dirty="0">
                          <a:solidFill>
                            <a:srgbClr val="000000"/>
                          </a:solidFill>
                          <a:effectLst/>
                          <a:latin typeface="Arial" panose="020B0604020202020204" pitchFamily="34" charset="0"/>
                          <a:ea typeface="+mn-ea"/>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kern="1200" dirty="0">
                          <a:solidFill>
                            <a:srgbClr val="000000"/>
                          </a:solidFill>
                          <a:effectLst/>
                          <a:latin typeface="Arial" panose="020B0604020202020204" pitchFamily="34" charset="0"/>
                          <a:ea typeface="+mn-ea"/>
                          <a:cs typeface="Times New Roman" panose="02020603050405020304" pitchFamily="18" charset="0"/>
                        </a:rPr>
                        <a:t>Initiate a procurement strategy  administrative   processes for the appointment of a service provider in  </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support of the revised  SA Connect Phase 2 model approved by the National Treasury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Submission of the procurement strategy to National Treasury for approval in support of the approved  revised  SA Connect Phase 2 model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extLst>
                  <a:ext uri="{0D108BD9-81ED-4DB2-BD59-A6C34878D82A}">
                    <a16:rowId xmlns:a16="http://schemas.microsoft.com/office/drawing/2014/main" xmlns="" val="40677683"/>
                  </a:ext>
                </a:extLst>
              </a:tr>
              <a:tr h="0">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 of valid invoices paid within 30 days from date of receipts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just">
                        <a:lnSpc>
                          <a:spcPct val="107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a:t>
                      </a:r>
                      <a:r>
                        <a:rPr lang="en-ZA" sz="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 </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a:t>
                      </a:r>
                      <a:r>
                        <a:rPr lang="en-ZA" sz="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 </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ZA" sz="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ic</a:t>
                      </a:r>
                      <a:r>
                        <a:rPr lang="en-ZA" sz="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 </a:t>
                      </a:r>
                      <a:r>
                        <a:rPr lang="en-ZA" sz="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ai</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 </a:t>
                      </a:r>
                      <a:r>
                        <a:rPr lang="en-ZA" sz="9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ZA" sz="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0 </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 fr</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     </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 r</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ece</a:t>
                      </a:r>
                      <a:r>
                        <a:rPr lang="en-ZA" sz="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ZA" sz="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ZA"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EECE1"/>
                    </a:solidFill>
                  </a:tcPr>
                </a:tc>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valid invoices paid within 30 days from the date of receipts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valid invoices paid within 30 days from the date of receipts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valid invoices paid within 30 days from the date of receipts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valid invoices paid within 30 days from the date of receipts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xmlns="" val="3856653516"/>
                  </a:ext>
                </a:extLst>
              </a:tr>
              <a:tr h="0">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 of the elimination of wasteful and fruitless expenditure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10000"/>
                        </a:lnSpc>
                        <a:spcBef>
                          <a:spcPts val="400"/>
                        </a:spcBef>
                        <a:spcAft>
                          <a:spcPts val="40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Reduction of wasteful and fruitless expenditure to 20 % of R 4 009 000 USAF AFS 2019-2020 incrementally from baseline of 2019 by 2024</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5%</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reduction of wasteful and fruitless expenditure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8%</a:t>
                      </a: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reduction of wasteful and fruitless expenditure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12%</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reduction of wasteful and fruitless expenditure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reduction of wasteful and fruitless expenditure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extLst>
                  <a:ext uri="{0D108BD9-81ED-4DB2-BD59-A6C34878D82A}">
                    <a16:rowId xmlns:a16="http://schemas.microsoft.com/office/drawing/2014/main" xmlns="" val="582374781"/>
                  </a:ext>
                </a:extLst>
              </a:tr>
              <a:tr h="0">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 reduction of irregular expenditure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10000"/>
                        </a:lnSpc>
                        <a:spcBef>
                          <a:spcPts val="400"/>
                        </a:spcBef>
                        <a:spcAft>
                          <a:spcPts val="40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Reduction of irregular expenditure to 15% of R63 520 000 USAF AFS 2019-2020 incrementally from baseline of 2019 by 2024</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3%</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reduction of irregular expenditure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5%</a:t>
                      </a:r>
                      <a:r>
                        <a:rPr lang="en-US" sz="9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reduction of irregular expenditure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9%</a:t>
                      </a: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reduction of irregular expenditure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 reduction of irregular expenditure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00"/>
                    </a:solidFill>
                  </a:tcPr>
                </a:tc>
                <a:extLst>
                  <a:ext uri="{0D108BD9-81ED-4DB2-BD59-A6C34878D82A}">
                    <a16:rowId xmlns:a16="http://schemas.microsoft.com/office/drawing/2014/main" xmlns="" val="2326502218"/>
                  </a:ext>
                </a:extLst>
              </a:tr>
            </a:tbl>
          </a:graphicData>
        </a:graphic>
      </p:graphicFrame>
      <p:sp>
        <p:nvSpPr>
          <p:cNvPr id="12" name="Rectangle 4"/>
          <p:cNvSpPr>
            <a:spLocks noChangeArrowheads="1"/>
          </p:cNvSpPr>
          <p:nvPr/>
        </p:nvSpPr>
        <p:spPr bwMode="auto">
          <a:xfrm flipV="1">
            <a:off x="767408" y="-14527815"/>
            <a:ext cx="1631491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smtClean="0">
                <a:ln>
                  <a:noFill/>
                </a:ln>
                <a:solidFill>
                  <a:schemeClr val="tx1"/>
                </a:solidFill>
                <a:effectLst/>
                <a:latin typeface="Arial" panose="020B0604020202020204" pitchFamily="34" charset="0"/>
              </a:rPr>
              <a:t/>
            </a:r>
            <a:br>
              <a:rPr kumimoji="0" lang="en-ZA" altLang="en-US" sz="1800" b="0" i="0" u="none" strike="noStrike" cap="none" normalizeH="0" baseline="0" dirty="0" smtClean="0">
                <a:ln>
                  <a:noFill/>
                </a:ln>
                <a:solidFill>
                  <a:schemeClr val="tx1"/>
                </a:solidFill>
                <a:effectLst/>
                <a:latin typeface="Arial" panose="020B0604020202020204" pitchFamily="34" charset="0"/>
              </a:rPr>
            </a:b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6">
            <a:hlinkClick r:id=""/>
          </p:cNvPr>
          <p:cNvSpPr>
            <a:spLocks noChangeArrowheads="1"/>
          </p:cNvSpPr>
          <p:nvPr/>
        </p:nvSpPr>
        <p:spPr bwMode="auto">
          <a:xfrm flipV="1">
            <a:off x="767408" y="-20588132"/>
            <a:ext cx="16314915" cy="21867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dirty="0"/>
          </a:p>
        </p:txBody>
      </p:sp>
      <p:sp>
        <p:nvSpPr>
          <p:cNvPr id="16" name="Rectangle 15"/>
          <p:cNvSpPr/>
          <p:nvPr/>
        </p:nvSpPr>
        <p:spPr>
          <a:xfrm>
            <a:off x="40159" y="6314330"/>
            <a:ext cx="3888432" cy="26343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smtClean="0">
                <a:latin typeface="Arial" panose="020B0604020202020204" pitchFamily="34" charset="0"/>
                <a:cs typeface="Arial" panose="020B0604020202020204" pitchFamily="34" charset="0"/>
              </a:rPr>
              <a:t>Yellow colour denotes revisions on USAF APP</a:t>
            </a:r>
            <a:endParaRPr lang="en-ZA" sz="1200" b="1" dirty="0">
              <a:latin typeface="Arial" panose="020B0604020202020204" pitchFamily="34" charset="0"/>
              <a:cs typeface="Arial" panose="020B0604020202020204" pitchFamily="34" charset="0"/>
            </a:endParaRPr>
          </a:p>
        </p:txBody>
      </p:sp>
      <p:sp>
        <p:nvSpPr>
          <p:cNvPr id="18" name="Rectangle 17"/>
          <p:cNvSpPr/>
          <p:nvPr/>
        </p:nvSpPr>
        <p:spPr>
          <a:xfrm>
            <a:off x="5519936" y="6364629"/>
            <a:ext cx="763858" cy="266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1200" b="1" dirty="0" smtClean="0">
                <a:latin typeface="Arial" panose="020B0604020202020204" pitchFamily="34" charset="0"/>
                <a:cs typeface="Arial" panose="020B0604020202020204" pitchFamily="34" charset="0"/>
              </a:rPr>
              <a:t>6</a:t>
            </a: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574151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152400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9470702" y="6553150"/>
            <a:ext cx="1593850" cy="476250"/>
          </a:xfrm>
        </p:spPr>
        <p:txBody>
          <a:bodyPr/>
          <a:lstStyle/>
          <a:p>
            <a:pPr algn="ctr" fontAlgn="base">
              <a:spcBef>
                <a:spcPct val="0"/>
              </a:spcBef>
              <a:spcAft>
                <a:spcPct val="0"/>
              </a:spcAft>
              <a:defRPr/>
            </a:pPr>
            <a:fld id="{E7E121AC-CB2F-48A1-9156-4FA17DE39A11}" type="slidenum">
              <a:rPr lang="en-US" altLang="en-US">
                <a:solidFill>
                  <a:srgbClr val="000000"/>
                </a:solidFill>
                <a:ea typeface="ＭＳ Ｐゴシック" pitchFamily="34" charset="-128"/>
              </a:rPr>
              <a:pPr algn="ctr" fontAlgn="base">
                <a:spcBef>
                  <a:spcPct val="0"/>
                </a:spcBef>
                <a:spcAft>
                  <a:spcPct val="0"/>
                </a:spcAft>
                <a:defRPr/>
              </a:pPr>
              <a:t>7</a:t>
            </a:fld>
            <a:endParaRPr lang="en-US" altLang="en-US" dirty="0">
              <a:solidFill>
                <a:srgbClr val="000000"/>
              </a:solidFill>
              <a:ea typeface="ＭＳ Ｐゴシック" pitchFamily="34"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80376" y="44624"/>
            <a:ext cx="1008112" cy="942040"/>
          </a:xfrm>
          <a:prstGeom prst="rect">
            <a:avLst/>
          </a:prstGeom>
        </p:spPr>
      </p:pic>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44624"/>
            <a:ext cx="1979712" cy="936104"/>
          </a:xfrm>
          <a:prstGeom prst="rect">
            <a:avLst/>
          </a:prstGeom>
          <a:noFill/>
          <a:ln>
            <a:noFill/>
          </a:ln>
        </p:spPr>
      </p:pic>
      <p:pic>
        <p:nvPicPr>
          <p:cNvPr id="3" name="Picture 2"/>
          <p:cNvPicPr>
            <a:picLocks noChangeAspect="1"/>
          </p:cNvPicPr>
          <p:nvPr/>
        </p:nvPicPr>
        <p:blipFill>
          <a:blip r:embed="rId4" cstate="print"/>
          <a:stretch>
            <a:fillRect/>
          </a:stretch>
        </p:blipFill>
        <p:spPr>
          <a:xfrm>
            <a:off x="4295801" y="2636912"/>
            <a:ext cx="4676775" cy="3276600"/>
          </a:xfrm>
          <a:prstGeom prst="rect">
            <a:avLst/>
          </a:prstGeom>
        </p:spPr>
      </p:pic>
      <p:sp>
        <p:nvSpPr>
          <p:cNvPr id="10" name="Title 1"/>
          <p:cNvSpPr>
            <a:spLocks noGrp="1"/>
          </p:cNvSpPr>
          <p:nvPr>
            <p:ph type="title"/>
          </p:nvPr>
        </p:nvSpPr>
        <p:spPr>
          <a:xfrm>
            <a:off x="2428465" y="1916832"/>
            <a:ext cx="8219256" cy="288032"/>
          </a:xfrm>
        </p:spPr>
        <p:txBody>
          <a:bodyPr>
            <a:noAutofit/>
          </a:bodyPr>
          <a:lstStyle/>
          <a:p>
            <a:pPr algn="ct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THANK YOU</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endParaRPr lang="en-ZA"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5229037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0" tIns="288000" rIns="180000" bIns="0" numCol="1" spcCol="0" rtlCol="0" fromWordArt="0" anchor="ctr" anchorCtr="0" forceAA="0" compatLnSpc="1">
        <a:prstTxWarp prst="textNoShape">
          <a:avLst/>
        </a:prstTxWarp>
        <a:spAutoFit/>
      </a:bodyPr>
      <a:lstStyle>
        <a:defPPr algn="ctr">
          <a:defRPr sz="1400" b="1" dirty="0" smtClean="0"/>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94417</TotalTime>
  <Words>1295</Words>
  <Application>Microsoft Office PowerPoint</Application>
  <PresentationFormat>Custom</PresentationFormat>
  <Paragraphs>229</Paragraphs>
  <Slides>7</Slides>
  <Notes>1</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5_Default Design</vt:lpstr>
      <vt:lpstr>3_Office Theme</vt:lpstr>
      <vt:lpstr>2_Office Theme</vt:lpstr>
      <vt:lpstr>Slide 1</vt:lpstr>
      <vt:lpstr> Revised USAF Annual Performance Plan2021-2022  </vt:lpstr>
      <vt:lpstr>  New Targets USAF Programme 1 - Business Operations: Indicators, Annual and Quarterly Targets   </vt:lpstr>
      <vt:lpstr> New Targets USAF Programme 1 - Business Operations: Indicators, Annual and Quarterly Targets  </vt:lpstr>
      <vt:lpstr> Revised USAF Programme 1 - Business Operations: Indicators, Annual and Quarterly Targets  </vt:lpstr>
      <vt:lpstr> Revised USAF Programme 1 - Business Operations: Indicators, Annual and Quarterly Targets  </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STB Subsidy Rollout</dc:title>
  <dc:creator>Thabo Makenete</dc:creator>
  <cp:lastModifiedBy>USER</cp:lastModifiedBy>
  <cp:revision>1481</cp:revision>
  <cp:lastPrinted>2017-09-27T13:45:40Z</cp:lastPrinted>
  <dcterms:created xsi:type="dcterms:W3CDTF">2011-04-28T05:29:01Z</dcterms:created>
  <dcterms:modified xsi:type="dcterms:W3CDTF">2022-05-06T08:48:52Z</dcterms:modified>
</cp:coreProperties>
</file>