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6"/>
  </p:notesMasterIdLst>
  <p:sldIdLst>
    <p:sldId id="441" r:id="rId2"/>
    <p:sldId id="397" r:id="rId3"/>
    <p:sldId id="442" r:id="rId4"/>
    <p:sldId id="443" r:id="rId5"/>
    <p:sldId id="427" r:id="rId6"/>
    <p:sldId id="408" r:id="rId7"/>
    <p:sldId id="401" r:id="rId8"/>
    <p:sldId id="444" r:id="rId9"/>
    <p:sldId id="446" r:id="rId10"/>
    <p:sldId id="447" r:id="rId11"/>
    <p:sldId id="448" r:id="rId12"/>
    <p:sldId id="449" r:id="rId13"/>
    <p:sldId id="450" r:id="rId14"/>
    <p:sldId id="451" r:id="rId15"/>
  </p:sldIdLst>
  <p:sldSz cx="21945600" cy="16459200"/>
  <p:notesSz cx="6858000" cy="9144000"/>
  <p:defaultTextStyle>
    <a:defPPr>
      <a:defRPr lang="en-US"/>
    </a:defPPr>
    <a:lvl1pPr marL="0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1pPr>
    <a:lvl2pPr marL="804672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2pPr>
    <a:lvl3pPr marL="1609344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3pPr>
    <a:lvl4pPr marL="2414016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4pPr>
    <a:lvl5pPr marL="3218688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5pPr>
    <a:lvl6pPr marL="4023360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6pPr>
    <a:lvl7pPr marL="4828032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7pPr>
    <a:lvl8pPr marL="5632704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8pPr>
    <a:lvl9pPr marL="6437376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F9F"/>
    <a:srgbClr val="FBB5B3"/>
    <a:srgbClr val="FFFFFF"/>
    <a:srgbClr val="C6C6C6"/>
    <a:srgbClr val="706F6F"/>
    <a:srgbClr val="A6C2DD"/>
    <a:srgbClr val="003399"/>
    <a:srgbClr val="93AD24"/>
    <a:srgbClr val="009CBE"/>
    <a:srgbClr val="C51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30" d="100"/>
          <a:sy n="30" d="100"/>
        </p:scale>
        <p:origin x="-1290" y="-108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umeleng Segaloe" userId="e09cc88b-c42f-4e0c-9654-58144615605f" providerId="ADAL" clId="{3F357EDF-CF08-428C-937C-EF8F5DC6986E}"/>
    <pc:docChg chg="undo custSel addSld delSld modSld">
      <pc:chgData name="Itumeleng Segaloe" userId="e09cc88b-c42f-4e0c-9654-58144615605f" providerId="ADAL" clId="{3F357EDF-CF08-428C-937C-EF8F5DC6986E}" dt="2022-04-07T17:04:24.863" v="63" actId="20577"/>
      <pc:docMkLst>
        <pc:docMk/>
      </pc:docMkLst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320039255" sldId="395"/>
        </pc:sldMkLst>
      </pc:sldChg>
      <pc:sldChg chg="modSp mod">
        <pc:chgData name="Itumeleng Segaloe" userId="e09cc88b-c42f-4e0c-9654-58144615605f" providerId="ADAL" clId="{3F357EDF-CF08-428C-937C-EF8F5DC6986E}" dt="2022-04-07T17:02:29.511" v="13" actId="20577"/>
        <pc:sldMkLst>
          <pc:docMk/>
          <pc:sldMk cId="3539408412" sldId="397"/>
        </pc:sldMkLst>
        <pc:spChg chg="mod">
          <ac:chgData name="Itumeleng Segaloe" userId="e09cc88b-c42f-4e0c-9654-58144615605f" providerId="ADAL" clId="{3F357EDF-CF08-428C-937C-EF8F5DC6986E}" dt="2022-04-07T17:02:29.511" v="13" actId="20577"/>
          <ac:spMkLst>
            <pc:docMk/>
            <pc:sldMk cId="3539408412" sldId="397"/>
            <ac:spMk id="36" creationId="{00000000-0000-0000-0000-000000000000}"/>
          </ac:spMkLst>
        </pc:spChg>
      </pc:sldChg>
      <pc:sldChg chg="add del">
        <pc:chgData name="Itumeleng Segaloe" userId="e09cc88b-c42f-4e0c-9654-58144615605f" providerId="ADAL" clId="{3F357EDF-CF08-428C-937C-EF8F5DC6986E}" dt="2022-04-07T17:03:38.132" v="54" actId="47"/>
        <pc:sldMkLst>
          <pc:docMk/>
          <pc:sldMk cId="2884644785" sldId="401"/>
        </pc:sldMkLst>
      </pc:sldChg>
      <pc:sldChg chg="del">
        <pc:chgData name="Itumeleng Segaloe" userId="e09cc88b-c42f-4e0c-9654-58144615605f" providerId="ADAL" clId="{3F357EDF-CF08-428C-937C-EF8F5DC6986E}" dt="2022-04-07T17:01:18.675" v="1" actId="47"/>
        <pc:sldMkLst>
          <pc:docMk/>
          <pc:sldMk cId="1970446001" sldId="405"/>
        </pc:sldMkLst>
      </pc:sldChg>
      <pc:sldChg chg="del">
        <pc:chgData name="Itumeleng Segaloe" userId="e09cc88b-c42f-4e0c-9654-58144615605f" providerId="ADAL" clId="{3F357EDF-CF08-428C-937C-EF8F5DC6986E}" dt="2022-04-07T17:03:55.328" v="55" actId="47"/>
        <pc:sldMkLst>
          <pc:docMk/>
          <pc:sldMk cId="2476339485" sldId="409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497403807" sldId="415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011652277" sldId="416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004540732" sldId="417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848978475" sldId="418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67700105" sldId="419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040229008" sldId="420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117170550" sldId="421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330431769" sldId="425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749503753" sldId="426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670110367" sldId="437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401435759" sldId="438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958835554" sldId="439"/>
        </pc:sldMkLst>
      </pc:sldChg>
      <pc:sldChg chg="del">
        <pc:chgData name="Itumeleng Segaloe" userId="e09cc88b-c42f-4e0c-9654-58144615605f" providerId="ADAL" clId="{3F357EDF-CF08-428C-937C-EF8F5DC6986E}" dt="2022-04-07T17:01:16.604" v="0" actId="47"/>
        <pc:sldMkLst>
          <pc:docMk/>
          <pc:sldMk cId="54588979" sldId="440"/>
        </pc:sldMkLst>
      </pc:sldChg>
      <pc:sldChg chg="modSp mod">
        <pc:chgData name="Itumeleng Segaloe" userId="e09cc88b-c42f-4e0c-9654-58144615605f" providerId="ADAL" clId="{3F357EDF-CF08-428C-937C-EF8F5DC6986E}" dt="2022-04-07T17:03:13.997" v="52" actId="20577"/>
        <pc:sldMkLst>
          <pc:docMk/>
          <pc:sldMk cId="3689359760" sldId="441"/>
        </pc:sldMkLst>
        <pc:spChg chg="mod">
          <ac:chgData name="Itumeleng Segaloe" userId="e09cc88b-c42f-4e0c-9654-58144615605f" providerId="ADAL" clId="{3F357EDF-CF08-428C-937C-EF8F5DC6986E}" dt="2022-04-07T17:03:13.997" v="52" actId="20577"/>
          <ac:spMkLst>
            <pc:docMk/>
            <pc:sldMk cId="3689359760" sldId="441"/>
            <ac:spMk id="5" creationId="{80C8B6C7-BE5A-4CCD-BE27-4564B1E2F559}"/>
          </ac:spMkLst>
        </pc:spChg>
      </pc:sldChg>
      <pc:sldChg chg="modSp mod">
        <pc:chgData name="Itumeleng Segaloe" userId="e09cc88b-c42f-4e0c-9654-58144615605f" providerId="ADAL" clId="{3F357EDF-CF08-428C-937C-EF8F5DC6986E}" dt="2022-04-07T17:04:24.863" v="63" actId="20577"/>
        <pc:sldMkLst>
          <pc:docMk/>
          <pc:sldMk cId="4219635825" sldId="444"/>
        </pc:sldMkLst>
        <pc:spChg chg="mod">
          <ac:chgData name="Itumeleng Segaloe" userId="e09cc88b-c42f-4e0c-9654-58144615605f" providerId="ADAL" clId="{3F357EDF-CF08-428C-937C-EF8F5DC6986E}" dt="2022-04-07T17:04:24.863" v="63" actId="20577"/>
          <ac:spMkLst>
            <pc:docMk/>
            <pc:sldMk cId="4219635825" sldId="444"/>
            <ac:spMk id="36" creationId="{00000000-0000-0000-0000-000000000000}"/>
          </ac:spMkLst>
        </pc:spChg>
      </pc:sldChg>
      <pc:sldChg chg="del">
        <pc:chgData name="Itumeleng Segaloe" userId="e09cc88b-c42f-4e0c-9654-58144615605f" providerId="ADAL" clId="{3F357EDF-CF08-428C-937C-EF8F5DC6986E}" dt="2022-04-07T17:02:16.508" v="8" actId="47"/>
        <pc:sldMkLst>
          <pc:docMk/>
          <pc:sldMk cId="2823357290" sldId="445"/>
        </pc:sldMkLst>
      </pc:sldChg>
      <pc:sldChg chg="modSp mod">
        <pc:chgData name="Itumeleng Segaloe" userId="e09cc88b-c42f-4e0c-9654-58144615605f" providerId="ADAL" clId="{3F357EDF-CF08-428C-937C-EF8F5DC6986E}" dt="2022-04-07T17:02:04.946" v="7" actId="20577"/>
        <pc:sldMkLst>
          <pc:docMk/>
          <pc:sldMk cId="3905688551" sldId="448"/>
        </pc:sldMkLst>
        <pc:spChg chg="mod">
          <ac:chgData name="Itumeleng Segaloe" userId="e09cc88b-c42f-4e0c-9654-58144615605f" providerId="ADAL" clId="{3F357EDF-CF08-428C-937C-EF8F5DC6986E}" dt="2022-04-07T17:02:04.946" v="7" actId="20577"/>
          <ac:spMkLst>
            <pc:docMk/>
            <pc:sldMk cId="3905688551" sldId="448"/>
            <ac:spMk id="36" creationId="{00000000-0000-0000-0000-000000000000}"/>
          </ac:spMkLst>
        </pc:spChg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423899295" sldId="453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454950665" sldId="454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071110077" sldId="455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923366012" sldId="456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522928565" sldId="457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119563825" sldId="458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228461287" sldId="459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2425497295" sldId="461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1069077605" sldId="462"/>
        </pc:sldMkLst>
      </pc:sldChg>
      <pc:sldChg chg="del">
        <pc:chgData name="Itumeleng Segaloe" userId="e09cc88b-c42f-4e0c-9654-58144615605f" providerId="ADAL" clId="{3F357EDF-CF08-428C-937C-EF8F5DC6986E}" dt="2022-04-07T17:01:53.360" v="2" actId="47"/>
        <pc:sldMkLst>
          <pc:docMk/>
          <pc:sldMk cId="3120784549" sldId="41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EA9C-0B5F-405C-A638-D06210283EE4}" type="datetimeFigureOut">
              <a:rPr lang="en-ZA" smtClean="0"/>
              <a:pPr/>
              <a:t>2022/05/06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3145-A7AB-4FB9-A693-ABB6EE1254E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79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14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5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1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1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9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99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7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7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87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6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2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7A1E-15B5-4FE3-8514-9BCFD6051B9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C1B1-BE07-4A7A-8827-EC300648B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-265471" y="52292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-265471" y="84918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38616" y="5229288"/>
            <a:ext cx="0" cy="32968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59040" y="4133186"/>
            <a:ext cx="14765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DCDT Alignment Workshop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 17 March 2022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5852" y="14600751"/>
            <a:ext cx="6939151" cy="145298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73170ABF-9869-4399-80D8-1684717EF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34"/>
          <a:stretch/>
        </p:blipFill>
        <p:spPr>
          <a:xfrm>
            <a:off x="0" y="-150750"/>
            <a:ext cx="14538610" cy="164487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0C8B6C7-BE5A-4CCD-BE27-4564B1E2F559}"/>
              </a:ext>
            </a:extLst>
          </p:cNvPr>
          <p:cNvSpPr/>
          <p:nvPr/>
        </p:nvSpPr>
        <p:spPr>
          <a:xfrm>
            <a:off x="14782816" y="405460"/>
            <a:ext cx="6860921" cy="1360825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Rockwell" panose="02060603020205020403" pitchFamily="18" charset="0"/>
              </a:rPr>
              <a:t>Annual Performance Plan &amp; Budget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Rockwell" panose="02060603020205020403" pitchFamily="18" charset="0"/>
              </a:rPr>
              <a:t>Presentation 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Rockwell" panose="02060603020205020403" pitchFamily="18" charset="0"/>
              </a:rPr>
              <a:t>Portfolio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Rockwell" panose="02060603020205020403" pitchFamily="18" charset="0"/>
              </a:rPr>
              <a:t>Committee on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Rockwell" panose="02060603020205020403" pitchFamily="18" charset="0"/>
              </a:rPr>
              <a:t>Communications</a:t>
            </a:r>
            <a:r>
              <a:rPr lang="en-US" sz="5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 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8 April 2022</a:t>
            </a:r>
          </a:p>
        </p:txBody>
      </p:sp>
    </p:spTree>
    <p:extLst>
      <p:ext uri="{BB962C8B-B14F-4D97-AF65-F5344CB8AC3E}">
        <p14:creationId xmlns:p14="http://schemas.microsoft.com/office/powerpoint/2010/main" xmlns="" val="368935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0" y="1"/>
            <a:ext cx="21945599" cy="1299060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/>
              <a:t>Annual Performance Plan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267" y="15446554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6602" y="15579806"/>
            <a:ext cx="4552431" cy="83927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90081AF-E0EB-4606-923E-0B9BF62E9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251077"/>
              </p:ext>
            </p:extLst>
          </p:nvPr>
        </p:nvGraphicFramePr>
        <p:xfrm>
          <a:off x="261312" y="1644793"/>
          <a:ext cx="21344045" cy="13202714"/>
        </p:xfrm>
        <a:graphic>
          <a:graphicData uri="http://schemas.openxmlformats.org/drawingml/2006/table">
            <a:tbl>
              <a:tblPr firstRow="1" firstCol="1" bandRow="1"/>
              <a:tblGrid>
                <a:gridCol w="3782961">
                  <a:extLst>
                    <a:ext uri="{9D8B030D-6E8A-4147-A177-3AD203B41FA5}">
                      <a16:colId xmlns:a16="http://schemas.microsoft.com/office/drawing/2014/main" xmlns="" val="3282094998"/>
                    </a:ext>
                  </a:extLst>
                </a:gridCol>
                <a:gridCol w="3229359">
                  <a:extLst>
                    <a:ext uri="{9D8B030D-6E8A-4147-A177-3AD203B41FA5}">
                      <a16:colId xmlns:a16="http://schemas.microsoft.com/office/drawing/2014/main" xmlns="" val="977926048"/>
                    </a:ext>
                  </a:extLst>
                </a:gridCol>
                <a:gridCol w="6576565">
                  <a:extLst>
                    <a:ext uri="{9D8B030D-6E8A-4147-A177-3AD203B41FA5}">
                      <a16:colId xmlns:a16="http://schemas.microsoft.com/office/drawing/2014/main" xmlns="" val="2541274121"/>
                    </a:ext>
                  </a:extLst>
                </a:gridCol>
                <a:gridCol w="959215">
                  <a:extLst>
                    <a:ext uri="{9D8B030D-6E8A-4147-A177-3AD203B41FA5}">
                      <a16:colId xmlns:a16="http://schemas.microsoft.com/office/drawing/2014/main" xmlns="" val="2339740574"/>
                    </a:ext>
                  </a:extLst>
                </a:gridCol>
                <a:gridCol w="6795945">
                  <a:extLst>
                    <a:ext uri="{9D8B030D-6E8A-4147-A177-3AD203B41FA5}">
                      <a16:colId xmlns:a16="http://schemas.microsoft.com/office/drawing/2014/main" xmlns="" val="2851660622"/>
                    </a:ext>
                  </a:extLst>
                </a:gridCol>
              </a:tblGrid>
              <a:tr h="1186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Shareholder Outcomes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Pillars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Indicators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FY22/23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309644"/>
                  </a:ext>
                </a:extLst>
              </a:tr>
              <a:tr h="257319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performing portfolio to enable achievement of respective mandates and policy objectives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planned sites installed with green energy supply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600" b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of planned sites installed with green energy supply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465758"/>
                  </a:ext>
                </a:extLst>
              </a:tr>
              <a:tr h="1505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6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revenue Growth (%)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revenue growth of 35.3% </a:t>
                      </a:r>
                      <a:r>
                        <a:rPr lang="en-GB" sz="36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167633"/>
                  </a:ext>
                </a:extLst>
              </a:tr>
              <a:tr h="1182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to Income (%)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to income 86.7%</a:t>
                      </a:r>
                    </a:p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837798"/>
                  </a:ext>
                </a:extLst>
              </a:tr>
              <a:tr h="280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digital training planned intervention implemented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728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digital training planned intervention implemented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986288"/>
                  </a:ext>
                </a:extLst>
              </a:tr>
              <a:tr h="1375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Audit Achieved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728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Audit Achieved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703102"/>
                  </a:ext>
                </a:extLst>
              </a:tr>
              <a:tr h="254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 </a:t>
                      </a:r>
                      <a:r>
                        <a:rPr lang="en-US" sz="36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Rationalisation</a:t>
                      </a: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728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 </a:t>
                      </a:r>
                      <a:r>
                        <a:rPr lang="en-US" sz="360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Rationalisation</a:t>
                      </a: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728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implementation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380972"/>
                  </a:ext>
                </a:extLst>
              </a:tr>
            </a:tbl>
          </a:graphicData>
        </a:graphic>
      </p:graphicFrame>
      <p:pic>
        <p:nvPicPr>
          <p:cNvPr id="307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E5177AE-E5F6-4645-9BD9-09DA75CB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184" y="8360891"/>
            <a:ext cx="2486265" cy="23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9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xmlns="" id="{F5F44516-9097-4B6D-B931-E2521ACC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734" y="2972014"/>
            <a:ext cx="2585935" cy="22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8B195974-135E-4D0A-9852-449BB941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529" y="5665192"/>
            <a:ext cx="2371767" cy="22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9A40DE8E-BA9E-4764-B5E3-C05F3C73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19" y="11884141"/>
            <a:ext cx="2457515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10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6" t="35642" r="6515" b="8934"/>
          <a:stretch/>
        </p:blipFill>
        <p:spPr>
          <a:xfrm>
            <a:off x="-38100" y="-1"/>
            <a:ext cx="21983700" cy="13306871"/>
          </a:xfrm>
          <a:prstGeom prst="rect">
            <a:avLst/>
          </a:prstGeom>
          <a:solidFill>
            <a:srgbClr val="004F9F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8100" y="5229288"/>
            <a:ext cx="14576716" cy="3296874"/>
          </a:xfrm>
          <a:prstGeom prst="rect">
            <a:avLst/>
          </a:prstGeom>
          <a:solidFill>
            <a:srgbClr val="C6C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6" name="Group 25"/>
          <p:cNvGrpSpPr/>
          <p:nvPr/>
        </p:nvGrpSpPr>
        <p:grpSpPr>
          <a:xfrm>
            <a:off x="16258382" y="13146912"/>
            <a:ext cx="5687218" cy="179010"/>
            <a:chOff x="16258382" y="13229460"/>
            <a:chExt cx="5687218" cy="179010"/>
          </a:xfrm>
        </p:grpSpPr>
        <p:sp>
          <p:nvSpPr>
            <p:cNvPr id="27" name="Rectangle 26"/>
            <p:cNvSpPr/>
            <p:nvPr/>
          </p:nvSpPr>
          <p:spPr>
            <a:xfrm flipV="1">
              <a:off x="16258382" y="13229460"/>
              <a:ext cx="1143652" cy="17900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7402034" y="13229460"/>
              <a:ext cx="1143644" cy="179008"/>
            </a:xfrm>
            <a:prstGeom prst="rect">
              <a:avLst/>
            </a:prstGeom>
            <a:solidFill>
              <a:srgbClr val="93A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8545675" y="13229462"/>
              <a:ext cx="1125919" cy="179008"/>
            </a:xfrm>
            <a:prstGeom prst="rect">
              <a:avLst/>
            </a:prstGeom>
            <a:solidFill>
              <a:srgbClr val="009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9671596" y="13229462"/>
              <a:ext cx="1139217" cy="179008"/>
            </a:xfrm>
            <a:prstGeom prst="rect">
              <a:avLst/>
            </a:prstGeom>
            <a:solidFill>
              <a:srgbClr val="C51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0810815" y="13229462"/>
              <a:ext cx="1134785" cy="17900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-265471" y="52292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-265471" y="84918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38616" y="5229288"/>
            <a:ext cx="0" cy="32968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32736" y="6306590"/>
            <a:ext cx="14765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68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0" y="1"/>
            <a:ext cx="21945599" cy="1220532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Financial Summary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757239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11274" y="14978189"/>
            <a:ext cx="4552431" cy="83927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B61667D-1ECB-4F18-94C7-0F9283E23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9800"/>
              </p:ext>
            </p:extLst>
          </p:nvPr>
        </p:nvGraphicFramePr>
        <p:xfrm>
          <a:off x="314521" y="1956391"/>
          <a:ext cx="21354633" cy="11935762"/>
        </p:xfrm>
        <a:graphic>
          <a:graphicData uri="http://schemas.openxmlformats.org/drawingml/2006/table">
            <a:tbl>
              <a:tblPr firstRow="1" firstCol="1" bandRow="1"/>
              <a:tblGrid>
                <a:gridCol w="6341460">
                  <a:extLst>
                    <a:ext uri="{9D8B030D-6E8A-4147-A177-3AD203B41FA5}">
                      <a16:colId xmlns:a16="http://schemas.microsoft.com/office/drawing/2014/main" xmlns="" val="2220175603"/>
                    </a:ext>
                  </a:extLst>
                </a:gridCol>
                <a:gridCol w="3147237">
                  <a:extLst>
                    <a:ext uri="{9D8B030D-6E8A-4147-A177-3AD203B41FA5}">
                      <a16:colId xmlns:a16="http://schemas.microsoft.com/office/drawing/2014/main" xmlns="" val="2088969032"/>
                    </a:ext>
                  </a:extLst>
                </a:gridCol>
                <a:gridCol w="2998382">
                  <a:extLst>
                    <a:ext uri="{9D8B030D-6E8A-4147-A177-3AD203B41FA5}">
                      <a16:colId xmlns:a16="http://schemas.microsoft.com/office/drawing/2014/main" xmlns="" val="4255519560"/>
                    </a:ext>
                  </a:extLst>
                </a:gridCol>
                <a:gridCol w="2870790">
                  <a:extLst>
                    <a:ext uri="{9D8B030D-6E8A-4147-A177-3AD203B41FA5}">
                      <a16:colId xmlns:a16="http://schemas.microsoft.com/office/drawing/2014/main" xmlns="" val="3298297625"/>
                    </a:ext>
                  </a:extLst>
                </a:gridCol>
                <a:gridCol w="3211033">
                  <a:extLst>
                    <a:ext uri="{9D8B030D-6E8A-4147-A177-3AD203B41FA5}">
                      <a16:colId xmlns:a16="http://schemas.microsoft.com/office/drawing/2014/main" xmlns="" val="1967928490"/>
                    </a:ext>
                  </a:extLst>
                </a:gridCol>
                <a:gridCol w="2785731">
                  <a:extLst>
                    <a:ext uri="{9D8B030D-6E8A-4147-A177-3AD203B41FA5}">
                      <a16:colId xmlns:a16="http://schemas.microsoft.com/office/drawing/2014/main" xmlns="" val="2665962297"/>
                    </a:ext>
                  </a:extLst>
                </a:gridCol>
              </a:tblGrid>
              <a:tr h="88134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FY2024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43110"/>
                  </a:ext>
                </a:extLst>
              </a:tr>
              <a:tr h="1013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Actual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Forecast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Budget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Budget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Budget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638145"/>
                  </a:ext>
                </a:extLst>
              </a:tr>
              <a:tr h="88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'mil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'mil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'mil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'mil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'mil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878089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1,275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1,259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1,501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1,494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1,597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8549158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Expenses (total)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(1,190)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(1,136)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(1,301)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(1,340)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(1,381)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331005"/>
                  </a:ext>
                </a:extLst>
              </a:tr>
              <a:tr h="1013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Adjustment for dual illumination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167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141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-  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  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976405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EBIT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253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263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200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154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215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24796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313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98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55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90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5703998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generated from operations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566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321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480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423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473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502711"/>
                  </a:ext>
                </a:extLst>
              </a:tr>
              <a:tr h="1134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balances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2,000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2,156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1,894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1,557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1,618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90291"/>
                  </a:ext>
                </a:extLst>
              </a:tr>
              <a:tr h="1147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expenditure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(71)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(130)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(536)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(556)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9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(180)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11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172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0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/>
              <a:t>Projected Revenue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1" y="14392121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8971" y="14859232"/>
            <a:ext cx="5218196" cy="9620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365AD88-9BE7-4F4D-A0BA-159B11F9E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087625"/>
              </p:ext>
            </p:extLst>
          </p:nvPr>
        </p:nvGraphicFramePr>
        <p:xfrm>
          <a:off x="382772" y="1786269"/>
          <a:ext cx="21328912" cy="12390647"/>
        </p:xfrm>
        <a:graphic>
          <a:graphicData uri="http://schemas.openxmlformats.org/drawingml/2006/table">
            <a:tbl>
              <a:tblPr firstRow="1" firstCol="1" bandRow="1"/>
              <a:tblGrid>
                <a:gridCol w="2779222">
                  <a:extLst>
                    <a:ext uri="{9D8B030D-6E8A-4147-A177-3AD203B41FA5}">
                      <a16:colId xmlns:a16="http://schemas.microsoft.com/office/drawing/2014/main" xmlns="" val="1201125414"/>
                    </a:ext>
                  </a:extLst>
                </a:gridCol>
                <a:gridCol w="2553006">
                  <a:extLst>
                    <a:ext uri="{9D8B030D-6E8A-4147-A177-3AD203B41FA5}">
                      <a16:colId xmlns:a16="http://schemas.microsoft.com/office/drawing/2014/main" xmlns="" val="2934702181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1573456517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1528880807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184101987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144744496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1419432063"/>
                    </a:ext>
                  </a:extLst>
                </a:gridCol>
                <a:gridCol w="2666114">
                  <a:extLst>
                    <a:ext uri="{9D8B030D-6E8A-4147-A177-3AD203B41FA5}">
                      <a16:colId xmlns:a16="http://schemas.microsoft.com/office/drawing/2014/main" xmlns="" val="3253696670"/>
                    </a:ext>
                  </a:extLst>
                </a:gridCol>
              </a:tblGrid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FY2022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FY2023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FY2024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FY2025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FY2022 vs FY2023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061805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'mil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'mil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'mil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'mil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'mil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943132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TV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664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303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322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341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(361)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(54%)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440664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341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345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365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387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4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5405880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MW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10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9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9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10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(2)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(16%)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830535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DTH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153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129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136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144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(25)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(16%)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2278445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78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76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81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85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(2)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(3%)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5678465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BB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12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20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21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22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8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36563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Baseline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1,259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881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934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990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(377)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(30%)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667589"/>
                  </a:ext>
                </a:extLst>
              </a:tr>
              <a:tr h="1208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TV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1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6867883"/>
                  </a:ext>
                </a:extLst>
              </a:tr>
              <a:tr h="1208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DTT Migration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53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53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11147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DTH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4045061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2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2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380074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BB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138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143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149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138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1944619"/>
                  </a:ext>
                </a:extLst>
              </a:tr>
              <a:tr h="1208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initiatives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393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417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458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393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779523"/>
                  </a:ext>
                </a:extLst>
              </a:tr>
              <a:tr h="1208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Business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-  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620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560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607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620 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935385"/>
                  </a:ext>
                </a:extLst>
              </a:tr>
              <a:tr h="581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1,259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1,501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1,494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1,597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243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65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678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0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Capital Expenditure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034889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D994468-141F-4157-B485-8E89947BB073}"/>
              </a:ext>
            </a:extLst>
          </p:cNvPr>
          <p:cNvGraphicFramePr>
            <a:graphicFrameLocks noGrp="1"/>
          </p:cNvGraphicFramePr>
          <p:nvPr/>
        </p:nvGraphicFramePr>
        <p:xfrm>
          <a:off x="392886" y="3174916"/>
          <a:ext cx="20978554" cy="8947841"/>
        </p:xfrm>
        <a:graphic>
          <a:graphicData uri="http://schemas.openxmlformats.org/drawingml/2006/table">
            <a:tbl>
              <a:tblPr firstRow="1" firstCol="1" bandRow="1"/>
              <a:tblGrid>
                <a:gridCol w="7174665">
                  <a:extLst>
                    <a:ext uri="{9D8B030D-6E8A-4147-A177-3AD203B41FA5}">
                      <a16:colId xmlns:a16="http://schemas.microsoft.com/office/drawing/2014/main" xmlns="" val="3011705387"/>
                    </a:ext>
                  </a:extLst>
                </a:gridCol>
                <a:gridCol w="3608311">
                  <a:extLst>
                    <a:ext uri="{9D8B030D-6E8A-4147-A177-3AD203B41FA5}">
                      <a16:colId xmlns:a16="http://schemas.microsoft.com/office/drawing/2014/main" xmlns="" val="1845353481"/>
                    </a:ext>
                  </a:extLst>
                </a:gridCol>
                <a:gridCol w="3608311">
                  <a:extLst>
                    <a:ext uri="{9D8B030D-6E8A-4147-A177-3AD203B41FA5}">
                      <a16:colId xmlns:a16="http://schemas.microsoft.com/office/drawing/2014/main" xmlns="" val="3951249959"/>
                    </a:ext>
                  </a:extLst>
                </a:gridCol>
                <a:gridCol w="3608311">
                  <a:extLst>
                    <a:ext uri="{9D8B030D-6E8A-4147-A177-3AD203B41FA5}">
                      <a16:colId xmlns:a16="http://schemas.microsoft.com/office/drawing/2014/main" xmlns="" val="41174949"/>
                    </a:ext>
                  </a:extLst>
                </a:gridCol>
                <a:gridCol w="2978956">
                  <a:extLst>
                    <a:ext uri="{9D8B030D-6E8A-4147-A177-3AD203B41FA5}">
                      <a16:colId xmlns:a16="http://schemas.microsoft.com/office/drawing/2014/main" xmlns="" val="961637265"/>
                    </a:ext>
                  </a:extLst>
                </a:gridCol>
              </a:tblGrid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 Source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FY2023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FY2024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FY2025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120009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R’ mil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R’ mil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R’ mil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R’ mil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722210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funds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136 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66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282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645354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funds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150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361815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Initiatives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250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250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600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66381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 Satellite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 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240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 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240 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540348"/>
                  </a:ext>
                </a:extLst>
              </a:tr>
              <a:tr h="1278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536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556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180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4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1,272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33" marR="67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32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71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6" t="35642" r="6515" b="8934"/>
          <a:stretch/>
        </p:blipFill>
        <p:spPr>
          <a:xfrm>
            <a:off x="-38100" y="-245249"/>
            <a:ext cx="21983700" cy="13306871"/>
          </a:xfrm>
          <a:prstGeom prst="rect">
            <a:avLst/>
          </a:prstGeom>
          <a:solidFill>
            <a:srgbClr val="004F9F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8100" y="5479565"/>
            <a:ext cx="14576716" cy="3296874"/>
          </a:xfrm>
          <a:prstGeom prst="rect">
            <a:avLst/>
          </a:prstGeom>
          <a:solidFill>
            <a:srgbClr val="C6C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6" name="Group 25"/>
          <p:cNvGrpSpPr/>
          <p:nvPr/>
        </p:nvGrpSpPr>
        <p:grpSpPr>
          <a:xfrm>
            <a:off x="16258382" y="13146912"/>
            <a:ext cx="5687218" cy="179010"/>
            <a:chOff x="16258382" y="13229460"/>
            <a:chExt cx="5687218" cy="179010"/>
          </a:xfrm>
        </p:grpSpPr>
        <p:sp>
          <p:nvSpPr>
            <p:cNvPr id="27" name="Rectangle 26"/>
            <p:cNvSpPr/>
            <p:nvPr/>
          </p:nvSpPr>
          <p:spPr>
            <a:xfrm flipV="1">
              <a:off x="16258382" y="13229460"/>
              <a:ext cx="1143652" cy="17900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7402034" y="13229460"/>
              <a:ext cx="1143644" cy="179008"/>
            </a:xfrm>
            <a:prstGeom prst="rect">
              <a:avLst/>
            </a:prstGeom>
            <a:solidFill>
              <a:srgbClr val="93A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8545675" y="13229462"/>
              <a:ext cx="1125919" cy="179008"/>
            </a:xfrm>
            <a:prstGeom prst="rect">
              <a:avLst/>
            </a:prstGeom>
            <a:solidFill>
              <a:srgbClr val="009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9671596" y="13229462"/>
              <a:ext cx="1139217" cy="179008"/>
            </a:xfrm>
            <a:prstGeom prst="rect">
              <a:avLst/>
            </a:prstGeom>
            <a:solidFill>
              <a:srgbClr val="C51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0810815" y="13229462"/>
              <a:ext cx="1134785" cy="17900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-38100" y="5463203"/>
            <a:ext cx="14576721" cy="163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-38100" y="8741849"/>
            <a:ext cx="14576721" cy="269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38616" y="5444975"/>
            <a:ext cx="0" cy="32968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32736" y="6408187"/>
            <a:ext cx="1476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Strategy &amp; Plan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4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6" t="35642" r="6515" b="8934"/>
          <a:stretch/>
        </p:blipFill>
        <p:spPr>
          <a:xfrm>
            <a:off x="-38100" y="-245249"/>
            <a:ext cx="21983700" cy="13306871"/>
          </a:xfrm>
          <a:prstGeom prst="rect">
            <a:avLst/>
          </a:prstGeom>
          <a:solidFill>
            <a:srgbClr val="004F9F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8100" y="5479565"/>
            <a:ext cx="14576716" cy="3296874"/>
          </a:xfrm>
          <a:prstGeom prst="rect">
            <a:avLst/>
          </a:prstGeom>
          <a:solidFill>
            <a:srgbClr val="C6C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6" name="Group 25"/>
          <p:cNvGrpSpPr/>
          <p:nvPr/>
        </p:nvGrpSpPr>
        <p:grpSpPr>
          <a:xfrm>
            <a:off x="16258382" y="13146912"/>
            <a:ext cx="5687218" cy="179010"/>
            <a:chOff x="16258382" y="13229460"/>
            <a:chExt cx="5687218" cy="179010"/>
          </a:xfrm>
        </p:grpSpPr>
        <p:sp>
          <p:nvSpPr>
            <p:cNvPr id="27" name="Rectangle 26"/>
            <p:cNvSpPr/>
            <p:nvPr/>
          </p:nvSpPr>
          <p:spPr>
            <a:xfrm flipV="1">
              <a:off x="16258382" y="13229460"/>
              <a:ext cx="1143652" cy="17900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7402034" y="13229460"/>
              <a:ext cx="1143644" cy="179008"/>
            </a:xfrm>
            <a:prstGeom prst="rect">
              <a:avLst/>
            </a:prstGeom>
            <a:solidFill>
              <a:srgbClr val="93A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8545675" y="13229462"/>
              <a:ext cx="1125919" cy="179008"/>
            </a:xfrm>
            <a:prstGeom prst="rect">
              <a:avLst/>
            </a:prstGeom>
            <a:solidFill>
              <a:srgbClr val="009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9671596" y="13229462"/>
              <a:ext cx="1139217" cy="179008"/>
            </a:xfrm>
            <a:prstGeom prst="rect">
              <a:avLst/>
            </a:prstGeom>
            <a:solidFill>
              <a:srgbClr val="C51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0810815" y="13229462"/>
              <a:ext cx="1134785" cy="17900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-265471" y="5463203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-201676" y="8768766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38616" y="5444975"/>
            <a:ext cx="0" cy="32968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32736" y="6408187"/>
            <a:ext cx="1476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Strategy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1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 Organizational Identity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846883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8865" y="15187951"/>
            <a:ext cx="4552431" cy="839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88975E-C49E-461C-9E1C-E698EB4DF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5619"/>
          <a:stretch/>
        </p:blipFill>
        <p:spPr>
          <a:xfrm>
            <a:off x="0" y="2708845"/>
            <a:ext cx="21775479" cy="107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94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1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 Our values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034889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88975E-C49E-461C-9E1C-E698EB4DF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7060"/>
          <a:stretch/>
        </p:blipFill>
        <p:spPr>
          <a:xfrm>
            <a:off x="170121" y="3400778"/>
            <a:ext cx="21562828" cy="81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85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1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 Strategic Goals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034889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EAF7E1-C947-4E93-916F-806616D55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872"/>
          <a:stretch/>
        </p:blipFill>
        <p:spPr>
          <a:xfrm>
            <a:off x="32713" y="2843655"/>
            <a:ext cx="21638568" cy="88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1" y="0"/>
            <a:ext cx="21945599" cy="1399667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  Strategic choices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802631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394" y="14999454"/>
            <a:ext cx="4552431" cy="839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C9BCF-87F3-46B4-9CB7-09B7C82640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16" y="2153214"/>
            <a:ext cx="21499033" cy="119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64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6" t="35642" r="6515" b="8934"/>
          <a:stretch/>
        </p:blipFill>
        <p:spPr>
          <a:xfrm>
            <a:off x="-38100" y="-1"/>
            <a:ext cx="21983700" cy="13306871"/>
          </a:xfrm>
          <a:prstGeom prst="rect">
            <a:avLst/>
          </a:prstGeom>
          <a:solidFill>
            <a:srgbClr val="004F9F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8100" y="5229288"/>
            <a:ext cx="14576716" cy="3296874"/>
          </a:xfrm>
          <a:prstGeom prst="rect">
            <a:avLst/>
          </a:prstGeom>
          <a:solidFill>
            <a:srgbClr val="C6C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6" name="Group 25"/>
          <p:cNvGrpSpPr/>
          <p:nvPr/>
        </p:nvGrpSpPr>
        <p:grpSpPr>
          <a:xfrm>
            <a:off x="16258382" y="13146912"/>
            <a:ext cx="5687218" cy="179010"/>
            <a:chOff x="16258382" y="13229460"/>
            <a:chExt cx="5687218" cy="179010"/>
          </a:xfrm>
        </p:grpSpPr>
        <p:sp>
          <p:nvSpPr>
            <p:cNvPr id="27" name="Rectangle 26"/>
            <p:cNvSpPr/>
            <p:nvPr/>
          </p:nvSpPr>
          <p:spPr>
            <a:xfrm flipV="1">
              <a:off x="16258382" y="13229460"/>
              <a:ext cx="1143652" cy="17900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7402034" y="13229460"/>
              <a:ext cx="1143644" cy="179008"/>
            </a:xfrm>
            <a:prstGeom prst="rect">
              <a:avLst/>
            </a:prstGeom>
            <a:solidFill>
              <a:srgbClr val="93A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8545675" y="13229462"/>
              <a:ext cx="1125919" cy="179008"/>
            </a:xfrm>
            <a:prstGeom prst="rect">
              <a:avLst/>
            </a:prstGeom>
            <a:solidFill>
              <a:srgbClr val="009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9671596" y="13229462"/>
              <a:ext cx="1139217" cy="179008"/>
            </a:xfrm>
            <a:prstGeom prst="rect">
              <a:avLst/>
            </a:prstGeom>
            <a:solidFill>
              <a:srgbClr val="C51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20810815" y="13229462"/>
              <a:ext cx="1134785" cy="17900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-265471" y="52292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-265471" y="8491888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538616" y="5229288"/>
            <a:ext cx="0" cy="32968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32736" y="6306590"/>
            <a:ext cx="14765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Plan 2022/23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381" y="14276440"/>
            <a:ext cx="4552431" cy="8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6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1567488" y="85408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0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0" y="1"/>
            <a:ext cx="21945599" cy="1111266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dirty="0"/>
              <a:t>Annual Performance Plan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67452" y="15444178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0518" y="15591397"/>
            <a:ext cx="4552431" cy="8392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1066B62-818B-4282-A007-F14B5C92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886917"/>
              </p:ext>
            </p:extLst>
          </p:nvPr>
        </p:nvGraphicFramePr>
        <p:xfrm>
          <a:off x="287263" y="1296353"/>
          <a:ext cx="21339359" cy="13933520"/>
        </p:xfrm>
        <a:graphic>
          <a:graphicData uri="http://schemas.openxmlformats.org/drawingml/2006/table">
            <a:tbl>
              <a:tblPr firstRow="1" firstCol="1" bandRow="1"/>
              <a:tblGrid>
                <a:gridCol w="3029226">
                  <a:extLst>
                    <a:ext uri="{9D8B030D-6E8A-4147-A177-3AD203B41FA5}">
                      <a16:colId xmlns:a16="http://schemas.microsoft.com/office/drawing/2014/main" xmlns="" val="567195471"/>
                    </a:ext>
                  </a:extLst>
                </a:gridCol>
                <a:gridCol w="3040559">
                  <a:extLst>
                    <a:ext uri="{9D8B030D-6E8A-4147-A177-3AD203B41FA5}">
                      <a16:colId xmlns:a16="http://schemas.microsoft.com/office/drawing/2014/main" xmlns="" val="511554723"/>
                    </a:ext>
                  </a:extLst>
                </a:gridCol>
                <a:gridCol w="4844598">
                  <a:extLst>
                    <a:ext uri="{9D8B030D-6E8A-4147-A177-3AD203B41FA5}">
                      <a16:colId xmlns:a16="http://schemas.microsoft.com/office/drawing/2014/main" xmlns="" val="1528800402"/>
                    </a:ext>
                  </a:extLst>
                </a:gridCol>
                <a:gridCol w="1290269">
                  <a:extLst>
                    <a:ext uri="{9D8B030D-6E8A-4147-A177-3AD203B41FA5}">
                      <a16:colId xmlns:a16="http://schemas.microsoft.com/office/drawing/2014/main" xmlns="" val="1771262227"/>
                    </a:ext>
                  </a:extLst>
                </a:gridCol>
                <a:gridCol w="9134707">
                  <a:extLst>
                    <a:ext uri="{9D8B030D-6E8A-4147-A177-3AD203B41FA5}">
                      <a16:colId xmlns:a16="http://schemas.microsoft.com/office/drawing/2014/main" xmlns="" val="691456219"/>
                    </a:ext>
                  </a:extLst>
                </a:gridCol>
              </a:tblGrid>
              <a:tr h="1047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Shareholder Outcomes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Pillars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Indicators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FY22/23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315771"/>
                  </a:ext>
                </a:extLst>
              </a:tr>
              <a:tr h="1047082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access to Digital Infrastructure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Digitally Transformed Economy and Society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customers onboarded on digital platforms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new customers onboarded on OTT platform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151846"/>
                  </a:ext>
                </a:extLst>
              </a:tr>
              <a:tr h="1087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Boarder management solution developed and implemented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089575"/>
                  </a:ext>
                </a:extLst>
              </a:tr>
              <a:tr h="2499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 Satellite launch readiness plan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 Satellite Bankable Business Plan finalized, funding commitments secured, </a:t>
                      </a:r>
                      <a:r>
                        <a:rPr lang="en-ZA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submitted to Shareholder for approval 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339649"/>
                  </a:ext>
                </a:extLst>
              </a:tr>
              <a:tr h="1164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broadband sites connected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 Broadband sites connected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749255"/>
                  </a:ext>
                </a:extLst>
              </a:tr>
              <a:tr h="1755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Balance of Set-Top-Boxes installation of registered households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Balance of registered Set-Top-Boxes installation of registered households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532685"/>
                  </a:ext>
                </a:extLst>
              </a:tr>
              <a:tr h="275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2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 initiatives implemented for revenue growth and operational efficiency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innovation initiatives implemented for revenue growth and operational efficiency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965678"/>
                  </a:ext>
                </a:extLst>
              </a:tr>
              <a:tr h="1117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32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satisfaction score (%)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Customer satisfaction score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415098"/>
                  </a:ext>
                </a:extLst>
              </a:tr>
              <a:tr h="1460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average network availability (%)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09728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99.80% Weighted average network availability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7266"/>
                  </a:ext>
                </a:extLst>
              </a:tr>
            </a:tbl>
          </a:graphicData>
        </a:graphic>
      </p:graphicFrame>
      <p:pic>
        <p:nvPicPr>
          <p:cNvPr id="205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BB8AD364-8AF2-4ED0-85BF-863082E8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540" y="4268348"/>
            <a:ext cx="2551749" cy="25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00F7B0C6-454C-4E5C-BC45-E7E23C70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070" y="10017473"/>
            <a:ext cx="2487954" cy="25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53BCD3CD-509E-4491-9DFB-95447B32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334" y="12792186"/>
            <a:ext cx="2551749" cy="23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37CE00DC-B0DD-4356-B573-8A5AB6AA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6096000"/>
            <a:ext cx="21945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6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7928</TotalTime>
  <Words>715</Words>
  <Application>Microsoft Office PowerPoint</Application>
  <PresentationFormat>Custom</PresentationFormat>
  <Paragraphs>350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Desiner1</dc:creator>
  <cp:lastModifiedBy>USER</cp:lastModifiedBy>
  <cp:revision>260</cp:revision>
  <dcterms:created xsi:type="dcterms:W3CDTF">2016-04-13T13:05:00Z</dcterms:created>
  <dcterms:modified xsi:type="dcterms:W3CDTF">2022-05-06T08:52:26Z</dcterms:modified>
</cp:coreProperties>
</file>