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1"/>
    <p:sldMasterId id="2147483703" r:id="rId2"/>
    <p:sldMasterId id="2147483710" r:id="rId3"/>
    <p:sldMasterId id="2147483717" r:id="rId4"/>
  </p:sldMasterIdLst>
  <p:notesMasterIdLst>
    <p:notesMasterId r:id="rId45"/>
  </p:notesMasterIdLst>
  <p:sldIdLst>
    <p:sldId id="616" r:id="rId5"/>
    <p:sldId id="292" r:id="rId6"/>
    <p:sldId id="3495" r:id="rId7"/>
    <p:sldId id="3497" r:id="rId8"/>
    <p:sldId id="640" r:id="rId9"/>
    <p:sldId id="3499" r:id="rId10"/>
    <p:sldId id="1187" r:id="rId11"/>
    <p:sldId id="1186" r:id="rId12"/>
    <p:sldId id="3428" r:id="rId13"/>
    <p:sldId id="3429" r:id="rId14"/>
    <p:sldId id="3430" r:id="rId15"/>
    <p:sldId id="1204" r:id="rId16"/>
    <p:sldId id="3433" r:id="rId17"/>
    <p:sldId id="1197" r:id="rId18"/>
    <p:sldId id="3396" r:id="rId19"/>
    <p:sldId id="3398" r:id="rId20"/>
    <p:sldId id="3400" r:id="rId21"/>
    <p:sldId id="3402" r:id="rId22"/>
    <p:sldId id="1580" r:id="rId23"/>
    <p:sldId id="1581" r:id="rId24"/>
    <p:sldId id="1583" r:id="rId25"/>
    <p:sldId id="1585" r:id="rId26"/>
    <p:sldId id="1587" r:id="rId27"/>
    <p:sldId id="1589" r:id="rId28"/>
    <p:sldId id="1591" r:id="rId29"/>
    <p:sldId id="1593" r:id="rId30"/>
    <p:sldId id="3416" r:id="rId31"/>
    <p:sldId id="3391" r:id="rId32"/>
    <p:sldId id="3503" r:id="rId33"/>
    <p:sldId id="3395" r:id="rId34"/>
    <p:sldId id="291" r:id="rId35"/>
    <p:sldId id="664" r:id="rId36"/>
    <p:sldId id="3500" r:id="rId37"/>
    <p:sldId id="666" r:id="rId38"/>
    <p:sldId id="3501" r:id="rId39"/>
    <p:sldId id="3502" r:id="rId40"/>
    <p:sldId id="1192" r:id="rId41"/>
    <p:sldId id="1193" r:id="rId42"/>
    <p:sldId id="1194" r:id="rId43"/>
    <p:sldId id="6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ha Ramlal" initials="AR" lastIdx="2" clrIdx="0">
    <p:extLst>
      <p:ext uri="{19B8F6BF-5375-455C-9EA6-DF929625EA0E}">
        <p15:presenceInfo xmlns:p15="http://schemas.microsoft.com/office/powerpoint/2012/main" xmlns="" userId="S-1-5-21-1921980992-492592877-618671499-19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73" d="100"/>
          <a:sy n="73" d="100"/>
        </p:scale>
        <p:origin x="-40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C0AF5-0133-4A1A-8E92-F969062E3B95}" type="datetimeFigureOut">
              <a:rPr lang="en-ZA" smtClean="0"/>
              <a:pPr/>
              <a:t>2022/05/06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D78C4-B5B0-433C-A4E0-05DA5B8E4A35}" type="slidenum">
              <a:rPr lang="en-ZA" smtClean="0"/>
              <a:pPr/>
              <a:t>‹#›</a:t>
            </a:fld>
            <a:endParaRPr lang="en-ZA" dirty="0"/>
          </a:p>
        </p:txBody>
      </p:sp>
    </p:spTree>
    <p:extLst>
      <p:ext uri="{BB962C8B-B14F-4D97-AF65-F5344CB8AC3E}">
        <p14:creationId xmlns:p14="http://schemas.microsoft.com/office/powerpoint/2010/main" xmlns="" val="66315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CBDAC-2920-4F99-87E0-AAF918DED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26172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218263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2059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3DF1F550-746B-4A81-A635-81FCB0AB5DAF}" type="datetimeFigureOut">
              <a:rPr lang="en-US" smtClean="0">
                <a:solidFill>
                  <a:prstClr val="black"/>
                </a:solidFill>
              </a:rPr>
              <a:pPr/>
              <a:t>5/6/2022</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38F52793-5451-4C9F-B62A-3A08E0BD4E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95406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7" y="6381331"/>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6"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54" indent="0" algn="ctr">
              <a:buNone/>
              <a:defRPr>
                <a:solidFill>
                  <a:schemeClr val="tx1">
                    <a:tint val="75000"/>
                  </a:schemeClr>
                </a:solidFill>
              </a:defRPr>
            </a:lvl2pPr>
            <a:lvl3pPr marL="1015909" indent="0" algn="ctr">
              <a:buNone/>
              <a:defRPr>
                <a:solidFill>
                  <a:schemeClr val="tx1">
                    <a:tint val="75000"/>
                  </a:schemeClr>
                </a:solidFill>
              </a:defRPr>
            </a:lvl3pPr>
            <a:lvl4pPr marL="1523862" indent="0" algn="ctr">
              <a:buNone/>
              <a:defRPr>
                <a:solidFill>
                  <a:schemeClr val="tx1">
                    <a:tint val="75000"/>
                  </a:schemeClr>
                </a:solidFill>
              </a:defRPr>
            </a:lvl4pPr>
            <a:lvl5pPr marL="2031817" indent="0" algn="ctr">
              <a:buNone/>
              <a:defRPr>
                <a:solidFill>
                  <a:schemeClr val="tx1">
                    <a:tint val="75000"/>
                  </a:schemeClr>
                </a:solidFill>
              </a:defRPr>
            </a:lvl5pPr>
            <a:lvl6pPr marL="2539771" indent="0" algn="ctr">
              <a:buNone/>
              <a:defRPr>
                <a:solidFill>
                  <a:schemeClr val="tx1">
                    <a:tint val="75000"/>
                  </a:schemeClr>
                </a:solidFill>
              </a:defRPr>
            </a:lvl6pPr>
            <a:lvl7pPr marL="3047726" indent="0" algn="ctr">
              <a:buNone/>
              <a:defRPr>
                <a:solidFill>
                  <a:schemeClr val="tx1">
                    <a:tint val="75000"/>
                  </a:schemeClr>
                </a:solidFill>
              </a:defRPr>
            </a:lvl7pPr>
            <a:lvl8pPr marL="3555679" indent="0" algn="ctr">
              <a:buNone/>
              <a:defRPr>
                <a:solidFill>
                  <a:schemeClr val="tx1">
                    <a:tint val="75000"/>
                  </a:schemeClr>
                </a:solidFill>
              </a:defRPr>
            </a:lvl8pPr>
            <a:lvl9pPr marL="4063633"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3"/>
            <a:ext cx="1000877" cy="1267121"/>
          </a:xfrm>
          <a:prstGeom prst="rect">
            <a:avLst/>
          </a:prstGeom>
        </p:spPr>
      </p:pic>
    </p:spTree>
    <p:extLst>
      <p:ext uri="{BB962C8B-B14F-4D97-AF65-F5344CB8AC3E}">
        <p14:creationId xmlns:p14="http://schemas.microsoft.com/office/powerpoint/2010/main" xmlns="" val="16821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2"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8"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734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3"/>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894" indent="-403894">
              <a:spcBef>
                <a:spcPts val="667"/>
              </a:spcBef>
              <a:buSzPct val="90000"/>
              <a:defRPr sz="2880"/>
            </a:lvl1pPr>
            <a:lvl2pPr marL="790151" indent="-386258">
              <a:spcBef>
                <a:spcPts val="667"/>
              </a:spcBef>
              <a:buSzPct val="90000"/>
              <a:defRPr sz="2400"/>
            </a:lvl2pPr>
            <a:lvl3pPr marL="1000034" indent="-209884">
              <a:spcBef>
                <a:spcPts val="667"/>
              </a:spcBef>
              <a:buFont typeface="Wingdings" panose="05000000000000000000" pitchFamily="2" charset="2"/>
              <a:buChar char="§"/>
              <a:defRPr sz="2160"/>
            </a:lvl3pPr>
            <a:lvl4pPr marL="1289287" indent="-289253">
              <a:spcBef>
                <a:spcPts val="667"/>
              </a:spcBef>
              <a:buFont typeface="Arial" panose="020B0604020202020204" pitchFamily="34" charset="0"/>
              <a:buChar char="•"/>
              <a:defRPr sz="1920"/>
            </a:lvl4pPr>
            <a:lvl5pPr marL="1499171" indent="-209884">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17159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43627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2" y="1095944"/>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4"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94967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4409DDEA-EAA0-4E73-99E5-A5D2A393D5CD}" type="datetime1">
              <a:rPr lang="en-US">
                <a:solidFill>
                  <a:prstClr val="black"/>
                </a:solidFill>
              </a:rPr>
              <a:pPr/>
              <a:t>5/6/2022</a:t>
            </a:fld>
            <a:endParaRPr lang="en-US" dirty="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7FA56227-5D48-2044-9FD7-3EAF296A177E}"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2945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265970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4204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200" y="594360"/>
            <a:ext cx="11664000" cy="627864"/>
          </a:xfrm>
          <a:noFill/>
        </p:spPr>
        <p:txBody>
          <a:bodyPr anchor="t">
            <a:spAutoFit/>
          </a:bodyPr>
          <a:lstStyle>
            <a:lvl1pPr algn="l">
              <a:defRPr sz="3360" b="1" cap="none" baseline="0">
                <a:solidFill>
                  <a:srgbClr val="0E1B8D"/>
                </a:solidFill>
                <a:latin typeface="+mj-lt"/>
              </a:defRPr>
            </a:lvl1pPr>
          </a:lstStyle>
          <a:p>
            <a:r>
              <a:rPr lang="en-US" dirty="0"/>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285637"/>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863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248362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379580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3794478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3452126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lvl1pPr>
              <a:defRPr/>
            </a:lvl1pPr>
          </a:lstStyle>
          <a:p>
            <a:fld id="{25B90556-1126-43ED-9802-15C76D028F10}" type="slidenum">
              <a:rPr lang="en-ZA" smtClean="0"/>
              <a:pPr/>
              <a:t>‹#›</a:t>
            </a:fld>
            <a:endParaRPr lang="en-ZA" dirty="0"/>
          </a:p>
        </p:txBody>
      </p:sp>
    </p:spTree>
    <p:extLst>
      <p:ext uri="{BB962C8B-B14F-4D97-AF65-F5344CB8AC3E}">
        <p14:creationId xmlns:p14="http://schemas.microsoft.com/office/powerpoint/2010/main" xmlns="" val="1944143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lvl1pPr>
              <a:defRPr/>
            </a:lvl1pPr>
          </a:lstStyle>
          <a:p>
            <a:fld id="{9AAEE602-A10B-4CB3-88E4-E77851DC00B0}" type="slidenum">
              <a:rPr lang="en-ZA" smtClean="0"/>
              <a:pPr/>
              <a:t>‹#›</a:t>
            </a:fld>
            <a:endParaRPr lang="en-ZA" dirty="0"/>
          </a:p>
        </p:txBody>
      </p:sp>
    </p:spTree>
    <p:extLst>
      <p:ext uri="{BB962C8B-B14F-4D97-AF65-F5344CB8AC3E}">
        <p14:creationId xmlns:p14="http://schemas.microsoft.com/office/powerpoint/2010/main" xmlns="" val="1031431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lvl1pPr>
              <a:defRPr/>
            </a:lvl1pPr>
          </a:lstStyle>
          <a:p>
            <a:fld id="{F7333E4F-C530-4B7F-8A69-7314394A73C5}" type="slidenum">
              <a:rPr lang="en-ZA" smtClean="0"/>
              <a:pPr/>
              <a:t>‹#›</a:t>
            </a:fld>
            <a:endParaRPr lang="en-ZA" dirty="0"/>
          </a:p>
        </p:txBody>
      </p:sp>
    </p:spTree>
    <p:extLst>
      <p:ext uri="{BB962C8B-B14F-4D97-AF65-F5344CB8AC3E}">
        <p14:creationId xmlns:p14="http://schemas.microsoft.com/office/powerpoint/2010/main" xmlns="" val="4250217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defRPr/>
            </a:lvl1pPr>
          </a:lstStyle>
          <a:p>
            <a:fld id="{F3854A67-F0DA-4CFC-9B60-A7E52B912665}" type="slidenum">
              <a:rPr lang="en-ZA" smtClean="0"/>
              <a:pPr/>
              <a:t>‹#›</a:t>
            </a:fld>
            <a:endParaRPr lang="en-ZA" dirty="0"/>
          </a:p>
        </p:txBody>
      </p:sp>
    </p:spTree>
    <p:extLst>
      <p:ext uri="{BB962C8B-B14F-4D97-AF65-F5344CB8AC3E}">
        <p14:creationId xmlns:p14="http://schemas.microsoft.com/office/powerpoint/2010/main" xmlns="" val="3127699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defRPr/>
            </a:lvl1pPr>
          </a:lstStyle>
          <a:p>
            <a:fld id="{AB6E27D8-53C3-4012-9E0D-A884999FAEF5}" type="slidenum">
              <a:rPr lang="en-ZA" smtClean="0"/>
              <a:pPr/>
              <a:t>‹#›</a:t>
            </a:fld>
            <a:endParaRPr lang="en-ZA" dirty="0"/>
          </a:p>
        </p:txBody>
      </p:sp>
    </p:spTree>
    <p:extLst>
      <p:ext uri="{BB962C8B-B14F-4D97-AF65-F5344CB8AC3E}">
        <p14:creationId xmlns:p14="http://schemas.microsoft.com/office/powerpoint/2010/main" xmlns="" val="2589592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9397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91665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58993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0"/>
            <a:ext cx="11665296" cy="627864"/>
          </a:xfrm>
          <a:noFill/>
          <a:ln>
            <a:noFill/>
          </a:ln>
        </p:spPr>
        <p:txBody>
          <a:bodyPr wrap="square" anchor="t" anchorCtr="0">
            <a:spAutoFit/>
          </a:bodyPr>
          <a:lstStyle>
            <a:lvl1pPr>
              <a:defRPr sz="336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59201" y="1095943"/>
            <a:ext cx="5443806" cy="5098165"/>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48643" y="1095942"/>
            <a:ext cx="5875854" cy="5098166"/>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8200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4281398" cy="6858000"/>
          </a:xfrm>
          <a:prstGeom prst="rect">
            <a:avLst/>
          </a:prstGeom>
        </p:spPr>
      </p:pic>
      <p:sp>
        <p:nvSpPr>
          <p:cNvPr id="8" name="Rectangle 7"/>
          <p:cNvSpPr/>
          <p:nvPr userDrawn="1"/>
        </p:nvSpPr>
        <p:spPr>
          <a:xfrm>
            <a:off x="11184566" y="6381330"/>
            <a:ext cx="100743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 name="Title 1"/>
          <p:cNvSpPr>
            <a:spLocks noGrp="1"/>
          </p:cNvSpPr>
          <p:nvPr>
            <p:ph type="ctrTitle"/>
          </p:nvPr>
        </p:nvSpPr>
        <p:spPr>
          <a:xfrm>
            <a:off x="4540626" y="923121"/>
            <a:ext cx="7076704" cy="3110746"/>
          </a:xfrm>
          <a:noFill/>
        </p:spPr>
        <p:txBody>
          <a:bodyPr>
            <a:normAutofit/>
          </a:bodyPr>
          <a:lstStyle>
            <a:lvl1pPr algn="ctr">
              <a:defRPr sz="384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540625" y="5243602"/>
            <a:ext cx="7076705" cy="1267122"/>
          </a:xfrm>
          <a:noFill/>
        </p:spPr>
        <p:txBody>
          <a:bodyPr anchor="ctr">
            <a:normAutofit/>
          </a:bodyPr>
          <a:lstStyle>
            <a:lvl1pPr marL="0" indent="0" algn="ctr">
              <a:buNone/>
              <a:defRPr sz="2400">
                <a:solidFill>
                  <a:srgbClr val="0E1B8D"/>
                </a:solidFill>
                <a:latin typeface="+mn-lt"/>
                <a:cs typeface="Segoe UI Semibold" panose="020B0702040204020203" pitchFamily="34" charset="0"/>
              </a:defRPr>
            </a:lvl1pPr>
            <a:lvl2pPr marL="507974" indent="0" algn="ctr">
              <a:buNone/>
              <a:defRPr>
                <a:solidFill>
                  <a:schemeClr val="tx1">
                    <a:tint val="75000"/>
                  </a:schemeClr>
                </a:solidFill>
              </a:defRPr>
            </a:lvl2pPr>
            <a:lvl3pPr marL="1015950" indent="0" algn="ctr">
              <a:buNone/>
              <a:defRPr>
                <a:solidFill>
                  <a:schemeClr val="tx1">
                    <a:tint val="75000"/>
                  </a:schemeClr>
                </a:solidFill>
              </a:defRPr>
            </a:lvl3pPr>
            <a:lvl4pPr marL="1523923"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6"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638739" y="5243602"/>
            <a:ext cx="1000877" cy="1267121"/>
          </a:xfrm>
          <a:prstGeom prst="rect">
            <a:avLst/>
          </a:prstGeom>
        </p:spPr>
      </p:pic>
    </p:spTree>
    <p:extLst>
      <p:ext uri="{BB962C8B-B14F-4D97-AF65-F5344CB8AC3E}">
        <p14:creationId xmlns:p14="http://schemas.microsoft.com/office/powerpoint/2010/main" xmlns="" val="13885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59200" y="1009531"/>
            <a:ext cx="11664000" cy="627864"/>
          </a:xfrm>
          <a:noFill/>
        </p:spPr>
        <p:txBody>
          <a:bodyPr anchor="t">
            <a:spAutoFit/>
          </a:bodyPr>
          <a:lstStyle>
            <a:lvl1pPr algn="l">
              <a:defRPr sz="336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59201" y="2046446"/>
            <a:ext cx="3888001" cy="3888000"/>
          </a:xfrm>
        </p:spPr>
        <p:txBody>
          <a:bodyPr>
            <a:normAutofit/>
          </a:bodyPr>
          <a:lstStyle>
            <a:lvl1pPr marL="0" indent="0">
              <a:buNone/>
              <a:defRPr sz="2400"/>
            </a:lvl1pPr>
          </a:lstStyle>
          <a:p>
            <a:pPr lvl="0"/>
            <a:r>
              <a:rPr lang="en-US"/>
              <a:t>Click to edit Master text styles</a:t>
            </a:r>
          </a:p>
        </p:txBody>
      </p:sp>
      <p:sp>
        <p:nvSpPr>
          <p:cNvPr id="6" name="Content Placeholder 11"/>
          <p:cNvSpPr>
            <a:spLocks noGrp="1"/>
          </p:cNvSpPr>
          <p:nvPr>
            <p:ph sz="quarter" idx="11"/>
          </p:nvPr>
        </p:nvSpPr>
        <p:spPr>
          <a:xfrm>
            <a:off x="4454218" y="2046446"/>
            <a:ext cx="7468982" cy="3888000"/>
          </a:xfrm>
        </p:spPr>
        <p:txBody>
          <a:bodyPr>
            <a:normAutofit/>
          </a:bodyPr>
          <a:lstStyle>
            <a:lvl1pPr>
              <a:defRPr sz="2880">
                <a:latin typeface="+mn-lt"/>
              </a:defRPr>
            </a:lvl1pPr>
            <a:lvl2pPr>
              <a:defRPr sz="2400">
                <a:latin typeface="+mn-lt"/>
              </a:defRPr>
            </a:lvl2pPr>
            <a:lvl3pPr>
              <a:defRPr sz="2160">
                <a:latin typeface="+mn-lt"/>
              </a:defRPr>
            </a:lvl3pPr>
            <a:lvl4pPr>
              <a:defRPr sz="1920">
                <a:latin typeface="+mn-lt"/>
              </a:defRPr>
            </a:lvl4pPr>
            <a:lvl5pPr>
              <a:defRPr sz="168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92967" y="1700808"/>
            <a:ext cx="11406067"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846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9200" y="188642"/>
            <a:ext cx="11664000" cy="576064"/>
          </a:xfrm>
        </p:spPr>
        <p:txBody>
          <a:bodyPr anchor="t" anchorCtr="0">
            <a:noAutofit/>
          </a:bodyPr>
          <a:lstStyle>
            <a:lvl1pPr>
              <a:defRPr sz="336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59200" y="1009531"/>
            <a:ext cx="11664000" cy="5285388"/>
          </a:xfrm>
        </p:spPr>
        <p:txBody>
          <a:bodyPr>
            <a:normAutofit/>
          </a:bodyPr>
          <a:lstStyle>
            <a:lvl1pPr marL="403910" indent="-403910">
              <a:spcBef>
                <a:spcPts val="667"/>
              </a:spcBef>
              <a:buSzPct val="90000"/>
              <a:defRPr sz="2880"/>
            </a:lvl1pPr>
            <a:lvl2pPr marL="790183" indent="-386274">
              <a:spcBef>
                <a:spcPts val="667"/>
              </a:spcBef>
              <a:buSzPct val="90000"/>
              <a:defRPr sz="2400"/>
            </a:lvl2pPr>
            <a:lvl3pPr marL="1000075" indent="-209892">
              <a:spcBef>
                <a:spcPts val="667"/>
              </a:spcBef>
              <a:buFont typeface="Wingdings" panose="05000000000000000000" pitchFamily="2" charset="2"/>
              <a:buChar char="§"/>
              <a:defRPr sz="2160"/>
            </a:lvl3pPr>
            <a:lvl4pPr marL="1289339" indent="-289264">
              <a:spcBef>
                <a:spcPts val="667"/>
              </a:spcBef>
              <a:buFont typeface="Arial" panose="020B0604020202020204" pitchFamily="34" charset="0"/>
              <a:buChar char="•"/>
              <a:defRPr sz="1920"/>
            </a:lvl4pPr>
            <a:lvl5pPr marL="1499231" indent="-209892">
              <a:spcBef>
                <a:spcPts val="667"/>
              </a:spcBef>
              <a:defRPr sz="168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8832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4118047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7"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64178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1680" dirty="0">
                <a:solidFill>
                  <a:schemeClr val="bg1"/>
                </a:solidFill>
                <a:latin typeface="+mn-lt"/>
                <a:cs typeface="Segoe UI" panose="020B0502040204020203" pitchFamily="34" charset="0"/>
              </a:rPr>
              <a:t>SITA SOC Ltd</a:t>
            </a:r>
            <a:endParaRPr lang="en-GB" sz="1680" dirty="0">
              <a:solidFill>
                <a:schemeClr val="bg1"/>
              </a:solidFill>
              <a:latin typeface="+mn-lt"/>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buClrTx/>
              <a:buSzTx/>
              <a:buFontTx/>
              <a:buNone/>
            </a:pPr>
            <a:fld id="{42C328C1-A84F-4A39-A664-DBA00541A8C6}" type="slidenum">
              <a:rPr lang="en-US" sz="1680" b="0" smtClean="0">
                <a:solidFill>
                  <a:schemeClr val="bg1"/>
                </a:solidFill>
                <a:latin typeface="Calibri" panose="020F0502020204030204" pitchFamily="34" charset="0"/>
                <a:ea typeface="ＭＳ Ｐゴシック"/>
              </a:rPr>
              <a:pPr algn="r" defTabSz="1015950">
                <a:buClrTx/>
                <a:buSzTx/>
                <a:buFontTx/>
                <a:buNone/>
              </a:pPr>
              <a:t>‹#›</a:t>
            </a:fld>
            <a:endParaRPr lang="en-US" sz="1680" b="0" dirty="0">
              <a:solidFill>
                <a:schemeClr val="bg1"/>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34957856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2" y="6526740"/>
            <a:ext cx="12191999" cy="331260"/>
          </a:xfrm>
          <a:prstGeom prst="rect">
            <a:avLst/>
          </a:prstGeom>
          <a:noFill/>
          <a:ln>
            <a:noFill/>
          </a:ln>
        </p:spPr>
      </p:pic>
      <p:sp>
        <p:nvSpPr>
          <p:cNvPr id="4" name="Rectangle 3"/>
          <p:cNvSpPr/>
          <p:nvPr/>
        </p:nvSpPr>
        <p:spPr>
          <a:xfrm>
            <a:off x="220147" y="6563104"/>
            <a:ext cx="131420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0"/>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6" y="6563104"/>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50"/>
            <a:fld id="{42C328C1-A84F-4A39-A664-DBA00541A8C6}" type="slidenum">
              <a:rPr lang="en-US" sz="1680" smtClean="0">
                <a:solidFill>
                  <a:prstClr val="white"/>
                </a:solidFill>
                <a:latin typeface="Calibri" panose="020F0502020204030204" pitchFamily="34" charset="0"/>
                <a:ea typeface="ＭＳ Ｐゴシック"/>
              </a:rPr>
              <a:pPr algn="r" defTabSz="1015950"/>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522174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ftr="0" dt="0"/>
  <p:txStyles>
    <p:title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82" indent="-380982" algn="l" defTabSz="1015950"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83" indent="-386274" algn="l" defTabSz="1015950"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75" indent="-209892" algn="l" defTabSz="1015950"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94" indent="-194018" algn="l" defTabSz="1015950"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222" indent="-208128" algn="l" defTabSz="1015950"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86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835"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810"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784" indent="-253987" algn="l" defTabSz="101595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50" rtl="0" eaLnBrk="1" latinLnBrk="0" hangingPunct="1">
        <a:defRPr sz="2000" kern="1200">
          <a:solidFill>
            <a:schemeClr val="tx1"/>
          </a:solidFill>
          <a:latin typeface="+mn-lt"/>
          <a:ea typeface="+mn-ea"/>
          <a:cs typeface="+mn-cs"/>
        </a:defRPr>
      </a:lvl1pPr>
      <a:lvl2pPr marL="507974" algn="l" defTabSz="1015950" rtl="0" eaLnBrk="1" latinLnBrk="0" hangingPunct="1">
        <a:defRPr sz="2000" kern="1200">
          <a:solidFill>
            <a:schemeClr val="tx1"/>
          </a:solidFill>
          <a:latin typeface="+mn-lt"/>
          <a:ea typeface="+mn-ea"/>
          <a:cs typeface="+mn-cs"/>
        </a:defRPr>
      </a:lvl2pPr>
      <a:lvl3pPr marL="1015950" algn="l" defTabSz="1015950" rtl="0" eaLnBrk="1" latinLnBrk="0" hangingPunct="1">
        <a:defRPr sz="2000" kern="1200">
          <a:solidFill>
            <a:schemeClr val="tx1"/>
          </a:solidFill>
          <a:latin typeface="+mn-lt"/>
          <a:ea typeface="+mn-ea"/>
          <a:cs typeface="+mn-cs"/>
        </a:defRPr>
      </a:lvl3pPr>
      <a:lvl4pPr marL="1523923" algn="l" defTabSz="1015950" rtl="0" eaLnBrk="1" latinLnBrk="0" hangingPunct="1">
        <a:defRPr sz="2000" kern="1200">
          <a:solidFill>
            <a:schemeClr val="tx1"/>
          </a:solidFill>
          <a:latin typeface="+mn-lt"/>
          <a:ea typeface="+mn-ea"/>
          <a:cs typeface="+mn-cs"/>
        </a:defRPr>
      </a:lvl4pPr>
      <a:lvl5pPr marL="2031899" algn="l" defTabSz="1015950" rtl="0" eaLnBrk="1" latinLnBrk="0" hangingPunct="1">
        <a:defRPr sz="2000" kern="1200">
          <a:solidFill>
            <a:schemeClr val="tx1"/>
          </a:solidFill>
          <a:latin typeface="+mn-lt"/>
          <a:ea typeface="+mn-ea"/>
          <a:cs typeface="+mn-cs"/>
        </a:defRPr>
      </a:lvl5pPr>
      <a:lvl6pPr marL="2539873" algn="l" defTabSz="1015950" rtl="0" eaLnBrk="1" latinLnBrk="0" hangingPunct="1">
        <a:defRPr sz="2000" kern="1200">
          <a:solidFill>
            <a:schemeClr val="tx1"/>
          </a:solidFill>
          <a:latin typeface="+mn-lt"/>
          <a:ea typeface="+mn-ea"/>
          <a:cs typeface="+mn-cs"/>
        </a:defRPr>
      </a:lvl6pPr>
      <a:lvl7pPr marL="3047848" algn="l" defTabSz="1015950" rtl="0" eaLnBrk="1" latinLnBrk="0" hangingPunct="1">
        <a:defRPr sz="2000" kern="1200">
          <a:solidFill>
            <a:schemeClr val="tx1"/>
          </a:solidFill>
          <a:latin typeface="+mn-lt"/>
          <a:ea typeface="+mn-ea"/>
          <a:cs typeface="+mn-cs"/>
        </a:defRPr>
      </a:lvl7pPr>
      <a:lvl8pPr marL="3555822" algn="l" defTabSz="1015950" rtl="0" eaLnBrk="1" latinLnBrk="0" hangingPunct="1">
        <a:defRPr sz="2000" kern="1200">
          <a:solidFill>
            <a:schemeClr val="tx1"/>
          </a:solidFill>
          <a:latin typeface="+mn-lt"/>
          <a:ea typeface="+mn-ea"/>
          <a:cs typeface="+mn-cs"/>
        </a:defRPr>
      </a:lvl8pPr>
      <a:lvl9pPr marL="4063796" algn="l" defTabSz="101595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3" y="6526740"/>
            <a:ext cx="12191999" cy="331260"/>
          </a:xfrm>
          <a:prstGeom prst="rect">
            <a:avLst/>
          </a:prstGeom>
          <a:noFill/>
          <a:ln>
            <a:noFill/>
          </a:ln>
        </p:spPr>
      </p:pic>
      <p:sp>
        <p:nvSpPr>
          <p:cNvPr id="4" name="Rectangle 3"/>
          <p:cNvSpPr/>
          <p:nvPr/>
        </p:nvSpPr>
        <p:spPr>
          <a:xfrm>
            <a:off x="220147" y="6563105"/>
            <a:ext cx="1314202" cy="250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80" dirty="0">
                <a:solidFill>
                  <a:prstClr val="white"/>
                </a:solidFill>
                <a:cs typeface="Segoe UI" panose="020B0502040204020203" pitchFamily="34" charset="0"/>
              </a:rPr>
              <a:t>SITA SOC Ltd</a:t>
            </a:r>
            <a:endParaRPr lang="en-GB" sz="168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59200" y="188640"/>
            <a:ext cx="11664000" cy="627864"/>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59200" y="1001971"/>
            <a:ext cx="11664000" cy="5364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11366987" y="6563105"/>
            <a:ext cx="576065" cy="250283"/>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1015909"/>
            <a:fld id="{42C328C1-A84F-4A39-A664-DBA00541A8C6}" type="slidenum">
              <a:rPr lang="en-US" sz="1680" smtClean="0">
                <a:solidFill>
                  <a:prstClr val="white"/>
                </a:solidFill>
                <a:latin typeface="Calibri" panose="020F0502020204030204" pitchFamily="34" charset="0"/>
                <a:ea typeface="ＭＳ Ｐゴシック"/>
              </a:rPr>
              <a:pPr algn="r" defTabSz="1015909"/>
              <a:t>‹#›</a:t>
            </a:fld>
            <a:endParaRPr lang="en-US" sz="168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6838546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hdr="0" ftr="0" dt="0"/>
  <p:txStyles>
    <p:titleStyle>
      <a:lvl1pPr algn="l" defTabSz="1015909"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p:titleStyle>
    <p:bodyStyle>
      <a:lvl1pPr marL="380966" indent="-380966" algn="l" defTabSz="1015909" rtl="0" eaLnBrk="1" latinLnBrk="0" hangingPunct="1">
        <a:spcBef>
          <a:spcPts val="667"/>
        </a:spcBef>
        <a:buSzPct val="90000"/>
        <a:buFont typeface="Wingdings" panose="05000000000000000000" pitchFamily="2" charset="2"/>
        <a:buChar char="v"/>
        <a:defRPr sz="2880" kern="1200">
          <a:solidFill>
            <a:schemeClr val="tx1"/>
          </a:solidFill>
          <a:latin typeface="+mn-lt"/>
          <a:ea typeface="+mn-ea"/>
          <a:cs typeface="Segoe UI Light" panose="020B0502040204020203" pitchFamily="34" charset="0"/>
        </a:defRPr>
      </a:lvl1pPr>
      <a:lvl2pPr marL="790151" indent="-386258" algn="l" defTabSz="1015909" rtl="0" eaLnBrk="1" latinLnBrk="0" hangingPunct="1">
        <a:spcBef>
          <a:spcPts val="667"/>
        </a:spcBef>
        <a:buSzPct val="90000"/>
        <a:buFont typeface="Wingdings" panose="05000000000000000000" pitchFamily="2" charset="2"/>
        <a:buChar char="Ø"/>
        <a:defRPr sz="2400" kern="1200">
          <a:solidFill>
            <a:schemeClr val="tx1"/>
          </a:solidFill>
          <a:latin typeface="+mn-lt"/>
          <a:ea typeface="+mn-ea"/>
          <a:cs typeface="Segoe UI Light" panose="020B0502040204020203" pitchFamily="34" charset="0"/>
        </a:defRPr>
      </a:lvl2pPr>
      <a:lvl3pPr marL="1000034" indent="-209884" algn="l" defTabSz="1015909" rtl="0" eaLnBrk="1" latinLnBrk="0" hangingPunct="1">
        <a:spcBef>
          <a:spcPts val="667"/>
        </a:spcBef>
        <a:buFont typeface="Wingdings" panose="05000000000000000000" pitchFamily="2" charset="2"/>
        <a:buChar char="§"/>
        <a:defRPr sz="2160" kern="1200">
          <a:solidFill>
            <a:schemeClr val="tx1"/>
          </a:solidFill>
          <a:latin typeface="+mn-lt"/>
          <a:ea typeface="+mn-ea"/>
          <a:cs typeface="Segoe UI Light" panose="020B0502040204020203" pitchFamily="34" charset="0"/>
        </a:defRPr>
      </a:lvl3pPr>
      <a:lvl4pPr marL="1194047" indent="-194010" algn="l" defTabSz="1015909" rtl="0" eaLnBrk="1" latinLnBrk="0" hangingPunct="1">
        <a:spcBef>
          <a:spcPts val="667"/>
        </a:spcBef>
        <a:buFont typeface="Arial" panose="020B0604020202020204" pitchFamily="34" charset="0"/>
        <a:buChar char="•"/>
        <a:defRPr sz="1920" kern="1200">
          <a:solidFill>
            <a:schemeClr val="tx1"/>
          </a:solidFill>
          <a:latin typeface="+mn-lt"/>
          <a:ea typeface="+mn-ea"/>
          <a:cs typeface="Segoe UI Light" panose="020B0502040204020203" pitchFamily="34" charset="0"/>
        </a:defRPr>
      </a:lvl4pPr>
      <a:lvl5pPr marL="1402166" indent="-208120" algn="l" defTabSz="1015909" rtl="0" eaLnBrk="1" latinLnBrk="0" hangingPunct="1">
        <a:spcBef>
          <a:spcPts val="667"/>
        </a:spcBef>
        <a:buFont typeface="Arial" panose="020B0604020202020204" pitchFamily="34" charset="0"/>
        <a:buChar char="•"/>
        <a:defRPr sz="1680" kern="1200">
          <a:solidFill>
            <a:schemeClr val="tx1"/>
          </a:solidFill>
          <a:latin typeface="+mn-lt"/>
          <a:ea typeface="+mn-ea"/>
          <a:cs typeface="Segoe UI Light" panose="020B0502040204020203" pitchFamily="34" charset="0"/>
        </a:defRPr>
      </a:lvl5pPr>
      <a:lvl6pPr marL="2793749"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703"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658"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611" indent="-253976" algn="l" defTabSz="101590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09" rtl="0" eaLnBrk="1" latinLnBrk="0" hangingPunct="1">
        <a:defRPr sz="2000" kern="1200">
          <a:solidFill>
            <a:schemeClr val="tx1"/>
          </a:solidFill>
          <a:latin typeface="+mn-lt"/>
          <a:ea typeface="+mn-ea"/>
          <a:cs typeface="+mn-cs"/>
        </a:defRPr>
      </a:lvl1pPr>
      <a:lvl2pPr marL="507954" algn="l" defTabSz="1015909" rtl="0" eaLnBrk="1" latinLnBrk="0" hangingPunct="1">
        <a:defRPr sz="2000" kern="1200">
          <a:solidFill>
            <a:schemeClr val="tx1"/>
          </a:solidFill>
          <a:latin typeface="+mn-lt"/>
          <a:ea typeface="+mn-ea"/>
          <a:cs typeface="+mn-cs"/>
        </a:defRPr>
      </a:lvl2pPr>
      <a:lvl3pPr marL="1015909" algn="l" defTabSz="1015909" rtl="0" eaLnBrk="1" latinLnBrk="0" hangingPunct="1">
        <a:defRPr sz="2000" kern="1200">
          <a:solidFill>
            <a:schemeClr val="tx1"/>
          </a:solidFill>
          <a:latin typeface="+mn-lt"/>
          <a:ea typeface="+mn-ea"/>
          <a:cs typeface="+mn-cs"/>
        </a:defRPr>
      </a:lvl3pPr>
      <a:lvl4pPr marL="1523862" algn="l" defTabSz="1015909" rtl="0" eaLnBrk="1" latinLnBrk="0" hangingPunct="1">
        <a:defRPr sz="2000" kern="1200">
          <a:solidFill>
            <a:schemeClr val="tx1"/>
          </a:solidFill>
          <a:latin typeface="+mn-lt"/>
          <a:ea typeface="+mn-ea"/>
          <a:cs typeface="+mn-cs"/>
        </a:defRPr>
      </a:lvl4pPr>
      <a:lvl5pPr marL="2031817" algn="l" defTabSz="1015909" rtl="0" eaLnBrk="1" latinLnBrk="0" hangingPunct="1">
        <a:defRPr sz="2000" kern="1200">
          <a:solidFill>
            <a:schemeClr val="tx1"/>
          </a:solidFill>
          <a:latin typeface="+mn-lt"/>
          <a:ea typeface="+mn-ea"/>
          <a:cs typeface="+mn-cs"/>
        </a:defRPr>
      </a:lvl5pPr>
      <a:lvl6pPr marL="2539771" algn="l" defTabSz="1015909" rtl="0" eaLnBrk="1" latinLnBrk="0" hangingPunct="1">
        <a:defRPr sz="2000" kern="1200">
          <a:solidFill>
            <a:schemeClr val="tx1"/>
          </a:solidFill>
          <a:latin typeface="+mn-lt"/>
          <a:ea typeface="+mn-ea"/>
          <a:cs typeface="+mn-cs"/>
        </a:defRPr>
      </a:lvl6pPr>
      <a:lvl7pPr marL="3047726" algn="l" defTabSz="1015909" rtl="0" eaLnBrk="1" latinLnBrk="0" hangingPunct="1">
        <a:defRPr sz="2000" kern="1200">
          <a:solidFill>
            <a:schemeClr val="tx1"/>
          </a:solidFill>
          <a:latin typeface="+mn-lt"/>
          <a:ea typeface="+mn-ea"/>
          <a:cs typeface="+mn-cs"/>
        </a:defRPr>
      </a:lvl7pPr>
      <a:lvl8pPr marL="3555679" algn="l" defTabSz="1015909" rtl="0" eaLnBrk="1" latinLnBrk="0" hangingPunct="1">
        <a:defRPr sz="2000" kern="1200">
          <a:solidFill>
            <a:schemeClr val="tx1"/>
          </a:solidFill>
          <a:latin typeface="+mn-lt"/>
          <a:ea typeface="+mn-ea"/>
          <a:cs typeface="+mn-cs"/>
        </a:defRPr>
      </a:lvl8pPr>
      <a:lvl9pPr marL="4063633" algn="l" defTabSz="1015909"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D803A-B966-4D15-A496-CA42E7EDCD70}" type="slidenum">
              <a:rPr lang="en-ZA" smtClean="0"/>
              <a:pPr/>
              <a:t>‹#›</a:t>
            </a:fld>
            <a:endParaRPr lang="en-ZA" dirty="0"/>
          </a:p>
        </p:txBody>
      </p:sp>
    </p:spTree>
    <p:extLst>
      <p:ext uri="{BB962C8B-B14F-4D97-AF65-F5344CB8AC3E}">
        <p14:creationId xmlns:p14="http://schemas.microsoft.com/office/powerpoint/2010/main" xmlns="" val="26215423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380" y="1785496"/>
            <a:ext cx="7076704" cy="1830095"/>
          </a:xfrm>
        </p:spPr>
        <p:txBody>
          <a:bodyPr>
            <a:noAutofit/>
          </a:bodyPr>
          <a:lstStyle/>
          <a:p>
            <a:r>
              <a:rPr lang="en-ZA" dirty="0"/>
              <a:t>SITA Annual Performance Plan </a:t>
            </a:r>
            <a:br>
              <a:rPr lang="en-ZA" dirty="0"/>
            </a:br>
            <a:r>
              <a:rPr lang="en-ZA" dirty="0"/>
              <a:t>FY2022-2023</a:t>
            </a:r>
            <a:endParaRPr lang="en-US" dirty="0">
              <a:solidFill>
                <a:srgbClr val="12BE4B"/>
              </a:solidFill>
            </a:endParaRPr>
          </a:p>
        </p:txBody>
      </p:sp>
      <p:sp>
        <p:nvSpPr>
          <p:cNvPr id="4" name="Subtitle 2"/>
          <p:cNvSpPr>
            <a:spLocks noGrp="1"/>
          </p:cNvSpPr>
          <p:nvPr>
            <p:ph type="subTitle" idx="1"/>
          </p:nvPr>
        </p:nvSpPr>
        <p:spPr>
          <a:xfrm>
            <a:off x="4251201" y="5620245"/>
            <a:ext cx="7940800" cy="1267122"/>
          </a:xfrm>
        </p:spPr>
        <p:txBody>
          <a:bodyPr>
            <a:normAutofit/>
          </a:bodyPr>
          <a:lstStyle/>
          <a:p>
            <a:pPr algn="r"/>
            <a:r>
              <a:rPr lang="en-ZA" sz="1920" dirty="0"/>
              <a:t>Presented by: Managing Director (Interim)</a:t>
            </a:r>
          </a:p>
          <a:p>
            <a:pPr algn="r"/>
            <a:r>
              <a:rPr lang="en-US" sz="1920" dirty="0"/>
              <a:t>M</a:t>
            </a:r>
            <a:r>
              <a:rPr lang="en-ZA" sz="1920" dirty="0"/>
              <a:t>r Luvuyo Keyise</a:t>
            </a:r>
            <a:endParaRPr lang="en-GB" sz="1920" dirty="0"/>
          </a:p>
        </p:txBody>
      </p:sp>
    </p:spTree>
    <p:extLst>
      <p:ext uri="{BB962C8B-B14F-4D97-AF65-F5344CB8AC3E}">
        <p14:creationId xmlns:p14="http://schemas.microsoft.com/office/powerpoint/2010/main" xmlns="" val="145349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D3EF07-25C2-4D3D-B7A1-98B0479504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A56227-5D48-2044-9FD7-3EAF296A177E}" type="slidenum">
              <a:rPr kumimoji="0" lang="en-US" sz="1800" b="0" i="0" u="none" strike="noStrike" kern="1200" cap="none" spc="0" normalizeH="0" baseline="0" noProof="0" smtClean="0">
                <a:ln>
                  <a:noFill/>
                </a:ln>
                <a:solidFill>
                  <a:prstClr val="black"/>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2759673885"/>
              </p:ext>
            </p:extLst>
          </p:nvPr>
        </p:nvGraphicFramePr>
        <p:xfrm>
          <a:off x="118680" y="775455"/>
          <a:ext cx="11954639" cy="235698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Bef>
                          <a:spcPts val="200"/>
                        </a:spcBef>
                        <a:spcAft>
                          <a:spcPts val="200"/>
                        </a:spcAft>
                      </a:pPr>
                      <a:r>
                        <a:rPr lang="en-GB" sz="1000" dirty="0">
                          <a:effectLst/>
                        </a:rPr>
                        <a:t>Increased citizen value through availability &amp; accessibility of core government public facing services on digital platforms</a:t>
                      </a:r>
                      <a:endParaRPr lang="en-ZA" sz="1000" dirty="0">
                        <a:effectLst/>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000" dirty="0">
                          <a:effectLst/>
                        </a:rPr>
                        <a:t>Application Programming Interfaces (APIs) established and published in production</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000" dirty="0">
                          <a:effectLst/>
                        </a:rPr>
                        <a:t># APIs established to enable heterogenous systems to integrate</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US"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US"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US"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8 APIs established and published in production</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20 APIs established and published in production</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50 APIs established and published in production</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70 APIs established and published in production</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629090" y="109561"/>
            <a:ext cx="4444230" cy="369332"/>
          </a:xfrm>
          <a:prstGeom prst="rect">
            <a:avLst/>
          </a:prstGeom>
          <a:solidFill>
            <a:schemeClr val="accent4">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2: Application Programming Interfaces</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571953065"/>
              </p:ext>
            </p:extLst>
          </p:nvPr>
        </p:nvGraphicFramePr>
        <p:xfrm>
          <a:off x="118680" y="4012567"/>
          <a:ext cx="12005135" cy="2579497"/>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2416513">
                <a:tc>
                  <a:txBody>
                    <a:bodyPr/>
                    <a:lstStyle/>
                    <a:p>
                      <a:pPr algn="l">
                        <a:lnSpc>
                          <a:spcPct val="115000"/>
                        </a:lnSpc>
                        <a:spcBef>
                          <a:spcPts val="200"/>
                        </a:spcBef>
                        <a:spcAft>
                          <a:spcPts val="200"/>
                        </a:spcAft>
                      </a:pPr>
                      <a:r>
                        <a:rPr lang="en-GB" sz="1200" dirty="0">
                          <a:effectLst/>
                        </a:rPr>
                        <a:t>Increased citizen value through availability &amp; accessibility of core government public facing services on digital platforms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200" dirty="0">
                          <a:effectLst/>
                        </a:rPr>
                        <a:t>Application Programming Interfaces (APIs) established to enable heterogenous systems to integrate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200" dirty="0">
                          <a:effectLst/>
                        </a:rPr>
                        <a:t># APIs established and published in production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latin typeface="+mn-lt"/>
                          <a:ea typeface="Calibri Light" panose="020F0302020204030204" pitchFamily="34" charset="0"/>
                          <a:cs typeface="Calibri" panose="020F0502020204030204" pitchFamily="34" charset="0"/>
                        </a:rPr>
                        <a:t>APIs are capabilities and utilities that enable the ease of integration of heterogeneous systems, enabling interoperability of and ease of exchange of data between these systems</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effectLst/>
                          <a:latin typeface="+mn-lt"/>
                          <a:ea typeface="Calibri Light" panose="020F0302020204030204" pitchFamily="34" charset="0"/>
                          <a:cs typeface="Calibri" panose="020F0502020204030204" pitchFamily="34" charset="0"/>
                        </a:rPr>
                        <a:t>8 APIs established and published in production</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effectLst/>
                          <a:latin typeface="+mn-lt"/>
                          <a:ea typeface="Calibri Light" panose="020F0302020204030204" pitchFamily="34" charset="0"/>
                          <a:cs typeface="Calibri" panose="020F0502020204030204" pitchFamily="34" charset="0"/>
                        </a:rPr>
                        <a:t>20 APIs established and published in production</a:t>
                      </a:r>
                      <a:endParaRPr lang="en-ZA" sz="1200" dirty="0">
                        <a:effectLst/>
                        <a:latin typeface="+mn-lt"/>
                        <a:ea typeface="Times New Roman" panose="02020603050405020304" pitchFamily="18" charset="0"/>
                        <a:cs typeface="Times New Roman" panose="02020603050405020304" pitchFamily="18" charset="0"/>
                      </a:endParaRPr>
                    </a:p>
                  </a:txBody>
                  <a:tcPr marL="33300" marR="33300" marT="17575" marB="17575">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API architecture for candidate APIs approved</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5 APIs established and published in production</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10  APIs established and published in production</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20 APIs established and published in production</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274286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D3EF07-25C2-4D3D-B7A1-98B0479504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A56227-5D48-2044-9FD7-3EAF296A177E}" type="slidenum">
              <a:rPr kumimoji="0" lang="en-US" sz="1800" b="0" i="0" u="none" strike="noStrike" kern="1200" cap="none" spc="0" normalizeH="0" baseline="0" noProof="0" smtClean="0">
                <a:ln>
                  <a:noFill/>
                </a:ln>
                <a:solidFill>
                  <a:prstClr val="black"/>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749066015"/>
              </p:ext>
            </p:extLst>
          </p:nvPr>
        </p:nvGraphicFramePr>
        <p:xfrm>
          <a:off x="118680" y="740880"/>
          <a:ext cx="11954639" cy="235698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Bef>
                          <a:spcPts val="200"/>
                        </a:spcBef>
                        <a:spcAft>
                          <a:spcPts val="200"/>
                        </a:spcAft>
                      </a:pPr>
                      <a:r>
                        <a:rPr lang="en-GB" sz="1000" dirty="0">
                          <a:effectLst/>
                        </a:rPr>
                        <a:t>Increased citizen value through availability &amp; accessibility of core government public facing services on digital platforms</a:t>
                      </a:r>
                      <a:endParaRPr lang="en-ZA" sz="1000" dirty="0">
                        <a:effectLst/>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Artificial Intelligence and/  IoT use cases deployed through the integration of government data and systems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 Artificial Intelligence and/ IoT use cases deployed through the integration of government data and systems</a:t>
                      </a:r>
                      <a:endParaRPr lang="en-ZA" sz="1000" dirty="0">
                        <a:effectLst/>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1 Big Data Analytics Use Case deployed through the integration of government data and systems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4 Big Data Analytics Use Cases deployed through the integration of government data and systems</a:t>
                      </a:r>
                      <a:endParaRPr lang="en-ZA" sz="1000" dirty="0">
                        <a:effectLst/>
                      </a:endParaRPr>
                    </a:p>
                    <a:p>
                      <a:pPr algn="l">
                        <a:lnSpc>
                          <a:spcPct val="115000"/>
                        </a:lnSpc>
                        <a:spcBef>
                          <a:spcPts val="200"/>
                        </a:spcBef>
                        <a:spcAft>
                          <a:spcPts val="20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4 Artificial Intelligence and/ IoT Use Cases deployed through the integration of government data and systems</a:t>
                      </a:r>
                      <a:endParaRPr lang="en-ZA" sz="1000" dirty="0">
                        <a:effectLst/>
                      </a:endParaRPr>
                    </a:p>
                    <a:p>
                      <a:pPr algn="l">
                        <a:lnSpc>
                          <a:spcPct val="115000"/>
                        </a:lnSpc>
                        <a:spcBef>
                          <a:spcPts val="200"/>
                        </a:spcBef>
                        <a:spcAft>
                          <a:spcPts val="20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10 Artificial Intelligence and/ IoT Use Cases deployed through the integration of government data and systems</a:t>
                      </a:r>
                      <a:endParaRPr lang="en-ZA" sz="1000" dirty="0">
                        <a:effectLst/>
                      </a:endParaRPr>
                    </a:p>
                    <a:p>
                      <a:pPr algn="l">
                        <a:lnSpc>
                          <a:spcPct val="115000"/>
                        </a:lnSpc>
                        <a:spcBef>
                          <a:spcPts val="200"/>
                        </a:spcBef>
                        <a:spcAft>
                          <a:spcPts val="20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12 Artificial Intelligence and/ IoT Use Cases deployed through the integration of government data and systems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648454" y="40411"/>
            <a:ext cx="4424866" cy="369332"/>
          </a:xfrm>
          <a:prstGeom prst="rect">
            <a:avLst/>
          </a:prstGeom>
          <a:solidFill>
            <a:schemeClr val="accent5">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3: Artificial Intelligence/IoT Use Cases </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901687116"/>
              </p:ext>
            </p:extLst>
          </p:nvPr>
        </p:nvGraphicFramePr>
        <p:xfrm>
          <a:off x="118680" y="4012567"/>
          <a:ext cx="12005135" cy="2162429"/>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algn="l">
                        <a:lnSpc>
                          <a:spcPct val="115000"/>
                        </a:lnSpc>
                        <a:spcBef>
                          <a:spcPts val="200"/>
                        </a:spcBef>
                        <a:spcAft>
                          <a:spcPts val="200"/>
                        </a:spcAft>
                      </a:pPr>
                      <a:r>
                        <a:rPr lang="en-GB" sz="1100" dirty="0">
                          <a:effectLst/>
                        </a:rPr>
                        <a:t>Increased citizen value through availability &amp; accessibility of core government public facing services on digital platforms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rPr>
                        <a:t>Artificial Intelligence and/ IoT use cases deployed through the integration of government data and systems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rPr>
                        <a:t># Artificial Intelligence and/ IoT use cases deployed through the integration of government data and systems</a:t>
                      </a:r>
                      <a:endParaRPr lang="en-ZA" sz="1100" dirty="0">
                        <a:effectLst/>
                      </a:endParaRPr>
                    </a:p>
                    <a:p>
                      <a:pPr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 </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Use case to showcase the outcome/results of analytics derived from big data stored in the underlying data-sharing platform</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200"/>
                        </a:spcAft>
                      </a:pPr>
                      <a:r>
                        <a:rPr lang="en-ZA" sz="1100" kern="1200" dirty="0">
                          <a:solidFill>
                            <a:schemeClr val="tx1"/>
                          </a:solidFill>
                          <a:effectLst/>
                          <a:latin typeface="+mn-lt"/>
                          <a:ea typeface="Calibri Light" panose="020F0302020204030204" pitchFamily="34" charset="0"/>
                          <a:cs typeface="Times New Roman" panose="02020603050405020304" pitchFamily="18" charset="0"/>
                        </a:rPr>
                        <a:t>4 Big Data Analytics Use</a:t>
                      </a:r>
                    </a:p>
                    <a:p>
                      <a:pPr>
                        <a:lnSpc>
                          <a:spcPct val="115000"/>
                        </a:lnSpc>
                        <a:spcBef>
                          <a:spcPts val="200"/>
                        </a:spcBef>
                        <a:spcAft>
                          <a:spcPts val="200"/>
                        </a:spcAft>
                      </a:pPr>
                      <a:r>
                        <a:rPr lang="en-ZA" sz="1100" kern="1200" dirty="0">
                          <a:solidFill>
                            <a:schemeClr val="tx1"/>
                          </a:solidFill>
                          <a:effectLst/>
                          <a:latin typeface="+mn-lt"/>
                          <a:ea typeface="Calibri Light" panose="020F0302020204030204" pitchFamily="34" charset="0"/>
                          <a:cs typeface="Times New Roman" panose="02020603050405020304" pitchFamily="18" charset="0"/>
                        </a:rPr>
                        <a:t>Cases deployed through the integration of government data and systems</a:t>
                      </a:r>
                      <a:r>
                        <a:rPr lang="en-GB" sz="1100" kern="1200" dirty="0">
                          <a:solidFill>
                            <a:schemeClr val="tx1"/>
                          </a:solidFill>
                          <a:effectLst/>
                          <a:latin typeface="+mn-lt"/>
                          <a:ea typeface="Calibri Light" panose="020F0302020204030204" pitchFamily="34" charset="0"/>
                          <a:cs typeface="Times New Roman" panose="02020603050405020304" pitchFamily="18" charset="0"/>
                        </a:rPr>
                        <a:t> </a:t>
                      </a:r>
                    </a:p>
                    <a:p>
                      <a:pPr>
                        <a:lnSpc>
                          <a:spcPct val="115000"/>
                        </a:lnSpc>
                        <a:spcBef>
                          <a:spcPts val="200"/>
                        </a:spcBef>
                        <a:spcAft>
                          <a:spcPts val="200"/>
                        </a:spcAft>
                      </a:pPr>
                      <a:endParaRPr lang="en-GB" sz="1100" kern="1200" dirty="0">
                        <a:solidFill>
                          <a:schemeClr val="tx1"/>
                        </a:solidFill>
                        <a:effectLst/>
                        <a:latin typeface="+mn-lt"/>
                        <a:ea typeface="Calibri Light" panose="020F0302020204030204" pitchFamily="34" charset="0"/>
                        <a:cs typeface="Times New Roman" panose="02020603050405020304" pitchFamily="18" charset="0"/>
                      </a:endParaRPr>
                    </a:p>
                    <a:p>
                      <a:pPr>
                        <a:lnSpc>
                          <a:spcPct val="115000"/>
                        </a:lnSpc>
                        <a:spcBef>
                          <a:spcPts val="200"/>
                        </a:spcBef>
                        <a:spcAft>
                          <a:spcPts val="200"/>
                        </a:spcAft>
                      </a:pPr>
                      <a:endParaRPr lang="en-ZA" sz="1100" kern="1200" dirty="0">
                        <a:solidFill>
                          <a:schemeClr val="tx1"/>
                        </a:solidFill>
                        <a:effectLst/>
                        <a:latin typeface="+mn-lt"/>
                        <a:ea typeface="Calibri Light" panose="020F0302020204030204" pitchFamily="34" charset="0"/>
                        <a:cs typeface="Times New Roman" panose="02020603050405020304" pitchFamily="18" charset="0"/>
                      </a:endParaRPr>
                    </a:p>
                    <a:p>
                      <a:pPr>
                        <a:lnSpc>
                          <a:spcPct val="115000"/>
                        </a:lnSpc>
                        <a:spcBef>
                          <a:spcPts val="200"/>
                        </a:spcBef>
                        <a:spcAft>
                          <a:spcPts val="200"/>
                        </a:spcAft>
                      </a:pPr>
                      <a:r>
                        <a:rPr lang="en-ZA" sz="1100" kern="1200" dirty="0">
                          <a:solidFill>
                            <a:schemeClr val="tx1"/>
                          </a:solidFill>
                          <a:effectLst/>
                          <a:latin typeface="+mn-lt"/>
                          <a:ea typeface="Calibri Light" panose="020F0302020204030204" pitchFamily="34" charset="0"/>
                          <a:cs typeface="Times New Roman" panose="02020603050405020304" pitchFamily="18" charset="0"/>
                        </a:rPr>
                        <a:t>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r>
                        <a:rPr lang="en-US" sz="1100" kern="1200" dirty="0">
                          <a:solidFill>
                            <a:schemeClr val="tx1"/>
                          </a:solidFill>
                          <a:effectLst/>
                          <a:latin typeface="+mn-lt"/>
                          <a:ea typeface="+mn-ea"/>
                          <a:cs typeface="Times New Roman" panose="02020603050405020304" pitchFamily="18" charset="0"/>
                        </a:rPr>
                        <a:t>4 Artificial Intelligence and/ IoT</a:t>
                      </a:r>
                    </a:p>
                    <a:p>
                      <a:r>
                        <a:rPr lang="en-US" sz="1100" kern="1200" dirty="0">
                          <a:solidFill>
                            <a:schemeClr val="tx1"/>
                          </a:solidFill>
                          <a:effectLst/>
                          <a:latin typeface="+mn-lt"/>
                          <a:ea typeface="+mn-ea"/>
                          <a:cs typeface="Times New Roman" panose="02020603050405020304" pitchFamily="18" charset="0"/>
                        </a:rPr>
                        <a:t>Use Cases deployed through the integration of government data and systems</a:t>
                      </a:r>
                    </a:p>
                    <a:p>
                      <a:endParaRPr lang="en-US" sz="1100" kern="1200" dirty="0">
                        <a:solidFill>
                          <a:schemeClr val="tx1"/>
                        </a:solidFill>
                        <a:effectLst/>
                        <a:latin typeface="+mn-lt"/>
                        <a:ea typeface="+mn-ea"/>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100" dirty="0">
                          <a:effectLst/>
                          <a:latin typeface="Calibri Light" panose="020F0302020204030204" pitchFamily="34" charset="0"/>
                          <a:ea typeface="Calibri Light" panose="020F0302020204030204" pitchFamily="34" charset="0"/>
                          <a:cs typeface="Calibri" panose="020F0502020204030204" pitchFamily="34" charset="0"/>
                        </a:rPr>
                        <a:t>Solution Architecture for 2 Artificial Intelligence and/ IoT Use Cases approved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100" dirty="0">
                          <a:effectLst/>
                          <a:latin typeface="Calibri Light" panose="020F0302020204030204" pitchFamily="34" charset="0"/>
                          <a:ea typeface="Calibri Light" panose="020F0302020204030204" pitchFamily="34" charset="0"/>
                          <a:cs typeface="Calibri" panose="020F0502020204030204" pitchFamily="34" charset="0"/>
                        </a:rPr>
                        <a:t>2 Artificial Intelligence and/ IoT Use Cases deployed in production</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100" dirty="0">
                          <a:effectLst/>
                          <a:latin typeface="Calibri Light" panose="020F0302020204030204" pitchFamily="34" charset="0"/>
                          <a:ea typeface="Calibri Light" panose="020F0302020204030204" pitchFamily="34" charset="0"/>
                          <a:cs typeface="Calibri" panose="020F0502020204030204" pitchFamily="34" charset="0"/>
                        </a:rPr>
                        <a:t>Solution Architecture for 2 Artificial Intelligence and/ IoT Use Cases approved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4 Artificial Intelligence and/ IoT Use Cases deployed through the integration of government data and systems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307762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D3EF07-25C2-4D3D-B7A1-98B0479504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A56227-5D48-2044-9FD7-3EAF296A177E}" type="slidenum">
              <a:rPr kumimoji="0" lang="en-US" sz="1800" b="0" i="0" u="none" strike="noStrike" kern="1200" cap="none" spc="0" normalizeH="0" baseline="0" noProof="0" smtClean="0">
                <a:ln>
                  <a:noFill/>
                </a:ln>
                <a:solidFill>
                  <a:prstClr val="black"/>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3983275322"/>
              </p:ext>
            </p:extLst>
          </p:nvPr>
        </p:nvGraphicFramePr>
        <p:xfrm>
          <a:off x="118680" y="740880"/>
          <a:ext cx="11954639" cy="235698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Bef>
                          <a:spcPts val="200"/>
                        </a:spcBef>
                        <a:spcAft>
                          <a:spcPts val="200"/>
                        </a:spcAft>
                      </a:pPr>
                      <a:r>
                        <a:rPr lang="en-GB" sz="1000" dirty="0">
                          <a:effectLst/>
                        </a:rPr>
                        <a:t>Increased citizen value through availability &amp; accessibility of core government public facing services on digital platforms</a:t>
                      </a:r>
                      <a:endParaRPr lang="en-ZA" sz="1000" dirty="0">
                        <a:effectLst/>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ZA" sz="1000" dirty="0">
                          <a:effectLst/>
                          <a:latin typeface="Calibri Light" panose="020F0302020204030204" pitchFamily="34" charset="0"/>
                          <a:ea typeface="Times New Roman" panose="02020603050405020304" pitchFamily="18" charset="0"/>
                          <a:cs typeface="Times New Roman" panose="02020603050405020304" pitchFamily="18" charset="0"/>
                        </a:rPr>
                        <a:t>Modernisation of legacy systems</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US" sz="1000" dirty="0">
                          <a:effectLst/>
                        </a:rPr>
                        <a:t>% Legacy Systems Modernisation plan implemented as per allocated funding</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just">
                        <a:lnSpc>
                          <a:spcPct val="115000"/>
                        </a:lnSpc>
                        <a:spcAft>
                          <a:spcPts val="60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dirty="0">
                          <a:effectLst/>
                        </a:rPr>
                        <a:t>100 % milestones implemented for the legacy systems modernisation plan as per allocated funding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100 % milestones implemented for the legacy systems modernisation plan as per allocated funding</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strike="noStrike" dirty="0">
                          <a:solidFill>
                            <a:schemeClr val="tx1"/>
                          </a:solidFill>
                          <a:effectLst/>
                        </a:rPr>
                        <a:t>100 % milestones implemented for the legacy systems modernisation plan as per allocated funding </a:t>
                      </a:r>
                      <a:endParaRPr lang="en-ZA" sz="1000" strike="noStrike"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GB" sz="1000" strike="noStrike" dirty="0">
                          <a:solidFill>
                            <a:schemeClr val="tx1"/>
                          </a:solidFill>
                          <a:effectLst/>
                        </a:rPr>
                        <a:t>100% milestones implemented for the legacy systems modernisation plan as per allocated funding </a:t>
                      </a:r>
                      <a:endParaRPr lang="en-ZA" sz="1000" strike="noStrike"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117237" y="40411"/>
            <a:ext cx="4956081" cy="36933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4: </a:t>
            </a:r>
            <a:r>
              <a:rPr kumimoji="0" lang="en-GB" sz="1800" b="0" i="0" u="none" strike="noStrike" kern="1200" cap="none" spc="0" normalizeH="0" baseline="0" noProof="0" dirty="0">
                <a:ln>
                  <a:noFill/>
                </a:ln>
                <a:solidFill>
                  <a:prstClr val="black"/>
                </a:solidFill>
                <a:effectLst/>
                <a:uLnTx/>
                <a:uFillTx/>
                <a:latin typeface="Calibri Light"/>
                <a:ea typeface="+mn-ea"/>
                <a:cs typeface="+mn-cs"/>
              </a:rPr>
              <a:t>Modernisation of legacy systems</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213711089"/>
              </p:ext>
            </p:extLst>
          </p:nvPr>
        </p:nvGraphicFramePr>
        <p:xfrm>
          <a:off x="118680" y="4012567"/>
          <a:ext cx="12005135" cy="21520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algn="l">
                        <a:lnSpc>
                          <a:spcPct val="115000"/>
                        </a:lnSpc>
                        <a:spcBef>
                          <a:spcPts val="200"/>
                        </a:spcBef>
                        <a:spcAft>
                          <a:spcPts val="200"/>
                        </a:spcAft>
                      </a:pPr>
                      <a:r>
                        <a:rPr lang="en-GB" sz="1100" dirty="0">
                          <a:effectLst/>
                        </a:rPr>
                        <a:t>Increased citizen value through availability &amp; accessibility of core government public facing services on digital platforms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0"/>
                        </a:spcBef>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Modernisation of legacy systems</a:t>
                      </a:r>
                      <a:endParaRPr lang="en-ZA" sz="1100" kern="1200" dirty="0">
                        <a:solidFill>
                          <a:schemeClr val="tx1"/>
                        </a:solidFill>
                        <a:effectLst/>
                        <a:latin typeface="+mn-lt"/>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100" dirty="0">
                          <a:effectLst/>
                        </a:rPr>
                        <a:t>% Legacy Systems Modernisation plan implemented as per allocated funding</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0"/>
                        </a:spcBef>
                        <a:spcAft>
                          <a:spcPts val="0"/>
                        </a:spcAft>
                      </a:pPr>
                      <a:r>
                        <a:rPr lang="en-US" sz="1100" dirty="0">
                          <a:effectLst/>
                          <a:latin typeface="Calibri Light" panose="020F0302020204030204" pitchFamily="34" charset="0"/>
                          <a:ea typeface="Calibri Light" panose="020F0302020204030204" pitchFamily="34" charset="0"/>
                          <a:cs typeface="Calibri" panose="020F0502020204030204" pitchFamily="34" charset="0"/>
                        </a:rPr>
                        <a:t>To ensure the availability of modern, cost effective and fit-for-purpose, technology to serve the information technology and information requirements of government</a:t>
                      </a:r>
                      <a:endParaRPr lang="en-ZA" sz="1100" kern="1200" dirty="0">
                        <a:solidFill>
                          <a:schemeClr val="tx1"/>
                        </a:solidFill>
                        <a:effectLst/>
                        <a:latin typeface="+mn-lt"/>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0"/>
                        </a:spcBef>
                        <a:spcAft>
                          <a:spcPts val="0"/>
                        </a:spcAft>
                      </a:pPr>
                      <a:r>
                        <a:rPr lang="en-US" sz="1100" kern="1200" dirty="0">
                          <a:solidFill>
                            <a:schemeClr val="tx1"/>
                          </a:solidFill>
                          <a:effectLst/>
                          <a:latin typeface="+mn-lt"/>
                          <a:cs typeface="Times New Roman" panose="02020603050405020304" pitchFamily="18" charset="0"/>
                        </a:rPr>
                        <a:t>-</a:t>
                      </a:r>
                      <a:endParaRPr lang="en-ZA" sz="1100" kern="1200" dirty="0">
                        <a:solidFill>
                          <a:schemeClr val="tx1"/>
                        </a:solidFill>
                        <a:effectLst/>
                        <a:latin typeface="+mn-lt"/>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0"/>
                        </a:spcBef>
                        <a:spcAft>
                          <a:spcPts val="0"/>
                        </a:spcAft>
                      </a:pPr>
                      <a:r>
                        <a:rPr kumimoji="0" lang="en-US" sz="1100" b="0" i="0" u="none" strike="noStrike" kern="1200" cap="none" spc="0" normalizeH="0" baseline="0" dirty="0">
                          <a:ln>
                            <a:noFill/>
                          </a:ln>
                          <a:solidFill>
                            <a:schemeClr val="tx1"/>
                          </a:solidFill>
                          <a:effectLst/>
                          <a:uLnTx/>
                          <a:uFillTx/>
                          <a:latin typeface="+mn-lt"/>
                          <a:ea typeface="Times New Roman" panose="02020603050405020304" pitchFamily="18" charset="0"/>
                          <a:cs typeface="Times New Roman" panose="02020603050405020304" pitchFamily="18" charset="0"/>
                        </a:rPr>
                        <a:t>100 % milestones implemented for the legacy systems modernisation plan as per allocated funding</a:t>
                      </a:r>
                      <a:endParaRPr kumimoji="0" lang="en-ZA" sz="1100" b="0" i="0" u="none" strike="noStrike" kern="1200" cap="none" spc="0" normalizeH="0" baseline="0" dirty="0">
                        <a:ln>
                          <a:noFill/>
                        </a:ln>
                        <a:solidFill>
                          <a:schemeClr val="tx1"/>
                        </a:solidFill>
                        <a:effectLst/>
                        <a:uLnTx/>
                        <a:uFillTx/>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25 %  milestones implemented for the legacy systems modernisation plan as per allocated funding </a:t>
                      </a:r>
                      <a:endParaRPr kumimoji="0" lang="en-ZA" sz="1100" b="0" i="0" u="none" strike="noStrike" kern="1200" cap="none" spc="0" normalizeH="0" baseline="0" noProof="0" dirty="0">
                        <a:ln>
                          <a:noFill/>
                        </a:ln>
                        <a:solidFill>
                          <a:schemeClr val="tx1"/>
                        </a:solidFill>
                        <a:effectLst/>
                        <a:uLnTx/>
                        <a:uFillTx/>
                        <a:latin typeface="Calibri Ligh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Light"/>
                          <a:ea typeface="Times New Roman" panose="02020603050405020304" pitchFamily="18" charset="0"/>
                          <a:cs typeface="Times New Roman" panose="02020603050405020304" pitchFamily="18" charset="0"/>
                        </a:rPr>
                        <a:t>50% milestones implemented for the legacy systems modernisation plan as per allocated funding </a:t>
                      </a:r>
                      <a:endParaRPr kumimoji="0" lang="en-ZA" sz="1100" b="0" i="0" u="none" strike="noStrike" kern="1200" cap="none" spc="0" normalizeH="0" baseline="0" noProof="0" dirty="0">
                        <a:ln>
                          <a:noFill/>
                        </a:ln>
                        <a:solidFill>
                          <a:schemeClr val="tx1"/>
                        </a:solidFill>
                        <a:effectLst/>
                        <a:uLnTx/>
                        <a:uFillTx/>
                        <a:latin typeface="Calibri Ligh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Light"/>
                          <a:ea typeface="Times New Roman" panose="02020603050405020304" pitchFamily="18" charset="0"/>
                          <a:cs typeface="Times New Roman" panose="02020603050405020304" pitchFamily="18" charset="0"/>
                        </a:rPr>
                        <a:t>75%  milestones implemented for the legacy systems modernisation plan as per allocated funding </a:t>
                      </a:r>
                      <a:endParaRPr kumimoji="0" lang="en-ZA" sz="1100" b="0" i="0" u="none" strike="noStrike" kern="1200" cap="none" spc="0" normalizeH="0" baseline="0" noProof="0" dirty="0">
                        <a:ln>
                          <a:noFill/>
                        </a:ln>
                        <a:solidFill>
                          <a:schemeClr val="tx1"/>
                        </a:solidFill>
                        <a:effectLst/>
                        <a:uLnTx/>
                        <a:uFillTx/>
                        <a:latin typeface="Calibri Ligh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0"/>
                        </a:spcBef>
                        <a:spcAft>
                          <a:spcPts val="0"/>
                        </a:spcAft>
                      </a:pPr>
                      <a:r>
                        <a:rPr kumimoji="0" lang="en-US" sz="1100" b="0" i="0" u="none" strike="noStrike" kern="1200" cap="none" spc="0" normalizeH="0" baseline="0" dirty="0">
                          <a:ln>
                            <a:noFill/>
                          </a:ln>
                          <a:solidFill>
                            <a:schemeClr val="tx1"/>
                          </a:solidFill>
                          <a:effectLst/>
                          <a:uLnTx/>
                          <a:uFillTx/>
                          <a:latin typeface="+mn-lt"/>
                          <a:ea typeface="Times New Roman" panose="02020603050405020304" pitchFamily="18" charset="0"/>
                          <a:cs typeface="Times New Roman" panose="02020603050405020304" pitchFamily="18" charset="0"/>
                        </a:rPr>
                        <a:t>100 % milestones implemented for the legacy systems modernisation plan as per allocated funding</a:t>
                      </a:r>
                      <a:endParaRPr kumimoji="0" lang="en-ZA" sz="1100" b="0" i="0" u="none" strike="noStrike" kern="1200" cap="none" spc="0" normalizeH="0" baseline="0" dirty="0">
                        <a:ln>
                          <a:noFill/>
                        </a:ln>
                        <a:solidFill>
                          <a:schemeClr val="tx1"/>
                        </a:solidFill>
                        <a:effectLst/>
                        <a:uLnTx/>
                        <a:uFillTx/>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400867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1790599279"/>
              </p:ext>
            </p:extLst>
          </p:nvPr>
        </p:nvGraphicFramePr>
        <p:xfrm>
          <a:off x="118681" y="1134286"/>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Aft>
                          <a:spcPts val="0"/>
                        </a:spcAft>
                      </a:pPr>
                      <a:r>
                        <a:rPr lang="en-US" sz="1000" b="0" i="0" u="none" strike="noStrike" kern="1200" dirty="0">
                          <a:solidFill>
                            <a:srgbClr val="000000"/>
                          </a:solidFill>
                          <a:effectLst/>
                          <a:latin typeface="+mn-lt"/>
                          <a:ea typeface="+mn-ea"/>
                          <a:cs typeface="+mn-cs"/>
                        </a:rPr>
                        <a:t>Seamless</a:t>
                      </a:r>
                      <a:r>
                        <a:rPr lang="en-US" sz="1000" b="0" i="0" u="none" strike="noStrike" kern="1200" baseline="0" dirty="0">
                          <a:solidFill>
                            <a:srgbClr val="000000"/>
                          </a:solidFill>
                          <a:effectLst/>
                          <a:latin typeface="+mn-lt"/>
                          <a:ea typeface="+mn-ea"/>
                          <a:cs typeface="+mn-cs"/>
                        </a:rPr>
                        <a:t> </a:t>
                      </a:r>
                      <a:r>
                        <a:rPr lang="en-US" sz="1000" b="0" i="0" u="none" strike="noStrike" kern="1200" dirty="0">
                          <a:solidFill>
                            <a:srgbClr val="000000"/>
                          </a:solidFill>
                          <a:effectLst/>
                          <a:latin typeface="+mn-lt"/>
                          <a:ea typeface="+mn-ea"/>
                          <a:cs typeface="+mn-cs"/>
                        </a:rPr>
                        <a:t>integrated and</a:t>
                      </a:r>
                      <a:r>
                        <a:rPr lang="en-US" sz="1000" b="0" i="0" u="none" strike="noStrike" kern="1200" baseline="0" dirty="0">
                          <a:solidFill>
                            <a:srgbClr val="000000"/>
                          </a:solidFill>
                          <a:effectLst/>
                          <a:latin typeface="+mn-lt"/>
                          <a:ea typeface="+mn-ea"/>
                          <a:cs typeface="+mn-cs"/>
                        </a:rPr>
                        <a:t> </a:t>
                      </a:r>
                      <a:r>
                        <a:rPr lang="en-US" sz="1000" b="0" i="0" u="none" strike="noStrike" kern="1200" dirty="0">
                          <a:solidFill>
                            <a:srgbClr val="000000"/>
                          </a:solidFill>
                          <a:effectLst/>
                          <a:latin typeface="+mn-lt"/>
                          <a:ea typeface="+mn-ea"/>
                          <a:cs typeface="+mn-cs"/>
                        </a:rPr>
                        <a:t>trusted public services</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Open innovation solutions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 Open innovation solutions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2 Open innovation solution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2 Open innovation solutions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3 Open innovation solutions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4 Open innovation solutions commercialised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5 Open innovation solutions commercialised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060676" y="132245"/>
            <a:ext cx="5049576" cy="369332"/>
          </a:xfrm>
          <a:prstGeom prst="rect">
            <a:avLst/>
          </a:prstGeom>
          <a:solidFill>
            <a:schemeClr val="accent3">
              <a:lumMod val="40000"/>
              <a:lumOff val="60000"/>
            </a:schemeClr>
          </a:solidFill>
        </p:spPr>
        <p:txBody>
          <a:bodyPr wrap="square">
            <a:spAutoFit/>
          </a:bodyPr>
          <a:lstStyle/>
          <a:p>
            <a:r>
              <a:rPr lang="en-US" dirty="0"/>
              <a:t>Output 5: </a:t>
            </a:r>
            <a:r>
              <a:rPr lang="en-GB" dirty="0">
                <a:ea typeface="Times New Roman" panose="02020603050405020304" pitchFamily="18" charset="0"/>
                <a:cs typeface="Calibri" panose="020F0502020204030204" pitchFamily="34" charset="0"/>
              </a:rPr>
              <a:t>Open innovation solutions commercialised</a:t>
            </a:r>
            <a:endParaRPr lang="en-ZA" dirty="0"/>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580347">
                  <a:extLst>
                    <a:ext uri="{9D8B030D-6E8A-4147-A177-3AD203B41FA5}">
                      <a16:colId xmlns:a16="http://schemas.microsoft.com/office/drawing/2014/main" xmlns="" val="4004848680"/>
                    </a:ext>
                  </a:extLst>
                </a:gridCol>
                <a:gridCol w="1145220">
                  <a:extLst>
                    <a:ext uri="{9D8B030D-6E8A-4147-A177-3AD203B41FA5}">
                      <a16:colId xmlns:a16="http://schemas.microsoft.com/office/drawing/2014/main" xmlns="" val="1578557455"/>
                    </a:ext>
                  </a:extLst>
                </a:gridCol>
                <a:gridCol w="1180730">
                  <a:extLst>
                    <a:ext uri="{9D8B030D-6E8A-4147-A177-3AD203B41FA5}">
                      <a16:colId xmlns:a16="http://schemas.microsoft.com/office/drawing/2014/main" xmlns="" val="4110575271"/>
                    </a:ext>
                  </a:extLst>
                </a:gridCol>
                <a:gridCol w="1313895">
                  <a:extLst>
                    <a:ext uri="{9D8B030D-6E8A-4147-A177-3AD203B41FA5}">
                      <a16:colId xmlns:a16="http://schemas.microsoft.com/office/drawing/2014/main" xmlns="" val="656290005"/>
                    </a:ext>
                  </a:extLst>
                </a:gridCol>
                <a:gridCol w="1233996">
                  <a:extLst>
                    <a:ext uri="{9D8B030D-6E8A-4147-A177-3AD203B41FA5}">
                      <a16:colId xmlns:a16="http://schemas.microsoft.com/office/drawing/2014/main" xmlns="" val="1339157922"/>
                    </a:ext>
                  </a:extLst>
                </a:gridCol>
                <a:gridCol w="1226772">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087732585"/>
              </p:ext>
            </p:extLst>
          </p:nvPr>
        </p:nvGraphicFramePr>
        <p:xfrm>
          <a:off x="118680" y="4012567"/>
          <a:ext cx="12005135" cy="2389632"/>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571469">
                  <a:extLst>
                    <a:ext uri="{9D8B030D-6E8A-4147-A177-3AD203B41FA5}">
                      <a16:colId xmlns:a16="http://schemas.microsoft.com/office/drawing/2014/main" xmlns="" val="2916024311"/>
                    </a:ext>
                  </a:extLst>
                </a:gridCol>
                <a:gridCol w="1162975">
                  <a:extLst>
                    <a:ext uri="{9D8B030D-6E8A-4147-A177-3AD203B41FA5}">
                      <a16:colId xmlns:a16="http://schemas.microsoft.com/office/drawing/2014/main" xmlns="" val="1155432984"/>
                    </a:ext>
                  </a:extLst>
                </a:gridCol>
                <a:gridCol w="1171853">
                  <a:extLst>
                    <a:ext uri="{9D8B030D-6E8A-4147-A177-3AD203B41FA5}">
                      <a16:colId xmlns:a16="http://schemas.microsoft.com/office/drawing/2014/main" xmlns="" val="2676995702"/>
                    </a:ext>
                  </a:extLst>
                </a:gridCol>
                <a:gridCol w="1313895">
                  <a:extLst>
                    <a:ext uri="{9D8B030D-6E8A-4147-A177-3AD203B41FA5}">
                      <a16:colId xmlns:a16="http://schemas.microsoft.com/office/drawing/2014/main" xmlns="" val="3912660706"/>
                    </a:ext>
                  </a:extLst>
                </a:gridCol>
                <a:gridCol w="1233996">
                  <a:extLst>
                    <a:ext uri="{9D8B030D-6E8A-4147-A177-3AD203B41FA5}">
                      <a16:colId xmlns:a16="http://schemas.microsoft.com/office/drawing/2014/main" xmlns="" val="3572999145"/>
                    </a:ext>
                  </a:extLst>
                </a:gridCol>
                <a:gridCol w="1226772">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100" dirty="0">
                          <a:effectLst/>
                        </a:rPr>
                        <a:t> </a:t>
                      </a:r>
                      <a:r>
                        <a:rPr lang="en-US" sz="1100" b="0" i="0" u="none" strike="noStrike" kern="1200" dirty="0">
                          <a:solidFill>
                            <a:srgbClr val="000000"/>
                          </a:solidFill>
                          <a:effectLst/>
                          <a:latin typeface="+mn-lt"/>
                          <a:ea typeface="+mn-ea"/>
                          <a:cs typeface="+mn-cs"/>
                        </a:rPr>
                        <a:t>Seamless</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integrated and</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trusted public services</a:t>
                      </a: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r>
                        <a:rPr lang="en-GB" sz="1100" kern="1200" dirty="0">
                          <a:solidFill>
                            <a:schemeClr val="tx1"/>
                          </a:solidFill>
                          <a:effectLst/>
                          <a:latin typeface="+mn-lt"/>
                          <a:ea typeface="Times New Roman" panose="02020603050405020304" pitchFamily="18" charset="0"/>
                          <a:cs typeface="Calibri" panose="020F0502020204030204" pitchFamily="34" charset="0"/>
                        </a:rPr>
                        <a:t>Open innovation solutions commercialised</a:t>
                      </a:r>
                      <a:endParaRPr lang="en-ZA" sz="1100" kern="1200" dirty="0">
                        <a:solidFill>
                          <a:schemeClr val="tx1"/>
                        </a:solidFill>
                        <a:effectLst/>
                        <a:latin typeface="+mn-lt"/>
                        <a:cs typeface="Calibri" panose="020F0502020204030204" pitchFamily="34"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 Open Innovation solutions commercialised</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r>
                        <a:rPr lang="en-US" sz="1100" kern="1200" dirty="0">
                          <a:solidFill>
                            <a:schemeClr val="tx1"/>
                          </a:solidFill>
                          <a:effectLst/>
                          <a:latin typeface="+mn-lt"/>
                          <a:cs typeface="Calibri" panose="020F0502020204030204" pitchFamily="34" charset="0"/>
                        </a:rPr>
                        <a:t>To grow SMMEs through innovation and to drive the government transformation agenda by enabling and unlocking opportunities for procurement and innovation while building local ICT capability to enable SMMEs to develop their current solutions for government consumption. </a:t>
                      </a:r>
                      <a:endParaRPr lang="en-ZA" sz="1100" kern="1200" dirty="0">
                        <a:solidFill>
                          <a:schemeClr val="tx1"/>
                        </a:solidFill>
                        <a:effectLst/>
                        <a:latin typeface="+mn-lt"/>
                        <a:cs typeface="Calibri" panose="020F0502020204030204" pitchFamily="34"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r>
                        <a:rPr lang="en-ZA" sz="1100" dirty="0">
                          <a:latin typeface="+mn-lt"/>
                        </a:rPr>
                        <a:t>2 Open innovation solution commercialised</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3 Open Innovation solution commercialised</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Open innovation solution commercialisation implementation plan developed</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200"/>
                        </a:spcBef>
                        <a:spcAft>
                          <a:spcPts val="0"/>
                        </a:spcAft>
                        <a:buClrTx/>
                        <a:buSzTx/>
                        <a:buFontTx/>
                        <a:buNone/>
                        <a:tabLst/>
                        <a:defRPr/>
                      </a:pPr>
                      <a:r>
                        <a:rPr lang="en-ZA" sz="1100" dirty="0">
                          <a:effectLst/>
                          <a:latin typeface="+mn-lt"/>
                          <a:ea typeface="Calibri Light" panose="020F0302020204030204" pitchFamily="34" charset="0"/>
                          <a:cs typeface="Calibri" panose="020F0502020204030204" pitchFamily="34" charset="0"/>
                        </a:rPr>
                        <a:t>1 Open Innovation solution commercialised </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2 Open Innovation solutions commercialised </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en-ZA" sz="1100" dirty="0">
                          <a:effectLst/>
                          <a:latin typeface="+mn-lt"/>
                          <a:ea typeface="Calibri Light" panose="020F0302020204030204" pitchFamily="34" charset="0"/>
                          <a:cs typeface="Calibri" panose="020F0502020204030204" pitchFamily="34" charset="0"/>
                        </a:rPr>
                        <a:t>3 Open Innovation solutions commercialised</a:t>
                      </a:r>
                      <a:endParaRPr lang="en-ZA"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219107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nvPr>
        </p:nvGraphicFramePr>
        <p:xfrm>
          <a:off x="118681" y="1134286"/>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Aft>
                          <a:spcPts val="0"/>
                        </a:spcAft>
                      </a:pPr>
                      <a:r>
                        <a:rPr lang="en-GB" sz="1000" dirty="0">
                          <a:effectLst/>
                        </a:rPr>
                        <a:t> Seamless integrated and trusted public services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kern="1200" dirty="0">
                          <a:solidFill>
                            <a:schemeClr val="tx1"/>
                          </a:solidFill>
                          <a:effectLst/>
                          <a:latin typeface="+mn-lt"/>
                          <a:ea typeface="+mn-ea"/>
                          <a:cs typeface="+mn-cs"/>
                        </a:rPr>
                        <a:t>Customer satisfaction level improvement </a:t>
                      </a:r>
                      <a:endParaRPr lang="en-ZA" sz="1000" kern="1200" dirty="0">
                        <a:solidFill>
                          <a:schemeClr val="tx1"/>
                        </a:solidFill>
                        <a:effectLst/>
                        <a:latin typeface="+mn-lt"/>
                        <a:ea typeface="+mn-ea"/>
                        <a:cs typeface="+mn-cs"/>
                      </a:endParaRPr>
                    </a:p>
                  </a:txBody>
                  <a:tcPr marL="46647" marR="46647" marT="12094" marB="12094"/>
                </a:tc>
                <a:tc>
                  <a:txBody>
                    <a:bodyPr/>
                    <a:lstStyle/>
                    <a:p>
                      <a:r>
                        <a:rPr lang="en-GB" sz="1000" kern="1200" dirty="0">
                          <a:solidFill>
                            <a:schemeClr val="tx1"/>
                          </a:solidFill>
                          <a:effectLst/>
                          <a:latin typeface="Calibri Light" panose="020F0302020204030204" pitchFamily="34" charset="0"/>
                          <a:ea typeface="+mn-ea"/>
                          <a:cs typeface="Calibri" panose="020F0502020204030204" pitchFamily="34" charset="0"/>
                        </a:rPr>
                        <a:t>% customer satisfaction level</a:t>
                      </a:r>
                      <a:endParaRPr lang="en-ZA" sz="1000" kern="1200" dirty="0">
                        <a:solidFill>
                          <a:schemeClr val="tx1"/>
                        </a:solidFill>
                        <a:effectLst/>
                        <a:latin typeface="Calibri Light" panose="020F0302020204030204" pitchFamily="34" charset="0"/>
                        <a:ea typeface="+mn-ea"/>
                        <a:cs typeface="Calibri" panose="020F0502020204030204" pitchFamily="34" charset="0"/>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Attain 60% customer satisfaction level</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000" dirty="0">
                          <a:effectLst/>
                        </a:rPr>
                        <a:t>Attain 70 % customer satisfaction level</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000" dirty="0">
                          <a:effectLst/>
                        </a:rPr>
                        <a:t>Attain 80% customer satisfaction level</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060676" y="132245"/>
            <a:ext cx="5049576" cy="369332"/>
          </a:xfrm>
          <a:prstGeom prst="rect">
            <a:avLst/>
          </a:prstGeom>
          <a:solidFill>
            <a:schemeClr val="accent3">
              <a:lumMod val="40000"/>
              <a:lumOff val="60000"/>
            </a:schemeClr>
          </a:solidFill>
        </p:spPr>
        <p:txBody>
          <a:bodyPr wrap="square">
            <a:spAutoFit/>
          </a:bodyPr>
          <a:lstStyle/>
          <a:p>
            <a:r>
              <a:rPr lang="en-US" dirty="0"/>
              <a:t>Output 6: </a:t>
            </a:r>
            <a:r>
              <a:rPr lang="en-GB" dirty="0">
                <a:ea typeface="Times New Roman" panose="02020603050405020304" pitchFamily="18" charset="0"/>
                <a:cs typeface="Calibri" panose="020F0502020204030204" pitchFamily="34" charset="0"/>
              </a:rPr>
              <a:t>Customer Satisfaction</a:t>
            </a:r>
            <a:endParaRPr lang="en-ZA" dirty="0"/>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nvPr>
        </p:nvGraphicFramePr>
        <p:xfrm>
          <a:off x="118680" y="4012567"/>
          <a:ext cx="12005135" cy="1966849"/>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algn="l">
                        <a:lnSpc>
                          <a:spcPct val="115000"/>
                        </a:lnSpc>
                        <a:spcAft>
                          <a:spcPts val="0"/>
                        </a:spcAft>
                      </a:pPr>
                      <a:r>
                        <a:rPr lang="en-GB" sz="1200" dirty="0">
                          <a:effectLst/>
                        </a:rPr>
                        <a:t>Seamless integrated and trusted public services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kern="1200" dirty="0">
                          <a:solidFill>
                            <a:schemeClr val="tx1"/>
                          </a:solidFill>
                          <a:effectLst/>
                          <a:latin typeface="+mn-lt"/>
                          <a:ea typeface="+mn-ea"/>
                          <a:cs typeface="+mn-cs"/>
                        </a:rPr>
                        <a:t>Customer satisfaction level improvement </a:t>
                      </a:r>
                      <a:endParaRPr lang="en-ZA" sz="1200" kern="1200" dirty="0">
                        <a:solidFill>
                          <a:schemeClr val="tx1"/>
                        </a:solidFill>
                        <a:effectLst/>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r>
                        <a:rPr lang="en-GB" sz="1200" kern="1200" dirty="0">
                          <a:solidFill>
                            <a:schemeClr val="tx1"/>
                          </a:solidFill>
                          <a:effectLst/>
                          <a:latin typeface="Calibri Light" panose="020F0302020204030204" pitchFamily="34" charset="0"/>
                          <a:ea typeface="+mn-ea"/>
                          <a:cs typeface="Calibri" panose="020F0502020204030204" pitchFamily="34" charset="0"/>
                        </a:rPr>
                        <a:t>% customer satisfaction level</a:t>
                      </a:r>
                      <a:endParaRPr lang="en-ZA" sz="1200" kern="1200" dirty="0">
                        <a:solidFill>
                          <a:schemeClr val="tx1"/>
                        </a:solidFill>
                        <a:effectLst/>
                        <a:latin typeface="Calibri Light" panose="020F0302020204030204" pitchFamily="34" charset="0"/>
                        <a:ea typeface="+mn-ea"/>
                        <a:cs typeface="Calibri" panose="020F0502020204030204" pitchFamily="34"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To measure improvement in customer satisfaction level as per identified customers i.e. consumers of Networks, Hosting, EUC and SCM services thereby assessing the impact of customer service improvement plan</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51% customer satisfaction level (FY2017/18)</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Attain 60 % customer satisfaction level</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20% Implementation of the service improvement plan aligned to baseline survey</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50% Implementation of the service improvement plan aligned to baseline survey </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 </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100% implementation of the service Improvement Plan aligned to baseline survey </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r>
                        <a:rPr lang="en-US"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 </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2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Attain 60% customer satisfaction level</a:t>
                      </a:r>
                      <a:endParaRPr lang="en-ZA" sz="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208434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A773-D0A6-4F0C-B24C-2D93A0B3693B}"/>
              </a:ext>
            </a:extLst>
          </p:cNvPr>
          <p:cNvSpPr>
            <a:spLocks noGrp="1"/>
          </p:cNvSpPr>
          <p:nvPr>
            <p:ph type="ctrTitle"/>
          </p:nvPr>
        </p:nvSpPr>
        <p:spPr>
          <a:xfrm>
            <a:off x="3563331" y="280547"/>
            <a:ext cx="7918515" cy="3110746"/>
          </a:xfrm>
        </p:spPr>
        <p:txBody>
          <a:bodyPr>
            <a:normAutofit fontScale="90000"/>
          </a:bodyPr>
          <a:lstStyle/>
          <a:p>
            <a:r>
              <a:rPr lang="en-US" dirty="0"/>
              <a:t/>
            </a:r>
            <a:br>
              <a:rPr lang="en-US" dirty="0"/>
            </a:br>
            <a:r>
              <a:rPr lang="en-US" dirty="0"/>
              <a:t/>
            </a:r>
            <a:br>
              <a:rPr lang="en-US" dirty="0"/>
            </a:br>
            <a:r>
              <a:rPr lang="en-ZA" sz="4000" dirty="0"/>
              <a:t>Programme 2: </a:t>
            </a:r>
            <a:br>
              <a:rPr lang="en-ZA" sz="4000" dirty="0"/>
            </a:br>
            <a:r>
              <a:rPr lang="en-ZA" sz="4000" dirty="0"/>
              <a:t>Digital Infrastructure</a:t>
            </a:r>
            <a:br>
              <a:rPr lang="en-ZA" sz="4000" dirty="0"/>
            </a:br>
            <a:r>
              <a:rPr lang="en-US" sz="4000" dirty="0"/>
              <a:t/>
            </a:r>
            <a:br>
              <a:rPr lang="en-US" sz="4000" dirty="0"/>
            </a:br>
            <a:r>
              <a:rPr lang="en-GB" dirty="0">
                <a:ea typeface="Times New Roman" panose="02020603050405020304" pitchFamily="18" charset="0"/>
                <a:cs typeface="Calibri" panose="020F0502020204030204" pitchFamily="34" charset="0"/>
              </a:rPr>
              <a:t/>
            </a:r>
            <a:br>
              <a:rPr lang="en-GB" dirty="0">
                <a:ea typeface="Times New Roman" panose="02020603050405020304" pitchFamily="18" charset="0"/>
                <a:cs typeface="Calibri" panose="020F0502020204030204" pitchFamily="34" charset="0"/>
              </a:rPr>
            </a:br>
            <a:endParaRPr lang="en-ZA" dirty="0"/>
          </a:p>
        </p:txBody>
      </p:sp>
      <p:sp>
        <p:nvSpPr>
          <p:cNvPr id="3" name="Subtitle 2">
            <a:extLst>
              <a:ext uri="{FF2B5EF4-FFF2-40B4-BE49-F238E27FC236}">
                <a16:creationId xmlns:a16="http://schemas.microsoft.com/office/drawing/2014/main" xmlns="" id="{3C7E4232-91CA-4CEA-87FE-845232D344FF}"/>
              </a:ext>
            </a:extLst>
          </p:cNvPr>
          <p:cNvSpPr>
            <a:spLocks noGrp="1"/>
          </p:cNvSpPr>
          <p:nvPr>
            <p:ph type="subTitle" idx="1"/>
          </p:nvPr>
        </p:nvSpPr>
        <p:spPr>
          <a:xfrm>
            <a:off x="4769961" y="3099115"/>
            <a:ext cx="6237099" cy="1797099"/>
          </a:xfrm>
        </p:spPr>
        <p:txBody>
          <a:bodyPr>
            <a:normAutofit fontScale="92500" lnSpcReduction="20000"/>
          </a:bodyPr>
          <a:lstStyle/>
          <a:p>
            <a:pPr algn="l"/>
            <a:r>
              <a:rPr lang="en-US" dirty="0"/>
              <a:t>Output 7: </a:t>
            </a:r>
            <a:r>
              <a:rPr lang="en-GB" dirty="0">
                <a:ea typeface="Times New Roman" panose="02020603050405020304" pitchFamily="18" charset="0"/>
                <a:cs typeface="Calibri" panose="020F0502020204030204" pitchFamily="34" charset="0"/>
              </a:rPr>
              <a:t>SA Connect</a:t>
            </a:r>
          </a:p>
          <a:p>
            <a:pPr algn="l"/>
            <a:r>
              <a:rPr lang="en-GB" dirty="0">
                <a:ea typeface="Times New Roman" panose="02020603050405020304" pitchFamily="18" charset="0"/>
                <a:cs typeface="Calibri" panose="020F0502020204030204" pitchFamily="34" charset="0"/>
              </a:rPr>
              <a:t>Output 8: Software-defined network (SDN)</a:t>
            </a:r>
          </a:p>
          <a:p>
            <a:pPr algn="l"/>
            <a:r>
              <a:rPr lang="en-GB" dirty="0">
                <a:cs typeface="Calibri" panose="020F0502020204030204" pitchFamily="34" charset="0"/>
              </a:rPr>
              <a:t>Output 9: Data Centre Modernisation</a:t>
            </a:r>
          </a:p>
          <a:p>
            <a:pPr algn="l"/>
            <a:r>
              <a:rPr lang="en-GB" dirty="0">
                <a:cs typeface="Calibri" panose="020F0502020204030204" pitchFamily="34" charset="0"/>
              </a:rPr>
              <a:t>Output 10: Security Operations Centre Capability 	    (SOCC)</a:t>
            </a:r>
            <a:endParaRPr lang="en-ZA" dirty="0"/>
          </a:p>
          <a:p>
            <a:pPr algn="l"/>
            <a:endParaRPr lang="en-ZA" dirty="0"/>
          </a:p>
        </p:txBody>
      </p:sp>
      <p:sp>
        <p:nvSpPr>
          <p:cNvPr id="4" name="Title 1">
            <a:extLst>
              <a:ext uri="{FF2B5EF4-FFF2-40B4-BE49-F238E27FC236}">
                <a16:creationId xmlns:a16="http://schemas.microsoft.com/office/drawing/2014/main" xmlns="" id="{C65A1BB3-2E04-4A57-9CCE-01D6B4BE268B}"/>
              </a:ext>
            </a:extLst>
          </p:cNvPr>
          <p:cNvSpPr txBox="1">
            <a:spLocks/>
          </p:cNvSpPr>
          <p:nvPr/>
        </p:nvSpPr>
        <p:spPr>
          <a:xfrm>
            <a:off x="5505253" y="2190462"/>
            <a:ext cx="4012373"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Tree>
    <p:extLst>
      <p:ext uri="{BB962C8B-B14F-4D97-AF65-F5344CB8AC3E}">
        <p14:creationId xmlns:p14="http://schemas.microsoft.com/office/powerpoint/2010/main" xmlns="" val="295422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3834974506"/>
              </p:ext>
            </p:extLst>
          </p:nvPr>
        </p:nvGraphicFramePr>
        <p:xfrm>
          <a:off x="118681" y="832505"/>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1015950" rtl="0" eaLnBrk="1" fontAlgn="auto" latinLnBrk="0" hangingPunct="1">
                        <a:lnSpc>
                          <a:spcPct val="115000"/>
                        </a:lnSpc>
                        <a:spcBef>
                          <a:spcPts val="200"/>
                        </a:spcBef>
                        <a:spcAft>
                          <a:spcPts val="200"/>
                        </a:spcAft>
                        <a:buClrTx/>
                        <a:buSzTx/>
                        <a:buFontTx/>
                        <a:buNone/>
                        <a:tabLst/>
                        <a:defRPr/>
                      </a:pPr>
                      <a:r>
                        <a:rPr lang="en-GB" sz="1000" dirty="0">
                          <a:effectLst/>
                        </a:rPr>
                        <a:t>Optimised digital infrastructure</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100" dirty="0">
                          <a:effectLst/>
                        </a:rPr>
                        <a:t>Broadband services to connected sites </a:t>
                      </a: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marL="0" algn="l" defTabSz="1015909" rtl="0" eaLnBrk="1" latinLnBrk="0" hangingPunct="1">
                        <a:lnSpc>
                          <a:spcPct val="115000"/>
                        </a:lnSpc>
                        <a:spcAft>
                          <a:spcPts val="0"/>
                        </a:spcAft>
                      </a:pPr>
                      <a:r>
                        <a:rPr lang="en-GB" sz="1100" kern="1200" dirty="0">
                          <a:solidFill>
                            <a:schemeClr val="tx1"/>
                          </a:solidFill>
                          <a:effectLst/>
                          <a:latin typeface="+mn-lt"/>
                          <a:ea typeface="+mn-ea"/>
                          <a:cs typeface="+mn-cs"/>
                        </a:rPr>
                        <a:t>% Provision of broadband services to connected sites sustained</a:t>
                      </a:r>
                      <a:endParaRPr lang="en-ZA" sz="1100" kern="1200" dirty="0">
                        <a:solidFill>
                          <a:schemeClr val="tx1"/>
                        </a:solidFill>
                        <a:effectLst/>
                        <a:latin typeface="+mn-lt"/>
                        <a:ea typeface="+mn-ea"/>
                        <a:cs typeface="+mn-cs"/>
                      </a:endParaRPr>
                    </a:p>
                  </a:txBody>
                  <a:tcPr marL="32876" marR="32876" marT="8523" marB="8523"/>
                </a:tc>
                <a:tc>
                  <a:txBody>
                    <a:bodyPr/>
                    <a:lstStyle/>
                    <a:p>
                      <a:pPr algn="l">
                        <a:lnSpc>
                          <a:spcPct val="115000"/>
                        </a:lnSpc>
                        <a:spcAft>
                          <a:spcPts val="0"/>
                        </a:spcAft>
                      </a:pPr>
                      <a:r>
                        <a:rPr lang="en-GB" sz="1100" dirty="0">
                          <a:effectLst/>
                        </a:rPr>
                        <a:t>270 SA Connect sites connected as per the government order</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rPr>
                        <a:t>126.9% of SA Connect sites connected at bandwidths of 10 Mbps as per the </a:t>
                      </a:r>
                      <a:r>
                        <a:rPr lang="en-GB" sz="1100" dirty="0">
                          <a:effectLst/>
                        </a:rPr>
                        <a:t>government order</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SA Connect sites connected at</a:t>
                      </a:r>
                      <a:endParaRPr lang="en-ZA" sz="1100" dirty="0">
                        <a:effectLst/>
                      </a:endParaRPr>
                    </a:p>
                    <a:p>
                      <a:pPr algn="l">
                        <a:lnSpc>
                          <a:spcPct val="115000"/>
                        </a:lnSpc>
                        <a:spcAft>
                          <a:spcPts val="0"/>
                        </a:spcAft>
                      </a:pPr>
                      <a:r>
                        <a:rPr lang="en-GB" sz="1100" dirty="0">
                          <a:effectLst/>
                        </a:rPr>
                        <a:t>bandwidths of 10 Mbps as per government</a:t>
                      </a:r>
                      <a:endParaRPr lang="en-ZA" sz="1100" dirty="0">
                        <a:effectLst/>
                      </a:endParaRPr>
                    </a:p>
                    <a:p>
                      <a:pPr algn="l">
                        <a:lnSpc>
                          <a:spcPct val="115000"/>
                        </a:lnSpc>
                        <a:spcAft>
                          <a:spcPts val="0"/>
                        </a:spcAft>
                      </a:pPr>
                      <a:r>
                        <a:rPr lang="en-GB" sz="1100" dirty="0">
                          <a:effectLst/>
                        </a:rPr>
                        <a:t>order (layer-3 connectivity</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of SA Connect sites connected as per the government order (layer 3 connectivity)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kumimoji="0" lang="en-ZA"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kumimoji="0" lang="en-ZA"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2: Digital Infrastructure</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9238268" y="105500"/>
            <a:ext cx="2835052"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7: </a:t>
            </a:r>
            <a:r>
              <a:rPr kumimoji="0" lang="en-GB" sz="1800" b="0" i="0" u="none" strike="noStrike" kern="1200" cap="none" spc="0" normalizeH="0" baseline="0" noProof="0" dirty="0">
                <a:ln>
                  <a:noFill/>
                </a:ln>
                <a:solidFill>
                  <a:prstClr val="black"/>
                </a:solidFill>
                <a:effectLst/>
                <a:uLnTx/>
                <a:uFillTx/>
                <a:latin typeface="Calibri Light"/>
                <a:ea typeface="+mn-ea"/>
                <a:cs typeface="Calibri" panose="020F0502020204030204" pitchFamily="34" charset="0"/>
              </a:rPr>
              <a:t>SA Connect</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ext uri="{D42A27DB-BD31-4B8C-83A1-F6EECF244321}">
                <p14:modId xmlns:p14="http://schemas.microsoft.com/office/powerpoint/2010/main" xmlns="" val="2888051813"/>
              </p:ext>
            </p:extLst>
          </p:nvPr>
        </p:nvGraphicFramePr>
        <p:xfrm>
          <a:off x="118680" y="3169761"/>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272416829"/>
              </p:ext>
            </p:extLst>
          </p:nvPr>
        </p:nvGraphicFramePr>
        <p:xfrm>
          <a:off x="118680" y="3714937"/>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Light" panose="020F0302020204030204" pitchFamily="34" charset="0"/>
                          <a:cs typeface="Calibri Light" panose="020F0302020204030204" pitchFamily="34" charset="0"/>
                        </a:rPr>
                        <a:t>Optimised Digital infrastructure</a:t>
                      </a:r>
                      <a:endParaRPr lang="en-US" sz="1100" dirty="0">
                        <a:effectLst/>
                        <a:latin typeface="+mn-lt"/>
                        <a:ea typeface="Calibri Light" panose="020F0302020204030204" pitchFamily="34" charset="0"/>
                        <a:cs typeface="Times New Roman" panose="02020603050405020304" pitchFamily="18" charset="0"/>
                      </a:endParaRPr>
                    </a:p>
                    <a:p>
                      <a:pPr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lang="en-US" sz="1100" dirty="0">
                          <a:effectLst/>
                        </a:rPr>
                        <a:t>Broadband services to connected sites </a:t>
                      </a: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mn-lt"/>
                          <a:ea typeface="+mn-ea"/>
                          <a:cs typeface="+mn-cs"/>
                        </a:rPr>
                        <a:t>% provision of broadband services to connected sites sustained</a:t>
                      </a:r>
                      <a:endParaRPr lang="en-ZA" sz="1100" kern="1200" dirty="0">
                        <a:solidFill>
                          <a:schemeClr val="tx1"/>
                        </a:solidFill>
                        <a:effectLst/>
                        <a:latin typeface="+mn-lt"/>
                        <a:ea typeface="+mn-ea"/>
                        <a:cs typeface="+mn-cs"/>
                      </a:endParaRPr>
                    </a:p>
                    <a:p>
                      <a:pPr marL="0" marR="0" algn="l">
                        <a:lnSpc>
                          <a:spcPct val="115000"/>
                        </a:lnSpc>
                        <a:spcBef>
                          <a:spcPts val="0"/>
                        </a:spcBef>
                        <a:spcAft>
                          <a:spcPts val="0"/>
                        </a:spcAft>
                      </a:pP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Provision and sustenance of broadband services to connected sites to ensure increased access to secure digital infrastructure and services.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l" defTabSz="846625" rtl="0" eaLnBrk="1" fontAlgn="auto" latinLnBrk="0" hangingPunct="1">
                        <a:lnSpc>
                          <a:spcPct val="115000"/>
                        </a:lnSpc>
                        <a:spcBef>
                          <a:spcPts val="0"/>
                        </a:spcBef>
                        <a:spcAft>
                          <a:spcPts val="600"/>
                        </a:spcAft>
                        <a:buClrTx/>
                        <a:buSzTx/>
                        <a:buFontTx/>
                        <a:buNone/>
                        <a:tabLst/>
                        <a:defRPr/>
                      </a:pPr>
                      <a:r>
                        <a:rPr lang="en-GB" sz="1100" dirty="0">
                          <a:effectLst/>
                          <a:latin typeface="+mn-lt"/>
                          <a:ea typeface="Calibri Light" panose="020F0302020204030204" pitchFamily="34" charset="0"/>
                          <a:cs typeface="Calibri Light" panose="020F0302020204030204" pitchFamily="34" charset="0"/>
                        </a:rPr>
                        <a:t>100% of SA connect sites connected as per the government order (layer 3 connectivity) </a:t>
                      </a:r>
                      <a:endParaRPr lang="en-US" sz="1100" dirty="0">
                        <a:effectLst/>
                        <a:latin typeface="+mn-lt"/>
                        <a:ea typeface="Calibri Light"/>
                        <a:cs typeface="Times New Roman"/>
                      </a:endParaRPr>
                    </a:p>
                  </a:txBody>
                  <a:tcPr marL="82296" marR="82296"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kumimoji="0" lang="en-ZA"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kumimoji="0" lang="en-ZA"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100% provision of broadband services to connected sites sustained </a:t>
                      </a:r>
                      <a:endParaRPr kumimoji="0" lang="en-ZA" sz="11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29145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2664701559"/>
              </p:ext>
            </p:extLst>
          </p:nvPr>
        </p:nvGraphicFramePr>
        <p:xfrm>
          <a:off x="118681" y="1134286"/>
          <a:ext cx="11954639" cy="208771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484732">
                <a:tc>
                  <a:txBody>
                    <a:bodyPr/>
                    <a:lstStyle/>
                    <a:p>
                      <a:pPr algn="l">
                        <a:lnSpc>
                          <a:spcPct val="115000"/>
                        </a:lnSpc>
                        <a:spcAft>
                          <a:spcPts val="0"/>
                        </a:spcAft>
                      </a:pPr>
                      <a:r>
                        <a:rPr lang="en-GB" sz="1000" dirty="0">
                          <a:effectLst/>
                        </a:rPr>
                        <a:t> </a:t>
                      </a:r>
                      <a:r>
                        <a:rPr lang="en-GB" sz="1000" dirty="0">
                          <a:effectLst/>
                          <a:latin typeface="+mn-lt"/>
                          <a:ea typeface="Calibri Light" panose="020F0302020204030204" pitchFamily="34" charset="0"/>
                          <a:cs typeface="Calibri Light" panose="020F0302020204030204" pitchFamily="34" charset="0"/>
                        </a:rPr>
                        <a:t>Optimised Digital infrastructure</a:t>
                      </a:r>
                      <a:endParaRPr lang="en-US" sz="1000" dirty="0">
                        <a:effectLst/>
                        <a:latin typeface="+mn-lt"/>
                        <a:ea typeface="Calibri Light" panose="020F0302020204030204" pitchFamily="34"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Establishment and operationalisation of the software-defined network</a:t>
                      </a:r>
                      <a:endParaRPr lang="en-ZA" sz="1100" dirty="0">
                        <a:effectLst/>
                      </a:endParaRPr>
                    </a:p>
                    <a:p>
                      <a:pPr algn="l">
                        <a:lnSpc>
                          <a:spcPct val="115000"/>
                        </a:lnSpc>
                        <a:spcAft>
                          <a:spcPts val="0"/>
                        </a:spcAft>
                      </a:pPr>
                      <a:r>
                        <a:rPr lang="en-GB" sz="1100" dirty="0">
                          <a:effectLst/>
                        </a:rPr>
                        <a:t>(SDN) capability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 implementation of planned remediation to address core network single point of failure</a:t>
                      </a:r>
                      <a:endParaRPr lang="en-ZA" sz="1100" dirty="0">
                        <a:effectLst/>
                      </a:endParaRPr>
                    </a:p>
                    <a:p>
                      <a:pPr algn="l">
                        <a:lnSpc>
                          <a:spcPct val="115000"/>
                        </a:lnSpc>
                        <a:spcAft>
                          <a:spcPts val="0"/>
                        </a:spcAft>
                      </a:pPr>
                      <a:r>
                        <a:rPr lang="en-GB" sz="1100" dirty="0">
                          <a:effectLst/>
                        </a:rPr>
                        <a:t>on SITA</a:t>
                      </a:r>
                      <a:endParaRPr lang="en-ZA" sz="1100" dirty="0">
                        <a:effectLst/>
                      </a:endParaRPr>
                    </a:p>
                    <a:p>
                      <a:pPr algn="l">
                        <a:lnSpc>
                          <a:spcPct val="115000"/>
                        </a:lnSpc>
                        <a:spcAft>
                          <a:spcPts val="0"/>
                        </a:spcAft>
                      </a:pPr>
                      <a:r>
                        <a:rPr lang="en-GB" sz="1100" dirty="0">
                          <a:effectLst/>
                        </a:rPr>
                        <a:t>core equipment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Not achieved</a:t>
                      </a:r>
                      <a:endParaRPr lang="en-ZA" sz="1100" dirty="0">
                        <a:effectLst/>
                      </a:endParaRPr>
                    </a:p>
                    <a:p>
                      <a:pPr algn="l">
                        <a:lnSpc>
                          <a:spcPct val="115000"/>
                        </a:lnSpc>
                        <a:spcAft>
                          <a:spcPts val="0"/>
                        </a:spcAft>
                      </a:pPr>
                      <a:r>
                        <a:rPr lang="en-GB" sz="1100" dirty="0">
                          <a:effectLst/>
                        </a:rPr>
                        <a:t>69.20% Implementation of the planned</a:t>
                      </a:r>
                      <a:endParaRPr lang="en-ZA" sz="1100" dirty="0">
                        <a:effectLst/>
                      </a:endParaRPr>
                    </a:p>
                    <a:p>
                      <a:pPr algn="l">
                        <a:lnSpc>
                          <a:spcPct val="115000"/>
                        </a:lnSpc>
                        <a:spcAft>
                          <a:spcPts val="0"/>
                        </a:spcAft>
                      </a:pPr>
                      <a:r>
                        <a:rPr lang="en-GB" sz="1100" dirty="0">
                          <a:effectLst/>
                        </a:rPr>
                        <a:t>activities for the Software Define</a:t>
                      </a:r>
                      <a:endParaRPr lang="en-ZA" sz="1100" dirty="0">
                        <a:effectLst/>
                      </a:endParaRPr>
                    </a:p>
                    <a:p>
                      <a:pPr algn="l">
                        <a:lnSpc>
                          <a:spcPct val="115000"/>
                        </a:lnSpc>
                        <a:spcAft>
                          <a:spcPts val="0"/>
                        </a:spcAft>
                      </a:pPr>
                      <a:r>
                        <a:rPr lang="en-GB" sz="1100" dirty="0">
                          <a:effectLst/>
                        </a:rPr>
                        <a:t>Network (SDN) capability</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75% implementation of planned remediation to address core network single point of failure  </a:t>
                      </a: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implementation of planned remediation to address core network single point of failure on SITA core equipment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Software Define</a:t>
                      </a:r>
                    </a:p>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Network (SDN) capability rollout to clients </a:t>
                      </a: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Software Define</a:t>
                      </a:r>
                    </a:p>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Network (SDN) capability rollout to clients </a:t>
                      </a: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2: Digital Infrastructure</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060676" y="132245"/>
            <a:ext cx="5049576"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8: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Software-defined Network</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105117" y="3809597"/>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387413713"/>
              </p:ext>
            </p:extLst>
          </p:nvPr>
        </p:nvGraphicFramePr>
        <p:xfrm>
          <a:off x="118680" y="4328075"/>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Light" panose="020F0302020204030204" pitchFamily="34" charset="0"/>
                          <a:cs typeface="Calibri Light" panose="020F0302020204030204" pitchFamily="34" charset="0"/>
                        </a:rPr>
                        <a:t>Optimised Digital infrastructure</a:t>
                      </a:r>
                      <a:endParaRPr lang="en-US" sz="1100" dirty="0">
                        <a:effectLst/>
                        <a:latin typeface="+mn-lt"/>
                        <a:ea typeface="Calibri Light" panose="020F0302020204030204" pitchFamily="34" charset="0"/>
                        <a:cs typeface="Times New Roman" panose="02020603050405020304" pitchFamily="18" charset="0"/>
                      </a:endParaRP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Establishment  and operationalisation of the software-defined network</a:t>
                      </a:r>
                      <a:endParaRPr lang="en-ZA" sz="1100" dirty="0">
                        <a:effectLst/>
                        <a:latin typeface="+mn-lt"/>
                        <a:ea typeface="Times New Roman" panose="02020603050405020304" pitchFamily="18" charset="0"/>
                        <a:cs typeface="Times New Roman" panose="02020603050405020304" pitchFamily="18" charset="0"/>
                      </a:endParaRPr>
                    </a:p>
                    <a:p>
                      <a:r>
                        <a:rPr lang="en-GB" sz="1100" dirty="0">
                          <a:effectLst/>
                          <a:latin typeface="+mn-lt"/>
                          <a:ea typeface="Calibri Light" panose="020F0302020204030204" pitchFamily="34" charset="0"/>
                          <a:cs typeface="Calibri" panose="020F0502020204030204" pitchFamily="34" charset="0"/>
                        </a:rPr>
                        <a:t>(SDN) capability </a:t>
                      </a: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 implementation of planned remediation to address core network single point of failure on SITA core equipment</a:t>
                      </a: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A network modernisation programme to transform government network to be more agile and flexible while enabling the network to be intelligently &amp; centrally controlled</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846625"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Calibri Light" panose="020F0302020204030204" pitchFamily="34" charset="0"/>
                          <a:cs typeface="Times New Roman" panose="02020603050405020304" pitchFamily="18" charset="0"/>
                        </a:rPr>
                        <a:t>75% implementation of planned remediation to address core network single point of failure  </a:t>
                      </a:r>
                    </a:p>
                    <a:p>
                      <a:pPr marL="0" marR="0" lvl="0" indent="0" algn="l" defTabSz="846625"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100% implementation of planned remediation to address core network single point of failure on SITA core equipment </a:t>
                      </a:r>
                      <a:endParaRPr lang="en-ZA" sz="11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60% implementation of planned remediation to address core network single point of failure</a:t>
                      </a:r>
                      <a:endParaRPr lang="en-ZA" sz="11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75% implementation of planned remediation to address core network single point of failure</a:t>
                      </a:r>
                      <a:endParaRPr lang="en-ZA" sz="11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solidFill>
                            <a:schemeClr val="tx1"/>
                          </a:solidFill>
                          <a:effectLst/>
                          <a:latin typeface="Calibri Light" panose="020F0302020204030204" pitchFamily="34" charset="0"/>
                          <a:ea typeface="Calibri Light" panose="020F0302020204030204" pitchFamily="34" charset="0"/>
                          <a:cs typeface="Calibri" panose="020F0502020204030204" pitchFamily="34" charset="0"/>
                        </a:rPr>
                        <a:t>85% implementation of planned remediation to address core network single point of failure</a:t>
                      </a:r>
                      <a:endParaRPr lang="en-ZA" sz="11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100% implementation of planned remediation to address core network single point of failure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311819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779139264"/>
              </p:ext>
            </p:extLst>
          </p:nvPr>
        </p:nvGraphicFramePr>
        <p:xfrm>
          <a:off x="93430" y="719564"/>
          <a:ext cx="11954639" cy="2858856"/>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Aft>
                          <a:spcPts val="0"/>
                        </a:spcAft>
                      </a:pPr>
                      <a:r>
                        <a:rPr lang="en-GB" sz="1000" dirty="0">
                          <a:effectLst/>
                        </a:rPr>
                        <a:t> </a:t>
                      </a:r>
                      <a:r>
                        <a:rPr lang="en-GB" sz="1000" dirty="0">
                          <a:effectLst/>
                          <a:latin typeface="+mn-lt"/>
                          <a:ea typeface="Calibri Light" panose="020F0302020204030204" pitchFamily="34" charset="0"/>
                          <a:cs typeface="Calibri Light" panose="020F0302020204030204" pitchFamily="34" charset="0"/>
                        </a:rPr>
                        <a:t>Optimised Digital infrastructure</a:t>
                      </a:r>
                      <a:endParaRPr lang="en-US" sz="1000" dirty="0">
                        <a:effectLst/>
                        <a:latin typeface="+mn-lt"/>
                        <a:ea typeface="Calibri Light" panose="020F0302020204030204" pitchFamily="34"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Modernise data centre facilities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Complete the following upgrades in line with tier 3 requirements:</a:t>
                      </a:r>
                      <a:endParaRPr lang="en-ZA" sz="1100" dirty="0">
                        <a:effectLst/>
                      </a:endParaRPr>
                    </a:p>
                    <a:p>
                      <a:pPr algn="l">
                        <a:lnSpc>
                          <a:spcPct val="115000"/>
                        </a:lnSpc>
                        <a:spcAft>
                          <a:spcPts val="0"/>
                        </a:spcAft>
                      </a:pPr>
                      <a:r>
                        <a:rPr lang="en-GB" sz="1100" dirty="0">
                          <a:effectLst/>
                        </a:rPr>
                        <a:t>(a) Uninterruptible power supply (UPS) </a:t>
                      </a:r>
                      <a:endParaRPr lang="en-ZA" sz="1100" dirty="0">
                        <a:effectLst/>
                      </a:endParaRPr>
                    </a:p>
                    <a:p>
                      <a:pPr algn="l">
                        <a:lnSpc>
                          <a:spcPct val="115000"/>
                        </a:lnSpc>
                        <a:spcAft>
                          <a:spcPts val="0"/>
                        </a:spcAft>
                      </a:pPr>
                      <a:r>
                        <a:rPr lang="en-GB" sz="1100" dirty="0">
                          <a:effectLst/>
                        </a:rPr>
                        <a:t>(b) Fire suppression </a:t>
                      </a:r>
                    </a:p>
                    <a:p>
                      <a:pPr algn="l">
                        <a:lnSpc>
                          <a:spcPct val="115000"/>
                        </a:lnSpc>
                        <a:spcAft>
                          <a:spcPts val="0"/>
                        </a:spcAft>
                      </a:pPr>
                      <a:r>
                        <a:rPr lang="en-GB" sz="1100" dirty="0">
                          <a:effectLst/>
                        </a:rPr>
                        <a:t>(c) Access control systems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 40% strategic data centre facilities upgrades completed to support hyperscale infrastructure requirements</a:t>
                      </a:r>
                    </a:p>
                    <a:p>
                      <a:pPr algn="l">
                        <a:lnSpc>
                          <a:spcPct val="115000"/>
                        </a:lnSpc>
                        <a:spcAft>
                          <a:spcPts val="0"/>
                        </a:spcAft>
                      </a:pPr>
                      <a:endParaRPr lang="en-ZA" sz="1100" dirty="0">
                        <a:effectLst/>
                      </a:endParaRPr>
                    </a:p>
                    <a:p>
                      <a:pPr marL="145415" indent="-145415"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completion of Phase 3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Tier III certification</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2:  Digital Infrastructure</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7060676" y="132245"/>
            <a:ext cx="5049576"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9: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Data Centre Modernisation</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68183" y="3796408"/>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2549130410"/>
              </p:ext>
            </p:extLst>
          </p:nvPr>
        </p:nvGraphicFramePr>
        <p:xfrm>
          <a:off x="68184" y="4304795"/>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algn="l">
                        <a:lnSpc>
                          <a:spcPct val="115000"/>
                        </a:lnSpc>
                        <a:spcAft>
                          <a:spcPts val="0"/>
                        </a:spcAft>
                      </a:pPr>
                      <a:r>
                        <a:rPr lang="en-GB" sz="1100" dirty="0">
                          <a:effectLst/>
                        </a:rPr>
                        <a:t> </a:t>
                      </a:r>
                      <a:r>
                        <a:rPr lang="en-GB" sz="1100" dirty="0">
                          <a:effectLst/>
                          <a:latin typeface="+mn-lt"/>
                          <a:ea typeface="Calibri Light" panose="020F0302020204030204" pitchFamily="34" charset="0"/>
                          <a:cs typeface="Calibri Light" panose="020F0302020204030204" pitchFamily="34" charset="0"/>
                        </a:rPr>
                        <a:t>Optimised Digital infrastructure</a:t>
                      </a:r>
                      <a:endParaRPr lang="en-US" sz="1100" dirty="0">
                        <a:effectLst/>
                        <a:latin typeface="+mn-lt"/>
                        <a:ea typeface="Calibri Light" panose="020F0302020204030204" pitchFamily="34"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Modernise Data Centre Facilities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completion of Phase 2 Data Centre Modernisation Plan to support hyperscale infrastructure requirements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modernisation of the data centre in line with industry standards to</a:t>
                      </a:r>
                    </a:p>
                    <a:p>
                      <a:pPr marL="0" marR="0" algn="l" defTabSz="846625" rtl="0" eaLnBrk="1" latinLnBrk="0" hangingPunct="1">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ensure provisioning of the disaster recovery capability to clients.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846625" rtl="0" eaLnBrk="1" fontAlgn="auto" latinLnBrk="0" hangingPunct="1">
                        <a:lnSpc>
                          <a:spcPct val="115000"/>
                        </a:lnSpc>
                        <a:spcBef>
                          <a:spcPts val="0"/>
                        </a:spcBef>
                        <a:spcAft>
                          <a:spcPts val="0"/>
                        </a:spcAft>
                        <a:buClrTx/>
                        <a:buSzTx/>
                        <a:buFontTx/>
                        <a:buNone/>
                        <a:tabLst/>
                        <a:defRPr/>
                      </a:pPr>
                      <a:r>
                        <a:rPr lang="en-ZA" sz="1100" dirty="0">
                          <a:effectLst/>
                        </a:rPr>
                        <a:t>40% strategic data centre facilities upgrades completed to support hyperscale infrastructure requirements</a:t>
                      </a:r>
                    </a:p>
                    <a:p>
                      <a:pPr marL="0" marR="0" lvl="0" indent="0" algn="l" defTabSz="846625" rtl="0" eaLnBrk="1" fontAlgn="auto" latinLnBrk="0" hangingPunct="1">
                        <a:lnSpc>
                          <a:spcPct val="115000"/>
                        </a:lnSpc>
                        <a:spcBef>
                          <a:spcPts val="0"/>
                        </a:spcBef>
                        <a:spcAft>
                          <a:spcPts val="0"/>
                        </a:spcAft>
                        <a:buClrTx/>
                        <a:buSzTx/>
                        <a:buFontTx/>
                        <a:buNone/>
                        <a:tabLst/>
                        <a:defRPr/>
                      </a:pPr>
                      <a:endParaRPr lang="en-ZA" sz="1100" dirty="0">
                        <a:effectLst/>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100%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20%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40%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Calibri" panose="020F0502020204030204" pitchFamily="34" charset="0"/>
                        </a:rPr>
                        <a:t>80%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100% completion of Phase 2 Data Centre Modernisation Plan to support hyperscale infrastructure requirements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221013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124981443"/>
              </p:ext>
            </p:extLst>
          </p:nvPr>
        </p:nvGraphicFramePr>
        <p:xfrm>
          <a:off x="93430" y="719564"/>
          <a:ext cx="11954639" cy="2130389"/>
        </p:xfrm>
        <a:graphic>
          <a:graphicData uri="http://schemas.openxmlformats.org/drawingml/2006/table">
            <a:tbl>
              <a:tblPr firstRow="1">
                <a:tableStyleId>{5940675A-B579-460E-94D1-54222C63F5DA}</a:tableStyleId>
              </a:tblPr>
              <a:tblGrid>
                <a:gridCol w="874236">
                  <a:extLst>
                    <a:ext uri="{9D8B030D-6E8A-4147-A177-3AD203B41FA5}">
                      <a16:colId xmlns:a16="http://schemas.microsoft.com/office/drawing/2014/main" xmlns="" val="2663247670"/>
                    </a:ext>
                  </a:extLst>
                </a:gridCol>
                <a:gridCol w="1536318">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Aft>
                          <a:spcPts val="0"/>
                        </a:spcAft>
                      </a:pPr>
                      <a:r>
                        <a:rPr lang="en-GB" sz="1000" dirty="0">
                          <a:effectLst/>
                        </a:rPr>
                        <a:t> </a:t>
                      </a:r>
                      <a:r>
                        <a:rPr lang="en-GB" sz="1000" dirty="0">
                          <a:effectLst/>
                          <a:latin typeface="+mn-lt"/>
                          <a:ea typeface="Calibri Light" panose="020F0302020204030204" pitchFamily="34" charset="0"/>
                          <a:cs typeface="Calibri Light" panose="020F0302020204030204" pitchFamily="34" charset="0"/>
                        </a:rPr>
                        <a:t>Optimised Digital infrastructure</a:t>
                      </a:r>
                      <a:endParaRPr lang="en-US" sz="1000" dirty="0">
                        <a:effectLst/>
                        <a:latin typeface="+mn-lt"/>
                        <a:ea typeface="Calibri Light" panose="020F0302020204030204" pitchFamily="34"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Security Operations Centre Capability (SOCC) established and operationalised for SITA Virtual Private Networks (VPNs)</a:t>
                      </a:r>
                    </a:p>
                    <a:p>
                      <a:pPr algn="l">
                        <a:lnSpc>
                          <a:spcPct val="115000"/>
                        </a:lnSpc>
                        <a:spcAft>
                          <a:spcPts val="0"/>
                        </a:spcAft>
                      </a:pP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rPr>
                        <a:t>% Implementation of SOCC on all SITA  (VPNs)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US"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spcAft>
                          <a:spcPts val="0"/>
                        </a:spcAft>
                      </a:pPr>
                      <a:r>
                        <a:rPr lang="en-US" sz="1100" dirty="0">
                          <a:effectLst/>
                          <a:latin typeface="Calibri Light" panose="020F0302020204030204" pitchFamily="34" charset="0"/>
                        </a:rPr>
                        <a:t>100% Implementation of Security Operations Centre Capability on SITA Virtual Private Networks (VPN)</a:t>
                      </a:r>
                    </a:p>
                    <a:p>
                      <a:pPr algn="l">
                        <a:spcAft>
                          <a:spcPts val="0"/>
                        </a:spcAft>
                      </a:pPr>
                      <a:endParaRPr lang="en-ZA" sz="1100" dirty="0">
                        <a:effectLst/>
                        <a:latin typeface="Calibri Light" panose="020F0302020204030204" pitchFamily="34" charset="0"/>
                      </a:endParaRPr>
                    </a:p>
                  </a:txBody>
                  <a:tcPr marL="32876" marR="32876" marT="8523" marB="8523"/>
                </a:tc>
                <a:tc>
                  <a:txBody>
                    <a:bodyPr/>
                    <a:lstStyle/>
                    <a:p>
                      <a:pPr algn="l">
                        <a:lnSpc>
                          <a:spcPct val="115000"/>
                        </a:lnSpc>
                        <a:spcAft>
                          <a:spcPts val="0"/>
                        </a:spcAft>
                      </a:pPr>
                      <a:r>
                        <a:rPr lang="en-GB" sz="1100" dirty="0">
                          <a:effectLst/>
                        </a:rPr>
                        <a:t>100% Implementation of SOCC on all SITA VPNs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Implementation of SOCC on targeted customers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tc>
                  <a:txBody>
                    <a:bodyPr/>
                    <a:lstStyle/>
                    <a:p>
                      <a:pPr algn="l">
                        <a:lnSpc>
                          <a:spcPct val="115000"/>
                        </a:lnSpc>
                        <a:spcAft>
                          <a:spcPts val="0"/>
                        </a:spcAft>
                      </a:pPr>
                      <a:r>
                        <a:rPr lang="en-GB" sz="1100" dirty="0">
                          <a:effectLst/>
                        </a:rPr>
                        <a:t>100% Implementation of SOCC on targeted customers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2876" marR="32876" marT="8523" marB="8523"/>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2:  Digital Infrastructure</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3" y="132245"/>
            <a:ext cx="5718879" cy="369332"/>
          </a:xfrm>
          <a:prstGeom prst="rect">
            <a:avLst/>
          </a:prstGeom>
          <a:solidFill>
            <a:schemeClr val="accent3">
              <a:lumMod val="40000"/>
              <a:lumOff val="60000"/>
            </a:schemeClr>
          </a:solidFill>
        </p:spPr>
        <p:txBody>
          <a:bodyPr wrap="square">
            <a:spAutoFit/>
          </a:bodyPr>
          <a:lstStyle/>
          <a:p>
            <a:r>
              <a:rPr lang="en-US" dirty="0"/>
              <a:t>Output 10: </a:t>
            </a:r>
            <a:r>
              <a:rPr lang="en-GB" dirty="0">
                <a:ea typeface="Times New Roman" panose="02020603050405020304" pitchFamily="18" charset="0"/>
                <a:cs typeface="Calibri" panose="020F0502020204030204" pitchFamily="34" charset="0"/>
              </a:rPr>
              <a:t>Security Operations Centre Capability (SOCC)</a:t>
            </a:r>
            <a:endParaRPr lang="en-ZA" dirty="0"/>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ext uri="{D42A27DB-BD31-4B8C-83A1-F6EECF244321}">
                <p14:modId xmlns:p14="http://schemas.microsoft.com/office/powerpoint/2010/main" xmlns="" val="1753223278"/>
              </p:ext>
            </p:extLst>
          </p:nvPr>
        </p:nvGraphicFramePr>
        <p:xfrm>
          <a:off x="68183" y="3796408"/>
          <a:ext cx="12005135" cy="518478"/>
        </p:xfrm>
        <a:graphic>
          <a:graphicData uri="http://schemas.openxmlformats.org/drawingml/2006/table">
            <a:tbl>
              <a:tblPr firstRow="1" firstCol="1" bandRow="1"/>
              <a:tblGrid>
                <a:gridCol w="979382">
                  <a:extLst>
                    <a:ext uri="{9D8B030D-6E8A-4147-A177-3AD203B41FA5}">
                      <a16:colId xmlns:a16="http://schemas.microsoft.com/office/drawing/2014/main" xmlns="" val="1562724607"/>
                    </a:ext>
                  </a:extLst>
                </a:gridCol>
                <a:gridCol w="1251752">
                  <a:extLst>
                    <a:ext uri="{9D8B030D-6E8A-4147-A177-3AD203B41FA5}">
                      <a16:colId xmlns:a16="http://schemas.microsoft.com/office/drawing/2014/main" xmlns="" val="1380300737"/>
                    </a:ext>
                  </a:extLst>
                </a:gridCol>
                <a:gridCol w="934802">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158552">
                  <a:extLst>
                    <a:ext uri="{9D8B030D-6E8A-4147-A177-3AD203B41FA5}">
                      <a16:colId xmlns:a16="http://schemas.microsoft.com/office/drawing/2014/main" xmlns="" val="4110575271"/>
                    </a:ext>
                  </a:extLst>
                </a:gridCol>
                <a:gridCol w="1127448">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771777701"/>
              </p:ext>
            </p:extLst>
          </p:nvPr>
        </p:nvGraphicFramePr>
        <p:xfrm>
          <a:off x="68184" y="4304795"/>
          <a:ext cx="12005135" cy="1992249"/>
        </p:xfrm>
        <a:graphic>
          <a:graphicData uri="http://schemas.openxmlformats.org/drawingml/2006/table">
            <a:tbl>
              <a:tblPr firstRow="1" firstCol="1" bandRow="1"/>
              <a:tblGrid>
                <a:gridCol w="979381">
                  <a:extLst>
                    <a:ext uri="{9D8B030D-6E8A-4147-A177-3AD203B41FA5}">
                      <a16:colId xmlns:a16="http://schemas.microsoft.com/office/drawing/2014/main" xmlns="" val="2145573815"/>
                    </a:ext>
                  </a:extLst>
                </a:gridCol>
                <a:gridCol w="1242874">
                  <a:extLst>
                    <a:ext uri="{9D8B030D-6E8A-4147-A177-3AD203B41FA5}">
                      <a16:colId xmlns:a16="http://schemas.microsoft.com/office/drawing/2014/main" xmlns="" val="835643436"/>
                    </a:ext>
                  </a:extLst>
                </a:gridCol>
                <a:gridCol w="943681">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158551">
                  <a:extLst>
                    <a:ext uri="{9D8B030D-6E8A-4147-A177-3AD203B41FA5}">
                      <a16:colId xmlns:a16="http://schemas.microsoft.com/office/drawing/2014/main" xmlns="" val="2676995702"/>
                    </a:ext>
                  </a:extLst>
                </a:gridCol>
                <a:gridCol w="1127449">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algn="l">
                        <a:lnSpc>
                          <a:spcPct val="115000"/>
                        </a:lnSpc>
                        <a:spcAft>
                          <a:spcPts val="0"/>
                        </a:spcAft>
                      </a:pPr>
                      <a:r>
                        <a:rPr lang="en-GB" sz="1100" dirty="0">
                          <a:effectLst/>
                          <a:latin typeface="+mn-lt"/>
                          <a:ea typeface="Calibri Light" panose="020F0302020204030204" pitchFamily="34" charset="0"/>
                          <a:cs typeface="Calibri Light" panose="020F0302020204030204" pitchFamily="34" charset="0"/>
                        </a:rPr>
                        <a:t>Optimised Digital infrastructure</a:t>
                      </a:r>
                      <a:endParaRPr lang="en-US" sz="1100" dirty="0">
                        <a:effectLst/>
                        <a:latin typeface="+mn-lt"/>
                        <a:ea typeface="Calibri Light" panose="020F0302020204030204" pitchFamily="34"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l" defTabSz="846625" rtl="0" eaLnBrk="1" fontAlgn="auto" latinLnBrk="0" hangingPunct="1">
                        <a:lnSpc>
                          <a:spcPct val="115000"/>
                        </a:lnSpc>
                        <a:spcBef>
                          <a:spcPts val="0"/>
                        </a:spcBef>
                        <a:spcAft>
                          <a:spcPts val="600"/>
                        </a:spcAft>
                        <a:buClrTx/>
                        <a:buSzTx/>
                        <a:buFontTx/>
                        <a:buNone/>
                        <a:tabLst/>
                        <a:defRPr/>
                      </a:pPr>
                      <a:r>
                        <a:rPr lang="en-US" sz="1200" kern="1200" dirty="0">
                          <a:solidFill>
                            <a:schemeClr val="tx1"/>
                          </a:solidFill>
                          <a:effectLst/>
                          <a:latin typeface="+mn-lt"/>
                          <a:ea typeface="Calibri Light" panose="020F0302020204030204" pitchFamily="34" charset="0"/>
                          <a:cs typeface="Calibri Light" panose="020F0302020204030204" pitchFamily="34" charset="0"/>
                        </a:rPr>
                        <a:t>Security Operations Centre Capability (SOCC) established and operationalised for SITA Virtual Private Networks(VPNs)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l" defTabSz="846625" rtl="0" eaLnBrk="1" fontAlgn="auto" latinLnBrk="0" hangingPunct="1">
                        <a:lnSpc>
                          <a:spcPct val="115000"/>
                        </a:lnSpc>
                        <a:spcBef>
                          <a:spcPts val="0"/>
                        </a:spcBef>
                        <a:spcAft>
                          <a:spcPts val="600"/>
                        </a:spcAft>
                        <a:buClrTx/>
                        <a:buSzTx/>
                        <a:buFontTx/>
                        <a:buNone/>
                        <a:tabLst/>
                        <a:defRPr/>
                      </a:pPr>
                      <a:r>
                        <a:rPr lang="en-US" sz="1200" kern="1200" dirty="0">
                          <a:solidFill>
                            <a:schemeClr val="tx1"/>
                          </a:solidFill>
                          <a:effectLst/>
                          <a:latin typeface="+mn-lt"/>
                          <a:ea typeface="Calibri Light" panose="020F0302020204030204" pitchFamily="34" charset="0"/>
                          <a:cs typeface="Calibri Light" panose="020F0302020204030204" pitchFamily="34" charset="0"/>
                        </a:rPr>
                        <a:t>% Implement-ation of SOCC on all SITA  (VPNs)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l" defTabSz="846625" rtl="0" eaLnBrk="1" fontAlgn="auto" latinLnBrk="0" hangingPunct="1">
                        <a:lnSpc>
                          <a:spcPct val="115000"/>
                        </a:lnSpc>
                        <a:spcBef>
                          <a:spcPts val="0"/>
                        </a:spcBef>
                        <a:spcAft>
                          <a:spcPts val="600"/>
                        </a:spcAft>
                        <a:buClrTx/>
                        <a:buSzTx/>
                        <a:buFontTx/>
                        <a:buNone/>
                        <a:tabLst/>
                        <a:defRPr/>
                      </a:pPr>
                      <a:r>
                        <a:rPr lang="en-US" sz="1200" kern="1200" dirty="0">
                          <a:solidFill>
                            <a:schemeClr val="tx1"/>
                          </a:solidFill>
                          <a:effectLst/>
                          <a:latin typeface="+mn-lt"/>
                          <a:ea typeface="Calibri Light" panose="020F0302020204030204" pitchFamily="34" charset="0"/>
                          <a:cs typeface="Calibri Light" panose="020F0302020204030204" pitchFamily="34" charset="0"/>
                        </a:rPr>
                        <a:t>A security modernisation programme for the South African Government which will establish a centralized unit that deals with security issues at a technical level.</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indent="0" algn="l" defTabSz="846625" rtl="0" eaLnBrk="1" fontAlgn="auto" latinLnBrk="0" hangingPunct="1">
                        <a:lnSpc>
                          <a:spcPct val="115000"/>
                        </a:lnSpc>
                        <a:spcBef>
                          <a:spcPts val="0"/>
                        </a:spcBef>
                        <a:spcAft>
                          <a:spcPts val="600"/>
                        </a:spcAft>
                        <a:buClrTx/>
                        <a:buSzTx/>
                        <a:buFontTx/>
                        <a:buNone/>
                        <a:tabLst/>
                        <a:defRPr/>
                      </a:pPr>
                      <a:r>
                        <a:rPr lang="en-GB" sz="1200" kern="1200" dirty="0">
                          <a:solidFill>
                            <a:schemeClr val="tx1"/>
                          </a:solidFill>
                          <a:effectLst/>
                          <a:latin typeface="+mn-lt"/>
                          <a:ea typeface="Calibri Light" panose="020F0302020204030204" pitchFamily="34" charset="0"/>
                          <a:cs typeface="Calibri Light" panose="020F0302020204030204" pitchFamily="34" charset="0"/>
                        </a:rPr>
                        <a:t> </a:t>
                      </a:r>
                      <a:r>
                        <a:rPr lang="en-US" sz="1200" kern="1200" dirty="0">
                          <a:solidFill>
                            <a:schemeClr val="tx1"/>
                          </a:solidFill>
                          <a:effectLst/>
                          <a:latin typeface="+mn-lt"/>
                          <a:ea typeface="Calibri Light" panose="020F0302020204030204" pitchFamily="34" charset="0"/>
                          <a:cs typeface="Calibri Light" panose="020F0302020204030204" pitchFamily="34" charset="0"/>
                        </a:rPr>
                        <a:t>100% Implementation of Security Operations Centre Capability on SITA Virtual Private Networks (VPN)</a:t>
                      </a:r>
                    </a:p>
                    <a:p>
                      <a:pPr marL="0" marR="0" indent="0" algn="l" defTabSz="846625" rtl="0" eaLnBrk="1" fontAlgn="auto" latinLnBrk="0" hangingPunct="1">
                        <a:lnSpc>
                          <a:spcPct val="115000"/>
                        </a:lnSpc>
                        <a:spcBef>
                          <a:spcPts val="0"/>
                        </a:spcBef>
                        <a:spcAft>
                          <a:spcPts val="600"/>
                        </a:spcAft>
                        <a:buClrTx/>
                        <a:buSzTx/>
                        <a:buFontTx/>
                        <a:buNone/>
                        <a:tabLst/>
                        <a:defRPr/>
                      </a:pPr>
                      <a:endParaRPr lang="en-ZA" sz="1200" kern="1200" dirty="0">
                        <a:solidFill>
                          <a:schemeClr val="tx1"/>
                        </a:solidFill>
                        <a:effectLst/>
                        <a:latin typeface="+mn-lt"/>
                        <a:ea typeface="Times New Roman" panose="02020603050405020304" pitchFamily="18" charset="0"/>
                        <a:cs typeface="Calibri Light" panose="020F0302020204030204" pitchFamily="34"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100% Implementation of SOCC on all SITA VPNs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25% Implementation of SOCC on all SITA VPNs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50% Implementation of SOCC on all SITA VPNs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75% Implementation of SOCC on all SITA VPNs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100% Implementation of SOCC on all SITA VPNs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60565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xmlns="" id="{742EA8C9-4EA0-47D3-B7C2-ECC07CBD6F6E}"/>
              </a:ext>
            </a:extLst>
          </p:cNvPr>
          <p:cNvSpPr>
            <a:spLocks noGrp="1"/>
          </p:cNvSpPr>
          <p:nvPr>
            <p:ph type="title"/>
          </p:nvPr>
        </p:nvSpPr>
        <p:spPr>
          <a:xfrm>
            <a:off x="95461" y="136206"/>
            <a:ext cx="11567160" cy="549275"/>
          </a:xfrm>
        </p:spPr>
        <p:txBody>
          <a:bodyPr>
            <a:noAutofit/>
          </a:bodyPr>
          <a:lstStyle/>
          <a:p>
            <a:r>
              <a:rPr lang="en-US" sz="3700" b="1" dirty="0">
                <a:solidFill>
                  <a:srgbClr val="0070C0"/>
                </a:solidFill>
                <a:latin typeface="Cambria" panose="02040503050406030204" pitchFamily="18" charset="0"/>
                <a:ea typeface="Cambria" panose="02040503050406030204" pitchFamily="18" charset="0"/>
              </a:rPr>
              <a:t>SITA STRATEGY 2020/21 – 2024/25 </a:t>
            </a:r>
            <a:endParaRPr lang="en-ZA" sz="3700" b="1" dirty="0">
              <a:solidFill>
                <a:srgbClr val="0070C0"/>
              </a:solidFill>
              <a:latin typeface="Cambria" panose="02040503050406030204" pitchFamily="18" charset="0"/>
              <a:ea typeface="Cambria" panose="02040503050406030204" pitchFamily="18" charset="0"/>
            </a:endParaRPr>
          </a:p>
        </p:txBody>
      </p:sp>
      <p:sp>
        <p:nvSpPr>
          <p:cNvPr id="22" name="Rectangle 53">
            <a:extLst>
              <a:ext uri="{FF2B5EF4-FFF2-40B4-BE49-F238E27FC236}">
                <a16:creationId xmlns:a16="http://schemas.microsoft.com/office/drawing/2014/main" xmlns="" id="{066103E9-F50E-4045-B7AD-8F5953CFF780}"/>
              </a:ext>
            </a:extLst>
          </p:cNvPr>
          <p:cNvSpPr>
            <a:spLocks noChangeArrowheads="1"/>
          </p:cNvSpPr>
          <p:nvPr/>
        </p:nvSpPr>
        <p:spPr bwMode="auto">
          <a:xfrm>
            <a:off x="95461" y="828445"/>
            <a:ext cx="3815556" cy="879475"/>
          </a:xfrm>
          <a:prstGeom prst="rect">
            <a:avLst/>
          </a:prstGeom>
          <a:solidFill>
            <a:srgbClr val="FFFFFF">
              <a:lumMod val="95000"/>
            </a:srgbClr>
          </a:solidFill>
          <a:ln w="12700">
            <a:solidFill>
              <a:srgbClr val="FFFFFF">
                <a:lumMod val="75000"/>
              </a:srgbClr>
            </a:solidFill>
            <a:miter lim="800000"/>
            <a:headEnd/>
            <a:tailEnd/>
          </a:ln>
          <a:effectLst/>
        </p:spPr>
        <p:txBody>
          <a:bodyPr lIns="108000" tIns="72000" rIns="108000" bIns="72000" anchor="ctr"/>
          <a:lstStyle/>
          <a:p>
            <a:pPr marL="0" marR="0" lvl="0" indent="0" algn="l" defTabSz="914400" rtl="0" eaLnBrk="0" fontAlgn="auto" latinLnBrk="0" hangingPunct="0">
              <a:lnSpc>
                <a:spcPct val="100000"/>
              </a:lnSpc>
              <a:spcBef>
                <a:spcPct val="20000"/>
              </a:spcBef>
              <a:spcAft>
                <a:spcPct val="2000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Arial" charset="0"/>
              <a:ea typeface="Gulim" pitchFamily="34" charset="-127"/>
              <a:cs typeface="+mn-cs"/>
            </a:endParaRPr>
          </a:p>
        </p:txBody>
      </p:sp>
      <p:sp>
        <p:nvSpPr>
          <p:cNvPr id="23" name="TextBox 22">
            <a:extLst>
              <a:ext uri="{FF2B5EF4-FFF2-40B4-BE49-F238E27FC236}">
                <a16:creationId xmlns:a16="http://schemas.microsoft.com/office/drawing/2014/main" xmlns="" id="{FB2C9853-9B66-47C9-8D6C-B15E8FAF872A}"/>
              </a:ext>
            </a:extLst>
          </p:cNvPr>
          <p:cNvSpPr txBox="1"/>
          <p:nvPr/>
        </p:nvSpPr>
        <p:spPr bwMode="auto">
          <a:xfrm>
            <a:off x="95461" y="866442"/>
            <a:ext cx="3797882" cy="101566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Vision Statement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To be the leading information and communications technology (ICT) agency in public service delivery.</a:t>
            </a:r>
            <a:endParaRPr kumimoji="0" lang="en-ZA" sz="1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 name="Rectangle 53">
            <a:extLst>
              <a:ext uri="{FF2B5EF4-FFF2-40B4-BE49-F238E27FC236}">
                <a16:creationId xmlns:a16="http://schemas.microsoft.com/office/drawing/2014/main" xmlns="" id="{4C73495A-4F12-477A-B41F-2A9D63AE73D1}"/>
              </a:ext>
            </a:extLst>
          </p:cNvPr>
          <p:cNvSpPr>
            <a:spLocks noChangeArrowheads="1"/>
          </p:cNvSpPr>
          <p:nvPr/>
        </p:nvSpPr>
        <p:spPr bwMode="auto">
          <a:xfrm>
            <a:off x="3991719" y="834323"/>
            <a:ext cx="3971925" cy="900112"/>
          </a:xfrm>
          <a:prstGeom prst="rect">
            <a:avLst/>
          </a:prstGeom>
          <a:solidFill>
            <a:schemeClr val="bg1">
              <a:lumMod val="95000"/>
            </a:schemeClr>
          </a:solidFill>
          <a:ln w="12700">
            <a:solidFill>
              <a:srgbClr val="FFFFFF">
                <a:lumMod val="75000"/>
              </a:srgbClr>
            </a:solidFill>
            <a:miter lim="800000"/>
            <a:headEnd/>
            <a:tailEnd/>
          </a:ln>
          <a:effectLst/>
        </p:spPr>
        <p:txBody>
          <a:bodyPr lIns="108000" tIns="72000" rIns="108000" bIns="72000" anchor="ctr"/>
          <a:lstStyle/>
          <a:p>
            <a:pPr marL="0" marR="0" lvl="0" indent="0" algn="l" defTabSz="914400" rtl="0" eaLnBrk="0" fontAlgn="auto" latinLnBrk="0" hangingPunct="0">
              <a:lnSpc>
                <a:spcPct val="100000"/>
              </a:lnSpc>
              <a:spcBef>
                <a:spcPct val="20000"/>
              </a:spcBef>
              <a:spcAft>
                <a:spcPct val="20000"/>
              </a:spcAft>
              <a:buClrTx/>
              <a:buSzTx/>
              <a:buFontTx/>
              <a:buNone/>
              <a:tabLst/>
              <a:defRPr/>
            </a:pPr>
            <a:endParaRPr kumimoji="0" lang="en-US" sz="1000" b="0" i="1" u="none" strike="noStrike" kern="0" cap="none" spc="0" normalizeH="0" baseline="0" noProof="0" dirty="0">
              <a:ln>
                <a:noFill/>
              </a:ln>
              <a:solidFill>
                <a:srgbClr val="000000"/>
              </a:solidFill>
              <a:effectLst/>
              <a:uLnTx/>
              <a:uFillTx/>
              <a:latin typeface="Arial" charset="0"/>
              <a:ea typeface="Gulim" pitchFamily="34" charset="-127"/>
              <a:cs typeface="Arial" pitchFamily="34" charset="0"/>
            </a:endParaRPr>
          </a:p>
        </p:txBody>
      </p:sp>
      <p:sp>
        <p:nvSpPr>
          <p:cNvPr id="25" name="TextBox 24">
            <a:extLst>
              <a:ext uri="{FF2B5EF4-FFF2-40B4-BE49-F238E27FC236}">
                <a16:creationId xmlns:a16="http://schemas.microsoft.com/office/drawing/2014/main" xmlns="" id="{A33BEB34-652B-411F-B653-E846E12EBE0E}"/>
              </a:ext>
            </a:extLst>
          </p:cNvPr>
          <p:cNvSpPr txBox="1"/>
          <p:nvPr/>
        </p:nvSpPr>
        <p:spPr bwMode="auto">
          <a:xfrm>
            <a:off x="4077918" y="854223"/>
            <a:ext cx="3957062" cy="95410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Mission Statement</a:t>
            </a:r>
            <a:endParaRPr kumimoji="0" lang="en-US" sz="1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“To render an efficient and value-added ICT service to the public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sector in a secure, cost effective and integrated manner, contributing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service delivery and citizen convenience.”</a:t>
            </a:r>
            <a:endParaRPr kumimoji="0" lang="en-ZA"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 name="Rectangle 5">
            <a:extLst>
              <a:ext uri="{FF2B5EF4-FFF2-40B4-BE49-F238E27FC236}">
                <a16:creationId xmlns:a16="http://schemas.microsoft.com/office/drawing/2014/main" xmlns="" id="{563AD664-C29D-438A-93A4-93F35E1F51F1}"/>
              </a:ext>
            </a:extLst>
          </p:cNvPr>
          <p:cNvSpPr>
            <a:spLocks noChangeArrowheads="1"/>
          </p:cNvSpPr>
          <p:nvPr/>
        </p:nvSpPr>
        <p:spPr bwMode="auto">
          <a:xfrm>
            <a:off x="95460" y="1839927"/>
            <a:ext cx="2757069" cy="555149"/>
          </a:xfrm>
          <a:prstGeom prst="rect">
            <a:avLst/>
          </a:prstGeom>
          <a:solidFill>
            <a:srgbClr val="0070C0"/>
          </a:solidFill>
          <a:ln w="9525" algn="ctr">
            <a:solidFill>
              <a:srgbClr val="046BB6"/>
            </a:solidFill>
            <a:round/>
            <a:headEnd/>
            <a:tailEnd/>
          </a:ln>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7" name="TextBox 13">
            <a:extLst>
              <a:ext uri="{FF2B5EF4-FFF2-40B4-BE49-F238E27FC236}">
                <a16:creationId xmlns:a16="http://schemas.microsoft.com/office/drawing/2014/main" xmlns="" id="{09330304-E47F-4B70-B492-00DE4CD277CC}"/>
              </a:ext>
            </a:extLst>
          </p:cNvPr>
          <p:cNvSpPr txBox="1">
            <a:spLocks noChangeArrowheads="1"/>
          </p:cNvSpPr>
          <p:nvPr/>
        </p:nvSpPr>
        <p:spPr bwMode="auto">
          <a:xfrm>
            <a:off x="95460" y="1955979"/>
            <a:ext cx="25590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Initial State of the Organization</a:t>
            </a:r>
          </a:p>
        </p:txBody>
      </p:sp>
      <p:sp>
        <p:nvSpPr>
          <p:cNvPr id="28" name="Rectangle 6">
            <a:extLst>
              <a:ext uri="{FF2B5EF4-FFF2-40B4-BE49-F238E27FC236}">
                <a16:creationId xmlns:a16="http://schemas.microsoft.com/office/drawing/2014/main" xmlns="" id="{B6851A2F-224F-403F-A617-82BF1540B128}"/>
              </a:ext>
            </a:extLst>
          </p:cNvPr>
          <p:cNvSpPr>
            <a:spLocks noChangeArrowheads="1"/>
          </p:cNvSpPr>
          <p:nvPr/>
        </p:nvSpPr>
        <p:spPr bwMode="auto">
          <a:xfrm>
            <a:off x="95460" y="2399996"/>
            <a:ext cx="2757070" cy="2777360"/>
          </a:xfrm>
          <a:prstGeom prst="rect">
            <a:avLst/>
          </a:prstGeom>
          <a:noFill/>
          <a:ln w="952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TextBox 26">
            <a:extLst>
              <a:ext uri="{FF2B5EF4-FFF2-40B4-BE49-F238E27FC236}">
                <a16:creationId xmlns:a16="http://schemas.microsoft.com/office/drawing/2014/main" xmlns="" id="{0BDB4994-8568-48D8-A302-DD95CF7547E4}"/>
              </a:ext>
            </a:extLst>
          </p:cNvPr>
          <p:cNvSpPr txBox="1">
            <a:spLocks noChangeArrowheads="1"/>
          </p:cNvSpPr>
          <p:nvPr/>
        </p:nvSpPr>
        <p:spPr bwMode="auto">
          <a:xfrm>
            <a:off x="136978" y="2602846"/>
            <a:ext cx="2715552"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a:spAutoFit/>
          </a:bodyPr>
          <a:lstStyle>
            <a:lvl1pPr marL="171450" indent="-17145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51% customer satisfaction level</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0% core public facing services on digital platforms</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Level 1  digital infrastructure as per the digital government maturity model.</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(No baseline)</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profitability</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10 % of black SMME's suppliers in SITA</a:t>
            </a: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alt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alt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alt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171450" marR="0" lvl="0" indent="-171450" algn="l" defTabSz="914400" rtl="0" eaLnBrk="0" fontAlgn="auto" latinLnBrk="0" hangingPunct="0">
              <a:lnSpc>
                <a:spcPct val="100000"/>
              </a:lnSpc>
              <a:spcBef>
                <a:spcPts val="0"/>
              </a:spcBef>
              <a:spcAft>
                <a:spcPts val="0"/>
              </a:spcAft>
              <a:buClrTx/>
              <a:buSzTx/>
              <a:buFontTx/>
              <a:buChar char="•"/>
              <a:tabLst/>
              <a:defRPr/>
            </a:pPr>
            <a:endParaRPr kumimoji="0" lang="en-US" alt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p:txBody>
      </p:sp>
      <p:graphicFrame>
        <p:nvGraphicFramePr>
          <p:cNvPr id="30" name="Table 29">
            <a:extLst>
              <a:ext uri="{FF2B5EF4-FFF2-40B4-BE49-F238E27FC236}">
                <a16:creationId xmlns:a16="http://schemas.microsoft.com/office/drawing/2014/main" xmlns="" id="{9F0843EC-9DC0-4B1D-AB2A-42B89502546C}"/>
              </a:ext>
            </a:extLst>
          </p:cNvPr>
          <p:cNvGraphicFramePr>
            <a:graphicFrameLocks noGrp="1"/>
          </p:cNvGraphicFramePr>
          <p:nvPr>
            <p:extLst/>
          </p:nvPr>
        </p:nvGraphicFramePr>
        <p:xfrm>
          <a:off x="3184867" y="2381553"/>
          <a:ext cx="2640034" cy="2795801"/>
        </p:xfrm>
        <a:graphic>
          <a:graphicData uri="http://schemas.openxmlformats.org/drawingml/2006/table">
            <a:tbl>
              <a:tblPr firstRow="1" bandRow="1"/>
              <a:tblGrid>
                <a:gridCol w="2640034">
                  <a:extLst>
                    <a:ext uri="{9D8B030D-6E8A-4147-A177-3AD203B41FA5}">
                      <a16:colId xmlns:a16="http://schemas.microsoft.com/office/drawing/2014/main" xmlns="" val="20000"/>
                    </a:ext>
                  </a:extLst>
                </a:gridCol>
              </a:tblGrid>
              <a:tr h="41010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002060"/>
                          </a:solidFill>
                          <a:latin typeface="Cambria" panose="02040503050406030204" pitchFamily="18" charset="0"/>
                          <a:ea typeface="Cambria" panose="02040503050406030204" pitchFamily="18" charset="0"/>
                          <a:cs typeface="+mn-cs"/>
                        </a:rPr>
                        <a:t>Open source software/solution development</a:t>
                      </a:r>
                      <a:endParaRPr lang="en-US" sz="1000" kern="0" dirty="0">
                        <a:solidFill>
                          <a:srgbClr val="002060"/>
                        </a:solidFill>
                        <a:latin typeface="Cambria" panose="02040503050406030204" pitchFamily="18" charset="0"/>
                        <a:ea typeface="Cambria" panose="02040503050406030204" pitchFamily="18" charset="0"/>
                      </a:endParaRPr>
                    </a:p>
                  </a:txBody>
                  <a:tcP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789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eaLnBrk="0" fontAlgn="auto" latinLnBrk="0" hangingPunct="0">
                        <a:spcBef>
                          <a:spcPts val="0"/>
                        </a:spcBef>
                        <a:spcAft>
                          <a:spcPts val="0"/>
                        </a:spcAft>
                        <a:buClrTx/>
                        <a:buSzTx/>
                        <a:buFont typeface="Arial" panose="020B0604020202020204" pitchFamily="34" charset="0"/>
                        <a:buNone/>
                        <a:tabLst/>
                        <a:defRPr/>
                      </a:pPr>
                      <a:r>
                        <a:rPr lang="en-US" sz="1000" kern="0" dirty="0">
                          <a:solidFill>
                            <a:srgbClr val="002060"/>
                          </a:solidFill>
                          <a:latin typeface="Cambria" panose="02040503050406030204" pitchFamily="18" charset="0"/>
                          <a:ea typeface="Cambria" panose="02040503050406030204" pitchFamily="18" charset="0"/>
                          <a:cs typeface="+mn-cs"/>
                        </a:rPr>
                        <a:t>Software Defined Networking</a:t>
                      </a:r>
                      <a:endParaRPr lang="en-US" sz="1000" kern="0" dirty="0">
                        <a:solidFill>
                          <a:srgbClr val="002060"/>
                        </a:solidFill>
                        <a:latin typeface="Cambria" panose="02040503050406030204" pitchFamily="18" charset="0"/>
                        <a:ea typeface="Cambria" panose="02040503050406030204" pitchFamily="18" charset="0"/>
                      </a:endParaRPr>
                    </a:p>
                  </a:txBody>
                  <a:tcPr>
                    <a:lnL w="12700" cmpd="sng">
                      <a:solidFill>
                        <a:srgbClr val="000000"/>
                      </a:solidFill>
                    </a:lnL>
                    <a:lnR w="12700" cmpd="sng">
                      <a:solidFill>
                        <a:srgbClr val="000000"/>
                      </a:solid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256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l"/>
                      <a:r>
                        <a:rPr lang="en-US" sz="1000" kern="1200" dirty="0">
                          <a:solidFill>
                            <a:srgbClr val="002060"/>
                          </a:solidFill>
                          <a:latin typeface="Cambria" panose="02040503050406030204" pitchFamily="18" charset="0"/>
                          <a:ea typeface="Cambria" panose="02040503050406030204" pitchFamily="18" charset="0"/>
                          <a:cs typeface="+mn-cs"/>
                        </a:rPr>
                        <a:t>Data science and business intelligence</a:t>
                      </a:r>
                    </a:p>
                  </a:txBody>
                  <a:tcPr>
                    <a:lnL w="12700" cmpd="sng">
                      <a:solidFill>
                        <a:srgbClr val="000000"/>
                      </a:solidFill>
                    </a:lnL>
                    <a:lnR w="12700" cmpd="sng">
                      <a:solidFill>
                        <a:srgbClr val="000000"/>
                      </a:solid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256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l"/>
                      <a:r>
                        <a:rPr lang="en-US" sz="1000" kern="1200" dirty="0">
                          <a:solidFill>
                            <a:srgbClr val="002060"/>
                          </a:solidFill>
                          <a:latin typeface="Cambria" panose="02040503050406030204" pitchFamily="18" charset="0"/>
                          <a:ea typeface="Cambria" panose="02040503050406030204" pitchFamily="18" charset="0"/>
                          <a:cs typeface="+mn-cs"/>
                        </a:rPr>
                        <a:t>Digital Solutions architects</a:t>
                      </a:r>
                    </a:p>
                  </a:txBody>
                  <a:tcPr>
                    <a:lnL w="12700" cmpd="sng">
                      <a:solidFill>
                        <a:srgbClr val="000000"/>
                      </a:solidFill>
                    </a:lnL>
                    <a:lnR w="12700" cmpd="sng">
                      <a:solidFill>
                        <a:srgbClr val="000000"/>
                      </a:solid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752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n-US" sz="1000" kern="1200" dirty="0">
                          <a:solidFill>
                            <a:srgbClr val="002060"/>
                          </a:solidFill>
                          <a:latin typeface="Cambria" panose="02040503050406030204" pitchFamily="18" charset="0"/>
                          <a:ea typeface="Cambria" panose="02040503050406030204" pitchFamily="18" charset="0"/>
                          <a:cs typeface="+mn-cs"/>
                        </a:rPr>
                        <a:t>E. </a:t>
                      </a:r>
                      <a:r>
                        <a:rPr kumimoji="0" lang="en-US" sz="1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Commercial Skills</a:t>
                      </a:r>
                    </a:p>
                  </a:txBody>
                  <a:tcPr>
                    <a:lnL w="12700" cmpd="sng">
                      <a:solidFill>
                        <a:srgbClr val="000000"/>
                      </a:solidFill>
                    </a:lnL>
                    <a:lnR w="12700" cmpd="sng">
                      <a:solidFill>
                        <a:srgbClr val="000000"/>
                      </a:solid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0256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lang="en-US" sz="1000" kern="1200" dirty="0">
                          <a:solidFill>
                            <a:srgbClr val="002060"/>
                          </a:solidFill>
                          <a:latin typeface="Cambria" panose="02040503050406030204" pitchFamily="18" charset="0"/>
                          <a:ea typeface="Cambria" panose="02040503050406030204" pitchFamily="18" charset="0"/>
                          <a:cs typeface="+mn-cs"/>
                        </a:rPr>
                        <a:t>Artificial Intelligence/machine learning</a:t>
                      </a:r>
                    </a:p>
                  </a:txBody>
                  <a:tcPr>
                    <a:lnL w="12700" cmpd="sng">
                      <a:solidFill>
                        <a:srgbClr val="000000"/>
                      </a:solidFill>
                    </a:lnL>
                    <a:lnR w="12700" cmpd="sng">
                      <a:solidFill>
                        <a:srgbClr val="000000"/>
                      </a:solid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02569">
                <a:tc>
                  <a:txBody>
                    <a:bodyPr/>
                    <a:lstStyle/>
                    <a:p>
                      <a:r>
                        <a:rPr lang="en-US" sz="1000" kern="1200" dirty="0">
                          <a:solidFill>
                            <a:srgbClr val="002060"/>
                          </a:solidFill>
                          <a:latin typeface="Cambria" panose="02040503050406030204" pitchFamily="18" charset="0"/>
                          <a:ea typeface="Cambria" panose="02040503050406030204" pitchFamily="18" charset="0"/>
                          <a:cs typeface="+mn-cs"/>
                        </a:rPr>
                        <a:t>Cybersecurity</a:t>
                      </a:r>
                    </a:p>
                  </a:txBody>
                  <a:tcPr>
                    <a:lnL w="12700" cmpd="sng">
                      <a:solidFill>
                        <a:srgbClr val="000000"/>
                      </a:solidFill>
                    </a:lnL>
                    <a:lnR w="12700" cap="flat" cmpd="sng" algn="ctr">
                      <a:solidFill>
                        <a:srgbClr val="000000"/>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047612030"/>
                  </a:ext>
                </a:extLst>
              </a:tr>
            </a:tbl>
          </a:graphicData>
        </a:graphic>
      </p:graphicFrame>
      <p:sp>
        <p:nvSpPr>
          <p:cNvPr id="31" name="Right Arrow 7">
            <a:extLst>
              <a:ext uri="{FF2B5EF4-FFF2-40B4-BE49-F238E27FC236}">
                <a16:creationId xmlns:a16="http://schemas.microsoft.com/office/drawing/2014/main" xmlns="" id="{60849A5F-952B-4129-B7FD-F0894F7F3AD3}"/>
              </a:ext>
            </a:extLst>
          </p:cNvPr>
          <p:cNvSpPr>
            <a:spLocks noChangeArrowheads="1"/>
          </p:cNvSpPr>
          <p:nvPr/>
        </p:nvSpPr>
        <p:spPr bwMode="auto">
          <a:xfrm>
            <a:off x="1469606" y="5213884"/>
            <a:ext cx="8855934" cy="414550"/>
          </a:xfrm>
          <a:prstGeom prst="rightArrow">
            <a:avLst>
              <a:gd name="adj1" fmla="val 50000"/>
              <a:gd name="adj2" fmla="val 49905"/>
            </a:avLst>
          </a:prstGeom>
          <a:solidFill>
            <a:srgbClr val="0070C0"/>
          </a:solidFill>
          <a:ln w="9525" algn="ctr">
            <a:solidFill>
              <a:srgbClr val="046BB6"/>
            </a:solidFill>
            <a:round/>
            <a:headEnd/>
            <a:tailEnd/>
          </a:ln>
          <a:scene3d>
            <a:camera prst="orthographicFront"/>
            <a:lightRig rig="threePt" dir="t"/>
          </a:scene3d>
          <a:sp3d>
            <a:bevelT w="152400" h="50800" prst="softRound"/>
          </a:sp3d>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2" name="Isosceles Triangle 31">
            <a:extLst>
              <a:ext uri="{FF2B5EF4-FFF2-40B4-BE49-F238E27FC236}">
                <a16:creationId xmlns:a16="http://schemas.microsoft.com/office/drawing/2014/main" xmlns="" id="{B94DAC92-E409-4F11-AAA3-C6ADEF9CD7E3}"/>
              </a:ext>
            </a:extLst>
          </p:cNvPr>
          <p:cNvSpPr/>
          <p:nvPr/>
        </p:nvSpPr>
        <p:spPr bwMode="auto">
          <a:xfrm rot="5400000">
            <a:off x="5520452" y="3492030"/>
            <a:ext cx="1165176" cy="355693"/>
          </a:xfrm>
          <a:prstGeom prst="triangle">
            <a:avLst>
              <a:gd name="adj" fmla="val 50443"/>
            </a:avLst>
          </a:prstGeom>
          <a:solidFill>
            <a:schemeClr val="bg1">
              <a:lumMod val="95000"/>
            </a:schemeClr>
          </a:solidFill>
          <a:ln w="127"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xmlns="" id="{2F748ED8-FCEA-4AF4-A8A7-25BD9B0A259C}"/>
              </a:ext>
            </a:extLst>
          </p:cNvPr>
          <p:cNvSpPr txBox="1"/>
          <p:nvPr/>
        </p:nvSpPr>
        <p:spPr bwMode="auto">
          <a:xfrm>
            <a:off x="9328632" y="2202784"/>
            <a:ext cx="2622716" cy="2985433"/>
          </a:xfrm>
          <a:prstGeom prst="rect">
            <a:avLst/>
          </a:prstGeom>
          <a:noFill/>
          <a:ln w="9525">
            <a:solidFill>
              <a:schemeClr val="tx1"/>
            </a:solidFill>
            <a:miter lim="800000"/>
            <a:headEnd/>
            <a:tailEnd/>
          </a:ln>
          <a:effectLst/>
        </p:spPr>
        <p:txBody>
          <a:bodyPr vert="horz" wrap="square" lIns="91440" tIns="91440" rIns="91440" bIns="91440" numCol="1" rtlCol="0" anchor="t" anchorCtr="0" compatLnSpc="1">
            <a:prstTxWarp prst="textNoShape">
              <a:avLst/>
            </a:prstTxWarp>
            <a:spAutoFit/>
          </a:bodyPr>
          <a:lstStyle/>
          <a:p>
            <a:pPr marL="228600" marR="0" lvl="0" indent="-2286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10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Seamless integrated and trusted public services </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Increased citizen value  through availability &amp; accessibility of core government public facing services on digital platforms</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Optimised digital infrastructure </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Enhanced workforce capability solving complex problems and adopting innovative solutions</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Innovative digital service investments promoting financial sustainability</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Reshaping the supply chain through ICT economic transformation.</a:t>
            </a:r>
            <a:endParaRPr kumimoji="0" lang="en-US" sz="9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p:txBody>
      </p:sp>
      <p:sp>
        <p:nvSpPr>
          <p:cNvPr id="34" name="Rectangle 8">
            <a:extLst>
              <a:ext uri="{FF2B5EF4-FFF2-40B4-BE49-F238E27FC236}">
                <a16:creationId xmlns:a16="http://schemas.microsoft.com/office/drawing/2014/main" xmlns="" id="{36067161-119C-4D44-8ECE-6227815AFA5E}"/>
              </a:ext>
            </a:extLst>
          </p:cNvPr>
          <p:cNvSpPr>
            <a:spLocks noChangeArrowheads="1"/>
          </p:cNvSpPr>
          <p:nvPr/>
        </p:nvSpPr>
        <p:spPr bwMode="auto">
          <a:xfrm>
            <a:off x="6311215" y="2365203"/>
            <a:ext cx="2850682" cy="2812154"/>
          </a:xfrm>
          <a:prstGeom prst="rect">
            <a:avLst/>
          </a:prstGeom>
          <a:noFill/>
          <a:ln w="952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5" name="TextBox 28">
            <a:extLst>
              <a:ext uri="{FF2B5EF4-FFF2-40B4-BE49-F238E27FC236}">
                <a16:creationId xmlns:a16="http://schemas.microsoft.com/office/drawing/2014/main" xmlns="" id="{BFE22A81-B26D-495F-B2F2-53FA92681090}"/>
              </a:ext>
            </a:extLst>
          </p:cNvPr>
          <p:cNvSpPr txBox="1">
            <a:spLocks noChangeArrowheads="1"/>
          </p:cNvSpPr>
          <p:nvPr/>
        </p:nvSpPr>
        <p:spPr bwMode="auto">
          <a:xfrm>
            <a:off x="6356261" y="2554630"/>
            <a:ext cx="2850682" cy="3230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a:spAutoFit/>
          </a:bodyPr>
          <a:lstStyle>
            <a:lvl1pPr marL="171450" indent="-17145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60% customer satisfaction level</a:t>
            </a: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40%  core public facing services available on digital platforms</a:t>
            </a: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Attain maturity level 2 digital infrastructure as per the digital government maturity model</a:t>
            </a: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50% digitally capable  workforce</a:t>
            </a: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5715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increase in  profitability </a:t>
            </a:r>
          </a:p>
          <a:p>
            <a:pPr marL="5715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5715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50% of black SMME's suppliers in SITA</a:t>
            </a: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57150" marR="0" lvl="0" indent="-2286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171450" algn="just"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171450" algn="just" defTabSz="914400" rtl="0" eaLnBrk="1" fontAlgn="auto" latinLnBrk="0" hangingPunct="1">
              <a:lnSpc>
                <a:spcPct val="115000"/>
              </a:lnSpc>
              <a:spcBef>
                <a:spcPts val="0"/>
              </a:spcBef>
              <a:spcAft>
                <a:spcPts val="0"/>
              </a:spcAft>
              <a:buClrTx/>
              <a:buSzTx/>
              <a:buFontTx/>
              <a:buNone/>
              <a:tabLst/>
              <a:defRPr/>
            </a:pPr>
            <a:endParaRPr kumimoji="0" lang="en-GB" altLang="en-US" sz="1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171450" algn="just" defTabSz="914400" rtl="0" eaLnBrk="1" fontAlgn="auto" latinLnBrk="0" hangingPunct="1">
              <a:lnSpc>
                <a:spcPct val="115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221F20"/>
              </a:solidFill>
              <a:effectLst/>
              <a:uLnTx/>
              <a:uFillTx/>
              <a:latin typeface="Arial" charset="0"/>
              <a:ea typeface="ＭＳ Ｐゴシック" pitchFamily="34" charset="-128"/>
              <a:cs typeface="+mn-cs"/>
            </a:endParaRPr>
          </a:p>
        </p:txBody>
      </p:sp>
      <p:sp>
        <p:nvSpPr>
          <p:cNvPr id="36" name="Rectangle 9">
            <a:extLst>
              <a:ext uri="{FF2B5EF4-FFF2-40B4-BE49-F238E27FC236}">
                <a16:creationId xmlns:a16="http://schemas.microsoft.com/office/drawing/2014/main" xmlns="" id="{791AABA9-2E97-4427-B71E-66C2A3A35BF3}"/>
              </a:ext>
            </a:extLst>
          </p:cNvPr>
          <p:cNvSpPr>
            <a:spLocks noChangeArrowheads="1"/>
          </p:cNvSpPr>
          <p:nvPr/>
        </p:nvSpPr>
        <p:spPr bwMode="auto">
          <a:xfrm>
            <a:off x="6311936" y="1846326"/>
            <a:ext cx="2849961" cy="534221"/>
          </a:xfrm>
          <a:prstGeom prst="rect">
            <a:avLst/>
          </a:prstGeom>
          <a:solidFill>
            <a:srgbClr val="0070C0"/>
          </a:solidFill>
          <a:ln w="9525" algn="ctr">
            <a:solidFill>
              <a:srgbClr val="046BB6"/>
            </a:solidFill>
            <a:round/>
            <a:headEnd/>
            <a:tailEnd/>
          </a:ln>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TextBox 14">
            <a:extLst>
              <a:ext uri="{FF2B5EF4-FFF2-40B4-BE49-F238E27FC236}">
                <a16:creationId xmlns:a16="http://schemas.microsoft.com/office/drawing/2014/main" xmlns="" id="{092A268E-66D6-4504-88F2-2DDB81822B67}"/>
              </a:ext>
            </a:extLst>
          </p:cNvPr>
          <p:cNvSpPr txBox="1">
            <a:spLocks noChangeArrowheads="1"/>
          </p:cNvSpPr>
          <p:nvPr/>
        </p:nvSpPr>
        <p:spPr bwMode="auto">
          <a:xfrm>
            <a:off x="6203499" y="2007543"/>
            <a:ext cx="29765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Target State of the Organization – 3-year target</a:t>
            </a:r>
          </a:p>
        </p:txBody>
      </p:sp>
      <p:sp>
        <p:nvSpPr>
          <p:cNvPr id="38" name="Rectangle 11">
            <a:extLst>
              <a:ext uri="{FF2B5EF4-FFF2-40B4-BE49-F238E27FC236}">
                <a16:creationId xmlns:a16="http://schemas.microsoft.com/office/drawing/2014/main" xmlns="" id="{79FD8B63-6D22-40EF-BE53-DCAC57EB8CEF}"/>
              </a:ext>
            </a:extLst>
          </p:cNvPr>
          <p:cNvSpPr>
            <a:spLocks noChangeArrowheads="1"/>
          </p:cNvSpPr>
          <p:nvPr/>
        </p:nvSpPr>
        <p:spPr bwMode="auto">
          <a:xfrm>
            <a:off x="1106198" y="5645873"/>
            <a:ext cx="10845150" cy="670999"/>
          </a:xfrm>
          <a:prstGeom prst="rect">
            <a:avLst/>
          </a:prstGeom>
          <a:noFill/>
          <a:ln w="952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9" name="TextBox 19">
            <a:extLst>
              <a:ext uri="{FF2B5EF4-FFF2-40B4-BE49-F238E27FC236}">
                <a16:creationId xmlns:a16="http://schemas.microsoft.com/office/drawing/2014/main" xmlns="" id="{7C05357F-EFCC-41C8-AC7A-DC776A8A4E6F}"/>
              </a:ext>
            </a:extLst>
          </p:cNvPr>
          <p:cNvSpPr txBox="1">
            <a:spLocks noChangeArrowheads="1"/>
          </p:cNvSpPr>
          <p:nvPr/>
        </p:nvSpPr>
        <p:spPr bwMode="auto">
          <a:xfrm>
            <a:off x="1153412" y="5703632"/>
            <a:ext cx="1037648" cy="553998"/>
          </a:xfrm>
          <a:prstGeom prst="rect">
            <a:avLst/>
          </a:prstGeom>
          <a:solidFill>
            <a:schemeClr val="accent5">
              <a:lumMod val="20000"/>
              <a:lumOff val="80000"/>
            </a:schemeClr>
          </a:solidFill>
          <a:ln>
            <a:noFill/>
          </a:ln>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Strategic initiatives and Projects:</a:t>
            </a:r>
          </a:p>
        </p:txBody>
      </p:sp>
      <p:sp>
        <p:nvSpPr>
          <p:cNvPr id="40" name="Rectangle 53">
            <a:extLst>
              <a:ext uri="{FF2B5EF4-FFF2-40B4-BE49-F238E27FC236}">
                <a16:creationId xmlns:a16="http://schemas.microsoft.com/office/drawing/2014/main" xmlns="" id="{9E4F2974-DF3B-4934-A9FF-1F37449260BD}"/>
              </a:ext>
            </a:extLst>
          </p:cNvPr>
          <p:cNvSpPr>
            <a:spLocks noChangeArrowheads="1"/>
          </p:cNvSpPr>
          <p:nvPr/>
        </p:nvSpPr>
        <p:spPr bwMode="auto">
          <a:xfrm>
            <a:off x="8124614" y="827729"/>
            <a:ext cx="3971925" cy="900112"/>
          </a:xfrm>
          <a:prstGeom prst="rect">
            <a:avLst/>
          </a:prstGeom>
          <a:solidFill>
            <a:schemeClr val="bg1">
              <a:lumMod val="95000"/>
            </a:schemeClr>
          </a:solidFill>
          <a:ln w="12700">
            <a:solidFill>
              <a:srgbClr val="FFFFFF">
                <a:lumMod val="75000"/>
              </a:srgbClr>
            </a:solidFill>
            <a:miter lim="800000"/>
            <a:headEnd/>
            <a:tailEnd/>
          </a:ln>
          <a:effectLst/>
        </p:spPr>
        <p:txBody>
          <a:bodyPr lIns="108000" tIns="72000" rIns="108000" bIns="72000" anchor="ctr"/>
          <a:lstStyle/>
          <a:p>
            <a:pPr marL="0" marR="0" lvl="0" indent="0" algn="l" defTabSz="914400" rtl="0" eaLnBrk="0" fontAlgn="auto" latinLnBrk="0" hangingPunct="0">
              <a:lnSpc>
                <a:spcPct val="100000"/>
              </a:lnSpc>
              <a:spcBef>
                <a:spcPct val="20000"/>
              </a:spcBef>
              <a:spcAft>
                <a:spcPct val="20000"/>
              </a:spcAft>
              <a:buClrTx/>
              <a:buSzTx/>
              <a:buFontTx/>
              <a:buNone/>
              <a:tabLst/>
              <a:defRPr/>
            </a:pPr>
            <a:endParaRPr kumimoji="0" lang="en-US" sz="1000" b="0" i="1" u="none" strike="noStrike" kern="0" cap="none" spc="0" normalizeH="0" baseline="0" noProof="0" dirty="0">
              <a:ln>
                <a:noFill/>
              </a:ln>
              <a:solidFill>
                <a:srgbClr val="000000"/>
              </a:solidFill>
              <a:effectLst/>
              <a:uLnTx/>
              <a:uFillTx/>
              <a:latin typeface="Arial" charset="0"/>
              <a:ea typeface="Gulim" pitchFamily="34" charset="-127"/>
              <a:cs typeface="Arial" pitchFamily="34" charset="0"/>
            </a:endParaRPr>
          </a:p>
        </p:txBody>
      </p:sp>
      <p:sp>
        <p:nvSpPr>
          <p:cNvPr id="41" name="TextBox 40">
            <a:extLst>
              <a:ext uri="{FF2B5EF4-FFF2-40B4-BE49-F238E27FC236}">
                <a16:creationId xmlns:a16="http://schemas.microsoft.com/office/drawing/2014/main" xmlns="" id="{82C9B19A-F698-4871-B255-927E824A32C6}"/>
              </a:ext>
            </a:extLst>
          </p:cNvPr>
          <p:cNvSpPr txBox="1"/>
          <p:nvPr/>
        </p:nvSpPr>
        <p:spPr bwMode="auto">
          <a:xfrm>
            <a:off x="8168037" y="1104646"/>
            <a:ext cx="1794095"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Customer centricity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2E3F51"/>
                </a:solidFill>
                <a:effectLst/>
                <a:uLnTx/>
                <a:uFillTx/>
                <a:latin typeface="Cambria" panose="02040503050406030204" pitchFamily="18" charset="0"/>
                <a:ea typeface="Cambria" panose="02040503050406030204" pitchFamily="18" charset="0"/>
                <a:cs typeface="+mn-cs"/>
              </a:rPr>
              <a:t>Innovation</a:t>
            </a:r>
            <a:endPar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2E3F51"/>
                </a:solidFill>
                <a:effectLst/>
                <a:uLnTx/>
                <a:uFillTx/>
                <a:latin typeface="Cambria" panose="02040503050406030204" pitchFamily="18" charset="0"/>
                <a:ea typeface="Cambria" panose="02040503050406030204" pitchFamily="18" charset="0"/>
                <a:cs typeface="+mn-cs"/>
              </a:rPr>
              <a:t>Integrity</a:t>
            </a:r>
            <a:endPar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2" name="TextBox 41">
            <a:extLst>
              <a:ext uri="{FF2B5EF4-FFF2-40B4-BE49-F238E27FC236}">
                <a16:creationId xmlns:a16="http://schemas.microsoft.com/office/drawing/2014/main" xmlns="" id="{02141C62-F122-4C91-ADAC-53346C0FCE62}"/>
              </a:ext>
            </a:extLst>
          </p:cNvPr>
          <p:cNvSpPr txBox="1"/>
          <p:nvPr/>
        </p:nvSpPr>
        <p:spPr bwMode="auto">
          <a:xfrm>
            <a:off x="10064889" y="1105752"/>
            <a:ext cx="1794095"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2E3F51"/>
                </a:solidFill>
                <a:effectLst/>
                <a:uLnTx/>
                <a:uFillTx/>
                <a:latin typeface="Cambria" panose="02040503050406030204" pitchFamily="18" charset="0"/>
                <a:ea typeface="Cambria" panose="02040503050406030204" pitchFamily="18" charset="0"/>
                <a:cs typeface="+mn-cs"/>
              </a:rPr>
              <a:t>Agility</a:t>
            </a:r>
            <a:endPar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2E3F51"/>
                </a:solidFill>
                <a:effectLst/>
                <a:uLnTx/>
                <a:uFillTx/>
                <a:latin typeface="Cambria" panose="02040503050406030204" pitchFamily="18" charset="0"/>
                <a:ea typeface="Cambria" panose="02040503050406030204" pitchFamily="18" charset="0"/>
                <a:cs typeface="+mn-cs"/>
              </a:rPr>
              <a:t>Collaboration</a:t>
            </a:r>
            <a:endPar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srgbClr val="2E3F51"/>
                </a:solidFill>
                <a:effectLst/>
                <a:uLnTx/>
                <a:uFillTx/>
                <a:latin typeface="Cambria" panose="02040503050406030204" pitchFamily="18" charset="0"/>
                <a:ea typeface="Cambria" panose="02040503050406030204" pitchFamily="18" charset="0"/>
                <a:cs typeface="+mn-cs"/>
              </a:rPr>
              <a:t>Empathy</a:t>
            </a:r>
            <a:endParaRPr kumimoji="0" lang="en-ZA" sz="1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xmlns="" id="{F520A62B-D002-4883-86CB-1664CE8BE0D3}"/>
              </a:ext>
            </a:extLst>
          </p:cNvPr>
          <p:cNvSpPr txBox="1"/>
          <p:nvPr/>
        </p:nvSpPr>
        <p:spPr bwMode="auto">
          <a:xfrm>
            <a:off x="8150350" y="830548"/>
            <a:ext cx="1794095"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Values</a:t>
            </a:r>
            <a:endParaRPr kumimoji="0" lang="en-ZA"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4" name="Rectangle 9">
            <a:extLst>
              <a:ext uri="{FF2B5EF4-FFF2-40B4-BE49-F238E27FC236}">
                <a16:creationId xmlns:a16="http://schemas.microsoft.com/office/drawing/2014/main" xmlns="" id="{CAE1B8CB-ED3A-4F8B-A8BC-237E29946151}"/>
              </a:ext>
            </a:extLst>
          </p:cNvPr>
          <p:cNvSpPr>
            <a:spLocks noChangeArrowheads="1"/>
          </p:cNvSpPr>
          <p:nvPr/>
        </p:nvSpPr>
        <p:spPr bwMode="auto">
          <a:xfrm>
            <a:off x="9328632" y="1856752"/>
            <a:ext cx="2622716" cy="553670"/>
          </a:xfrm>
          <a:prstGeom prst="rect">
            <a:avLst/>
          </a:prstGeom>
          <a:solidFill>
            <a:srgbClr val="0070C0"/>
          </a:solidFill>
          <a:ln w="9525" algn="ctr">
            <a:solidFill>
              <a:srgbClr val="046BB6"/>
            </a:solidFill>
            <a:round/>
            <a:headEnd/>
            <a:tailEnd/>
          </a:ln>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TextBox 14">
            <a:extLst>
              <a:ext uri="{FF2B5EF4-FFF2-40B4-BE49-F238E27FC236}">
                <a16:creationId xmlns:a16="http://schemas.microsoft.com/office/drawing/2014/main" xmlns="" id="{F3B5F629-B5CE-45A2-8154-43CC903D04D9}"/>
              </a:ext>
            </a:extLst>
          </p:cNvPr>
          <p:cNvSpPr txBox="1">
            <a:spLocks noChangeArrowheads="1"/>
          </p:cNvSpPr>
          <p:nvPr/>
        </p:nvSpPr>
        <p:spPr bwMode="auto">
          <a:xfrm>
            <a:off x="9328633" y="2010430"/>
            <a:ext cx="91815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Outcomes</a:t>
            </a:r>
          </a:p>
        </p:txBody>
      </p:sp>
      <p:sp>
        <p:nvSpPr>
          <p:cNvPr id="46" name="Rectangle 9">
            <a:extLst>
              <a:ext uri="{FF2B5EF4-FFF2-40B4-BE49-F238E27FC236}">
                <a16:creationId xmlns:a16="http://schemas.microsoft.com/office/drawing/2014/main" xmlns="" id="{15DACD0F-403B-4EA5-AC15-9FCE5202319C}"/>
              </a:ext>
            </a:extLst>
          </p:cNvPr>
          <p:cNvSpPr>
            <a:spLocks noChangeArrowheads="1"/>
          </p:cNvSpPr>
          <p:nvPr/>
        </p:nvSpPr>
        <p:spPr bwMode="auto">
          <a:xfrm>
            <a:off x="3152007" y="1846326"/>
            <a:ext cx="2672894" cy="510443"/>
          </a:xfrm>
          <a:prstGeom prst="rect">
            <a:avLst/>
          </a:prstGeom>
          <a:solidFill>
            <a:srgbClr val="0070C0"/>
          </a:solidFill>
          <a:ln w="9525" algn="ctr">
            <a:solidFill>
              <a:srgbClr val="046BB6"/>
            </a:solidFill>
            <a:round/>
            <a:headEnd/>
            <a:tailEnd/>
          </a:ln>
        </p:spPr>
        <p:txBody>
          <a:bodyPr lIns="54864" tIns="0" rIns="54864" bIns="0"/>
          <a:lstStyle>
            <a:lvl1pPr marL="119063" indent="-119063">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119063" marR="0" lvl="0" indent="-119063"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TextBox 14">
            <a:extLst>
              <a:ext uri="{FF2B5EF4-FFF2-40B4-BE49-F238E27FC236}">
                <a16:creationId xmlns:a16="http://schemas.microsoft.com/office/drawing/2014/main" xmlns="" id="{27DC51F6-7487-4BF9-A445-602EA78FF3B0}"/>
              </a:ext>
            </a:extLst>
          </p:cNvPr>
          <p:cNvSpPr txBox="1">
            <a:spLocks noChangeArrowheads="1"/>
          </p:cNvSpPr>
          <p:nvPr/>
        </p:nvSpPr>
        <p:spPr bwMode="auto">
          <a:xfrm>
            <a:off x="3164724" y="1989547"/>
            <a:ext cx="1492586"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srgbClr val="FFFFFF"/>
                </a:solidFill>
                <a:effectLst/>
                <a:uLnTx/>
                <a:uFillTx/>
                <a:latin typeface="Arial" charset="0"/>
                <a:ea typeface="ＭＳ Ｐゴシック" pitchFamily="34" charset="-128"/>
                <a:cs typeface="+mn-cs"/>
              </a:rPr>
              <a:t>Digital Capabilities</a:t>
            </a:r>
          </a:p>
        </p:txBody>
      </p:sp>
      <p:sp>
        <p:nvSpPr>
          <p:cNvPr id="48" name="TextBox 19">
            <a:extLst>
              <a:ext uri="{FF2B5EF4-FFF2-40B4-BE49-F238E27FC236}">
                <a16:creationId xmlns:a16="http://schemas.microsoft.com/office/drawing/2014/main" xmlns="" id="{598F489B-560A-4392-B262-21E40B653243}"/>
              </a:ext>
            </a:extLst>
          </p:cNvPr>
          <p:cNvSpPr txBox="1">
            <a:spLocks noChangeArrowheads="1"/>
          </p:cNvSpPr>
          <p:nvPr/>
        </p:nvSpPr>
        <p:spPr bwMode="auto">
          <a:xfrm>
            <a:off x="2242889" y="5543294"/>
            <a:ext cx="1170661"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Research Innovation and localization</a:t>
            </a:r>
          </a:p>
        </p:txBody>
      </p:sp>
      <p:sp>
        <p:nvSpPr>
          <p:cNvPr id="49" name="TextBox 19">
            <a:extLst>
              <a:ext uri="{FF2B5EF4-FFF2-40B4-BE49-F238E27FC236}">
                <a16:creationId xmlns:a16="http://schemas.microsoft.com/office/drawing/2014/main" xmlns="" id="{25804103-0DA0-4FA5-AC36-9B0A6BA54265}"/>
              </a:ext>
            </a:extLst>
          </p:cNvPr>
          <p:cNvSpPr txBox="1">
            <a:spLocks noChangeArrowheads="1"/>
          </p:cNvSpPr>
          <p:nvPr/>
        </p:nvSpPr>
        <p:spPr bwMode="auto">
          <a:xfrm>
            <a:off x="3485320" y="5543624"/>
            <a:ext cx="865702"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Cyber &amp; Information Security</a:t>
            </a:r>
          </a:p>
        </p:txBody>
      </p:sp>
      <p:sp>
        <p:nvSpPr>
          <p:cNvPr id="50" name="TextBox 19">
            <a:extLst>
              <a:ext uri="{FF2B5EF4-FFF2-40B4-BE49-F238E27FC236}">
                <a16:creationId xmlns:a16="http://schemas.microsoft.com/office/drawing/2014/main" xmlns="" id="{3D508C56-77DD-44F0-87B9-245F4990345D}"/>
              </a:ext>
            </a:extLst>
          </p:cNvPr>
          <p:cNvSpPr txBox="1">
            <a:spLocks noChangeArrowheads="1"/>
          </p:cNvSpPr>
          <p:nvPr/>
        </p:nvSpPr>
        <p:spPr bwMode="auto">
          <a:xfrm>
            <a:off x="4472711" y="5697334"/>
            <a:ext cx="9961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Electronic Government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51" name="TextBox 19">
            <a:extLst>
              <a:ext uri="{FF2B5EF4-FFF2-40B4-BE49-F238E27FC236}">
                <a16:creationId xmlns:a16="http://schemas.microsoft.com/office/drawing/2014/main" xmlns="" id="{174F5997-1A5C-4162-BF61-2A0641610A85}"/>
              </a:ext>
            </a:extLst>
          </p:cNvPr>
          <p:cNvSpPr txBox="1">
            <a:spLocks noChangeArrowheads="1"/>
          </p:cNvSpPr>
          <p:nvPr/>
        </p:nvSpPr>
        <p:spPr bwMode="auto">
          <a:xfrm>
            <a:off x="5704699" y="5560671"/>
            <a:ext cx="11849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Modernization of legacy systems:</a:t>
            </a:r>
          </a:p>
        </p:txBody>
      </p:sp>
      <p:sp>
        <p:nvSpPr>
          <p:cNvPr id="52" name="TextBox 19">
            <a:extLst>
              <a:ext uri="{FF2B5EF4-FFF2-40B4-BE49-F238E27FC236}">
                <a16:creationId xmlns:a16="http://schemas.microsoft.com/office/drawing/2014/main" xmlns="" id="{0728A0A0-A7B7-481C-A09B-2253FCBEAF44}"/>
              </a:ext>
            </a:extLst>
          </p:cNvPr>
          <p:cNvSpPr txBox="1">
            <a:spLocks noChangeArrowheads="1"/>
          </p:cNvSpPr>
          <p:nvPr/>
        </p:nvSpPr>
        <p:spPr bwMode="auto">
          <a:xfrm>
            <a:off x="6951800" y="5759067"/>
            <a:ext cx="9961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Reformed Procurement</a:t>
            </a:r>
          </a:p>
        </p:txBody>
      </p:sp>
      <p:sp>
        <p:nvSpPr>
          <p:cNvPr id="53" name="TextBox 19">
            <a:extLst>
              <a:ext uri="{FF2B5EF4-FFF2-40B4-BE49-F238E27FC236}">
                <a16:creationId xmlns:a16="http://schemas.microsoft.com/office/drawing/2014/main" xmlns="" id="{70B337E8-7DD3-4BA5-9EC2-B1AF2059AA00}"/>
              </a:ext>
            </a:extLst>
          </p:cNvPr>
          <p:cNvSpPr txBox="1">
            <a:spLocks noChangeArrowheads="1"/>
          </p:cNvSpPr>
          <p:nvPr/>
        </p:nvSpPr>
        <p:spPr bwMode="auto">
          <a:xfrm>
            <a:off x="8132070" y="5503620"/>
            <a:ext cx="99613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Provincial and Local Government Digitalization</a:t>
            </a:r>
          </a:p>
        </p:txBody>
      </p:sp>
      <p:sp>
        <p:nvSpPr>
          <p:cNvPr id="54" name="TextBox 19">
            <a:extLst>
              <a:ext uri="{FF2B5EF4-FFF2-40B4-BE49-F238E27FC236}">
                <a16:creationId xmlns:a16="http://schemas.microsoft.com/office/drawing/2014/main" xmlns="" id="{898C05A4-4C59-4BBD-80DA-3ED4DF5D35AA}"/>
              </a:ext>
            </a:extLst>
          </p:cNvPr>
          <p:cNvSpPr txBox="1">
            <a:spLocks noChangeArrowheads="1"/>
          </p:cNvSpPr>
          <p:nvPr/>
        </p:nvSpPr>
        <p:spPr bwMode="auto">
          <a:xfrm>
            <a:off x="9180031" y="5640954"/>
            <a:ext cx="9961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Cloud Computing</a:t>
            </a:r>
          </a:p>
        </p:txBody>
      </p:sp>
      <p:sp>
        <p:nvSpPr>
          <p:cNvPr id="55" name="TextBox 19">
            <a:extLst>
              <a:ext uri="{FF2B5EF4-FFF2-40B4-BE49-F238E27FC236}">
                <a16:creationId xmlns:a16="http://schemas.microsoft.com/office/drawing/2014/main" xmlns="" id="{A2F0D816-4211-47C3-B6FA-0FBD4069DEB4}"/>
              </a:ext>
            </a:extLst>
          </p:cNvPr>
          <p:cNvSpPr txBox="1">
            <a:spLocks noChangeArrowheads="1"/>
          </p:cNvSpPr>
          <p:nvPr/>
        </p:nvSpPr>
        <p:spPr bwMode="auto">
          <a:xfrm>
            <a:off x="10227992" y="5682812"/>
            <a:ext cx="1630992" cy="584775"/>
          </a:xfrm>
          <a:prstGeom prst="rect">
            <a:avLst/>
          </a:prstGeom>
          <a:solidFill>
            <a:schemeClr val="accent1">
              <a:lumMod val="20000"/>
              <a:lumOff val="80000"/>
            </a:schemeClr>
          </a:solidFill>
          <a:ln>
            <a:noFill/>
          </a:ln>
          <a:extLst/>
        </p:spPr>
        <p:txBody>
          <a:bodyPr wrap="square" lIns="54864" rIns="54864">
            <a:spAutoFit/>
          </a:bodyPr>
          <a:lstStyle>
            <a:lvl1pPr marL="228600" indent="-228600">
              <a:lnSpc>
                <a:spcPts val="2400"/>
              </a:lnSpc>
              <a:defRPr>
                <a:solidFill>
                  <a:schemeClr val="tx1"/>
                </a:solidFill>
                <a:latin typeface="Arial" charset="0"/>
                <a:ea typeface="ＭＳ Ｐゴシック" pitchFamily="34" charset="-128"/>
              </a:defRPr>
            </a:lvl1pPr>
            <a:lvl2pPr marL="742950" indent="-285750">
              <a:lnSpc>
                <a:spcPts val="2400"/>
              </a:lnSpc>
              <a:buChar char="–"/>
              <a:defRPr>
                <a:solidFill>
                  <a:schemeClr val="tx1"/>
                </a:solidFill>
                <a:latin typeface="Arial" charset="0"/>
                <a:ea typeface="ＭＳ Ｐゴシック" pitchFamily="34" charset="-128"/>
              </a:defRPr>
            </a:lvl2pPr>
            <a:lvl3pPr marL="1143000" indent="-228600">
              <a:lnSpc>
                <a:spcPts val="2400"/>
              </a:lnSpc>
              <a:buChar char="•"/>
              <a:defRPr>
                <a:solidFill>
                  <a:schemeClr val="tx1"/>
                </a:solidFill>
                <a:latin typeface="Arial" charset="0"/>
                <a:ea typeface="ＭＳ Ｐゴシック" pitchFamily="34" charset="-128"/>
              </a:defRPr>
            </a:lvl3pPr>
            <a:lvl4pPr marL="1600200" indent="-228600">
              <a:lnSpc>
                <a:spcPts val="2400"/>
              </a:lnSpc>
              <a:buChar char="–"/>
              <a:defRPr>
                <a:solidFill>
                  <a:schemeClr val="tx1"/>
                </a:solidFill>
                <a:latin typeface="Arial" charset="0"/>
                <a:ea typeface="ＭＳ Ｐゴシック" pitchFamily="34" charset="-128"/>
              </a:defRPr>
            </a:lvl4pPr>
            <a:lvl5pPr marL="2057400" indent="-228600">
              <a:lnSpc>
                <a:spcPts val="2400"/>
              </a:lnSpc>
              <a:buChar char="»"/>
              <a:defRPr>
                <a:solidFill>
                  <a:schemeClr val="tx1"/>
                </a:solidFill>
                <a:latin typeface="Arial" charset="0"/>
                <a:ea typeface="ＭＳ Ｐゴシック" pitchFamily="34" charset="-128"/>
              </a:defRPr>
            </a:lvl5pPr>
            <a:lvl6pPr marL="25146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6pPr>
            <a:lvl7pPr marL="29718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7pPr>
            <a:lvl8pPr marL="34290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8pPr>
            <a:lvl9pPr marL="3886200" indent="-228600" eaLnBrk="0" fontAlgn="base" hangingPunct="0">
              <a:lnSpc>
                <a:spcPts val="2400"/>
              </a:lnSpc>
              <a:spcBef>
                <a:spcPct val="0"/>
              </a:spcBef>
              <a:spcAft>
                <a:spcPct val="0"/>
              </a:spcAft>
              <a:buChar char="»"/>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Achieve: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800" b="1" i="0" u="none" strike="noStrike" kern="0" cap="none" spc="0" normalizeH="0" baseline="0" noProof="0" dirty="0">
                <a:ln>
                  <a:noFill/>
                </a:ln>
                <a:solidFill>
                  <a:srgbClr val="00B050"/>
                </a:solidFill>
                <a:effectLst/>
                <a:uLnTx/>
                <a:uFillTx/>
                <a:latin typeface="Arial" charset="0"/>
                <a:ea typeface="ＭＳ Ｐゴシック" pitchFamily="34" charset="-128"/>
                <a:cs typeface="+mn-cs"/>
              </a:rPr>
              <a:t>Digital Transformation for internal SITA environment  and Client environment</a:t>
            </a:r>
            <a:endParaRPr kumimoji="0" lang="en-US" altLang="en-US" sz="1000" b="1" i="0" u="none" strike="noStrike" kern="0" cap="none" spc="0" normalizeH="0" baseline="0" noProof="0" dirty="0">
              <a:ln>
                <a:noFill/>
              </a:ln>
              <a:solidFill>
                <a:srgbClr val="00B050"/>
              </a:solidFill>
              <a:effectLst/>
              <a:uLnTx/>
              <a:uFillTx/>
              <a:latin typeface="Arial" charset="0"/>
              <a:ea typeface="ＭＳ Ｐゴシック" pitchFamily="34" charset="-128"/>
              <a:cs typeface="+mn-cs"/>
            </a:endParaRPr>
          </a:p>
        </p:txBody>
      </p:sp>
      <p:sp>
        <p:nvSpPr>
          <p:cNvPr id="3" name="Slide Number Placeholder 2">
            <a:extLst>
              <a:ext uri="{FF2B5EF4-FFF2-40B4-BE49-F238E27FC236}">
                <a16:creationId xmlns:a16="http://schemas.microsoft.com/office/drawing/2014/main" xmlns="" id="{0EBFBCAB-0F21-4054-B2A9-B7BF3517B3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803A-B966-4D15-A496-CA42E7EDCD70}"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1877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A773-D0A6-4F0C-B24C-2D93A0B3693B}"/>
              </a:ext>
            </a:extLst>
          </p:cNvPr>
          <p:cNvSpPr>
            <a:spLocks noGrp="1"/>
          </p:cNvSpPr>
          <p:nvPr>
            <p:ph type="ctrTitle"/>
          </p:nvPr>
        </p:nvSpPr>
        <p:spPr>
          <a:xfrm>
            <a:off x="3563331" y="280547"/>
            <a:ext cx="7918515" cy="3110746"/>
          </a:xfrm>
        </p:spPr>
        <p:txBody>
          <a:bodyPr>
            <a:normAutofit fontScale="90000"/>
          </a:bodyPr>
          <a:lstStyle/>
          <a:p>
            <a:r>
              <a:rPr lang="en-US" dirty="0"/>
              <a:t/>
            </a:r>
            <a:br>
              <a:rPr lang="en-US" dirty="0"/>
            </a:br>
            <a:r>
              <a:rPr lang="en-US" dirty="0"/>
              <a:t/>
            </a:r>
            <a:br>
              <a:rPr lang="en-US" dirty="0"/>
            </a:br>
            <a:r>
              <a:rPr lang="en-ZA" sz="4000" dirty="0"/>
              <a:t>Programme 3: </a:t>
            </a:r>
            <a:br>
              <a:rPr lang="en-ZA" sz="4000" dirty="0"/>
            </a:br>
            <a:r>
              <a:rPr lang="en-ZA" sz="4000" dirty="0"/>
              <a:t>Skills and Capability Development</a:t>
            </a:r>
            <a:br>
              <a:rPr lang="en-ZA" sz="4000" dirty="0"/>
            </a:br>
            <a:r>
              <a:rPr lang="en-US" sz="4000" dirty="0"/>
              <a:t/>
            </a:r>
            <a:br>
              <a:rPr lang="en-US" sz="4000" dirty="0"/>
            </a:br>
            <a:r>
              <a:rPr lang="en-GB" dirty="0">
                <a:ea typeface="Times New Roman" panose="02020603050405020304" pitchFamily="18" charset="0"/>
                <a:cs typeface="Calibri" panose="020F0502020204030204" pitchFamily="34" charset="0"/>
              </a:rPr>
              <a:t/>
            </a:r>
            <a:br>
              <a:rPr lang="en-GB" dirty="0">
                <a:ea typeface="Times New Roman" panose="02020603050405020304" pitchFamily="18" charset="0"/>
                <a:cs typeface="Calibri" panose="020F0502020204030204" pitchFamily="34" charset="0"/>
              </a:rPr>
            </a:br>
            <a:endParaRPr lang="en-ZA" dirty="0"/>
          </a:p>
        </p:txBody>
      </p:sp>
      <p:sp>
        <p:nvSpPr>
          <p:cNvPr id="3" name="Subtitle 2">
            <a:extLst>
              <a:ext uri="{FF2B5EF4-FFF2-40B4-BE49-F238E27FC236}">
                <a16:creationId xmlns:a16="http://schemas.microsoft.com/office/drawing/2014/main" xmlns="" id="{3C7E4232-91CA-4CEA-87FE-845232D344FF}"/>
              </a:ext>
            </a:extLst>
          </p:cNvPr>
          <p:cNvSpPr>
            <a:spLocks noGrp="1"/>
          </p:cNvSpPr>
          <p:nvPr>
            <p:ph type="subTitle" idx="1"/>
          </p:nvPr>
        </p:nvSpPr>
        <p:spPr>
          <a:xfrm>
            <a:off x="4214880" y="2879342"/>
            <a:ext cx="7151497" cy="1797099"/>
          </a:xfrm>
        </p:spPr>
        <p:txBody>
          <a:bodyPr>
            <a:normAutofit/>
          </a:bodyPr>
          <a:lstStyle/>
          <a:p>
            <a:pPr algn="l"/>
            <a:r>
              <a:rPr lang="en-GB" dirty="0">
                <a:cs typeface="Calibri" panose="020F0502020204030204" pitchFamily="34" charset="0"/>
              </a:rPr>
              <a:t>Output 11: Workplace Skills Plan (WSP)</a:t>
            </a:r>
          </a:p>
          <a:p>
            <a:pPr algn="l"/>
            <a:r>
              <a:rPr lang="en-GB" dirty="0">
                <a:cs typeface="Calibri" panose="020F0502020204030204" pitchFamily="34" charset="0"/>
              </a:rPr>
              <a:t>Output 12: Culture Improvement Plan </a:t>
            </a:r>
            <a:endParaRPr lang="en-ZA" dirty="0"/>
          </a:p>
          <a:p>
            <a:pPr algn="l"/>
            <a:endParaRPr lang="en-ZA" dirty="0"/>
          </a:p>
        </p:txBody>
      </p:sp>
      <p:sp>
        <p:nvSpPr>
          <p:cNvPr id="4" name="Title 1">
            <a:extLst>
              <a:ext uri="{FF2B5EF4-FFF2-40B4-BE49-F238E27FC236}">
                <a16:creationId xmlns:a16="http://schemas.microsoft.com/office/drawing/2014/main" xmlns="" id="{C65A1BB3-2E04-4A57-9CCE-01D6B4BE268B}"/>
              </a:ext>
            </a:extLst>
          </p:cNvPr>
          <p:cNvSpPr txBox="1">
            <a:spLocks/>
          </p:cNvSpPr>
          <p:nvPr/>
        </p:nvSpPr>
        <p:spPr>
          <a:xfrm>
            <a:off x="5505253" y="2190462"/>
            <a:ext cx="4012373"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Tree>
    <p:extLst>
      <p:ext uri="{BB962C8B-B14F-4D97-AF65-F5344CB8AC3E}">
        <p14:creationId xmlns:p14="http://schemas.microsoft.com/office/powerpoint/2010/main" xmlns="" val="4995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2880252541"/>
              </p:ext>
            </p:extLst>
          </p:nvPr>
        </p:nvGraphicFramePr>
        <p:xfrm>
          <a:off x="93430" y="719564"/>
          <a:ext cx="11954639" cy="238238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algn="l">
                        <a:lnSpc>
                          <a:spcPct val="115000"/>
                        </a:lnSpc>
                        <a:spcBef>
                          <a:spcPts val="200"/>
                        </a:spcBef>
                        <a:spcAft>
                          <a:spcPts val="0"/>
                        </a:spcAft>
                      </a:pPr>
                      <a:r>
                        <a:rPr lang="en-US" sz="10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Enhanced workforce</a:t>
                      </a:r>
                    </a:p>
                    <a:p>
                      <a:pPr marL="0" marR="0" algn="l">
                        <a:lnSpc>
                          <a:spcPct val="115000"/>
                        </a:lnSpc>
                        <a:spcBef>
                          <a:spcPts val="200"/>
                        </a:spcBef>
                        <a:spcAft>
                          <a:spcPts val="0"/>
                        </a:spcAft>
                      </a:pPr>
                      <a:r>
                        <a:rPr lang="en-US" sz="10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capability solving complex problems and adopting innovative solutions</a:t>
                      </a:r>
                    </a:p>
                    <a:p>
                      <a:pPr marL="0" marR="0" algn="l">
                        <a:lnSpc>
                          <a:spcPct val="115000"/>
                        </a:lnSpc>
                        <a:spcBef>
                          <a:spcPts val="200"/>
                        </a:spcBef>
                        <a:spcAft>
                          <a:spcPts val="0"/>
                        </a:spcAft>
                      </a:pPr>
                      <a:endParaRPr lang="en-US" sz="1000" dirty="0">
                        <a:effectLst/>
                        <a:latin typeface="Calibri Light" panose="020F0302020204030204" pitchFamily="34" charset="0"/>
                        <a:ea typeface="Calibri Light" panose="020F0302020204030204" pitchFamily="34"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Employees trained against the workplace skills plan (WSP)</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 employees trained against the WSP</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79.5% of employees trained against the WSP</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81% of employees trained against the WSP</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Bef>
                          <a:spcPts val="200"/>
                        </a:spcBef>
                        <a:spcAft>
                          <a:spcPts val="0"/>
                        </a:spcAft>
                      </a:pPr>
                      <a:r>
                        <a:rPr lang="en-GB" sz="1100" dirty="0">
                          <a:effectLst/>
                        </a:rPr>
                        <a:t>70% of employees trained against the WSP</a:t>
                      </a:r>
                      <a:endParaRPr lang="en-ZA" sz="1100" dirty="0">
                        <a:effectLst/>
                      </a:endParaRPr>
                    </a:p>
                    <a:p>
                      <a:pPr algn="l">
                        <a:lnSpc>
                          <a:spcPct val="115000"/>
                        </a:lnSpc>
                        <a:spcBef>
                          <a:spcPts val="200"/>
                        </a:spcBef>
                        <a:spcAft>
                          <a:spcPts val="0"/>
                        </a:spcAft>
                      </a:pPr>
                      <a:r>
                        <a:rPr lang="en-GB" sz="1100" dirty="0">
                          <a:effectLst/>
                        </a:rPr>
                        <a:t> </a:t>
                      </a:r>
                      <a:endParaRPr lang="en-ZA" sz="1100" dirty="0">
                        <a:effectLst/>
                      </a:endParaRPr>
                    </a:p>
                    <a:p>
                      <a:pPr algn="l">
                        <a:lnSpc>
                          <a:spcPct val="115000"/>
                        </a:lnSpc>
                        <a:spcBef>
                          <a:spcPts val="200"/>
                        </a:spcBef>
                        <a:spcAft>
                          <a:spcPts val="0"/>
                        </a:spcAft>
                      </a:pPr>
                      <a:r>
                        <a:rPr lang="en-GB" sz="1100" dirty="0">
                          <a:effectLst/>
                        </a:rPr>
                        <a:t> </a:t>
                      </a:r>
                      <a:endParaRPr lang="en-ZA" sz="1100" dirty="0">
                        <a:effectLst/>
                      </a:endParaRPr>
                    </a:p>
                    <a:p>
                      <a:pPr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Bef>
                          <a:spcPts val="200"/>
                        </a:spcBef>
                        <a:spcAft>
                          <a:spcPts val="0"/>
                        </a:spcAft>
                      </a:pPr>
                      <a:r>
                        <a:rPr lang="en-GB" sz="1100" dirty="0">
                          <a:effectLst/>
                        </a:rPr>
                        <a:t>75% of employees trained against the WSP</a:t>
                      </a:r>
                      <a:endParaRPr lang="en-ZA" sz="1100" dirty="0">
                        <a:effectLst/>
                      </a:endParaRPr>
                    </a:p>
                    <a:p>
                      <a:pPr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80% of employees trained against the WSP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85% of employees trained against the WSP</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3:  Skills and Capacity Development</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3" y="132245"/>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11: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Workplace Skills Plan</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68184" y="3591663"/>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974741939"/>
              </p:ext>
            </p:extLst>
          </p:nvPr>
        </p:nvGraphicFramePr>
        <p:xfrm>
          <a:off x="68184" y="4916930"/>
          <a:ext cx="12005135" cy="22028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algn="l">
                        <a:lnSpc>
                          <a:spcPct val="115000"/>
                        </a:lnSpc>
                        <a:spcBef>
                          <a:spcPts val="20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Enhanced workforce</a:t>
                      </a:r>
                    </a:p>
                    <a:p>
                      <a:pPr marL="0" marR="0" algn="l">
                        <a:lnSpc>
                          <a:spcPct val="115000"/>
                        </a:lnSpc>
                        <a:spcBef>
                          <a:spcPts val="20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capability solving complex problems and adopting innovative solutions</a:t>
                      </a:r>
                    </a:p>
                    <a:p>
                      <a:pPr marL="0" marR="0" algn="l">
                        <a:lnSpc>
                          <a:spcPct val="115000"/>
                        </a:lnSpc>
                        <a:spcBef>
                          <a:spcPts val="200"/>
                        </a:spcBef>
                        <a:spcAft>
                          <a:spcPts val="0"/>
                        </a:spcAft>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Employees trained against the workplace skills plan </a:t>
                      </a:r>
                    </a:p>
                    <a:p>
                      <a:pPr marL="0" marR="0" algn="l">
                        <a:lnSpc>
                          <a:spcPct val="115000"/>
                        </a:lnSpc>
                        <a:spcBef>
                          <a:spcPts val="200"/>
                        </a:spcBef>
                        <a:spcAft>
                          <a:spcPts val="0"/>
                        </a:spcAft>
                      </a:pPr>
                      <a:r>
                        <a:rPr lang="en-US" sz="1200" dirty="0">
                          <a:effectLst/>
                          <a:latin typeface="Calibri Light" panose="020F0302020204030204" pitchFamily="34" charset="0"/>
                          <a:ea typeface="Calibri Light" panose="020F0302020204030204" pitchFamily="34" charset="0"/>
                          <a:cs typeface="Times New Roman" panose="02020603050405020304" pitchFamily="18" charset="0"/>
                        </a:rPr>
                        <a:t>(WSP)</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Light" panose="020F0302020204030204" pitchFamily="34" charset="0"/>
                          <a:ea typeface="Calibri Light" panose="020F0302020204030204" pitchFamily="34" charset="0"/>
                          <a:cs typeface="Calibri" panose="020F0502020204030204" pitchFamily="34" charset="0"/>
                        </a:rPr>
                        <a:t>% employees trained against the WSP</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ability for an organisation to identify and develop the required skills to</a:t>
                      </a:r>
                    </a:p>
                    <a:p>
                      <a:pPr marL="0" marR="0" algn="l">
                        <a:lnSpc>
                          <a:spcPct val="115000"/>
                        </a:lnSpc>
                        <a:spcBef>
                          <a:spcPts val="200"/>
                        </a:spcBef>
                        <a:spcAft>
                          <a:spcPts val="0"/>
                        </a:spcAft>
                      </a:pP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meet the current and future business needs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70% of employees trained against the WSP</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75% of employees trained against the WSP</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Annual WSP approved by EXCO</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20% of employees trained against the WSP</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40% of employees trained against the WSP</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75% of employees trained against the WSP</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374462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1443795504"/>
              </p:ext>
            </p:extLst>
          </p:nvPr>
        </p:nvGraphicFramePr>
        <p:xfrm>
          <a:off x="93430" y="879870"/>
          <a:ext cx="11954639" cy="2181722"/>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1015950" rtl="0" eaLnBrk="1" fontAlgn="auto" latinLnBrk="0" hangingPunct="1">
                        <a:lnSpc>
                          <a:spcPct val="115000"/>
                        </a:lnSpc>
                        <a:spcBef>
                          <a:spcPts val="200"/>
                        </a:spcBef>
                        <a:spcAft>
                          <a:spcPts val="200"/>
                        </a:spcAft>
                        <a:buClrTx/>
                        <a:buSzTx/>
                        <a:buFontTx/>
                        <a:buNone/>
                        <a:tabLst/>
                        <a:defRPr/>
                      </a:pPr>
                      <a:r>
                        <a:rPr lang="en-GB" sz="1000" dirty="0">
                          <a:effectLst/>
                        </a:rPr>
                        <a:t>Enhanced workforce capability solving complex problems and adopting innovative solutions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marL="0" marR="0" algn="l" defTabSz="1015950" rtl="0" eaLnBrk="1" latinLnBrk="0" hangingPunct="1">
                        <a:lnSpc>
                          <a:spcPct val="115000"/>
                        </a:lnSpc>
                        <a:spcBef>
                          <a:spcPts val="20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100% implementation of culture  plan</a:t>
                      </a:r>
                    </a:p>
                    <a:p>
                      <a:pPr algn="l">
                        <a:lnSpc>
                          <a:spcPct val="115000"/>
                        </a:lnSpc>
                        <a:spcAft>
                          <a:spcPts val="0"/>
                        </a:spcAft>
                      </a:pPr>
                      <a:r>
                        <a:rPr lang="en-GB" sz="1100" dirty="0">
                          <a:effectLst/>
                        </a:rPr>
                        <a:t>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 implementation of milestones as per culture plan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54.34% implementation of planned activities as per the culture plan</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100% of milestones achieved as per the culture plan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100% implementation of milestones as per culture plan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Conduct culture survey (improvement on baseline)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Conduct culture survey (improvement on 23/24 survey)</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3:  Skills and Capacity Development</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3" y="132245"/>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12: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Culture Improvement Plan</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68183" y="3796408"/>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493420074"/>
              </p:ext>
            </p:extLst>
          </p:nvPr>
        </p:nvGraphicFramePr>
        <p:xfrm>
          <a:off x="68184" y="4304797"/>
          <a:ext cx="12005135" cy="2133473"/>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00340">
                <a:tc>
                  <a:txBody>
                    <a:bodyPr/>
                    <a:lstStyle/>
                    <a:p>
                      <a:pPr marL="0" marR="0" lvl="0" indent="0" algn="l" defTabSz="846625"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Calibri Light" panose="020F0302020204030204" pitchFamily="34" charset="0"/>
                          <a:cs typeface="Times New Roman" panose="02020603050405020304" pitchFamily="18" charset="0"/>
                        </a:rPr>
                        <a:t>Enhanced workforce capability solving complex problems and adopting innovative solutions</a:t>
                      </a:r>
                      <a:endPar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100% implementation of culture plan</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dirty="0">
                          <a:effectLst/>
                        </a:rPr>
                        <a:t>% implementation of milestones as per culture  plan </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To embed a culture that consists of shared beliefs and values and then communicated and reinforced through various methods to shape, transform employee perceptions, behaviors and understanding.</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100% of milestones achieved as per the culture plan </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100% of milestones achieved as per the culture plan</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25% implementation of milestones as per culture plan</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50% implementation of milestones as per culture plan</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75% implementation of milestones as per culture  plan</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GB"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100% implementation of milestones as per culture plan</a:t>
                      </a:r>
                      <a:endParaRPr lang="en-ZA" sz="120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143153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A773-D0A6-4F0C-B24C-2D93A0B3693B}"/>
              </a:ext>
            </a:extLst>
          </p:cNvPr>
          <p:cNvSpPr>
            <a:spLocks noGrp="1"/>
          </p:cNvSpPr>
          <p:nvPr>
            <p:ph type="ctrTitle"/>
          </p:nvPr>
        </p:nvSpPr>
        <p:spPr>
          <a:xfrm>
            <a:off x="3563331" y="280547"/>
            <a:ext cx="7918515" cy="3110746"/>
          </a:xfrm>
        </p:spPr>
        <p:txBody>
          <a:bodyPr>
            <a:normAutofit fontScale="90000"/>
          </a:bodyPr>
          <a:lstStyle/>
          <a:p>
            <a:r>
              <a:rPr lang="en-US" dirty="0"/>
              <a:t/>
            </a:r>
            <a:br>
              <a:rPr lang="en-US" dirty="0"/>
            </a:br>
            <a:r>
              <a:rPr lang="en-US" dirty="0"/>
              <a:t/>
            </a:r>
            <a:br>
              <a:rPr lang="en-US" dirty="0"/>
            </a:br>
            <a:r>
              <a:rPr lang="en-ZA" sz="4000" dirty="0"/>
              <a:t>Programme 4: </a:t>
            </a:r>
            <a:br>
              <a:rPr lang="en-ZA" sz="4000" dirty="0"/>
            </a:br>
            <a:r>
              <a:rPr lang="en-ZA" sz="4000" dirty="0"/>
              <a:t>Financial Sustainability</a:t>
            </a:r>
            <a:br>
              <a:rPr lang="en-ZA" sz="4000" dirty="0"/>
            </a:br>
            <a:r>
              <a:rPr lang="en-US" sz="4000" dirty="0"/>
              <a:t/>
            </a:r>
            <a:br>
              <a:rPr lang="en-US" sz="4000" dirty="0"/>
            </a:br>
            <a:r>
              <a:rPr lang="en-GB" dirty="0">
                <a:ea typeface="Times New Roman" panose="02020603050405020304" pitchFamily="18" charset="0"/>
                <a:cs typeface="Calibri" panose="020F0502020204030204" pitchFamily="34" charset="0"/>
              </a:rPr>
              <a:t/>
            </a:r>
            <a:br>
              <a:rPr lang="en-GB" dirty="0">
                <a:ea typeface="Times New Roman" panose="02020603050405020304" pitchFamily="18" charset="0"/>
                <a:cs typeface="Calibri" panose="020F0502020204030204" pitchFamily="34" charset="0"/>
              </a:rPr>
            </a:br>
            <a:endParaRPr lang="en-ZA" dirty="0"/>
          </a:p>
        </p:txBody>
      </p:sp>
      <p:sp>
        <p:nvSpPr>
          <p:cNvPr id="3" name="Subtitle 2">
            <a:extLst>
              <a:ext uri="{FF2B5EF4-FFF2-40B4-BE49-F238E27FC236}">
                <a16:creationId xmlns:a16="http://schemas.microsoft.com/office/drawing/2014/main" xmlns="" id="{3C7E4232-91CA-4CEA-87FE-845232D344FF}"/>
              </a:ext>
            </a:extLst>
          </p:cNvPr>
          <p:cNvSpPr>
            <a:spLocks noGrp="1"/>
          </p:cNvSpPr>
          <p:nvPr>
            <p:ph type="subTitle" idx="1"/>
          </p:nvPr>
        </p:nvSpPr>
        <p:spPr>
          <a:xfrm>
            <a:off x="4015818" y="3070834"/>
            <a:ext cx="7151497" cy="1797099"/>
          </a:xfrm>
        </p:spPr>
        <p:txBody>
          <a:bodyPr>
            <a:normAutofit/>
          </a:bodyPr>
          <a:lstStyle/>
          <a:p>
            <a:pPr algn="l"/>
            <a:r>
              <a:rPr lang="en-GB" dirty="0">
                <a:cs typeface="Calibri" panose="020F0502020204030204" pitchFamily="34" charset="0"/>
              </a:rPr>
              <a:t>Output 13: Improved profitability - EBITDA</a:t>
            </a:r>
          </a:p>
          <a:p>
            <a:pPr algn="l"/>
            <a:r>
              <a:rPr lang="en-GB" dirty="0">
                <a:cs typeface="Calibri" panose="020F0502020204030204" pitchFamily="34" charset="0"/>
              </a:rPr>
              <a:t>Output 14: Improved profitability – Net collection rate</a:t>
            </a:r>
          </a:p>
          <a:p>
            <a:pPr algn="l"/>
            <a:r>
              <a:rPr lang="en-GB" dirty="0">
                <a:cs typeface="Calibri" panose="020F0502020204030204" pitchFamily="34" charset="0"/>
              </a:rPr>
              <a:t>Output 15: Growth in revenue</a:t>
            </a:r>
            <a:endParaRPr lang="en-ZA" dirty="0"/>
          </a:p>
        </p:txBody>
      </p:sp>
      <p:sp>
        <p:nvSpPr>
          <p:cNvPr id="4" name="Title 1">
            <a:extLst>
              <a:ext uri="{FF2B5EF4-FFF2-40B4-BE49-F238E27FC236}">
                <a16:creationId xmlns:a16="http://schemas.microsoft.com/office/drawing/2014/main" xmlns="" id="{C65A1BB3-2E04-4A57-9CCE-01D6B4BE268B}"/>
              </a:ext>
            </a:extLst>
          </p:cNvPr>
          <p:cNvSpPr txBox="1">
            <a:spLocks/>
          </p:cNvSpPr>
          <p:nvPr/>
        </p:nvSpPr>
        <p:spPr>
          <a:xfrm>
            <a:off x="5505253" y="2190462"/>
            <a:ext cx="4012373"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Tree>
    <p:extLst>
      <p:ext uri="{BB962C8B-B14F-4D97-AF65-F5344CB8AC3E}">
        <p14:creationId xmlns:p14="http://schemas.microsoft.com/office/powerpoint/2010/main" xmlns="" val="25449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1969628162"/>
              </p:ext>
            </p:extLst>
          </p:nvPr>
        </p:nvGraphicFramePr>
        <p:xfrm>
          <a:off x="93430" y="879870"/>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1015950" rtl="0" eaLnBrk="1" fontAlgn="auto" latinLnBrk="0" hangingPunct="1">
                        <a:lnSpc>
                          <a:spcPct val="115000"/>
                        </a:lnSpc>
                        <a:spcBef>
                          <a:spcPts val="200"/>
                        </a:spcBef>
                        <a:spcAft>
                          <a:spcPts val="200"/>
                        </a:spcAft>
                        <a:buClrTx/>
                        <a:buSzTx/>
                        <a:buFontTx/>
                        <a:buNone/>
                        <a:tabLst/>
                        <a:defRPr/>
                      </a:pPr>
                      <a:r>
                        <a:rPr lang="en-GB" sz="1000" dirty="0">
                          <a:effectLst/>
                        </a:rPr>
                        <a:t>Innovative digital service investments promoting financial sustainability</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Improved profitability</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#EBITDA</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R48.3m (EBIT)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R245.7m (EBIT)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R454.8m</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R42.2m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kern="1200" dirty="0">
                          <a:effectLst/>
                        </a:rPr>
                        <a:t>R328m</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kern="1200" dirty="0">
                          <a:effectLst/>
                        </a:rPr>
                        <a:t>R378m</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kern="1200" dirty="0">
                          <a:effectLst/>
                        </a:rPr>
                        <a:t>R428m</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4:  Financial Sustainability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3" y="132245"/>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13: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Financial sustainability - EBITDA</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68183" y="3796408"/>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317460017"/>
              </p:ext>
            </p:extLst>
          </p:nvPr>
        </p:nvGraphicFramePr>
        <p:xfrm>
          <a:off x="68184" y="4304795"/>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auto" latinLnBrk="0" hangingPunct="1">
                        <a:lnSpc>
                          <a:spcPct val="115000"/>
                        </a:lnSpc>
                        <a:spcBef>
                          <a:spcPts val="0"/>
                        </a:spcBef>
                        <a:spcAft>
                          <a:spcPts val="0"/>
                        </a:spcAft>
                        <a:buClrTx/>
                        <a:buSzTx/>
                        <a:buFontTx/>
                        <a:buNone/>
                        <a:tabLst/>
                        <a:defRPr/>
                      </a:pPr>
                      <a:r>
                        <a:rPr lang="en-GB" sz="1200" dirty="0">
                          <a:effectLst/>
                          <a:latin typeface="+mn-lt"/>
                        </a:rPr>
                        <a:t>Innovative digital service investments promoting financial sustainability</a:t>
                      </a:r>
                      <a:endParaRPr lang="en-ZA" sz="1200" dirty="0">
                        <a:effectLst/>
                        <a:latin typeface="+mn-lt"/>
                        <a:ea typeface="Times New Roman" panose="02020603050405020304" pitchFamily="18" charset="0"/>
                        <a:cs typeface="Times New Roman" panose="02020603050405020304" pitchFamily="18" charset="0"/>
                      </a:endParaRPr>
                    </a:p>
                    <a:p>
                      <a:pPr marL="0" marR="0" indent="0" algn="l" defTabSz="846625" rtl="0" eaLnBrk="1" fontAlgn="auto" latinLnBrk="0" hangingPunct="1">
                        <a:lnSpc>
                          <a:spcPct val="115000"/>
                        </a:lnSpc>
                        <a:spcBef>
                          <a:spcPts val="0"/>
                        </a:spcBef>
                        <a:spcAft>
                          <a:spcPts val="0"/>
                        </a:spcAft>
                        <a:buClrTx/>
                        <a:buSzTx/>
                        <a:buFontTx/>
                        <a:buNone/>
                        <a:tabLst/>
                        <a:defRPr/>
                      </a:pP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US" sz="1200" kern="1200" dirty="0">
                          <a:solidFill>
                            <a:schemeClr val="tx1"/>
                          </a:solidFill>
                          <a:effectLst/>
                          <a:latin typeface="+mn-lt"/>
                          <a:ea typeface="Calibri Light" panose="020F0302020204030204" pitchFamily="34" charset="0"/>
                          <a:cs typeface="Times New Roman" panose="02020603050405020304" pitchFamily="18" charset="0"/>
                        </a:rPr>
                        <a:t>Improved profitability</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kumimoji="0" lang="en-US" sz="1200" b="0" i="0" u="none" strike="noStrike" kern="1200" cap="none" spc="0" normalizeH="0" baseline="0" dirty="0">
                          <a:ln>
                            <a:noFill/>
                          </a:ln>
                          <a:solidFill>
                            <a:srgbClr val="000000"/>
                          </a:solidFill>
                          <a:effectLst/>
                          <a:uLnTx/>
                          <a:uFillTx/>
                          <a:latin typeface="+mn-lt"/>
                          <a:ea typeface="+mn-ea"/>
                          <a:cs typeface="+mn-cs"/>
                        </a:rPr>
                        <a:t>#EBITDA</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846625" rtl="0" eaLnBrk="1" fontAlgn="auto" latinLnBrk="0" hangingPunct="1">
                        <a:lnSpc>
                          <a:spcPct val="115000"/>
                        </a:lnSpc>
                        <a:spcBef>
                          <a:spcPts val="2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EBITDA is defined as revenue minus expenses,  excluding tax, depreciation,</a:t>
                      </a:r>
                    </a:p>
                    <a:p>
                      <a:pPr marL="0" marR="0" lvl="0" indent="0" algn="l" defTabSz="846625" rtl="0" eaLnBrk="1" fontAlgn="auto" latinLnBrk="0" hangingPunct="1">
                        <a:lnSpc>
                          <a:spcPct val="115000"/>
                        </a:lnSpc>
                        <a:spcBef>
                          <a:spcPts val="2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amortisation and interest. It is an indicator of a company's profitability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R42.2m </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200" kern="1200" dirty="0">
                          <a:effectLst/>
                          <a:latin typeface="+mn-lt"/>
                        </a:rPr>
                        <a:t>R328m</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R32.8m</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R98.4m </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R196.8m</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kern="1200" dirty="0">
                          <a:effectLst/>
                          <a:latin typeface="+mn-lt"/>
                        </a:rPr>
                        <a:t>R328m</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422997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nvPr>
        </p:nvGraphicFramePr>
        <p:xfrm>
          <a:off x="93430" y="879870"/>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1015950" rtl="0" eaLnBrk="1" fontAlgn="auto" latinLnBrk="0" hangingPunct="1">
                        <a:lnSpc>
                          <a:spcPct val="115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Innovative digital service Investments promoting financial sustainability</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Improved profitability</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rPr>
                        <a:t>%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80%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87%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85.40%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80%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80%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80%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85% net collection rate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4:  Financial Sustainability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29190" y="117464"/>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14: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Net Collection Rate</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68183" y="3796408"/>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3712216793"/>
              </p:ext>
            </p:extLst>
          </p:nvPr>
        </p:nvGraphicFramePr>
        <p:xfrm>
          <a:off x="68184" y="4304795"/>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Innovative digital service Investments promoting financial sustainability</a:t>
                      </a:r>
                    </a:p>
                    <a:p>
                      <a:pPr marL="0" marR="0" indent="0" algn="l" defTabSz="846625" rtl="0" eaLnBrk="1" fontAlgn="auto" latinLnBrk="0" hangingPunct="1">
                        <a:lnSpc>
                          <a:spcPct val="115000"/>
                        </a:lnSpc>
                        <a:spcBef>
                          <a:spcPts val="0"/>
                        </a:spcBef>
                        <a:spcAft>
                          <a:spcPts val="0"/>
                        </a:spcAft>
                        <a:buClrTx/>
                        <a:buSzTx/>
                        <a:buFontTx/>
                        <a:buNone/>
                        <a:tabLst/>
                        <a:defRPr/>
                      </a:pP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1015950" rtl="0" eaLnBrk="1" latinLnBrk="0" hangingPunct="1">
                        <a:lnSpc>
                          <a:spcPct val="115000"/>
                        </a:lnSpc>
                        <a:spcBef>
                          <a:spcPts val="200"/>
                        </a:spcBef>
                        <a:spcAft>
                          <a:spcPts val="0"/>
                        </a:spcAft>
                      </a:pPr>
                      <a:r>
                        <a:rPr lang="en-US" sz="12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Improved profitability</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lang="en-GB" sz="1200" dirty="0">
                          <a:effectLst/>
                          <a:latin typeface="+mn-lt"/>
                          <a:ea typeface="Calibri Light" panose="020F0302020204030204" pitchFamily="34" charset="0"/>
                          <a:cs typeface="Calibri Light" panose="020F0302020204030204" pitchFamily="34" charset="0"/>
                        </a:rPr>
                        <a:t>% net collection rate</a:t>
                      </a:r>
                      <a:endParaRPr lang="en-US"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kumimoji="0" lang="en-US" sz="1200" b="0" i="0" u="none" strike="noStrike" kern="1200" cap="none" spc="0" normalizeH="0" baseline="0" dirty="0">
                          <a:ln>
                            <a:noFill/>
                          </a:ln>
                          <a:solidFill>
                            <a:srgbClr val="000000"/>
                          </a:solidFill>
                          <a:effectLst/>
                          <a:uLnTx/>
                          <a:uFillTx/>
                          <a:latin typeface="+mn-lt"/>
                          <a:ea typeface="+mn-ea"/>
                          <a:cs typeface="+mn-cs"/>
                        </a:rPr>
                        <a:t>This measures current year invoices due and receivable and the percentage that SITA actually collects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80% net collection rate</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80% net collection rate</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60% net collection rate</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70% net collection rate</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GB" sz="1200" b="0" i="0" u="none" strike="noStrike" kern="1200" cap="none" spc="0" normalizeH="0" baseline="0" dirty="0">
                          <a:ln>
                            <a:noFill/>
                          </a:ln>
                          <a:solidFill>
                            <a:srgbClr val="000000"/>
                          </a:solidFill>
                          <a:effectLst/>
                          <a:uLnTx/>
                          <a:uFillTx/>
                          <a:latin typeface="+mn-lt"/>
                          <a:ea typeface="+mn-ea"/>
                          <a:cs typeface="+mn-cs"/>
                        </a:rPr>
                        <a:t>80% net collection rate</a:t>
                      </a:r>
                      <a:endParaRPr kumimoji="0" lang="en-ZA" sz="1200" b="0" i="0" u="none" strike="noStrike" kern="1200" cap="none" spc="0" normalizeH="0" baseline="0" dirty="0">
                        <a:ln>
                          <a:noFill/>
                        </a:ln>
                        <a:solidFill>
                          <a:srgbClr val="000000"/>
                        </a:solidFill>
                        <a:effectLst/>
                        <a:uLnTx/>
                        <a:uFillTx/>
                        <a:latin typeface="+mn-lt"/>
                        <a:ea typeface="+mn-ea"/>
                        <a:cs typeface="+mn-cs"/>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128193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4209653987"/>
              </p:ext>
            </p:extLst>
          </p:nvPr>
        </p:nvGraphicFramePr>
        <p:xfrm>
          <a:off x="93430" y="879870"/>
          <a:ext cx="11954639" cy="2683320"/>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1015950" rtl="0" eaLnBrk="1" fontAlgn="auto" latinLnBrk="0" hangingPunct="1">
                        <a:lnSpc>
                          <a:spcPct val="115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Innovative digital service Investments promoting financial sustainability</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Achieve growth in revenue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 Growth in revenue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-6.2% increase in government market share on designated services (redefined baseline based on SITA’s 2019/2020 service portfolio in scope)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10% Growth in revenue related to designated services (defined baseline based on SITA’s 2020/21 service portfolio in scope)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10% Growth in revenue related to designated services (defined baseline based on SITA’s 2022/23 service portfolio in scope)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10% Growth in revenue related to designated services (defined baseline based on SITA’s 2023/24 service portfolio in scope)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tc>
                  <a:txBody>
                    <a:bodyPr/>
                    <a:lstStyle/>
                    <a:p>
                      <a:pPr algn="l">
                        <a:lnSpc>
                          <a:spcPct val="115000"/>
                        </a:lnSpc>
                        <a:spcAft>
                          <a:spcPts val="0"/>
                        </a:spcAft>
                      </a:pPr>
                      <a:r>
                        <a:rPr lang="en-GB" sz="1100" dirty="0">
                          <a:effectLst/>
                        </a:rPr>
                        <a:t>10% Growth in revenue related to designated services (defined baseline based on SITA’s 2024/25 service portfolio in scope)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6144" marR="66144" marT="17148" marB="17148"/>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4:  Financial Sustainability </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3" y="132245"/>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15: </a:t>
            </a:r>
            <a:r>
              <a:rPr kumimoji="0" lang="en-GB" sz="1800" b="0" i="0" u="none" strike="noStrike" kern="1200" cap="none" spc="0" normalizeH="0" baseline="0" noProof="0" dirty="0">
                <a:ln>
                  <a:noFill/>
                </a:ln>
                <a:solidFill>
                  <a:prstClr val="black"/>
                </a:solidFill>
                <a:effectLst/>
                <a:uLnTx/>
                <a:uFillTx/>
                <a:latin typeface="Calibri Light"/>
                <a:ea typeface="Times New Roman" panose="02020603050405020304" pitchFamily="18" charset="0"/>
                <a:cs typeface="Calibri" panose="020F0502020204030204" pitchFamily="34" charset="0"/>
              </a:rPr>
              <a:t>Growth in Revenue</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nvGraphicFramePr>
        <p:xfrm>
          <a:off x="68183" y="3796408"/>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2062094624"/>
              </p:ext>
            </p:extLst>
          </p:nvPr>
        </p:nvGraphicFramePr>
        <p:xfrm>
          <a:off x="68184" y="4304795"/>
          <a:ext cx="12005135" cy="191251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auto" latinLnBrk="0" hangingPunct="1">
                        <a:lnSpc>
                          <a:spcPct val="115000"/>
                        </a:lnSpc>
                        <a:spcBef>
                          <a:spcPts val="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Innovative digital service Investments promoting financial sustainability</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kumimoji="0" lang="en-US" sz="1100" b="0" i="0" u="none" strike="noStrike" kern="1200" cap="none" spc="0" normalizeH="0" baseline="0" dirty="0">
                          <a:ln>
                            <a:noFill/>
                          </a:ln>
                          <a:solidFill>
                            <a:schemeClr val="tx1"/>
                          </a:solidFill>
                          <a:effectLst/>
                          <a:uLnTx/>
                          <a:uFillTx/>
                          <a:latin typeface="+mn-lt"/>
                          <a:ea typeface="+mn-ea"/>
                          <a:cs typeface="+mn-cs"/>
                        </a:rPr>
                        <a:t>Achieve growth in revenue</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200"/>
                        </a:spcBef>
                        <a:spcAft>
                          <a:spcPts val="0"/>
                        </a:spcAft>
                        <a:buClrTx/>
                        <a:buSzTx/>
                        <a:buFontTx/>
                        <a:buNone/>
                        <a:tabLst/>
                        <a:defRPr/>
                      </a:pPr>
                      <a:r>
                        <a:rPr lang="en-GB" sz="1100" b="0" dirty="0">
                          <a:solidFill>
                            <a:schemeClr val="tx1"/>
                          </a:solidFill>
                          <a:effectLst/>
                          <a:latin typeface="+mn-lt"/>
                          <a:ea typeface="Calibri Light" panose="020F0302020204030204" pitchFamily="34" charset="0"/>
                          <a:cs typeface="Calibri" panose="020F0502020204030204" pitchFamily="34" charset="0"/>
                        </a:rPr>
                        <a:t>% Growth in revenue</a:t>
                      </a:r>
                      <a:endParaRPr lang="en-ZA" sz="1100" b="0" dirty="0">
                        <a:solidFill>
                          <a:schemeClr val="tx1"/>
                        </a:solidFill>
                        <a:effectLst/>
                        <a:latin typeface="+mn-lt"/>
                        <a:ea typeface="Times New Roman" panose="02020603050405020304" pitchFamily="18"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200"/>
                        </a:spcBef>
                        <a:spcAft>
                          <a:spcPts val="0"/>
                        </a:spcAft>
                      </a:pPr>
                      <a:r>
                        <a:rPr lang="en-US" sz="1100" b="0" dirty="0">
                          <a:solidFill>
                            <a:schemeClr val="tx1"/>
                          </a:solidFill>
                          <a:effectLst/>
                          <a:latin typeface="+mn-lt"/>
                          <a:ea typeface="Calibri Light" panose="020F0302020204030204" pitchFamily="34" charset="0"/>
                          <a:cs typeface="Times New Roman" panose="02020603050405020304" pitchFamily="18" charset="0"/>
                        </a:rPr>
                        <a:t>To gauge the extent of growth in revenue relevant to SITA’s service portfolio</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100" dirty="0">
                          <a:effectLst/>
                        </a:rPr>
                        <a:t>10% Growth in revenue related to designated services (defined baseline based on SITA’s 2020/21 service portfolio in scope)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b="0" kern="1200" dirty="0">
                          <a:solidFill>
                            <a:schemeClr val="tx1"/>
                          </a:solidFill>
                          <a:effectLst/>
                          <a:latin typeface="+mn-lt"/>
                          <a:ea typeface="Calibri Light" panose="020F0302020204030204" pitchFamily="34" charset="0"/>
                          <a:cs typeface="Times New Roman" panose="02020603050405020304" pitchFamily="18" charset="0"/>
                        </a:rPr>
                        <a:t>10% Growth in revenue related to designated services (defined baseline based on SITA’s 2022/23 service portfolio in scope) </a:t>
                      </a:r>
                      <a:endParaRPr lang="en-ZA"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mn-lt"/>
                          <a:ea typeface="Calibri Light" panose="020F0302020204030204" pitchFamily="34" charset="0"/>
                          <a:cs typeface="Times New Roman" panose="02020603050405020304" pitchFamily="18" charset="0"/>
                        </a:rPr>
                        <a:t>-</a:t>
                      </a:r>
                      <a:endParaRPr lang="en-ZA"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mn-lt"/>
                          <a:ea typeface="Calibri Light" panose="020F0302020204030204" pitchFamily="34" charset="0"/>
                          <a:cs typeface="Times New Roman" panose="02020603050405020304" pitchFamily="18" charset="0"/>
                        </a:rPr>
                        <a:t>-</a:t>
                      </a:r>
                      <a:endParaRPr lang="en-ZA"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mn-lt"/>
                          <a:ea typeface="Calibri Light" panose="020F0302020204030204" pitchFamily="34" charset="0"/>
                          <a:cs typeface="Times New Roman" panose="02020603050405020304" pitchFamily="18" charset="0"/>
                        </a:rPr>
                        <a:t>-</a:t>
                      </a:r>
                      <a:endParaRPr lang="en-ZA"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mn-lt"/>
                          <a:ea typeface="Calibri Light" panose="020F0302020204030204" pitchFamily="34" charset="0"/>
                          <a:cs typeface="Times New Roman" panose="02020603050405020304" pitchFamily="18" charset="0"/>
                        </a:rPr>
                        <a:t>10% Growth in revenue related to designated services (defined baseline based on SITA’s 2022/23 service portfolio in scope) </a:t>
                      </a:r>
                      <a:endParaRPr lang="en-ZA"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130192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A773-D0A6-4F0C-B24C-2D93A0B3693B}"/>
              </a:ext>
            </a:extLst>
          </p:cNvPr>
          <p:cNvSpPr>
            <a:spLocks noGrp="1"/>
          </p:cNvSpPr>
          <p:nvPr>
            <p:ph type="ctrTitle"/>
          </p:nvPr>
        </p:nvSpPr>
        <p:spPr>
          <a:xfrm>
            <a:off x="3563331" y="280547"/>
            <a:ext cx="7918515" cy="3110746"/>
          </a:xfrm>
        </p:spPr>
        <p:txBody>
          <a:bodyPr>
            <a:normAutofit fontScale="90000"/>
          </a:bodyPr>
          <a:lstStyle/>
          <a:p>
            <a:r>
              <a:rPr lang="en-US" dirty="0"/>
              <a:t/>
            </a:r>
            <a:br>
              <a:rPr lang="en-US" dirty="0"/>
            </a:br>
            <a:r>
              <a:rPr lang="en-US" dirty="0"/>
              <a:t/>
            </a:r>
            <a:br>
              <a:rPr lang="en-US" dirty="0"/>
            </a:br>
            <a:r>
              <a:rPr lang="en-ZA" sz="4000" dirty="0"/>
              <a:t>Programme 5 </a:t>
            </a:r>
            <a:br>
              <a:rPr lang="en-ZA" sz="4000" dirty="0"/>
            </a:br>
            <a:r>
              <a:rPr lang="en-ZA" sz="4000" dirty="0"/>
              <a:t>Procurement and Industry Transformation</a:t>
            </a:r>
            <a:br>
              <a:rPr lang="en-ZA" sz="4000" dirty="0"/>
            </a:br>
            <a:r>
              <a:rPr lang="en-US" sz="4000" dirty="0"/>
              <a:t/>
            </a:r>
            <a:br>
              <a:rPr lang="en-US" sz="4000" dirty="0"/>
            </a:br>
            <a:r>
              <a:rPr lang="en-GB" dirty="0">
                <a:ea typeface="Times New Roman" panose="02020603050405020304" pitchFamily="18" charset="0"/>
                <a:cs typeface="Calibri" panose="020F0502020204030204" pitchFamily="34" charset="0"/>
              </a:rPr>
              <a:t/>
            </a:r>
            <a:br>
              <a:rPr lang="en-GB" dirty="0">
                <a:ea typeface="Times New Roman" panose="02020603050405020304" pitchFamily="18" charset="0"/>
                <a:cs typeface="Calibri" panose="020F0502020204030204" pitchFamily="34" charset="0"/>
              </a:rPr>
            </a:br>
            <a:endParaRPr lang="en-ZA" dirty="0"/>
          </a:p>
        </p:txBody>
      </p:sp>
      <p:sp>
        <p:nvSpPr>
          <p:cNvPr id="4" name="Title 1">
            <a:extLst>
              <a:ext uri="{FF2B5EF4-FFF2-40B4-BE49-F238E27FC236}">
                <a16:creationId xmlns:a16="http://schemas.microsoft.com/office/drawing/2014/main" xmlns="" id="{C65A1BB3-2E04-4A57-9CCE-01D6B4BE268B}"/>
              </a:ext>
            </a:extLst>
          </p:cNvPr>
          <p:cNvSpPr txBox="1">
            <a:spLocks/>
          </p:cNvSpPr>
          <p:nvPr/>
        </p:nvSpPr>
        <p:spPr>
          <a:xfrm>
            <a:off x="5505253" y="2190462"/>
            <a:ext cx="4012373"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5" name="Subtitle 2">
            <a:extLst>
              <a:ext uri="{FF2B5EF4-FFF2-40B4-BE49-F238E27FC236}">
                <a16:creationId xmlns:a16="http://schemas.microsoft.com/office/drawing/2014/main" xmlns="" id="{3446E3B5-2FA7-472A-AB75-F2E932D48626}"/>
              </a:ext>
            </a:extLst>
          </p:cNvPr>
          <p:cNvSpPr>
            <a:spLocks noGrp="1"/>
          </p:cNvSpPr>
          <p:nvPr>
            <p:ph type="subTitle" idx="1"/>
          </p:nvPr>
        </p:nvSpPr>
        <p:spPr>
          <a:xfrm>
            <a:off x="3563331" y="3070834"/>
            <a:ext cx="8430401" cy="1797099"/>
          </a:xfrm>
        </p:spPr>
        <p:txBody>
          <a:bodyPr>
            <a:normAutofit/>
          </a:bodyPr>
          <a:lstStyle/>
          <a:p>
            <a:pPr algn="l"/>
            <a:r>
              <a:rPr lang="en-GB" dirty="0">
                <a:cs typeface="Calibri" panose="020F0502020204030204" pitchFamily="34" charset="0"/>
              </a:rPr>
              <a:t>Output 16: Procurement turnaround times</a:t>
            </a:r>
          </a:p>
          <a:p>
            <a:pPr algn="l"/>
            <a:r>
              <a:rPr lang="en-GB" dirty="0">
                <a:cs typeface="Calibri" panose="020F0502020204030204" pitchFamily="34" charset="0"/>
              </a:rPr>
              <a:t>Output 17: </a:t>
            </a:r>
            <a:r>
              <a:rPr lang="en-US" dirty="0">
                <a:cs typeface="Calibri" panose="020F0502020204030204" pitchFamily="34" charset="0"/>
              </a:rPr>
              <a:t>Transversal &amp; panel contracts / framework agreements </a:t>
            </a:r>
            <a:endParaRPr lang="en-GB" dirty="0">
              <a:cs typeface="Calibri" panose="020F0502020204030204" pitchFamily="34" charset="0"/>
            </a:endParaRPr>
          </a:p>
          <a:p>
            <a:pPr algn="l"/>
            <a:r>
              <a:rPr lang="en-GB" dirty="0">
                <a:cs typeface="Calibri" panose="020F0502020204030204" pitchFamily="34" charset="0"/>
              </a:rPr>
              <a:t>Output 18:  </a:t>
            </a:r>
            <a:r>
              <a:rPr lang="en-US" dirty="0">
                <a:cs typeface="Calibri" panose="020F0502020204030204" pitchFamily="34" charset="0"/>
              </a:rPr>
              <a:t>Acquisition spend through black SMME</a:t>
            </a:r>
            <a:endParaRPr lang="en-ZA" dirty="0"/>
          </a:p>
        </p:txBody>
      </p:sp>
    </p:spTree>
    <p:extLst>
      <p:ext uri="{BB962C8B-B14F-4D97-AF65-F5344CB8AC3E}">
        <p14:creationId xmlns:p14="http://schemas.microsoft.com/office/powerpoint/2010/main" xmlns="" val="262356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497259283"/>
              </p:ext>
            </p:extLst>
          </p:nvPr>
        </p:nvGraphicFramePr>
        <p:xfrm>
          <a:off x="130363" y="1103390"/>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Procurement awards completed within targeted turnaround times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 procurement awards completed within targeted turnaround times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33.9% of tender awards completed within the targeted turnaround time</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27.04% of tender awards completed within targeted turnaround times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56.50% of procurement awards completed within targeted turnaround times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80% of procurement awards completed within targeted turnaround times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90% of procurement awards completed within targeted turnaround times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98% of procurement awards completed within targeted turnaround times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98% of procurement awards completed within targeted turnaround times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5: Procurement and Industry Transformation</a:t>
            </a:r>
            <a:endParaRPr kumimoji="0" lang="en-US"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55613" y="83028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105116" y="4019928"/>
          <a:ext cx="12005135" cy="518478"/>
        </p:xfrm>
        <a:graphic>
          <a:graphicData uri="http://schemas.openxmlformats.org/drawingml/2006/table">
            <a:tbl>
              <a:tblPr firstRow="1" firstCol="1" bandRow="1"/>
              <a:tblGrid>
                <a:gridCol w="1079897">
                  <a:extLst>
                    <a:ext uri="{9D8B030D-6E8A-4147-A177-3AD203B41FA5}">
                      <a16:colId xmlns:a16="http://schemas.microsoft.com/office/drawing/2014/main" xmlns="" val="1562724607"/>
                    </a:ext>
                  </a:extLst>
                </a:gridCol>
                <a:gridCol w="941376">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839845340"/>
              </p:ext>
            </p:extLst>
          </p:nvPr>
        </p:nvGraphicFramePr>
        <p:xfrm>
          <a:off x="105117" y="4528315"/>
          <a:ext cx="12005135" cy="1912515"/>
        </p:xfrm>
        <a:graphic>
          <a:graphicData uri="http://schemas.openxmlformats.org/drawingml/2006/table">
            <a:tbl>
              <a:tblPr firstRow="1" firstCol="1" bandRow="1"/>
              <a:tblGrid>
                <a:gridCol w="1090056">
                  <a:extLst>
                    <a:ext uri="{9D8B030D-6E8A-4147-A177-3AD203B41FA5}">
                      <a16:colId xmlns:a16="http://schemas.microsoft.com/office/drawing/2014/main" xmlns="" val="2145573815"/>
                    </a:ext>
                  </a:extLst>
                </a:gridCol>
                <a:gridCol w="93121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Procurement</a:t>
                      </a:r>
                      <a:r>
                        <a:rPr lang="en-US" sz="1100" baseline="0" dirty="0">
                          <a:effectLst/>
                          <a:latin typeface="+mn-lt"/>
                          <a:ea typeface="Calibri Light" panose="020F0302020204030204" pitchFamily="34" charset="0"/>
                          <a:cs typeface="Times New Roman" panose="02020603050405020304" pitchFamily="18" charset="0"/>
                        </a:rPr>
                        <a:t> awards made within targeted turnaround times </a:t>
                      </a: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100" dirty="0">
                          <a:effectLst/>
                          <a:latin typeface="+mn-lt"/>
                          <a:ea typeface="Calibri Light" panose="020F0302020204030204" pitchFamily="34" charset="0"/>
                          <a:cs typeface="Calibri Light" panose="020F0302020204030204" pitchFamily="34" charset="0"/>
                        </a:rPr>
                        <a:t>% </a:t>
                      </a:r>
                      <a:r>
                        <a:rPr lang="en-GB" sz="1100" dirty="0">
                          <a:effectLst/>
                          <a:latin typeface="+mn-lt"/>
                          <a:ea typeface="Calibri Light" panose="020F0302020204030204" pitchFamily="34" charset="0"/>
                          <a:cs typeface="Times New Roman" panose="02020603050405020304" pitchFamily="18" charset="0"/>
                        </a:rPr>
                        <a:t>procurement awards completed </a:t>
                      </a:r>
                      <a:r>
                        <a:rPr lang="en-GB" sz="1100" dirty="0">
                          <a:effectLst/>
                          <a:latin typeface="+mn-lt"/>
                          <a:ea typeface="Calibri Light" panose="020F0302020204030204" pitchFamily="34" charset="0"/>
                          <a:cs typeface="Calibri Light" panose="020F0302020204030204" pitchFamily="34" charset="0"/>
                        </a:rPr>
                        <a:t>within targeted turnaround times  </a:t>
                      </a: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kern="1200" dirty="0">
                          <a:solidFill>
                            <a:schemeClr val="tx1"/>
                          </a:solidFill>
                          <a:effectLst/>
                          <a:latin typeface="+mn-lt"/>
                          <a:ea typeface="Calibri Light" panose="020F0302020204030204" pitchFamily="34" charset="0"/>
                          <a:cs typeface="Calibri Light" panose="020F0302020204030204" pitchFamily="34" charset="0"/>
                        </a:rPr>
                        <a:t>A cumulative total number of tenders approved within the targeted turnaround time agreed with the customer</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80% of procurement awards completed within targeted turnaround times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90% of procurement awards completed within targeted turnaround times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90% of procurement awards completed within targeted turnaround times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90% of procurement awards completed within targeted turnaround times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90% of procurement awards completed within targeted turnaround times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90% of procurement awards completed within targeted turnaround times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
        <p:nvSpPr>
          <p:cNvPr id="7" name="Rectangle 6">
            <a:extLst>
              <a:ext uri="{FF2B5EF4-FFF2-40B4-BE49-F238E27FC236}">
                <a16:creationId xmlns:a16="http://schemas.microsoft.com/office/drawing/2014/main" xmlns="" id="{631E879B-E36F-4679-98C5-F0EE16D09541}"/>
              </a:ext>
            </a:extLst>
          </p:cNvPr>
          <p:cNvSpPr/>
          <p:nvPr/>
        </p:nvSpPr>
        <p:spPr>
          <a:xfrm>
            <a:off x="6391372" y="309612"/>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Light"/>
                <a:ea typeface="+mn-ea"/>
                <a:cs typeface="Calibri" panose="020F0502020204030204" pitchFamily="34" charset="0"/>
              </a:rPr>
              <a:t>Output 16: Procurement awards completed</a:t>
            </a:r>
            <a:endParaRPr kumimoji="0" lang="en-ZA" sz="1800" b="0" i="0" u="none" strike="noStrike" kern="1200" cap="none" spc="0" normalizeH="0" baseline="0" noProof="0" dirty="0">
              <a:ln>
                <a:noFill/>
              </a:ln>
              <a:effectLst/>
              <a:uLnTx/>
              <a:uFillTx/>
              <a:latin typeface="Calibri Light"/>
              <a:ea typeface="+mn-ea"/>
            </a:endParaRPr>
          </a:p>
        </p:txBody>
      </p:sp>
    </p:spTree>
    <p:extLst>
      <p:ext uri="{BB962C8B-B14F-4D97-AF65-F5344CB8AC3E}">
        <p14:creationId xmlns:p14="http://schemas.microsoft.com/office/powerpoint/2010/main" xmlns="" val="337695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49795939"/>
              </p:ext>
            </p:extLst>
          </p:nvPr>
        </p:nvGraphicFramePr>
        <p:xfrm>
          <a:off x="130363" y="1103390"/>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Reshaping the supply chain through ICT economic transformation</a:t>
                      </a:r>
                    </a:p>
                    <a:p>
                      <a:pPr algn="l">
                        <a:lnSpc>
                          <a:spcPct val="115000"/>
                        </a:lnSpc>
                        <a:spcBef>
                          <a:spcPts val="200"/>
                        </a:spcBef>
                        <a:spcAft>
                          <a:spcPts val="200"/>
                        </a:spcAft>
                      </a:pPr>
                      <a:endParaRPr lang="en-ZA" sz="1100" dirty="0">
                        <a:effectLst/>
                        <a:latin typeface="+mj-lt"/>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US" sz="1100" dirty="0">
                          <a:effectLst/>
                          <a:latin typeface="+mj-lt"/>
                          <a:ea typeface="Calibri Light" panose="020F0302020204030204" pitchFamily="34" charset="0"/>
                          <a:cs typeface="Calibri" panose="020F0502020204030204" pitchFamily="34" charset="0"/>
                        </a:rPr>
                        <a:t>Concluded transversal and panel contracts/ framework agreements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US" sz="1100" dirty="0">
                          <a:effectLst/>
                          <a:latin typeface="+mj-lt"/>
                          <a:ea typeface="Calibri Light" panose="020F0302020204030204" pitchFamily="34" charset="0"/>
                          <a:cs typeface="Calibri" panose="020F0502020204030204" pitchFamily="34" charset="0"/>
                        </a:rPr>
                        <a:t># transversal and panel contracts/ framework agreements implemented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latin typeface="+mj-lt"/>
                          <a:ea typeface="Calibri Light" panose="020F0302020204030204" pitchFamily="34" charset="0"/>
                          <a:cs typeface="Calibri" panose="020F0502020204030204" pitchFamily="34" charset="0"/>
                        </a:rPr>
                        <a:t>-</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latin typeface="+mj-lt"/>
                          <a:ea typeface="Calibri Light" panose="020F0302020204030204" pitchFamily="34" charset="0"/>
                          <a:cs typeface="Calibri" panose="020F0502020204030204" pitchFamily="34" charset="0"/>
                        </a:rPr>
                        <a:t>-</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latin typeface="+mj-lt"/>
                          <a:ea typeface="Calibri Light" panose="020F0302020204030204" pitchFamily="34" charset="0"/>
                          <a:cs typeface="Calibri" panose="020F0502020204030204" pitchFamily="34" charset="0"/>
                        </a:rPr>
                        <a:t>5 transversal contracts implemented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latin typeface="+mj-lt"/>
                          <a:ea typeface="Calibri Light" panose="020F0302020204030204" pitchFamily="34" charset="0"/>
                          <a:cs typeface="Calibri" panose="020F0502020204030204" pitchFamily="34" charset="0"/>
                        </a:rPr>
                        <a:t>10 transversal and panel contracts/ framework agreements implemented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Aft>
                          <a:spcPts val="0"/>
                        </a:spcAft>
                      </a:pPr>
                      <a:r>
                        <a:rPr lang="en-GB" sz="1100" dirty="0">
                          <a:effectLst/>
                          <a:latin typeface="+mj-lt"/>
                          <a:ea typeface="Calibri Light" panose="020F0302020204030204" pitchFamily="34" charset="0"/>
                          <a:cs typeface="Calibri" panose="020F0502020204030204" pitchFamily="34" charset="0"/>
                        </a:rPr>
                        <a:t>15 transversal and panel/ framework agreements implemented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Bef>
                          <a:spcPts val="200"/>
                        </a:spcBef>
                        <a:spcAft>
                          <a:spcPts val="0"/>
                        </a:spcAft>
                      </a:pPr>
                      <a:r>
                        <a:rPr lang="en-US" sz="1100" dirty="0">
                          <a:effectLst/>
                          <a:latin typeface="+mj-lt"/>
                          <a:ea typeface="Calibri Light" panose="020F0302020204030204" pitchFamily="34" charset="0"/>
                          <a:cs typeface="Calibri" panose="020F0502020204030204" pitchFamily="34" charset="0"/>
                        </a:rPr>
                        <a:t>20 </a:t>
                      </a:r>
                      <a:r>
                        <a:rPr lang="en-GB" sz="1100" dirty="0">
                          <a:effectLst/>
                          <a:latin typeface="+mj-lt"/>
                          <a:ea typeface="Calibri Light" panose="020F0302020204030204" pitchFamily="34" charset="0"/>
                          <a:cs typeface="Calibri" panose="020F0502020204030204" pitchFamily="34" charset="0"/>
                        </a:rPr>
                        <a:t>transversal and panel contracts/ framework agreements implemented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tc>
                  <a:txBody>
                    <a:bodyPr/>
                    <a:lstStyle/>
                    <a:p>
                      <a:pPr algn="l">
                        <a:lnSpc>
                          <a:spcPct val="115000"/>
                        </a:lnSpc>
                        <a:spcBef>
                          <a:spcPts val="200"/>
                        </a:spcBef>
                        <a:spcAft>
                          <a:spcPts val="0"/>
                        </a:spcAft>
                      </a:pPr>
                      <a:r>
                        <a:rPr lang="en-GB" sz="1100" dirty="0">
                          <a:effectLst/>
                          <a:latin typeface="+mj-lt"/>
                          <a:ea typeface="Calibri Light" panose="020F0302020204030204" pitchFamily="34" charset="0"/>
                          <a:cs typeface="Calibri" panose="020F0502020204030204" pitchFamily="34" charset="0"/>
                        </a:rPr>
                        <a:t>50 implemented transversal, panel contracts/ framework agreements renewed, refreshed and managed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5: Procurement and Industry Transformation</a:t>
            </a:r>
            <a:endParaRPr kumimoji="0" lang="en-US"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55613" y="83028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ext uri="{D42A27DB-BD31-4B8C-83A1-F6EECF244321}">
                <p14:modId xmlns:p14="http://schemas.microsoft.com/office/powerpoint/2010/main" xmlns="" val="1714210255"/>
              </p:ext>
            </p:extLst>
          </p:nvPr>
        </p:nvGraphicFramePr>
        <p:xfrm>
          <a:off x="-2" y="4009837"/>
          <a:ext cx="12192000" cy="518478"/>
        </p:xfrm>
        <a:graphic>
          <a:graphicData uri="http://schemas.openxmlformats.org/drawingml/2006/table">
            <a:tbl>
              <a:tblPr firstRow="1" firstCol="1" bandRow="1"/>
              <a:tblGrid>
                <a:gridCol w="1096706">
                  <a:extLst>
                    <a:ext uri="{9D8B030D-6E8A-4147-A177-3AD203B41FA5}">
                      <a16:colId xmlns:a16="http://schemas.microsoft.com/office/drawing/2014/main" xmlns="" val="1562724607"/>
                    </a:ext>
                  </a:extLst>
                </a:gridCol>
                <a:gridCol w="956029">
                  <a:extLst>
                    <a:ext uri="{9D8B030D-6E8A-4147-A177-3AD203B41FA5}">
                      <a16:colId xmlns:a16="http://schemas.microsoft.com/office/drawing/2014/main" xmlns="" val="1380300737"/>
                    </a:ext>
                  </a:extLst>
                </a:gridCol>
                <a:gridCol w="1162480">
                  <a:extLst>
                    <a:ext uri="{9D8B030D-6E8A-4147-A177-3AD203B41FA5}">
                      <a16:colId xmlns:a16="http://schemas.microsoft.com/office/drawing/2014/main" xmlns="" val="370668591"/>
                    </a:ext>
                  </a:extLst>
                </a:gridCol>
                <a:gridCol w="1847742">
                  <a:extLst>
                    <a:ext uri="{9D8B030D-6E8A-4147-A177-3AD203B41FA5}">
                      <a16:colId xmlns:a16="http://schemas.microsoft.com/office/drawing/2014/main" xmlns="" val="4004848680"/>
                    </a:ext>
                  </a:extLst>
                </a:gridCol>
                <a:gridCol w="1309610">
                  <a:extLst>
                    <a:ext uri="{9D8B030D-6E8A-4147-A177-3AD203B41FA5}">
                      <a16:colId xmlns:a16="http://schemas.microsoft.com/office/drawing/2014/main" xmlns="" val="1578557455"/>
                    </a:ext>
                  </a:extLst>
                </a:gridCol>
                <a:gridCol w="1114360">
                  <a:extLst>
                    <a:ext uri="{9D8B030D-6E8A-4147-A177-3AD203B41FA5}">
                      <a16:colId xmlns:a16="http://schemas.microsoft.com/office/drawing/2014/main" xmlns="" val="4110575271"/>
                    </a:ext>
                  </a:extLst>
                </a:gridCol>
                <a:gridCol w="1207223">
                  <a:extLst>
                    <a:ext uri="{9D8B030D-6E8A-4147-A177-3AD203B41FA5}">
                      <a16:colId xmlns:a16="http://schemas.microsoft.com/office/drawing/2014/main" xmlns="" val="656290005"/>
                    </a:ext>
                  </a:extLst>
                </a:gridCol>
                <a:gridCol w="1300086">
                  <a:extLst>
                    <a:ext uri="{9D8B030D-6E8A-4147-A177-3AD203B41FA5}">
                      <a16:colId xmlns:a16="http://schemas.microsoft.com/office/drawing/2014/main" xmlns="" val="1339157922"/>
                    </a:ext>
                  </a:extLst>
                </a:gridCol>
                <a:gridCol w="1021496">
                  <a:extLst>
                    <a:ext uri="{9D8B030D-6E8A-4147-A177-3AD203B41FA5}">
                      <a16:colId xmlns:a16="http://schemas.microsoft.com/office/drawing/2014/main" xmlns="" val="4176112833"/>
                    </a:ext>
                  </a:extLst>
                </a:gridCol>
                <a:gridCol w="1176268">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440446311"/>
              </p:ext>
            </p:extLst>
          </p:nvPr>
        </p:nvGraphicFramePr>
        <p:xfrm>
          <a:off x="1" y="4528315"/>
          <a:ext cx="12191999" cy="1912515"/>
        </p:xfrm>
        <a:graphic>
          <a:graphicData uri="http://schemas.openxmlformats.org/drawingml/2006/table">
            <a:tbl>
              <a:tblPr firstRow="1" firstCol="1" bandRow="1"/>
              <a:tblGrid>
                <a:gridCol w="1107023">
                  <a:extLst>
                    <a:ext uri="{9D8B030D-6E8A-4147-A177-3AD203B41FA5}">
                      <a16:colId xmlns:a16="http://schemas.microsoft.com/office/drawing/2014/main" xmlns="" val="2145573815"/>
                    </a:ext>
                  </a:extLst>
                </a:gridCol>
                <a:gridCol w="945712">
                  <a:extLst>
                    <a:ext uri="{9D8B030D-6E8A-4147-A177-3AD203B41FA5}">
                      <a16:colId xmlns:a16="http://schemas.microsoft.com/office/drawing/2014/main" xmlns="" val="835643436"/>
                    </a:ext>
                  </a:extLst>
                </a:gridCol>
                <a:gridCol w="1162480">
                  <a:extLst>
                    <a:ext uri="{9D8B030D-6E8A-4147-A177-3AD203B41FA5}">
                      <a16:colId xmlns:a16="http://schemas.microsoft.com/office/drawing/2014/main" xmlns="" val="973643646"/>
                    </a:ext>
                  </a:extLst>
                </a:gridCol>
                <a:gridCol w="1847741">
                  <a:extLst>
                    <a:ext uri="{9D8B030D-6E8A-4147-A177-3AD203B41FA5}">
                      <a16:colId xmlns:a16="http://schemas.microsoft.com/office/drawing/2014/main" xmlns="" val="2916024311"/>
                    </a:ext>
                  </a:extLst>
                </a:gridCol>
                <a:gridCol w="1309611">
                  <a:extLst>
                    <a:ext uri="{9D8B030D-6E8A-4147-A177-3AD203B41FA5}">
                      <a16:colId xmlns:a16="http://schemas.microsoft.com/office/drawing/2014/main" xmlns="" val="1155432984"/>
                    </a:ext>
                  </a:extLst>
                </a:gridCol>
                <a:gridCol w="1114360">
                  <a:extLst>
                    <a:ext uri="{9D8B030D-6E8A-4147-A177-3AD203B41FA5}">
                      <a16:colId xmlns:a16="http://schemas.microsoft.com/office/drawing/2014/main" xmlns="" val="2676995702"/>
                    </a:ext>
                  </a:extLst>
                </a:gridCol>
                <a:gridCol w="1207222">
                  <a:extLst>
                    <a:ext uri="{9D8B030D-6E8A-4147-A177-3AD203B41FA5}">
                      <a16:colId xmlns:a16="http://schemas.microsoft.com/office/drawing/2014/main" xmlns="" val="3912660706"/>
                    </a:ext>
                  </a:extLst>
                </a:gridCol>
                <a:gridCol w="1300086">
                  <a:extLst>
                    <a:ext uri="{9D8B030D-6E8A-4147-A177-3AD203B41FA5}">
                      <a16:colId xmlns:a16="http://schemas.microsoft.com/office/drawing/2014/main" xmlns="" val="3572999145"/>
                    </a:ext>
                  </a:extLst>
                </a:gridCol>
                <a:gridCol w="1021496">
                  <a:extLst>
                    <a:ext uri="{9D8B030D-6E8A-4147-A177-3AD203B41FA5}">
                      <a16:colId xmlns:a16="http://schemas.microsoft.com/office/drawing/2014/main" xmlns="" val="1398086867"/>
                    </a:ext>
                  </a:extLst>
                </a:gridCol>
                <a:gridCol w="1176268">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p>
                      <a:pPr marL="0" marR="0" indent="0" algn="l" defTabSz="846625" rtl="0" eaLnBrk="1" fontAlgn="auto" latinLnBrk="0" hangingPunct="1">
                        <a:lnSpc>
                          <a:spcPct val="115000"/>
                        </a:lnSpc>
                        <a:spcBef>
                          <a:spcPts val="0"/>
                        </a:spcBef>
                        <a:spcAft>
                          <a:spcPts val="0"/>
                        </a:spcAft>
                        <a:buClrTx/>
                        <a:buSzTx/>
                        <a:buFontTx/>
                        <a:buNone/>
                        <a:tabLst/>
                        <a:defRPr/>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Concluded transversal and panel contracts/ framework agreements </a:t>
                      </a:r>
                    </a:p>
                    <a:p>
                      <a:pPr marL="0" marR="0" algn="l">
                        <a:lnSpc>
                          <a:spcPct val="115000"/>
                        </a:lnSpc>
                        <a:spcBef>
                          <a:spcPts val="0"/>
                        </a:spcBef>
                        <a:spcAft>
                          <a:spcPts val="0"/>
                        </a:spcAft>
                      </a:pP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lvl="0" indent="0" algn="l" defTabSz="1015909" rtl="0" eaLnBrk="1" fontAlgn="auto" latinLnBrk="0" hangingPunct="1">
                        <a:lnSpc>
                          <a:spcPct val="115000"/>
                        </a:lnSpc>
                        <a:spcBef>
                          <a:spcPts val="0"/>
                        </a:spcBef>
                        <a:spcAft>
                          <a:spcPts val="0"/>
                        </a:spcAft>
                        <a:buClrTx/>
                        <a:buSzTx/>
                        <a:buFontTx/>
                        <a:buNone/>
                        <a:tabLst/>
                        <a:defRPr/>
                      </a:pPr>
                      <a:r>
                        <a:rPr lang="en-US" sz="1100" kern="1200" dirty="0">
                          <a:solidFill>
                            <a:schemeClr val="tx1"/>
                          </a:solidFill>
                          <a:effectLst/>
                          <a:latin typeface="+mn-lt"/>
                          <a:ea typeface="Calibri Light" panose="020F0302020204030204" pitchFamily="34" charset="0"/>
                          <a:cs typeface="Calibri" panose="020F0502020204030204" pitchFamily="34" charset="0"/>
                        </a:rPr>
                        <a:t># transversal and panel contracts/ framework agreements implemented</a:t>
                      </a:r>
                      <a:endParaRPr lang="en-ZA" sz="1100" kern="1200" dirty="0">
                        <a:solidFill>
                          <a:schemeClr val="tx1"/>
                        </a:solidFill>
                        <a:effectLst/>
                        <a:latin typeface="+mn-lt"/>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kern="1200" dirty="0">
                          <a:solidFill>
                            <a:schemeClr val="tx1"/>
                          </a:solidFill>
                          <a:effectLst/>
                          <a:latin typeface="+mn-lt"/>
                          <a:ea typeface="Calibri Light" panose="020F0302020204030204" pitchFamily="34" charset="0"/>
                          <a:cs typeface="Calibri Light" panose="020F0302020204030204" pitchFamily="34" charset="0"/>
                        </a:rPr>
                        <a:t>Transversals and panel contracts and framework agreements completed within the financial year aimed at minimising individual procurement requests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100" dirty="0">
                          <a:effectLst/>
                          <a:latin typeface="+mn-lt"/>
                          <a:ea typeface="Times New Roman" panose="02020603050405020304" pitchFamily="18" charset="0"/>
                          <a:cs typeface="Times New Roman" panose="02020603050405020304" pitchFamily="18" charset="0"/>
                        </a:rPr>
                        <a:t>10 transversal and panel contracts/ framework agreements implemented</a:t>
                      </a:r>
                    </a:p>
                    <a:p>
                      <a:pPr algn="l">
                        <a:lnSpc>
                          <a:spcPct val="115000"/>
                        </a:lnSpc>
                        <a:spcAft>
                          <a:spcPts val="0"/>
                        </a:spcAft>
                      </a:pP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15 transversal and panel contracts/</a:t>
                      </a:r>
                    </a:p>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framework agreements implemented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2 transversal and panel contracts/</a:t>
                      </a:r>
                    </a:p>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framework agreements implemented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7 transversal and panel contracts/</a:t>
                      </a:r>
                    </a:p>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framework agreements implemented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12 transversal and panel contracts/</a:t>
                      </a:r>
                    </a:p>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framework agreements implemented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15 transversal and panel contracts/</a:t>
                      </a:r>
                    </a:p>
                    <a:p>
                      <a:pPr algn="l">
                        <a:lnSpc>
                          <a:spcPct val="115000"/>
                        </a:lnSpc>
                        <a:spcAft>
                          <a:spcPts val="0"/>
                        </a:spcAft>
                      </a:pPr>
                      <a:r>
                        <a:rPr lang="en-GB" sz="1100" dirty="0">
                          <a:effectLst/>
                          <a:latin typeface="+mn-lt"/>
                          <a:ea typeface="Calibri Light" panose="020F0302020204030204" pitchFamily="34" charset="0"/>
                          <a:cs typeface="Calibri" panose="020F0502020204030204" pitchFamily="34" charset="0"/>
                        </a:rPr>
                        <a:t>framework agreements implemented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
        <p:nvSpPr>
          <p:cNvPr id="7" name="Rectangle 6">
            <a:extLst>
              <a:ext uri="{FF2B5EF4-FFF2-40B4-BE49-F238E27FC236}">
                <a16:creationId xmlns:a16="http://schemas.microsoft.com/office/drawing/2014/main" xmlns="" id="{631E879B-E36F-4679-98C5-F0EE16D09541}"/>
              </a:ext>
            </a:extLst>
          </p:cNvPr>
          <p:cNvSpPr/>
          <p:nvPr/>
        </p:nvSpPr>
        <p:spPr>
          <a:xfrm>
            <a:off x="5731497" y="468198"/>
            <a:ext cx="6378754" cy="369332"/>
          </a:xfrm>
          <a:prstGeom prst="rect">
            <a:avLst/>
          </a:prstGeom>
          <a:solidFill>
            <a:schemeClr val="accent3">
              <a:lumMod val="40000"/>
              <a:lumOff val="60000"/>
            </a:schemeClr>
          </a:solidFill>
        </p:spPr>
        <p:txBody>
          <a:bodyPr wrap="square">
            <a:spAutoFit/>
          </a:bodyPr>
          <a:lstStyle/>
          <a:p>
            <a:pPr lvl="0">
              <a:defRPr/>
            </a:pPr>
            <a:r>
              <a:rPr kumimoji="0" lang="en-GB" sz="1800" b="0" i="0" u="none" strike="noStrike" kern="1200" cap="none" spc="0" normalizeH="0" baseline="0" noProof="0" dirty="0">
                <a:ln>
                  <a:noFill/>
                </a:ln>
                <a:effectLst/>
                <a:uLnTx/>
                <a:uFillTx/>
                <a:latin typeface="Calibri Light"/>
                <a:ea typeface="+mn-ea"/>
                <a:cs typeface="Calibri" panose="020F0502020204030204" pitchFamily="34" charset="0"/>
              </a:rPr>
              <a:t>Output 17: </a:t>
            </a:r>
            <a:r>
              <a:rPr lang="en-US" dirty="0">
                <a:cs typeface="Calibri" panose="020F0502020204030204" pitchFamily="34" charset="0"/>
              </a:rPr>
              <a:t>Transversal &amp; panel contracts / framework agreements</a:t>
            </a:r>
            <a:endParaRPr kumimoji="0" lang="en-ZA" sz="1800" b="0" i="0" u="none" strike="noStrike" kern="1200" cap="none" spc="0" normalizeH="0" baseline="0" noProof="0" dirty="0">
              <a:ln>
                <a:noFill/>
              </a:ln>
              <a:effectLst/>
              <a:uLnTx/>
              <a:uFillTx/>
              <a:latin typeface="Calibri Light"/>
              <a:ea typeface="+mn-ea"/>
            </a:endParaRPr>
          </a:p>
        </p:txBody>
      </p:sp>
    </p:spTree>
    <p:extLst>
      <p:ext uri="{BB962C8B-B14F-4D97-AF65-F5344CB8AC3E}">
        <p14:creationId xmlns:p14="http://schemas.microsoft.com/office/powerpoint/2010/main" xmlns="" val="262654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175D32-5685-45BB-83B4-80A186366B24}"/>
              </a:ext>
            </a:extLst>
          </p:cNvPr>
          <p:cNvSpPr/>
          <p:nvPr/>
        </p:nvSpPr>
        <p:spPr>
          <a:xfrm>
            <a:off x="184826" y="0"/>
            <a:ext cx="6066276" cy="535531"/>
          </a:xfrm>
          <a:prstGeom prst="rect">
            <a:avLst/>
          </a:prstGeom>
        </p:spPr>
        <p:txBody>
          <a:bodyPr wrap="none">
            <a:spAutoFit/>
          </a:bodyPr>
          <a:lstStyle/>
          <a:p>
            <a:pPr defTabSz="1015909">
              <a:spcBef>
                <a:spcPct val="0"/>
              </a:spcBef>
            </a:pPr>
            <a:r>
              <a:rPr lang="en-US" sz="2880" b="1" dirty="0">
                <a:solidFill>
                  <a:srgbClr val="0E1B8D"/>
                </a:solidFill>
                <a:latin typeface="+mj-lt"/>
                <a:ea typeface="+mj-ea"/>
                <a:cs typeface="Segoe UI Semibold" panose="020B0702040204020203" pitchFamily="34" charset="0"/>
              </a:rPr>
              <a:t>Alignment to MTSF and DCDT outcomes </a:t>
            </a:r>
            <a:endParaRPr lang="en-ZA" sz="2880" b="1" dirty="0">
              <a:solidFill>
                <a:srgbClr val="0E1B8D"/>
              </a:solidFill>
              <a:latin typeface="+mj-lt"/>
              <a:ea typeface="+mj-ea"/>
              <a:cs typeface="Segoe UI Semibold" panose="020B0702040204020203" pitchFamily="34" charset="0"/>
            </a:endParaRPr>
          </a:p>
        </p:txBody>
      </p:sp>
      <p:sp>
        <p:nvSpPr>
          <p:cNvPr id="5" name="Rectangle 4">
            <a:extLst>
              <a:ext uri="{FF2B5EF4-FFF2-40B4-BE49-F238E27FC236}">
                <a16:creationId xmlns:a16="http://schemas.microsoft.com/office/drawing/2014/main" xmlns="" id="{581822ED-AB88-4680-9043-5F2B5D9F75C2}"/>
              </a:ext>
            </a:extLst>
          </p:cNvPr>
          <p:cNvSpPr/>
          <p:nvPr/>
        </p:nvSpPr>
        <p:spPr>
          <a:xfrm>
            <a:off x="184826" y="448277"/>
            <a:ext cx="11760740" cy="325538"/>
          </a:xfrm>
          <a:prstGeom prst="rect">
            <a:avLst/>
          </a:prstGeom>
        </p:spPr>
        <p:txBody>
          <a:bodyPr wrap="square">
            <a:spAutoFit/>
          </a:bodyPr>
          <a:lstStyle/>
          <a:p>
            <a:pPr lvl="0" algn="just">
              <a:lnSpc>
                <a:spcPct val="115000"/>
              </a:lnSpc>
              <a:spcAft>
                <a:spcPts val="600"/>
              </a:spcAft>
            </a:pPr>
            <a:r>
              <a:rPr lang="en-GB" sz="1400" dirty="0">
                <a:latin typeface="Calibri Light" panose="020F0302020204030204" pitchFamily="34" charset="0"/>
                <a:ea typeface="Times New Roman" panose="02020603050405020304" pitchFamily="18" charset="0"/>
                <a:cs typeface="Times New Roman" panose="02020603050405020304" pitchFamily="18" charset="0"/>
              </a:rPr>
              <a:t>SITA in consultation with DCDT alignment its APP targets with DCDT outcomes to ensure seamless implementation of government priorities.</a:t>
            </a:r>
            <a:endParaRPr lang="en-ZA" sz="140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1E316247-2ED7-4A7D-B6BB-AB6463F8049F}"/>
              </a:ext>
            </a:extLst>
          </p:cNvPr>
          <p:cNvGraphicFramePr>
            <a:graphicFrameLocks noGrp="1"/>
          </p:cNvGraphicFramePr>
          <p:nvPr>
            <p:extLst>
              <p:ext uri="{D42A27DB-BD31-4B8C-83A1-F6EECF244321}">
                <p14:modId xmlns:p14="http://schemas.microsoft.com/office/powerpoint/2010/main" xmlns="" val="769397678"/>
              </p:ext>
            </p:extLst>
          </p:nvPr>
        </p:nvGraphicFramePr>
        <p:xfrm>
          <a:off x="184826" y="791304"/>
          <a:ext cx="11828834" cy="5766308"/>
        </p:xfrm>
        <a:graphic>
          <a:graphicData uri="http://schemas.openxmlformats.org/drawingml/2006/table">
            <a:tbl>
              <a:tblPr firstRow="1" bandRow="1">
                <a:tableStyleId>{5C22544A-7EE6-4342-B048-85BDC9FD1C3A}</a:tableStyleId>
              </a:tblPr>
              <a:tblGrid>
                <a:gridCol w="739302">
                  <a:extLst>
                    <a:ext uri="{9D8B030D-6E8A-4147-A177-3AD203B41FA5}">
                      <a16:colId xmlns:a16="http://schemas.microsoft.com/office/drawing/2014/main" xmlns="" val="2729077545"/>
                    </a:ext>
                  </a:extLst>
                </a:gridCol>
                <a:gridCol w="1575881">
                  <a:extLst>
                    <a:ext uri="{9D8B030D-6E8A-4147-A177-3AD203B41FA5}">
                      <a16:colId xmlns:a16="http://schemas.microsoft.com/office/drawing/2014/main" xmlns="" val="3068517351"/>
                    </a:ext>
                  </a:extLst>
                </a:gridCol>
                <a:gridCol w="2276272">
                  <a:extLst>
                    <a:ext uri="{9D8B030D-6E8A-4147-A177-3AD203B41FA5}">
                      <a16:colId xmlns:a16="http://schemas.microsoft.com/office/drawing/2014/main" xmlns="" val="2829335869"/>
                    </a:ext>
                  </a:extLst>
                </a:gridCol>
                <a:gridCol w="2766521">
                  <a:extLst>
                    <a:ext uri="{9D8B030D-6E8A-4147-A177-3AD203B41FA5}">
                      <a16:colId xmlns:a16="http://schemas.microsoft.com/office/drawing/2014/main" xmlns="" val="699426955"/>
                    </a:ext>
                  </a:extLst>
                </a:gridCol>
                <a:gridCol w="4470858">
                  <a:extLst>
                    <a:ext uri="{9D8B030D-6E8A-4147-A177-3AD203B41FA5}">
                      <a16:colId xmlns:a16="http://schemas.microsoft.com/office/drawing/2014/main" xmlns="" val="2262186491"/>
                    </a:ext>
                  </a:extLst>
                </a:gridCol>
              </a:tblGrid>
              <a:tr h="292601">
                <a:tc gridSpan="4">
                  <a:txBody>
                    <a:bodyPr/>
                    <a:lstStyle/>
                    <a:p>
                      <a:pPr algn="ctr"/>
                      <a:r>
                        <a:rPr lang="en-GB" sz="1400" b="1" kern="1200" dirty="0">
                          <a:solidFill>
                            <a:schemeClr val="lt1"/>
                          </a:solidFill>
                          <a:effectLst/>
                          <a:latin typeface="+mn-lt"/>
                          <a:ea typeface="+mn-ea"/>
                          <a:cs typeface="+mn-cs"/>
                        </a:rPr>
                        <a:t>Government’s revised MTSF 2019-2024 priorities</a:t>
                      </a:r>
                      <a:endParaRPr lang="en-ZA" sz="1400" b="1"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a:r>
                        <a:rPr lang="en-GB" sz="1400" b="1" kern="1200" dirty="0">
                          <a:solidFill>
                            <a:schemeClr val="bg1"/>
                          </a:solidFill>
                          <a:effectLst/>
                          <a:latin typeface="+mn-lt"/>
                          <a:ea typeface="+mn-ea"/>
                          <a:cs typeface="+mn-cs"/>
                        </a:rPr>
                        <a:t>SITA enablement</a:t>
                      </a:r>
                      <a:endParaRPr lang="en-ZA" sz="1400" b="1" dirty="0">
                        <a:solidFill>
                          <a:schemeClr val="bg1"/>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633533014"/>
                  </a:ext>
                </a:extLst>
              </a:tr>
              <a:tr h="292601">
                <a:tc gridSpan="2">
                  <a:txBody>
                    <a:bodyPr/>
                    <a:lstStyle/>
                    <a:p>
                      <a:pPr algn="ctr"/>
                      <a:r>
                        <a:rPr lang="en-GB" sz="1400" b="1" kern="1200" dirty="0">
                          <a:solidFill>
                            <a:schemeClr val="lt1"/>
                          </a:solidFill>
                          <a:effectLst/>
                          <a:latin typeface="+mn-lt"/>
                          <a:ea typeface="+mn-ea"/>
                          <a:cs typeface="+mn-cs"/>
                        </a:rPr>
                        <a:t>Government priority</a:t>
                      </a:r>
                      <a:endParaRPr lang="en-ZA" sz="1400" b="1" kern="1200" dirty="0">
                        <a:solidFill>
                          <a:schemeClr val="lt1"/>
                        </a:solidFill>
                        <a:effectLst/>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200"/>
                        </a:spcBef>
                        <a:spcAft>
                          <a:spcPts val="0"/>
                        </a:spcAft>
                      </a:pPr>
                      <a:r>
                        <a:rPr lang="en-ZA" sz="1400" b="1" kern="1200" dirty="0">
                          <a:solidFill>
                            <a:schemeClr val="lt1"/>
                          </a:solidFill>
                          <a:effectLst/>
                          <a:latin typeface="+mn-lt"/>
                          <a:ea typeface="+mn-ea"/>
                          <a:cs typeface="+mn-cs"/>
                        </a:rPr>
                        <a:t>Indicator</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lnSpc>
                          <a:spcPct val="115000"/>
                        </a:lnSpc>
                        <a:spcBef>
                          <a:spcPts val="200"/>
                        </a:spcBef>
                        <a:spcAft>
                          <a:spcPts val="0"/>
                        </a:spcAft>
                      </a:pPr>
                      <a:r>
                        <a:rPr lang="en-ZA" sz="1400" b="1" kern="1200" dirty="0">
                          <a:solidFill>
                            <a:schemeClr val="lt1"/>
                          </a:solidFill>
                          <a:effectLst/>
                          <a:latin typeface="+mn-lt"/>
                          <a:ea typeface="+mn-ea"/>
                          <a:cs typeface="+mn-cs"/>
                        </a:rPr>
                        <a:t>Target</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437232362"/>
                  </a:ext>
                </a:extLst>
              </a:tr>
              <a:tr h="838788">
                <a:tc>
                  <a:txBody>
                    <a:bodyPr/>
                    <a:lstStyle/>
                    <a:p>
                      <a:pPr algn="l">
                        <a:lnSpc>
                          <a:spcPct val="115000"/>
                        </a:lnSpc>
                        <a:spcBef>
                          <a:spcPts val="200"/>
                        </a:spcBef>
                        <a:spcAft>
                          <a:spcPts val="0"/>
                        </a:spcAft>
                      </a:pPr>
                      <a:r>
                        <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1:</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GB"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 capable, ethical and developmental state</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GB"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Digitalisation strategy implemented</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GB"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National e-Government strategy and roadmap implemented </a:t>
                      </a:r>
                      <a:endParaRPr lang="en-ZA"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l">
                        <a:spcAft>
                          <a:spcPts val="0"/>
                        </a:spcAft>
                        <a:buFont typeface="+mj-lt"/>
                        <a:buAutoNum type="alphaLcParenBoth"/>
                      </a:pPr>
                      <a:r>
                        <a:rPr lang="en-ZA" sz="1100" b="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Develop and deploy e-services on the portal</a:t>
                      </a:r>
                    </a:p>
                    <a:p>
                      <a:pPr marL="342900" lvl="0" indent="-342900" algn="l">
                        <a:spcAft>
                          <a:spcPts val="0"/>
                        </a:spcAft>
                        <a:buFont typeface="+mj-lt"/>
                        <a:buAutoNum type="alphaLcParenBoth"/>
                      </a:pPr>
                      <a:r>
                        <a:rPr lang="en-GB" sz="1100" b="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Increased citizen value through availability and accessibility of core government public-facing services on digital platforms</a:t>
                      </a:r>
                      <a:endParaRPr lang="en-ZA" sz="1100" b="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342900" lvl="0" indent="-342900" algn="l">
                        <a:spcAft>
                          <a:spcPts val="0"/>
                        </a:spcAft>
                        <a:buFont typeface="+mj-lt"/>
                        <a:buAutoNum type="alphaLcParenBoth"/>
                      </a:pPr>
                      <a:r>
                        <a:rPr lang="en-ZA" sz="1100" b="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Develop and deploy use cases through the integration of government data and systems</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45561646"/>
                  </a:ext>
                </a:extLst>
              </a:tr>
              <a:tr h="763566">
                <a:tc rowSpan="4">
                  <a:txBody>
                    <a:bodyPr/>
                    <a:lstStyle/>
                    <a:p>
                      <a:pPr marL="0" algn="l" defTabSz="1015950" rtl="0" eaLnBrk="1" latinLnBrk="0" hangingPunct="1">
                        <a:lnSpc>
                          <a:spcPct val="115000"/>
                        </a:lnSpc>
                        <a:spcBef>
                          <a:spcPts val="200"/>
                        </a:spcBef>
                        <a:spcAft>
                          <a:spcPts val="0"/>
                        </a:spcAft>
                      </a:pPr>
                      <a:r>
                        <a:rPr lang="en-ZA" sz="1100" b="0"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Priority 2:</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Economic transformation and job creation</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Percentage increase in broadband penetration</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80% of population have access to the internet by 2024</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Implement broadband connectivity in line with the revised SA Connect model </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34290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Mainstream the deployment of broadband in line with customer requirements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71842326"/>
                  </a:ext>
                </a:extLst>
              </a:tr>
              <a:tr h="1688915">
                <a:tc vMerge="1">
                  <a:txBody>
                    <a:bodyPr/>
                    <a:lstStyle/>
                    <a:p>
                      <a:pPr marL="0" algn="l" defTabSz="1015950" rtl="0" eaLnBrk="1" latinLnBrk="0" hangingPunct="1">
                        <a:lnSpc>
                          <a:spcPct val="115000"/>
                        </a:lnSpc>
                        <a:spcAft>
                          <a:spcPts val="0"/>
                        </a:spcAft>
                      </a:pPr>
                      <a:endParaRPr lang="en-ZA" sz="1100" b="0" kern="1200" dirty="0">
                        <a:solidFill>
                          <a:schemeClr val="tx1"/>
                        </a:solidFill>
                        <a:effectLst/>
                        <a:latin typeface="Calibri Light" panose="020F0302020204030204" pitchFamily="34"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National priority sectors grow contribution to GDP growth of 3% and exports increase by 4%</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15950" rtl="0" eaLnBrk="1" latinLnBrk="0" hangingPunct="1">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Implementation of the industrial master plans (including the digital economy) and create a conducive enabling environment for national priority sectors: </a:t>
                      </a:r>
                      <a:r>
                        <a:rPr lang="en-US"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emphasis </a:t>
                      </a: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on job creation, optimise local sourcing, inclusion of SMMEs in value chains, skills development and increasing exports by 4% </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Implementation of the industrial master plans (including the digital economy) and create a conducive enabling environment for national priority sectors: </a:t>
                      </a:r>
                      <a:r>
                        <a:rPr lang="en-US"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emphasis </a:t>
                      </a: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on job creation, optimise local sourcing, inclusion of SMMEs in value chains, skills development and increasing exports by 4% </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342900" lvl="0" indent="-342900" algn="l">
                        <a:spcAft>
                          <a:spcPts val="0"/>
                        </a:spcAft>
                        <a:buFont typeface="+mj-lt"/>
                        <a:buAutoNum type="alphaLcParenBoth"/>
                      </a:pPr>
                      <a:r>
                        <a:rPr lang="en-US" sz="1100" dirty="0">
                          <a:effectLst/>
                        </a:rPr>
                        <a:t>Increased procurement acquisition spending through black SMME entities on influenceable spend</a:t>
                      </a:r>
                      <a:endParaRPr lang="en-ZA" sz="1100" dirty="0">
                        <a:effectLst/>
                      </a:endParaRPr>
                    </a:p>
                    <a:p>
                      <a:pPr marL="342900" lvl="0" indent="-342900" algn="l">
                        <a:spcAft>
                          <a:spcPts val="0"/>
                        </a:spcAft>
                        <a:buFont typeface="+mj-lt"/>
                        <a:buAutoNum type="alphaLcParenBoth"/>
                      </a:pPr>
                      <a:r>
                        <a:rPr lang="en-ZA" sz="1100" dirty="0">
                          <a:effectLst/>
                        </a:rPr>
                        <a:t>Procurement of local innovations on behalf of government in line with procurement regulations</a:t>
                      </a:r>
                    </a:p>
                    <a:p>
                      <a:pPr marL="342900" lvl="0" indent="-342900" algn="l">
                        <a:spcAft>
                          <a:spcPts val="0"/>
                        </a:spcAft>
                        <a:buFont typeface="+mj-lt"/>
                        <a:buAutoNum type="alphaLcParenBoth"/>
                      </a:pPr>
                      <a:r>
                        <a:rPr lang="en-GB" sz="1100" dirty="0">
                          <a:effectLst/>
                          <a:latin typeface="Calibri Light" panose="020F0302020204030204" pitchFamily="34" charset="0"/>
                          <a:ea typeface="Times New Roman" panose="02020603050405020304" pitchFamily="18" charset="0"/>
                          <a:cs typeface="Times New Roman" panose="02020603050405020304" pitchFamily="18" charset="0"/>
                        </a:rPr>
                        <a:t>Commercialisation of open innovation solutions </a:t>
                      </a:r>
                      <a:r>
                        <a:rPr lang="en-GB" sz="1100" dirty="0">
                          <a:effectLst/>
                          <a:latin typeface="Calibri Light" panose="020F0302020204030204" pitchFamily="34" charset="0"/>
                          <a:ea typeface="Calibri Light" panose="020F0302020204030204" pitchFamily="34" charset="0"/>
                          <a:cs typeface="Calibri" panose="020F0502020204030204" pitchFamily="34" charset="0"/>
                        </a:rPr>
                        <a:t>to support the government transformation agenda, i.e. SMME industry</a:t>
                      </a:r>
                      <a:endParaRPr lang="en-ZA" sz="1100" b="0" kern="1200" dirty="0">
                        <a:solidFill>
                          <a:schemeClr val="tx1"/>
                        </a:solidFill>
                        <a:effectLst/>
                        <a:latin typeface="Calibri Light" panose="020F0302020204030204" pitchFamily="34"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46689934"/>
                  </a:ext>
                </a:extLst>
              </a:tr>
              <a:tr h="948635">
                <a:tc vMerge="1">
                  <a:txBody>
                    <a:bodyPr/>
                    <a:lstStyle/>
                    <a:p>
                      <a:pPr marL="0" algn="l" defTabSz="1015950" rtl="0" eaLnBrk="1" latinLnBrk="0" hangingPunct="1">
                        <a:lnSpc>
                          <a:spcPct val="115000"/>
                        </a:lnSpc>
                        <a:spcAft>
                          <a:spcPts val="0"/>
                        </a:spcAft>
                      </a:pPr>
                      <a:endParaRPr lang="en-ZA" sz="1100" b="0" kern="1200" dirty="0">
                        <a:solidFill>
                          <a:schemeClr val="tx1"/>
                        </a:solidFill>
                        <a:effectLst/>
                        <a:latin typeface="Calibri Light" panose="020F0302020204030204" pitchFamily="34"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Support localisation and industrialisation through government procurement</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15950" rtl="0" eaLnBrk="1" latinLnBrk="0" hangingPunct="1">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Propel localisation and industrialisation through government procurement with 100% compliance on government spend on designated products and services</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Propel localisation and industrialisation through government procurement with 100% compliance on government spend on designated products and services</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l" defTabSz="1015950" rtl="0" eaLnBrk="1" latinLnBrk="0" hangingPunct="1">
                        <a:lnSpc>
                          <a:spcPct val="115000"/>
                        </a:lnSpc>
                        <a:spcAft>
                          <a:spcPts val="0"/>
                        </a:spcAft>
                      </a:pPr>
                      <a:endParaRPr lang="en-ZA" sz="1100" b="0" kern="1200" dirty="0">
                        <a:solidFill>
                          <a:schemeClr val="tx1"/>
                        </a:solidFill>
                        <a:effectLst/>
                        <a:latin typeface="Calibri Light" panose="020F03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741609"/>
                  </a:ext>
                </a:extLst>
              </a:tr>
              <a:tr h="677858">
                <a:tc vMerge="1">
                  <a:txBody>
                    <a:bodyPr/>
                    <a:lstStyle/>
                    <a:p>
                      <a:pPr marL="0" algn="l" defTabSz="1015950" rtl="0" eaLnBrk="1" latinLnBrk="0" hangingPunct="1">
                        <a:lnSpc>
                          <a:spcPct val="115000"/>
                        </a:lnSpc>
                        <a:spcBef>
                          <a:spcPts val="200"/>
                        </a:spcBef>
                        <a:spcAft>
                          <a:spcPts val="0"/>
                        </a:spcAft>
                      </a:pPr>
                      <a:endParaRPr lang="en-ZA" sz="1100" b="0"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Economic transformation and job creation</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Establishment of Artificial Intelligence Institute</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Establish the AI Institute in March 2022/23</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l">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Provision of </a:t>
                      </a:r>
                      <a:r>
                        <a:rPr lang="en-US"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application programming interfaces to enable heterogenous systems to integrate</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342900" lvl="0" indent="-342900" algn="l">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Deployment of artificial intelligence and/or Internet-of-Things (IoT) use cases through the integration of government data and systems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06850079"/>
                  </a:ext>
                </a:extLst>
              </a:tr>
            </a:tbl>
          </a:graphicData>
        </a:graphic>
      </p:graphicFrame>
    </p:spTree>
    <p:extLst>
      <p:ext uri="{BB962C8B-B14F-4D97-AF65-F5344CB8AC3E}">
        <p14:creationId xmlns:p14="http://schemas.microsoft.com/office/powerpoint/2010/main" xmlns="" val="1516584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ext uri="{D42A27DB-BD31-4B8C-83A1-F6EECF244321}">
                <p14:modId xmlns:p14="http://schemas.microsoft.com/office/powerpoint/2010/main" xmlns="" val="2490891940"/>
              </p:ext>
            </p:extLst>
          </p:nvPr>
        </p:nvGraphicFramePr>
        <p:xfrm>
          <a:off x="130363" y="1111178"/>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p>
                      <a:pPr algn="l">
                        <a:lnSpc>
                          <a:spcPct val="115000"/>
                        </a:lnSpc>
                        <a:spcBef>
                          <a:spcPts val="200"/>
                        </a:spcBef>
                        <a:spcAft>
                          <a:spcPts val="20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100" dirty="0">
                          <a:effectLst/>
                        </a:rPr>
                        <a:t>Increased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19.84% of acquisition spend through SMME entities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9.71% of acquisition spend through SMME entities</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40.67% of acquisition spend through black SMME entities on influenceable spend </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40% of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50% of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55% of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tc>
                  <a:txBody>
                    <a:bodyPr/>
                    <a:lstStyle/>
                    <a:p>
                      <a:pPr algn="l">
                        <a:lnSpc>
                          <a:spcPct val="115000"/>
                        </a:lnSpc>
                        <a:spcAft>
                          <a:spcPts val="0"/>
                        </a:spcAft>
                      </a:pPr>
                      <a:r>
                        <a:rPr lang="en-GB" sz="1100" dirty="0">
                          <a:effectLst/>
                        </a:rPr>
                        <a:t>60% of acquisition spend through black SMME entities on influenceable spend</a:t>
                      </a:r>
                      <a:endParaRPr lang="en-ZA"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4018" marR="34018" marT="8820" marB="8820"/>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768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5: Procurement and Industry Transformation</a:t>
            </a:r>
            <a:endParaRPr kumimoji="0" lang="en-US" sz="20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55613" y="9623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6391372" y="309612"/>
            <a:ext cx="5718879" cy="369332"/>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a:ea typeface="+mn-ea"/>
                <a:cs typeface="Calibri" panose="020F0502020204030204" pitchFamily="34" charset="0"/>
              </a:rPr>
              <a:t>Output 18: Acquisition spend on black SMME</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105116" y="3367850"/>
          <a:ext cx="12005135" cy="1178344"/>
        </p:xfrm>
        <a:graphic>
          <a:graphicData uri="http://schemas.openxmlformats.org/drawingml/2006/table">
            <a:tbl>
              <a:tblPr firstRow="1" firstCol="1" bandRow="1"/>
              <a:tblGrid>
                <a:gridCol w="1073444">
                  <a:extLst>
                    <a:ext uri="{9D8B030D-6E8A-4147-A177-3AD203B41FA5}">
                      <a16:colId xmlns:a16="http://schemas.microsoft.com/office/drawing/2014/main" xmlns="" val="1562724607"/>
                    </a:ext>
                  </a:extLst>
                </a:gridCol>
                <a:gridCol w="947829">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487357">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6909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ext uri="{D42A27DB-BD31-4B8C-83A1-F6EECF244321}">
                <p14:modId xmlns:p14="http://schemas.microsoft.com/office/powerpoint/2010/main" xmlns="" val="1162699477"/>
              </p:ext>
            </p:extLst>
          </p:nvPr>
        </p:nvGraphicFramePr>
        <p:xfrm>
          <a:off x="105117" y="4607127"/>
          <a:ext cx="12005135" cy="1912515"/>
        </p:xfrm>
        <a:graphic>
          <a:graphicData uri="http://schemas.openxmlformats.org/drawingml/2006/table">
            <a:tbl>
              <a:tblPr firstRow="1" firstCol="1" bandRow="1"/>
              <a:tblGrid>
                <a:gridCol w="1083603">
                  <a:extLst>
                    <a:ext uri="{9D8B030D-6E8A-4147-A177-3AD203B41FA5}">
                      <a16:colId xmlns:a16="http://schemas.microsoft.com/office/drawing/2014/main" xmlns="" val="2145573815"/>
                    </a:ext>
                  </a:extLst>
                </a:gridCol>
                <a:gridCol w="937670">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lvl="0" indent="0" algn="l" defTabSz="846625"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Reshaping the supply chain through ICT economic transformation</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Times New Roman" panose="02020603050405020304" pitchFamily="18" charset="0"/>
                        </a:rPr>
                        <a:t>Increased acquisition spend through black SMME entities on influenceable spend </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mn-lt"/>
                          <a:ea typeface="Calibri Light" panose="020F0302020204030204" pitchFamily="34" charset="0"/>
                          <a:cs typeface="Calibri Light" panose="020F0302020204030204" pitchFamily="34" charset="0"/>
                        </a:rPr>
                        <a:t>% acquisition</a:t>
                      </a:r>
                      <a:endParaRPr lang="en-US" sz="1100" dirty="0">
                        <a:effectLst/>
                        <a:latin typeface="+mn-lt"/>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US" sz="1100" dirty="0">
                          <a:effectLst/>
                          <a:latin typeface="+mn-lt"/>
                          <a:ea typeface="Calibri Light" panose="020F0302020204030204" pitchFamily="34" charset="0"/>
                          <a:cs typeface="Calibri Light" panose="020F0302020204030204" pitchFamily="34" charset="0"/>
                        </a:rPr>
                        <a:t>spend through black SMME entities on influenceable spend </a:t>
                      </a:r>
                      <a:endParaRPr lang="en-US" sz="1100" dirty="0">
                        <a:effectLst/>
                        <a:latin typeface="+mn-lt"/>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GB" sz="1100" dirty="0">
                          <a:effectLst/>
                          <a:latin typeface="+mn-lt"/>
                          <a:ea typeface="Calibri Light" panose="020F0302020204030204" pitchFamily="34" charset="0"/>
                          <a:cs typeface="Calibri Light" panose="020F0302020204030204" pitchFamily="34" charset="0"/>
                        </a:rPr>
                        <a:t> </a:t>
                      </a:r>
                      <a:endParaRPr lang="en-US" sz="11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US" sz="1100" kern="1200" dirty="0">
                          <a:solidFill>
                            <a:schemeClr val="tx1"/>
                          </a:solidFill>
                          <a:effectLst/>
                          <a:latin typeface="+mn-lt"/>
                          <a:ea typeface="Calibri Light" panose="020F0302020204030204" pitchFamily="34" charset="0"/>
                          <a:cs typeface="Calibri Light" panose="020F0302020204030204" pitchFamily="34" charset="0"/>
                        </a:rPr>
                        <a:t>Acquisition spend through the use of companies classified as black SMMEs (EME &amp; QSE) entities</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40% of acquisition spend through black SMME entities on influenceable spend</a:t>
                      </a:r>
                      <a:endParaRPr lang="en-ZA" sz="1100" kern="12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GB"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50% of acquisition spend through black SMME entities on influenceable spend</a:t>
                      </a:r>
                      <a:endParaRPr lang="en-ZA" sz="1100" kern="12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50% of acquisition spend</a:t>
                      </a:r>
                    </a:p>
                    <a:p>
                      <a:pPr marL="0" marR="0" algn="l">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through black SMME</a:t>
                      </a:r>
                    </a:p>
                    <a:p>
                      <a:pPr marL="0" marR="0" algn="l">
                        <a:lnSpc>
                          <a:spcPct val="115000"/>
                        </a:lnSpc>
                        <a:spcBef>
                          <a:spcPts val="0"/>
                        </a:spcBef>
                        <a:spcAft>
                          <a:spcPts val="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entities on influenceable</a:t>
                      </a:r>
                    </a:p>
                    <a:p>
                      <a:pPr marL="0" marR="0" algn="just">
                        <a:lnSpc>
                          <a:spcPct val="115000"/>
                        </a:lnSpc>
                        <a:spcBef>
                          <a:spcPts val="0"/>
                        </a:spcBef>
                        <a:spcAft>
                          <a:spcPts val="600"/>
                        </a:spcAft>
                      </a:pPr>
                      <a:r>
                        <a:rPr lang="en-US" sz="11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spend</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50% of acquisition 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through black SMME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just" defTabSz="1015950" rtl="0" eaLnBrk="1" fontAlgn="auto" latinLnBrk="0" hangingPunct="1">
                        <a:lnSpc>
                          <a:spcPct val="115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50% of acquisition 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through black SMME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just" defTabSz="1015950" rtl="0" eaLnBrk="1" fontAlgn="auto" latinLnBrk="0" hangingPunct="1">
                        <a:lnSpc>
                          <a:spcPct val="115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50% of acquisition 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through black SMME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defTabSz="101595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entities on influenceable</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just" defTabSz="1015950" rtl="0" eaLnBrk="1" fontAlgn="auto" latinLnBrk="0" hangingPunct="1">
                        <a:lnSpc>
                          <a:spcPct val="115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spend</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51111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7651" y="2547735"/>
            <a:ext cx="7076704" cy="3110746"/>
          </a:xfrm>
        </p:spPr>
        <p:txBody>
          <a:bodyPr>
            <a:normAutofit/>
          </a:bodyPr>
          <a:lstStyle/>
          <a:p>
            <a:r>
              <a:rPr lang="en-US" dirty="0"/>
              <a:t>Budgeted Financial Statements</a:t>
            </a:r>
            <a:br>
              <a:rPr lang="en-US" dirty="0"/>
            </a:br>
            <a:r>
              <a:rPr lang="en-US" dirty="0"/>
              <a:t>&amp; </a:t>
            </a:r>
            <a:br>
              <a:rPr lang="en-US" dirty="0"/>
            </a:br>
            <a:r>
              <a:rPr lang="en-US" dirty="0"/>
              <a:t>Key Risk &amp; Mitigation Plan</a:t>
            </a:r>
            <a:br>
              <a:rPr lang="en-US" dirty="0"/>
            </a:br>
            <a:r>
              <a:rPr lang="en-US" dirty="0"/>
              <a:t/>
            </a:r>
            <a:br>
              <a:rPr lang="en-US" dirty="0"/>
            </a:br>
            <a:endParaRPr lang="en-US" dirty="0"/>
          </a:p>
        </p:txBody>
      </p:sp>
    </p:spTree>
    <p:extLst>
      <p:ext uri="{BB962C8B-B14F-4D97-AF65-F5344CB8AC3E}">
        <p14:creationId xmlns:p14="http://schemas.microsoft.com/office/powerpoint/2010/main" xmlns="" val="136398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966BF9-8E6D-40D6-9513-2DD85C271A3A}"/>
              </a:ext>
            </a:extLst>
          </p:cNvPr>
          <p:cNvSpPr>
            <a:spLocks noGrp="1"/>
          </p:cNvSpPr>
          <p:nvPr>
            <p:ph type="title"/>
          </p:nvPr>
        </p:nvSpPr>
        <p:spPr/>
        <p:txBody>
          <a:bodyPr>
            <a:normAutofit fontScale="90000"/>
          </a:bodyPr>
          <a:lstStyle/>
          <a:p>
            <a:r>
              <a:rPr lang="en-ZA" dirty="0"/>
              <a:t>Overview of the FY2022/23 budget and MTEF estimates</a:t>
            </a:r>
            <a:br>
              <a:rPr lang="en-ZA" dirty="0"/>
            </a:br>
            <a:r>
              <a:rPr lang="en-ZA" dirty="0"/>
              <a:t/>
            </a:r>
            <a:br>
              <a:rPr lang="en-ZA" dirty="0"/>
            </a:br>
            <a:r>
              <a:rPr lang="en-ZA" dirty="0"/>
              <a:t/>
            </a:r>
            <a:br>
              <a:rPr lang="en-ZA" dirty="0"/>
            </a:br>
            <a:endParaRPr lang="en-ZA" dirty="0"/>
          </a:p>
        </p:txBody>
      </p:sp>
      <p:sp>
        <p:nvSpPr>
          <p:cNvPr id="2" name="Content Placeholder 1">
            <a:extLst>
              <a:ext uri="{FF2B5EF4-FFF2-40B4-BE49-F238E27FC236}">
                <a16:creationId xmlns:a16="http://schemas.microsoft.com/office/drawing/2014/main" xmlns="" id="{93CF8617-2BC4-47B4-BB55-BDCEC2BC703B}"/>
              </a:ext>
            </a:extLst>
          </p:cNvPr>
          <p:cNvSpPr>
            <a:spLocks noGrp="1"/>
          </p:cNvSpPr>
          <p:nvPr>
            <p:ph idx="1"/>
          </p:nvPr>
        </p:nvSpPr>
        <p:spPr>
          <a:xfrm>
            <a:off x="259200" y="974020"/>
            <a:ext cx="5315977" cy="5275859"/>
          </a:xfrm>
        </p:spPr>
        <p:txBody>
          <a:bodyPr>
            <a:normAutofit fontScale="55000" lnSpcReduction="20000"/>
          </a:bodyPr>
          <a:lstStyle/>
          <a:p>
            <a:pPr marL="0" indent="0">
              <a:buNone/>
            </a:pPr>
            <a:r>
              <a:rPr lang="en-GB" sz="3200" b="1" dirty="0"/>
              <a:t>Revenue</a:t>
            </a:r>
          </a:p>
          <a:p>
            <a:pPr algn="just">
              <a:buFont typeface="Wingdings" panose="05000000000000000000" pitchFamily="2" charset="2"/>
              <a:buChar char="§"/>
            </a:pPr>
            <a:r>
              <a:rPr lang="en-GB" sz="3200" dirty="0"/>
              <a:t>Revenue for the FY2022/2023 is estimated at R5.917billion</a:t>
            </a:r>
          </a:p>
          <a:p>
            <a:pPr algn="just">
              <a:buFont typeface="Wingdings" panose="05000000000000000000" pitchFamily="2" charset="2"/>
              <a:buChar char="§"/>
            </a:pPr>
            <a:r>
              <a:rPr lang="en-GB" sz="3200" dirty="0"/>
              <a:t>This is an increase of 4% as compared to the forecast of the FY2021/22.</a:t>
            </a:r>
          </a:p>
          <a:p>
            <a:pPr algn="just">
              <a:buFont typeface="Wingdings" panose="05000000000000000000" pitchFamily="2" charset="2"/>
              <a:buChar char="§"/>
            </a:pPr>
            <a:r>
              <a:rPr lang="en-GB" sz="3200" dirty="0"/>
              <a:t>The increase in revenue will be achieved through business development, harnessing more value and achieving a larger share of the current approved ICT spend.</a:t>
            </a:r>
          </a:p>
          <a:p>
            <a:pPr marL="0" indent="0" algn="just">
              <a:buNone/>
            </a:pPr>
            <a:endParaRPr lang="en-GB" sz="3200" dirty="0"/>
          </a:p>
          <a:p>
            <a:pPr marL="0" indent="0">
              <a:buNone/>
            </a:pPr>
            <a:r>
              <a:rPr lang="en-ZA" sz="3300" b="1" dirty="0"/>
              <a:t>Operational expenditure</a:t>
            </a:r>
          </a:p>
          <a:p>
            <a:pPr algn="just">
              <a:buFont typeface="Wingdings" panose="05000000000000000000" pitchFamily="2" charset="2"/>
              <a:buChar char="§"/>
            </a:pPr>
            <a:r>
              <a:rPr lang="en-GB" sz="3100" dirty="0"/>
              <a:t>Cost of sales increased by 5.1% when compared to the FY2021/2022 forecast to R4.175bn for the 2022/2023 financial year which is aligned with the concerted cost cutting measures that have been implemented. </a:t>
            </a:r>
            <a:endParaRPr lang="en-ZA" sz="3100" dirty="0"/>
          </a:p>
          <a:p>
            <a:pPr algn="just">
              <a:buFont typeface="Wingdings" panose="05000000000000000000" pitchFamily="2" charset="2"/>
              <a:buChar char="§"/>
            </a:pPr>
            <a:r>
              <a:rPr lang="en-GB" sz="3100" dirty="0"/>
              <a:t>Operating expenses (Opex) are expected to increase by 25% from a forecast of R1.387bn for the FY2021/22 financial year to an estimated R1.728bn in the FY2022/23.</a:t>
            </a:r>
            <a:endParaRPr lang="en-ZA" dirty="0"/>
          </a:p>
        </p:txBody>
      </p:sp>
      <p:sp>
        <p:nvSpPr>
          <p:cNvPr id="4" name="TextBox 3">
            <a:extLst>
              <a:ext uri="{FF2B5EF4-FFF2-40B4-BE49-F238E27FC236}">
                <a16:creationId xmlns:a16="http://schemas.microsoft.com/office/drawing/2014/main" xmlns="" id="{FF7FE861-0740-400B-A1B7-855095410B6F}"/>
              </a:ext>
            </a:extLst>
          </p:cNvPr>
          <p:cNvSpPr txBox="1"/>
          <p:nvPr/>
        </p:nvSpPr>
        <p:spPr>
          <a:xfrm>
            <a:off x="5786110" y="901103"/>
            <a:ext cx="6243133" cy="3416320"/>
          </a:xfrm>
          <a:prstGeom prst="rect">
            <a:avLst/>
          </a:prstGeom>
          <a:noFill/>
        </p:spPr>
        <p:txBody>
          <a:bodyPr wrap="square" rtlCol="0">
            <a:spAutoFit/>
          </a:bodyPr>
          <a:lstStyle/>
          <a:p>
            <a:r>
              <a:rPr lang="en-GB" b="1" dirty="0"/>
              <a:t>Capital expenditure</a:t>
            </a:r>
          </a:p>
          <a:p>
            <a:pPr marL="285750" indent="-285750" algn="just">
              <a:buFont typeface="Wingdings" panose="05000000000000000000" pitchFamily="2" charset="2"/>
              <a:buChar char="§"/>
            </a:pPr>
            <a:r>
              <a:rPr lang="en-GB" dirty="0"/>
              <a:t>The total capital expenditure requirement for the FY2022/23 is budgeted at R750m. However, the actual total Capex requirement far exceeds this amount. </a:t>
            </a:r>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SITA may have to consider borrowing funds as well as applying for conditional grants in order to meet its capital expenditure requirements. </a:t>
            </a:r>
          </a:p>
          <a:p>
            <a:pPr marL="285750" indent="-285750" algn="just">
              <a:buFont typeface="Wingdings" panose="05000000000000000000" pitchFamily="2" charset="2"/>
              <a:buChar char="§"/>
            </a:pPr>
            <a:r>
              <a:rPr lang="en-GB" dirty="0"/>
              <a:t>As per currently available information the allocation of capital expenditure per programme is reflected below</a:t>
            </a:r>
            <a:endParaRPr lang="en-ZA" dirty="0"/>
          </a:p>
          <a:p>
            <a:r>
              <a:rPr lang="en-GB" dirty="0"/>
              <a:t/>
            </a:r>
            <a:br>
              <a:rPr lang="en-GB" dirty="0"/>
            </a:br>
            <a:endParaRPr lang="en-ZA" dirty="0"/>
          </a:p>
        </p:txBody>
      </p:sp>
      <p:grpSp>
        <p:nvGrpSpPr>
          <p:cNvPr id="9" name="Group 8">
            <a:extLst>
              <a:ext uri="{FF2B5EF4-FFF2-40B4-BE49-F238E27FC236}">
                <a16:creationId xmlns:a16="http://schemas.microsoft.com/office/drawing/2014/main" xmlns="" id="{CB6B9424-58CC-4864-A993-E636E8EFEEC9}"/>
              </a:ext>
            </a:extLst>
          </p:cNvPr>
          <p:cNvGrpSpPr/>
          <p:nvPr/>
        </p:nvGrpSpPr>
        <p:grpSpPr>
          <a:xfrm>
            <a:off x="6091199" y="3847681"/>
            <a:ext cx="5724979" cy="2109216"/>
            <a:chOff x="6091199" y="3847681"/>
            <a:chExt cx="5724979" cy="2109216"/>
          </a:xfrm>
        </p:grpSpPr>
        <p:sp>
          <p:nvSpPr>
            <p:cNvPr id="8" name="Rectangle 7">
              <a:extLst>
                <a:ext uri="{FF2B5EF4-FFF2-40B4-BE49-F238E27FC236}">
                  <a16:creationId xmlns:a16="http://schemas.microsoft.com/office/drawing/2014/main" xmlns="" id="{EF9320E4-726A-4FE8-BD88-AFF841A44C71}"/>
                </a:ext>
              </a:extLst>
            </p:cNvPr>
            <p:cNvSpPr/>
            <p:nvPr/>
          </p:nvSpPr>
          <p:spPr>
            <a:xfrm>
              <a:off x="6091199" y="3847681"/>
              <a:ext cx="5724979" cy="18340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a:extLst>
                <a:ext uri="{FF2B5EF4-FFF2-40B4-BE49-F238E27FC236}">
                  <a16:creationId xmlns:a16="http://schemas.microsoft.com/office/drawing/2014/main" xmlns="" id="{70235665-1E53-41DD-92EE-3E847026B766}"/>
                </a:ext>
              </a:extLst>
            </p:cNvPr>
            <p:cNvPicPr>
              <a:picLocks noChangeAspect="1"/>
            </p:cNvPicPr>
            <p:nvPr/>
          </p:nvPicPr>
          <p:blipFill>
            <a:blip r:embed="rId2" cstate="print"/>
            <a:stretch>
              <a:fillRect/>
            </a:stretch>
          </p:blipFill>
          <p:spPr>
            <a:xfrm>
              <a:off x="6091200" y="3847681"/>
              <a:ext cx="5719572" cy="2109216"/>
            </a:xfrm>
            <a:prstGeom prst="rect">
              <a:avLst/>
            </a:prstGeom>
          </p:spPr>
        </p:pic>
      </p:grpSp>
    </p:spTree>
    <p:extLst>
      <p:ext uri="{BB962C8B-B14F-4D97-AF65-F5344CB8AC3E}">
        <p14:creationId xmlns:p14="http://schemas.microsoft.com/office/powerpoint/2010/main" xmlns="" val="360554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966BF9-8E6D-40D6-9513-2DD85C271A3A}"/>
              </a:ext>
            </a:extLst>
          </p:cNvPr>
          <p:cNvSpPr>
            <a:spLocks noGrp="1"/>
          </p:cNvSpPr>
          <p:nvPr>
            <p:ph type="title"/>
          </p:nvPr>
        </p:nvSpPr>
        <p:spPr>
          <a:xfrm>
            <a:off x="99402" y="3360"/>
            <a:ext cx="11664000" cy="627864"/>
          </a:xfrm>
        </p:spPr>
        <p:txBody>
          <a:bodyPr>
            <a:normAutofit fontScale="90000"/>
          </a:bodyPr>
          <a:lstStyle/>
          <a:p>
            <a:r>
              <a:rPr lang="en-ZA" dirty="0"/>
              <a:t>Statement of Financial Performance</a:t>
            </a:r>
            <a:br>
              <a:rPr lang="en-ZA" dirty="0"/>
            </a:br>
            <a:r>
              <a:rPr lang="en-ZA" dirty="0"/>
              <a:t/>
            </a:r>
            <a:br>
              <a:rPr lang="en-ZA" dirty="0"/>
            </a:br>
            <a:endParaRPr lang="en-ZA" dirty="0"/>
          </a:p>
        </p:txBody>
      </p:sp>
      <p:pic>
        <p:nvPicPr>
          <p:cNvPr id="4" name="Picture 3">
            <a:extLst>
              <a:ext uri="{FF2B5EF4-FFF2-40B4-BE49-F238E27FC236}">
                <a16:creationId xmlns:a16="http://schemas.microsoft.com/office/drawing/2014/main" xmlns="" id="{F4B25718-801B-4F4A-87CA-09762BBCEA5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902" y="631224"/>
            <a:ext cx="11010506" cy="5741296"/>
          </a:xfrm>
          <a:prstGeom prst="rect">
            <a:avLst/>
          </a:prstGeom>
          <a:noFill/>
          <a:ln>
            <a:noFill/>
          </a:ln>
        </p:spPr>
      </p:pic>
    </p:spTree>
    <p:extLst>
      <p:ext uri="{BB962C8B-B14F-4D97-AF65-F5344CB8AC3E}">
        <p14:creationId xmlns:p14="http://schemas.microsoft.com/office/powerpoint/2010/main" xmlns="" val="352513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966BF9-8E6D-40D6-9513-2DD85C271A3A}"/>
              </a:ext>
            </a:extLst>
          </p:cNvPr>
          <p:cNvSpPr>
            <a:spLocks noGrp="1"/>
          </p:cNvSpPr>
          <p:nvPr>
            <p:ph type="title"/>
          </p:nvPr>
        </p:nvSpPr>
        <p:spPr>
          <a:xfrm>
            <a:off x="99402" y="3360"/>
            <a:ext cx="11664000" cy="627864"/>
          </a:xfrm>
        </p:spPr>
        <p:txBody>
          <a:bodyPr>
            <a:normAutofit fontScale="90000"/>
          </a:bodyPr>
          <a:lstStyle/>
          <a:p>
            <a:r>
              <a:rPr lang="en-GB" dirty="0"/>
              <a:t>Statement of Financial Position</a:t>
            </a:r>
            <a:r>
              <a:rPr lang="en-ZA" dirty="0"/>
              <a:t/>
            </a:r>
            <a:br>
              <a:rPr lang="en-ZA" dirty="0"/>
            </a:br>
            <a:r>
              <a:rPr lang="en-ZA" dirty="0"/>
              <a:t/>
            </a:r>
            <a:br>
              <a:rPr lang="en-ZA" dirty="0"/>
            </a:br>
            <a:endParaRPr lang="en-ZA" dirty="0"/>
          </a:p>
        </p:txBody>
      </p:sp>
      <p:pic>
        <p:nvPicPr>
          <p:cNvPr id="2" name="Picture 1">
            <a:extLst>
              <a:ext uri="{FF2B5EF4-FFF2-40B4-BE49-F238E27FC236}">
                <a16:creationId xmlns:a16="http://schemas.microsoft.com/office/drawing/2014/main" xmlns="" id="{A47D63C9-EAAF-4340-B494-38B94469159A}"/>
              </a:ext>
            </a:extLst>
          </p:cNvPr>
          <p:cNvPicPr>
            <a:picLocks noChangeAspect="1"/>
          </p:cNvPicPr>
          <p:nvPr/>
        </p:nvPicPr>
        <p:blipFill>
          <a:blip r:embed="rId2" cstate="print"/>
          <a:stretch>
            <a:fillRect/>
          </a:stretch>
        </p:blipFill>
        <p:spPr>
          <a:xfrm>
            <a:off x="192927" y="490491"/>
            <a:ext cx="7159979" cy="5877017"/>
          </a:xfrm>
          <a:prstGeom prst="rect">
            <a:avLst/>
          </a:prstGeom>
        </p:spPr>
      </p:pic>
    </p:spTree>
    <p:extLst>
      <p:ext uri="{BB962C8B-B14F-4D97-AF65-F5344CB8AC3E}">
        <p14:creationId xmlns:p14="http://schemas.microsoft.com/office/powerpoint/2010/main" xmlns="" val="878149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CE0BE-8116-43D9-9CF9-165E5A0A7BA4}"/>
              </a:ext>
            </a:extLst>
          </p:cNvPr>
          <p:cNvSpPr>
            <a:spLocks noGrp="1"/>
          </p:cNvSpPr>
          <p:nvPr>
            <p:ph type="title"/>
          </p:nvPr>
        </p:nvSpPr>
        <p:spPr/>
        <p:txBody>
          <a:bodyPr/>
          <a:lstStyle/>
          <a:p>
            <a:r>
              <a:rPr lang="en-GB" dirty="0"/>
              <a:t>Statement of Financial Position</a:t>
            </a:r>
            <a:endParaRPr lang="en-ZA" dirty="0"/>
          </a:p>
        </p:txBody>
      </p:sp>
      <p:pic>
        <p:nvPicPr>
          <p:cNvPr id="3" name="Picture 2">
            <a:extLst>
              <a:ext uri="{FF2B5EF4-FFF2-40B4-BE49-F238E27FC236}">
                <a16:creationId xmlns:a16="http://schemas.microsoft.com/office/drawing/2014/main" xmlns="" id="{A03F70EE-C0AE-4C87-9286-E7A06C8F60F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5352" y="867808"/>
            <a:ext cx="8202326" cy="5122383"/>
          </a:xfrm>
          <a:prstGeom prst="rect">
            <a:avLst/>
          </a:prstGeom>
          <a:noFill/>
          <a:ln>
            <a:noFill/>
          </a:ln>
        </p:spPr>
      </p:pic>
    </p:spTree>
    <p:extLst>
      <p:ext uri="{BB962C8B-B14F-4D97-AF65-F5344CB8AC3E}">
        <p14:creationId xmlns:p14="http://schemas.microsoft.com/office/powerpoint/2010/main" xmlns="" val="3944135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CE0BE-8116-43D9-9CF9-165E5A0A7BA4}"/>
              </a:ext>
            </a:extLst>
          </p:cNvPr>
          <p:cNvSpPr>
            <a:spLocks noGrp="1"/>
          </p:cNvSpPr>
          <p:nvPr>
            <p:ph type="title"/>
          </p:nvPr>
        </p:nvSpPr>
        <p:spPr>
          <a:xfrm>
            <a:off x="0" y="84491"/>
            <a:ext cx="11664000" cy="627864"/>
          </a:xfrm>
        </p:spPr>
        <p:txBody>
          <a:bodyPr/>
          <a:lstStyle/>
          <a:p>
            <a:r>
              <a:rPr lang="en-GB" dirty="0"/>
              <a:t>Budget per Programme</a:t>
            </a:r>
            <a:endParaRPr lang="en-ZA" dirty="0"/>
          </a:p>
        </p:txBody>
      </p:sp>
      <p:pic>
        <p:nvPicPr>
          <p:cNvPr id="8" name="Content Placeholder 3">
            <a:extLst>
              <a:ext uri="{FF2B5EF4-FFF2-40B4-BE49-F238E27FC236}">
                <a16:creationId xmlns:a16="http://schemas.microsoft.com/office/drawing/2014/main" xmlns="" id="{9D807733-1823-4639-B3EE-A929775B8C06}"/>
              </a:ext>
            </a:extLst>
          </p:cNvPr>
          <p:cNvPicPr>
            <a:picLocks noChangeAspect="1"/>
          </p:cNvPicPr>
          <p:nvPr/>
        </p:nvPicPr>
        <p:blipFill>
          <a:blip r:embed="rId2" cstate="print"/>
          <a:stretch>
            <a:fillRect/>
          </a:stretch>
        </p:blipFill>
        <p:spPr>
          <a:xfrm>
            <a:off x="160174" y="815478"/>
            <a:ext cx="9822812" cy="5528761"/>
          </a:xfrm>
          <a:prstGeom prst="rect">
            <a:avLst/>
          </a:prstGeom>
        </p:spPr>
      </p:pic>
    </p:spTree>
    <p:extLst>
      <p:ext uri="{BB962C8B-B14F-4D97-AF65-F5344CB8AC3E}">
        <p14:creationId xmlns:p14="http://schemas.microsoft.com/office/powerpoint/2010/main" xmlns="" val="175724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A760-7CFE-43FE-9DA3-DA50EE06D4E7}"/>
              </a:ext>
            </a:extLst>
          </p:cNvPr>
          <p:cNvSpPr>
            <a:spLocks noGrp="1"/>
          </p:cNvSpPr>
          <p:nvPr>
            <p:ph type="title"/>
          </p:nvPr>
        </p:nvSpPr>
        <p:spPr>
          <a:xfrm>
            <a:off x="72769" y="0"/>
            <a:ext cx="11664000" cy="627864"/>
          </a:xfrm>
        </p:spPr>
        <p:txBody>
          <a:bodyPr/>
          <a:lstStyle/>
          <a:p>
            <a:r>
              <a:rPr lang="en-ZA" dirty="0"/>
              <a:t>Updated Key Risks</a:t>
            </a:r>
          </a:p>
        </p:txBody>
      </p:sp>
      <p:graphicFrame>
        <p:nvGraphicFramePr>
          <p:cNvPr id="5" name="Table 4">
            <a:extLst>
              <a:ext uri="{FF2B5EF4-FFF2-40B4-BE49-F238E27FC236}">
                <a16:creationId xmlns:a16="http://schemas.microsoft.com/office/drawing/2014/main" xmlns="" id="{25E34B31-262B-4869-A9D5-55EEC8F307E9}"/>
              </a:ext>
            </a:extLst>
          </p:cNvPr>
          <p:cNvGraphicFramePr>
            <a:graphicFrameLocks noGrp="1"/>
          </p:cNvGraphicFramePr>
          <p:nvPr>
            <p:extLst>
              <p:ext uri="{D42A27DB-BD31-4B8C-83A1-F6EECF244321}">
                <p14:modId xmlns:p14="http://schemas.microsoft.com/office/powerpoint/2010/main" xmlns="" val="351170464"/>
              </p:ext>
            </p:extLst>
          </p:nvPr>
        </p:nvGraphicFramePr>
        <p:xfrm>
          <a:off x="143353" y="624936"/>
          <a:ext cx="11664950" cy="5608127"/>
        </p:xfrm>
        <a:graphic>
          <a:graphicData uri="http://schemas.openxmlformats.org/drawingml/2006/table">
            <a:tbl>
              <a:tblPr firstRow="1"/>
              <a:tblGrid>
                <a:gridCol w="1268196">
                  <a:extLst>
                    <a:ext uri="{9D8B030D-6E8A-4147-A177-3AD203B41FA5}">
                      <a16:colId xmlns:a16="http://schemas.microsoft.com/office/drawing/2014/main" xmlns="" val="1060313583"/>
                    </a:ext>
                  </a:extLst>
                </a:gridCol>
                <a:gridCol w="4128116">
                  <a:extLst>
                    <a:ext uri="{9D8B030D-6E8A-4147-A177-3AD203B41FA5}">
                      <a16:colId xmlns:a16="http://schemas.microsoft.com/office/drawing/2014/main" xmlns="" val="3603521581"/>
                    </a:ext>
                  </a:extLst>
                </a:gridCol>
                <a:gridCol w="6268638">
                  <a:extLst>
                    <a:ext uri="{9D8B030D-6E8A-4147-A177-3AD203B41FA5}">
                      <a16:colId xmlns:a16="http://schemas.microsoft.com/office/drawing/2014/main" xmlns="" val="101963320"/>
                    </a:ext>
                  </a:extLst>
                </a:gridCol>
              </a:tblGrid>
              <a:tr h="242893">
                <a:tc>
                  <a:txBody>
                    <a:bodyPr/>
                    <a:lstStyle/>
                    <a:p>
                      <a:pPr algn="ctr">
                        <a:lnSpc>
                          <a:spcPct val="115000"/>
                        </a:lnSpc>
                        <a:spcAft>
                          <a:spcPts val="0"/>
                        </a:spcAft>
                      </a:pPr>
                      <a:r>
                        <a:rPr lang="en-GB" sz="115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Outcome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15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Key risk</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marL="291465" indent="-291465" algn="ctr">
                        <a:lnSpc>
                          <a:spcPct val="115000"/>
                        </a:lnSpc>
                        <a:spcAft>
                          <a:spcPts val="0"/>
                        </a:spcAft>
                      </a:pPr>
                      <a:r>
                        <a:rPr lang="en-GB" sz="115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Mitigation</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extLst>
                  <a:ext uri="{0D108BD9-81ED-4DB2-BD59-A6C34878D82A}">
                    <a16:rowId xmlns:a16="http://schemas.microsoft.com/office/drawing/2014/main" xmlns="" val="1591796183"/>
                  </a:ext>
                </a:extLst>
              </a:tr>
              <a:tr h="1043631">
                <a:tc rowSpan="2">
                  <a:txBody>
                    <a:bodyPr/>
                    <a:lstStyle/>
                    <a:p>
                      <a:pPr algn="l">
                        <a:lnSpc>
                          <a:spcPct val="115000"/>
                        </a:lnSpc>
                        <a:spcAft>
                          <a:spcPts val="0"/>
                        </a:spcAft>
                      </a:pPr>
                      <a:r>
                        <a:rPr lang="en-GB" sz="1150" dirty="0">
                          <a:effectLst/>
                          <a:latin typeface="Calibri Light" panose="020F0302020204030204" pitchFamily="34" charset="0"/>
                          <a:ea typeface="Times New Roman" panose="02020603050405020304" pitchFamily="18" charset="0"/>
                          <a:cs typeface="Calibri" panose="020F0502020204030204" pitchFamily="34" charset="0"/>
                        </a:rPr>
                        <a:t>Innovative digital service investments promoting financial sustainability</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150" b="1" dirty="0">
                          <a:effectLst/>
                          <a:latin typeface="Calibri Light" panose="020F0302020204030204" pitchFamily="34" charset="0"/>
                          <a:ea typeface="Times New Roman" panose="02020603050405020304" pitchFamily="18" charset="0"/>
                          <a:cs typeface="Calibri" panose="020F0502020204030204" pitchFamily="34" charset="0"/>
                        </a:rPr>
                        <a:t>Limited client readiness </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150" dirty="0">
                          <a:effectLst/>
                          <a:latin typeface="Calibri Light" panose="020F0302020204030204" pitchFamily="34" charset="0"/>
                          <a:ea typeface="Times New Roman" panose="02020603050405020304" pitchFamily="18" charset="0"/>
                          <a:cs typeface="Calibri" panose="020F0502020204030204" pitchFamily="34" charset="0"/>
                        </a:rPr>
                        <a:t>Client readiness, both in terms of change and funding, impairs progress with the consequence of not meeting the targeted volume of change within 12 months</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Targeted engagement with clients through National Consulting</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Transversal products targeted for modernization, with central decision-making regarding data ownership and central funding negotiated</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Delivery of use cases to demonstrate impact and efficiency; driving client-initiated AI projects</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Skills development to ensure both legacy and new development skills are adequate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2768468777"/>
                  </a:ext>
                </a:extLst>
              </a:tr>
              <a:tr h="799970">
                <a:tc vMerge="1">
                  <a:txBody>
                    <a:bodyPr/>
                    <a:lstStyle/>
                    <a:p>
                      <a:endParaRPr lang="en-ZA"/>
                    </a:p>
                  </a:txBody>
                  <a:tcPr/>
                </a:tc>
                <a:tc>
                  <a:txBody>
                    <a:bodyPr/>
                    <a:lstStyle/>
                    <a:p>
                      <a:pPr algn="l">
                        <a:lnSpc>
                          <a:spcPct val="115000"/>
                        </a:lnSpc>
                        <a:spcAft>
                          <a:spcPts val="0"/>
                        </a:spcAft>
                      </a:pPr>
                      <a:r>
                        <a:rPr lang="en-GB" sz="1150" b="1" dirty="0">
                          <a:effectLst/>
                          <a:latin typeface="Calibri Light" panose="020F0302020204030204" pitchFamily="34" charset="0"/>
                          <a:ea typeface="Times New Roman" panose="02020603050405020304" pitchFamily="18" charset="0"/>
                          <a:cs typeface="Calibri" panose="020F0502020204030204" pitchFamily="34" charset="0"/>
                        </a:rPr>
                        <a:t>Poor Delivery</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150" dirty="0">
                          <a:effectLst/>
                          <a:latin typeface="Calibri Light" panose="020F0302020204030204" pitchFamily="34" charset="0"/>
                          <a:ea typeface="Times New Roman" panose="02020603050405020304" pitchFamily="18" charset="0"/>
                          <a:cs typeface="Calibri" panose="020F0502020204030204" pitchFamily="34" charset="0"/>
                        </a:rPr>
                        <a:t>Services cannot be delivered on existing infrastructure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Dedicated programme risk management by programme managers</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Develop a long-term investment plan, based on the technology roadmaps (internal and government) and asset lifecycle management</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Influence a reviewed allocation of transversal-like ICT budgets, through repurposing business case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777111391"/>
                  </a:ext>
                </a:extLst>
              </a:tr>
              <a:tr h="905286">
                <a:tc>
                  <a:txBody>
                    <a:bodyPr/>
                    <a:lstStyle/>
                    <a:p>
                      <a:pPr algn="l">
                        <a:lnSpc>
                          <a:spcPct val="115000"/>
                        </a:lnSpc>
                        <a:spcAft>
                          <a:spcPts val="0"/>
                        </a:spcAft>
                      </a:pPr>
                      <a:r>
                        <a:rPr lang="en-GB" sz="1150" dirty="0">
                          <a:effectLst/>
                          <a:latin typeface="Calibri Light" panose="020F0302020204030204" pitchFamily="34" charset="0"/>
                          <a:ea typeface="Times New Roman" panose="02020603050405020304" pitchFamily="18" charset="0"/>
                          <a:cs typeface="Times New Roman" panose="02020603050405020304" pitchFamily="18" charset="0"/>
                        </a:rPr>
                        <a:t>Seamless integrated and trusted public services</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150" b="1" dirty="0">
                          <a:effectLst/>
                          <a:latin typeface="Calibri Light" panose="020F0302020204030204" pitchFamily="34" charset="0"/>
                          <a:ea typeface="Times New Roman" panose="02020603050405020304" pitchFamily="18" charset="0"/>
                          <a:cs typeface="Calibri" panose="020F0502020204030204" pitchFamily="34" charset="0"/>
                        </a:rPr>
                        <a:t>Limited change management</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150" dirty="0">
                          <a:effectLst/>
                          <a:latin typeface="Calibri Light" panose="020F0302020204030204" pitchFamily="34" charset="0"/>
                          <a:ea typeface="Times New Roman" panose="02020603050405020304" pitchFamily="18" charset="0"/>
                          <a:cs typeface="Calibri" panose="020F0502020204030204" pitchFamily="34" charset="0"/>
                        </a:rPr>
                        <a:t>Improvement areas not sufficiently supported by change management nor a cohesive programme demonstrating the improvement journey, resulting in customers’ inability to acknowledge and recognise the stepped-changes implemented.</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Open communication on various client platforms with clear roadmap of the customer improvement programmes to ensure an appreciation of the scope and timing of change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Reinforcement of the planned initiatives, through measuring the improved customer experience as soon as possible after the remediation or launch of a new initiative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1410450411"/>
                  </a:ext>
                </a:extLst>
              </a:tr>
              <a:tr h="674703">
                <a:tc rowSpan="2">
                  <a:txBody>
                    <a:bodyPr/>
                    <a:lstStyle/>
                    <a:p>
                      <a:pPr algn="l">
                        <a:lnSpc>
                          <a:spcPct val="115000"/>
                        </a:lnSpc>
                        <a:spcAft>
                          <a:spcPts val="0"/>
                        </a:spcAft>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Enhanced workforce capability solving complex problems and adopting innovative solutions</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US" sz="1150" b="1" dirty="0">
                          <a:effectLst/>
                          <a:latin typeface="Calibri Light" panose="020F0302020204030204" pitchFamily="34" charset="0"/>
                          <a:ea typeface="Times New Roman" panose="02020603050405020304" pitchFamily="18" charset="0"/>
                          <a:cs typeface="Times New Roman" panose="02020603050405020304" pitchFamily="18" charset="0"/>
                        </a:rPr>
                        <a:t>Loss of skills</a:t>
                      </a:r>
                    </a:p>
                    <a:p>
                      <a:pPr algn="l">
                        <a:lnSpc>
                          <a:spcPct val="115000"/>
                        </a:lnSpc>
                        <a:spcAft>
                          <a:spcPts val="0"/>
                        </a:spcAft>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Competitive market conditions with globalisation of digital skills reduce SITA’s ability to retain trained/upskilled employees</a:t>
                      </a:r>
                    </a:p>
                    <a:p>
                      <a:pPr algn="l">
                        <a:lnSpc>
                          <a:spcPct val="115000"/>
                        </a:lnSpc>
                        <a:spcAft>
                          <a:spcPts val="0"/>
                        </a:spcAft>
                      </a:pP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Retention strategies targeting direct and indirect mechanisms of retention</a:t>
                      </a: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Succession planning, mentoring and coaching programmes ensuring a pipeline of skills thus avoiding reliance on key individuals</a:t>
                      </a: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Times New Roman" panose="02020603050405020304" pitchFamily="18" charset="0"/>
                          <a:cs typeface="Times New Roman" panose="02020603050405020304" pitchFamily="18" charset="0"/>
                        </a:rPr>
                        <a:t>Partnership with industry to ensure digital skills in South Africa is utilized for the benefit of the country </a:t>
                      </a:r>
                    </a:p>
                    <a:p>
                      <a:pPr marL="342900" lvl="0" indent="-342900" algn="l">
                        <a:lnSpc>
                          <a:spcPct val="115000"/>
                        </a:lnSpc>
                        <a:spcAft>
                          <a:spcPts val="0"/>
                        </a:spcAft>
                        <a:buFont typeface="Symbol" panose="05050102010706020507" pitchFamily="18" charset="2"/>
                        <a:buChar char=""/>
                      </a:pP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3022058771"/>
                  </a:ext>
                </a:extLst>
              </a:tr>
              <a:tr h="1217643">
                <a:tc vMerge="1">
                  <a:txBody>
                    <a:bodyPr/>
                    <a:lstStyle/>
                    <a:p>
                      <a:pPr algn="l">
                        <a:lnSpc>
                          <a:spcPct val="115000"/>
                        </a:lnSpc>
                        <a:spcAft>
                          <a:spcPts val="0"/>
                        </a:spcAft>
                      </a:pP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r>
                        <a:rPr lang="en-GB" sz="1150" b="1" kern="1200" dirty="0">
                          <a:solidFill>
                            <a:schemeClr val="tx1"/>
                          </a:solidFill>
                          <a:effectLst/>
                          <a:latin typeface="+mn-lt"/>
                          <a:ea typeface="+mn-ea"/>
                          <a:cs typeface="+mn-cs"/>
                        </a:rPr>
                        <a:t>Unsupportive culture</a:t>
                      </a:r>
                      <a:endParaRPr lang="en-ZA" sz="1150" kern="1200" dirty="0">
                        <a:solidFill>
                          <a:schemeClr val="tx1"/>
                        </a:solidFill>
                        <a:effectLst/>
                        <a:latin typeface="+mn-lt"/>
                        <a:ea typeface="+mn-ea"/>
                        <a:cs typeface="+mn-cs"/>
                      </a:endParaRPr>
                    </a:p>
                    <a:p>
                      <a:r>
                        <a:rPr lang="en-GB" sz="1150" kern="1200" dirty="0">
                          <a:solidFill>
                            <a:schemeClr val="tx1"/>
                          </a:solidFill>
                          <a:effectLst/>
                          <a:latin typeface="+mn-lt"/>
                          <a:ea typeface="+mn-ea"/>
                          <a:cs typeface="+mn-cs"/>
                        </a:rPr>
                        <a:t>General apathy and unwillingness to support and engage on change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Sharing vision and create trust</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Directed wellness programmes </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Support employees to rebuild performing culture; i.e. train managers in constructive discipline; </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Strengthen internal controls (contract management) to prevent irregular expenditure. Roll-out of CLM module</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150" dirty="0">
                          <a:effectLst/>
                          <a:latin typeface="Calibri Light" panose="020F0302020204030204" pitchFamily="34" charset="0"/>
                          <a:ea typeface="Calibri Light" panose="020F0302020204030204" pitchFamily="34" charset="0"/>
                          <a:cs typeface="Calibri" panose="020F0502020204030204" pitchFamily="34" charset="0"/>
                        </a:rPr>
                        <a:t>Non-performers should be disciplined; treated as misconduct rather than redeployed</a:t>
                      </a: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2421880274"/>
                  </a:ext>
                </a:extLst>
              </a:tr>
            </a:tbl>
          </a:graphicData>
        </a:graphic>
      </p:graphicFrame>
    </p:spTree>
    <p:extLst>
      <p:ext uri="{BB962C8B-B14F-4D97-AF65-F5344CB8AC3E}">
        <p14:creationId xmlns:p14="http://schemas.microsoft.com/office/powerpoint/2010/main" xmlns="" val="403140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A760-7CFE-43FE-9DA3-DA50EE06D4E7}"/>
              </a:ext>
            </a:extLst>
          </p:cNvPr>
          <p:cNvSpPr>
            <a:spLocks noGrp="1"/>
          </p:cNvSpPr>
          <p:nvPr>
            <p:ph type="title"/>
          </p:nvPr>
        </p:nvSpPr>
        <p:spPr>
          <a:xfrm>
            <a:off x="72769" y="0"/>
            <a:ext cx="11664000" cy="627864"/>
          </a:xfrm>
        </p:spPr>
        <p:txBody>
          <a:bodyPr/>
          <a:lstStyle/>
          <a:p>
            <a:r>
              <a:rPr lang="en-ZA" dirty="0"/>
              <a:t>Updated Key Risks</a:t>
            </a:r>
          </a:p>
        </p:txBody>
      </p:sp>
      <p:graphicFrame>
        <p:nvGraphicFramePr>
          <p:cNvPr id="5" name="Table 4">
            <a:extLst>
              <a:ext uri="{FF2B5EF4-FFF2-40B4-BE49-F238E27FC236}">
                <a16:creationId xmlns:a16="http://schemas.microsoft.com/office/drawing/2014/main" xmlns="" id="{25E34B31-262B-4869-A9D5-55EEC8F307E9}"/>
              </a:ext>
            </a:extLst>
          </p:cNvPr>
          <p:cNvGraphicFramePr>
            <a:graphicFrameLocks noGrp="1"/>
          </p:cNvGraphicFramePr>
          <p:nvPr>
            <p:extLst>
              <p:ext uri="{D42A27DB-BD31-4B8C-83A1-F6EECF244321}">
                <p14:modId xmlns:p14="http://schemas.microsoft.com/office/powerpoint/2010/main" xmlns="" val="1198932655"/>
              </p:ext>
            </p:extLst>
          </p:nvPr>
        </p:nvGraphicFramePr>
        <p:xfrm>
          <a:off x="374382" y="627864"/>
          <a:ext cx="11664950" cy="5800021"/>
        </p:xfrm>
        <a:graphic>
          <a:graphicData uri="http://schemas.openxmlformats.org/drawingml/2006/table">
            <a:tbl>
              <a:tblPr firstRow="1"/>
              <a:tblGrid>
                <a:gridCol w="1268196">
                  <a:extLst>
                    <a:ext uri="{9D8B030D-6E8A-4147-A177-3AD203B41FA5}">
                      <a16:colId xmlns:a16="http://schemas.microsoft.com/office/drawing/2014/main" xmlns="" val="1060313583"/>
                    </a:ext>
                  </a:extLst>
                </a:gridCol>
                <a:gridCol w="4128116">
                  <a:extLst>
                    <a:ext uri="{9D8B030D-6E8A-4147-A177-3AD203B41FA5}">
                      <a16:colId xmlns:a16="http://schemas.microsoft.com/office/drawing/2014/main" xmlns="" val="3603521581"/>
                    </a:ext>
                  </a:extLst>
                </a:gridCol>
                <a:gridCol w="6268638">
                  <a:extLst>
                    <a:ext uri="{9D8B030D-6E8A-4147-A177-3AD203B41FA5}">
                      <a16:colId xmlns:a16="http://schemas.microsoft.com/office/drawing/2014/main" xmlns="" val="101963320"/>
                    </a:ext>
                  </a:extLst>
                </a:gridCol>
              </a:tblGrid>
              <a:tr h="242893">
                <a:tc>
                  <a:txBody>
                    <a:bodyPr/>
                    <a:lstStyle/>
                    <a:p>
                      <a:pPr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Outcome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Key risk</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marL="291465" indent="-291465"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Mitigation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extLst>
                  <a:ext uri="{0D108BD9-81ED-4DB2-BD59-A6C34878D82A}">
                    <a16:rowId xmlns:a16="http://schemas.microsoft.com/office/drawing/2014/main" xmlns="" val="1591796183"/>
                  </a:ext>
                </a:extLst>
              </a:tr>
              <a:tr h="783418">
                <a:tc rowSpan="2">
                  <a:txBody>
                    <a:bodyPr/>
                    <a:lstStyle/>
                    <a:p>
                      <a:pPr algn="l">
                        <a:lnSpc>
                          <a:spcPct val="115000"/>
                        </a:lnSpc>
                        <a:spcAft>
                          <a:spcPts val="0"/>
                        </a:spcAft>
                      </a:pPr>
                      <a:r>
                        <a:rPr lang="en-GB" sz="1200" kern="1200" dirty="0">
                          <a:solidFill>
                            <a:schemeClr val="tx1"/>
                          </a:solidFill>
                          <a:effectLst/>
                          <a:latin typeface="+mn-lt"/>
                          <a:ea typeface="+mn-ea"/>
                          <a:cs typeface="+mn-cs"/>
                        </a:rPr>
                        <a:t>Optimised digital infrastructure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200" b="1" dirty="0">
                          <a:effectLst/>
                          <a:latin typeface="Calibri Light" panose="020F0302020204030204" pitchFamily="34" charset="0"/>
                          <a:ea typeface="Times New Roman" panose="02020603050405020304" pitchFamily="18" charset="0"/>
                          <a:cs typeface="Calibri" panose="020F0502020204030204" pitchFamily="34" charset="0"/>
                        </a:rPr>
                        <a:t>Limited Funding</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200" dirty="0">
                          <a:effectLst/>
                          <a:latin typeface="Calibri Light" panose="020F0302020204030204" pitchFamily="34" charset="0"/>
                          <a:ea typeface="Times New Roman" panose="02020603050405020304" pitchFamily="18" charset="0"/>
                          <a:cs typeface="Calibri" panose="020F0502020204030204" pitchFamily="34" charset="0"/>
                        </a:rPr>
                        <a:t>Limited appetite for capital intensive projects with long-term, moderate return on investment, delays the implementation of infrastructure modernisation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Specific, phased capital investment plans, aligned with shareholder and key client prioritization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Alignment of provincial and national requirements to ensure economies of scale in utilization of new infrastructure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Leveraging of industry capability for South African benefit</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2768468777"/>
                  </a:ext>
                </a:extLst>
              </a:tr>
              <a:tr h="799970">
                <a:tc vMerge="1">
                  <a:txBody>
                    <a:bodyPr/>
                    <a:lstStyle/>
                    <a:p>
                      <a:endParaRPr lang="en-ZA"/>
                    </a:p>
                  </a:txBody>
                  <a:tcPr/>
                </a:tc>
                <a:tc>
                  <a:txBody>
                    <a:bodyPr/>
                    <a:lstStyle/>
                    <a:p>
                      <a:pPr algn="l">
                        <a:lnSpc>
                          <a:spcPct val="115000"/>
                        </a:lnSpc>
                        <a:spcAft>
                          <a:spcPts val="0"/>
                        </a:spcAft>
                      </a:pPr>
                      <a:r>
                        <a:rPr lang="en-GB" sz="1200" b="1" dirty="0">
                          <a:effectLst/>
                          <a:latin typeface="Calibri Light" panose="020F0302020204030204" pitchFamily="34" charset="0"/>
                          <a:ea typeface="Times New Roman" panose="02020603050405020304" pitchFamily="18" charset="0"/>
                          <a:cs typeface="Calibri" panose="020F0502020204030204" pitchFamily="34" charset="0"/>
                        </a:rPr>
                        <a:t>Information security exposure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200" dirty="0">
                          <a:effectLst/>
                          <a:latin typeface="Calibri Light" panose="020F0302020204030204" pitchFamily="34" charset="0"/>
                          <a:ea typeface="Times New Roman" panose="02020603050405020304" pitchFamily="18" charset="0"/>
                          <a:cs typeface="Calibri" panose="020F0502020204030204" pitchFamily="34" charset="0"/>
                        </a:rPr>
                        <a:t>Information loss, cyber-attacks and sovereign data loss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Security Operating Centre (SOC) implementation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Assess and develop data governance methodology and programme to improve data classification process delivery and address compliance obligation of POPI</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Harden existing security layers (firewalls, patch management, application security)</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Establish transversal contracts for all Information Security tools.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Implement business processes for information storage and retention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777111391"/>
                  </a:ext>
                </a:extLst>
              </a:tr>
              <a:tr h="905286">
                <a:tc rowSpan="2">
                  <a:txBody>
                    <a:bodyPr/>
                    <a:lstStyle/>
                    <a:p>
                      <a:pPr marL="0" marR="0" lvl="0" indent="0" algn="l" defTabSz="101595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Reshaping supply chain through ICT economic transformation </a:t>
                      </a:r>
                      <a:endParaRPr lang="en-ZA" sz="1200" kern="1200" dirty="0">
                        <a:solidFill>
                          <a:schemeClr val="tx1"/>
                        </a:solidFill>
                        <a:effectLst/>
                        <a:latin typeface="+mn-lt"/>
                        <a:ea typeface="+mn-ea"/>
                        <a:cs typeface="+mn-cs"/>
                      </a:endParaRPr>
                    </a:p>
                    <a:p>
                      <a:pPr algn="l">
                        <a:lnSpc>
                          <a:spcPct val="115000"/>
                        </a:lnSpc>
                        <a:spcAft>
                          <a:spcPts val="0"/>
                        </a:spcAft>
                      </a:pP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200" b="1" dirty="0">
                          <a:effectLst/>
                          <a:latin typeface="Calibri Light" panose="020F0302020204030204" pitchFamily="34" charset="0"/>
                          <a:ea typeface="Times New Roman" panose="02020603050405020304" pitchFamily="18" charset="0"/>
                          <a:cs typeface="Calibri" panose="020F0502020204030204" pitchFamily="34" charset="0"/>
                        </a:rPr>
                        <a:t>Poor market response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200" dirty="0">
                          <a:effectLst/>
                          <a:latin typeface="Calibri Light" panose="020F0302020204030204" pitchFamily="34" charset="0"/>
                          <a:ea typeface="Times New Roman" panose="02020603050405020304" pitchFamily="18" charset="0"/>
                          <a:cs typeface="Calibri" panose="020F0502020204030204" pitchFamily="34" charset="0"/>
                        </a:rPr>
                        <a:t>Limitations in regulation, as well as market responsiveness, impair the efficiency of panels and/or the effectiveness of awards, reducing the positive impact of implemented measures on the customer experience, both in terms of turnaround time and cancellations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Develop market intelligence capability within SCM/LOBs to encourage complete and responsive bids, limiting cancellations</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Commodity based organisational SCM structure</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Bi-weekly engagement between Customer Operations representatives and SCM to understand client demands and available procurement vehicles; improving on specification development</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Enhance advocacy role to assist client with architecture planning and hence providing ICT demand plans to SCM</a:t>
                      </a: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1410450411"/>
                  </a:ext>
                </a:extLst>
              </a:tr>
              <a:tr h="674703">
                <a:tc vMerge="1">
                  <a:txBody>
                    <a:bodyPr/>
                    <a:lstStyle/>
                    <a:p>
                      <a:pPr algn="l">
                        <a:lnSpc>
                          <a:spcPct val="115000"/>
                        </a:lnSpc>
                        <a:spcAft>
                          <a:spcPts val="0"/>
                        </a:spcAft>
                      </a:pPr>
                      <a:endParaRPr lang="en-ZA" sz="11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200" b="1" dirty="0">
                          <a:effectLst/>
                          <a:latin typeface="Calibri Light" panose="020F0302020204030204" pitchFamily="34" charset="0"/>
                          <a:ea typeface="Times New Roman" panose="02020603050405020304" pitchFamily="18" charset="0"/>
                          <a:cs typeface="Calibri" panose="020F0502020204030204" pitchFamily="34" charset="0"/>
                        </a:rPr>
                        <a:t>Inefficient, ineffective automation</a:t>
                      </a:r>
                      <a:br>
                        <a:rPr lang="en-GB" sz="1200" b="1" dirty="0">
                          <a:effectLst/>
                          <a:latin typeface="Calibri Light" panose="020F0302020204030204" pitchFamily="34" charset="0"/>
                          <a:ea typeface="Times New Roman" panose="02020603050405020304" pitchFamily="18" charset="0"/>
                          <a:cs typeface="Calibri" panose="020F0502020204030204" pitchFamily="34" charset="0"/>
                        </a:rPr>
                      </a:br>
                      <a:r>
                        <a:rPr lang="en-GB" sz="1200" dirty="0">
                          <a:effectLst/>
                          <a:latin typeface="Calibri Light" panose="020F0302020204030204" pitchFamily="34" charset="0"/>
                          <a:ea typeface="Times New Roman" panose="02020603050405020304" pitchFamily="18" charset="0"/>
                          <a:cs typeface="Calibri" panose="020F0502020204030204" pitchFamily="34" charset="0"/>
                        </a:rPr>
                        <a:t>Automation tools do not provide full functionality required for highly efficient SCM processes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Define end-to-end procurement processes</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Remedy-9: Implement as full transaction tracker and KPI measurement tool (Case management module).</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SharePoint: Implement end-to-end file plan to store procurement master file (specifications, procurement transaction records, and contract records).</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Oracle Contract Management: Implement as contract life-cycle and contract authorizing tool.</a:t>
                      </a:r>
                    </a:p>
                    <a:p>
                      <a:pPr marL="342900" lvl="0" indent="-342900" algn="l">
                        <a:lnSpc>
                          <a:spcPct val="115000"/>
                        </a:lnSpc>
                        <a:spcAft>
                          <a:spcPts val="0"/>
                        </a:spcAft>
                        <a:buFont typeface="Symbol" panose="05050102010706020507" pitchFamily="18" charset="2"/>
                        <a:buChar cha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5. e-Procurement / gCommerce: Consolidate and implement as complementary digital platforms to manage both Agency and Internal bids</a:t>
                      </a:r>
                    </a:p>
                    <a:p>
                      <a:pPr marL="342900" lvl="0" indent="-342900" algn="l">
                        <a:lnSpc>
                          <a:spcPct val="115000"/>
                        </a:lnSpc>
                        <a:spcAft>
                          <a:spcPts val="0"/>
                        </a:spcAft>
                        <a:buFont typeface="Symbol" panose="05050102010706020507" pitchFamily="18" charset="2"/>
                        <a:buChar char=""/>
                      </a:pP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3022058771"/>
                  </a:ext>
                </a:extLst>
              </a:tr>
            </a:tbl>
          </a:graphicData>
        </a:graphic>
      </p:graphicFrame>
    </p:spTree>
    <p:extLst>
      <p:ext uri="{BB962C8B-B14F-4D97-AF65-F5344CB8AC3E}">
        <p14:creationId xmlns:p14="http://schemas.microsoft.com/office/powerpoint/2010/main" xmlns="" val="139179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A760-7CFE-43FE-9DA3-DA50EE06D4E7}"/>
              </a:ext>
            </a:extLst>
          </p:cNvPr>
          <p:cNvSpPr>
            <a:spLocks noGrp="1"/>
          </p:cNvSpPr>
          <p:nvPr>
            <p:ph type="title"/>
          </p:nvPr>
        </p:nvSpPr>
        <p:spPr>
          <a:xfrm>
            <a:off x="72769" y="0"/>
            <a:ext cx="11664000" cy="627864"/>
          </a:xfrm>
        </p:spPr>
        <p:txBody>
          <a:bodyPr/>
          <a:lstStyle/>
          <a:p>
            <a:r>
              <a:rPr lang="en-ZA" dirty="0"/>
              <a:t>Updated Key Risks</a:t>
            </a:r>
          </a:p>
        </p:txBody>
      </p:sp>
      <p:graphicFrame>
        <p:nvGraphicFramePr>
          <p:cNvPr id="5" name="Table 4">
            <a:extLst>
              <a:ext uri="{FF2B5EF4-FFF2-40B4-BE49-F238E27FC236}">
                <a16:creationId xmlns:a16="http://schemas.microsoft.com/office/drawing/2014/main" xmlns="" id="{25E34B31-262B-4869-A9D5-55EEC8F307E9}"/>
              </a:ext>
            </a:extLst>
          </p:cNvPr>
          <p:cNvGraphicFramePr>
            <a:graphicFrameLocks noGrp="1"/>
          </p:cNvGraphicFramePr>
          <p:nvPr>
            <p:extLst>
              <p:ext uri="{D42A27DB-BD31-4B8C-83A1-F6EECF244321}">
                <p14:modId xmlns:p14="http://schemas.microsoft.com/office/powerpoint/2010/main" xmlns="" val="3149185384"/>
              </p:ext>
            </p:extLst>
          </p:nvPr>
        </p:nvGraphicFramePr>
        <p:xfrm>
          <a:off x="152668" y="1145220"/>
          <a:ext cx="11664950" cy="3021653"/>
        </p:xfrm>
        <a:graphic>
          <a:graphicData uri="http://schemas.openxmlformats.org/drawingml/2006/table">
            <a:tbl>
              <a:tblPr firstRow="1"/>
              <a:tblGrid>
                <a:gridCol w="1268196">
                  <a:extLst>
                    <a:ext uri="{9D8B030D-6E8A-4147-A177-3AD203B41FA5}">
                      <a16:colId xmlns:a16="http://schemas.microsoft.com/office/drawing/2014/main" xmlns="" val="1060313583"/>
                    </a:ext>
                  </a:extLst>
                </a:gridCol>
                <a:gridCol w="4128116">
                  <a:extLst>
                    <a:ext uri="{9D8B030D-6E8A-4147-A177-3AD203B41FA5}">
                      <a16:colId xmlns:a16="http://schemas.microsoft.com/office/drawing/2014/main" xmlns="" val="3603521581"/>
                    </a:ext>
                  </a:extLst>
                </a:gridCol>
                <a:gridCol w="6268638">
                  <a:extLst>
                    <a:ext uri="{9D8B030D-6E8A-4147-A177-3AD203B41FA5}">
                      <a16:colId xmlns:a16="http://schemas.microsoft.com/office/drawing/2014/main" xmlns="" val="101963320"/>
                    </a:ext>
                  </a:extLst>
                </a:gridCol>
              </a:tblGrid>
              <a:tr h="242893">
                <a:tc>
                  <a:txBody>
                    <a:bodyPr/>
                    <a:lstStyle/>
                    <a:p>
                      <a:pPr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Outcome</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Key risk</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tc>
                  <a:txBody>
                    <a:bodyPr/>
                    <a:lstStyle/>
                    <a:p>
                      <a:pPr marL="291465" indent="-291465" algn="ctr">
                        <a:lnSpc>
                          <a:spcPct val="115000"/>
                        </a:lnSpc>
                        <a:spcAft>
                          <a:spcPts val="0"/>
                        </a:spcAft>
                      </a:pPr>
                      <a:r>
                        <a:rPr lang="en-GB" sz="12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Mitigation</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4771" marR="64771" marT="16793" marB="16793">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002060"/>
                    </a:solidFill>
                  </a:tcPr>
                </a:tc>
                <a:extLst>
                  <a:ext uri="{0D108BD9-81ED-4DB2-BD59-A6C34878D82A}">
                    <a16:rowId xmlns:a16="http://schemas.microsoft.com/office/drawing/2014/main" xmlns="" val="1591796183"/>
                  </a:ext>
                </a:extLst>
              </a:tr>
              <a:tr h="783418">
                <a:tc>
                  <a:txBody>
                    <a:bodyPr/>
                    <a:lstStyle/>
                    <a:p>
                      <a:pPr algn="l">
                        <a:lnSpc>
                          <a:spcPct val="115000"/>
                        </a:lnSpc>
                        <a:spcAft>
                          <a:spcPts val="0"/>
                        </a:spcAft>
                      </a:pPr>
                      <a:r>
                        <a:rPr lang="en-GB" sz="1200" dirty="0">
                          <a:effectLst/>
                          <a:latin typeface="Calibri Light" panose="020F0302020204030204" pitchFamily="34" charset="0"/>
                          <a:ea typeface="Times New Roman" panose="02020603050405020304" pitchFamily="18" charset="0"/>
                          <a:cs typeface="Calibri" panose="020F0502020204030204" pitchFamily="34" charset="0"/>
                        </a:rPr>
                        <a:t>Trusted service provider with long term financial sustainability</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algn="l">
                        <a:lnSpc>
                          <a:spcPct val="115000"/>
                        </a:lnSpc>
                        <a:spcAft>
                          <a:spcPts val="0"/>
                        </a:spcAft>
                      </a:pPr>
                      <a:r>
                        <a:rPr lang="en-GB" sz="1200" b="1" dirty="0">
                          <a:effectLst/>
                          <a:latin typeface="Calibri Light" panose="020F0302020204030204" pitchFamily="34" charset="0"/>
                          <a:ea typeface="Times New Roman" panose="02020603050405020304" pitchFamily="18" charset="0"/>
                          <a:cs typeface="Calibri" panose="020F0502020204030204" pitchFamily="34" charset="0"/>
                        </a:rPr>
                        <a:t>Concentration risk</a:t>
                      </a:r>
                      <a:br>
                        <a:rPr lang="en-GB" sz="1200" b="1" dirty="0">
                          <a:effectLst/>
                          <a:latin typeface="Calibri Light" panose="020F0302020204030204" pitchFamily="34" charset="0"/>
                          <a:ea typeface="Times New Roman" panose="02020603050405020304" pitchFamily="18" charset="0"/>
                          <a:cs typeface="Calibri" panose="020F0502020204030204" pitchFamily="34" charset="0"/>
                        </a:rPr>
                      </a:br>
                      <a:r>
                        <a:rPr lang="en-GB" sz="1200" dirty="0">
                          <a:effectLst/>
                          <a:latin typeface="Calibri Light" panose="020F0302020204030204" pitchFamily="34" charset="0"/>
                          <a:ea typeface="Times New Roman" panose="02020603050405020304" pitchFamily="18" charset="0"/>
                          <a:cs typeface="Calibri" panose="020F0502020204030204" pitchFamily="34" charset="0"/>
                        </a:rPr>
                        <a:t>Inability to service SOCs and metros through framework agreements and as an ICT service provider</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 efficient transversal/framework agreements and panels for common goods and services</a:t>
                      </a:r>
                      <a:endParaRPr lang="en-ZA" sz="1200" kern="1200" dirty="0">
                        <a:solidFill>
                          <a:schemeClr val="tx1"/>
                        </a:solidFill>
                        <a:effectLst/>
                        <a:latin typeface="+mn-lt"/>
                        <a:ea typeface="+mn-ea"/>
                        <a:cs typeface="+mn-cs"/>
                      </a:endParaRPr>
                    </a:p>
                    <a:p>
                      <a:pPr marL="679424" lvl="1" indent="-171450">
                        <a:buFont typeface="Arial" panose="020B0604020202020204" pitchFamily="34" charset="0"/>
                        <a:buChar char="•"/>
                      </a:pPr>
                      <a:r>
                        <a:rPr lang="en-US" sz="1200" kern="1200" dirty="0">
                          <a:solidFill>
                            <a:schemeClr val="tx1"/>
                          </a:solidFill>
                          <a:effectLst/>
                          <a:latin typeface="+mn-lt"/>
                          <a:ea typeface="+mn-ea"/>
                          <a:cs typeface="+mn-cs"/>
                        </a:rPr>
                        <a:t>Evaluate coverage and gaps of transversal contracts including engagement models.</a:t>
                      </a:r>
                      <a:endParaRPr lang="en-ZA" sz="1200" kern="1200" dirty="0">
                        <a:solidFill>
                          <a:schemeClr val="tx1"/>
                        </a:solidFill>
                        <a:effectLst/>
                        <a:latin typeface="+mn-lt"/>
                        <a:ea typeface="+mn-ea"/>
                        <a:cs typeface="+mn-cs"/>
                      </a:endParaRPr>
                    </a:p>
                    <a:p>
                      <a:pPr marL="679424" lvl="1" indent="-171450">
                        <a:buFont typeface="Arial" panose="020B0604020202020204" pitchFamily="34" charset="0"/>
                        <a:buChar char="•"/>
                      </a:pPr>
                      <a:r>
                        <a:rPr lang="en-US" sz="1200" kern="1200" dirty="0">
                          <a:solidFill>
                            <a:schemeClr val="tx1"/>
                          </a:solidFill>
                          <a:effectLst/>
                          <a:latin typeface="+mn-lt"/>
                          <a:ea typeface="+mn-ea"/>
                          <a:cs typeface="+mn-cs"/>
                        </a:rPr>
                        <a:t>Design new transversal contract BC and Specification for Broadband/Network, End-user computing, Cloud/Server infrastructure, Information Security, IT Service Operations, IT Services)</a:t>
                      </a:r>
                      <a:endParaRPr lang="en-ZA" sz="1200" kern="1200" dirty="0">
                        <a:solidFill>
                          <a:schemeClr val="tx1"/>
                        </a:solidFill>
                        <a:effectLst/>
                        <a:latin typeface="+mn-lt"/>
                        <a:ea typeface="+mn-ea"/>
                        <a:cs typeface="+mn-cs"/>
                      </a:endParaRPr>
                    </a:p>
                    <a:p>
                      <a:pPr marL="679424" lvl="1" indent="-171450">
                        <a:buFont typeface="Arial" panose="020B0604020202020204" pitchFamily="34" charset="0"/>
                        <a:buChar char="•"/>
                      </a:pPr>
                      <a:r>
                        <a:rPr lang="en-US" sz="1200" kern="1200" dirty="0">
                          <a:solidFill>
                            <a:schemeClr val="tx1"/>
                          </a:solidFill>
                          <a:effectLst/>
                          <a:latin typeface="+mn-lt"/>
                          <a:ea typeface="+mn-ea"/>
                          <a:cs typeface="+mn-cs"/>
                        </a:rPr>
                        <a:t>Decide and implement appropriate eSourcing / eProcurement platform for transversal contracts.</a:t>
                      </a:r>
                      <a:endParaRPr lang="en-ZA" sz="1200" kern="1200" dirty="0">
                        <a:solidFill>
                          <a:schemeClr val="tx1"/>
                        </a:solidFill>
                        <a:effectLst/>
                        <a:latin typeface="+mn-lt"/>
                        <a:ea typeface="+mn-ea"/>
                        <a:cs typeface="+mn-cs"/>
                      </a:endParaRPr>
                    </a:p>
                    <a:p>
                      <a:pPr marL="679424" lvl="1" indent="-171450">
                        <a:buFont typeface="Arial" panose="020B0604020202020204" pitchFamily="34" charset="0"/>
                        <a:buChar char="•"/>
                      </a:pPr>
                      <a:r>
                        <a:rPr lang="en-US" sz="1200" kern="1200" dirty="0">
                          <a:solidFill>
                            <a:schemeClr val="tx1"/>
                          </a:solidFill>
                          <a:effectLst/>
                          <a:latin typeface="+mn-lt"/>
                          <a:ea typeface="+mn-ea"/>
                          <a:cs typeface="+mn-cs"/>
                        </a:rPr>
                        <a:t>Establish transversal contracts, load on eProcurement platform. </a:t>
                      </a:r>
                      <a:endParaRPr lang="en-ZA" sz="1200" kern="1200" dirty="0">
                        <a:solidFill>
                          <a:schemeClr val="tx1"/>
                        </a:solidFill>
                        <a:effectLst/>
                        <a:latin typeface="+mn-lt"/>
                        <a:ea typeface="+mn-ea"/>
                        <a:cs typeface="+mn-cs"/>
                      </a:endParaRPr>
                    </a:p>
                    <a:p>
                      <a:pPr marL="679424" lvl="1" indent="-171450">
                        <a:buFont typeface="Arial" panose="020B0604020202020204" pitchFamily="34" charset="0"/>
                        <a:buChar char="•"/>
                      </a:pPr>
                      <a:r>
                        <a:rPr lang="en-US" sz="1200" kern="1200" dirty="0">
                          <a:solidFill>
                            <a:schemeClr val="tx1"/>
                          </a:solidFill>
                          <a:effectLst/>
                          <a:latin typeface="+mn-lt"/>
                          <a:ea typeface="+mn-ea"/>
                          <a:cs typeface="+mn-cs"/>
                        </a:rPr>
                        <a:t>Implement/change management on how to use transversal contracts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Digital strategy for broader government and metros</a:t>
                      </a: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Cabinet Memo 38A of 2002, GITOC is accountable for Government wide ICT Strategy; and GITOC has no authority over Local/Municipal matters (this is with SALGA). SITA may play advisory role on this. </a:t>
                      </a: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Target specific government client to grow market share of existing ICT spend</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xmlns="" val="2768468777"/>
                  </a:ext>
                </a:extLst>
              </a:tr>
            </a:tbl>
          </a:graphicData>
        </a:graphic>
      </p:graphicFrame>
    </p:spTree>
    <p:extLst>
      <p:ext uri="{BB962C8B-B14F-4D97-AF65-F5344CB8AC3E}">
        <p14:creationId xmlns:p14="http://schemas.microsoft.com/office/powerpoint/2010/main" xmlns="" val="8380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175D32-5685-45BB-83B4-80A186366B24}"/>
              </a:ext>
            </a:extLst>
          </p:cNvPr>
          <p:cNvSpPr/>
          <p:nvPr/>
        </p:nvSpPr>
        <p:spPr>
          <a:xfrm>
            <a:off x="43119" y="-30107"/>
            <a:ext cx="7177991" cy="535531"/>
          </a:xfrm>
          <a:prstGeom prst="rect">
            <a:avLst/>
          </a:prstGeom>
        </p:spPr>
        <p:txBody>
          <a:bodyPr wrap="none">
            <a:spAutoFit/>
          </a:bodyPr>
          <a:lstStyle/>
          <a:p>
            <a:pPr defTabSz="1015909">
              <a:spcBef>
                <a:spcPct val="0"/>
              </a:spcBef>
            </a:pPr>
            <a:r>
              <a:rPr lang="en-US" sz="2880" b="1" dirty="0">
                <a:solidFill>
                  <a:srgbClr val="0E1B8D"/>
                </a:solidFill>
                <a:latin typeface="+mj-lt"/>
                <a:ea typeface="+mj-ea"/>
                <a:cs typeface="Segoe UI Semibold" panose="020B0702040204020203" pitchFamily="34" charset="0"/>
              </a:rPr>
              <a:t>Alignment to MTSF and DCDT outcomes (cont.) </a:t>
            </a:r>
            <a:endParaRPr lang="en-ZA" sz="2880" b="1" dirty="0">
              <a:solidFill>
                <a:srgbClr val="0E1B8D"/>
              </a:solidFill>
              <a:latin typeface="+mj-lt"/>
              <a:ea typeface="+mj-ea"/>
              <a:cs typeface="Segoe UI Semibold" panose="020B0702040204020203" pitchFamily="34" charset="0"/>
            </a:endParaRPr>
          </a:p>
        </p:txBody>
      </p:sp>
      <p:sp>
        <p:nvSpPr>
          <p:cNvPr id="5" name="Rectangle 4">
            <a:extLst>
              <a:ext uri="{FF2B5EF4-FFF2-40B4-BE49-F238E27FC236}">
                <a16:creationId xmlns:a16="http://schemas.microsoft.com/office/drawing/2014/main" xmlns="" id="{581822ED-AB88-4680-9043-5F2B5D9F75C2}"/>
              </a:ext>
            </a:extLst>
          </p:cNvPr>
          <p:cNvSpPr/>
          <p:nvPr/>
        </p:nvSpPr>
        <p:spPr>
          <a:xfrm>
            <a:off x="184826" y="574739"/>
            <a:ext cx="11760740" cy="325538"/>
          </a:xfrm>
          <a:prstGeom prst="rect">
            <a:avLst/>
          </a:prstGeom>
        </p:spPr>
        <p:txBody>
          <a:bodyPr wrap="square">
            <a:spAutoFit/>
          </a:bodyPr>
          <a:lstStyle/>
          <a:p>
            <a:pPr lvl="0" algn="just">
              <a:lnSpc>
                <a:spcPct val="115000"/>
              </a:lnSpc>
              <a:spcAft>
                <a:spcPts val="600"/>
              </a:spcAft>
            </a:pPr>
            <a:r>
              <a:rPr lang="en-GB" sz="1400" dirty="0">
                <a:latin typeface="Calibri Light" panose="020F0302020204030204" pitchFamily="34" charset="0"/>
                <a:ea typeface="Times New Roman" panose="02020603050405020304" pitchFamily="18" charset="0"/>
                <a:cs typeface="Times New Roman" panose="02020603050405020304" pitchFamily="18" charset="0"/>
              </a:rPr>
              <a:t>SITA in consultation with DCDT alignment its APP targets with DCDT outcomes to ensure seamless implementation of government priorities.</a:t>
            </a:r>
            <a:endParaRPr lang="en-ZA" sz="140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1E316247-2ED7-4A7D-B6BB-AB6463F8049F}"/>
              </a:ext>
            </a:extLst>
          </p:cNvPr>
          <p:cNvGraphicFramePr>
            <a:graphicFrameLocks noGrp="1"/>
          </p:cNvGraphicFramePr>
          <p:nvPr>
            <p:extLst>
              <p:ext uri="{D42A27DB-BD31-4B8C-83A1-F6EECF244321}">
                <p14:modId xmlns:p14="http://schemas.microsoft.com/office/powerpoint/2010/main" xmlns="" val="593470638"/>
              </p:ext>
            </p:extLst>
          </p:nvPr>
        </p:nvGraphicFramePr>
        <p:xfrm>
          <a:off x="184826" y="968949"/>
          <a:ext cx="11828834" cy="2662781"/>
        </p:xfrm>
        <a:graphic>
          <a:graphicData uri="http://schemas.openxmlformats.org/drawingml/2006/table">
            <a:tbl>
              <a:tblPr firstRow="1" bandRow="1">
                <a:tableStyleId>{5C22544A-7EE6-4342-B048-85BDC9FD1C3A}</a:tableStyleId>
              </a:tblPr>
              <a:tblGrid>
                <a:gridCol w="883976">
                  <a:extLst>
                    <a:ext uri="{9D8B030D-6E8A-4147-A177-3AD203B41FA5}">
                      <a16:colId xmlns:a16="http://schemas.microsoft.com/office/drawing/2014/main" xmlns="" val="2729077545"/>
                    </a:ext>
                  </a:extLst>
                </a:gridCol>
                <a:gridCol w="1668528">
                  <a:extLst>
                    <a:ext uri="{9D8B030D-6E8A-4147-A177-3AD203B41FA5}">
                      <a16:colId xmlns:a16="http://schemas.microsoft.com/office/drawing/2014/main" xmlns="" val="3068517351"/>
                    </a:ext>
                  </a:extLst>
                </a:gridCol>
                <a:gridCol w="2227811">
                  <a:extLst>
                    <a:ext uri="{9D8B030D-6E8A-4147-A177-3AD203B41FA5}">
                      <a16:colId xmlns:a16="http://schemas.microsoft.com/office/drawing/2014/main" xmlns="" val="2829335869"/>
                    </a:ext>
                  </a:extLst>
                </a:gridCol>
                <a:gridCol w="2577661">
                  <a:extLst>
                    <a:ext uri="{9D8B030D-6E8A-4147-A177-3AD203B41FA5}">
                      <a16:colId xmlns:a16="http://schemas.microsoft.com/office/drawing/2014/main" xmlns="" val="699426955"/>
                    </a:ext>
                  </a:extLst>
                </a:gridCol>
                <a:gridCol w="4470858">
                  <a:extLst>
                    <a:ext uri="{9D8B030D-6E8A-4147-A177-3AD203B41FA5}">
                      <a16:colId xmlns:a16="http://schemas.microsoft.com/office/drawing/2014/main" xmlns="" val="2262186491"/>
                    </a:ext>
                  </a:extLst>
                </a:gridCol>
              </a:tblGrid>
              <a:tr h="381023">
                <a:tc gridSpan="4">
                  <a:txBody>
                    <a:bodyPr/>
                    <a:lstStyle/>
                    <a:p>
                      <a:pPr algn="ctr"/>
                      <a:r>
                        <a:rPr lang="en-GB" sz="1400" b="1" kern="1200" dirty="0">
                          <a:solidFill>
                            <a:schemeClr val="lt1"/>
                          </a:solidFill>
                          <a:effectLst/>
                          <a:latin typeface="+mn-lt"/>
                          <a:ea typeface="+mn-ea"/>
                          <a:cs typeface="+mn-cs"/>
                        </a:rPr>
                        <a:t>Government’s revised MTSF 2019-2024 priorities</a:t>
                      </a:r>
                      <a:endParaRPr lang="en-ZA"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a:r>
                        <a:rPr lang="en-GB" sz="1400" b="1" kern="1200" dirty="0">
                          <a:solidFill>
                            <a:schemeClr val="bg1"/>
                          </a:solidFill>
                          <a:effectLst/>
                          <a:latin typeface="+mn-lt"/>
                          <a:ea typeface="+mn-ea"/>
                          <a:cs typeface="+mn-cs"/>
                        </a:rPr>
                        <a:t>SITA enablement</a:t>
                      </a:r>
                      <a:endParaRPr lang="en-ZA" sz="1400" dirty="0">
                        <a:solidFill>
                          <a:schemeClr val="bg1"/>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xmlns="" val="1633533014"/>
                  </a:ext>
                </a:extLst>
              </a:tr>
              <a:tr h="381023">
                <a:tc gridSpan="2">
                  <a:txBody>
                    <a:bodyPr/>
                    <a:lstStyle/>
                    <a:p>
                      <a:pPr algn="ctr"/>
                      <a:r>
                        <a:rPr lang="en-GB" sz="1400" b="1" kern="1200" dirty="0">
                          <a:solidFill>
                            <a:schemeClr val="lt1"/>
                          </a:solidFill>
                          <a:effectLst/>
                          <a:latin typeface="+mn-lt"/>
                          <a:ea typeface="+mn-ea"/>
                          <a:cs typeface="+mn-cs"/>
                        </a:rPr>
                        <a:t>Government priority</a:t>
                      </a:r>
                      <a:endParaRPr lang="en-ZA" sz="1400" b="1" kern="1200" dirty="0">
                        <a:solidFill>
                          <a:schemeClr val="lt1"/>
                        </a:solidFill>
                        <a:effectLst/>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200"/>
                        </a:spcBef>
                        <a:spcAft>
                          <a:spcPts val="0"/>
                        </a:spcAft>
                      </a:pPr>
                      <a:r>
                        <a:rPr lang="en-ZA" sz="1400" b="1" kern="1200" dirty="0">
                          <a:solidFill>
                            <a:schemeClr val="lt1"/>
                          </a:solidFill>
                          <a:effectLst/>
                          <a:latin typeface="+mn-lt"/>
                          <a:ea typeface="+mn-ea"/>
                          <a:cs typeface="+mn-cs"/>
                        </a:rPr>
                        <a:t>Indicator</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a:lnSpc>
                          <a:spcPct val="115000"/>
                        </a:lnSpc>
                        <a:spcBef>
                          <a:spcPts val="200"/>
                        </a:spcBef>
                        <a:spcAft>
                          <a:spcPts val="0"/>
                        </a:spcAft>
                      </a:pPr>
                      <a:r>
                        <a:rPr lang="en-ZA" sz="1400" b="1" kern="1200" dirty="0">
                          <a:solidFill>
                            <a:schemeClr val="lt1"/>
                          </a:solidFill>
                          <a:effectLst/>
                          <a:latin typeface="+mn-lt"/>
                          <a:ea typeface="+mn-ea"/>
                          <a:cs typeface="+mn-cs"/>
                        </a:rPr>
                        <a:t>Target</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437232362"/>
                  </a:ext>
                </a:extLst>
              </a:tr>
              <a:tr h="764855">
                <a:tc>
                  <a:txBody>
                    <a:bodyPr/>
                    <a:lstStyle/>
                    <a:p>
                      <a:pPr marL="0" algn="l" defTabSz="1015950" rtl="0" eaLnBrk="1" latinLnBrk="0" hangingPunct="1">
                        <a:lnSpc>
                          <a:spcPct val="115000"/>
                        </a:lnSpc>
                        <a:spcBef>
                          <a:spcPts val="200"/>
                        </a:spcBef>
                        <a:spcAft>
                          <a:spcPts val="0"/>
                        </a:spcAft>
                      </a:pPr>
                      <a:r>
                        <a:rPr lang="en-ZA" sz="1100" b="0"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Priority 3:  </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Education, skills and health</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Number of schools connected for teaching and learning </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DBE to collaborate with DCDT to ensure 90% school connectivity</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Provision and maintenance of broadband services to support connectivity to schools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Mainstream the deployment of broadband in line with customer requirements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1171842326"/>
                  </a:ext>
                </a:extLst>
              </a:tr>
              <a:tr h="1094031">
                <a:tc>
                  <a:txBody>
                    <a:bodyPr/>
                    <a:lstStyle/>
                    <a:p>
                      <a:pPr marL="0" algn="l" defTabSz="1015950" rtl="0" eaLnBrk="1" latinLnBrk="0" hangingPunct="1">
                        <a:lnSpc>
                          <a:spcPct val="115000"/>
                        </a:lnSpc>
                        <a:spcBef>
                          <a:spcPts val="200"/>
                        </a:spcBef>
                        <a:spcAft>
                          <a:spcPts val="0"/>
                        </a:spcAft>
                      </a:pPr>
                      <a:r>
                        <a:rPr lang="en-ZA" sz="1100" b="0"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Priority 6:</a:t>
                      </a: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Social cohesion and safe communities</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Architecture/design of the Integrated Cybersecurity Centre completed and approved</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algn="l" defTabSz="1015950" rtl="0" eaLnBrk="1" latinLnBrk="0" hangingPunct="1">
                        <a:lnSpc>
                          <a:spcPct val="115000"/>
                        </a:lnSpc>
                        <a:spcAft>
                          <a:spcPts val="0"/>
                        </a:spcAft>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Operationalise the approved operating model for the Integrated Cybersecurity Centre</a:t>
                      </a:r>
                      <a:endParaRPr lang="en-ZA" sz="1100" b="0" kern="12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Establishment of the Security Operations Centre capability (SOCC)</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Provision of Security Operations Centre services to customers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0" lvl="0" indent="-342900" algn="l" defTabSz="1015950" rtl="0" eaLnBrk="1" latinLnBrk="0" hangingPunct="1">
                        <a:lnSpc>
                          <a:spcPct val="115000"/>
                        </a:lnSpc>
                        <a:spcAft>
                          <a:spcPts val="0"/>
                        </a:spcAft>
                        <a:buFont typeface="+mj-lt"/>
                        <a:buAutoNum type="alphaLcParenBoth"/>
                      </a:pPr>
                      <a:r>
                        <a:rPr lang="en-GB"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rPr>
                        <a:t>Implementation of planned milestones for SOCC on all SITA VPNs</a:t>
                      </a:r>
                      <a:endParaRPr lang="en-ZA" sz="1100" b="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336741609"/>
                  </a:ext>
                </a:extLst>
              </a:tr>
            </a:tbl>
          </a:graphicData>
        </a:graphic>
      </p:graphicFrame>
    </p:spTree>
    <p:extLst>
      <p:ext uri="{BB962C8B-B14F-4D97-AF65-F5344CB8AC3E}">
        <p14:creationId xmlns:p14="http://schemas.microsoft.com/office/powerpoint/2010/main" xmlns="" val="3171567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9840" y="233945"/>
            <a:ext cx="4791694" cy="47916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04800" y="3585378"/>
            <a:ext cx="4688026" cy="830997"/>
          </a:xfrm>
          <a:prstGeom prst="rect">
            <a:avLst/>
          </a:prstGeom>
        </p:spPr>
        <p:txBody>
          <a:bodyPr wrap="square">
            <a:spAutoFit/>
          </a:bodyPr>
          <a:lstStyle/>
          <a:p>
            <a:pPr algn="ctr" defTabSz="1097280"/>
            <a:r>
              <a:rPr lang="en-ZA" sz="7200" b="1" baseline="30000" dirty="0">
                <a:solidFill>
                  <a:srgbClr val="1F497D"/>
                </a:solidFill>
                <a:latin typeface="Calibri Light"/>
                <a:cs typeface="Century Gothic"/>
              </a:rPr>
              <a:t>THANK YOU</a:t>
            </a:r>
            <a:endParaRPr lang="en-US" sz="7200" b="1" baseline="30000" dirty="0">
              <a:solidFill>
                <a:srgbClr val="1F497D"/>
              </a:solidFill>
              <a:latin typeface="Calibri Light"/>
              <a:cs typeface="Century Gothic"/>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3343" y="4983481"/>
            <a:ext cx="4238600"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750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73228"/>
            <a:ext cx="11664000" cy="627864"/>
          </a:xfrm>
        </p:spPr>
        <p:txBody>
          <a:bodyPr>
            <a:normAutofit/>
          </a:bodyPr>
          <a:lstStyle/>
          <a:p>
            <a:r>
              <a:rPr lang="en-US" dirty="0"/>
              <a:t>Summary </a:t>
            </a:r>
            <a:r>
              <a:rPr lang="en-ZA" dirty="0"/>
              <a:t>of key situational analysis components</a:t>
            </a:r>
            <a:endParaRPr lang="en-US" dirty="0"/>
          </a:p>
        </p:txBody>
      </p:sp>
      <p:sp>
        <p:nvSpPr>
          <p:cNvPr id="3" name="Content Placeholder 2"/>
          <p:cNvSpPr>
            <a:spLocks noGrp="1"/>
          </p:cNvSpPr>
          <p:nvPr>
            <p:ph idx="4294967295"/>
          </p:nvPr>
        </p:nvSpPr>
        <p:spPr>
          <a:xfrm>
            <a:off x="266331" y="772772"/>
            <a:ext cx="11664950" cy="5716803"/>
          </a:xfrm>
        </p:spPr>
        <p:txBody>
          <a:bodyPr>
            <a:normAutofit/>
          </a:bodyPr>
          <a:lstStyle/>
          <a:p>
            <a:pPr algn="just">
              <a:buFont typeface="Wingdings" panose="05000000000000000000" pitchFamily="2" charset="2"/>
              <a:buChar char="§"/>
            </a:pPr>
            <a:r>
              <a:rPr lang="en-ZA" sz="1800" dirty="0">
                <a:latin typeface="Calibri Light" panose="020F0302020204030204" pitchFamily="34" charset="0"/>
                <a:cs typeface="Calibri Light" panose="020F0302020204030204" pitchFamily="34" charset="0"/>
              </a:rPr>
              <a:t>The COVID-19 pandemic which is persisting for nearly two years has </a:t>
            </a:r>
            <a:r>
              <a:rPr lang="en-GB" sz="1800" dirty="0">
                <a:latin typeface="Calibri Light" panose="020F0302020204030204" pitchFamily="34" charset="0"/>
                <a:cs typeface="Calibri Light" panose="020F0302020204030204" pitchFamily="34" charset="0"/>
              </a:rPr>
              <a:t>profoundly impacted the digital landscape of South Africa (SA) and by default still positively impacts SITA’s strategic direction.</a:t>
            </a:r>
          </a:p>
          <a:p>
            <a:pPr algn="just">
              <a:buFont typeface="Wingdings" panose="05000000000000000000" pitchFamily="2" charset="2"/>
              <a:buChar char="§"/>
            </a:pPr>
            <a:r>
              <a:rPr lang="en-GB" sz="1800" dirty="0">
                <a:latin typeface="Calibri Light" panose="020F0302020204030204" pitchFamily="34" charset="0"/>
                <a:cs typeface="Calibri Light" panose="020F0302020204030204" pitchFamily="34" charset="0"/>
              </a:rPr>
              <a:t>The overall result is that the general need by citizens to access government services through digital platforms is more prominent than ever before which </a:t>
            </a:r>
            <a:r>
              <a:rPr lang="en-US" sz="1800" dirty="0">
                <a:latin typeface="Calibri Light" panose="020F0302020204030204" pitchFamily="34" charset="0"/>
                <a:cs typeface="Calibri Light" panose="020F0302020204030204" pitchFamily="34" charset="0"/>
              </a:rPr>
              <a:t>compels government to embrace the accelerated pace of digital transformation and adopt new technologies.</a:t>
            </a:r>
            <a:endParaRPr lang="en-GB" sz="1800" dirty="0">
              <a:latin typeface="Calibri Light" panose="020F0302020204030204" pitchFamily="34" charset="0"/>
              <a:cs typeface="Calibri Light" panose="020F0302020204030204" pitchFamily="34" charset="0"/>
            </a:endParaRPr>
          </a:p>
          <a:p>
            <a:pPr algn="just">
              <a:buFont typeface="Wingdings" panose="05000000000000000000" pitchFamily="2" charset="2"/>
              <a:buChar char="§"/>
            </a:pPr>
            <a:r>
              <a:rPr lang="en-GB" sz="1800" dirty="0">
                <a:latin typeface="Calibri Light" panose="020F0302020204030204" pitchFamily="34" charset="0"/>
                <a:cs typeface="Calibri Light" panose="020F0302020204030204" pitchFamily="34" charset="0"/>
              </a:rPr>
              <a:t>There is therefore an urgency to accelerate the implementation of policies and programmes aimed at bridging the digital divide </a:t>
            </a:r>
            <a:r>
              <a:rPr lang="en-US" sz="1800" dirty="0">
                <a:latin typeface="Calibri Light" panose="020F0302020204030204" pitchFamily="34" charset="0"/>
                <a:cs typeface="Calibri Light" panose="020F0302020204030204" pitchFamily="34" charset="0"/>
              </a:rPr>
              <a:t>which is also highlighted as a contributing factor to worsening the socioeconomic status of SA. </a:t>
            </a:r>
            <a:endParaRPr lang="en-GB" sz="1800" dirty="0">
              <a:latin typeface="Calibri Light" panose="020F0302020204030204" pitchFamily="34" charset="0"/>
              <a:cs typeface="Calibri Light" panose="020F0302020204030204" pitchFamily="34" charset="0"/>
            </a:endParaRPr>
          </a:p>
          <a:p>
            <a:pPr algn="just">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The ICT sector remains an enabler of growth and job creation; therefore, SITA’s role as an organ of state becomes more apparent and very relevant within the context of the Fourth Industrial Revolution.</a:t>
            </a:r>
          </a:p>
          <a:p>
            <a:pPr algn="just">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SITA will leverage the existing appetite for digital technologies in partnership with the ICT ecosystem to augment its capability to meet the customers demands while also adopting a pricing model that considers diverse customer needs. </a:t>
            </a:r>
          </a:p>
          <a:p>
            <a:pPr algn="just">
              <a:buFont typeface="Wingdings" panose="05000000000000000000" pitchFamily="2" charset="2"/>
              <a:buChar char="§"/>
            </a:pPr>
            <a:r>
              <a:rPr lang="en-US" sz="1800" dirty="0"/>
              <a:t>In alignment to SITA annual integrated outcome - based planning approach which is guided by the revised DPME planning framework for Strategic Plans (SPs) and Annual Performance Plans (APPs), the strategic planning process was implemented as an organisational activity.</a:t>
            </a:r>
          </a:p>
          <a:p>
            <a:endParaRPr lang="en-US" sz="1800" dirty="0"/>
          </a:p>
        </p:txBody>
      </p:sp>
    </p:spTree>
    <p:extLst>
      <p:ext uri="{BB962C8B-B14F-4D97-AF65-F5344CB8AC3E}">
        <p14:creationId xmlns:p14="http://schemas.microsoft.com/office/powerpoint/2010/main" xmlns="" val="311373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5475"/>
            <a:ext cx="11664000" cy="627864"/>
          </a:xfrm>
        </p:spPr>
        <p:txBody>
          <a:bodyPr>
            <a:normAutofit/>
          </a:bodyPr>
          <a:lstStyle/>
          <a:p>
            <a:r>
              <a:rPr lang="en-US" dirty="0"/>
              <a:t>Summary </a:t>
            </a:r>
            <a:r>
              <a:rPr lang="en-ZA" dirty="0"/>
              <a:t>of key situational analysis components (cont.)  </a:t>
            </a:r>
            <a:endParaRPr lang="en-US" dirty="0"/>
          </a:p>
        </p:txBody>
      </p:sp>
      <p:sp>
        <p:nvSpPr>
          <p:cNvPr id="3" name="Content Placeholder 2"/>
          <p:cNvSpPr>
            <a:spLocks noGrp="1"/>
          </p:cNvSpPr>
          <p:nvPr>
            <p:ph idx="4294967295"/>
          </p:nvPr>
        </p:nvSpPr>
        <p:spPr>
          <a:xfrm>
            <a:off x="292965" y="658180"/>
            <a:ext cx="11664950" cy="6807940"/>
          </a:xfrm>
        </p:spPr>
        <p:txBody>
          <a:bodyPr>
            <a:noAutofit/>
          </a:bodyPr>
          <a:lstStyle/>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Within the context of the global and economic crisis a detailed PESTEL analysis and SWOT analysis was conducted to understand the internal and external environment and the impact of key developments on SITA business.</a:t>
            </a:r>
          </a:p>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Various consultations with key internal and external stakeholders, through focus groups, strategy planning sessions, stakeholder surveys and interviews enabled the gathering of information on customers needs, priorities, expectations, customer challenges, internal organisational challenges that compromise service delivery and improvement areas. </a:t>
            </a:r>
          </a:p>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The outputs of the abovementioned analysis together with identified Shareholder priority areas became an input to set strategic priorities, focus energy and resources and collaborate cross functionally within the organisation to develop an APP that will enable SITA to mitigate against findings of the Auditor-General and optimally deliver on its mandate to achieve intended outcomes and results. </a:t>
            </a:r>
          </a:p>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SITA will create customer value through the delivery of key focus areas, namely; procurement and transformation, people and talent management, infrastructure and technology, digital services, digital and ethical culture, research and innovation and financial sustainability.</a:t>
            </a:r>
          </a:p>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During the upcoming medium-term period, SITA will continue to implement planned activities to enable the government’s digital transformation agenda as informed by its mandate, revised MTSF focus areas, shareholder outcomes and PC4IR targets. </a:t>
            </a:r>
          </a:p>
          <a:p>
            <a:pPr algn="just">
              <a:lnSpc>
                <a:spcPct val="110000"/>
              </a:lnSpc>
              <a:buFont typeface="Wingdings" panose="05000000000000000000" pitchFamily="2" charset="2"/>
              <a:buChar char="§"/>
            </a:pPr>
            <a:r>
              <a:rPr lang="en-US" sz="1800" dirty="0">
                <a:latin typeface="Calibri Light" panose="020F0302020204030204" pitchFamily="34" charset="0"/>
                <a:cs typeface="Calibri Light" panose="020F0302020204030204" pitchFamily="34" charset="0"/>
              </a:rPr>
              <a:t>Overall the SITA APP is destined to bring about transformation supported by enablers which will promote integration, improvement, and innovation thereby creating value for the benefit of SITA, the Shareholder and the citizen. </a:t>
            </a:r>
          </a:p>
        </p:txBody>
      </p:sp>
    </p:spTree>
    <p:extLst>
      <p:ext uri="{BB962C8B-B14F-4D97-AF65-F5344CB8AC3E}">
        <p14:creationId xmlns:p14="http://schemas.microsoft.com/office/powerpoint/2010/main" xmlns="" val="194613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A71A5-1854-4175-BBA0-87F1D8693581}"/>
              </a:ext>
            </a:extLst>
          </p:cNvPr>
          <p:cNvSpPr>
            <a:spLocks noGrp="1"/>
          </p:cNvSpPr>
          <p:nvPr>
            <p:ph type="title"/>
          </p:nvPr>
        </p:nvSpPr>
        <p:spPr>
          <a:xfrm>
            <a:off x="93108" y="141873"/>
            <a:ext cx="11664000" cy="627864"/>
          </a:xfrm>
        </p:spPr>
        <p:txBody>
          <a:bodyPr/>
          <a:lstStyle/>
          <a:p>
            <a:r>
              <a:rPr lang="en-US" dirty="0"/>
              <a:t>FIVE STRATEGIC PROGRAMMES</a:t>
            </a:r>
            <a:endParaRPr lang="en-ZA" dirty="0"/>
          </a:p>
        </p:txBody>
      </p:sp>
      <p:graphicFrame>
        <p:nvGraphicFramePr>
          <p:cNvPr id="12" name="Table 11">
            <a:extLst>
              <a:ext uri="{FF2B5EF4-FFF2-40B4-BE49-F238E27FC236}">
                <a16:creationId xmlns:a16="http://schemas.microsoft.com/office/drawing/2014/main" xmlns="" id="{4327A20F-C829-417E-AB0D-43662C1A36B9}"/>
              </a:ext>
            </a:extLst>
          </p:cNvPr>
          <p:cNvGraphicFramePr>
            <a:graphicFrameLocks noGrp="1"/>
          </p:cNvGraphicFramePr>
          <p:nvPr>
            <p:extLst/>
          </p:nvPr>
        </p:nvGraphicFramePr>
        <p:xfrm>
          <a:off x="93108" y="1057628"/>
          <a:ext cx="11911882" cy="5544386"/>
        </p:xfrm>
        <a:graphic>
          <a:graphicData uri="http://schemas.openxmlformats.org/drawingml/2006/table">
            <a:tbl>
              <a:tblPr firstRow="1" bandRow="1">
                <a:tableStyleId>{69012ECD-51FC-41F1-AA8D-1B2483CD663E}</a:tableStyleId>
              </a:tblPr>
              <a:tblGrid>
                <a:gridCol w="2382376">
                  <a:extLst>
                    <a:ext uri="{9D8B030D-6E8A-4147-A177-3AD203B41FA5}">
                      <a16:colId xmlns:a16="http://schemas.microsoft.com/office/drawing/2014/main" xmlns="" val="20000"/>
                    </a:ext>
                  </a:extLst>
                </a:gridCol>
                <a:gridCol w="2382376">
                  <a:extLst>
                    <a:ext uri="{9D8B030D-6E8A-4147-A177-3AD203B41FA5}">
                      <a16:colId xmlns:a16="http://schemas.microsoft.com/office/drawing/2014/main" xmlns="" val="20001"/>
                    </a:ext>
                  </a:extLst>
                </a:gridCol>
                <a:gridCol w="2382376">
                  <a:extLst>
                    <a:ext uri="{9D8B030D-6E8A-4147-A177-3AD203B41FA5}">
                      <a16:colId xmlns:a16="http://schemas.microsoft.com/office/drawing/2014/main" xmlns="" val="20002"/>
                    </a:ext>
                  </a:extLst>
                </a:gridCol>
                <a:gridCol w="2428064">
                  <a:extLst>
                    <a:ext uri="{9D8B030D-6E8A-4147-A177-3AD203B41FA5}">
                      <a16:colId xmlns:a16="http://schemas.microsoft.com/office/drawing/2014/main" xmlns="" val="20003"/>
                    </a:ext>
                  </a:extLst>
                </a:gridCol>
                <a:gridCol w="2336690">
                  <a:extLst>
                    <a:ext uri="{9D8B030D-6E8A-4147-A177-3AD203B41FA5}">
                      <a16:colId xmlns:a16="http://schemas.microsoft.com/office/drawing/2014/main" xmlns="" val="20004"/>
                    </a:ext>
                  </a:extLst>
                </a:gridCol>
              </a:tblGrid>
              <a:tr h="144047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600"/>
                        </a:spcAft>
                      </a:pPr>
                      <a:r>
                        <a:rPr lang="en-GB" sz="1400" b="1" dirty="0">
                          <a:solidFill>
                            <a:schemeClr val="bg1"/>
                          </a:solidFill>
                          <a:effectLst/>
                          <a:latin typeface="Cambria" panose="02040503050406030204" pitchFamily="18" charset="0"/>
                          <a:ea typeface="Cambria" panose="02040503050406030204" pitchFamily="18" charset="0"/>
                        </a:rPr>
                        <a:t>Programme 1:</a:t>
                      </a:r>
                    </a:p>
                    <a:p>
                      <a:pPr marL="0" marR="0" algn="just">
                        <a:lnSpc>
                          <a:spcPct val="115000"/>
                        </a:lnSpc>
                        <a:spcBef>
                          <a:spcPts val="0"/>
                        </a:spcBef>
                        <a:spcAft>
                          <a:spcPts val="600"/>
                        </a:spcAft>
                      </a:pPr>
                      <a:r>
                        <a:rPr lang="en-GB" sz="1400" b="1" dirty="0">
                          <a:solidFill>
                            <a:schemeClr val="bg1"/>
                          </a:solidFill>
                          <a:effectLst/>
                          <a:latin typeface="Cambria" panose="02040503050406030204" pitchFamily="18" charset="0"/>
                          <a:ea typeface="Cambria" panose="02040503050406030204" pitchFamily="18" charset="0"/>
                        </a:rPr>
                        <a:t> </a:t>
                      </a:r>
                    </a:p>
                    <a:p>
                      <a:pPr marL="0" marR="0" algn="just">
                        <a:lnSpc>
                          <a:spcPct val="115000"/>
                        </a:lnSpc>
                        <a:spcBef>
                          <a:spcPts val="0"/>
                        </a:spcBef>
                        <a:spcAft>
                          <a:spcPts val="600"/>
                        </a:spcAft>
                      </a:pPr>
                      <a:r>
                        <a:rPr lang="en-GB" sz="1400" b="1" dirty="0">
                          <a:solidFill>
                            <a:schemeClr val="bg1"/>
                          </a:solidFill>
                          <a:effectLst/>
                          <a:latin typeface="Cambria" panose="02040503050406030204" pitchFamily="18" charset="0"/>
                          <a:ea typeface="Cambria" panose="02040503050406030204" pitchFamily="18" charset="0"/>
                        </a:rPr>
                        <a:t>Thought Leadership and Service Delivery</a:t>
                      </a:r>
                      <a:endParaRPr lang="en-US" sz="1400" b="1" dirty="0">
                        <a:solidFill>
                          <a:schemeClr val="bg1"/>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600"/>
                        </a:spcAft>
                      </a:pPr>
                      <a:r>
                        <a:rPr lang="en-GB" sz="1200" b="1" dirty="0">
                          <a:solidFill>
                            <a:schemeClr val="bg1"/>
                          </a:solidFill>
                          <a:effectLst/>
                        </a:rPr>
                        <a:t> </a:t>
                      </a:r>
                      <a:endParaRPr lang="en-US" sz="1200" b="1" dirty="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T="777240" marB="0"/>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eaLnBrk="1" fontAlgn="auto" hangingPunct="1">
                        <a:lnSpc>
                          <a:spcPct val="90000"/>
                        </a:lnSpc>
                        <a:spcBef>
                          <a:spcPts val="400"/>
                        </a:spcBef>
                        <a:spcAft>
                          <a:spcPts val="0"/>
                        </a:spcAft>
                        <a:defRPr/>
                      </a:pPr>
                      <a:r>
                        <a:rPr lang="en-GB" sz="1400" dirty="0">
                          <a:solidFill>
                            <a:schemeClr val="bg1"/>
                          </a:solidFill>
                          <a:latin typeface="Cambria" panose="02040503050406030204" pitchFamily="18" charset="0"/>
                          <a:ea typeface="Cambria" panose="02040503050406030204" pitchFamily="18" charset="0"/>
                        </a:rPr>
                        <a:t>Programme 2:</a:t>
                      </a:r>
                    </a:p>
                    <a:p>
                      <a:pPr algn="ctr" eaLnBrk="1" fontAlgn="auto" hangingPunct="1">
                        <a:lnSpc>
                          <a:spcPct val="90000"/>
                        </a:lnSpc>
                        <a:spcBef>
                          <a:spcPts val="400"/>
                        </a:spcBef>
                        <a:spcAft>
                          <a:spcPts val="0"/>
                        </a:spcAft>
                        <a:defRPr/>
                      </a:pPr>
                      <a:endParaRPr lang="en-GB" sz="1400" b="1" dirty="0">
                        <a:solidFill>
                          <a:schemeClr val="bg1"/>
                        </a:solidFill>
                        <a:latin typeface="Cambria" panose="02040503050406030204" pitchFamily="18" charset="0"/>
                        <a:ea typeface="Cambria" panose="02040503050406030204" pitchFamily="18" charset="0"/>
                      </a:endParaRPr>
                    </a:p>
                    <a:p>
                      <a:pPr algn="ctr" eaLnBrk="1" fontAlgn="auto" hangingPunct="1">
                        <a:lnSpc>
                          <a:spcPct val="90000"/>
                        </a:lnSpc>
                        <a:spcBef>
                          <a:spcPts val="400"/>
                        </a:spcBef>
                        <a:spcAft>
                          <a:spcPts val="0"/>
                        </a:spcAft>
                        <a:defRPr/>
                      </a:pPr>
                      <a:endParaRPr lang="en-GB" sz="1400" b="1" dirty="0">
                        <a:solidFill>
                          <a:schemeClr val="bg1"/>
                        </a:solidFill>
                        <a:latin typeface="Cambria" panose="02040503050406030204" pitchFamily="18" charset="0"/>
                        <a:ea typeface="Cambria" panose="02040503050406030204" pitchFamily="18" charset="0"/>
                      </a:endParaRPr>
                    </a:p>
                    <a:p>
                      <a:pPr algn="ctr" eaLnBrk="1" fontAlgn="auto" hangingPunct="1">
                        <a:lnSpc>
                          <a:spcPct val="90000"/>
                        </a:lnSpc>
                        <a:spcBef>
                          <a:spcPts val="400"/>
                        </a:spcBef>
                        <a:spcAft>
                          <a:spcPts val="0"/>
                        </a:spcAft>
                        <a:defRPr/>
                      </a:pPr>
                      <a:r>
                        <a:rPr lang="en-GB" sz="1400" b="1" dirty="0">
                          <a:solidFill>
                            <a:schemeClr val="bg1"/>
                          </a:solidFill>
                          <a:latin typeface="Cambria" panose="02040503050406030204" pitchFamily="18" charset="0"/>
                          <a:ea typeface="Cambria" panose="02040503050406030204" pitchFamily="18" charset="0"/>
                        </a:rPr>
                        <a:t>Digital Infrastructure</a:t>
                      </a:r>
                      <a:endParaRPr lang="en-US" sz="1400" b="1" dirty="0">
                        <a:solidFill>
                          <a:schemeClr val="bg1"/>
                        </a:solidFill>
                        <a:latin typeface="Cambria" panose="02040503050406030204" pitchFamily="18" charset="0"/>
                        <a:ea typeface="Cambria" panose="02040503050406030204" pitchFamily="18" charset="0"/>
                      </a:endParaRPr>
                    </a:p>
                  </a:txBody>
                  <a:tcPr marT="777240" marB="0">
                    <a:solidFill>
                      <a:srgbClr val="007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360" rtl="0" eaLnBrk="1" fontAlgn="auto" latinLnBrk="0" hangingPunct="1">
                        <a:lnSpc>
                          <a:spcPct val="90000"/>
                        </a:lnSpc>
                        <a:spcBef>
                          <a:spcPts val="400"/>
                        </a:spcBef>
                        <a:spcAft>
                          <a:spcPts val="0"/>
                        </a:spcAft>
                        <a:buClrTx/>
                        <a:buSzTx/>
                        <a:buFontTx/>
                        <a:buNone/>
                        <a:tabLst/>
                        <a:defRPr/>
                      </a:pPr>
                      <a:r>
                        <a:rPr lang="en-GB" sz="1400" dirty="0">
                          <a:solidFill>
                            <a:schemeClr val="bg1"/>
                          </a:solidFill>
                          <a:latin typeface="Cambria" panose="02040503050406030204" pitchFamily="18" charset="0"/>
                          <a:ea typeface="Cambria" panose="02040503050406030204" pitchFamily="18" charset="0"/>
                        </a:rPr>
                        <a:t>Programme 3:</a:t>
                      </a:r>
                    </a:p>
                    <a:p>
                      <a:pPr marL="0" marR="0" indent="0" algn="ctr" defTabSz="914360" rtl="0" eaLnBrk="1" fontAlgn="auto" latinLnBrk="0" hangingPunct="1">
                        <a:lnSpc>
                          <a:spcPct val="9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9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90000"/>
                        </a:lnSpc>
                        <a:spcBef>
                          <a:spcPts val="400"/>
                        </a:spcBef>
                        <a:spcAft>
                          <a:spcPts val="0"/>
                        </a:spcAft>
                        <a:buClrTx/>
                        <a:buSzTx/>
                        <a:buFontTx/>
                        <a:buNone/>
                        <a:tabLst/>
                        <a:defRPr/>
                      </a:pPr>
                      <a:r>
                        <a:rPr lang="en-GB" sz="1400" b="1" dirty="0">
                          <a:solidFill>
                            <a:schemeClr val="bg1"/>
                          </a:solidFill>
                          <a:latin typeface="Cambria" panose="02040503050406030204" pitchFamily="18" charset="0"/>
                          <a:ea typeface="Cambria" panose="02040503050406030204" pitchFamily="18" charset="0"/>
                        </a:rPr>
                        <a:t>Skills and Capacity Development</a:t>
                      </a:r>
                      <a:endParaRPr lang="en-US" sz="1400" b="1" dirty="0">
                        <a:solidFill>
                          <a:schemeClr val="bg1"/>
                        </a:solidFill>
                        <a:latin typeface="Cambria" panose="02040503050406030204" pitchFamily="18" charset="0"/>
                        <a:ea typeface="Cambria" panose="02040503050406030204" pitchFamily="18" charset="0"/>
                      </a:endParaRPr>
                    </a:p>
                  </a:txBody>
                  <a:tcPr marT="777240" marB="0">
                    <a:solidFill>
                      <a:schemeClr val="accent1">
                        <a:lumMod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360" rtl="0" eaLnBrk="1" fontAlgn="auto" latinLnBrk="0" hangingPunct="1">
                        <a:lnSpc>
                          <a:spcPct val="100000"/>
                        </a:lnSpc>
                        <a:spcBef>
                          <a:spcPts val="400"/>
                        </a:spcBef>
                        <a:spcAft>
                          <a:spcPts val="0"/>
                        </a:spcAft>
                        <a:buClrTx/>
                        <a:buSzTx/>
                        <a:buFontTx/>
                        <a:buNone/>
                        <a:tabLst/>
                        <a:defRPr/>
                      </a:pPr>
                      <a:r>
                        <a:rPr lang="en-GB" sz="1400" dirty="0">
                          <a:solidFill>
                            <a:schemeClr val="bg1"/>
                          </a:solidFill>
                          <a:latin typeface="Cambria" panose="02040503050406030204" pitchFamily="18" charset="0"/>
                          <a:ea typeface="Cambria" panose="02040503050406030204" pitchFamily="18" charset="0"/>
                        </a:rPr>
                        <a:t>Programme 4:</a:t>
                      </a:r>
                    </a:p>
                    <a:p>
                      <a:pPr marL="0" marR="0" indent="0" algn="ctr" defTabSz="914360" rtl="0" eaLnBrk="1" fontAlgn="auto" latinLnBrk="0" hangingPunct="1">
                        <a:lnSpc>
                          <a:spcPct val="10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10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100000"/>
                        </a:lnSpc>
                        <a:spcBef>
                          <a:spcPts val="400"/>
                        </a:spcBef>
                        <a:spcAft>
                          <a:spcPts val="0"/>
                        </a:spcAft>
                        <a:buClrTx/>
                        <a:buSzTx/>
                        <a:buFontTx/>
                        <a:buNone/>
                        <a:tabLst/>
                        <a:defRPr/>
                      </a:pPr>
                      <a:r>
                        <a:rPr lang="en-GB" sz="1400" b="1" dirty="0">
                          <a:solidFill>
                            <a:schemeClr val="bg1"/>
                          </a:solidFill>
                          <a:latin typeface="Cambria" panose="02040503050406030204" pitchFamily="18" charset="0"/>
                          <a:ea typeface="Cambria" panose="02040503050406030204" pitchFamily="18" charset="0"/>
                        </a:rPr>
                        <a:t>Financial Sustainability</a:t>
                      </a:r>
                    </a:p>
                    <a:p>
                      <a:pPr marL="0" marR="0" indent="0" algn="ctr" defTabSz="914360" rtl="0" eaLnBrk="1" fontAlgn="auto" latinLnBrk="0" hangingPunct="1">
                        <a:lnSpc>
                          <a:spcPct val="100000"/>
                        </a:lnSpc>
                        <a:spcBef>
                          <a:spcPts val="400"/>
                        </a:spcBef>
                        <a:spcAft>
                          <a:spcPts val="0"/>
                        </a:spcAft>
                        <a:buClrTx/>
                        <a:buSzTx/>
                        <a:buFontTx/>
                        <a:buNone/>
                        <a:tabLst/>
                        <a:defRPr/>
                      </a:pPr>
                      <a:endParaRPr lang="en-US" sz="1400" b="1" dirty="0">
                        <a:solidFill>
                          <a:schemeClr val="bg1"/>
                        </a:solidFill>
                        <a:latin typeface="Cambria" panose="02040503050406030204" pitchFamily="18" charset="0"/>
                        <a:ea typeface="Cambria" panose="02040503050406030204" pitchFamily="18" charset="0"/>
                      </a:endParaRPr>
                    </a:p>
                  </a:txBody>
                  <a:tcPr marT="777240" marB="0">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360" rtl="0" eaLnBrk="1" fontAlgn="auto" latinLnBrk="0" hangingPunct="1">
                        <a:lnSpc>
                          <a:spcPct val="90000"/>
                        </a:lnSpc>
                        <a:spcBef>
                          <a:spcPts val="400"/>
                        </a:spcBef>
                        <a:spcAft>
                          <a:spcPts val="0"/>
                        </a:spcAft>
                        <a:buClrTx/>
                        <a:buSzTx/>
                        <a:buFontTx/>
                        <a:buNone/>
                        <a:tabLst/>
                        <a:defRPr/>
                      </a:pPr>
                      <a:r>
                        <a:rPr lang="en-GB" sz="1400" dirty="0">
                          <a:solidFill>
                            <a:schemeClr val="bg1"/>
                          </a:solidFill>
                          <a:latin typeface="Cambria" panose="02040503050406030204" pitchFamily="18" charset="0"/>
                          <a:ea typeface="Cambria" panose="02040503050406030204" pitchFamily="18" charset="0"/>
                        </a:rPr>
                        <a:t>Programme 5:</a:t>
                      </a:r>
                    </a:p>
                    <a:p>
                      <a:pPr marL="0" marR="0" indent="0" algn="ctr" defTabSz="914360" rtl="0" eaLnBrk="1" fontAlgn="auto" latinLnBrk="0" hangingPunct="1">
                        <a:lnSpc>
                          <a:spcPct val="9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lvl="0" indent="0" algn="ctr" defTabSz="914360" rtl="0" eaLnBrk="1" fontAlgn="auto" latinLnBrk="0" hangingPunct="1">
                        <a:lnSpc>
                          <a:spcPct val="90000"/>
                        </a:lnSpc>
                        <a:spcBef>
                          <a:spcPts val="400"/>
                        </a:spcBef>
                        <a:spcAft>
                          <a:spcPts val="0"/>
                        </a:spcAft>
                        <a:buClrTx/>
                        <a:buSzTx/>
                        <a:buFontTx/>
                        <a:buNone/>
                        <a:tabLst/>
                        <a:defRPr/>
                      </a:pPr>
                      <a:endParaRPr lang="en-GB" sz="1400" b="1" dirty="0">
                        <a:solidFill>
                          <a:schemeClr val="bg1"/>
                        </a:solidFill>
                        <a:effectLst/>
                        <a:latin typeface="Cambria" panose="02040503050406030204" pitchFamily="18" charset="0"/>
                        <a:ea typeface="Cambria" panose="02040503050406030204" pitchFamily="18" charset="0"/>
                      </a:endParaRPr>
                    </a:p>
                    <a:p>
                      <a:pPr marL="0" marR="0" lvl="0" indent="0" algn="ctr" defTabSz="914360" rtl="0" eaLnBrk="1" fontAlgn="auto" latinLnBrk="0" hangingPunct="1">
                        <a:lnSpc>
                          <a:spcPct val="90000"/>
                        </a:lnSpc>
                        <a:spcBef>
                          <a:spcPts val="400"/>
                        </a:spcBef>
                        <a:spcAft>
                          <a:spcPts val="0"/>
                        </a:spcAft>
                        <a:buClrTx/>
                        <a:buSzTx/>
                        <a:buFontTx/>
                        <a:buNone/>
                        <a:tabLst/>
                        <a:defRPr/>
                      </a:pPr>
                      <a:r>
                        <a:rPr lang="en-GB" sz="1400" b="1" dirty="0">
                          <a:solidFill>
                            <a:schemeClr val="bg1"/>
                          </a:solidFill>
                          <a:effectLst/>
                          <a:latin typeface="Cambria" panose="02040503050406030204" pitchFamily="18" charset="0"/>
                          <a:ea typeface="Cambria" panose="02040503050406030204" pitchFamily="18" charset="0"/>
                        </a:rPr>
                        <a:t>Procurement and Industry Transformation </a:t>
                      </a:r>
                      <a:endParaRPr lang="en-US" sz="1400" b="1" dirty="0">
                        <a:solidFill>
                          <a:schemeClr val="bg1"/>
                        </a:solidFill>
                        <a:effectLst/>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90000"/>
                        </a:lnSpc>
                        <a:spcBef>
                          <a:spcPts val="400"/>
                        </a:spcBef>
                        <a:spcAft>
                          <a:spcPts val="0"/>
                        </a:spcAft>
                        <a:buClrTx/>
                        <a:buSzTx/>
                        <a:buFontTx/>
                        <a:buNone/>
                        <a:tabLst/>
                        <a:defRPr/>
                      </a:pPr>
                      <a:endParaRPr lang="en-GB" sz="1400" b="1" dirty="0">
                        <a:solidFill>
                          <a:schemeClr val="bg1"/>
                        </a:solidFill>
                        <a:latin typeface="Cambria" panose="02040503050406030204" pitchFamily="18" charset="0"/>
                        <a:ea typeface="Cambria" panose="02040503050406030204" pitchFamily="18" charset="0"/>
                      </a:endParaRPr>
                    </a:p>
                    <a:p>
                      <a:pPr marL="0" marR="0" indent="0" algn="ctr" defTabSz="914360" rtl="0" eaLnBrk="1" fontAlgn="auto" latinLnBrk="0" hangingPunct="1">
                        <a:lnSpc>
                          <a:spcPct val="90000"/>
                        </a:lnSpc>
                        <a:spcBef>
                          <a:spcPts val="400"/>
                        </a:spcBef>
                        <a:spcAft>
                          <a:spcPts val="0"/>
                        </a:spcAft>
                        <a:buClrTx/>
                        <a:buSzTx/>
                        <a:buFontTx/>
                        <a:buNone/>
                        <a:tabLst/>
                        <a:defRPr/>
                      </a:pPr>
                      <a:endParaRPr lang="en-US" sz="1400" b="1" dirty="0">
                        <a:solidFill>
                          <a:schemeClr val="bg1"/>
                        </a:solidFill>
                        <a:latin typeface="Cambria" panose="02040503050406030204" pitchFamily="18" charset="0"/>
                        <a:ea typeface="Cambria" panose="02040503050406030204" pitchFamily="18" charset="0"/>
                      </a:endParaRPr>
                    </a:p>
                  </a:txBody>
                  <a:tcPr marT="777240" marB="0">
                    <a:solidFill>
                      <a:srgbClr val="002D41"/>
                    </a:solidFill>
                  </a:tcPr>
                </a:tc>
                <a:extLst>
                  <a:ext uri="{0D108BD9-81ED-4DB2-BD59-A6C34878D82A}">
                    <a16:rowId xmlns:a16="http://schemas.microsoft.com/office/drawing/2014/main" xmlns="" val="10000"/>
                  </a:ext>
                </a:extLst>
              </a:tr>
              <a:tr h="31689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937" indent="0" algn="l" eaLnBrk="1" fontAlgn="auto" hangingPunct="1">
                        <a:lnSpc>
                          <a:spcPct val="100000"/>
                        </a:lnSpc>
                        <a:spcBef>
                          <a:spcPts val="400"/>
                        </a:spcBef>
                        <a:spcAft>
                          <a:spcPts val="0"/>
                        </a:spcAft>
                        <a:buClr>
                          <a:srgbClr val="000000"/>
                        </a:buClr>
                        <a:buFont typeface="Arial" panose="020B0604020202020204" pitchFamily="34" charset="0"/>
                        <a:buNone/>
                        <a:defRPr/>
                      </a:pPr>
                      <a:r>
                        <a:rPr lang="en-GB" sz="1200" dirty="0">
                          <a:solidFill>
                            <a:schemeClr val="tx1"/>
                          </a:solidFill>
                          <a:latin typeface="Cambria" panose="02040503050406030204" pitchFamily="18" charset="0"/>
                          <a:ea typeface="Cambria" panose="02040503050406030204" pitchFamily="18" charset="0"/>
                        </a:rPr>
                        <a:t>To provide well researched, tested, innovative and secure solutions, products and services aimed at digitizing government and improving citizen’s experience of government services.</a:t>
                      </a:r>
                    </a:p>
                  </a:txBody>
                  <a:tcPr marL="4572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937" marR="0" lvl="0" indent="0" algn="l" defTabSz="91436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lang="en-GB" sz="1200" dirty="0">
                          <a:effectLst/>
                          <a:latin typeface="Cambria" panose="02040503050406030204" pitchFamily="18" charset="0"/>
                          <a:ea typeface="Cambria" panose="02040503050406030204" pitchFamily="18" charset="0"/>
                        </a:rPr>
                        <a:t>To optimise and or build the required computing capability such as platforms, networks, storage etc. to enable the provisioning of digital services and solutions at increased availability, flexibility, scalability, predictability and security.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9387" indent="-171450" algn="l" defTabSz="914360" rtl="0" eaLnBrk="1" fontAlgn="auto" latinLnBrk="0" hangingPunct="1">
                        <a:lnSpc>
                          <a:spcPct val="100000"/>
                        </a:lnSpc>
                        <a:spcBef>
                          <a:spcPts val="400"/>
                        </a:spcBef>
                        <a:spcAft>
                          <a:spcPts val="0"/>
                        </a:spcAft>
                        <a:buClr>
                          <a:srgbClr val="000000"/>
                        </a:buClr>
                        <a:buFont typeface="Arial" panose="020B0604020202020204" pitchFamily="34" charset="0"/>
                        <a:buChar char="•"/>
                        <a:defRPr/>
                      </a:pPr>
                      <a:endParaRPr lang="en-GB" sz="1200" kern="1200" dirty="0">
                        <a:solidFill>
                          <a:schemeClr val="tx1"/>
                        </a:solidFill>
                        <a:latin typeface="Cambria" panose="02040503050406030204" pitchFamily="18" charset="0"/>
                        <a:ea typeface="Cambria" panose="02040503050406030204" pitchFamily="18" charset="0"/>
                        <a:cs typeface="+mn-cs"/>
                      </a:endParaRPr>
                    </a:p>
                  </a:txBody>
                  <a:tcPr marL="4572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937" marR="0" lvl="0" indent="0" algn="l" defTabSz="91436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lang="en-GB" sz="1200" dirty="0">
                          <a:effectLst/>
                          <a:latin typeface="Cambria" panose="02040503050406030204" pitchFamily="18" charset="0"/>
                          <a:ea typeface="Cambria" panose="02040503050406030204" pitchFamily="18" charset="0"/>
                        </a:rPr>
                        <a:t>To develop, build and or buy the required digital skills and capability to enable the strategic drive to digitise government while building a culture of performance, accountability, corruption free and consequence management</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9387" indent="-171450" algn="l" defTabSz="914360" rtl="0" eaLnBrk="1" fontAlgn="auto" latinLnBrk="0" hangingPunct="1">
                        <a:lnSpc>
                          <a:spcPct val="100000"/>
                        </a:lnSpc>
                        <a:spcBef>
                          <a:spcPts val="400"/>
                        </a:spcBef>
                        <a:spcAft>
                          <a:spcPts val="0"/>
                        </a:spcAft>
                        <a:buClr>
                          <a:srgbClr val="000000"/>
                        </a:buClr>
                        <a:buFont typeface="Arial" panose="020B0604020202020204" pitchFamily="34" charset="0"/>
                        <a:buChar char="•"/>
                        <a:defRPr/>
                      </a:pPr>
                      <a:endParaRPr lang="en-GB" sz="1200" kern="1200" dirty="0">
                        <a:solidFill>
                          <a:schemeClr val="tx1"/>
                        </a:solidFill>
                        <a:latin typeface="Cambria" panose="02040503050406030204" pitchFamily="18" charset="0"/>
                        <a:ea typeface="Cambria" panose="02040503050406030204" pitchFamily="18" charset="0"/>
                        <a:cs typeface="+mn-cs"/>
                      </a:endParaRPr>
                    </a:p>
                  </a:txBody>
                  <a:tcPr marL="4572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937" marR="0" lvl="0" indent="0" algn="l" defTabSz="91436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lang="en-GB" sz="1200" dirty="0">
                          <a:effectLst/>
                          <a:latin typeface="Cambria" panose="02040503050406030204" pitchFamily="18" charset="0"/>
                          <a:ea typeface="Cambria" panose="02040503050406030204" pitchFamily="18" charset="0"/>
                        </a:rPr>
                        <a:t>To ensure effective and efficient financial management and commercial awareness in investment decisions to ensure financial growth and sustainability.</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9387" indent="-171450" algn="l" defTabSz="914360" rtl="0" eaLnBrk="1" fontAlgn="auto" latinLnBrk="0" hangingPunct="1">
                        <a:lnSpc>
                          <a:spcPct val="100000"/>
                        </a:lnSpc>
                        <a:spcBef>
                          <a:spcPts val="400"/>
                        </a:spcBef>
                        <a:spcAft>
                          <a:spcPts val="0"/>
                        </a:spcAft>
                        <a:buClr>
                          <a:srgbClr val="000000"/>
                        </a:buClr>
                        <a:buFont typeface="Arial" panose="020B0604020202020204" pitchFamily="34" charset="0"/>
                        <a:buChar char="•"/>
                        <a:defRPr/>
                      </a:pPr>
                      <a:endParaRPr lang="en-GB" sz="1200" kern="1200" dirty="0">
                        <a:solidFill>
                          <a:schemeClr val="tx1"/>
                        </a:solidFill>
                        <a:latin typeface="Cambria" panose="02040503050406030204" pitchFamily="18" charset="0"/>
                        <a:ea typeface="Cambria" panose="02040503050406030204" pitchFamily="18" charset="0"/>
                        <a:cs typeface="+mn-cs"/>
                      </a:endParaRPr>
                    </a:p>
                  </a:txBody>
                  <a:tcPr marL="4572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just">
                        <a:lnSpc>
                          <a:spcPct val="115000"/>
                        </a:lnSpc>
                        <a:spcBef>
                          <a:spcPts val="200"/>
                        </a:spcBef>
                        <a:spcAft>
                          <a:spcPts val="600"/>
                        </a:spcAft>
                        <a:buFont typeface="Arial" panose="020B0604020202020204" pitchFamily="34" charset="0"/>
                        <a:buNone/>
                      </a:pPr>
                      <a:r>
                        <a:rPr lang="en-GB" sz="1200" dirty="0">
                          <a:effectLst/>
                          <a:latin typeface="Cambria" panose="02040503050406030204" pitchFamily="18" charset="0"/>
                          <a:ea typeface="Cambria" panose="02040503050406030204" pitchFamily="18" charset="0"/>
                        </a:rPr>
                        <a:t>To advance transformation of the ICT </a:t>
                      </a:r>
                      <a:r>
                        <a:rPr lang="en-GB" sz="1200" spc="-15" dirty="0">
                          <a:effectLst/>
                          <a:latin typeface="Cambria" panose="02040503050406030204" pitchFamily="18" charset="0"/>
                          <a:ea typeface="Cambria" panose="02040503050406030204" pitchFamily="18" charset="0"/>
                        </a:rPr>
                        <a:t>sector</a:t>
                      </a:r>
                      <a:r>
                        <a:rPr lang="en-GB" sz="1200" dirty="0">
                          <a:effectLst/>
                          <a:latin typeface="Cambria" panose="02040503050406030204" pitchFamily="18" charset="0"/>
                          <a:ea typeface="Cambria" panose="02040503050406030204" pitchFamily="18" charset="0"/>
                        </a:rPr>
                        <a:t> to stimulate economic growth</a:t>
                      </a:r>
                      <a:r>
                        <a:rPr lang="en-GB" sz="1200" spc="-15" dirty="0">
                          <a:effectLst/>
                          <a:latin typeface="Cambria" panose="02040503050406030204" pitchFamily="18" charset="0"/>
                          <a:ea typeface="Cambria" panose="02040503050406030204" pitchFamily="18" charset="0"/>
                        </a:rPr>
                        <a:t>, </a:t>
                      </a:r>
                      <a:r>
                        <a:rPr lang="en-GB" sz="1200" dirty="0">
                          <a:effectLst/>
                          <a:latin typeface="Cambria" panose="02040503050406030204" pitchFamily="18" charset="0"/>
                          <a:ea typeface="Cambria" panose="02040503050406030204" pitchFamily="18" charset="0"/>
                        </a:rPr>
                        <a:t>development of local ICT content</a:t>
                      </a:r>
                      <a:r>
                        <a:rPr lang="en-GB" sz="1200" spc="-15" dirty="0">
                          <a:effectLst/>
                          <a:latin typeface="Cambria" panose="02040503050406030204" pitchFamily="18" charset="0"/>
                          <a:ea typeface="Cambria" panose="02040503050406030204" pitchFamily="18" charset="0"/>
                        </a:rPr>
                        <a:t> and radically </a:t>
                      </a:r>
                      <a:r>
                        <a:rPr lang="en-GB" sz="1200" dirty="0">
                          <a:effectLst/>
                          <a:latin typeface="Cambria" panose="02040503050406030204" pitchFamily="18" charset="0"/>
                          <a:ea typeface="Cambria" panose="02040503050406030204" pitchFamily="18" charset="0"/>
                        </a:rPr>
                        <a:t>transforming the procurement capability towards the reduction of unemployment and poverty alleviation, supporting skills development and promoting fair, equitable, transparent and cost -effective procurement services.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572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19637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A773-D0A6-4F0C-B24C-2D93A0B3693B}"/>
              </a:ext>
            </a:extLst>
          </p:cNvPr>
          <p:cNvSpPr>
            <a:spLocks noGrp="1"/>
          </p:cNvSpPr>
          <p:nvPr>
            <p:ph type="ctrTitle"/>
          </p:nvPr>
        </p:nvSpPr>
        <p:spPr>
          <a:xfrm>
            <a:off x="4182408" y="319805"/>
            <a:ext cx="7076704" cy="2081673"/>
          </a:xfrm>
        </p:spPr>
        <p:txBody>
          <a:bodyPr>
            <a:normAutofit fontScale="90000"/>
          </a:bodyPr>
          <a:lstStyle/>
          <a:p>
            <a:r>
              <a:rPr lang="en-US" dirty="0"/>
              <a:t/>
            </a:r>
            <a:br>
              <a:rPr lang="en-US" dirty="0"/>
            </a:br>
            <a:r>
              <a:rPr lang="en-US" dirty="0"/>
              <a:t/>
            </a:r>
            <a:br>
              <a:rPr lang="en-US" dirty="0"/>
            </a:br>
            <a:r>
              <a:rPr lang="en-ZA" sz="4000" dirty="0"/>
              <a:t>Programme 1: </a:t>
            </a:r>
            <a:br>
              <a:rPr lang="en-ZA" sz="4000" dirty="0"/>
            </a:br>
            <a:r>
              <a:rPr lang="en-ZA" sz="4000" dirty="0"/>
              <a:t>Thought Leadership and Service Delivery</a:t>
            </a:r>
            <a:br>
              <a:rPr lang="en-ZA" sz="4000" dirty="0"/>
            </a:br>
            <a:endParaRPr lang="en-ZA" sz="2200" b="0" dirty="0"/>
          </a:p>
        </p:txBody>
      </p:sp>
      <p:sp>
        <p:nvSpPr>
          <p:cNvPr id="4" name="Title 1">
            <a:extLst>
              <a:ext uri="{FF2B5EF4-FFF2-40B4-BE49-F238E27FC236}">
                <a16:creationId xmlns:a16="http://schemas.microsoft.com/office/drawing/2014/main" xmlns="" id="{C65A1BB3-2E04-4A57-9CCE-01D6B4BE268B}"/>
              </a:ext>
            </a:extLst>
          </p:cNvPr>
          <p:cNvSpPr txBox="1">
            <a:spLocks/>
          </p:cNvSpPr>
          <p:nvPr/>
        </p:nvSpPr>
        <p:spPr>
          <a:xfrm>
            <a:off x="5505253" y="2190462"/>
            <a:ext cx="4012373"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5" name="Subtitle 2">
            <a:extLst>
              <a:ext uri="{FF2B5EF4-FFF2-40B4-BE49-F238E27FC236}">
                <a16:creationId xmlns:a16="http://schemas.microsoft.com/office/drawing/2014/main" xmlns="" id="{04A0F647-5CAD-4A80-BB2D-111263E104CC}"/>
              </a:ext>
            </a:extLst>
          </p:cNvPr>
          <p:cNvSpPr txBox="1">
            <a:spLocks/>
          </p:cNvSpPr>
          <p:nvPr/>
        </p:nvSpPr>
        <p:spPr>
          <a:xfrm>
            <a:off x="4519841" y="3457914"/>
            <a:ext cx="7076705" cy="1267122"/>
          </a:xfrm>
          <a:prstGeom prst="rect">
            <a:avLst/>
          </a:prstGeom>
          <a:noFill/>
        </p:spPr>
        <p:txBody>
          <a:bodyPr vert="horz" lIns="91440" tIns="45720" rIns="91440" bIns="45720" rtlCol="0" anchor="ctr">
            <a:noAutofit/>
          </a:bodyPr>
          <a:lstStyle>
            <a:lvl1pPr marL="0" indent="0" algn="ctr" defTabSz="1015950" rtl="0" eaLnBrk="1" latinLnBrk="0" hangingPunct="1">
              <a:spcBef>
                <a:spcPts val="667"/>
              </a:spcBef>
              <a:buSzPct val="90000"/>
              <a:buFont typeface="Wingdings" panose="05000000000000000000" pitchFamily="2" charset="2"/>
              <a:buNone/>
              <a:defRPr sz="2400" kern="1200">
                <a:solidFill>
                  <a:srgbClr val="0E1B8D"/>
                </a:solidFill>
                <a:latin typeface="+mn-lt"/>
                <a:ea typeface="+mn-ea"/>
                <a:cs typeface="Segoe UI Semibold" panose="020B0702040204020203" pitchFamily="34" charset="0"/>
              </a:defRPr>
            </a:lvl1pPr>
            <a:lvl2pPr marL="507974" indent="0" algn="ctr" defTabSz="1015950" rtl="0" eaLnBrk="1" latinLnBrk="0" hangingPunct="1">
              <a:spcBef>
                <a:spcPts val="667"/>
              </a:spcBef>
              <a:buSzPct val="90000"/>
              <a:buFont typeface="Wingdings" panose="05000000000000000000" pitchFamily="2" charset="2"/>
              <a:buNone/>
              <a:defRPr sz="2400" kern="1200">
                <a:solidFill>
                  <a:schemeClr val="tx1">
                    <a:tint val="75000"/>
                  </a:schemeClr>
                </a:solidFill>
                <a:latin typeface="+mn-lt"/>
                <a:ea typeface="+mn-ea"/>
                <a:cs typeface="Segoe UI Light" panose="020B0502040204020203" pitchFamily="34" charset="0"/>
              </a:defRPr>
            </a:lvl2pPr>
            <a:lvl3pPr marL="1015950" indent="0" algn="ctr" defTabSz="1015950" rtl="0" eaLnBrk="1" latinLnBrk="0" hangingPunct="1">
              <a:spcBef>
                <a:spcPts val="667"/>
              </a:spcBef>
              <a:buFont typeface="Wingdings" panose="05000000000000000000" pitchFamily="2" charset="2"/>
              <a:buNone/>
              <a:defRPr sz="2160" kern="1200">
                <a:solidFill>
                  <a:schemeClr val="tx1">
                    <a:tint val="75000"/>
                  </a:schemeClr>
                </a:solidFill>
                <a:latin typeface="+mn-lt"/>
                <a:ea typeface="+mn-ea"/>
                <a:cs typeface="Segoe UI Light" panose="020B0502040204020203" pitchFamily="34" charset="0"/>
              </a:defRPr>
            </a:lvl3pPr>
            <a:lvl4pPr marL="1523923" indent="0" algn="ctr" defTabSz="1015950" rtl="0" eaLnBrk="1" latinLnBrk="0" hangingPunct="1">
              <a:spcBef>
                <a:spcPts val="667"/>
              </a:spcBef>
              <a:buFont typeface="Arial" panose="020B0604020202020204" pitchFamily="34" charset="0"/>
              <a:buNone/>
              <a:defRPr sz="1920" kern="1200">
                <a:solidFill>
                  <a:schemeClr val="tx1">
                    <a:tint val="75000"/>
                  </a:schemeClr>
                </a:solidFill>
                <a:latin typeface="+mn-lt"/>
                <a:ea typeface="+mn-ea"/>
                <a:cs typeface="Segoe UI Light" panose="020B0502040204020203" pitchFamily="34" charset="0"/>
              </a:defRPr>
            </a:lvl4pPr>
            <a:lvl5pPr marL="2031899" indent="0" algn="ctr" defTabSz="1015950" rtl="0" eaLnBrk="1" latinLnBrk="0" hangingPunct="1">
              <a:spcBef>
                <a:spcPts val="667"/>
              </a:spcBef>
              <a:buFont typeface="Arial" panose="020B0604020202020204" pitchFamily="34" charset="0"/>
              <a:buNone/>
              <a:defRPr sz="1680" kern="1200">
                <a:solidFill>
                  <a:schemeClr val="tx1">
                    <a:tint val="75000"/>
                  </a:schemeClr>
                </a:solidFill>
                <a:latin typeface="+mn-lt"/>
                <a:ea typeface="+mn-ea"/>
                <a:cs typeface="Segoe UI Light" panose="020B0502040204020203" pitchFamily="34" charset="0"/>
              </a:defRPr>
            </a:lvl5pPr>
            <a:lvl6pPr marL="2539873" indent="0" algn="ctr" defTabSz="1015950" rtl="0" eaLnBrk="1" latinLnBrk="0" hangingPunct="1">
              <a:spcBef>
                <a:spcPct val="20000"/>
              </a:spcBef>
              <a:buFont typeface="Arial" panose="020B0604020202020204" pitchFamily="34" charset="0"/>
              <a:buNone/>
              <a:defRPr sz="2222" kern="1200">
                <a:solidFill>
                  <a:schemeClr val="tx1">
                    <a:tint val="75000"/>
                  </a:schemeClr>
                </a:solidFill>
                <a:latin typeface="+mn-lt"/>
                <a:ea typeface="+mn-ea"/>
                <a:cs typeface="+mn-cs"/>
              </a:defRPr>
            </a:lvl6pPr>
            <a:lvl7pPr marL="3047848" indent="0" algn="ctr" defTabSz="1015950" rtl="0" eaLnBrk="1" latinLnBrk="0" hangingPunct="1">
              <a:spcBef>
                <a:spcPct val="20000"/>
              </a:spcBef>
              <a:buFont typeface="Arial" panose="020B0604020202020204" pitchFamily="34" charset="0"/>
              <a:buNone/>
              <a:defRPr sz="2222" kern="1200">
                <a:solidFill>
                  <a:schemeClr val="tx1">
                    <a:tint val="75000"/>
                  </a:schemeClr>
                </a:solidFill>
                <a:latin typeface="+mn-lt"/>
                <a:ea typeface="+mn-ea"/>
                <a:cs typeface="+mn-cs"/>
              </a:defRPr>
            </a:lvl7pPr>
            <a:lvl8pPr marL="3555822" indent="0" algn="ctr" defTabSz="1015950" rtl="0" eaLnBrk="1" latinLnBrk="0" hangingPunct="1">
              <a:spcBef>
                <a:spcPct val="20000"/>
              </a:spcBef>
              <a:buFont typeface="Arial" panose="020B0604020202020204" pitchFamily="34" charset="0"/>
              <a:buNone/>
              <a:defRPr sz="2222" kern="1200">
                <a:solidFill>
                  <a:schemeClr val="tx1">
                    <a:tint val="75000"/>
                  </a:schemeClr>
                </a:solidFill>
                <a:latin typeface="+mn-lt"/>
                <a:ea typeface="+mn-ea"/>
                <a:cs typeface="+mn-cs"/>
              </a:defRPr>
            </a:lvl8pPr>
            <a:lvl9pPr marL="4063796" indent="0" algn="ctr" defTabSz="1015950" rtl="0" eaLnBrk="1" latinLnBrk="0" hangingPunct="1">
              <a:spcBef>
                <a:spcPct val="20000"/>
              </a:spcBef>
              <a:buFont typeface="Arial" panose="020B0604020202020204" pitchFamily="34" charset="0"/>
              <a:buNone/>
              <a:defRPr sz="2222" kern="1200">
                <a:solidFill>
                  <a:schemeClr val="tx1">
                    <a:tint val="75000"/>
                  </a:schemeClr>
                </a:solidFill>
                <a:latin typeface="+mn-lt"/>
                <a:ea typeface="+mn-ea"/>
                <a:cs typeface="+mn-cs"/>
              </a:defRPr>
            </a:lvl9pPr>
          </a:lstStyle>
          <a:p>
            <a:pPr marL="0" marR="0" lvl="0" indent="0" algn="l" defTabSz="1015950" rtl="0" eaLnBrk="1" fontAlgn="auto" latinLnBrk="0" hangingPunct="1">
              <a:lnSpc>
                <a:spcPct val="120000"/>
              </a:lnSpc>
              <a:spcBef>
                <a:spcPts val="667"/>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rPr>
              <a:t>Output 1: Core public facing services</a:t>
            </a:r>
            <a:br>
              <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rPr>
            </a:br>
            <a:r>
              <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rPr>
              <a:t>Output 2: Applications Programming Interfaces (APIs)</a:t>
            </a:r>
          </a:p>
          <a:p>
            <a:pPr marL="0" marR="0" lvl="0" indent="0" algn="l" defTabSz="1015950" rtl="0" eaLnBrk="1" fontAlgn="auto" latinLnBrk="0" hangingPunct="1">
              <a:lnSpc>
                <a:spcPct val="100000"/>
              </a:lnSpc>
              <a:spcBef>
                <a:spcPts val="667"/>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rPr>
              <a:t>Output 3: Artificial Intelligence /IoT Use Cases</a:t>
            </a:r>
          </a:p>
          <a:p>
            <a:pPr marL="0" marR="0" lvl="0" indent="0" algn="l" defTabSz="1015950" rtl="0" eaLnBrk="1" fontAlgn="auto" latinLnBrk="0" hangingPunct="1">
              <a:lnSpc>
                <a:spcPct val="100000"/>
              </a:lnSpc>
              <a:spcBef>
                <a:spcPts val="667"/>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rPr>
              <a:t>Output 4: Modernisation of legacy systems</a:t>
            </a:r>
          </a:p>
          <a:p>
            <a:pPr lvl="0" algn="l"/>
            <a:r>
              <a:rPr lang="en-US" sz="1800" dirty="0"/>
              <a:t>Output 5: </a:t>
            </a:r>
            <a:r>
              <a:rPr lang="en-GB" sz="1800" dirty="0">
                <a:ea typeface="Times New Roman" panose="02020603050405020304" pitchFamily="18" charset="0"/>
                <a:cs typeface="Calibri" panose="020F0502020204030204" pitchFamily="34" charset="0"/>
              </a:rPr>
              <a:t>Open innovation solutions commercialised</a:t>
            </a:r>
          </a:p>
          <a:p>
            <a:pPr lvl="0" algn="l"/>
            <a:r>
              <a:rPr lang="en-US" sz="1800" dirty="0"/>
              <a:t>Output 6: </a:t>
            </a:r>
            <a:r>
              <a:rPr lang="en-GB" sz="1800" dirty="0">
                <a:ea typeface="Times New Roman" panose="02020603050405020304" pitchFamily="18" charset="0"/>
                <a:cs typeface="Calibri" panose="020F0502020204030204" pitchFamily="34" charset="0"/>
              </a:rPr>
              <a:t>Customer Satisfaction</a:t>
            </a:r>
            <a:endParaRPr kumimoji="0" lang="en-US" sz="1800" b="0" i="0" u="none" strike="noStrike" kern="1200" cap="none" spc="0" normalizeH="0" baseline="0" noProof="0" dirty="0">
              <a:ln>
                <a:noFill/>
              </a:ln>
              <a:solidFill>
                <a:srgbClr val="0E1B8D"/>
              </a:solidFill>
              <a:effectLst/>
              <a:uLnTx/>
              <a:uFillTx/>
              <a:latin typeface="Calibri Light"/>
              <a:ea typeface="+mn-ea"/>
              <a:cs typeface="Segoe UI Semibold" panose="020B0702040204020203" pitchFamily="34" charset="0"/>
            </a:endParaRPr>
          </a:p>
        </p:txBody>
      </p:sp>
    </p:spTree>
    <p:extLst>
      <p:ext uri="{BB962C8B-B14F-4D97-AF65-F5344CB8AC3E}">
        <p14:creationId xmlns:p14="http://schemas.microsoft.com/office/powerpoint/2010/main" xmlns="" val="93807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D3EF07-25C2-4D3D-B7A1-98B0479504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A56227-5D48-2044-9FD7-3EAF296A177E}" type="slidenum">
              <a:rPr kumimoji="0" lang="en-US" sz="1800" b="0" i="0" u="none" strike="noStrike" kern="1200" cap="none" spc="0" normalizeH="0" baseline="0" noProof="0" smtClean="0">
                <a:ln>
                  <a:noFill/>
                </a:ln>
                <a:solidFill>
                  <a:prstClr val="black"/>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3" name="Table 2">
            <a:extLst>
              <a:ext uri="{FF2B5EF4-FFF2-40B4-BE49-F238E27FC236}">
                <a16:creationId xmlns:a16="http://schemas.microsoft.com/office/drawing/2014/main" xmlns="" id="{4B743C03-D648-4BAE-9664-059CC5D93728}"/>
              </a:ext>
            </a:extLst>
          </p:cNvPr>
          <p:cNvGraphicFramePr>
            <a:graphicFrameLocks noGrp="1"/>
          </p:cNvGraphicFramePr>
          <p:nvPr>
            <p:extLst/>
          </p:nvPr>
        </p:nvGraphicFramePr>
        <p:xfrm>
          <a:off x="118681" y="1134286"/>
          <a:ext cx="11954639" cy="2130389"/>
        </p:xfrm>
        <a:graphic>
          <a:graphicData uri="http://schemas.openxmlformats.org/drawingml/2006/table">
            <a:tbl>
              <a:tblPr firstRow="1">
                <a:tableStyleId>{5940675A-B579-460E-94D1-54222C63F5DA}</a:tableStyleId>
              </a:tblPr>
              <a:tblGrid>
                <a:gridCol w="985422">
                  <a:extLst>
                    <a:ext uri="{9D8B030D-6E8A-4147-A177-3AD203B41FA5}">
                      <a16:colId xmlns:a16="http://schemas.microsoft.com/office/drawing/2014/main" xmlns="" val="2663247670"/>
                    </a:ext>
                  </a:extLst>
                </a:gridCol>
                <a:gridCol w="1425132">
                  <a:extLst>
                    <a:ext uri="{9D8B030D-6E8A-4147-A177-3AD203B41FA5}">
                      <a16:colId xmlns:a16="http://schemas.microsoft.com/office/drawing/2014/main" xmlns="" val="1866987241"/>
                    </a:ext>
                  </a:extLst>
                </a:gridCol>
                <a:gridCol w="1209869">
                  <a:extLst>
                    <a:ext uri="{9D8B030D-6E8A-4147-A177-3AD203B41FA5}">
                      <a16:colId xmlns:a16="http://schemas.microsoft.com/office/drawing/2014/main" xmlns="" val="2958413542"/>
                    </a:ext>
                  </a:extLst>
                </a:gridCol>
                <a:gridCol w="789988">
                  <a:extLst>
                    <a:ext uri="{9D8B030D-6E8A-4147-A177-3AD203B41FA5}">
                      <a16:colId xmlns:a16="http://schemas.microsoft.com/office/drawing/2014/main" xmlns="" val="3575609635"/>
                    </a:ext>
                  </a:extLst>
                </a:gridCol>
                <a:gridCol w="887767">
                  <a:extLst>
                    <a:ext uri="{9D8B030D-6E8A-4147-A177-3AD203B41FA5}">
                      <a16:colId xmlns:a16="http://schemas.microsoft.com/office/drawing/2014/main" xmlns="" val="3607747512"/>
                    </a:ext>
                  </a:extLst>
                </a:gridCol>
                <a:gridCol w="1127464">
                  <a:extLst>
                    <a:ext uri="{9D8B030D-6E8A-4147-A177-3AD203B41FA5}">
                      <a16:colId xmlns:a16="http://schemas.microsoft.com/office/drawing/2014/main" xmlns="" val="1605704410"/>
                    </a:ext>
                  </a:extLst>
                </a:gridCol>
                <a:gridCol w="1171853">
                  <a:extLst>
                    <a:ext uri="{9D8B030D-6E8A-4147-A177-3AD203B41FA5}">
                      <a16:colId xmlns:a16="http://schemas.microsoft.com/office/drawing/2014/main" xmlns="" val="2892207468"/>
                    </a:ext>
                  </a:extLst>
                </a:gridCol>
                <a:gridCol w="1429305">
                  <a:extLst>
                    <a:ext uri="{9D8B030D-6E8A-4147-A177-3AD203B41FA5}">
                      <a16:colId xmlns:a16="http://schemas.microsoft.com/office/drawing/2014/main" xmlns="" val="3834094955"/>
                    </a:ext>
                  </a:extLst>
                </a:gridCol>
                <a:gridCol w="1404463">
                  <a:extLst>
                    <a:ext uri="{9D8B030D-6E8A-4147-A177-3AD203B41FA5}">
                      <a16:colId xmlns:a16="http://schemas.microsoft.com/office/drawing/2014/main" xmlns="" val="703739724"/>
                    </a:ext>
                  </a:extLst>
                </a:gridCol>
                <a:gridCol w="1523376">
                  <a:extLst>
                    <a:ext uri="{9D8B030D-6E8A-4147-A177-3AD203B41FA5}">
                      <a16:colId xmlns:a16="http://schemas.microsoft.com/office/drawing/2014/main" xmlns="" val="3634995780"/>
                    </a:ext>
                  </a:extLst>
                </a:gridCol>
              </a:tblGrid>
              <a:tr h="257046">
                <a:tc rowSpan="2">
                  <a:txBody>
                    <a:bodyPr/>
                    <a:lstStyle/>
                    <a:p>
                      <a:pPr algn="l">
                        <a:lnSpc>
                          <a:spcPct val="115000"/>
                        </a:lnSpc>
                        <a:spcAft>
                          <a:spcPts val="0"/>
                        </a:spcAft>
                      </a:pPr>
                      <a:r>
                        <a:rPr lang="en-GB" sz="1000" b="1" dirty="0">
                          <a:solidFill>
                            <a:schemeClr val="bg1"/>
                          </a:solidFill>
                          <a:effectLst/>
                        </a:rPr>
                        <a:t>Outcomes </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rowSpan="2">
                  <a:txBody>
                    <a:bodyPr/>
                    <a:lstStyle/>
                    <a:p>
                      <a:pPr algn="l">
                        <a:lnSpc>
                          <a:spcPct val="115000"/>
                        </a:lnSpc>
                        <a:spcAft>
                          <a:spcPts val="0"/>
                        </a:spcAft>
                      </a:pPr>
                      <a:r>
                        <a:rPr lang="en-GB" sz="1000" b="1" dirty="0">
                          <a:solidFill>
                            <a:schemeClr val="bg1"/>
                          </a:solidFill>
                          <a:effectLst/>
                        </a:rPr>
                        <a:t>Output indicators</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Past Performance</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tc rowSpan="2">
                  <a:txBody>
                    <a:bodyPr/>
                    <a:lstStyle/>
                    <a:p>
                      <a:pPr algn="l">
                        <a:lnSpc>
                          <a:spcPct val="115000"/>
                        </a:lnSpc>
                        <a:spcAft>
                          <a:spcPts val="0"/>
                        </a:spcAft>
                      </a:pPr>
                      <a:r>
                        <a:rPr lang="en-GB" sz="1000" b="1" dirty="0">
                          <a:solidFill>
                            <a:schemeClr val="bg1"/>
                          </a:solidFill>
                          <a:effectLst/>
                        </a:rPr>
                        <a:t>Estimated performance</a:t>
                      </a:r>
                      <a:endParaRPr lang="en-ZA" sz="1000" b="1" dirty="0">
                        <a:solidFill>
                          <a:schemeClr val="bg1"/>
                        </a:solidFill>
                        <a:effectLst/>
                      </a:endParaRPr>
                    </a:p>
                    <a:p>
                      <a:pPr algn="l">
                        <a:lnSpc>
                          <a:spcPct val="115000"/>
                        </a:lnSpc>
                        <a:spcAft>
                          <a:spcPts val="0"/>
                        </a:spcAft>
                      </a:pPr>
                      <a:r>
                        <a:rPr lang="en-GB" sz="1000" b="1" dirty="0">
                          <a:solidFill>
                            <a:schemeClr val="bg1"/>
                          </a:solidFill>
                          <a:effectLst/>
                        </a:rPr>
                        <a:t>2021-2022</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gridSpan="3">
                  <a:txBody>
                    <a:bodyPr/>
                    <a:lstStyle/>
                    <a:p>
                      <a:r>
                        <a:rPr lang="en-US" sz="1100" b="1" dirty="0">
                          <a:solidFill>
                            <a:schemeClr val="bg1"/>
                          </a:solidFill>
                        </a:rPr>
                        <a:t>Medium Term 2022 - 2025</a:t>
                      </a:r>
                      <a:endParaRPr lang="en-ZA" sz="1100" b="1" dirty="0">
                        <a:solidFill>
                          <a:schemeClr val="bg1"/>
                        </a:solidFill>
                      </a:endParaRPr>
                    </a:p>
                  </a:txBody>
                  <a:tcPr marL="46647" marR="46647" marT="12094" marB="12094">
                    <a:solidFill>
                      <a:srgbClr val="0000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2262654"/>
                  </a:ext>
                </a:extLst>
              </a:tr>
              <a:tr h="26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2018-2019</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2019-2020</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2020-2021</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vMerge="1">
                  <a:txBody>
                    <a:bodyPr/>
                    <a:lstStyle/>
                    <a:p>
                      <a:endParaRPr lang="en-ZA"/>
                    </a:p>
                  </a:txBody>
                  <a:tcPr/>
                </a:tc>
                <a:tc>
                  <a:txBody>
                    <a:bodyPr/>
                    <a:lstStyle/>
                    <a:p>
                      <a:pPr algn="l">
                        <a:lnSpc>
                          <a:spcPct val="115000"/>
                        </a:lnSpc>
                        <a:spcAft>
                          <a:spcPts val="0"/>
                        </a:spcAft>
                      </a:pPr>
                      <a:r>
                        <a:rPr lang="en-GB" sz="1000" b="1" dirty="0">
                          <a:solidFill>
                            <a:schemeClr val="bg1"/>
                          </a:solidFill>
                          <a:effectLst/>
                        </a:rPr>
                        <a:t>2022-2023</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B050"/>
                    </a:solidFill>
                  </a:tcPr>
                </a:tc>
                <a:tc>
                  <a:txBody>
                    <a:bodyPr/>
                    <a:lstStyle/>
                    <a:p>
                      <a:pPr algn="l">
                        <a:lnSpc>
                          <a:spcPct val="115000"/>
                        </a:lnSpc>
                        <a:spcAft>
                          <a:spcPts val="0"/>
                        </a:spcAft>
                      </a:pPr>
                      <a:r>
                        <a:rPr lang="en-GB" sz="1000" b="1" dirty="0">
                          <a:solidFill>
                            <a:schemeClr val="bg1"/>
                          </a:solidFill>
                          <a:effectLst/>
                        </a:rPr>
                        <a:t>2023-2024</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tc>
                  <a:txBody>
                    <a:bodyPr/>
                    <a:lstStyle/>
                    <a:p>
                      <a:pPr algn="l">
                        <a:lnSpc>
                          <a:spcPct val="115000"/>
                        </a:lnSpc>
                        <a:spcAft>
                          <a:spcPts val="0"/>
                        </a:spcAft>
                      </a:pPr>
                      <a:r>
                        <a:rPr lang="en-GB" sz="1000" b="1" dirty="0">
                          <a:solidFill>
                            <a:schemeClr val="bg1"/>
                          </a:solidFill>
                          <a:effectLst/>
                        </a:rPr>
                        <a:t>2024-2025</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solidFill>
                      <a:srgbClr val="000066"/>
                    </a:solidFill>
                  </a:tcPr>
                </a:tc>
                <a:extLst>
                  <a:ext uri="{0D108BD9-81ED-4DB2-BD59-A6C34878D82A}">
                    <a16:rowId xmlns:a16="http://schemas.microsoft.com/office/drawing/2014/main" xmlns="" val="1190218158"/>
                  </a:ext>
                </a:extLst>
              </a:tr>
              <a:tr h="1590708">
                <a:tc>
                  <a:txBody>
                    <a:bodyPr/>
                    <a:lstStyle/>
                    <a:p>
                      <a:pPr algn="l">
                        <a:lnSpc>
                          <a:spcPct val="115000"/>
                        </a:lnSpc>
                        <a:spcBef>
                          <a:spcPts val="200"/>
                        </a:spcBef>
                        <a:spcAft>
                          <a:spcPts val="200"/>
                        </a:spcAft>
                      </a:pPr>
                      <a:r>
                        <a:rPr lang="en-GB" sz="1000" dirty="0">
                          <a:effectLst/>
                        </a:rPr>
                        <a:t>Increased citizen value through availability &amp; accessibility of core government public facing services on digital platforms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Core public facing services available on digital platforms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 core public facing services available on digital platforms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ctr">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ctr">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ctr">
                        <a:lnSpc>
                          <a:spcPct val="115000"/>
                        </a:lnSpc>
                        <a:spcAft>
                          <a:spcPts val="0"/>
                        </a:spcAft>
                      </a:pPr>
                      <a:r>
                        <a:rPr lang="en-GB" sz="1000" dirty="0">
                          <a:effectLst/>
                        </a:rPr>
                        <a:t>-</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Baseline of candidate core public facing services for digitisation established</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40% core public facing services available on digital platforms </a:t>
                      </a:r>
                      <a:endParaRPr lang="en-ZA" sz="1000" dirty="0">
                        <a:effectLst/>
                      </a:endParaRPr>
                    </a:p>
                    <a:p>
                      <a:pPr algn="l">
                        <a:lnSpc>
                          <a:spcPct val="115000"/>
                        </a:lnSpc>
                        <a:spcAft>
                          <a:spcPts val="0"/>
                        </a:spcAft>
                      </a:pPr>
                      <a:r>
                        <a:rPr lang="en-GB" sz="1000" dirty="0">
                          <a:effectLst/>
                        </a:rPr>
                        <a:t>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Bef>
                          <a:spcPts val="200"/>
                        </a:spcBef>
                        <a:spcAft>
                          <a:spcPts val="200"/>
                        </a:spcAft>
                      </a:pPr>
                      <a:r>
                        <a:rPr lang="en-US" sz="1000" dirty="0">
                          <a:effectLst/>
                        </a:rPr>
                        <a:t>70% core public facing services available on digital platforms </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tc>
                  <a:txBody>
                    <a:bodyPr/>
                    <a:lstStyle/>
                    <a:p>
                      <a:pPr algn="l">
                        <a:lnSpc>
                          <a:spcPct val="115000"/>
                        </a:lnSpc>
                        <a:spcAft>
                          <a:spcPts val="0"/>
                        </a:spcAft>
                      </a:pPr>
                      <a:r>
                        <a:rPr lang="en-GB" sz="1000" dirty="0">
                          <a:effectLst/>
                        </a:rPr>
                        <a:t>100% core public facing services available on digital platforms</a:t>
                      </a:r>
                      <a:endParaRPr lang="en-ZA" sz="1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6647" marR="46647" marT="12094" marB="12094"/>
                </a:tc>
                <a:extLst>
                  <a:ext uri="{0D108BD9-81ED-4DB2-BD59-A6C34878D82A}">
                    <a16:rowId xmlns:a16="http://schemas.microsoft.com/office/drawing/2014/main" xmlns="" val="4021412573"/>
                  </a:ext>
                </a:extLst>
              </a:tr>
            </a:tbl>
          </a:graphicData>
        </a:graphic>
      </p:graphicFrame>
      <p:sp>
        <p:nvSpPr>
          <p:cNvPr id="4" name="Title 1">
            <a:extLst>
              <a:ext uri="{FF2B5EF4-FFF2-40B4-BE49-F238E27FC236}">
                <a16:creationId xmlns:a16="http://schemas.microsoft.com/office/drawing/2014/main" xmlns="" id="{C1BF05A8-B857-400D-AAC1-79E8F9A25FB2}"/>
              </a:ext>
            </a:extLst>
          </p:cNvPr>
          <p:cNvSpPr txBox="1">
            <a:spLocks/>
          </p:cNvSpPr>
          <p:nvPr/>
        </p:nvSpPr>
        <p:spPr>
          <a:xfrm>
            <a:off x="0" y="105500"/>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rPr>
              <a:t>Programme 1: Thought Leadership and Service Delivery</a:t>
            </a: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6" name="Title 1">
            <a:extLst>
              <a:ext uri="{FF2B5EF4-FFF2-40B4-BE49-F238E27FC236}">
                <a16:creationId xmlns:a16="http://schemas.microsoft.com/office/drawing/2014/main" xmlns="" id="{1B21C58A-F6B0-4416-90DF-C57F9A73A694}"/>
              </a:ext>
            </a:extLst>
          </p:cNvPr>
          <p:cNvSpPr txBox="1">
            <a:spLocks/>
          </p:cNvSpPr>
          <p:nvPr/>
        </p:nvSpPr>
        <p:spPr>
          <a:xfrm>
            <a:off x="118680" y="606764"/>
            <a:ext cx="11664000" cy="576064"/>
          </a:xfrm>
          <a:prstGeom prst="rect">
            <a:avLst/>
          </a:prstGeom>
        </p:spPr>
        <p:txBody>
          <a:bodyPr/>
          <a:lstStyle>
            <a:lvl1pPr algn="l" defTabSz="1015950" rtl="0" eaLnBrk="1" latinLnBrk="0" hangingPunct="1">
              <a:spcBef>
                <a:spcPct val="0"/>
              </a:spcBef>
              <a:buNone/>
              <a:defRPr sz="3360" b="1" kern="1200">
                <a:solidFill>
                  <a:srgbClr val="0E1B8D"/>
                </a:solidFill>
                <a:latin typeface="+mj-lt"/>
                <a:ea typeface="+mj-ea"/>
                <a:cs typeface="Segoe UI Semibold" panose="020B0702040204020203" pitchFamily="34" charset="0"/>
              </a:defRPr>
            </a:lvl1pPr>
          </a:lstStyle>
          <a:p>
            <a:pPr marL="0" marR="0" lvl="0" indent="0" algn="l" defTabSz="101595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1B8D"/>
              </a:solidFill>
              <a:effectLst/>
              <a:uLnTx/>
              <a:uFillTx/>
              <a:latin typeface="Calibri Light"/>
              <a:ea typeface="+mj-ea"/>
              <a:cs typeface="Segoe UI Semibold" panose="020B0702040204020203" pitchFamily="34" charset="0"/>
            </a:endParaRPr>
          </a:p>
        </p:txBody>
      </p:sp>
      <p:sp>
        <p:nvSpPr>
          <p:cNvPr id="7" name="Rectangle 6">
            <a:extLst>
              <a:ext uri="{FF2B5EF4-FFF2-40B4-BE49-F238E27FC236}">
                <a16:creationId xmlns:a16="http://schemas.microsoft.com/office/drawing/2014/main" xmlns="" id="{062321B4-2680-4008-B2B3-B3C32BC8DEAE}"/>
              </a:ext>
            </a:extLst>
          </p:cNvPr>
          <p:cNvSpPr/>
          <p:nvPr/>
        </p:nvSpPr>
        <p:spPr>
          <a:xfrm>
            <a:off x="5730750" y="73107"/>
            <a:ext cx="6342570" cy="369332"/>
          </a:xfrm>
          <a:prstGeom prst="rect">
            <a:avLst/>
          </a:prstGeom>
          <a:solidFill>
            <a:schemeClr val="accent3">
              <a:lumMod val="40000"/>
              <a:lumOff val="6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Output 1: Core public facing services available on digital platforms </a:t>
            </a:r>
            <a:endParaRPr kumimoji="0" lang="en-ZA" sz="1800" b="0"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xmlns="" id="{48F9765C-82C1-4311-AD8A-7D4BBEE2BB27}"/>
              </a:ext>
            </a:extLst>
          </p:cNvPr>
          <p:cNvGraphicFramePr>
            <a:graphicFrameLocks noGrp="1"/>
          </p:cNvGraphicFramePr>
          <p:nvPr>
            <p:extLst/>
          </p:nvPr>
        </p:nvGraphicFramePr>
        <p:xfrm>
          <a:off x="118680" y="3429000"/>
          <a:ext cx="12005135" cy="518478"/>
        </p:xfrm>
        <a:graphic>
          <a:graphicData uri="http://schemas.openxmlformats.org/drawingml/2006/table">
            <a:tbl>
              <a:tblPr firstRow="1" firstCol="1" bandRow="1"/>
              <a:tblGrid>
                <a:gridCol w="971376">
                  <a:extLst>
                    <a:ext uri="{9D8B030D-6E8A-4147-A177-3AD203B41FA5}">
                      <a16:colId xmlns:a16="http://schemas.microsoft.com/office/drawing/2014/main" xmlns="" val="1562724607"/>
                    </a:ext>
                  </a:extLst>
                </a:gridCol>
                <a:gridCol w="1049897">
                  <a:extLst>
                    <a:ext uri="{9D8B030D-6E8A-4147-A177-3AD203B41FA5}">
                      <a16:colId xmlns:a16="http://schemas.microsoft.com/office/drawing/2014/main" xmlns="" val="1380300737"/>
                    </a:ext>
                  </a:extLst>
                </a:gridCol>
                <a:gridCol w="1144663">
                  <a:extLst>
                    <a:ext uri="{9D8B030D-6E8A-4147-A177-3AD203B41FA5}">
                      <a16:colId xmlns:a16="http://schemas.microsoft.com/office/drawing/2014/main" xmlns="" val="370668591"/>
                    </a:ext>
                  </a:extLst>
                </a:gridCol>
                <a:gridCol w="1920240">
                  <a:extLst>
                    <a:ext uri="{9D8B030D-6E8A-4147-A177-3AD203B41FA5}">
                      <a16:colId xmlns:a16="http://schemas.microsoft.com/office/drawing/2014/main" xmlns="" val="4004848680"/>
                    </a:ext>
                  </a:extLst>
                </a:gridCol>
                <a:gridCol w="1188720">
                  <a:extLst>
                    <a:ext uri="{9D8B030D-6E8A-4147-A177-3AD203B41FA5}">
                      <a16:colId xmlns:a16="http://schemas.microsoft.com/office/drawing/2014/main" xmlns="" val="1578557455"/>
                    </a:ext>
                  </a:extLst>
                </a:gridCol>
                <a:gridCol w="1097280">
                  <a:extLst>
                    <a:ext uri="{9D8B030D-6E8A-4147-A177-3AD203B41FA5}">
                      <a16:colId xmlns:a16="http://schemas.microsoft.com/office/drawing/2014/main" xmlns="" val="4110575271"/>
                    </a:ext>
                  </a:extLst>
                </a:gridCol>
                <a:gridCol w="1188720">
                  <a:extLst>
                    <a:ext uri="{9D8B030D-6E8A-4147-A177-3AD203B41FA5}">
                      <a16:colId xmlns:a16="http://schemas.microsoft.com/office/drawing/2014/main" xmlns="" val="656290005"/>
                    </a:ext>
                  </a:extLst>
                </a:gridCol>
                <a:gridCol w="1280160">
                  <a:extLst>
                    <a:ext uri="{9D8B030D-6E8A-4147-A177-3AD203B41FA5}">
                      <a16:colId xmlns:a16="http://schemas.microsoft.com/office/drawing/2014/main" xmlns="" val="1339157922"/>
                    </a:ext>
                  </a:extLst>
                </a:gridCol>
                <a:gridCol w="1005840">
                  <a:extLst>
                    <a:ext uri="{9D8B030D-6E8A-4147-A177-3AD203B41FA5}">
                      <a16:colId xmlns:a16="http://schemas.microsoft.com/office/drawing/2014/main" xmlns="" val="4176112833"/>
                    </a:ext>
                  </a:extLst>
                </a:gridCol>
                <a:gridCol w="1158239">
                  <a:extLst>
                    <a:ext uri="{9D8B030D-6E8A-4147-A177-3AD203B41FA5}">
                      <a16:colId xmlns:a16="http://schemas.microsoft.com/office/drawing/2014/main" xmlns="" val="2998616841"/>
                    </a:ext>
                  </a:extLst>
                </a:gridCol>
              </a:tblGrid>
              <a:tr h="211758">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Outcome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defTabSz="846625" rtl="0" eaLnBrk="1" latinLnBrk="0" hangingPunct="1">
                        <a:lnSpc>
                          <a:spcPct val="115000"/>
                        </a:lnSpc>
                        <a:spcBef>
                          <a:spcPts val="0"/>
                        </a:spcBef>
                        <a:spcAft>
                          <a:spcPts val="600"/>
                        </a:spcAft>
                      </a:pPr>
                      <a:r>
                        <a:rPr lang="en-ZA" sz="1300" b="1" kern="1200" dirty="0">
                          <a:solidFill>
                            <a:srgbClr val="FFFFFF"/>
                          </a:solidFill>
                          <a:effectLst/>
                          <a:latin typeface="Calibri Light"/>
                          <a:ea typeface="Calibri Light"/>
                          <a:cs typeface="Times New Roman"/>
                        </a:rPr>
                        <a:t>Output</a:t>
                      </a:r>
                      <a:endParaRPr lang="en-US" sz="1300" b="1" kern="1200" dirty="0">
                        <a:solidFill>
                          <a:srgbClr val="FFFFFF"/>
                        </a:solidFill>
                        <a:effectLst/>
                        <a:latin typeface="Calibri Light"/>
                        <a:ea typeface="Calibri Light"/>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Output Indicators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Output Definition </a:t>
                      </a: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chemeClr val="bg1"/>
                          </a:solidFill>
                          <a:effectLst/>
                          <a:latin typeface="Calibri Light"/>
                          <a:ea typeface="Calibri"/>
                          <a:cs typeface="Times New Roman"/>
                        </a:rPr>
                        <a:t>Baseline </a:t>
                      </a:r>
                    </a:p>
                    <a:p>
                      <a:pPr marL="0" marR="0" indent="0" algn="ctr" defTabSz="846625" rtl="0" eaLnBrk="1" fontAlgn="auto" latinLnBrk="0" hangingPunct="1">
                        <a:lnSpc>
                          <a:spcPct val="115000"/>
                        </a:lnSpc>
                        <a:spcBef>
                          <a:spcPts val="0"/>
                        </a:spcBef>
                        <a:spcAft>
                          <a:spcPts val="600"/>
                        </a:spcAft>
                        <a:buClrTx/>
                        <a:buSzTx/>
                        <a:buFontTx/>
                        <a:buNone/>
                        <a:tabLst/>
                        <a:defRPr/>
                      </a:pPr>
                      <a:r>
                        <a:rPr lang="en-US" sz="1300" b="1" dirty="0">
                          <a:solidFill>
                            <a:srgbClr val="FFFFFF"/>
                          </a:solidFill>
                          <a:effectLst/>
                          <a:latin typeface="+mn-lt"/>
                          <a:ea typeface="Calibri Light"/>
                          <a:cs typeface="Times New Roman"/>
                        </a:rPr>
                        <a:t>2021-2022</a:t>
                      </a:r>
                      <a:endParaRPr lang="en-US" sz="1300" b="1" dirty="0">
                        <a:solidFill>
                          <a:schemeClr val="bg1"/>
                        </a:solidFill>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rowSpan="2">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Annual Target</a:t>
                      </a:r>
                      <a:endParaRPr lang="en-US" sz="1300" dirty="0">
                        <a:effectLst/>
                        <a:latin typeface="Calibri Light"/>
                        <a:ea typeface="Calibri"/>
                        <a:cs typeface="Times New Roman"/>
                      </a:endParaRPr>
                    </a:p>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2022-2023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gridSpan="4">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Quarterly Targets</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290137"/>
                  </a:ext>
                </a:extLst>
              </a:tr>
              <a:tr h="285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Quarter1</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Quarter2</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Quarter3</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600"/>
                        </a:spcAft>
                      </a:pPr>
                      <a:r>
                        <a:rPr lang="en-US" sz="1300" b="1" dirty="0">
                          <a:solidFill>
                            <a:srgbClr val="FFFFFF"/>
                          </a:solidFill>
                          <a:effectLst/>
                          <a:latin typeface="Calibri Light"/>
                          <a:ea typeface="Calibri Light"/>
                          <a:cs typeface="Times New Roman"/>
                        </a:rPr>
                        <a:t>Quarter4</a:t>
                      </a:r>
                      <a:endParaRPr lang="en-US" sz="1300" dirty="0">
                        <a:effectLst/>
                        <a:latin typeface="Calibri Light"/>
                        <a:ea typeface="Calibri"/>
                        <a:cs typeface="Times New Roman"/>
                      </a:endParaRPr>
                    </a:p>
                  </a:txBody>
                  <a:tcPr marL="57898" marR="57898" marT="0" marB="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7365D"/>
                      </a:solidFill>
                      <a:prstDash val="solid"/>
                      <a:round/>
                      <a:headEnd type="none" w="med" len="med"/>
                      <a:tailEnd type="none" w="med" len="med"/>
                    </a:lnB>
                    <a:solidFill>
                      <a:srgbClr val="00B050"/>
                    </a:solidFill>
                  </a:tcPr>
                </a:tc>
                <a:extLst>
                  <a:ext uri="{0D108BD9-81ED-4DB2-BD59-A6C34878D82A}">
                    <a16:rowId xmlns:a16="http://schemas.microsoft.com/office/drawing/2014/main" xmlns="" val="3178452092"/>
                  </a:ext>
                </a:extLst>
              </a:tr>
            </a:tbl>
          </a:graphicData>
        </a:graphic>
      </p:graphicFrame>
      <p:graphicFrame>
        <p:nvGraphicFramePr>
          <p:cNvPr id="9" name="Table 8">
            <a:extLst>
              <a:ext uri="{FF2B5EF4-FFF2-40B4-BE49-F238E27FC236}">
                <a16:creationId xmlns:a16="http://schemas.microsoft.com/office/drawing/2014/main" xmlns="" id="{9A69079A-109E-4B9B-A509-07CAD10B52D6}"/>
              </a:ext>
            </a:extLst>
          </p:cNvPr>
          <p:cNvGraphicFramePr>
            <a:graphicFrameLocks noGrp="1"/>
          </p:cNvGraphicFramePr>
          <p:nvPr>
            <p:extLst/>
          </p:nvPr>
        </p:nvGraphicFramePr>
        <p:xfrm>
          <a:off x="118680" y="4012567"/>
          <a:ext cx="12005135" cy="2343785"/>
        </p:xfrm>
        <a:graphic>
          <a:graphicData uri="http://schemas.openxmlformats.org/drawingml/2006/table">
            <a:tbl>
              <a:tblPr firstRow="1" firstCol="1" bandRow="1"/>
              <a:tblGrid>
                <a:gridCol w="971376">
                  <a:extLst>
                    <a:ext uri="{9D8B030D-6E8A-4147-A177-3AD203B41FA5}">
                      <a16:colId xmlns:a16="http://schemas.microsoft.com/office/drawing/2014/main" xmlns="" val="2145573815"/>
                    </a:ext>
                  </a:extLst>
                </a:gridCol>
                <a:gridCol w="1049897">
                  <a:extLst>
                    <a:ext uri="{9D8B030D-6E8A-4147-A177-3AD203B41FA5}">
                      <a16:colId xmlns:a16="http://schemas.microsoft.com/office/drawing/2014/main" xmlns="" val="835643436"/>
                    </a:ext>
                  </a:extLst>
                </a:gridCol>
                <a:gridCol w="1144663">
                  <a:extLst>
                    <a:ext uri="{9D8B030D-6E8A-4147-A177-3AD203B41FA5}">
                      <a16:colId xmlns:a16="http://schemas.microsoft.com/office/drawing/2014/main" xmlns="" val="973643646"/>
                    </a:ext>
                  </a:extLst>
                </a:gridCol>
                <a:gridCol w="1920240">
                  <a:extLst>
                    <a:ext uri="{9D8B030D-6E8A-4147-A177-3AD203B41FA5}">
                      <a16:colId xmlns:a16="http://schemas.microsoft.com/office/drawing/2014/main" xmlns="" val="2916024311"/>
                    </a:ext>
                  </a:extLst>
                </a:gridCol>
                <a:gridCol w="1188720">
                  <a:extLst>
                    <a:ext uri="{9D8B030D-6E8A-4147-A177-3AD203B41FA5}">
                      <a16:colId xmlns:a16="http://schemas.microsoft.com/office/drawing/2014/main" xmlns="" val="1155432984"/>
                    </a:ext>
                  </a:extLst>
                </a:gridCol>
                <a:gridCol w="1097280">
                  <a:extLst>
                    <a:ext uri="{9D8B030D-6E8A-4147-A177-3AD203B41FA5}">
                      <a16:colId xmlns:a16="http://schemas.microsoft.com/office/drawing/2014/main" xmlns="" val="2676995702"/>
                    </a:ext>
                  </a:extLst>
                </a:gridCol>
                <a:gridCol w="1188720">
                  <a:extLst>
                    <a:ext uri="{9D8B030D-6E8A-4147-A177-3AD203B41FA5}">
                      <a16:colId xmlns:a16="http://schemas.microsoft.com/office/drawing/2014/main" xmlns="" val="3912660706"/>
                    </a:ext>
                  </a:extLst>
                </a:gridCol>
                <a:gridCol w="1280160">
                  <a:extLst>
                    <a:ext uri="{9D8B030D-6E8A-4147-A177-3AD203B41FA5}">
                      <a16:colId xmlns:a16="http://schemas.microsoft.com/office/drawing/2014/main" xmlns="" val="3572999145"/>
                    </a:ext>
                  </a:extLst>
                </a:gridCol>
                <a:gridCol w="1005840">
                  <a:extLst>
                    <a:ext uri="{9D8B030D-6E8A-4147-A177-3AD203B41FA5}">
                      <a16:colId xmlns:a16="http://schemas.microsoft.com/office/drawing/2014/main" xmlns="" val="1398086867"/>
                    </a:ext>
                  </a:extLst>
                </a:gridCol>
                <a:gridCol w="1158239">
                  <a:extLst>
                    <a:ext uri="{9D8B030D-6E8A-4147-A177-3AD203B41FA5}">
                      <a16:colId xmlns:a16="http://schemas.microsoft.com/office/drawing/2014/main" xmlns="" val="473513343"/>
                    </a:ext>
                  </a:extLst>
                </a:gridCol>
              </a:tblGrid>
              <a:tr h="1912515">
                <a:tc>
                  <a:txBody>
                    <a:bodyPr/>
                    <a:lstStyle/>
                    <a:p>
                      <a:pPr marL="0" marR="0" indent="0" algn="l" defTabSz="846625" rtl="0" eaLnBrk="1" fontAlgn="auto" latinLnBrk="0" hangingPunct="1">
                        <a:lnSpc>
                          <a:spcPct val="115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n-cs"/>
                        </a:rPr>
                        <a:t>Increased citizen value through availability &amp; accessibility of core government public facing services on digital platforms</a:t>
                      </a:r>
                      <a:endParaRPr lang="en-US" sz="12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200"/>
                        </a:spcAft>
                      </a:pPr>
                      <a:r>
                        <a:rPr lang="en-US" sz="1200" dirty="0">
                          <a:effectLst/>
                          <a:latin typeface="+mn-lt"/>
                          <a:ea typeface="Calibri Light" panose="020F0302020204030204" pitchFamily="34" charset="0"/>
                          <a:cs typeface="Calibri" panose="020F0502020204030204" pitchFamily="34" charset="0"/>
                        </a:rPr>
                        <a:t>Core public facing services available on digital platforms </a:t>
                      </a:r>
                      <a:endParaRPr lang="en-ZA"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nSpc>
                          <a:spcPct val="115000"/>
                        </a:lnSpc>
                        <a:spcBef>
                          <a:spcPts val="200"/>
                        </a:spcBef>
                        <a:spcAft>
                          <a:spcPts val="200"/>
                        </a:spcAft>
                      </a:pPr>
                      <a:r>
                        <a:rPr lang="en-US" sz="1200" dirty="0">
                          <a:effectLst/>
                          <a:latin typeface="+mn-lt"/>
                          <a:ea typeface="Calibri Light" panose="020F0302020204030204" pitchFamily="34" charset="0"/>
                          <a:cs typeface="Calibri" panose="020F0502020204030204" pitchFamily="34" charset="0"/>
                        </a:rPr>
                        <a:t>% core public facing services available on digital platforms </a:t>
                      </a:r>
                      <a:endParaRPr lang="en-ZA" sz="1200" dirty="0">
                        <a:effectLst/>
                        <a:latin typeface="+mn-lt"/>
                        <a:ea typeface="Calibri Light" panose="020F0302020204030204" pitchFamily="34" charset="0"/>
                        <a:cs typeface="Times New Roman" panose="02020603050405020304" pitchFamily="18" charset="0"/>
                      </a:endParaRP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mn-lt"/>
                          <a:ea typeface="Calibri Light" panose="020F0302020204030204" pitchFamily="34" charset="0"/>
                          <a:cs typeface="Times New Roman" panose="02020603050405020304" pitchFamily="18" charset="0"/>
                        </a:rPr>
                        <a:t>The automation of key public facing services in order to ensure access and availability of these services to the citizens on digital platforms and thereby improving their experience of government service delivery</a:t>
                      </a:r>
                    </a:p>
                  </a:txBody>
                  <a:tcPr marL="82296" marR="82296" marT="21336" marB="21336">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kern="1200" dirty="0">
                          <a:solidFill>
                            <a:schemeClr val="tx1"/>
                          </a:solidFill>
                          <a:effectLst/>
                          <a:latin typeface="+mn-lt"/>
                          <a:ea typeface="Calibri Light" panose="020F0302020204030204" pitchFamily="34" charset="0"/>
                          <a:cs typeface="Times New Roman" panose="02020603050405020304" pitchFamily="18" charset="0"/>
                        </a:rPr>
                        <a:t>Baseline of candidate core public facing services for digitisation established</a:t>
                      </a:r>
                      <a:endParaRPr lang="en-ZA"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kern="1200" dirty="0">
                          <a:solidFill>
                            <a:schemeClr val="tx1"/>
                          </a:solidFill>
                          <a:effectLst/>
                          <a:latin typeface="+mn-lt"/>
                          <a:ea typeface="Calibri Light" panose="020F0302020204030204" pitchFamily="34" charset="0"/>
                          <a:cs typeface="Times New Roman" panose="02020603050405020304" pitchFamily="18" charset="0"/>
                        </a:rPr>
                        <a:t>40% core public facing services available on digital platforms </a:t>
                      </a:r>
                      <a:endParaRPr lang="en-ZA" sz="1200" kern="1200" dirty="0">
                        <a:solidFill>
                          <a:schemeClr val="tx1"/>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n-GB" sz="1200" kern="1200" dirty="0">
                          <a:solidFill>
                            <a:schemeClr val="tx1"/>
                          </a:solidFill>
                          <a:effectLst/>
                          <a:latin typeface="+mn-lt"/>
                          <a:ea typeface="Calibri Light" panose="020F0302020204030204" pitchFamily="34" charset="0"/>
                          <a:cs typeface="Times New Roman" panose="02020603050405020304" pitchFamily="18" charset="0"/>
                        </a:rPr>
                        <a:t> </a:t>
                      </a:r>
                      <a:endParaRPr lang="en-ZA"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Solution Architecture for candidate services approved</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15% core public facing services available on digital platforms </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30% core public facing services available on digital platforms </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200"/>
                        </a:spcBef>
                        <a:spcAft>
                          <a:spcPts val="200"/>
                        </a:spcAft>
                      </a:pPr>
                      <a:r>
                        <a:rPr lang="en-US" sz="1200" dirty="0">
                          <a:effectLst/>
                          <a:latin typeface="Calibri Light" panose="020F0302020204030204" pitchFamily="34" charset="0"/>
                          <a:ea typeface="Calibri Light" panose="020F0302020204030204" pitchFamily="34" charset="0"/>
                          <a:cs typeface="Calibri" panose="020F0502020204030204" pitchFamily="34" charset="0"/>
                        </a:rPr>
                        <a:t>40% core public facing services available on digital platforms</a:t>
                      </a:r>
                      <a:endParaRPr lang="en-ZA"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7954527"/>
                  </a:ext>
                </a:extLst>
              </a:tr>
            </a:tbl>
          </a:graphicData>
        </a:graphic>
      </p:graphicFrame>
    </p:spTree>
    <p:extLst>
      <p:ext uri="{BB962C8B-B14F-4D97-AF65-F5344CB8AC3E}">
        <p14:creationId xmlns:p14="http://schemas.microsoft.com/office/powerpoint/2010/main" xmlns="" val="3778996134"/>
      </p:ext>
    </p:extLst>
  </p:cSld>
  <p:clrMapOvr>
    <a:masterClrMapping/>
  </p:clrMapOvr>
</p:sld>
</file>

<file path=ppt/theme/theme1.xml><?xml version="1.0" encoding="utf-8"?>
<a:theme xmlns:a="http://schemas.openxmlformats.org/drawingml/2006/main" name="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C2F33307-E84A-4149-B8A1-EA59A5B57E34}" vid="{33882605-D628-4ACF-947F-CF8D0C43EECA}"/>
    </a:ext>
  </a:extLst>
</a:theme>
</file>

<file path=ppt/theme/theme2.xml><?xml version="1.0" encoding="utf-8"?>
<a:theme xmlns:a="http://schemas.openxmlformats.org/drawingml/2006/main" name="1_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ppt/theme/theme3.xml><?xml version="1.0" encoding="utf-8"?>
<a:theme xmlns:a="http://schemas.openxmlformats.org/drawingml/2006/main" name="Hackathon SITA Presentat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6859</Words>
  <Application>Microsoft Office PowerPoint</Application>
  <PresentationFormat>Custom</PresentationFormat>
  <Paragraphs>1246</Paragraphs>
  <Slides>40</Slides>
  <Notes>1</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SITA Presentation 2017 v5.4b</vt:lpstr>
      <vt:lpstr>1_SITA Presentation 2017 v5.4b</vt:lpstr>
      <vt:lpstr>Hackathon SITA Presentation</vt:lpstr>
      <vt:lpstr>Office Theme</vt:lpstr>
      <vt:lpstr>SITA Annual Performance Plan  FY2022-2023</vt:lpstr>
      <vt:lpstr>SITA STRATEGY 2020/21 – 2024/25 </vt:lpstr>
      <vt:lpstr>Slide 3</vt:lpstr>
      <vt:lpstr>Slide 4</vt:lpstr>
      <vt:lpstr>Summary of key situational analysis components</vt:lpstr>
      <vt:lpstr>Summary of key situational analysis components (cont.)  </vt:lpstr>
      <vt:lpstr>FIVE STRATEGIC PROGRAMMES</vt:lpstr>
      <vt:lpstr>  Programme 1:  Thought Leadership and Service Delivery </vt:lpstr>
      <vt:lpstr>Slide 9</vt:lpstr>
      <vt:lpstr>Slide 10</vt:lpstr>
      <vt:lpstr>Slide 11</vt:lpstr>
      <vt:lpstr>Slide 12</vt:lpstr>
      <vt:lpstr>Slide 13</vt:lpstr>
      <vt:lpstr>Slide 14</vt:lpstr>
      <vt:lpstr>  Programme 2:  Digital Infrastructure   </vt:lpstr>
      <vt:lpstr>Slide 16</vt:lpstr>
      <vt:lpstr>Slide 17</vt:lpstr>
      <vt:lpstr>Slide 18</vt:lpstr>
      <vt:lpstr>Slide 19</vt:lpstr>
      <vt:lpstr>  Programme 3:  Skills and Capability Development   </vt:lpstr>
      <vt:lpstr>Slide 21</vt:lpstr>
      <vt:lpstr>Slide 22</vt:lpstr>
      <vt:lpstr>  Programme 4:  Financial Sustainability   </vt:lpstr>
      <vt:lpstr>Slide 24</vt:lpstr>
      <vt:lpstr>Slide 25</vt:lpstr>
      <vt:lpstr>Slide 26</vt:lpstr>
      <vt:lpstr>  Programme 5  Procurement and Industry Transformation   </vt:lpstr>
      <vt:lpstr>Slide 28</vt:lpstr>
      <vt:lpstr>Slide 29</vt:lpstr>
      <vt:lpstr>Slide 30</vt:lpstr>
      <vt:lpstr>Budgeted Financial Statements &amp;  Key Risk &amp; Mitigation Plan  </vt:lpstr>
      <vt:lpstr>Overview of the FY2022/23 budget and MTEF estimates   </vt:lpstr>
      <vt:lpstr>Statement of Financial Performance  </vt:lpstr>
      <vt:lpstr>Statement of Financial Position  </vt:lpstr>
      <vt:lpstr>Statement of Financial Position</vt:lpstr>
      <vt:lpstr>Budget per Programme</vt:lpstr>
      <vt:lpstr>Updated Key Risks</vt:lpstr>
      <vt:lpstr>Updated Key Risks</vt:lpstr>
      <vt:lpstr>Updated Key Risks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Recommendations</dc:title>
  <dc:creator>Stokie Lebethoa</dc:creator>
  <cp:lastModifiedBy>USER</cp:lastModifiedBy>
  <cp:revision>422</cp:revision>
  <dcterms:created xsi:type="dcterms:W3CDTF">2021-08-19T17:42:30Z</dcterms:created>
  <dcterms:modified xsi:type="dcterms:W3CDTF">2022-05-06T08:52:50Z</dcterms:modified>
</cp:coreProperties>
</file>