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ommentAuthors.xml" ContentType="application/vnd.openxmlformats-officedocument.presentationml.commentAuthors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729" r:id="rId2"/>
    <p:sldId id="986" r:id="rId3"/>
    <p:sldId id="989" r:id="rId4"/>
    <p:sldId id="949" r:id="rId5"/>
    <p:sldId id="985" r:id="rId6"/>
    <p:sldId id="982" r:id="rId7"/>
    <p:sldId id="942" r:id="rId8"/>
    <p:sldId id="950" r:id="rId9"/>
    <p:sldId id="988" r:id="rId10"/>
    <p:sldId id="975" r:id="rId11"/>
    <p:sldId id="991" r:id="rId12"/>
    <p:sldId id="973" r:id="rId13"/>
    <p:sldId id="977" r:id="rId14"/>
    <p:sldId id="749" r:id="rId15"/>
    <p:sldId id="992" r:id="rId16"/>
    <p:sldId id="990" r:id="rId17"/>
    <p:sldId id="9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raine Ramaotsoa" initials="LR" lastIdx="1" clrIdx="0">
    <p:extLst>
      <p:ext uri="{19B8F6BF-5375-455C-9EA6-DF929625EA0E}">
        <p15:presenceInfo xmlns:p15="http://schemas.microsoft.com/office/powerpoint/2012/main" xmlns="" userId="S::LorraineR@SANEDI.ORG.ZA::59e49a1b-8d26-4456-9f59-67f133d65b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65A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992" autoAdjust="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thaboM\Documents\Corporate%20Planning\Book1%20(version%20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ethaboM\Documents\Corporate%20Planning\Book1%20(version%20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ZA" b="1" dirty="0"/>
              <a:t>Historical performance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2"/>
            <c:spPr>
              <a:solidFill>
                <a:schemeClr val="tx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8C-45CC-B40A-3C8A07D6B3DD}"/>
              </c:ext>
            </c:extLst>
          </c:dPt>
          <c:dPt>
            <c:idx val="3"/>
            <c:spPr>
              <a:solidFill>
                <a:schemeClr val="tx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88C-45CC-B40A-3C8A07D6B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Sheet1!$C$10:$C$13</c:f>
              <c:strCache>
                <c:ptCount val="4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</c:strCache>
            </c:strRef>
          </c:cat>
          <c:val>
            <c:numRef>
              <c:f>Sheet1!$D$10:$D$13</c:f>
              <c:numCache>
                <c:formatCode>0%</c:formatCode>
                <c:ptCount val="4"/>
                <c:pt idx="0">
                  <c:v>0.8600000000000001</c:v>
                </c:pt>
                <c:pt idx="1">
                  <c:v>0.85714285714285721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9-480C-8650-E6D3F7B3FB19}"/>
            </c:ext>
          </c:extLst>
        </c:ser>
        <c:dLbls>
          <c:showVal val="1"/>
        </c:dLbls>
        <c:gapWidth val="41"/>
        <c:axId val="74909184"/>
        <c:axId val="74910720"/>
      </c:barChart>
      <c:catAx>
        <c:axId val="7490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0720"/>
        <c:crosses val="autoZero"/>
        <c:auto val="1"/>
        <c:lblAlgn val="ctr"/>
        <c:lblOffset val="100"/>
      </c:catAx>
      <c:valAx>
        <c:axId val="7491072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7490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Sheet1!$C$10:$C$13</c:f>
              <c:strCache>
                <c:ptCount val="4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</c:strCache>
            </c:strRef>
          </c:cat>
          <c:val>
            <c:numRef>
              <c:f>Sheet1!$E$10:$E$13</c:f>
              <c:numCache>
                <c:formatCode>0%</c:formatCode>
                <c:ptCount val="4"/>
                <c:pt idx="0">
                  <c:v>0.81</c:v>
                </c:pt>
                <c:pt idx="1">
                  <c:v>0.8600000000000001</c:v>
                </c:pt>
                <c:pt idx="2">
                  <c:v>0.97000000000000008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B-460A-90C2-0B92A337AFA3}"/>
            </c:ext>
          </c:extLst>
        </c:ser>
        <c:dLbls>
          <c:showVal val="1"/>
        </c:dLbls>
        <c:gapWidth val="100"/>
        <c:overlap val="-24"/>
        <c:axId val="70016384"/>
        <c:axId val="70055040"/>
      </c:barChart>
      <c:catAx>
        <c:axId val="7001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5040"/>
        <c:crosses val="autoZero"/>
        <c:auto val="1"/>
        <c:lblAlgn val="ctr"/>
        <c:lblOffset val="100"/>
      </c:catAx>
      <c:valAx>
        <c:axId val="70055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A-4DF9-A499-FB9CFBA918C0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A-4DF9-A499-FB9CFBA918C0}"/>
              </c:ext>
            </c:extLst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4A-4DF9-A499-FB9CFBA918C0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4A-4DF9-A499-FB9CFBA918C0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4A-4DF9-A499-FB9CFBA918C0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4A-4DF9-A499-FB9CFBA918C0}"/>
              </c:ext>
            </c:extLst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4A-4DF9-A499-FB9CFBA918C0}"/>
              </c:ext>
            </c:extLst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84A-4DF9-A499-FB9CFBA918C0}"/>
              </c:ext>
            </c:extLst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84A-4DF9-A499-FB9CFBA918C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Sheet1!$N$6:$N$14</c:f>
              <c:strCache>
                <c:ptCount val="9"/>
                <c:pt idx="0">
                  <c:v>Wind </c:v>
                </c:pt>
                <c:pt idx="1">
                  <c:v>Solar thermal</c:v>
                </c:pt>
                <c:pt idx="2">
                  <c:v>Solar PV</c:v>
                </c:pt>
                <c:pt idx="3">
                  <c:v>Energy Effeciency</c:v>
                </c:pt>
                <c:pt idx="4">
                  <c:v>EE digitilisation</c:v>
                </c:pt>
                <c:pt idx="5">
                  <c:v>Waste to Energy </c:v>
                </c:pt>
                <c:pt idx="6">
                  <c:v>Green Hydrogen </c:v>
                </c:pt>
                <c:pt idx="7">
                  <c:v>Smart Grid</c:v>
                </c:pt>
                <c:pt idx="8">
                  <c:v>Energy Storage</c:v>
                </c:pt>
              </c:strCache>
            </c:strRef>
          </c:cat>
          <c:val>
            <c:numRef>
              <c:f>Sheet1!$U$6:$U$14</c:f>
              <c:numCache>
                <c:formatCode>General</c:formatCode>
                <c:ptCount val="9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16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84A-4DF9-A499-FB9CFBA918C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2022/23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8-425C-A0A1-D7B010F8759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8-425C-A0A1-D7B010F8759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8-425C-A0A1-D7B010F875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MTEF</c:v>
                </c:pt>
                <c:pt idx="1">
                  <c:v>Interest </c:v>
                </c:pt>
                <c:pt idx="2">
                  <c:v>Ringfenced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0.1</c:v>
                </c:pt>
                <c:pt idx="2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38-425C-A0A1-D7B010F8759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33-4122-924D-952D786F4EE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33-4122-924D-952D786F4EE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33-4122-924D-952D786F4E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Sheet3!$C$17:$C$19</c:f>
              <c:strCache>
                <c:ptCount val="3"/>
                <c:pt idx="0">
                  <c:v> Administration </c:v>
                </c:pt>
                <c:pt idx="1">
                  <c:v> Energy efficiency programme </c:v>
                </c:pt>
                <c:pt idx="2">
                  <c:v> Appled Energy research  </c:v>
                </c:pt>
              </c:strCache>
            </c:strRef>
          </c:cat>
          <c:val>
            <c:numRef>
              <c:f>Sheet3!$D$17:$D$19</c:f>
              <c:numCache>
                <c:formatCode>* #\ ##0_ ;_ * \(#\ ##0\);_ * "-"_ ;_ @_ </c:formatCode>
                <c:ptCount val="3"/>
                <c:pt idx="0">
                  <c:v>50012</c:v>
                </c:pt>
                <c:pt idx="1">
                  <c:v>26563</c:v>
                </c:pt>
                <c:pt idx="2">
                  <c:v>48606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33-4122-924D-952D786F4EE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CBCCA-C88B-42A6-AD9B-02CD34FB29FB}" type="doc">
      <dgm:prSet loTypeId="urn:microsoft.com/office/officeart/2009/3/layout/SubStepProcess" loCatId="process" qsTypeId="urn:microsoft.com/office/officeart/2005/8/quickstyle/simple5" qsCatId="simple" csTypeId="urn:microsoft.com/office/officeart/2005/8/colors/accent0_3" csCatId="mainScheme" phldr="1"/>
      <dgm:spPr/>
    </dgm:pt>
    <dgm:pt modelId="{032E1A56-AC32-431F-82D6-9C56CE2C6FD7}">
      <dgm:prSet phldrT="[Text]" custT="1"/>
      <dgm:spPr/>
      <dgm:t>
        <a:bodyPr/>
        <a:lstStyle/>
        <a:p>
          <a:r>
            <a:rPr lang="en-ZA" sz="1400" dirty="0"/>
            <a:t>September</a:t>
          </a:r>
        </a:p>
        <a:p>
          <a:r>
            <a:rPr lang="en-ZA" sz="1400" dirty="0"/>
            <a:t>Internal strategy sessions</a:t>
          </a:r>
        </a:p>
      </dgm:t>
    </dgm:pt>
    <dgm:pt modelId="{3D33D933-C0B4-4563-907B-114AE1A4CF11}" type="parTrans" cxnId="{17FCB73A-AC1D-41F1-991B-3D838FC6A5E9}">
      <dgm:prSet/>
      <dgm:spPr/>
      <dgm:t>
        <a:bodyPr/>
        <a:lstStyle/>
        <a:p>
          <a:endParaRPr lang="en-ZA"/>
        </a:p>
      </dgm:t>
    </dgm:pt>
    <dgm:pt modelId="{6B950176-3BC3-405D-B88C-C1CD5A86DCA7}" type="sibTrans" cxnId="{17FCB73A-AC1D-41F1-991B-3D838FC6A5E9}">
      <dgm:prSet/>
      <dgm:spPr/>
      <dgm:t>
        <a:bodyPr/>
        <a:lstStyle/>
        <a:p>
          <a:endParaRPr lang="en-ZA"/>
        </a:p>
      </dgm:t>
    </dgm:pt>
    <dgm:pt modelId="{A4163A92-BD5C-4D0A-882B-08A2D83778B7}">
      <dgm:prSet phldrT="[Text]" custT="1"/>
      <dgm:spPr/>
      <dgm:t>
        <a:bodyPr/>
        <a:lstStyle/>
        <a:p>
          <a:r>
            <a:rPr lang="en-ZA" sz="1200" dirty="0"/>
            <a:t>October-November </a:t>
          </a:r>
        </a:p>
        <a:p>
          <a:r>
            <a:rPr lang="en-ZA" sz="1200" dirty="0"/>
            <a:t>External consultations</a:t>
          </a:r>
        </a:p>
      </dgm:t>
    </dgm:pt>
    <dgm:pt modelId="{F2407AC1-A781-491F-89C7-D1EF19F04396}" type="parTrans" cxnId="{A0B079AA-D955-4052-B122-DDC5D8470000}">
      <dgm:prSet/>
      <dgm:spPr/>
      <dgm:t>
        <a:bodyPr/>
        <a:lstStyle/>
        <a:p>
          <a:endParaRPr lang="en-ZA"/>
        </a:p>
      </dgm:t>
    </dgm:pt>
    <dgm:pt modelId="{A881828F-921B-4171-9B2F-72D4E39D27E7}" type="sibTrans" cxnId="{A0B079AA-D955-4052-B122-DDC5D8470000}">
      <dgm:prSet/>
      <dgm:spPr/>
      <dgm:t>
        <a:bodyPr/>
        <a:lstStyle/>
        <a:p>
          <a:endParaRPr lang="en-ZA"/>
        </a:p>
      </dgm:t>
    </dgm:pt>
    <dgm:pt modelId="{5210233C-F93B-4783-8C67-F37382A52B78}">
      <dgm:prSet phldrT="[Text]"/>
      <dgm:spPr/>
      <dgm:t>
        <a:bodyPr/>
        <a:lstStyle/>
        <a:p>
          <a:r>
            <a:rPr lang="en-ZA" dirty="0"/>
            <a:t>December engagement with DMRE</a:t>
          </a:r>
        </a:p>
      </dgm:t>
    </dgm:pt>
    <dgm:pt modelId="{E9DE5121-4D58-4F39-848D-61F11E0CFC78}" type="parTrans" cxnId="{C53F621A-7845-4266-9E2C-EDD23D1BF7E9}">
      <dgm:prSet/>
      <dgm:spPr/>
      <dgm:t>
        <a:bodyPr/>
        <a:lstStyle/>
        <a:p>
          <a:endParaRPr lang="en-ZA"/>
        </a:p>
      </dgm:t>
    </dgm:pt>
    <dgm:pt modelId="{FBAF58FC-A8E9-4009-8B58-703FC1E02C92}" type="sibTrans" cxnId="{C53F621A-7845-4266-9E2C-EDD23D1BF7E9}">
      <dgm:prSet/>
      <dgm:spPr/>
      <dgm:t>
        <a:bodyPr/>
        <a:lstStyle/>
        <a:p>
          <a:endParaRPr lang="en-ZA"/>
        </a:p>
      </dgm:t>
    </dgm:pt>
    <dgm:pt modelId="{84FC51F4-7B35-4599-ADAF-DCABDBBDBF4A}">
      <dgm:prSet phldrT="[Text]"/>
      <dgm:spPr/>
      <dgm:t>
        <a:bodyPr/>
        <a:lstStyle/>
        <a:p>
          <a:r>
            <a:rPr lang="en-ZA" dirty="0"/>
            <a:t>November Submit First draft </a:t>
          </a:r>
        </a:p>
      </dgm:t>
    </dgm:pt>
    <dgm:pt modelId="{F1C06825-41B6-43BB-A9C8-6F613EBF215B}" type="parTrans" cxnId="{B998F33A-2AA1-4737-924A-21DCCE4F183B}">
      <dgm:prSet/>
      <dgm:spPr/>
      <dgm:t>
        <a:bodyPr/>
        <a:lstStyle/>
        <a:p>
          <a:endParaRPr lang="en-ZA"/>
        </a:p>
      </dgm:t>
    </dgm:pt>
    <dgm:pt modelId="{E1CAF1A8-6C5B-4B4E-9DB9-5CEC58E3E03E}" type="sibTrans" cxnId="{B998F33A-2AA1-4737-924A-21DCCE4F183B}">
      <dgm:prSet/>
      <dgm:spPr/>
      <dgm:t>
        <a:bodyPr/>
        <a:lstStyle/>
        <a:p>
          <a:endParaRPr lang="en-ZA"/>
        </a:p>
      </dgm:t>
    </dgm:pt>
    <dgm:pt modelId="{F15E517F-B98D-4908-993E-F8A701D81B4D}">
      <dgm:prSet phldrT="[Text]"/>
      <dgm:spPr/>
      <dgm:t>
        <a:bodyPr/>
        <a:lstStyle/>
        <a:p>
          <a:r>
            <a:rPr lang="en-ZA" dirty="0"/>
            <a:t>February Sessions with Board</a:t>
          </a:r>
        </a:p>
      </dgm:t>
    </dgm:pt>
    <dgm:pt modelId="{6278B33F-2B1F-47B2-BBC8-7B45688BF0D0}" type="parTrans" cxnId="{84A0CD40-0BA7-4BBA-A612-421C1BD3D7FF}">
      <dgm:prSet/>
      <dgm:spPr/>
      <dgm:t>
        <a:bodyPr/>
        <a:lstStyle/>
        <a:p>
          <a:endParaRPr lang="en-ZA"/>
        </a:p>
      </dgm:t>
    </dgm:pt>
    <dgm:pt modelId="{A1227790-33EB-4B56-9319-2378D4B37923}" type="sibTrans" cxnId="{84A0CD40-0BA7-4BBA-A612-421C1BD3D7FF}">
      <dgm:prSet/>
      <dgm:spPr/>
      <dgm:t>
        <a:bodyPr/>
        <a:lstStyle/>
        <a:p>
          <a:endParaRPr lang="en-ZA"/>
        </a:p>
      </dgm:t>
    </dgm:pt>
    <dgm:pt modelId="{C73B7AFF-11BF-4D6F-91B7-ED8FF996F602}">
      <dgm:prSet phldrT="[Text]"/>
      <dgm:spPr/>
      <dgm:t>
        <a:bodyPr/>
        <a:lstStyle/>
        <a:p>
          <a:r>
            <a:rPr lang="en-ZA" dirty="0"/>
            <a:t>January Internal Audit process</a:t>
          </a:r>
        </a:p>
      </dgm:t>
    </dgm:pt>
    <dgm:pt modelId="{E16E153C-750E-428B-AE78-DC31F6694E73}" type="parTrans" cxnId="{01A60C8C-799F-411D-B78E-4096483EA59B}">
      <dgm:prSet/>
      <dgm:spPr/>
      <dgm:t>
        <a:bodyPr/>
        <a:lstStyle/>
        <a:p>
          <a:endParaRPr lang="en-ZA"/>
        </a:p>
      </dgm:t>
    </dgm:pt>
    <dgm:pt modelId="{AD0B82FF-CD6A-4AA8-96C4-CFC13FF66867}" type="sibTrans" cxnId="{01A60C8C-799F-411D-B78E-4096483EA59B}">
      <dgm:prSet/>
      <dgm:spPr/>
      <dgm:t>
        <a:bodyPr/>
        <a:lstStyle/>
        <a:p>
          <a:endParaRPr lang="en-ZA"/>
        </a:p>
      </dgm:t>
    </dgm:pt>
    <dgm:pt modelId="{95E0E2CC-AF8B-4364-8C48-1387AE7722FE}">
      <dgm:prSet phldrT="[Text]"/>
      <dgm:spPr/>
      <dgm:t>
        <a:bodyPr/>
        <a:lstStyle/>
        <a:p>
          <a:r>
            <a:rPr lang="en-ZA" dirty="0"/>
            <a:t>February Submit DMRE </a:t>
          </a:r>
        </a:p>
      </dgm:t>
    </dgm:pt>
    <dgm:pt modelId="{F534579F-81BC-4F42-B8D5-993ACBA464FB}" type="parTrans" cxnId="{6D55FB30-EA0B-465B-8F41-3545B1E9E17B}">
      <dgm:prSet/>
      <dgm:spPr/>
      <dgm:t>
        <a:bodyPr/>
        <a:lstStyle/>
        <a:p>
          <a:endParaRPr lang="en-ZA"/>
        </a:p>
      </dgm:t>
    </dgm:pt>
    <dgm:pt modelId="{C150335C-7985-45D2-9E8B-7580CDED838A}" type="sibTrans" cxnId="{6D55FB30-EA0B-465B-8F41-3545B1E9E17B}">
      <dgm:prSet/>
      <dgm:spPr/>
      <dgm:t>
        <a:bodyPr/>
        <a:lstStyle/>
        <a:p>
          <a:endParaRPr lang="en-ZA"/>
        </a:p>
      </dgm:t>
    </dgm:pt>
    <dgm:pt modelId="{753AC737-F236-4262-A053-7FD8B578F228}">
      <dgm:prSet phldrT="[Text]"/>
      <dgm:spPr/>
      <dgm:t>
        <a:bodyPr/>
        <a:lstStyle/>
        <a:p>
          <a:endParaRPr lang="en-ZA" dirty="0"/>
        </a:p>
      </dgm:t>
    </dgm:pt>
    <dgm:pt modelId="{30677306-ECBD-461B-8717-FF09C6BF6245}" type="parTrans" cxnId="{6565E09C-4DB8-4280-84A4-FF0E000E491E}">
      <dgm:prSet/>
      <dgm:spPr/>
      <dgm:t>
        <a:bodyPr/>
        <a:lstStyle/>
        <a:p>
          <a:endParaRPr lang="en-ZA"/>
        </a:p>
      </dgm:t>
    </dgm:pt>
    <dgm:pt modelId="{60AFA985-A279-470B-8982-B60BBD44C192}" type="sibTrans" cxnId="{6565E09C-4DB8-4280-84A4-FF0E000E491E}">
      <dgm:prSet/>
      <dgm:spPr/>
      <dgm:t>
        <a:bodyPr/>
        <a:lstStyle/>
        <a:p>
          <a:endParaRPr lang="en-ZA"/>
        </a:p>
      </dgm:t>
    </dgm:pt>
    <dgm:pt modelId="{D973C5B2-30BF-4346-B02B-DA0E3E46014A}" type="pres">
      <dgm:prSet presAssocID="{900CBCCA-C88B-42A6-AD9B-02CD34FB29FB}" presName="Name0" presStyleCnt="0">
        <dgm:presLayoutVars>
          <dgm:chMax val="7"/>
          <dgm:dir/>
          <dgm:animOne val="branch"/>
        </dgm:presLayoutVars>
      </dgm:prSet>
      <dgm:spPr/>
    </dgm:pt>
    <dgm:pt modelId="{526B057A-0A67-4541-8961-EF627FEBF80C}" type="pres">
      <dgm:prSet presAssocID="{032E1A56-AC32-431F-82D6-9C56CE2C6FD7}" presName="parTx1" presStyleLbl="node1" presStyleIdx="0" presStyleCnt="7"/>
      <dgm:spPr/>
      <dgm:t>
        <a:bodyPr/>
        <a:lstStyle/>
        <a:p>
          <a:endParaRPr lang="en-US"/>
        </a:p>
      </dgm:t>
    </dgm:pt>
    <dgm:pt modelId="{770BD2F0-BF36-4BB7-BE48-28B39E6DD600}" type="pres">
      <dgm:prSet presAssocID="{A4163A92-BD5C-4D0A-882B-08A2D83778B7}" presName="parTx2" presStyleLbl="node1" presStyleIdx="1" presStyleCnt="7"/>
      <dgm:spPr/>
      <dgm:t>
        <a:bodyPr/>
        <a:lstStyle/>
        <a:p>
          <a:endParaRPr lang="en-US"/>
        </a:p>
      </dgm:t>
    </dgm:pt>
    <dgm:pt modelId="{7EBED825-2D02-4A98-A1E3-ABAA0F56D5C8}" type="pres">
      <dgm:prSet presAssocID="{84FC51F4-7B35-4599-ADAF-DCABDBBDBF4A}" presName="parTx3" presStyleLbl="node1" presStyleIdx="2" presStyleCnt="7"/>
      <dgm:spPr/>
      <dgm:t>
        <a:bodyPr/>
        <a:lstStyle/>
        <a:p>
          <a:endParaRPr lang="en-US"/>
        </a:p>
      </dgm:t>
    </dgm:pt>
    <dgm:pt modelId="{7DBB543E-D9E0-4DA8-890E-2F9F2329F35B}" type="pres">
      <dgm:prSet presAssocID="{5210233C-F93B-4783-8C67-F37382A52B78}" presName="parTx4" presStyleLbl="node1" presStyleIdx="3" presStyleCnt="7"/>
      <dgm:spPr/>
      <dgm:t>
        <a:bodyPr/>
        <a:lstStyle/>
        <a:p>
          <a:endParaRPr lang="en-US"/>
        </a:p>
      </dgm:t>
    </dgm:pt>
    <dgm:pt modelId="{49317F3F-CE08-4B7D-98CD-4C055EAE89D7}" type="pres">
      <dgm:prSet presAssocID="{C73B7AFF-11BF-4D6F-91B7-ED8FF996F602}" presName="parTx5" presStyleLbl="node1" presStyleIdx="4" presStyleCnt="7"/>
      <dgm:spPr/>
      <dgm:t>
        <a:bodyPr/>
        <a:lstStyle/>
        <a:p>
          <a:endParaRPr lang="en-US"/>
        </a:p>
      </dgm:t>
    </dgm:pt>
    <dgm:pt modelId="{306988ED-AC21-48DE-8610-9AB9D383C9E2}" type="pres">
      <dgm:prSet presAssocID="{F15E517F-B98D-4908-993E-F8A701D81B4D}" presName="parTx6" presStyleLbl="node1" presStyleIdx="5" presStyleCnt="7"/>
      <dgm:spPr/>
      <dgm:t>
        <a:bodyPr/>
        <a:lstStyle/>
        <a:p>
          <a:endParaRPr lang="en-US"/>
        </a:p>
      </dgm:t>
    </dgm:pt>
    <dgm:pt modelId="{E026B5E2-4F73-468B-88AE-0F91423BEA86}" type="pres">
      <dgm:prSet presAssocID="{95E0E2CC-AF8B-4364-8C48-1387AE7722FE}" presName="parTx7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C53F621A-7845-4266-9E2C-EDD23D1BF7E9}" srcId="{900CBCCA-C88B-42A6-AD9B-02CD34FB29FB}" destId="{5210233C-F93B-4783-8C67-F37382A52B78}" srcOrd="3" destOrd="0" parTransId="{E9DE5121-4D58-4F39-848D-61F11E0CFC78}" sibTransId="{FBAF58FC-A8E9-4009-8B58-703FC1E02C92}"/>
    <dgm:cxn modelId="{F0E490D7-1032-4557-AD88-53F8BC4E33D7}" type="presOf" srcId="{C73B7AFF-11BF-4D6F-91B7-ED8FF996F602}" destId="{49317F3F-CE08-4B7D-98CD-4C055EAE89D7}" srcOrd="0" destOrd="0" presId="urn:microsoft.com/office/officeart/2009/3/layout/SubStepProcess"/>
    <dgm:cxn modelId="{3A50AB44-D676-4EA7-9BF7-0C3F81CB2BC3}" type="presOf" srcId="{F15E517F-B98D-4908-993E-F8A701D81B4D}" destId="{306988ED-AC21-48DE-8610-9AB9D383C9E2}" srcOrd="0" destOrd="0" presId="urn:microsoft.com/office/officeart/2009/3/layout/SubStepProcess"/>
    <dgm:cxn modelId="{6565E09C-4DB8-4280-84A4-FF0E000E491E}" srcId="{900CBCCA-C88B-42A6-AD9B-02CD34FB29FB}" destId="{753AC737-F236-4262-A053-7FD8B578F228}" srcOrd="7" destOrd="0" parTransId="{30677306-ECBD-461B-8717-FF09C6BF6245}" sibTransId="{60AFA985-A279-470B-8982-B60BBD44C192}"/>
    <dgm:cxn modelId="{6D55FB30-EA0B-465B-8F41-3545B1E9E17B}" srcId="{900CBCCA-C88B-42A6-AD9B-02CD34FB29FB}" destId="{95E0E2CC-AF8B-4364-8C48-1387AE7722FE}" srcOrd="6" destOrd="0" parTransId="{F534579F-81BC-4F42-B8D5-993ACBA464FB}" sibTransId="{C150335C-7985-45D2-9E8B-7580CDED838A}"/>
    <dgm:cxn modelId="{2AFAED5E-6701-428F-AC49-08AAA0051311}" type="presOf" srcId="{84FC51F4-7B35-4599-ADAF-DCABDBBDBF4A}" destId="{7EBED825-2D02-4A98-A1E3-ABAA0F56D5C8}" srcOrd="0" destOrd="0" presId="urn:microsoft.com/office/officeart/2009/3/layout/SubStepProcess"/>
    <dgm:cxn modelId="{84A0CD40-0BA7-4BBA-A612-421C1BD3D7FF}" srcId="{900CBCCA-C88B-42A6-AD9B-02CD34FB29FB}" destId="{F15E517F-B98D-4908-993E-F8A701D81B4D}" srcOrd="5" destOrd="0" parTransId="{6278B33F-2B1F-47B2-BBC8-7B45688BF0D0}" sibTransId="{A1227790-33EB-4B56-9319-2378D4B37923}"/>
    <dgm:cxn modelId="{556995EB-2948-4ED7-BF00-D31BD23803A1}" type="presOf" srcId="{900CBCCA-C88B-42A6-AD9B-02CD34FB29FB}" destId="{D973C5B2-30BF-4346-B02B-DA0E3E46014A}" srcOrd="0" destOrd="0" presId="urn:microsoft.com/office/officeart/2009/3/layout/SubStepProcess"/>
    <dgm:cxn modelId="{A0B079AA-D955-4052-B122-DDC5D8470000}" srcId="{900CBCCA-C88B-42A6-AD9B-02CD34FB29FB}" destId="{A4163A92-BD5C-4D0A-882B-08A2D83778B7}" srcOrd="1" destOrd="0" parTransId="{F2407AC1-A781-491F-89C7-D1EF19F04396}" sibTransId="{A881828F-921B-4171-9B2F-72D4E39D27E7}"/>
    <dgm:cxn modelId="{C08A2DCB-0A57-493E-9A3F-B54D411365D9}" type="presOf" srcId="{A4163A92-BD5C-4D0A-882B-08A2D83778B7}" destId="{770BD2F0-BF36-4BB7-BE48-28B39E6DD600}" srcOrd="0" destOrd="0" presId="urn:microsoft.com/office/officeart/2009/3/layout/SubStepProcess"/>
    <dgm:cxn modelId="{3AFC0951-517E-4112-83F7-DBDA14F49327}" type="presOf" srcId="{5210233C-F93B-4783-8C67-F37382A52B78}" destId="{7DBB543E-D9E0-4DA8-890E-2F9F2329F35B}" srcOrd="0" destOrd="0" presId="urn:microsoft.com/office/officeart/2009/3/layout/SubStepProcess"/>
    <dgm:cxn modelId="{C4CDA618-FAC7-498D-983C-4CCCB9AF93F5}" type="presOf" srcId="{95E0E2CC-AF8B-4364-8C48-1387AE7722FE}" destId="{E026B5E2-4F73-468B-88AE-0F91423BEA86}" srcOrd="0" destOrd="0" presId="urn:microsoft.com/office/officeart/2009/3/layout/SubStepProcess"/>
    <dgm:cxn modelId="{1CCB5336-04F4-4293-9BE2-09C5F9099D2B}" type="presOf" srcId="{032E1A56-AC32-431F-82D6-9C56CE2C6FD7}" destId="{526B057A-0A67-4541-8961-EF627FEBF80C}" srcOrd="0" destOrd="0" presId="urn:microsoft.com/office/officeart/2009/3/layout/SubStepProcess"/>
    <dgm:cxn modelId="{B998F33A-2AA1-4737-924A-21DCCE4F183B}" srcId="{900CBCCA-C88B-42A6-AD9B-02CD34FB29FB}" destId="{84FC51F4-7B35-4599-ADAF-DCABDBBDBF4A}" srcOrd="2" destOrd="0" parTransId="{F1C06825-41B6-43BB-A9C8-6F613EBF215B}" sibTransId="{E1CAF1A8-6C5B-4B4E-9DB9-5CEC58E3E03E}"/>
    <dgm:cxn modelId="{01A60C8C-799F-411D-B78E-4096483EA59B}" srcId="{900CBCCA-C88B-42A6-AD9B-02CD34FB29FB}" destId="{C73B7AFF-11BF-4D6F-91B7-ED8FF996F602}" srcOrd="4" destOrd="0" parTransId="{E16E153C-750E-428B-AE78-DC31F6694E73}" sibTransId="{AD0B82FF-CD6A-4AA8-96C4-CFC13FF66867}"/>
    <dgm:cxn modelId="{17FCB73A-AC1D-41F1-991B-3D838FC6A5E9}" srcId="{900CBCCA-C88B-42A6-AD9B-02CD34FB29FB}" destId="{032E1A56-AC32-431F-82D6-9C56CE2C6FD7}" srcOrd="0" destOrd="0" parTransId="{3D33D933-C0B4-4563-907B-114AE1A4CF11}" sibTransId="{6B950176-3BC3-405D-B88C-C1CD5A86DCA7}"/>
    <dgm:cxn modelId="{C25EE4CA-2068-49A7-A968-F6983F5E463D}" type="presParOf" srcId="{D973C5B2-30BF-4346-B02B-DA0E3E46014A}" destId="{526B057A-0A67-4541-8961-EF627FEBF80C}" srcOrd="0" destOrd="0" presId="urn:microsoft.com/office/officeart/2009/3/layout/SubStepProcess"/>
    <dgm:cxn modelId="{536E2698-2C88-4DA5-A467-1EB998C3B887}" type="presParOf" srcId="{D973C5B2-30BF-4346-B02B-DA0E3E46014A}" destId="{770BD2F0-BF36-4BB7-BE48-28B39E6DD600}" srcOrd="1" destOrd="0" presId="urn:microsoft.com/office/officeart/2009/3/layout/SubStepProcess"/>
    <dgm:cxn modelId="{D6CF60A9-87A8-456A-8B14-0BB7F8E15881}" type="presParOf" srcId="{D973C5B2-30BF-4346-B02B-DA0E3E46014A}" destId="{7EBED825-2D02-4A98-A1E3-ABAA0F56D5C8}" srcOrd="2" destOrd="0" presId="urn:microsoft.com/office/officeart/2009/3/layout/SubStepProcess"/>
    <dgm:cxn modelId="{D4545D60-6577-489E-BF20-5B950D8CB152}" type="presParOf" srcId="{D973C5B2-30BF-4346-B02B-DA0E3E46014A}" destId="{7DBB543E-D9E0-4DA8-890E-2F9F2329F35B}" srcOrd="3" destOrd="0" presId="urn:microsoft.com/office/officeart/2009/3/layout/SubStepProcess"/>
    <dgm:cxn modelId="{9DAC71B6-A72D-42CD-B76A-ECC218A4A8C9}" type="presParOf" srcId="{D973C5B2-30BF-4346-B02B-DA0E3E46014A}" destId="{49317F3F-CE08-4B7D-98CD-4C055EAE89D7}" srcOrd="4" destOrd="0" presId="urn:microsoft.com/office/officeart/2009/3/layout/SubStepProcess"/>
    <dgm:cxn modelId="{349FE16B-9693-4694-B23E-7EF19B6EAA20}" type="presParOf" srcId="{D973C5B2-30BF-4346-B02B-DA0E3E46014A}" destId="{306988ED-AC21-48DE-8610-9AB9D383C9E2}" srcOrd="5" destOrd="0" presId="urn:microsoft.com/office/officeart/2009/3/layout/SubStepProcess"/>
    <dgm:cxn modelId="{36C82196-74A5-48EA-ADDC-BB38BD636186}" type="presParOf" srcId="{D973C5B2-30BF-4346-B02B-DA0E3E46014A}" destId="{E026B5E2-4F73-468B-88AE-0F91423BEA86}" srcOrd="6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B057A-0A67-4541-8961-EF627FEBF80C}">
      <dsp:nvSpPr>
        <dsp:cNvPr id="0" name=""/>
        <dsp:cNvSpPr/>
      </dsp:nvSpPr>
      <dsp:spPr>
        <a:xfrm>
          <a:off x="1062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September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Internal strategy sessions</a:t>
          </a:r>
        </a:p>
      </dsp:txBody>
      <dsp:txXfrm>
        <a:off x="1062" y="2132862"/>
        <a:ext cx="1243280" cy="1243280"/>
      </dsp:txXfrm>
    </dsp:sp>
    <dsp:sp modelId="{770BD2F0-BF36-4BB7-BE48-28B39E6DD600}">
      <dsp:nvSpPr>
        <dsp:cNvPr id="0" name=""/>
        <dsp:cNvSpPr/>
      </dsp:nvSpPr>
      <dsp:spPr>
        <a:xfrm>
          <a:off x="1244343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October-November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External consultations</a:t>
          </a:r>
        </a:p>
      </dsp:txBody>
      <dsp:txXfrm>
        <a:off x="1244343" y="2132862"/>
        <a:ext cx="1243280" cy="1243280"/>
      </dsp:txXfrm>
    </dsp:sp>
    <dsp:sp modelId="{7EBED825-2D02-4A98-A1E3-ABAA0F56D5C8}">
      <dsp:nvSpPr>
        <dsp:cNvPr id="0" name=""/>
        <dsp:cNvSpPr/>
      </dsp:nvSpPr>
      <dsp:spPr>
        <a:xfrm>
          <a:off x="2487623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November Submit First draft </a:t>
          </a:r>
        </a:p>
      </dsp:txBody>
      <dsp:txXfrm>
        <a:off x="2487623" y="2132862"/>
        <a:ext cx="1243280" cy="1243280"/>
      </dsp:txXfrm>
    </dsp:sp>
    <dsp:sp modelId="{7DBB543E-D9E0-4DA8-890E-2F9F2329F35B}">
      <dsp:nvSpPr>
        <dsp:cNvPr id="0" name=""/>
        <dsp:cNvSpPr/>
      </dsp:nvSpPr>
      <dsp:spPr>
        <a:xfrm>
          <a:off x="3730903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December engagement with DMRE</a:t>
          </a:r>
        </a:p>
      </dsp:txBody>
      <dsp:txXfrm>
        <a:off x="3730903" y="2132862"/>
        <a:ext cx="1243280" cy="1243280"/>
      </dsp:txXfrm>
    </dsp:sp>
    <dsp:sp modelId="{49317F3F-CE08-4B7D-98CD-4C055EAE89D7}">
      <dsp:nvSpPr>
        <dsp:cNvPr id="0" name=""/>
        <dsp:cNvSpPr/>
      </dsp:nvSpPr>
      <dsp:spPr>
        <a:xfrm>
          <a:off x="4974184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January Internal Audit process</a:t>
          </a:r>
        </a:p>
      </dsp:txBody>
      <dsp:txXfrm>
        <a:off x="4974184" y="2132862"/>
        <a:ext cx="1243280" cy="1243280"/>
      </dsp:txXfrm>
    </dsp:sp>
    <dsp:sp modelId="{306988ED-AC21-48DE-8610-9AB9D383C9E2}">
      <dsp:nvSpPr>
        <dsp:cNvPr id="0" name=""/>
        <dsp:cNvSpPr/>
      </dsp:nvSpPr>
      <dsp:spPr>
        <a:xfrm>
          <a:off x="6217464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February Sessions with Board</a:t>
          </a:r>
        </a:p>
      </dsp:txBody>
      <dsp:txXfrm>
        <a:off x="6217464" y="2132862"/>
        <a:ext cx="1243280" cy="1243280"/>
      </dsp:txXfrm>
    </dsp:sp>
    <dsp:sp modelId="{E026B5E2-4F73-468B-88AE-0F91423BEA86}">
      <dsp:nvSpPr>
        <dsp:cNvPr id="0" name=""/>
        <dsp:cNvSpPr/>
      </dsp:nvSpPr>
      <dsp:spPr>
        <a:xfrm>
          <a:off x="7460744" y="2132862"/>
          <a:ext cx="1243280" cy="124328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February Submit DMRE </a:t>
          </a:r>
        </a:p>
      </dsp:txBody>
      <dsp:txXfrm>
        <a:off x="7460744" y="2132862"/>
        <a:ext cx="1243280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E9C7-27DD-4B3E-85EA-7EA4C9150A4A}" type="datetimeFigureOut">
              <a:rPr lang="en-ZA" smtClean="0"/>
              <a:pPr/>
              <a:t>2022/05/10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D748-A0DF-4358-9B5C-B4DD186E6D9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019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7CB9-4C1A-428B-804F-9D6FB73B87E5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066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j-lt"/>
              </a:rPr>
              <a:t>through the GBS for projects which are implemented by the department in collaboration with SANEDI  towards improving the energy performance of government buildings and achieving a net-zero energy wastewater treatments plants and the NAMA  EE in Public Buildings and Infrastructure Programme.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3D748-A0DF-4358-9B5C-B4DD186E6D99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5753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j-lt"/>
              </a:rPr>
              <a:t>through the GBS for projects which are implemented by the department in collaboration with SANEDI  towards improving the energy performance of government buildings and achieving a net-zero energy wastewater treatments plants and the NAMA  EE in Public Buildings and Infrastructure Programme.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3D748-A0DF-4358-9B5C-B4DD186E6D99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9469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7856" y="3212976"/>
            <a:ext cx="1066277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15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pic>
        <p:nvPicPr>
          <p:cNvPr id="12" name="Picture 9" descr="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eader">
            <a:extLst>
              <a:ext uri="{FF2B5EF4-FFF2-40B4-BE49-F238E27FC236}">
                <a16:creationId xmlns:a16="http://schemas.microsoft.com/office/drawing/2014/main" xmlns="" id="{1C0243C9-632B-4026-B43D-A120E840E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25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43638"/>
            <a:ext cx="84963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3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5674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10972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FontTx/>
              <a:buBlip>
                <a:blip r:embed="rId2"/>
              </a:buBlip>
              <a:defRPr sz="2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008000"/>
              </a:buClr>
              <a:buFont typeface="Square721 BT" pitchFamily="34" charset="0"/>
              <a:buChar char="–"/>
              <a:defRPr sz="24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Clr>
                <a:srgbClr val="FF3300"/>
              </a:buClr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Clr>
                <a:srgbClr val="FF6600"/>
              </a:buClr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buFont typeface="Square721 BT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4418" y="836613"/>
            <a:ext cx="9696449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pic>
        <p:nvPicPr>
          <p:cNvPr id="10" name="Picture 8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275878"/>
            <a:ext cx="97366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70985" y="155575"/>
            <a:ext cx="1094316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sp>
        <p:nvSpPr>
          <p:cNvPr id="12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6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7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187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10972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24418" y="836613"/>
            <a:ext cx="9696449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pic>
        <p:nvPicPr>
          <p:cNvPr id="9" name="Picture 8" descr="log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275878"/>
            <a:ext cx="97366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70985" y="155575"/>
            <a:ext cx="1094316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5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6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124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4418" y="836613"/>
            <a:ext cx="9696449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pic>
        <p:nvPicPr>
          <p:cNvPr id="8" name="Picture 8" descr="log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275878"/>
            <a:ext cx="97366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70985" y="155575"/>
            <a:ext cx="1094316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 sz="1800" dirty="0"/>
          </a:p>
        </p:txBody>
      </p:sp>
      <p:sp>
        <p:nvSpPr>
          <p:cNvPr id="5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35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606" y="2419795"/>
            <a:ext cx="7104789" cy="21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70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foo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43638"/>
            <a:ext cx="84963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9818" y="6265863"/>
            <a:ext cx="13631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265863"/>
            <a:ext cx="9249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0A2378-9638-483B-9539-C5C1BDAB6B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27951" y="6265863"/>
            <a:ext cx="17293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fld id="{C051AEA2-DAEF-4842-A374-9D0F6D215184}" type="datetimeFigureOut">
              <a:rPr lang="en-ZA" smtClean="0"/>
              <a:pPr/>
              <a:t>2022/05/10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2063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80767-8A89-49D2-8156-2FE0DE69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3407709"/>
            <a:ext cx="7997080" cy="431800"/>
          </a:xfrm>
        </p:spPr>
        <p:txBody>
          <a:bodyPr/>
          <a:lstStyle/>
          <a:p>
            <a:r>
              <a:rPr lang="en-ZA" dirty="0"/>
              <a:t>SANEDI/</a:t>
            </a:r>
            <a:br>
              <a:rPr lang="en-ZA" dirty="0"/>
            </a:br>
            <a:r>
              <a:rPr lang="en-ZA" dirty="0"/>
              <a:t>Strategic session </a:t>
            </a:r>
          </a:p>
        </p:txBody>
      </p:sp>
    </p:spTree>
    <p:extLst>
      <p:ext uri="{BB962C8B-B14F-4D97-AF65-F5344CB8AC3E}">
        <p14:creationId xmlns:p14="http://schemas.microsoft.com/office/powerpoint/2010/main" xmlns="" val="393029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A24FA-2AB9-454C-BF98-A2245E8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Area : Just Energy Transition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426249-3FAB-43A6-9767-8EE02B4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9B7FC41-C28D-44C6-BA5A-B1CD06D2BE24}"/>
              </a:ext>
            </a:extLst>
          </p:cNvPr>
          <p:cNvCxnSpPr>
            <a:cxnSpLocks/>
          </p:cNvCxnSpPr>
          <p:nvPr/>
        </p:nvCxnSpPr>
        <p:spPr>
          <a:xfrm>
            <a:off x="5634498" y="1113866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DE2D32A7-F6F0-4736-8501-819B1786C0FB}"/>
              </a:ext>
            </a:extLst>
          </p:cNvPr>
          <p:cNvSpPr/>
          <p:nvPr/>
        </p:nvSpPr>
        <p:spPr>
          <a:xfrm>
            <a:off x="164750" y="1945206"/>
            <a:ext cx="1378495" cy="2437027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KPIs</a:t>
            </a:r>
          </a:p>
          <a:p>
            <a:pPr algn="ctr"/>
            <a:r>
              <a:rPr lang="en-US" b="1" dirty="0"/>
              <a:t>2022/23 </a:t>
            </a:r>
            <a:endParaRPr lang="en-Z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F1785-6A8A-46AD-8FEF-84C2E4A2DAFE}"/>
              </a:ext>
            </a:extLst>
          </p:cNvPr>
          <p:cNvSpPr txBox="1"/>
          <p:nvPr/>
        </p:nvSpPr>
        <p:spPr>
          <a:xfrm>
            <a:off x="2156369" y="1733451"/>
            <a:ext cx="3072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WASA Phase IV : Mpumalanga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Establishment of Research facilities that advance clean energy projects – </a:t>
            </a:r>
            <a:r>
              <a:rPr lang="en-US" b="1" dirty="0">
                <a:solidFill>
                  <a:schemeClr val="tx2"/>
                </a:solidFill>
              </a:rPr>
              <a:t>Solar thermal Lab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Clean Coal Research Partnerships:</a:t>
            </a:r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Tracking Research around Clean Coal Technologies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Support research into Clean Coal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Capacity building and skills development  Initiatives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36820C-727D-4F75-8B0A-F43EC288D62D}"/>
              </a:ext>
            </a:extLst>
          </p:cNvPr>
          <p:cNvSpPr txBox="1">
            <a:spLocks/>
          </p:cNvSpPr>
          <p:nvPr/>
        </p:nvSpPr>
        <p:spPr bwMode="auto">
          <a:xfrm>
            <a:off x="6160539" y="1212799"/>
            <a:ext cx="3072872" cy="50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Square721 BT" pitchFamily="34" charset="0"/>
              <a:buChar char="–"/>
              <a:defRPr sz="24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rgbClr val="FF3300"/>
              </a:buClr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Waste to Energy Roadmap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NECSA /SANEDI </a:t>
            </a:r>
            <a:r>
              <a:rPr lang="en-US" sz="1800" dirty="0" err="1">
                <a:solidFill>
                  <a:schemeClr val="tx2"/>
                </a:solidFill>
                <a:latin typeface="+mn-lt"/>
                <a:cs typeface="+mn-cs"/>
              </a:rPr>
              <a:t>Plaswen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 Pilot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+mn-lt"/>
                <a:cs typeface="+mn-cs"/>
              </a:rPr>
              <a:t>Support to International Collaboration Efforts: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As directed by the department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  <a:latin typeface="+mn-lt"/>
                <a:cs typeface="+mn-cs"/>
              </a:rPr>
              <a:t>Dialogues/Bilateral around various topics on JET/RE/EE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lvl="1"/>
            <a:r>
              <a:rPr lang="en-US" sz="1600" b="1" dirty="0">
                <a:solidFill>
                  <a:schemeClr val="tx2"/>
                </a:solidFill>
              </a:rPr>
              <a:t>JET Net Jobs</a:t>
            </a:r>
            <a:r>
              <a:rPr lang="en-US" sz="1600" dirty="0">
                <a:solidFill>
                  <a:schemeClr val="tx2"/>
                </a:solidFill>
              </a:rPr>
              <a:t> and Economic growth Study: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Opportunity cost of disinvesting from Fossil fuels 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ZA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A05706-15F4-460E-B7A1-D7CE390709B8}"/>
              </a:ext>
            </a:extLst>
          </p:cNvPr>
          <p:cNvSpPr txBox="1"/>
          <p:nvPr/>
        </p:nvSpPr>
        <p:spPr>
          <a:xfrm>
            <a:off x="9697680" y="2090709"/>
            <a:ext cx="2176034" cy="304698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Demonstration Pilots: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Prove technology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Adaptability to SA context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De-risk 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 kick start local economies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Contribution to green Hydrogen economy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Large scale pilot projects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242C541-E460-43EA-9F52-097AF6A0AF40}"/>
              </a:ext>
            </a:extLst>
          </p:cNvPr>
          <p:cNvCxnSpPr>
            <a:cxnSpLocks/>
          </p:cNvCxnSpPr>
          <p:nvPr/>
        </p:nvCxnSpPr>
        <p:spPr>
          <a:xfrm>
            <a:off x="1919294" y="1176532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DE011AE-2496-44CA-A509-AEF580780552}"/>
              </a:ext>
            </a:extLst>
          </p:cNvPr>
          <p:cNvSpPr/>
          <p:nvPr/>
        </p:nvSpPr>
        <p:spPr>
          <a:xfrm rot="5400000">
            <a:off x="1907908" y="-301408"/>
            <a:ext cx="431800" cy="302841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Renewable Energy </a:t>
            </a:r>
            <a:endParaRPr lang="en-Z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7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A24FA-2AB9-454C-BF98-A2245E8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Area : Just Energy Transition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426249-3FAB-43A6-9767-8EE02B4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9B7FC41-C28D-44C6-BA5A-B1CD06D2BE24}"/>
              </a:ext>
            </a:extLst>
          </p:cNvPr>
          <p:cNvCxnSpPr>
            <a:cxnSpLocks/>
          </p:cNvCxnSpPr>
          <p:nvPr/>
        </p:nvCxnSpPr>
        <p:spPr>
          <a:xfrm>
            <a:off x="5634498" y="1113866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DE2D32A7-F6F0-4736-8501-819B1786C0FB}"/>
              </a:ext>
            </a:extLst>
          </p:cNvPr>
          <p:cNvSpPr/>
          <p:nvPr/>
        </p:nvSpPr>
        <p:spPr>
          <a:xfrm>
            <a:off x="149744" y="2091823"/>
            <a:ext cx="1378495" cy="2437027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KPIs</a:t>
            </a:r>
          </a:p>
          <a:p>
            <a:pPr algn="ctr"/>
            <a:r>
              <a:rPr lang="en-US" b="1" dirty="0"/>
              <a:t>2022/23 </a:t>
            </a:r>
            <a:endParaRPr lang="en-Z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F1785-6A8A-46AD-8FEF-84C2E4A2DAFE}"/>
              </a:ext>
            </a:extLst>
          </p:cNvPr>
          <p:cNvSpPr txBox="1"/>
          <p:nvPr/>
        </p:nvSpPr>
        <p:spPr>
          <a:xfrm>
            <a:off x="2040172" y="1662534"/>
            <a:ext cx="355446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WASA Phase IV : Mpumalanga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Establishment of </a:t>
            </a:r>
            <a:r>
              <a:rPr lang="en-US" b="1" dirty="0">
                <a:solidFill>
                  <a:schemeClr val="tx2"/>
                </a:solidFill>
              </a:rPr>
              <a:t>Research facilities </a:t>
            </a:r>
            <a:r>
              <a:rPr lang="en-US" dirty="0">
                <a:solidFill>
                  <a:schemeClr val="tx2"/>
                </a:solidFill>
              </a:rPr>
              <a:t>that advance clean energy projects – Solar thermal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Clean Coal Research Partnerships:</a:t>
            </a:r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Tracking Research around Clean Coal Technologies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Support research into Clean Coal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Waste to Energy Roadmap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NECSA /SANEDI </a:t>
            </a:r>
            <a:r>
              <a:rPr lang="en-US" dirty="0" err="1">
                <a:solidFill>
                  <a:schemeClr val="tx2"/>
                </a:solidFill>
              </a:rPr>
              <a:t>Plaswen</a:t>
            </a:r>
            <a:r>
              <a:rPr lang="en-US" dirty="0">
                <a:solidFill>
                  <a:schemeClr val="tx2"/>
                </a:solidFill>
              </a:rPr>
              <a:t>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Capacity building and skills development  Initiatives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242C541-E460-43EA-9F52-097AF6A0AF40}"/>
              </a:ext>
            </a:extLst>
          </p:cNvPr>
          <p:cNvCxnSpPr>
            <a:cxnSpLocks/>
          </p:cNvCxnSpPr>
          <p:nvPr/>
        </p:nvCxnSpPr>
        <p:spPr>
          <a:xfrm>
            <a:off x="1919294" y="1176532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DE011AE-2496-44CA-A509-AEF580780552}"/>
              </a:ext>
            </a:extLst>
          </p:cNvPr>
          <p:cNvSpPr/>
          <p:nvPr/>
        </p:nvSpPr>
        <p:spPr>
          <a:xfrm rot="5400000">
            <a:off x="1907908" y="-301408"/>
            <a:ext cx="431800" cy="302841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Renewable Energy 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526282-8AB6-40AB-9BE7-4A6D0130BFC2}"/>
              </a:ext>
            </a:extLst>
          </p:cNvPr>
          <p:cNvSpPr txBox="1"/>
          <p:nvPr/>
        </p:nvSpPr>
        <p:spPr>
          <a:xfrm>
            <a:off x="5716954" y="1662534"/>
            <a:ext cx="3253170" cy="413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Tracking Tool/Database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742950" lvl="3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2"/>
                </a:solidFill>
              </a:rPr>
              <a:t>GIS based</a:t>
            </a:r>
          </a:p>
          <a:p>
            <a:pPr marL="742950" lvl="3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2"/>
                </a:solidFill>
              </a:rPr>
              <a:t>JET plans, projects and activities</a:t>
            </a:r>
          </a:p>
          <a:p>
            <a:pPr marL="2857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2"/>
                </a:solidFill>
              </a:rPr>
              <a:t>JET outputs tracking</a:t>
            </a:r>
            <a:r>
              <a:rPr lang="en-ZA" dirty="0">
                <a:solidFill>
                  <a:schemeClr val="tx2"/>
                </a:solidFill>
              </a:rPr>
              <a:t>:</a:t>
            </a:r>
          </a:p>
          <a:p>
            <a:pPr marL="742950" lvl="4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2"/>
                </a:solidFill>
              </a:rPr>
              <a:t>Employment</a:t>
            </a:r>
          </a:p>
          <a:p>
            <a:pPr marL="742950" lvl="4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2"/>
                </a:solidFill>
              </a:rPr>
              <a:t>Training</a:t>
            </a:r>
          </a:p>
          <a:p>
            <a:pPr marL="742950" lvl="4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ZA" dirty="0">
                <a:solidFill>
                  <a:schemeClr val="tx2"/>
                </a:solidFill>
              </a:rPr>
              <a:t>Local industrialisation etc</a:t>
            </a:r>
          </a:p>
          <a:p>
            <a:pPr marL="2857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tx2"/>
                </a:solidFill>
              </a:rPr>
              <a:t>Projections and reporting </a:t>
            </a:r>
          </a:p>
          <a:p>
            <a:pPr marL="2857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2"/>
                </a:solidFill>
              </a:rPr>
              <a:t>Measure contribution to </a:t>
            </a:r>
            <a:r>
              <a:rPr lang="en-ZA" b="1" dirty="0">
                <a:solidFill>
                  <a:schemeClr val="tx2"/>
                </a:solidFill>
              </a:rPr>
              <a:t>NDC,CO2 emission reductions etc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46B394-438D-485A-AF1B-0C6DDA35E473}"/>
              </a:ext>
            </a:extLst>
          </p:cNvPr>
          <p:cNvSpPr txBox="1"/>
          <p:nvPr/>
        </p:nvSpPr>
        <p:spPr>
          <a:xfrm>
            <a:off x="9697680" y="2090709"/>
            <a:ext cx="2176034" cy="304698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Demonstration Pilots: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Prove technology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Adaptability to SA context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De-risk 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 kick start local economies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Contribution to green Hydrogen economy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Large scale pilot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260162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A24FA-2AB9-454C-BF98-A2245E8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Area : Energy Planning and decision making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426249-3FAB-43A6-9767-8EE02B4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9B7FC41-C28D-44C6-BA5A-B1CD06D2BE24}"/>
              </a:ext>
            </a:extLst>
          </p:cNvPr>
          <p:cNvCxnSpPr>
            <a:cxnSpLocks/>
          </p:cNvCxnSpPr>
          <p:nvPr/>
        </p:nvCxnSpPr>
        <p:spPr>
          <a:xfrm>
            <a:off x="4674306" y="1202534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omment Important with solid fill">
            <a:extLst>
              <a:ext uri="{FF2B5EF4-FFF2-40B4-BE49-F238E27FC236}">
                <a16:creationId xmlns:a16="http://schemas.microsoft.com/office/drawing/2014/main" xmlns="" id="{0C85BEBA-6D31-42B9-983C-B95F357DC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9902" y="5660143"/>
            <a:ext cx="456584" cy="456584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DE2D32A7-F6F0-4736-8501-819B1786C0FB}"/>
              </a:ext>
            </a:extLst>
          </p:cNvPr>
          <p:cNvSpPr/>
          <p:nvPr/>
        </p:nvSpPr>
        <p:spPr>
          <a:xfrm>
            <a:off x="133068" y="2688335"/>
            <a:ext cx="1455965" cy="1881647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KPIs</a:t>
            </a:r>
          </a:p>
          <a:p>
            <a:pPr algn="ctr"/>
            <a:r>
              <a:rPr lang="en-US" b="1" dirty="0"/>
              <a:t>2022/23 </a:t>
            </a:r>
            <a:endParaRPr lang="en-Z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F1785-6A8A-46AD-8FEF-84C2E4A2DAFE}"/>
              </a:ext>
            </a:extLst>
          </p:cNvPr>
          <p:cNvSpPr txBox="1"/>
          <p:nvPr/>
        </p:nvSpPr>
        <p:spPr>
          <a:xfrm>
            <a:off x="1783839" y="2025083"/>
            <a:ext cx="285188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Complementary </a:t>
            </a:r>
            <a:r>
              <a:rPr lang="en-US" b="1" dirty="0">
                <a:solidFill>
                  <a:schemeClr val="tx2"/>
                </a:solidFill>
              </a:rPr>
              <a:t>Energy Modelling/datasets </a:t>
            </a:r>
            <a:r>
              <a:rPr lang="en-US" dirty="0">
                <a:solidFill>
                  <a:schemeClr val="tx2"/>
                </a:solidFill>
              </a:rPr>
              <a:t>linked to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DMRE priorities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Sector priorities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Enable decision making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Support Energy planning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Improve Data and information availability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Capacity Building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20076E-27CB-4FC8-AEF8-AC049BEA5D6E}"/>
              </a:ext>
            </a:extLst>
          </p:cNvPr>
          <p:cNvSpPr txBox="1"/>
          <p:nvPr/>
        </p:nvSpPr>
        <p:spPr>
          <a:xfrm>
            <a:off x="8706501" y="1951332"/>
            <a:ext cx="2899101" cy="393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Report on Developments and trends in </a:t>
            </a:r>
            <a:r>
              <a:rPr lang="en-GB" b="1" dirty="0">
                <a:solidFill>
                  <a:schemeClr val="tx2"/>
                </a:solidFill>
              </a:rPr>
              <a:t>Hydrogen Storage technologies </a:t>
            </a:r>
            <a:r>
              <a:rPr lang="en-GB" dirty="0">
                <a:solidFill>
                  <a:schemeClr val="tx2"/>
                </a:solidFill>
              </a:rPr>
              <a:t>for transportation.</a:t>
            </a:r>
            <a:endParaRPr lang="en-ZA" dirty="0">
              <a:solidFill>
                <a:schemeClr val="tx2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Economic </a:t>
            </a:r>
            <a:r>
              <a:rPr lang="en-GB" b="1" dirty="0">
                <a:solidFill>
                  <a:schemeClr val="tx2"/>
                </a:solidFill>
              </a:rPr>
              <a:t>study on EV charging infrastructure</a:t>
            </a:r>
            <a:r>
              <a:rPr lang="en-GB" dirty="0">
                <a:solidFill>
                  <a:schemeClr val="tx2"/>
                </a:solidFill>
              </a:rPr>
              <a:t> for municipal and public buildings.</a:t>
            </a:r>
            <a:endParaRPr lang="en-ZA" dirty="0">
              <a:solidFill>
                <a:schemeClr val="tx2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Assessment of </a:t>
            </a:r>
            <a:r>
              <a:rPr lang="en-GB" b="1" dirty="0">
                <a:solidFill>
                  <a:schemeClr val="tx2"/>
                </a:solidFill>
              </a:rPr>
              <a:t>Policy and support instruments </a:t>
            </a:r>
            <a:r>
              <a:rPr lang="en-GB" dirty="0">
                <a:solidFill>
                  <a:schemeClr val="tx2"/>
                </a:solidFill>
              </a:rPr>
              <a:t>for EV market development. </a:t>
            </a:r>
            <a:endParaRPr lang="en-ZA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2B5390-9B2B-4058-8314-F6C49351FD23}"/>
              </a:ext>
            </a:extLst>
          </p:cNvPr>
          <p:cNvCxnSpPr>
            <a:cxnSpLocks/>
          </p:cNvCxnSpPr>
          <p:nvPr/>
        </p:nvCxnSpPr>
        <p:spPr>
          <a:xfrm>
            <a:off x="8139954" y="1265189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87BBEC-B4B7-41E3-8492-D7070E31728B}"/>
              </a:ext>
            </a:extLst>
          </p:cNvPr>
          <p:cNvSpPr txBox="1"/>
          <p:nvPr/>
        </p:nvSpPr>
        <p:spPr>
          <a:xfrm>
            <a:off x="4869113" y="1779829"/>
            <a:ext cx="3050353" cy="428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2"/>
                </a:solidFill>
              </a:rPr>
              <a:t>Enterprise service business </a:t>
            </a:r>
            <a:r>
              <a:rPr lang="en-GB" dirty="0">
                <a:solidFill>
                  <a:schemeClr val="tx2"/>
                </a:solidFill>
              </a:rPr>
              <a:t>requirements for Smart Grid applications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The Development of an </a:t>
            </a:r>
            <a:r>
              <a:rPr lang="en-GB" b="1" dirty="0">
                <a:solidFill>
                  <a:schemeClr val="tx2"/>
                </a:solidFill>
              </a:rPr>
              <a:t>Asset Management Policy, Strategy and Governance Framework </a:t>
            </a:r>
            <a:r>
              <a:rPr lang="en-GB" dirty="0">
                <a:solidFill>
                  <a:schemeClr val="tx2"/>
                </a:solidFill>
              </a:rPr>
              <a:t>for Municipalities.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ZA" dirty="0">
              <a:solidFill>
                <a:schemeClr val="tx2"/>
              </a:solidFill>
            </a:endParaRPr>
          </a:p>
          <a:p>
            <a:pPr marL="342900" lvl="1"/>
            <a:r>
              <a:rPr lang="en-US" sz="1500" dirty="0"/>
              <a:t/>
            </a:r>
            <a:br>
              <a:rPr lang="en-US" sz="1500" dirty="0"/>
            </a:br>
            <a:endParaRPr lang="en-ZA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756268-E93B-4643-8EDF-E981E3298B72}"/>
              </a:ext>
            </a:extLst>
          </p:cNvPr>
          <p:cNvSpPr/>
          <p:nvPr/>
        </p:nvSpPr>
        <p:spPr>
          <a:xfrm rot="5400000">
            <a:off x="6189358" y="-6390"/>
            <a:ext cx="431800" cy="302841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Smart Grids 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4C5B893-BDF3-423C-804C-AC2544F45AE7}"/>
              </a:ext>
            </a:extLst>
          </p:cNvPr>
          <p:cNvSpPr/>
          <p:nvPr/>
        </p:nvSpPr>
        <p:spPr>
          <a:xfrm rot="5400000">
            <a:off x="2238101" y="-217213"/>
            <a:ext cx="473270" cy="34741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Data &amp;Knowledge management  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FBA1D7A-0C92-4478-BF24-DBBB029E17CC}"/>
              </a:ext>
            </a:extLst>
          </p:cNvPr>
          <p:cNvSpPr/>
          <p:nvPr/>
        </p:nvSpPr>
        <p:spPr>
          <a:xfrm rot="5400000">
            <a:off x="9923202" y="-33119"/>
            <a:ext cx="431800" cy="302841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Cleaner Mobility</a:t>
            </a:r>
            <a:endParaRPr lang="en-Z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89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A24FA-2AB9-454C-BF98-A2245E86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Areas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426249-3FAB-43A6-9767-8EE02B4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  <p:pic>
        <p:nvPicPr>
          <p:cNvPr id="27" name="Graphic 26" descr="Comment Important with solid fill">
            <a:extLst>
              <a:ext uri="{FF2B5EF4-FFF2-40B4-BE49-F238E27FC236}">
                <a16:creationId xmlns:a16="http://schemas.microsoft.com/office/drawing/2014/main" xmlns="" id="{0C85BEBA-6D31-42B9-983C-B95F357DC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9902" y="5660143"/>
            <a:ext cx="456584" cy="456584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DE2D32A7-F6F0-4736-8501-819B1786C0FB}"/>
              </a:ext>
            </a:extLst>
          </p:cNvPr>
          <p:cNvSpPr/>
          <p:nvPr/>
        </p:nvSpPr>
        <p:spPr>
          <a:xfrm>
            <a:off x="169994" y="2210485"/>
            <a:ext cx="1378495" cy="2437027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KPIs</a:t>
            </a:r>
          </a:p>
          <a:p>
            <a:pPr algn="ctr"/>
            <a:r>
              <a:rPr lang="en-US" b="1" dirty="0"/>
              <a:t>2022/23 </a:t>
            </a:r>
            <a:endParaRPr lang="en-ZA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8832B1-ED65-49BC-B1C9-AB30173463DA}"/>
              </a:ext>
            </a:extLst>
          </p:cNvPr>
          <p:cNvSpPr txBox="1"/>
          <p:nvPr/>
        </p:nvSpPr>
        <p:spPr>
          <a:xfrm>
            <a:off x="1776781" y="2001681"/>
            <a:ext cx="313802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/>
            <a:lvl3pPr lvl="2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Series of Seminars and workshops on Hydrogen  following local and International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Build on internal/External hydrogen capacity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Hydrogen Mapping of Hydrogen projects and Reporting: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GIS based map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Continuous Modelling Impact of projects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Awareness creation programmes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5E304B-B049-4FF3-872F-ABA37E9B9C4E}"/>
              </a:ext>
            </a:extLst>
          </p:cNvPr>
          <p:cNvSpPr/>
          <p:nvPr/>
        </p:nvSpPr>
        <p:spPr>
          <a:xfrm rot="5400000">
            <a:off x="6688262" y="-83188"/>
            <a:ext cx="473270" cy="299743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Energy Efficiency</a:t>
            </a:r>
            <a:endParaRPr lang="en-ZA" b="1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FCC6BEA-C8EB-4ABC-ADD6-F1213BC1BEFA}"/>
              </a:ext>
            </a:extLst>
          </p:cNvPr>
          <p:cNvCxnSpPr>
            <a:cxnSpLocks/>
          </p:cNvCxnSpPr>
          <p:nvPr/>
        </p:nvCxnSpPr>
        <p:spPr>
          <a:xfrm>
            <a:off x="4945523" y="1171222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845680-17CD-4B1B-A7E0-AC7915A50BB8}"/>
              </a:ext>
            </a:extLst>
          </p:cNvPr>
          <p:cNvSpPr/>
          <p:nvPr/>
        </p:nvSpPr>
        <p:spPr>
          <a:xfrm rot="5400000">
            <a:off x="2533084" y="-266683"/>
            <a:ext cx="473270" cy="34741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Hydrogen Economy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EA1CAE-EEE8-42F3-BFC3-2D414A80A590}"/>
              </a:ext>
            </a:extLst>
          </p:cNvPr>
          <p:cNvSpPr txBox="1"/>
          <p:nvPr/>
        </p:nvSpPr>
        <p:spPr>
          <a:xfrm>
            <a:off x="5426176" y="2028258"/>
            <a:ext cx="318746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/>
            <a:lvl3pPr lvl="2"/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ESCO market </a:t>
            </a:r>
            <a:r>
              <a:rPr lang="en-US" dirty="0">
                <a:solidFill>
                  <a:schemeClr val="tx2"/>
                </a:solidFill>
              </a:rPr>
              <a:t>development: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ESCO register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WB Research project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Research business Models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Research Financing Models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</a:rPr>
              <a:t>Digitilisation</a:t>
            </a:r>
            <a:r>
              <a:rPr lang="en-US" dirty="0">
                <a:solidFill>
                  <a:schemeClr val="tx2"/>
                </a:solidFill>
              </a:rPr>
              <a:t> in EE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EPC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Wastewater Treatment 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Standards and Labelling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4AC6F20-7EA1-4285-B3B9-52063706B633}"/>
              </a:ext>
            </a:extLst>
          </p:cNvPr>
          <p:cNvCxnSpPr>
            <a:cxnSpLocks/>
          </p:cNvCxnSpPr>
          <p:nvPr/>
        </p:nvCxnSpPr>
        <p:spPr>
          <a:xfrm>
            <a:off x="8816046" y="1265189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9E8A35-97C9-4809-929A-4669F2595BAB}"/>
              </a:ext>
            </a:extLst>
          </p:cNvPr>
          <p:cNvSpPr txBox="1"/>
          <p:nvPr/>
        </p:nvSpPr>
        <p:spPr>
          <a:xfrm>
            <a:off x="9157742" y="2210485"/>
            <a:ext cx="28642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Implementation of regulations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12L SARS TAX incentives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EPCs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Possible improvements to  Instruments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Initiatives as per the DMRE </a:t>
            </a:r>
            <a:endParaRPr lang="en-Z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94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30084-5BC4-482F-8FF7-09870DFF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5F3D7-D1E6-4F28-8B1E-74F207E1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703"/>
            <a:ext cx="5226579" cy="34525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SANEDI has a budget of R125 million for the upcoming year, coming from the MTEF(65%) and other sources(35%).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There is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 EU funding of R13 million  and a further  of R18 million from the DSI’s Energy Secretariat in terms in the form of admin fees.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Based on the funding secured, SANEDI is satisfied that the APP, as approved, is fully funded.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C86989-1FF3-4EBB-8F97-18AEB84B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A93E52F-A139-4848-87B1-7D905DBC6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0102779"/>
              </p:ext>
            </p:extLst>
          </p:nvPr>
        </p:nvGraphicFramePr>
        <p:xfrm>
          <a:off x="5712940" y="1157333"/>
          <a:ext cx="5992699" cy="454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645EC1E-78DE-45A3-A2E2-2397D78BCF28}"/>
              </a:ext>
            </a:extLst>
          </p:cNvPr>
          <p:cNvCxnSpPr>
            <a:cxnSpLocks/>
          </p:cNvCxnSpPr>
          <p:nvPr/>
        </p:nvCxnSpPr>
        <p:spPr>
          <a:xfrm>
            <a:off x="6408563" y="1134646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62843D-063C-4A70-B940-CAC2A0478752}"/>
              </a:ext>
            </a:extLst>
          </p:cNvPr>
          <p:cNvSpPr/>
          <p:nvPr/>
        </p:nvSpPr>
        <p:spPr>
          <a:xfrm rot="5400000">
            <a:off x="2711077" y="-465710"/>
            <a:ext cx="473270" cy="34741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REVENUE BUDGET </a:t>
            </a:r>
            <a:endParaRPr lang="en-Z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0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30084-5BC4-482F-8FF7-09870DFF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5F3D7-D1E6-4F28-8B1E-74F207E1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3429000"/>
            <a:ext cx="6805862" cy="25882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60% of the Budget is earmarked for programme 2 and 3,Core programme ; 40% is  Administration.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 36% is to fund the Human capital needs of the organisation</a:t>
            </a:r>
          </a:p>
          <a:p>
            <a:pPr marL="0" indent="0">
              <a:buNone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 64% Pertains to goods and services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chemeClr val="tx2"/>
                </a:solidFill>
                <a:latin typeface="+mn-lt"/>
                <a:cs typeface="+mn-cs"/>
              </a:rPr>
              <a:t>Capex Budget amounts to 13% of the total goods and services. Pertains to IT upgrades and investment in data Centre.</a:t>
            </a:r>
          </a:p>
          <a:p>
            <a:pPr>
              <a:buFont typeface="Wingdings" panose="05000000000000000000" pitchFamily="2" charset="2"/>
              <a:buChar char="ü"/>
            </a:pPr>
            <a:endParaRPr lang="en-ZA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C86989-1FF3-4EBB-8F97-18AEB84B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09F891-22F8-4607-A325-AD9215F0C315}"/>
              </a:ext>
            </a:extLst>
          </p:cNvPr>
          <p:cNvSpPr/>
          <p:nvPr/>
        </p:nvSpPr>
        <p:spPr>
          <a:xfrm rot="5400000">
            <a:off x="2479592" y="-363346"/>
            <a:ext cx="473270" cy="34741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EXPENDITURE BUDGET </a:t>
            </a:r>
            <a:endParaRPr lang="en-ZA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B533966-E9F5-4640-8919-776E279B7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013820"/>
              </p:ext>
            </p:extLst>
          </p:nvPr>
        </p:nvGraphicFramePr>
        <p:xfrm>
          <a:off x="284205" y="1775796"/>
          <a:ext cx="6509610" cy="1154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0851">
                  <a:extLst>
                    <a:ext uri="{9D8B030D-6E8A-4147-A177-3AD203B41FA5}">
                      <a16:colId xmlns:a16="http://schemas.microsoft.com/office/drawing/2014/main" xmlns="" val="1255791681"/>
                    </a:ext>
                  </a:extLst>
                </a:gridCol>
                <a:gridCol w="1788759">
                  <a:extLst>
                    <a:ext uri="{9D8B030D-6E8A-4147-A177-3AD203B41FA5}">
                      <a16:colId xmlns:a16="http://schemas.microsoft.com/office/drawing/2014/main" xmlns="" val="2999743823"/>
                    </a:ext>
                  </a:extLst>
                </a:gridCol>
              </a:tblGrid>
              <a:tr h="40820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Programme 1:Administration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50 012 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73796"/>
                  </a:ext>
                </a:extLst>
              </a:tr>
              <a:tr h="294177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Programme 2: Energy efficiency programme 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26 563 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512505"/>
                  </a:ext>
                </a:extLst>
              </a:tr>
              <a:tr h="431476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Programme  3: Applied Energy research  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48 606 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27080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470EF48-E7A0-4DED-9041-4263C42C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803126"/>
              </p:ext>
            </p:extLst>
          </p:nvPr>
        </p:nvGraphicFramePr>
        <p:xfrm>
          <a:off x="7960572" y="1212457"/>
          <a:ext cx="3956262" cy="464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5C13982-6A68-4717-8178-77E20AEFDF37}"/>
              </a:ext>
            </a:extLst>
          </p:cNvPr>
          <p:cNvCxnSpPr>
            <a:cxnSpLocks/>
          </p:cNvCxnSpPr>
          <p:nvPr/>
        </p:nvCxnSpPr>
        <p:spPr>
          <a:xfrm>
            <a:off x="7960572" y="1265189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890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7E1FA-C03C-4F96-BD49-A392D2F9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Concluding Remarks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8C826-AF13-452C-8996-712EA77E3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79853"/>
            <a:ext cx="9839590" cy="5498294"/>
          </a:xfrm>
        </p:spPr>
        <p:txBody>
          <a:bodyPr/>
          <a:lstStyle/>
          <a:p>
            <a:pPr lvl="1"/>
            <a:endParaRPr lang="en-ZA" sz="1400" b="1" dirty="0"/>
          </a:p>
          <a:p>
            <a:r>
              <a:rPr lang="en-ZA" sz="2400" dirty="0">
                <a:solidFill>
                  <a:schemeClr val="tx2"/>
                </a:solidFill>
                <a:latin typeface="+mn-lt"/>
                <a:cs typeface="+mn-cs"/>
              </a:rPr>
              <a:t>SANEDI will be celebrating 10 years of existence on 19 July 2022 and  has made a significant contribution to the country in a relatively short space of time (with many challenges), but maintaining an impeccable reputation amongst local and international stakeholders.</a:t>
            </a:r>
          </a:p>
          <a:p>
            <a:r>
              <a:rPr lang="en-ZA" sz="2400" dirty="0">
                <a:solidFill>
                  <a:schemeClr val="tx2"/>
                </a:solidFill>
                <a:latin typeface="+mn-lt"/>
                <a:cs typeface="+mn-cs"/>
              </a:rPr>
              <a:t>SANEDI has in the past maintained a high standard of performance. The 2022/23 year should be no different.</a:t>
            </a:r>
          </a:p>
          <a:p>
            <a:r>
              <a:rPr lang="en-ZA" sz="2400" dirty="0">
                <a:solidFill>
                  <a:schemeClr val="tx2"/>
                </a:solidFill>
                <a:latin typeface="+mn-lt"/>
                <a:cs typeface="+mn-cs"/>
              </a:rPr>
              <a:t>We firmly believe that Increased investment in Research and innovation remain critical to SA’s competitiveness globally and in resolving some of the challenges that the sector faces.</a:t>
            </a:r>
          </a:p>
          <a:p>
            <a:r>
              <a:rPr lang="en-ZA" sz="2400" dirty="0">
                <a:solidFill>
                  <a:schemeClr val="tx2"/>
                </a:solidFill>
                <a:latin typeface="+mn-lt"/>
                <a:cs typeface="+mn-cs"/>
              </a:rPr>
              <a:t>With the current ‘new’ challenges facing the South African energy industry, we aim to do even more and are working on a number of pledges to formalise these commitments, going forward!</a:t>
            </a:r>
          </a:p>
          <a:p>
            <a:r>
              <a:rPr lang="en-ZA" sz="2400" dirty="0">
                <a:solidFill>
                  <a:schemeClr val="tx2"/>
                </a:solidFill>
                <a:latin typeface="+mn-lt"/>
                <a:cs typeface="+mn-cs"/>
              </a:rPr>
              <a:t>The committee is requested to note the APP.</a:t>
            </a:r>
          </a:p>
          <a:p>
            <a:pPr marL="0" indent="0">
              <a:buNone/>
            </a:pPr>
            <a:endParaRPr lang="en-ZA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679E3F-92F0-4ADD-AFCB-E5FD6441C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8465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181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20611-BF2F-4F33-9B4C-DC6CBA3E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4E1B26-A1C5-45FF-BED6-4263D5CC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Governance Processes</a:t>
            </a:r>
          </a:p>
          <a:p>
            <a:r>
              <a:rPr lang="en-ZA" dirty="0"/>
              <a:t>Strategic focus </a:t>
            </a:r>
          </a:p>
          <a:p>
            <a:r>
              <a:rPr lang="en-ZA" dirty="0"/>
              <a:t>APP Targets </a:t>
            </a:r>
          </a:p>
          <a:p>
            <a:r>
              <a:rPr lang="en-ZA" dirty="0"/>
              <a:t>Budget Summary </a:t>
            </a:r>
          </a:p>
          <a:p>
            <a:r>
              <a:rPr lang="en-ZA" dirty="0"/>
              <a:t>Concluding remarks </a:t>
            </a:r>
          </a:p>
        </p:txBody>
      </p:sp>
    </p:spTree>
    <p:extLst>
      <p:ext uri="{BB962C8B-B14F-4D97-AF65-F5344CB8AC3E}">
        <p14:creationId xmlns:p14="http://schemas.microsoft.com/office/powerpoint/2010/main" xmlns="" val="96311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FC1BF-C7D1-4839-97F9-6907B80B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Governance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CFCDE-048A-4677-83DB-B4839110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985345"/>
            <a:ext cx="12661392" cy="3625438"/>
          </a:xfrm>
        </p:spPr>
        <p:txBody>
          <a:bodyPr/>
          <a:lstStyle/>
          <a:p>
            <a:r>
              <a:rPr lang="en-ZA" sz="2400" dirty="0"/>
              <a:t>Board appointed January 2022</a:t>
            </a:r>
          </a:p>
          <a:p>
            <a:r>
              <a:rPr lang="en-ZA" sz="2400" dirty="0"/>
              <a:t>Undertook a process of review of the APP with management through a series of engagements to ascertain :</a:t>
            </a:r>
          </a:p>
          <a:p>
            <a:pPr lvl="1"/>
            <a:r>
              <a:rPr lang="en-ZA" sz="2000" dirty="0"/>
              <a:t>Necessary engagements with stakeholders were undertaken, both internally and externally </a:t>
            </a:r>
          </a:p>
          <a:p>
            <a:pPr lvl="1"/>
            <a:r>
              <a:rPr lang="en-ZA" sz="2000" dirty="0"/>
              <a:t>Engagements with the shareholder, which is on-going </a:t>
            </a:r>
            <a:r>
              <a:rPr lang="en-ZA" sz="2000" i="1" dirty="0"/>
              <a:t>(Alignment is critical)</a:t>
            </a:r>
          </a:p>
          <a:p>
            <a:pPr lvl="1"/>
            <a:r>
              <a:rPr lang="en-ZA" sz="2000" i="1" dirty="0"/>
              <a:t>APP supported by the necessary swot and Pestel and follows process of theory of change.</a:t>
            </a:r>
          </a:p>
          <a:p>
            <a:pPr lvl="1"/>
            <a:r>
              <a:rPr lang="en-ZA" sz="2000" i="1" dirty="0"/>
              <a:t>Appropriate reviews by relevant assurance providers has taken place</a:t>
            </a:r>
          </a:p>
          <a:p>
            <a:r>
              <a:rPr lang="en-ZA" sz="2400" i="1" dirty="0"/>
              <a:t>This was an initial engagement with the strategy, continue to monitor developments, update accordingly during the med year review period</a:t>
            </a:r>
          </a:p>
          <a:p>
            <a:endParaRPr lang="en-ZA" sz="2400" dirty="0"/>
          </a:p>
          <a:p>
            <a:pPr lvl="1"/>
            <a:endParaRPr lang="en-ZA" sz="2000" dirty="0"/>
          </a:p>
          <a:p>
            <a:pPr lvl="1"/>
            <a:endParaRPr lang="en-ZA" sz="2000" dirty="0"/>
          </a:p>
          <a:p>
            <a:pPr lvl="1"/>
            <a:endParaRPr lang="en-ZA" sz="2000" dirty="0"/>
          </a:p>
          <a:p>
            <a:pPr lvl="1"/>
            <a:endParaRPr lang="en-ZA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5ADE5BF-E5D9-4F4A-9CCA-060EFDA6E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71489122"/>
              </p:ext>
            </p:extLst>
          </p:nvPr>
        </p:nvGraphicFramePr>
        <p:xfrm>
          <a:off x="1743456" y="2560320"/>
          <a:ext cx="8705088" cy="550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20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5236-0201-4A64-9B66-8205B9B4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Focus: Overall Objective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8473FE-53F5-4FD5-9F25-F1CAF1F86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48703E-4A6D-4AE5-B60D-B75C128E6C19}"/>
              </a:ext>
            </a:extLst>
          </p:cNvPr>
          <p:cNvSpPr/>
          <p:nvPr/>
        </p:nvSpPr>
        <p:spPr>
          <a:xfrm>
            <a:off x="1981200" y="1494586"/>
            <a:ext cx="8229600" cy="738664"/>
          </a:xfrm>
          <a:prstGeom prst="rect">
            <a:avLst/>
          </a:prstGeom>
          <a:ln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The Act provides for SANEDI to direct, monitor and conduct </a:t>
            </a:r>
            <a:r>
              <a:rPr lang="en-GB" sz="1400" b="1" dirty="0">
                <a:solidFill>
                  <a:schemeClr val="tx2"/>
                </a:solidFill>
              </a:rPr>
              <a:t>energy research and development,</a:t>
            </a:r>
            <a:r>
              <a:rPr lang="en-GB" sz="1400" b="1" dirty="0">
                <a:solidFill>
                  <a:srgbClr val="984807"/>
                </a:solidFill>
              </a:rPr>
              <a:t> </a:t>
            </a:r>
            <a:r>
              <a:rPr lang="en-US" sz="1400" dirty="0"/>
              <a:t>promote</a:t>
            </a:r>
            <a:r>
              <a:rPr lang="en-US" sz="1400" dirty="0">
                <a:solidFill>
                  <a:srgbClr val="984807"/>
                </a:solidFill>
              </a:rPr>
              <a:t> </a:t>
            </a:r>
            <a:r>
              <a:rPr lang="en-US" sz="1400" dirty="0"/>
              <a:t>energy research and technology </a:t>
            </a:r>
            <a:r>
              <a:rPr lang="en-US" sz="1400" b="1" dirty="0">
                <a:solidFill>
                  <a:schemeClr val="tx2"/>
                </a:solidFill>
              </a:rPr>
              <a:t>innovation</a:t>
            </a:r>
            <a:r>
              <a:rPr lang="en-US" sz="1400" dirty="0">
                <a:solidFill>
                  <a:srgbClr val="984807"/>
                </a:solidFill>
              </a:rPr>
              <a:t> </a:t>
            </a:r>
            <a:r>
              <a:rPr lang="en-GB" sz="1400" dirty="0"/>
              <a:t>as well as undertake measures to promote </a:t>
            </a:r>
            <a:r>
              <a:rPr lang="en-GB" sz="1400" b="1" dirty="0">
                <a:solidFill>
                  <a:schemeClr val="tx2"/>
                </a:solidFill>
              </a:rPr>
              <a:t>energy efficiency</a:t>
            </a:r>
            <a:r>
              <a:rPr lang="en-GB" sz="1400" b="1" dirty="0">
                <a:solidFill>
                  <a:srgbClr val="984807"/>
                </a:solidFill>
              </a:rPr>
              <a:t> </a:t>
            </a:r>
            <a:r>
              <a:rPr lang="en-GB" sz="1400" dirty="0"/>
              <a:t>throughout the economy</a:t>
            </a:r>
            <a:r>
              <a:rPr lang="en-US" sz="1400" dirty="0"/>
              <a:t>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F3C6E2-8405-4B5B-93E2-8263A4296AA4}"/>
              </a:ext>
            </a:extLst>
          </p:cNvPr>
          <p:cNvSpPr/>
          <p:nvPr/>
        </p:nvSpPr>
        <p:spPr>
          <a:xfrm>
            <a:off x="1981200" y="1055350"/>
            <a:ext cx="8229600" cy="3776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Energy Sector Transformation</a:t>
            </a:r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E63C9E-E6FB-46C7-9431-6049F6281220}"/>
              </a:ext>
            </a:extLst>
          </p:cNvPr>
          <p:cNvSpPr/>
          <p:nvPr/>
        </p:nvSpPr>
        <p:spPr>
          <a:xfrm>
            <a:off x="2065458" y="2688513"/>
            <a:ext cx="1316453" cy="4762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NDP 2030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1D6657-DFAD-4ECF-B551-65C7785996E4}"/>
              </a:ext>
            </a:extLst>
          </p:cNvPr>
          <p:cNvSpPr/>
          <p:nvPr/>
        </p:nvSpPr>
        <p:spPr>
          <a:xfrm>
            <a:off x="1429979" y="3780843"/>
            <a:ext cx="2808312" cy="4762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Energy laws and regulations and policies</a:t>
            </a:r>
            <a:endParaRPr lang="en-ZA" sz="1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3F256E6-1823-4FA4-9420-6B5ED5659CE4}"/>
              </a:ext>
            </a:extLst>
          </p:cNvPr>
          <p:cNvCxnSpPr>
            <a:cxnSpLocks/>
          </p:cNvCxnSpPr>
          <p:nvPr/>
        </p:nvCxnSpPr>
        <p:spPr>
          <a:xfrm>
            <a:off x="2723684" y="3164762"/>
            <a:ext cx="0" cy="61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B449990-0A4D-44D4-931E-2B66788AE417}"/>
              </a:ext>
            </a:extLst>
          </p:cNvPr>
          <p:cNvCxnSpPr>
            <a:cxnSpLocks/>
          </p:cNvCxnSpPr>
          <p:nvPr/>
        </p:nvCxnSpPr>
        <p:spPr>
          <a:xfrm>
            <a:off x="2756015" y="4299897"/>
            <a:ext cx="0" cy="573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1F6075-B9A3-40F2-9C6A-B07C5E493546}"/>
              </a:ext>
            </a:extLst>
          </p:cNvPr>
          <p:cNvCxnSpPr>
            <a:cxnSpLocks/>
          </p:cNvCxnSpPr>
          <p:nvPr/>
        </p:nvCxnSpPr>
        <p:spPr>
          <a:xfrm>
            <a:off x="5038728" y="2420888"/>
            <a:ext cx="0" cy="36724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8139E34-7E1A-488F-AAC0-15DE702ECEF6}"/>
              </a:ext>
            </a:extLst>
          </p:cNvPr>
          <p:cNvSpPr/>
          <p:nvPr/>
        </p:nvSpPr>
        <p:spPr>
          <a:xfrm>
            <a:off x="854679" y="4845661"/>
            <a:ext cx="3996440" cy="1091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Energy Security and universal access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Resilient and Resource efficiency 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4BDAF6DD-B0BF-4716-883A-F9FD6771FCE2}"/>
              </a:ext>
            </a:extLst>
          </p:cNvPr>
          <p:cNvSpPr/>
          <p:nvPr/>
        </p:nvSpPr>
        <p:spPr>
          <a:xfrm>
            <a:off x="5936946" y="3564398"/>
            <a:ext cx="1168113" cy="137326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ERRP</a:t>
            </a:r>
            <a:endParaRPr lang="en-ZA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7A6FCC-5E91-450B-8745-F5BB3D5DF9BC}"/>
              </a:ext>
            </a:extLst>
          </p:cNvPr>
          <p:cNvSpPr txBox="1"/>
          <p:nvPr/>
        </p:nvSpPr>
        <p:spPr>
          <a:xfrm>
            <a:off x="8141473" y="2467065"/>
            <a:ext cx="2968201" cy="369331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Priority 1: </a:t>
            </a:r>
            <a:r>
              <a:rPr lang="en-US" dirty="0">
                <a:solidFill>
                  <a:schemeClr val="bg1"/>
                </a:solidFill>
              </a:rPr>
              <a:t>Capable, Ethical and Developmental State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Priority 2: </a:t>
            </a:r>
            <a:r>
              <a:rPr lang="en-US" dirty="0">
                <a:solidFill>
                  <a:schemeClr val="bg1"/>
                </a:solidFill>
              </a:rPr>
              <a:t>Economic Transformation and Job Creation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Priority 5: </a:t>
            </a:r>
            <a:r>
              <a:rPr lang="en-US" dirty="0">
                <a:solidFill>
                  <a:schemeClr val="bg1"/>
                </a:solidFill>
              </a:rPr>
              <a:t>Spatial Integration, Human Settlements and Local Government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Priority 7: </a:t>
            </a:r>
            <a:r>
              <a:rPr lang="en-US" dirty="0">
                <a:solidFill>
                  <a:schemeClr val="bg1"/>
                </a:solidFill>
              </a:rPr>
              <a:t>A Better Africa and World </a:t>
            </a:r>
            <a:endParaRPr lang="en-ZA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FB4313-45DA-42B1-9E9E-365F6978A3A7}"/>
              </a:ext>
            </a:extLst>
          </p:cNvPr>
          <p:cNvCxnSpPr>
            <a:cxnSpLocks/>
          </p:cNvCxnSpPr>
          <p:nvPr/>
        </p:nvCxnSpPr>
        <p:spPr>
          <a:xfrm>
            <a:off x="7696584" y="2420888"/>
            <a:ext cx="0" cy="36724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94A1F-E0D5-4648-A250-343FDB8A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focus : Key challenges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C8F9E1-617C-49F6-8631-50D281590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74A7EE-5E58-418F-8AF4-AEB0D7214C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998" y="974443"/>
            <a:ext cx="5318172" cy="46591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1B79166-A2C1-432D-AC5D-33B2090D05B6}"/>
              </a:ext>
            </a:extLst>
          </p:cNvPr>
          <p:cNvSpPr/>
          <p:nvPr/>
        </p:nvSpPr>
        <p:spPr>
          <a:xfrm>
            <a:off x="189002" y="1431058"/>
            <a:ext cx="521639" cy="42952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Responsive Strategy 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9ED870-6FB2-43DB-906A-02FA63A50916}"/>
              </a:ext>
            </a:extLst>
          </p:cNvPr>
          <p:cNvSpPr/>
          <p:nvPr/>
        </p:nvSpPr>
        <p:spPr>
          <a:xfrm rot="5400000">
            <a:off x="4111066" y="3746752"/>
            <a:ext cx="521639" cy="42952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Priotitisation</a:t>
            </a:r>
            <a:endParaRPr lang="en-ZA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0E554-D00F-4AE0-9FDB-E39FB4A9664F}"/>
              </a:ext>
            </a:extLst>
          </p:cNvPr>
          <p:cNvCxnSpPr>
            <a:cxnSpLocks/>
          </p:cNvCxnSpPr>
          <p:nvPr/>
        </p:nvCxnSpPr>
        <p:spPr>
          <a:xfrm>
            <a:off x="7887637" y="1294705"/>
            <a:ext cx="0" cy="47764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A619E21-1CF2-4F57-B492-471EEAD05536}"/>
              </a:ext>
            </a:extLst>
          </p:cNvPr>
          <p:cNvSpPr/>
          <p:nvPr/>
        </p:nvSpPr>
        <p:spPr>
          <a:xfrm>
            <a:off x="8525625" y="2215535"/>
            <a:ext cx="2300153" cy="79733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Climate Emergency </a:t>
            </a:r>
          </a:p>
          <a:p>
            <a:pPr algn="ctr"/>
            <a:r>
              <a:rPr lang="en-US" sz="1400" i="1" dirty="0"/>
              <a:t>The need to decarbonize the economy </a:t>
            </a:r>
            <a:endParaRPr lang="en-ZA" sz="1400" i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AE865DB-E0E2-4BE7-87F5-8AEA8A150B7A}"/>
              </a:ext>
            </a:extLst>
          </p:cNvPr>
          <p:cNvSpPr/>
          <p:nvPr/>
        </p:nvSpPr>
        <p:spPr>
          <a:xfrm>
            <a:off x="8525625" y="3197377"/>
            <a:ext cx="2386945" cy="853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Urbanisation </a:t>
            </a:r>
          </a:p>
          <a:p>
            <a:pPr algn="ctr"/>
            <a:r>
              <a:rPr lang="en-ZA" sz="1600" i="1" dirty="0"/>
              <a:t>The impact on access and energy poverty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6737AF1-CB5C-4589-98B7-A53FF9576977}"/>
              </a:ext>
            </a:extLst>
          </p:cNvPr>
          <p:cNvSpPr/>
          <p:nvPr/>
        </p:nvSpPr>
        <p:spPr>
          <a:xfrm>
            <a:off x="8601177" y="4185677"/>
            <a:ext cx="2312259" cy="9844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Municipal service delivery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49B86BA-2868-4F25-BE65-0F9934AB24AC}"/>
              </a:ext>
            </a:extLst>
          </p:cNvPr>
          <p:cNvSpPr/>
          <p:nvPr/>
        </p:nvSpPr>
        <p:spPr>
          <a:xfrm>
            <a:off x="8572220" y="5304992"/>
            <a:ext cx="2370175" cy="9844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Convergence</a:t>
            </a:r>
            <a:r>
              <a:rPr lang="en-US" sz="1600" dirty="0"/>
              <a:t>  </a:t>
            </a:r>
          </a:p>
          <a:p>
            <a:pPr algn="ctr"/>
            <a:r>
              <a:rPr lang="en-ZA" sz="1600" i="1" dirty="0"/>
              <a:t>ICT impacting on services delivery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CE972EE-2D92-4920-8ADF-3BFBA7A840EB}"/>
              </a:ext>
            </a:extLst>
          </p:cNvPr>
          <p:cNvSpPr/>
          <p:nvPr/>
        </p:nvSpPr>
        <p:spPr>
          <a:xfrm>
            <a:off x="6924427" y="1431057"/>
            <a:ext cx="521639" cy="42952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Striking a  Balance</a:t>
            </a:r>
            <a:endParaRPr lang="en-ZA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1D0826-0A32-4C5C-813E-12665BED8B33}"/>
              </a:ext>
            </a:extLst>
          </p:cNvPr>
          <p:cNvSpPr/>
          <p:nvPr/>
        </p:nvSpPr>
        <p:spPr>
          <a:xfrm rot="5400000">
            <a:off x="9421105" y="405448"/>
            <a:ext cx="521639" cy="230015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Themes</a:t>
            </a:r>
            <a:endParaRPr lang="en-Z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82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FBE4F-29A6-463F-AFEF-148C80E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Annual performance Plan Targets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C880A91-8956-4FA1-AE55-68E17D2D9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6091653"/>
              </p:ext>
            </p:extLst>
          </p:nvPr>
        </p:nvGraphicFramePr>
        <p:xfrm>
          <a:off x="310438" y="1946470"/>
          <a:ext cx="5702563" cy="269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167">
                  <a:extLst>
                    <a:ext uri="{9D8B030D-6E8A-4147-A177-3AD203B41FA5}">
                      <a16:colId xmlns:a16="http://schemas.microsoft.com/office/drawing/2014/main" xmlns="" val="1309627739"/>
                    </a:ext>
                  </a:extLst>
                </a:gridCol>
                <a:gridCol w="1774396">
                  <a:extLst>
                    <a:ext uri="{9D8B030D-6E8A-4147-A177-3AD203B41FA5}">
                      <a16:colId xmlns:a16="http://schemas.microsoft.com/office/drawing/2014/main" xmlns="" val="2560113142"/>
                    </a:ext>
                  </a:extLst>
                </a:gridCol>
              </a:tblGrid>
              <a:tr h="723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Programme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No. of targets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276761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Programme 1 : Administration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7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44720198"/>
                  </a:ext>
                </a:extLst>
              </a:tr>
              <a:tr h="669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Programme 2 : Applied Energy Research and Innovation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19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3244303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Programme 3: Energy Efficiency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6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6610805"/>
                  </a:ext>
                </a:extLst>
              </a:tr>
              <a:tr h="521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Overall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</a:rPr>
                        <a:t>32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491889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983689E-4C98-4A91-AB2D-98F4B8FEE60D}"/>
              </a:ext>
            </a:extLst>
          </p:cNvPr>
          <p:cNvCxnSpPr>
            <a:cxnSpLocks/>
          </p:cNvCxnSpPr>
          <p:nvPr/>
        </p:nvCxnSpPr>
        <p:spPr>
          <a:xfrm>
            <a:off x="6328108" y="1193114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5E8900-E075-4E0A-93C7-1AEC56E0D47F}"/>
              </a:ext>
            </a:extLst>
          </p:cNvPr>
          <p:cNvSpPr txBox="1"/>
          <p:nvPr/>
        </p:nvSpPr>
        <p:spPr>
          <a:xfrm>
            <a:off x="6767021" y="1569792"/>
            <a:ext cx="5114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Programme 1: </a:t>
            </a:r>
            <a:r>
              <a:rPr lang="en-ZA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Administration </a:t>
            </a:r>
          </a:p>
          <a:p>
            <a:endParaRPr lang="en-ZA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Programme 2:</a:t>
            </a:r>
            <a:r>
              <a:rPr lang="en-ZA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designed to address SANEDI’s responsibilities per Chapter 4 of the Energy Act, section 7(2)(b)</a:t>
            </a:r>
          </a:p>
          <a:p>
            <a:endParaRPr lang="en-ZA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Research and Development</a:t>
            </a:r>
          </a:p>
          <a:p>
            <a:pPr lvl="1"/>
            <a:endParaRPr lang="en-ZA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Programme 3:</a:t>
            </a:r>
            <a:r>
              <a:rPr lang="en-ZA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designed to address SANEDI’s responsibilities per Chapter 4 of the Energy Act, section 7(2)(a) </a:t>
            </a:r>
          </a:p>
          <a:p>
            <a:endParaRPr lang="en-ZA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Efficiency(EE)</a:t>
            </a:r>
          </a:p>
          <a:p>
            <a:pPr marL="457200" lvl="1" indent="0">
              <a:buNone/>
            </a:pPr>
            <a:r>
              <a:rPr lang="en-ZA" i="1" dirty="0">
                <a:solidFill>
                  <a:srgbClr val="008000"/>
                </a:solidFill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6980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85CB6-6402-4F45-842F-5D09130B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 1: </a:t>
            </a:r>
            <a:r>
              <a:rPr lang="en-US" b="1" dirty="0"/>
              <a:t>Administration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CD095-EC67-4BB5-8731-96747EE5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221" y="2407717"/>
            <a:ext cx="3168352" cy="38581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4030CD-8F64-4A88-A76A-F358EF6E1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3229F7-18AC-4F56-BC47-8DE9F2FC28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373" y="905099"/>
            <a:ext cx="10407475" cy="126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7558E7-D5A3-4A53-8FFC-991EB913F8AE}"/>
              </a:ext>
            </a:extLst>
          </p:cNvPr>
          <p:cNvSpPr txBox="1"/>
          <p:nvPr/>
        </p:nvSpPr>
        <p:spPr>
          <a:xfrm>
            <a:off x="1387652" y="2272206"/>
            <a:ext cx="4628811" cy="399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Responsible for, amongst other things, ensuring: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Providing facilities and a conducive, safe and healthy working environment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Ensure adequate capacity and skills to support implementation of the strategy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Sound internal control environment and good governance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Compliance with laws and regulations and  Effective management of Risks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Effective stakeholder engagement </a:t>
            </a:r>
            <a:r>
              <a:rPr lang="en-ZA" sz="1600" dirty="0"/>
              <a:t/>
            </a:r>
            <a:br>
              <a:rPr lang="en-ZA" sz="1600" dirty="0"/>
            </a:br>
            <a:endParaRPr lang="en-ZA" sz="16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C705E55-3CF8-47B9-B6D9-487057688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6873259"/>
              </p:ext>
            </p:extLst>
          </p:nvPr>
        </p:nvGraphicFramePr>
        <p:xfrm>
          <a:off x="6817401" y="2256642"/>
          <a:ext cx="3619378" cy="400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FA9148-4899-46C9-9368-0ABBCF59F77A}"/>
              </a:ext>
            </a:extLst>
          </p:cNvPr>
          <p:cNvSpPr/>
          <p:nvPr/>
        </p:nvSpPr>
        <p:spPr>
          <a:xfrm>
            <a:off x="204725" y="1539603"/>
            <a:ext cx="521639" cy="42952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7  targets</a:t>
            </a:r>
            <a:endParaRPr lang="en-Z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44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10E56-017F-41DC-AFD8-9B48676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programmes prog 2&amp;3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A8447-AE97-45C9-B346-613E8735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91" y="908720"/>
            <a:ext cx="8229600" cy="2520280"/>
          </a:xfrm>
        </p:spPr>
        <p:txBody>
          <a:bodyPr/>
          <a:lstStyle/>
          <a:p>
            <a:pPr marL="0" indent="0">
              <a:buNone/>
            </a:pPr>
            <a:endParaRPr lang="en-ZA" sz="2400" i="1" dirty="0">
              <a:solidFill>
                <a:srgbClr val="008000"/>
              </a:solidFill>
            </a:endParaRPr>
          </a:p>
          <a:p>
            <a:r>
              <a:rPr lang="en-ZA" sz="2400" i="1" dirty="0">
                <a:solidFill>
                  <a:srgbClr val="008000"/>
                </a:solidFill>
              </a:rPr>
              <a:t>Overall 2 programmes and 7 sub-programme with different by complementary focus areas.</a:t>
            </a:r>
          </a:p>
          <a:p>
            <a:endParaRPr lang="en-ZA" i="1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9C4A23-0350-40B0-B934-96E0C8769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9832047-2EFD-4E57-A1AA-986DDB11FA02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61B1D54-90C9-4E9C-8828-C297A6B8F67E}"/>
              </a:ext>
            </a:extLst>
          </p:cNvPr>
          <p:cNvSpPr txBox="1">
            <a:spLocks/>
          </p:cNvSpPr>
          <p:nvPr/>
        </p:nvSpPr>
        <p:spPr bwMode="auto">
          <a:xfrm>
            <a:off x="7632165" y="2168860"/>
            <a:ext cx="3950235" cy="395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Square721 BT" pitchFamily="34" charset="0"/>
              <a:buChar char="–"/>
              <a:defRPr sz="24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rgbClr val="FF3300"/>
              </a:buClr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FF6600"/>
              </a:buClr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Square721 BT" pitchFamily="34" charset="0"/>
              <a:buChar char="–"/>
              <a:defRPr sz="2000" kern="1200">
                <a:solidFill>
                  <a:srgbClr val="5F5F5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ZA" sz="1800" b="1" dirty="0"/>
              <a:t>Strategic outputs:</a:t>
            </a:r>
          </a:p>
          <a:p>
            <a:pPr lvl="1"/>
            <a:endParaRPr lang="en-ZA" sz="1800" dirty="0"/>
          </a:p>
          <a:p>
            <a:pPr lvl="1"/>
            <a:r>
              <a:rPr lang="en-ZA" sz="1800" b="1" dirty="0">
                <a:solidFill>
                  <a:srgbClr val="008000"/>
                </a:solidFill>
              </a:rPr>
              <a:t>Smart Grids systems </a:t>
            </a:r>
            <a:r>
              <a:rPr lang="en-ZA" sz="1800" dirty="0"/>
              <a:t>piloted for smart cities</a:t>
            </a:r>
          </a:p>
          <a:p>
            <a:pPr lvl="1"/>
            <a:r>
              <a:rPr lang="en-ZA" sz="1800" b="1" dirty="0">
                <a:solidFill>
                  <a:srgbClr val="008000"/>
                </a:solidFill>
              </a:rPr>
              <a:t>Demonstration of </a:t>
            </a:r>
            <a:r>
              <a:rPr lang="en-ZA" sz="1800" b="1" dirty="0" err="1">
                <a:solidFill>
                  <a:srgbClr val="008000"/>
                </a:solidFill>
              </a:rPr>
              <a:t>GhG</a:t>
            </a:r>
            <a:r>
              <a:rPr lang="en-ZA" sz="1800" b="1" dirty="0"/>
              <a:t> </a:t>
            </a:r>
            <a:r>
              <a:rPr lang="en-ZA" sz="1800" dirty="0"/>
              <a:t>emission </a:t>
            </a:r>
            <a:r>
              <a:rPr lang="en-ZA" sz="1800" b="1" dirty="0">
                <a:solidFill>
                  <a:srgbClr val="008000"/>
                </a:solidFill>
              </a:rPr>
              <a:t>mitigation</a:t>
            </a:r>
            <a:r>
              <a:rPr lang="en-ZA" sz="1800" dirty="0"/>
              <a:t> potential in support of national commitments</a:t>
            </a:r>
          </a:p>
          <a:p>
            <a:pPr lvl="1"/>
            <a:r>
              <a:rPr lang="en-ZA" sz="1800" b="1" dirty="0">
                <a:solidFill>
                  <a:srgbClr val="008000"/>
                </a:solidFill>
              </a:rPr>
              <a:t>Evidence based planning</a:t>
            </a:r>
            <a:r>
              <a:rPr lang="en-ZA" sz="1800" dirty="0"/>
              <a:t>, resource allocations and  decision making</a:t>
            </a:r>
          </a:p>
          <a:p>
            <a:pPr lvl="1"/>
            <a:r>
              <a:rPr lang="en-ZA" sz="1800" dirty="0"/>
              <a:t>Energy </a:t>
            </a:r>
            <a:r>
              <a:rPr lang="en-ZA" sz="1800" b="1" dirty="0">
                <a:solidFill>
                  <a:srgbClr val="008000"/>
                </a:solidFill>
              </a:rPr>
              <a:t>transition expertise </a:t>
            </a:r>
          </a:p>
          <a:p>
            <a:pPr lvl="1"/>
            <a:endParaRPr lang="en-ZA" sz="1600" dirty="0"/>
          </a:p>
          <a:p>
            <a:pPr lvl="1"/>
            <a:endParaRPr lang="en-ZA" sz="1600" dirty="0"/>
          </a:p>
          <a:p>
            <a:pPr lvl="1"/>
            <a:endParaRPr lang="en-ZA" sz="16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5974170-A613-47FD-B4C4-2DBF1B942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5552553"/>
              </p:ext>
            </p:extLst>
          </p:nvPr>
        </p:nvGraphicFramePr>
        <p:xfrm>
          <a:off x="1371600" y="2312879"/>
          <a:ext cx="4609565" cy="349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7721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46A84-17ED-404E-902D-BB054665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Programme 2&amp;3: Planned Initiatives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4EAAD96-1625-4004-AF45-57E2A00088A5}"/>
              </a:ext>
            </a:extLst>
          </p:cNvPr>
          <p:cNvCxnSpPr>
            <a:cxnSpLocks/>
          </p:cNvCxnSpPr>
          <p:nvPr/>
        </p:nvCxnSpPr>
        <p:spPr>
          <a:xfrm>
            <a:off x="7516830" y="1489504"/>
            <a:ext cx="0" cy="500067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56E28B-A5F4-49AB-AE0D-6E147176794A}"/>
              </a:ext>
            </a:extLst>
          </p:cNvPr>
          <p:cNvSpPr/>
          <p:nvPr/>
        </p:nvSpPr>
        <p:spPr>
          <a:xfrm rot="5400000">
            <a:off x="9436056" y="-686262"/>
            <a:ext cx="431802" cy="391973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ZA" b="1" dirty="0">
                <a:solidFill>
                  <a:schemeClr val="tx2"/>
                </a:solidFill>
              </a:rPr>
              <a:t>Technologies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DAE3640-40CD-474D-A01F-A8861DA28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423429"/>
              </p:ext>
            </p:extLst>
          </p:nvPr>
        </p:nvGraphicFramePr>
        <p:xfrm>
          <a:off x="1105361" y="1172391"/>
          <a:ext cx="5358380" cy="4565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1339">
                  <a:extLst>
                    <a:ext uri="{9D8B030D-6E8A-4147-A177-3AD203B41FA5}">
                      <a16:colId xmlns:a16="http://schemas.microsoft.com/office/drawing/2014/main" xmlns="" val="2585977826"/>
                    </a:ext>
                  </a:extLst>
                </a:gridCol>
                <a:gridCol w="1247041">
                  <a:extLst>
                    <a:ext uri="{9D8B030D-6E8A-4147-A177-3AD203B41FA5}">
                      <a16:colId xmlns:a16="http://schemas.microsoft.com/office/drawing/2014/main" xmlns="" val="3966489118"/>
                    </a:ext>
                  </a:extLst>
                </a:gridCol>
              </a:tblGrid>
              <a:tr h="51223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Planned Initiatives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% of Plan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391656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Skills  Interventions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254110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Knowledge sharing /Awareness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167528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Demonstrations and Pilots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n-ZA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797009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Research Reports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355923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Datasets developed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n-ZA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581028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Energy Efficiency interventions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5004132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Research Funding support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462351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Technology Roadmaps 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814809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Energy Status reports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804063"/>
                  </a:ext>
                </a:extLst>
              </a:tr>
              <a:tr h="40534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Energy Performance Standards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n-Z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713248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926212-226B-45EE-A4A0-BBF6993727ED}"/>
              </a:ext>
            </a:extLst>
          </p:cNvPr>
          <p:cNvSpPr/>
          <p:nvPr/>
        </p:nvSpPr>
        <p:spPr>
          <a:xfrm>
            <a:off x="310941" y="1442793"/>
            <a:ext cx="521639" cy="42952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b" anchorCtr="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25 targets</a:t>
            </a:r>
            <a:endParaRPr lang="en-ZA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23DC822-EA78-4472-AC0D-C1755BA54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5035621"/>
              </p:ext>
            </p:extLst>
          </p:nvPr>
        </p:nvGraphicFramePr>
        <p:xfrm>
          <a:off x="7754574" y="1442793"/>
          <a:ext cx="4460750" cy="53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714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aned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SANEDI Annual Report Presentation 2019 OCTOBER 01</Template>
  <TotalTime>3717</TotalTime>
  <Words>1347</Words>
  <Application>Microsoft Office PowerPoint</Application>
  <PresentationFormat>Custom</PresentationFormat>
  <Paragraphs>269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Sanedi Theme</vt:lpstr>
      <vt:lpstr>SANEDI/ Strategic session </vt:lpstr>
      <vt:lpstr>Contents</vt:lpstr>
      <vt:lpstr>Governance Matters</vt:lpstr>
      <vt:lpstr>Strategic Focus: Overall Objective</vt:lpstr>
      <vt:lpstr>Strategic focus : Key challenges </vt:lpstr>
      <vt:lpstr>Annual performance Plan Targets</vt:lpstr>
      <vt:lpstr>Programme 1: Administration </vt:lpstr>
      <vt:lpstr>Core programmes prog 2&amp;3 </vt:lpstr>
      <vt:lpstr>Programme 2&amp;3: Planned Initiatives</vt:lpstr>
      <vt:lpstr>Impact Area : Just Energy Transition</vt:lpstr>
      <vt:lpstr>Impact Area : Just Energy Transition</vt:lpstr>
      <vt:lpstr>Impact Area : Energy Planning and decision making </vt:lpstr>
      <vt:lpstr>Impact Areas </vt:lpstr>
      <vt:lpstr>Budget Summary</vt:lpstr>
      <vt:lpstr>Budget Summary</vt:lpstr>
      <vt:lpstr>Concluding Remarks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AFS MARCH 2020</dc:title>
  <dc:creator>Lorraine Ramaotsoa</dc:creator>
  <cp:lastModifiedBy>USER</cp:lastModifiedBy>
  <cp:revision>419</cp:revision>
  <dcterms:created xsi:type="dcterms:W3CDTF">2020-07-16T11:19:59Z</dcterms:created>
  <dcterms:modified xsi:type="dcterms:W3CDTF">2022-05-10T10:24:54Z</dcterms:modified>
</cp:coreProperties>
</file>