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723" r:id="rId1"/>
    <p:sldMasterId id="2147483729" r:id="rId2"/>
    <p:sldMasterId id="2147483735" r:id="rId3"/>
  </p:sldMasterIdLst>
  <p:notesMasterIdLst>
    <p:notesMasterId r:id="rId55"/>
  </p:notesMasterIdLst>
  <p:handoutMasterIdLst>
    <p:handoutMasterId r:id="rId56"/>
  </p:handoutMasterIdLst>
  <p:sldIdLst>
    <p:sldId id="740" r:id="rId4"/>
    <p:sldId id="551" r:id="rId5"/>
    <p:sldId id="690" r:id="rId6"/>
    <p:sldId id="750" r:id="rId7"/>
    <p:sldId id="751" r:id="rId8"/>
    <p:sldId id="781" r:id="rId9"/>
    <p:sldId id="764" r:id="rId10"/>
    <p:sldId id="771" r:id="rId11"/>
    <p:sldId id="774" r:id="rId12"/>
    <p:sldId id="760" r:id="rId13"/>
    <p:sldId id="768" r:id="rId14"/>
    <p:sldId id="762" r:id="rId15"/>
    <p:sldId id="763" r:id="rId16"/>
    <p:sldId id="742" r:id="rId17"/>
    <p:sldId id="770" r:id="rId18"/>
    <p:sldId id="769" r:id="rId19"/>
    <p:sldId id="777" r:id="rId20"/>
    <p:sldId id="778" r:id="rId21"/>
    <p:sldId id="757" r:id="rId22"/>
    <p:sldId id="779" r:id="rId23"/>
    <p:sldId id="720" r:id="rId24"/>
    <p:sldId id="753" r:id="rId25"/>
    <p:sldId id="741" r:id="rId26"/>
    <p:sldId id="715" r:id="rId27"/>
    <p:sldId id="772" r:id="rId28"/>
    <p:sldId id="775" r:id="rId29"/>
    <p:sldId id="780" r:id="rId30"/>
    <p:sldId id="782" r:id="rId31"/>
    <p:sldId id="752" r:id="rId32"/>
    <p:sldId id="773" r:id="rId33"/>
    <p:sldId id="739" r:id="rId34"/>
    <p:sldId id="721" r:id="rId35"/>
    <p:sldId id="722" r:id="rId36"/>
    <p:sldId id="723" r:id="rId37"/>
    <p:sldId id="724" r:id="rId38"/>
    <p:sldId id="725" r:id="rId39"/>
    <p:sldId id="726" r:id="rId40"/>
    <p:sldId id="727" r:id="rId41"/>
    <p:sldId id="728" r:id="rId42"/>
    <p:sldId id="729" r:id="rId43"/>
    <p:sldId id="730" r:id="rId44"/>
    <p:sldId id="744" r:id="rId45"/>
    <p:sldId id="746" r:id="rId46"/>
    <p:sldId id="747" r:id="rId47"/>
    <p:sldId id="748" r:id="rId48"/>
    <p:sldId id="749" r:id="rId49"/>
    <p:sldId id="754" r:id="rId50"/>
    <p:sldId id="755" r:id="rId51"/>
    <p:sldId id="756" r:id="rId52"/>
    <p:sldId id="738" r:id="rId53"/>
    <p:sldId id="468" r:id="rId54"/>
  </p:sldIdLst>
  <p:sldSz cx="13004800" cy="9753600"/>
  <p:notesSz cx="9944100" cy="6805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1pPr>
    <a:lvl2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2pPr>
    <a:lvl3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3pPr>
    <a:lvl4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4pPr>
    <a:lvl5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5pPr>
    <a:lvl6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6pPr>
    <a:lvl7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7pPr>
    <a:lvl8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8pPr>
    <a:lvl9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9pPr>
  </p:defaultTextStyle>
  <p:extLst>
    <p:ext uri="{521415D9-36F7-43E2-AB2F-B90AF26B5E84}">
      <p14:sectionLst xmlns:p14="http://schemas.microsoft.com/office/powerpoint/2010/main" xmlns="">
        <p14:section name="Default Section" id="{96C7E6AC-EB17-4930-AFD6-79E1F254E5A3}">
          <p14:sldIdLst>
            <p14:sldId id="740"/>
            <p14:sldId id="551"/>
            <p14:sldId id="690"/>
            <p14:sldId id="750"/>
            <p14:sldId id="751"/>
            <p14:sldId id="781"/>
            <p14:sldId id="764"/>
            <p14:sldId id="771"/>
            <p14:sldId id="774"/>
            <p14:sldId id="760"/>
            <p14:sldId id="768"/>
            <p14:sldId id="762"/>
            <p14:sldId id="763"/>
            <p14:sldId id="742"/>
            <p14:sldId id="770"/>
            <p14:sldId id="769"/>
            <p14:sldId id="777"/>
            <p14:sldId id="778"/>
            <p14:sldId id="757"/>
            <p14:sldId id="779"/>
            <p14:sldId id="720"/>
            <p14:sldId id="753"/>
            <p14:sldId id="741"/>
            <p14:sldId id="715"/>
            <p14:sldId id="772"/>
            <p14:sldId id="775"/>
            <p14:sldId id="780"/>
            <p14:sldId id="782"/>
            <p14:sldId id="752"/>
            <p14:sldId id="773"/>
            <p14:sldId id="739"/>
            <p14:sldId id="721"/>
            <p14:sldId id="722"/>
            <p14:sldId id="723"/>
            <p14:sldId id="724"/>
            <p14:sldId id="725"/>
            <p14:sldId id="726"/>
            <p14:sldId id="727"/>
            <p14:sldId id="728"/>
            <p14:sldId id="729"/>
            <p14:sldId id="730"/>
            <p14:sldId id="744"/>
            <p14:sldId id="746"/>
            <p14:sldId id="747"/>
            <p14:sldId id="748"/>
            <p14:sldId id="749"/>
            <p14:sldId id="754"/>
            <p14:sldId id="755"/>
            <p14:sldId id="756"/>
            <p14:sldId id="738"/>
          </p14:sldIdLst>
        </p14:section>
        <p14:section name="Untitled Section" id="{828BBA96-2E91-414A-B2C7-D02DD48B3F52}">
          <p14:sldIdLst>
            <p14:sldId id="468"/>
          </p14:sldIdLst>
        </p14:section>
      </p14:sectionLst>
    </p:ex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uli Letsoalo" initials="TL" lastIdx="27" clrIdx="0"/>
  <p:cmAuthor id="1" name="Vongani Sambo" initials="VS" lastIdx="4" clrIdx="1">
    <p:extLst>
      <p:ext uri="{19B8F6BF-5375-455C-9EA6-DF929625EA0E}">
        <p15:presenceInfo xmlns:p15="http://schemas.microsoft.com/office/powerpoint/2012/main" xmlns="" userId="S-1-5-21-4132637620-221692626-2368620139-27022" providerId="AD"/>
      </p:ext>
    </p:extLst>
  </p:cmAuthor>
  <p:cmAuthor id="2" name="Mpho Makeke" initials="MM" lastIdx="4" clrIdx="2">
    <p:extLst>
      <p:ext uri="{19B8F6BF-5375-455C-9EA6-DF929625EA0E}">
        <p15:presenceInfo xmlns:p15="http://schemas.microsoft.com/office/powerpoint/2012/main" xmlns="" userId="S-1-5-21-4132637620-221692626-2368620139-25787" providerId="AD"/>
      </p:ext>
    </p:extLst>
  </p:cmAuthor>
  <p:cmAuthor id="3" name="Hendrick Jakobus Van Wyk" initials="HJVW" lastIdx="1" clrIdx="3">
    <p:extLst>
      <p:ext uri="{19B8F6BF-5375-455C-9EA6-DF929625EA0E}">
        <p15:presenceInfo xmlns:p15="http://schemas.microsoft.com/office/powerpoint/2012/main" xmlns="" userId="S-1-5-21-4132637620-221692626-2368620139-16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119B38"/>
    <a:srgbClr val="C6C6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1A2155"/>
        </a:fontRef>
        <a:srgbClr val="1A2155"/>
      </a:tcTxStyle>
      <a:tcStyle>
        <a:tcBdr>
          <a:left>
            <a:ln w="12700" cap="flat">
              <a:solidFill>
                <a:srgbClr val="1A2155"/>
              </a:solidFill>
              <a:prstDash val="solid"/>
              <a:round/>
            </a:ln>
          </a:left>
          <a:right>
            <a:ln w="12700" cap="flat">
              <a:solidFill>
                <a:srgbClr val="1A2155"/>
              </a:solidFill>
              <a:prstDash val="solid"/>
              <a:round/>
            </a:ln>
          </a:right>
          <a:top>
            <a:ln w="12700" cap="flat">
              <a:solidFill>
                <a:srgbClr val="1A2155"/>
              </a:solidFill>
              <a:prstDash val="solid"/>
              <a:round/>
            </a:ln>
          </a:top>
          <a:bottom>
            <a:ln w="12700" cap="flat">
              <a:solidFill>
                <a:srgbClr val="1A2155"/>
              </a:solidFill>
              <a:prstDash val="solid"/>
              <a:round/>
            </a:ln>
          </a:bottom>
          <a:insideH>
            <a:ln w="12700" cap="flat">
              <a:solidFill>
                <a:srgbClr val="1A2155"/>
              </a:solidFill>
              <a:prstDash val="solid"/>
              <a:round/>
            </a:ln>
          </a:insideH>
          <a:insideV>
            <a:ln w="12700" cap="flat">
              <a:solidFill>
                <a:srgbClr val="1A2155"/>
              </a:solidFill>
              <a:prstDash val="solid"/>
              <a:round/>
            </a:ln>
          </a:insideV>
        </a:tcBdr>
        <a:fill>
          <a:noFill/>
        </a:fill>
      </a:tcStyle>
    </a:wholeTbl>
    <a:band2H>
      <a:tcTxStyle/>
      <a:tcStyle>
        <a:tcBdr/>
        <a:fill>
          <a:solidFill>
            <a:srgbClr val="FFFFFF"/>
          </a:solidFill>
        </a:fill>
      </a:tcStyle>
    </a:band2H>
    <a:firstCol>
      <a:tcTxStyle b="off" i="off">
        <a:fontRef idx="major">
          <a:srgbClr val="1A2155"/>
        </a:fontRef>
        <a:srgbClr val="1A2155"/>
      </a:tcTxStyle>
      <a:tcStyle>
        <a:tcBdr>
          <a:left>
            <a:ln w="12700" cap="flat">
              <a:solidFill>
                <a:srgbClr val="1A2155"/>
              </a:solidFill>
              <a:prstDash val="solid"/>
              <a:round/>
            </a:ln>
          </a:left>
          <a:right>
            <a:ln w="12700" cap="flat">
              <a:solidFill>
                <a:srgbClr val="1A2155"/>
              </a:solidFill>
              <a:prstDash val="solid"/>
              <a:round/>
            </a:ln>
          </a:right>
          <a:top>
            <a:ln w="12700" cap="flat">
              <a:solidFill>
                <a:srgbClr val="1A2155"/>
              </a:solidFill>
              <a:prstDash val="solid"/>
              <a:round/>
            </a:ln>
          </a:top>
          <a:bottom>
            <a:ln w="12700" cap="flat">
              <a:solidFill>
                <a:srgbClr val="1A2155"/>
              </a:solidFill>
              <a:prstDash val="solid"/>
              <a:round/>
            </a:ln>
          </a:bottom>
          <a:insideH>
            <a:ln w="12700" cap="flat">
              <a:solidFill>
                <a:srgbClr val="1A2155"/>
              </a:solidFill>
              <a:prstDash val="solid"/>
              <a:round/>
            </a:ln>
          </a:insideH>
          <a:insideV>
            <a:ln w="12700" cap="flat">
              <a:solidFill>
                <a:srgbClr val="1A2155"/>
              </a:solidFill>
              <a:prstDash val="solid"/>
              <a:round/>
            </a:ln>
          </a:insideV>
        </a:tcBdr>
        <a:fill>
          <a:noFill/>
        </a:fill>
      </a:tcStyle>
    </a:firstCol>
    <a:lastRow>
      <a:tcTxStyle b="off" i="off">
        <a:fontRef idx="major">
          <a:srgbClr val="1A2155"/>
        </a:fontRef>
        <a:srgbClr val="1A2155"/>
      </a:tcTxStyle>
      <a:tcStyle>
        <a:tcBdr>
          <a:left>
            <a:ln w="12700" cap="flat">
              <a:solidFill>
                <a:srgbClr val="1A2155"/>
              </a:solidFill>
              <a:prstDash val="solid"/>
              <a:round/>
            </a:ln>
          </a:left>
          <a:right>
            <a:ln w="12700" cap="flat">
              <a:solidFill>
                <a:srgbClr val="1A2155"/>
              </a:solidFill>
              <a:prstDash val="solid"/>
              <a:round/>
            </a:ln>
          </a:right>
          <a:top>
            <a:ln w="12700" cap="flat">
              <a:solidFill>
                <a:srgbClr val="1A2155"/>
              </a:solidFill>
              <a:prstDash val="solid"/>
              <a:round/>
            </a:ln>
          </a:top>
          <a:bottom>
            <a:ln w="12700" cap="flat">
              <a:solidFill>
                <a:srgbClr val="1A2155"/>
              </a:solidFill>
              <a:prstDash val="solid"/>
              <a:round/>
            </a:ln>
          </a:bottom>
          <a:insideH>
            <a:ln w="12700" cap="flat">
              <a:solidFill>
                <a:srgbClr val="1A2155"/>
              </a:solidFill>
              <a:prstDash val="solid"/>
              <a:round/>
            </a:ln>
          </a:insideH>
          <a:insideV>
            <a:ln w="12700" cap="flat">
              <a:solidFill>
                <a:srgbClr val="1A2155"/>
              </a:solidFill>
              <a:prstDash val="solid"/>
              <a:round/>
            </a:ln>
          </a:insideV>
        </a:tcBdr>
        <a:fill>
          <a:noFill/>
        </a:fill>
      </a:tcStyle>
    </a:lastRow>
    <a:firstRow>
      <a:tcTxStyle b="off" i="off">
        <a:fontRef idx="major">
          <a:srgbClr val="1A2155"/>
        </a:fontRef>
        <a:srgbClr val="1A2155"/>
      </a:tcTxStyle>
      <a:tcStyle>
        <a:tcBdr>
          <a:left>
            <a:ln w="12700" cap="flat">
              <a:solidFill>
                <a:srgbClr val="1A2155"/>
              </a:solidFill>
              <a:prstDash val="solid"/>
              <a:round/>
            </a:ln>
          </a:left>
          <a:right>
            <a:ln w="12700" cap="flat">
              <a:solidFill>
                <a:srgbClr val="1A2155"/>
              </a:solidFill>
              <a:prstDash val="solid"/>
              <a:round/>
            </a:ln>
          </a:right>
          <a:top>
            <a:ln w="12700" cap="flat">
              <a:solidFill>
                <a:srgbClr val="1A2155"/>
              </a:solidFill>
              <a:prstDash val="solid"/>
              <a:round/>
            </a:ln>
          </a:top>
          <a:bottom>
            <a:ln w="12700" cap="flat">
              <a:solidFill>
                <a:srgbClr val="1A2155"/>
              </a:solidFill>
              <a:prstDash val="solid"/>
              <a:round/>
            </a:ln>
          </a:bottom>
          <a:insideH>
            <a:ln w="12700" cap="flat">
              <a:solidFill>
                <a:srgbClr val="1A2155"/>
              </a:solidFill>
              <a:prstDash val="solid"/>
              <a:round/>
            </a:ln>
          </a:insideH>
          <a:insideV>
            <a:ln w="12700" cap="flat">
              <a:solidFill>
                <a:srgbClr val="1A2155"/>
              </a:solidFill>
              <a:prstDash val="solid"/>
              <a:round/>
            </a:ln>
          </a:insideV>
        </a:tcBdr>
        <a:fill>
          <a:noFill/>
        </a:fill>
      </a:tcStyle>
    </a:firstRow>
  </a:tblStyle>
  <a:tblStyle styleId="{C7B018BB-80A7-4F77-B60F-C8B233D01FF8}" styleName="">
    <a:tblBg/>
    <a:wholeTbl>
      <a:tcTxStyle b="off" i="off">
        <a:fontRef idx="minor">
          <a:srgbClr val="1A2155"/>
        </a:fontRef>
        <a:srgbClr val="1A21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ADA"/>
          </a:solidFill>
        </a:fill>
      </a:tcStyle>
    </a:wholeTbl>
    <a:band2H>
      <a:tcTxStyle/>
      <a:tcStyle>
        <a:tcBdr/>
        <a:fill>
          <a:solidFill>
            <a:srgbClr val="EDED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1A2155"/>
        </a:fontRef>
        <a:srgbClr val="1A21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F0CA"/>
          </a:solidFill>
        </a:fill>
      </a:tcStyle>
    </a:wholeTbl>
    <a:band2H>
      <a:tcTxStyle/>
      <a:tcStyle>
        <a:tcBdr/>
        <a:fill>
          <a:solidFill>
            <a:srgbClr val="F4F7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1A2155"/>
        </a:fontRef>
        <a:srgbClr val="1A21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CCA"/>
          </a:solidFill>
        </a:fill>
      </a:tcStyle>
    </a:wholeTbl>
    <a:band2H>
      <a:tcTxStyle/>
      <a:tcStyle>
        <a:tcBdr/>
        <a:fill>
          <a:solidFill>
            <a:srgbClr val="FFF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1A2155"/>
        </a:fontRef>
        <a:srgbClr val="1A21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1A2155"/>
        </a:fontRef>
        <a:srgbClr val="1A2155"/>
      </a:tcTxStyle>
      <a:tcStyle>
        <a:tcBdr>
          <a:left>
            <a:ln w="12700" cap="flat">
              <a:noFill/>
              <a:miter lim="400000"/>
            </a:ln>
          </a:left>
          <a:right>
            <a:ln w="12700" cap="flat">
              <a:noFill/>
              <a:miter lim="400000"/>
            </a:ln>
          </a:right>
          <a:top>
            <a:ln w="50800" cap="flat">
              <a:solidFill>
                <a:srgbClr val="1A2155"/>
              </a:solidFill>
              <a:prstDash val="solid"/>
              <a:round/>
            </a:ln>
          </a:top>
          <a:bottom>
            <a:ln w="25400" cap="flat">
              <a:solidFill>
                <a:srgbClr val="1A215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1A2155"/>
              </a:solidFill>
              <a:prstDash val="solid"/>
              <a:round/>
            </a:ln>
          </a:top>
          <a:bottom>
            <a:ln w="25400" cap="flat">
              <a:solidFill>
                <a:srgbClr val="1A215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1A2155"/>
        </a:fontRef>
        <a:srgbClr val="1A21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D0"/>
          </a:solidFill>
        </a:fill>
      </a:tcStyle>
    </a:wholeTbl>
    <a:band2H>
      <a:tcTxStyle/>
      <a:tcStyle>
        <a:tcBdr/>
        <a:fill>
          <a:solidFill>
            <a:srgbClr val="E7E7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215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215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215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1273" autoAdjust="0"/>
  </p:normalViewPr>
  <p:slideViewPr>
    <p:cSldViewPr snapToGrid="0">
      <p:cViewPr varScale="1">
        <p:scale>
          <a:sx n="46" d="100"/>
          <a:sy n="46" d="100"/>
        </p:scale>
        <p:origin x="-1704" y="-120"/>
      </p:cViewPr>
      <p:guideLst>
        <p:guide orient="horz" pos="3072"/>
        <p:guide pos="4096"/>
      </p:guideLst>
    </p:cSldViewPr>
  </p:slideViewPr>
  <p:notesTextViewPr>
    <p:cViewPr>
      <p:scale>
        <a:sx n="1" d="1"/>
        <a:sy n="1" d="1"/>
      </p:scale>
      <p:origin x="0" y="0"/>
    </p:cViewPr>
  </p:notesTextViewPr>
  <p:sorterViewPr>
    <p:cViewPr>
      <p:scale>
        <a:sx n="80" d="100"/>
        <a:sy n="80" d="100"/>
      </p:scale>
      <p:origin x="0" y="-11914"/>
    </p:cViewPr>
  </p:sorterViewPr>
  <p:notesViewPr>
    <p:cSldViewPr snapToGrid="0">
      <p:cViewPr varScale="1">
        <p:scale>
          <a:sx n="74" d="100"/>
          <a:sy n="74" d="100"/>
        </p:scale>
        <p:origin x="1734" y="7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Revenue</a:t>
            </a:r>
            <a:r>
              <a:rPr lang="en-ZA" baseline="0"/>
              <a:t> vs Expenses (R'm)</a:t>
            </a:r>
            <a:endParaRPr lang="en-ZA"/>
          </a:p>
        </c:rich>
      </c:tx>
      <c:spPr>
        <a:noFill/>
        <a:ln>
          <a:noFill/>
        </a:ln>
        <a:effectLst/>
      </c:spPr>
    </c:title>
    <c:plotArea>
      <c:layout/>
      <c:barChart>
        <c:barDir val="col"/>
        <c:grouping val="clustered"/>
        <c:ser>
          <c:idx val="2"/>
          <c:order val="2"/>
          <c:tx>
            <c:strRef>
              <c:f>'Revenue vs Expenses'!$A$6</c:f>
              <c:strCache>
                <c:ptCount val="1"/>
                <c:pt idx="0">
                  <c:v>Legal Expenses</c:v>
                </c:pt>
              </c:strCache>
            </c:strRef>
          </c:tx>
          <c:spPr>
            <a:solidFill>
              <a:schemeClr val="accent3"/>
            </a:solidFill>
            <a:ln>
              <a:noFill/>
            </a:ln>
            <a:effectLst/>
          </c:spPr>
          <c:dPt>
            <c:idx val="1"/>
            <c:spPr>
              <a:solidFill>
                <a:schemeClr val="accent3"/>
              </a:solidFill>
              <a:ln>
                <a:noFill/>
              </a:ln>
              <a:effectLst/>
            </c:spPr>
            <c:extLst xmlns:c16r2="http://schemas.microsoft.com/office/drawing/2015/06/chart">
              <c:ext xmlns:c16="http://schemas.microsoft.com/office/drawing/2014/chart" uri="{C3380CC4-5D6E-409C-BE32-E72D297353CC}">
                <c16:uniqueId val="{00000001-3CBD-414D-8505-94FD0D804933}"/>
              </c:ext>
            </c:extLst>
          </c:dPt>
          <c:cat>
            <c:numRef>
              <c:f>'Revenue vs Expenses'!$B$2:$E$2</c:f>
              <c:numCache>
                <c:formatCode>General</c:formatCode>
                <c:ptCount val="4"/>
                <c:pt idx="0">
                  <c:v>2019</c:v>
                </c:pt>
                <c:pt idx="1">
                  <c:v>2020</c:v>
                </c:pt>
                <c:pt idx="2">
                  <c:v>2021</c:v>
                </c:pt>
                <c:pt idx="3">
                  <c:v>2022</c:v>
                </c:pt>
              </c:numCache>
            </c:numRef>
          </c:cat>
          <c:val>
            <c:numRef>
              <c:f>'Revenue vs Expenses'!$B$6:$E$6</c:f>
              <c:numCache>
                <c:formatCode>"R"\ #\ ##0</c:formatCode>
                <c:ptCount val="4"/>
                <c:pt idx="0">
                  <c:v>9799.1096264557491</c:v>
                </c:pt>
                <c:pt idx="1">
                  <c:v>10104.328641982689</c:v>
                </c:pt>
                <c:pt idx="2">
                  <c:v>5487.9045070217035</c:v>
                </c:pt>
                <c:pt idx="3">
                  <c:v>7963.3288802996731</c:v>
                </c:pt>
              </c:numCache>
            </c:numRef>
          </c:val>
          <c:extLst xmlns:c16r2="http://schemas.microsoft.com/office/drawing/2015/06/chart">
            <c:ext xmlns:c16="http://schemas.microsoft.com/office/drawing/2014/chart" uri="{C3380CC4-5D6E-409C-BE32-E72D297353CC}">
              <c16:uniqueId val="{00000002-3CBD-414D-8505-94FD0D804933}"/>
            </c:ext>
          </c:extLst>
        </c:ser>
        <c:ser>
          <c:idx val="3"/>
          <c:order val="3"/>
          <c:tx>
            <c:strRef>
              <c:f>'Revenue vs Expenses'!$A$7</c:f>
              <c:strCache>
                <c:ptCount val="1"/>
                <c:pt idx="0">
                  <c:v>Administration Expenses </c:v>
                </c:pt>
              </c:strCache>
            </c:strRef>
          </c:tx>
          <c:spPr>
            <a:solidFill>
              <a:schemeClr val="accent4"/>
            </a:solidFill>
            <a:ln>
              <a:noFill/>
            </a:ln>
            <a:effectLst/>
          </c:spPr>
          <c:cat>
            <c:numRef>
              <c:f>'Revenue vs Expenses'!$B$2:$E$2</c:f>
              <c:numCache>
                <c:formatCode>General</c:formatCode>
                <c:ptCount val="4"/>
                <c:pt idx="0">
                  <c:v>2019</c:v>
                </c:pt>
                <c:pt idx="1">
                  <c:v>2020</c:v>
                </c:pt>
                <c:pt idx="2">
                  <c:v>2021</c:v>
                </c:pt>
                <c:pt idx="3">
                  <c:v>2022</c:v>
                </c:pt>
              </c:numCache>
            </c:numRef>
          </c:cat>
          <c:val>
            <c:numRef>
              <c:f>'Revenue vs Expenses'!$B$7:$E$7</c:f>
              <c:numCache>
                <c:formatCode>"R"\ #\ ##0</c:formatCode>
                <c:ptCount val="4"/>
                <c:pt idx="0">
                  <c:v>1970.4168040000004</c:v>
                </c:pt>
                <c:pt idx="1">
                  <c:v>2214.3263730000003</c:v>
                </c:pt>
                <c:pt idx="2">
                  <c:v>2508.4543855700008</c:v>
                </c:pt>
                <c:pt idx="3">
                  <c:v>2813.5154485700004</c:v>
                </c:pt>
              </c:numCache>
            </c:numRef>
          </c:val>
          <c:extLst xmlns:c16r2="http://schemas.microsoft.com/office/drawing/2015/06/chart">
            <c:ext xmlns:c16="http://schemas.microsoft.com/office/drawing/2014/chart" uri="{C3380CC4-5D6E-409C-BE32-E72D297353CC}">
              <c16:uniqueId val="{00000003-3CBD-414D-8505-94FD0D804933}"/>
            </c:ext>
          </c:extLst>
        </c:ser>
        <c:dLbls/>
        <c:axId val="132715264"/>
        <c:axId val="132312064"/>
      </c:barChart>
      <c:lineChart>
        <c:grouping val="standard"/>
        <c:ser>
          <c:idx val="0"/>
          <c:order val="0"/>
          <c:tx>
            <c:strRef>
              <c:f>'Revenue vs Expenses'!$A$4</c:f>
              <c:strCache>
                <c:ptCount val="1"/>
                <c:pt idx="0">
                  <c:v>Revenue</c:v>
                </c:pt>
              </c:strCache>
            </c:strRef>
          </c:tx>
          <c:spPr>
            <a:ln w="28575" cap="rnd">
              <a:solidFill>
                <a:schemeClr val="accent1"/>
              </a:solidFill>
              <a:round/>
            </a:ln>
            <a:effectLst/>
          </c:spPr>
          <c:marker>
            <c:symbol val="none"/>
          </c:marker>
          <c:cat>
            <c:numRef>
              <c:f>'Revenue vs Expenses'!$B$2:$E$2</c:f>
              <c:numCache>
                <c:formatCode>General</c:formatCode>
                <c:ptCount val="4"/>
                <c:pt idx="0">
                  <c:v>2019</c:v>
                </c:pt>
                <c:pt idx="1">
                  <c:v>2020</c:v>
                </c:pt>
                <c:pt idx="2">
                  <c:v>2021</c:v>
                </c:pt>
                <c:pt idx="3">
                  <c:v>2022</c:v>
                </c:pt>
              </c:numCache>
            </c:numRef>
          </c:cat>
          <c:val>
            <c:numRef>
              <c:f>'Revenue vs Expenses'!$B$4:$E$4</c:f>
              <c:numCache>
                <c:formatCode>"R"\ #\ ##0</c:formatCode>
                <c:ptCount val="4"/>
                <c:pt idx="0">
                  <c:v>43239.323000000004</c:v>
                </c:pt>
                <c:pt idx="1">
                  <c:v>41240.480000000003</c:v>
                </c:pt>
                <c:pt idx="2">
                  <c:v>42248.516000000003</c:v>
                </c:pt>
                <c:pt idx="3">
                  <c:v>48032.433000000005</c:v>
                </c:pt>
              </c:numCache>
            </c:numRef>
          </c:val>
          <c:extLst xmlns:c16r2="http://schemas.microsoft.com/office/drawing/2015/06/chart">
            <c:ext xmlns:c16="http://schemas.microsoft.com/office/drawing/2014/chart" uri="{C3380CC4-5D6E-409C-BE32-E72D297353CC}">
              <c16:uniqueId val="{00000004-3CBD-414D-8505-94FD0D804933}"/>
            </c:ext>
          </c:extLst>
        </c:ser>
        <c:ser>
          <c:idx val="1"/>
          <c:order val="1"/>
          <c:tx>
            <c:strRef>
              <c:f>'Revenue vs Expenses'!$A$5</c:f>
              <c:strCache>
                <c:ptCount val="1"/>
                <c:pt idx="0">
                  <c:v>Claims Expenditure</c:v>
                </c:pt>
              </c:strCache>
            </c:strRef>
          </c:tx>
          <c:spPr>
            <a:ln w="28575" cap="rnd">
              <a:solidFill>
                <a:schemeClr val="accent2"/>
              </a:solidFill>
              <a:round/>
            </a:ln>
            <a:effectLst/>
          </c:spPr>
          <c:marker>
            <c:symbol val="none"/>
          </c:marker>
          <c:cat>
            <c:numRef>
              <c:f>'Revenue vs Expenses'!$B$2:$E$2</c:f>
              <c:numCache>
                <c:formatCode>General</c:formatCode>
                <c:ptCount val="4"/>
                <c:pt idx="0">
                  <c:v>2019</c:v>
                </c:pt>
                <c:pt idx="1">
                  <c:v>2020</c:v>
                </c:pt>
                <c:pt idx="2">
                  <c:v>2021</c:v>
                </c:pt>
                <c:pt idx="3">
                  <c:v>2022</c:v>
                </c:pt>
              </c:numCache>
            </c:numRef>
          </c:cat>
          <c:val>
            <c:numRef>
              <c:f>'Revenue vs Expenses'!$B$5:$E$5</c:f>
              <c:numCache>
                <c:formatCode>"R"\ #\ ##0</c:formatCode>
                <c:ptCount val="4"/>
                <c:pt idx="0">
                  <c:v>96404.834000000003</c:v>
                </c:pt>
                <c:pt idx="1">
                  <c:v>44869.662999999993</c:v>
                </c:pt>
                <c:pt idx="2">
                  <c:v>37877.446000000011</c:v>
                </c:pt>
                <c:pt idx="3">
                  <c:v>43904.509000000005</c:v>
                </c:pt>
              </c:numCache>
            </c:numRef>
          </c:val>
          <c:extLst xmlns:c16r2="http://schemas.microsoft.com/office/drawing/2015/06/chart">
            <c:ext xmlns:c16="http://schemas.microsoft.com/office/drawing/2014/chart" uri="{C3380CC4-5D6E-409C-BE32-E72D297353CC}">
              <c16:uniqueId val="{00000005-3CBD-414D-8505-94FD0D804933}"/>
            </c:ext>
          </c:extLst>
        </c:ser>
        <c:dLbls/>
        <c:marker val="1"/>
        <c:axId val="132308992"/>
        <c:axId val="132310528"/>
      </c:lineChart>
      <c:catAx>
        <c:axId val="1323089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310528"/>
        <c:crosses val="autoZero"/>
        <c:auto val="1"/>
        <c:lblAlgn val="ctr"/>
        <c:lblOffset val="100"/>
      </c:catAx>
      <c:valAx>
        <c:axId val="132310528"/>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R&quot;\ #\ ##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308992"/>
        <c:crosses val="autoZero"/>
        <c:crossBetween val="between"/>
        <c:majorUnit val="10000"/>
      </c:valAx>
      <c:valAx>
        <c:axId val="132312064"/>
        <c:scaling>
          <c:orientation val="minMax"/>
        </c:scaling>
        <c:axPos val="r"/>
        <c:minorGridlines>
          <c:spPr>
            <a:ln w="9525" cap="flat" cmpd="sng" algn="ctr">
              <a:solidFill>
                <a:schemeClr val="tx1">
                  <a:lumMod val="5000"/>
                  <a:lumOff val="95000"/>
                </a:schemeClr>
              </a:solidFill>
              <a:round/>
            </a:ln>
            <a:effectLst/>
          </c:spPr>
        </c:minorGridlines>
        <c:numFmt formatCode="&quot;R&quot;\ #\ ##0"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15264"/>
        <c:crosses val="max"/>
        <c:crossBetween val="between"/>
      </c:valAx>
      <c:catAx>
        <c:axId val="132715264"/>
        <c:scaling>
          <c:orientation val="minMax"/>
        </c:scaling>
        <c:delete val="1"/>
        <c:axPos val="b"/>
        <c:numFmt formatCode="General" sourceLinked="1"/>
        <c:tickLblPos val="none"/>
        <c:crossAx val="132312064"/>
        <c:crosses val="autoZero"/>
        <c:auto val="1"/>
        <c:lblAlgn val="ctr"/>
        <c:lblOffset val="100"/>
      </c:cat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73614-CA67-453E-ABE7-428F999D018C}"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0B347B2C-A359-4DDA-A653-48F599A3CE68}">
      <dgm:prSet custT="1"/>
      <dgm:spPr/>
      <dgm:t>
        <a:bodyPr/>
        <a:lstStyle/>
        <a:p>
          <a:pPr rtl="0"/>
          <a:r>
            <a:rPr lang="en-ZA" sz="2000" baseline="0" dirty="0">
              <a:solidFill>
                <a:schemeClr val="bg2"/>
              </a:solidFill>
            </a:rPr>
            <a:t>The Fund has paid out </a:t>
          </a:r>
          <a:r>
            <a:rPr lang="en-ZA" sz="2000" b="1" baseline="0" dirty="0">
              <a:solidFill>
                <a:schemeClr val="bg2"/>
              </a:solidFill>
            </a:rPr>
            <a:t>R34.2 billion </a:t>
          </a:r>
          <a:r>
            <a:rPr lang="en-ZA" sz="2000" baseline="0" dirty="0">
              <a:solidFill>
                <a:schemeClr val="bg2"/>
              </a:solidFill>
            </a:rPr>
            <a:t>towards personal claims over the past 12 months. </a:t>
          </a:r>
          <a:r>
            <a:rPr lang="en-ZA" sz="2000" b="1" baseline="0" dirty="0">
              <a:solidFill>
                <a:schemeClr val="bg2"/>
              </a:solidFill>
            </a:rPr>
            <a:t>R20.87 billion </a:t>
          </a:r>
          <a:r>
            <a:rPr lang="en-ZA" sz="2000" baseline="0" dirty="0">
              <a:solidFill>
                <a:schemeClr val="bg2"/>
              </a:solidFill>
            </a:rPr>
            <a:t>of this was paid towards loss of earnings for claimants who lost their ability to earn an income as a result of  motor vehicle accidents.</a:t>
          </a:r>
          <a:endParaRPr lang="en-GB" sz="2000" dirty="0">
            <a:solidFill>
              <a:schemeClr val="bg2"/>
            </a:solidFill>
          </a:endParaRPr>
        </a:p>
      </dgm:t>
    </dgm:pt>
    <dgm:pt modelId="{B00D0AC3-19EB-4F84-8CE8-BE76CC41FA4B}" type="parTrans" cxnId="{EF1065C7-0BBF-4E79-9AEB-A96146C0AE70}">
      <dgm:prSet/>
      <dgm:spPr/>
      <dgm:t>
        <a:bodyPr/>
        <a:lstStyle/>
        <a:p>
          <a:endParaRPr lang="en-GB" sz="2000">
            <a:solidFill>
              <a:schemeClr val="bg2"/>
            </a:solidFill>
          </a:endParaRPr>
        </a:p>
      </dgm:t>
    </dgm:pt>
    <dgm:pt modelId="{91ABCC5B-9702-4000-8074-9311667F867D}" type="sibTrans" cxnId="{EF1065C7-0BBF-4E79-9AEB-A96146C0AE70}">
      <dgm:prSet/>
      <dgm:spPr/>
      <dgm:t>
        <a:bodyPr/>
        <a:lstStyle/>
        <a:p>
          <a:endParaRPr lang="en-GB" sz="2000">
            <a:solidFill>
              <a:schemeClr val="bg2"/>
            </a:solidFill>
          </a:endParaRPr>
        </a:p>
      </dgm:t>
    </dgm:pt>
    <dgm:pt modelId="{F0A0B821-6854-41D5-8EA2-E1FC62C6908E}">
      <dgm:prSet custT="1"/>
      <dgm:spPr/>
      <dgm:t>
        <a:bodyPr/>
        <a:lstStyle/>
        <a:p>
          <a:pPr rtl="0"/>
          <a:r>
            <a:rPr lang="en-ZA" sz="2000" baseline="0" dirty="0">
              <a:solidFill>
                <a:schemeClr val="bg2"/>
              </a:solidFill>
            </a:rPr>
            <a:t>Just over </a:t>
          </a:r>
          <a:r>
            <a:rPr lang="en-ZA" sz="2000" b="1" baseline="0" dirty="0">
              <a:solidFill>
                <a:schemeClr val="bg2"/>
              </a:solidFill>
            </a:rPr>
            <a:t>R2.2 billion </a:t>
          </a:r>
          <a:r>
            <a:rPr lang="en-ZA" sz="2000" baseline="0" dirty="0">
              <a:solidFill>
                <a:schemeClr val="bg2"/>
              </a:solidFill>
            </a:rPr>
            <a:t>was spent on loss of support to fend for the dependants of victims of motor vehicle accidents. In many instances these include dependants of breadwinners.</a:t>
          </a:r>
          <a:endParaRPr lang="en-GB" sz="2000" dirty="0">
            <a:solidFill>
              <a:schemeClr val="bg2"/>
            </a:solidFill>
          </a:endParaRPr>
        </a:p>
      </dgm:t>
    </dgm:pt>
    <dgm:pt modelId="{46F89D8C-4BE7-48F2-A884-EAFDA49FAF95}" type="parTrans" cxnId="{4FD7C9A2-295C-4E63-A389-66FAC7226EC8}">
      <dgm:prSet/>
      <dgm:spPr/>
      <dgm:t>
        <a:bodyPr/>
        <a:lstStyle/>
        <a:p>
          <a:endParaRPr lang="en-GB" sz="2000">
            <a:solidFill>
              <a:schemeClr val="bg2"/>
            </a:solidFill>
          </a:endParaRPr>
        </a:p>
      </dgm:t>
    </dgm:pt>
    <dgm:pt modelId="{983B0573-0D97-4D69-A46D-F1BEEA866244}" type="sibTrans" cxnId="{4FD7C9A2-295C-4E63-A389-66FAC7226EC8}">
      <dgm:prSet/>
      <dgm:spPr/>
      <dgm:t>
        <a:bodyPr/>
        <a:lstStyle/>
        <a:p>
          <a:endParaRPr lang="en-GB" sz="2000">
            <a:solidFill>
              <a:schemeClr val="bg2"/>
            </a:solidFill>
          </a:endParaRPr>
        </a:p>
      </dgm:t>
    </dgm:pt>
    <dgm:pt modelId="{4369051F-80D7-40DE-8152-F3EB3B5276F3}">
      <dgm:prSet custT="1"/>
      <dgm:spPr/>
      <dgm:t>
        <a:bodyPr/>
        <a:lstStyle/>
        <a:p>
          <a:pPr rtl="0"/>
          <a:r>
            <a:rPr lang="en-ZA" sz="2000" b="1" baseline="0" dirty="0">
              <a:solidFill>
                <a:schemeClr val="bg2"/>
              </a:solidFill>
            </a:rPr>
            <a:t>R10.5 billion  </a:t>
          </a:r>
          <a:r>
            <a:rPr lang="en-ZA" sz="2000" baseline="0" dirty="0">
              <a:solidFill>
                <a:schemeClr val="bg2"/>
              </a:solidFill>
            </a:rPr>
            <a:t>was spent on General Damages.</a:t>
          </a:r>
          <a:endParaRPr lang="en-GB" sz="2000" dirty="0">
            <a:solidFill>
              <a:schemeClr val="bg2"/>
            </a:solidFill>
          </a:endParaRPr>
        </a:p>
      </dgm:t>
    </dgm:pt>
    <dgm:pt modelId="{1E47EEE4-6B28-4405-8C67-632F42BC5DCB}" type="parTrans" cxnId="{198AFF61-76BE-4509-AEFF-ACD6D4EEE369}">
      <dgm:prSet/>
      <dgm:spPr/>
      <dgm:t>
        <a:bodyPr/>
        <a:lstStyle/>
        <a:p>
          <a:endParaRPr lang="en-GB" sz="2000">
            <a:solidFill>
              <a:schemeClr val="bg2"/>
            </a:solidFill>
          </a:endParaRPr>
        </a:p>
      </dgm:t>
    </dgm:pt>
    <dgm:pt modelId="{7576D6E4-2844-4164-AFEE-C426A750863E}" type="sibTrans" cxnId="{198AFF61-76BE-4509-AEFF-ACD6D4EEE369}">
      <dgm:prSet/>
      <dgm:spPr/>
      <dgm:t>
        <a:bodyPr/>
        <a:lstStyle/>
        <a:p>
          <a:endParaRPr lang="en-GB" sz="2000">
            <a:solidFill>
              <a:schemeClr val="bg2"/>
            </a:solidFill>
          </a:endParaRPr>
        </a:p>
      </dgm:t>
    </dgm:pt>
    <dgm:pt modelId="{56FE8FA6-45DE-48C8-86F6-501C7410DA73}">
      <dgm:prSet custT="1"/>
      <dgm:spPr/>
      <dgm:t>
        <a:bodyPr/>
        <a:lstStyle/>
        <a:p>
          <a:pPr rtl="0"/>
          <a:r>
            <a:rPr lang="en-ZA" sz="2000" b="1" baseline="0" dirty="0">
              <a:solidFill>
                <a:schemeClr val="bg2"/>
              </a:solidFill>
            </a:rPr>
            <a:t>R446 million </a:t>
          </a:r>
          <a:r>
            <a:rPr lang="en-ZA" sz="2000" baseline="0" dirty="0">
              <a:solidFill>
                <a:schemeClr val="bg2"/>
              </a:solidFill>
            </a:rPr>
            <a:t>was  spent on medical expenses,</a:t>
          </a:r>
          <a:endParaRPr lang="en-GB" sz="2000" dirty="0">
            <a:solidFill>
              <a:schemeClr val="bg2"/>
            </a:solidFill>
          </a:endParaRPr>
        </a:p>
      </dgm:t>
    </dgm:pt>
    <dgm:pt modelId="{604E83BE-47E9-4C45-AF2B-30EBE65985D8}" type="parTrans" cxnId="{15F6D4A6-2497-40DA-B5B1-808C3E63C872}">
      <dgm:prSet/>
      <dgm:spPr/>
      <dgm:t>
        <a:bodyPr/>
        <a:lstStyle/>
        <a:p>
          <a:endParaRPr lang="en-GB" sz="2000">
            <a:solidFill>
              <a:schemeClr val="bg2"/>
            </a:solidFill>
          </a:endParaRPr>
        </a:p>
      </dgm:t>
    </dgm:pt>
    <dgm:pt modelId="{F87246DE-69DA-4548-9528-2C7F3C6B9D06}" type="sibTrans" cxnId="{15F6D4A6-2497-40DA-B5B1-808C3E63C872}">
      <dgm:prSet/>
      <dgm:spPr/>
      <dgm:t>
        <a:bodyPr/>
        <a:lstStyle/>
        <a:p>
          <a:endParaRPr lang="en-GB" sz="2000">
            <a:solidFill>
              <a:schemeClr val="bg2"/>
            </a:solidFill>
          </a:endParaRPr>
        </a:p>
      </dgm:t>
    </dgm:pt>
    <dgm:pt modelId="{3655A717-431F-476A-BDC9-565EA381768B}">
      <dgm:prSet custT="1"/>
      <dgm:spPr/>
      <dgm:t>
        <a:bodyPr/>
        <a:lstStyle/>
        <a:p>
          <a:pPr rtl="0"/>
          <a:r>
            <a:rPr lang="en-ZA" sz="2000" baseline="0" dirty="0">
              <a:solidFill>
                <a:schemeClr val="bg2"/>
              </a:solidFill>
            </a:rPr>
            <a:t>In a country with such high poverty levels and unemployment rate, a RAF pay out for loss of support to surviving dependants of a breadwinner can be the difference between economic survival and abject poverty. </a:t>
          </a:r>
          <a:endParaRPr lang="en-GB" sz="2000" dirty="0">
            <a:solidFill>
              <a:schemeClr val="bg2"/>
            </a:solidFill>
          </a:endParaRPr>
        </a:p>
      </dgm:t>
    </dgm:pt>
    <dgm:pt modelId="{1A82ED4C-BAA5-48D6-A934-AF996CFF17A8}" type="parTrans" cxnId="{C28509D2-C893-4C6B-B71B-427D38B15003}">
      <dgm:prSet/>
      <dgm:spPr/>
      <dgm:t>
        <a:bodyPr/>
        <a:lstStyle/>
        <a:p>
          <a:endParaRPr lang="en-GB" sz="2000">
            <a:solidFill>
              <a:schemeClr val="bg2"/>
            </a:solidFill>
          </a:endParaRPr>
        </a:p>
      </dgm:t>
    </dgm:pt>
    <dgm:pt modelId="{FB83F08F-4C3A-4843-BFDE-9E80FBBF058C}" type="sibTrans" cxnId="{C28509D2-C893-4C6B-B71B-427D38B15003}">
      <dgm:prSet/>
      <dgm:spPr/>
      <dgm:t>
        <a:bodyPr/>
        <a:lstStyle/>
        <a:p>
          <a:endParaRPr lang="en-GB" sz="2000">
            <a:solidFill>
              <a:schemeClr val="bg2"/>
            </a:solidFill>
          </a:endParaRPr>
        </a:p>
      </dgm:t>
    </dgm:pt>
    <dgm:pt modelId="{52659D9A-ADD4-471A-B5F1-921CB8FDADFC}">
      <dgm:prSet custT="1"/>
      <dgm:spPr/>
      <dgm:t>
        <a:bodyPr/>
        <a:lstStyle/>
        <a:p>
          <a:pPr rtl="0"/>
          <a:r>
            <a:rPr lang="en-ZA" sz="2000" baseline="0" dirty="0">
              <a:solidFill>
                <a:schemeClr val="bg2"/>
              </a:solidFill>
            </a:rPr>
            <a:t>However, as alluded in the presentation, the RAF will only optimize its socio economic impact when the current system of lump sum payments is done away with and the priority is the innocent motor vehicle accident victim instead of indemnifying the wrongdoer driver.  </a:t>
          </a:r>
          <a:endParaRPr lang="en-GB" sz="2000" dirty="0">
            <a:solidFill>
              <a:schemeClr val="bg2"/>
            </a:solidFill>
          </a:endParaRPr>
        </a:p>
      </dgm:t>
    </dgm:pt>
    <dgm:pt modelId="{AD3FBBF8-69FF-4DCD-8D0B-B9382F699950}" type="parTrans" cxnId="{C20D04E8-68B8-419C-8519-B50A7E9B1648}">
      <dgm:prSet/>
      <dgm:spPr/>
      <dgm:t>
        <a:bodyPr/>
        <a:lstStyle/>
        <a:p>
          <a:endParaRPr lang="en-GB" sz="2000">
            <a:solidFill>
              <a:schemeClr val="bg2"/>
            </a:solidFill>
          </a:endParaRPr>
        </a:p>
      </dgm:t>
    </dgm:pt>
    <dgm:pt modelId="{36CCB5B3-D12A-406F-AE9F-54CF9CCDFB59}" type="sibTrans" cxnId="{C20D04E8-68B8-419C-8519-B50A7E9B1648}">
      <dgm:prSet/>
      <dgm:spPr/>
      <dgm:t>
        <a:bodyPr/>
        <a:lstStyle/>
        <a:p>
          <a:endParaRPr lang="en-GB" sz="2000">
            <a:solidFill>
              <a:schemeClr val="bg2"/>
            </a:solidFill>
          </a:endParaRPr>
        </a:p>
      </dgm:t>
    </dgm:pt>
    <dgm:pt modelId="{4783C996-3BB2-4ACD-896F-46381109F6E7}" type="pres">
      <dgm:prSet presAssocID="{BE173614-CA67-453E-ABE7-428F999D018C}" presName="diagram" presStyleCnt="0">
        <dgm:presLayoutVars>
          <dgm:dir/>
          <dgm:resizeHandles val="exact"/>
        </dgm:presLayoutVars>
      </dgm:prSet>
      <dgm:spPr/>
      <dgm:t>
        <a:bodyPr/>
        <a:lstStyle/>
        <a:p>
          <a:endParaRPr lang="en-US"/>
        </a:p>
      </dgm:t>
    </dgm:pt>
    <dgm:pt modelId="{6845718C-547A-496A-9F61-20ECAE97FA12}" type="pres">
      <dgm:prSet presAssocID="{0B347B2C-A359-4DDA-A653-48F599A3CE68}" presName="node" presStyleLbl="node1" presStyleIdx="0" presStyleCnt="6">
        <dgm:presLayoutVars>
          <dgm:bulletEnabled val="1"/>
        </dgm:presLayoutVars>
      </dgm:prSet>
      <dgm:spPr/>
      <dgm:t>
        <a:bodyPr/>
        <a:lstStyle/>
        <a:p>
          <a:endParaRPr lang="en-US"/>
        </a:p>
      </dgm:t>
    </dgm:pt>
    <dgm:pt modelId="{F8A3D2AF-58A6-4F21-8DC3-1FAC7982FC51}" type="pres">
      <dgm:prSet presAssocID="{91ABCC5B-9702-4000-8074-9311667F867D}" presName="sibTrans" presStyleCnt="0"/>
      <dgm:spPr/>
    </dgm:pt>
    <dgm:pt modelId="{83A91229-F9B2-4839-A7BC-1034921F990E}" type="pres">
      <dgm:prSet presAssocID="{F0A0B821-6854-41D5-8EA2-E1FC62C6908E}" presName="node" presStyleLbl="node1" presStyleIdx="1" presStyleCnt="6">
        <dgm:presLayoutVars>
          <dgm:bulletEnabled val="1"/>
        </dgm:presLayoutVars>
      </dgm:prSet>
      <dgm:spPr/>
      <dgm:t>
        <a:bodyPr/>
        <a:lstStyle/>
        <a:p>
          <a:endParaRPr lang="en-US"/>
        </a:p>
      </dgm:t>
    </dgm:pt>
    <dgm:pt modelId="{54BC2145-B14C-4EEC-ACF6-DD6685C53C00}" type="pres">
      <dgm:prSet presAssocID="{983B0573-0D97-4D69-A46D-F1BEEA866244}" presName="sibTrans" presStyleCnt="0"/>
      <dgm:spPr/>
    </dgm:pt>
    <dgm:pt modelId="{E85BCE17-AE9A-46C1-AA65-0F484159DC73}" type="pres">
      <dgm:prSet presAssocID="{4369051F-80D7-40DE-8152-F3EB3B5276F3}" presName="node" presStyleLbl="node1" presStyleIdx="2" presStyleCnt="6">
        <dgm:presLayoutVars>
          <dgm:bulletEnabled val="1"/>
        </dgm:presLayoutVars>
      </dgm:prSet>
      <dgm:spPr/>
      <dgm:t>
        <a:bodyPr/>
        <a:lstStyle/>
        <a:p>
          <a:endParaRPr lang="en-US"/>
        </a:p>
      </dgm:t>
    </dgm:pt>
    <dgm:pt modelId="{4215ECEA-0A21-429D-9D55-761AA5244593}" type="pres">
      <dgm:prSet presAssocID="{7576D6E4-2844-4164-AFEE-C426A750863E}" presName="sibTrans" presStyleCnt="0"/>
      <dgm:spPr/>
    </dgm:pt>
    <dgm:pt modelId="{E87DA517-AA2A-4842-B83F-86D7A1A84C45}" type="pres">
      <dgm:prSet presAssocID="{56FE8FA6-45DE-48C8-86F6-501C7410DA73}" presName="node" presStyleLbl="node1" presStyleIdx="3" presStyleCnt="6">
        <dgm:presLayoutVars>
          <dgm:bulletEnabled val="1"/>
        </dgm:presLayoutVars>
      </dgm:prSet>
      <dgm:spPr/>
      <dgm:t>
        <a:bodyPr/>
        <a:lstStyle/>
        <a:p>
          <a:endParaRPr lang="en-US"/>
        </a:p>
      </dgm:t>
    </dgm:pt>
    <dgm:pt modelId="{85CF61BA-DED2-4160-9B3C-CA5009261C38}" type="pres">
      <dgm:prSet presAssocID="{F87246DE-69DA-4548-9528-2C7F3C6B9D06}" presName="sibTrans" presStyleCnt="0"/>
      <dgm:spPr/>
    </dgm:pt>
    <dgm:pt modelId="{ED35361F-FE8A-46DC-A784-FF97A59B06D5}" type="pres">
      <dgm:prSet presAssocID="{3655A717-431F-476A-BDC9-565EA381768B}" presName="node" presStyleLbl="node1" presStyleIdx="4" presStyleCnt="6">
        <dgm:presLayoutVars>
          <dgm:bulletEnabled val="1"/>
        </dgm:presLayoutVars>
      </dgm:prSet>
      <dgm:spPr/>
      <dgm:t>
        <a:bodyPr/>
        <a:lstStyle/>
        <a:p>
          <a:endParaRPr lang="en-US"/>
        </a:p>
      </dgm:t>
    </dgm:pt>
    <dgm:pt modelId="{D9B1E697-3E6C-4118-94C9-F85602746D43}" type="pres">
      <dgm:prSet presAssocID="{FB83F08F-4C3A-4843-BFDE-9E80FBBF058C}" presName="sibTrans" presStyleCnt="0"/>
      <dgm:spPr/>
    </dgm:pt>
    <dgm:pt modelId="{17B46792-19E8-43BF-BCEE-F29E9ED30A25}" type="pres">
      <dgm:prSet presAssocID="{52659D9A-ADD4-471A-B5F1-921CB8FDADFC}" presName="node" presStyleLbl="node1" presStyleIdx="5" presStyleCnt="6" custScaleY="118438">
        <dgm:presLayoutVars>
          <dgm:bulletEnabled val="1"/>
        </dgm:presLayoutVars>
      </dgm:prSet>
      <dgm:spPr/>
      <dgm:t>
        <a:bodyPr/>
        <a:lstStyle/>
        <a:p>
          <a:endParaRPr lang="en-US"/>
        </a:p>
      </dgm:t>
    </dgm:pt>
  </dgm:ptLst>
  <dgm:cxnLst>
    <dgm:cxn modelId="{311C7B95-3BEE-4422-938A-FF9766C01E1C}" type="presOf" srcId="{4369051F-80D7-40DE-8152-F3EB3B5276F3}" destId="{E85BCE17-AE9A-46C1-AA65-0F484159DC73}" srcOrd="0" destOrd="0" presId="urn:microsoft.com/office/officeart/2005/8/layout/default#1"/>
    <dgm:cxn modelId="{C28509D2-C893-4C6B-B71B-427D38B15003}" srcId="{BE173614-CA67-453E-ABE7-428F999D018C}" destId="{3655A717-431F-476A-BDC9-565EA381768B}" srcOrd="4" destOrd="0" parTransId="{1A82ED4C-BAA5-48D6-A934-AF996CFF17A8}" sibTransId="{FB83F08F-4C3A-4843-BFDE-9E80FBBF058C}"/>
    <dgm:cxn modelId="{9C396426-2E62-4EB3-8637-60E4C8747B17}" type="presOf" srcId="{56FE8FA6-45DE-48C8-86F6-501C7410DA73}" destId="{E87DA517-AA2A-4842-B83F-86D7A1A84C45}" srcOrd="0" destOrd="0" presId="urn:microsoft.com/office/officeart/2005/8/layout/default#1"/>
    <dgm:cxn modelId="{4FD7C9A2-295C-4E63-A389-66FAC7226EC8}" srcId="{BE173614-CA67-453E-ABE7-428F999D018C}" destId="{F0A0B821-6854-41D5-8EA2-E1FC62C6908E}" srcOrd="1" destOrd="0" parTransId="{46F89D8C-4BE7-48F2-A884-EAFDA49FAF95}" sibTransId="{983B0573-0D97-4D69-A46D-F1BEEA866244}"/>
    <dgm:cxn modelId="{99E1E5F5-3D8B-4B74-97F5-009780B3A885}" type="presOf" srcId="{F0A0B821-6854-41D5-8EA2-E1FC62C6908E}" destId="{83A91229-F9B2-4839-A7BC-1034921F990E}" srcOrd="0" destOrd="0" presId="urn:microsoft.com/office/officeart/2005/8/layout/default#1"/>
    <dgm:cxn modelId="{48FB3201-162A-4612-BE0D-846E79545167}" type="presOf" srcId="{3655A717-431F-476A-BDC9-565EA381768B}" destId="{ED35361F-FE8A-46DC-A784-FF97A59B06D5}" srcOrd="0" destOrd="0" presId="urn:microsoft.com/office/officeart/2005/8/layout/default#1"/>
    <dgm:cxn modelId="{B416512A-398E-4E57-837F-011ADECF6DAD}" type="presOf" srcId="{BE173614-CA67-453E-ABE7-428F999D018C}" destId="{4783C996-3BB2-4ACD-896F-46381109F6E7}" srcOrd="0" destOrd="0" presId="urn:microsoft.com/office/officeart/2005/8/layout/default#1"/>
    <dgm:cxn modelId="{C20D04E8-68B8-419C-8519-B50A7E9B1648}" srcId="{BE173614-CA67-453E-ABE7-428F999D018C}" destId="{52659D9A-ADD4-471A-B5F1-921CB8FDADFC}" srcOrd="5" destOrd="0" parTransId="{AD3FBBF8-69FF-4DCD-8D0B-B9382F699950}" sibTransId="{36CCB5B3-D12A-406F-AE9F-54CF9CCDFB59}"/>
    <dgm:cxn modelId="{A92EE8B4-E810-4B27-B409-410503BAB07D}" type="presOf" srcId="{0B347B2C-A359-4DDA-A653-48F599A3CE68}" destId="{6845718C-547A-496A-9F61-20ECAE97FA12}" srcOrd="0" destOrd="0" presId="urn:microsoft.com/office/officeart/2005/8/layout/default#1"/>
    <dgm:cxn modelId="{EF1065C7-0BBF-4E79-9AEB-A96146C0AE70}" srcId="{BE173614-CA67-453E-ABE7-428F999D018C}" destId="{0B347B2C-A359-4DDA-A653-48F599A3CE68}" srcOrd="0" destOrd="0" parTransId="{B00D0AC3-19EB-4F84-8CE8-BE76CC41FA4B}" sibTransId="{91ABCC5B-9702-4000-8074-9311667F867D}"/>
    <dgm:cxn modelId="{194D3B23-135A-4817-83C5-F2B3DA7AB452}" type="presOf" srcId="{52659D9A-ADD4-471A-B5F1-921CB8FDADFC}" destId="{17B46792-19E8-43BF-BCEE-F29E9ED30A25}" srcOrd="0" destOrd="0" presId="urn:microsoft.com/office/officeart/2005/8/layout/default#1"/>
    <dgm:cxn modelId="{15F6D4A6-2497-40DA-B5B1-808C3E63C872}" srcId="{BE173614-CA67-453E-ABE7-428F999D018C}" destId="{56FE8FA6-45DE-48C8-86F6-501C7410DA73}" srcOrd="3" destOrd="0" parTransId="{604E83BE-47E9-4C45-AF2B-30EBE65985D8}" sibTransId="{F87246DE-69DA-4548-9528-2C7F3C6B9D06}"/>
    <dgm:cxn modelId="{198AFF61-76BE-4509-AEFF-ACD6D4EEE369}" srcId="{BE173614-CA67-453E-ABE7-428F999D018C}" destId="{4369051F-80D7-40DE-8152-F3EB3B5276F3}" srcOrd="2" destOrd="0" parTransId="{1E47EEE4-6B28-4405-8C67-632F42BC5DCB}" sibTransId="{7576D6E4-2844-4164-AFEE-C426A750863E}"/>
    <dgm:cxn modelId="{01B36B42-F666-496F-A2AF-2AF2DCB018B0}" type="presParOf" srcId="{4783C996-3BB2-4ACD-896F-46381109F6E7}" destId="{6845718C-547A-496A-9F61-20ECAE97FA12}" srcOrd="0" destOrd="0" presId="urn:microsoft.com/office/officeart/2005/8/layout/default#1"/>
    <dgm:cxn modelId="{0A494241-E93B-4402-8487-3E5FC05DE18B}" type="presParOf" srcId="{4783C996-3BB2-4ACD-896F-46381109F6E7}" destId="{F8A3D2AF-58A6-4F21-8DC3-1FAC7982FC51}" srcOrd="1" destOrd="0" presId="urn:microsoft.com/office/officeart/2005/8/layout/default#1"/>
    <dgm:cxn modelId="{6911A7C9-661E-47B8-B7B2-6974CA488582}" type="presParOf" srcId="{4783C996-3BB2-4ACD-896F-46381109F6E7}" destId="{83A91229-F9B2-4839-A7BC-1034921F990E}" srcOrd="2" destOrd="0" presId="urn:microsoft.com/office/officeart/2005/8/layout/default#1"/>
    <dgm:cxn modelId="{97FFEB7A-1BF0-45E2-8703-B56D83D9E2E3}" type="presParOf" srcId="{4783C996-3BB2-4ACD-896F-46381109F6E7}" destId="{54BC2145-B14C-4EEC-ACF6-DD6685C53C00}" srcOrd="3" destOrd="0" presId="urn:microsoft.com/office/officeart/2005/8/layout/default#1"/>
    <dgm:cxn modelId="{B2D55BD0-754A-43E2-85E5-7B4CFF7BE8D5}" type="presParOf" srcId="{4783C996-3BB2-4ACD-896F-46381109F6E7}" destId="{E85BCE17-AE9A-46C1-AA65-0F484159DC73}" srcOrd="4" destOrd="0" presId="urn:microsoft.com/office/officeart/2005/8/layout/default#1"/>
    <dgm:cxn modelId="{81037F23-B0B1-4307-B783-C833F29EFBBB}" type="presParOf" srcId="{4783C996-3BB2-4ACD-896F-46381109F6E7}" destId="{4215ECEA-0A21-429D-9D55-761AA5244593}" srcOrd="5" destOrd="0" presId="urn:microsoft.com/office/officeart/2005/8/layout/default#1"/>
    <dgm:cxn modelId="{D0543945-086F-4570-AC24-2D266AFF1E32}" type="presParOf" srcId="{4783C996-3BB2-4ACD-896F-46381109F6E7}" destId="{E87DA517-AA2A-4842-B83F-86D7A1A84C45}" srcOrd="6" destOrd="0" presId="urn:microsoft.com/office/officeart/2005/8/layout/default#1"/>
    <dgm:cxn modelId="{175DD1E0-6FF3-4064-90D3-8A3F6D60D3D2}" type="presParOf" srcId="{4783C996-3BB2-4ACD-896F-46381109F6E7}" destId="{85CF61BA-DED2-4160-9B3C-CA5009261C38}" srcOrd="7" destOrd="0" presId="urn:microsoft.com/office/officeart/2005/8/layout/default#1"/>
    <dgm:cxn modelId="{422B68CF-C553-4926-AD7E-722B3BCFE18D}" type="presParOf" srcId="{4783C996-3BB2-4ACD-896F-46381109F6E7}" destId="{ED35361F-FE8A-46DC-A784-FF97A59B06D5}" srcOrd="8" destOrd="0" presId="urn:microsoft.com/office/officeart/2005/8/layout/default#1"/>
    <dgm:cxn modelId="{391A746F-A4D0-45FA-BA1A-5B183BBFB6D8}" type="presParOf" srcId="{4783C996-3BB2-4ACD-896F-46381109F6E7}" destId="{D9B1E697-3E6C-4118-94C9-F85602746D43}" srcOrd="9" destOrd="0" presId="urn:microsoft.com/office/officeart/2005/8/layout/default#1"/>
    <dgm:cxn modelId="{20AEB7CA-E474-4659-A9F2-17E484BA85B2}" type="presParOf" srcId="{4783C996-3BB2-4ACD-896F-46381109F6E7}" destId="{17B46792-19E8-43BF-BCEE-F29E9ED30A25}"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3DE75-F998-4CF2-ACBF-4B75FC61BB17}" type="doc">
      <dgm:prSet loTypeId="urn:microsoft.com/office/officeart/2008/layout/AlternatingPictureBlocks" loCatId="list" qsTypeId="urn:microsoft.com/office/officeart/2005/8/quickstyle/simple2" qsCatId="simple" csTypeId="urn:microsoft.com/office/officeart/2005/8/colors/accent0_1" csCatId="mainScheme" phldr="1"/>
      <dgm:spPr/>
      <dgm:t>
        <a:bodyPr/>
        <a:lstStyle/>
        <a:p>
          <a:endParaRPr lang="en-US"/>
        </a:p>
      </dgm:t>
    </dgm:pt>
    <dgm:pt modelId="{1AD87A3A-0884-4DF9-ADD9-33BE7C14344D}">
      <dgm:prSet phldrT="[Text]"/>
      <dgm:spPr/>
      <dgm:t>
        <a:bodyPr/>
        <a:lstStyle/>
        <a:p>
          <a:r>
            <a:rPr lang="en-US" b="1" dirty="0"/>
            <a:t>INTEGRITY</a:t>
          </a:r>
        </a:p>
      </dgm:t>
    </dgm:pt>
    <dgm:pt modelId="{884D7AAA-60F1-432C-9E03-50651C4F20E8}" type="parTrans" cxnId="{3459043F-7A90-49CD-BDE6-D950E76A8AF6}">
      <dgm:prSet/>
      <dgm:spPr/>
      <dgm:t>
        <a:bodyPr/>
        <a:lstStyle/>
        <a:p>
          <a:endParaRPr lang="en-US"/>
        </a:p>
      </dgm:t>
    </dgm:pt>
    <dgm:pt modelId="{2649FF5A-10F5-427C-84F2-2A21CE7AF0F6}" type="sibTrans" cxnId="{3459043F-7A90-49CD-BDE6-D950E76A8AF6}">
      <dgm:prSet/>
      <dgm:spPr/>
      <dgm:t>
        <a:bodyPr/>
        <a:lstStyle/>
        <a:p>
          <a:endParaRPr lang="en-US"/>
        </a:p>
      </dgm:t>
    </dgm:pt>
    <dgm:pt modelId="{08D8774A-9E56-4E41-8C96-A27379737F27}">
      <dgm:prSet phldrT="[Text]"/>
      <dgm:spPr/>
      <dgm:t>
        <a:bodyPr/>
        <a:lstStyle/>
        <a:p>
          <a:r>
            <a:rPr lang="en-US" b="1" dirty="0"/>
            <a:t>COMPASSION</a:t>
          </a:r>
          <a:r>
            <a:rPr lang="en-US" dirty="0"/>
            <a:t>.</a:t>
          </a:r>
        </a:p>
      </dgm:t>
    </dgm:pt>
    <dgm:pt modelId="{01F6E0B2-FCE0-46D0-833B-879EAEA8C846}" type="parTrans" cxnId="{523F191E-79EC-4052-A3A6-5DB68D3654AD}">
      <dgm:prSet/>
      <dgm:spPr/>
      <dgm:t>
        <a:bodyPr/>
        <a:lstStyle/>
        <a:p>
          <a:endParaRPr lang="en-US"/>
        </a:p>
      </dgm:t>
    </dgm:pt>
    <dgm:pt modelId="{9451B469-82DC-47B2-8168-037EEE4CE68C}" type="sibTrans" cxnId="{523F191E-79EC-4052-A3A6-5DB68D3654AD}">
      <dgm:prSet/>
      <dgm:spPr/>
      <dgm:t>
        <a:bodyPr/>
        <a:lstStyle/>
        <a:p>
          <a:endParaRPr lang="en-US"/>
        </a:p>
      </dgm:t>
    </dgm:pt>
    <dgm:pt modelId="{04D1556D-53AD-42ED-9EDD-55E141FC080A}">
      <dgm:prSet/>
      <dgm:spPr/>
      <dgm:t>
        <a:bodyPr/>
        <a:lstStyle/>
        <a:p>
          <a:r>
            <a:rPr lang="en-US" b="1" dirty="0"/>
            <a:t>RESPECT</a:t>
          </a:r>
          <a:endParaRPr lang="en-US" dirty="0"/>
        </a:p>
      </dgm:t>
    </dgm:pt>
    <dgm:pt modelId="{371EE081-2CF1-4B71-AF7A-A3460EE7EC39}" type="parTrans" cxnId="{DA99B95A-8E25-4CE5-AFF9-AEE009175F1E}">
      <dgm:prSet/>
      <dgm:spPr/>
      <dgm:t>
        <a:bodyPr/>
        <a:lstStyle/>
        <a:p>
          <a:endParaRPr lang="en-US"/>
        </a:p>
      </dgm:t>
    </dgm:pt>
    <dgm:pt modelId="{4A0F7A9B-E1D4-4247-A98E-11F83EBEE149}" type="sibTrans" cxnId="{DA99B95A-8E25-4CE5-AFF9-AEE009175F1E}">
      <dgm:prSet/>
      <dgm:spPr/>
      <dgm:t>
        <a:bodyPr/>
        <a:lstStyle/>
        <a:p>
          <a:endParaRPr lang="en-US"/>
        </a:p>
      </dgm:t>
    </dgm:pt>
    <dgm:pt modelId="{50A3BBEB-3709-45FB-BD24-1AF2BD754345}">
      <dgm:prSet/>
      <dgm:spPr/>
      <dgm:t>
        <a:bodyPr/>
        <a:lstStyle/>
        <a:p>
          <a:r>
            <a:rPr lang="en-US" b="1" dirty="0"/>
            <a:t>EXCELLENCE</a:t>
          </a:r>
        </a:p>
      </dgm:t>
    </dgm:pt>
    <dgm:pt modelId="{045AFB34-5733-43E2-BCF9-49E144856C88}" type="parTrans" cxnId="{8B0A69FE-03E4-4961-B02F-4151EEF8CB1D}">
      <dgm:prSet/>
      <dgm:spPr/>
      <dgm:t>
        <a:bodyPr/>
        <a:lstStyle/>
        <a:p>
          <a:endParaRPr lang="en-US"/>
        </a:p>
      </dgm:t>
    </dgm:pt>
    <dgm:pt modelId="{88C46BE7-B68C-4483-A46A-91EF8222E565}" type="sibTrans" cxnId="{8B0A69FE-03E4-4961-B02F-4151EEF8CB1D}">
      <dgm:prSet/>
      <dgm:spPr/>
      <dgm:t>
        <a:bodyPr/>
        <a:lstStyle/>
        <a:p>
          <a:endParaRPr lang="en-US"/>
        </a:p>
      </dgm:t>
    </dgm:pt>
    <dgm:pt modelId="{DCAA0D23-CD83-4E84-8625-1BC7466118B8}">
      <dgm:prSet phldrT="[Text]"/>
      <dgm:spPr/>
      <dgm:t>
        <a:bodyPr/>
        <a:lstStyle/>
        <a:p>
          <a:r>
            <a:rPr lang="en-US" b="1" dirty="0"/>
            <a:t>ACCOUNTABILITY</a:t>
          </a:r>
        </a:p>
      </dgm:t>
    </dgm:pt>
    <dgm:pt modelId="{271F17E7-F21F-466D-A61C-C883BDC50D89}" type="sibTrans" cxnId="{118DF3EF-7FDE-4EB2-9B28-A3D72FCB9DAD}">
      <dgm:prSet/>
      <dgm:spPr/>
      <dgm:t>
        <a:bodyPr/>
        <a:lstStyle/>
        <a:p>
          <a:endParaRPr lang="en-US"/>
        </a:p>
      </dgm:t>
    </dgm:pt>
    <dgm:pt modelId="{91CAAECF-E953-49F1-ABD8-60E8015D310A}" type="parTrans" cxnId="{118DF3EF-7FDE-4EB2-9B28-A3D72FCB9DAD}">
      <dgm:prSet/>
      <dgm:spPr/>
      <dgm:t>
        <a:bodyPr/>
        <a:lstStyle/>
        <a:p>
          <a:endParaRPr lang="en-US"/>
        </a:p>
      </dgm:t>
    </dgm:pt>
    <dgm:pt modelId="{84631D37-B22D-40BE-AFDF-3B966B1A3DB6}" type="pres">
      <dgm:prSet presAssocID="{DD33DE75-F998-4CF2-ACBF-4B75FC61BB17}" presName="linearFlow" presStyleCnt="0">
        <dgm:presLayoutVars>
          <dgm:dir/>
          <dgm:resizeHandles val="exact"/>
        </dgm:presLayoutVars>
      </dgm:prSet>
      <dgm:spPr/>
      <dgm:t>
        <a:bodyPr/>
        <a:lstStyle/>
        <a:p>
          <a:endParaRPr lang="en-US"/>
        </a:p>
      </dgm:t>
    </dgm:pt>
    <dgm:pt modelId="{893F7D8D-1EB0-4C99-B669-44A0D2CD9580}" type="pres">
      <dgm:prSet presAssocID="{1AD87A3A-0884-4DF9-ADD9-33BE7C14344D}" presName="comp" presStyleCnt="0"/>
      <dgm:spPr/>
    </dgm:pt>
    <dgm:pt modelId="{249F6A44-11FB-4730-9B30-24ED0C0AC4EE}" type="pres">
      <dgm:prSet presAssocID="{1AD87A3A-0884-4DF9-ADD9-33BE7C14344D}" presName="rect2" presStyleLbl="node1" presStyleIdx="0" presStyleCnt="5">
        <dgm:presLayoutVars>
          <dgm:bulletEnabled val="1"/>
        </dgm:presLayoutVars>
      </dgm:prSet>
      <dgm:spPr/>
      <dgm:t>
        <a:bodyPr/>
        <a:lstStyle/>
        <a:p>
          <a:endParaRPr lang="en-US"/>
        </a:p>
      </dgm:t>
    </dgm:pt>
    <dgm:pt modelId="{7CB99198-674C-420C-A0CC-BD49C0133C2D}" type="pres">
      <dgm:prSet presAssocID="{1AD87A3A-0884-4DF9-ADD9-33BE7C14344D}" presName="rect1" presStyleLbl="lnNode1" presStyleIdx="0" presStyleCnt="5"/>
      <dgm:spPr>
        <a:blipFill rotWithShape="1">
          <a:blip xmlns:r="http://schemas.openxmlformats.org/officeDocument/2006/relationships" r:embed="rId1"/>
          <a:stretch>
            <a:fillRect/>
          </a:stretch>
        </a:blipFill>
      </dgm:spPr>
    </dgm:pt>
    <dgm:pt modelId="{9E45F49C-CD01-46C0-9416-4F33E407A8C0}" type="pres">
      <dgm:prSet presAssocID="{2649FF5A-10F5-427C-84F2-2A21CE7AF0F6}" presName="sibTrans" presStyleCnt="0"/>
      <dgm:spPr/>
    </dgm:pt>
    <dgm:pt modelId="{5276581B-C376-4B41-85F2-040EFE23869D}" type="pres">
      <dgm:prSet presAssocID="{08D8774A-9E56-4E41-8C96-A27379737F27}" presName="comp" presStyleCnt="0"/>
      <dgm:spPr/>
    </dgm:pt>
    <dgm:pt modelId="{0F057884-86F4-4C7C-A756-4842C186974C}" type="pres">
      <dgm:prSet presAssocID="{08D8774A-9E56-4E41-8C96-A27379737F27}" presName="rect2" presStyleLbl="node1" presStyleIdx="1" presStyleCnt="5">
        <dgm:presLayoutVars>
          <dgm:bulletEnabled val="1"/>
        </dgm:presLayoutVars>
      </dgm:prSet>
      <dgm:spPr/>
      <dgm:t>
        <a:bodyPr/>
        <a:lstStyle/>
        <a:p>
          <a:endParaRPr lang="en-US"/>
        </a:p>
      </dgm:t>
    </dgm:pt>
    <dgm:pt modelId="{DEEB2372-4E19-4EC6-B30E-BA99C0E77D15}" type="pres">
      <dgm:prSet presAssocID="{08D8774A-9E56-4E41-8C96-A27379737F27}" presName="rect1" presStyleLbl="lnNode1" presStyleIdx="1" presStyleCnt="5"/>
      <dgm:spPr>
        <a:blipFill rotWithShape="1">
          <a:blip xmlns:r="http://schemas.openxmlformats.org/officeDocument/2006/relationships" r:embed="rId2"/>
          <a:stretch>
            <a:fillRect/>
          </a:stretch>
        </a:blipFill>
      </dgm:spPr>
    </dgm:pt>
    <dgm:pt modelId="{FDDDD979-EE21-4341-92A2-E077437C3EDE}" type="pres">
      <dgm:prSet presAssocID="{9451B469-82DC-47B2-8168-037EEE4CE68C}" presName="sibTrans" presStyleCnt="0"/>
      <dgm:spPr/>
    </dgm:pt>
    <dgm:pt modelId="{11217BE7-F7DE-4811-A850-F4DEAC356549}" type="pres">
      <dgm:prSet presAssocID="{DCAA0D23-CD83-4E84-8625-1BC7466118B8}" presName="comp" presStyleCnt="0"/>
      <dgm:spPr/>
    </dgm:pt>
    <dgm:pt modelId="{AD993B8C-5A2B-4D2A-8767-4A58B0229CB1}" type="pres">
      <dgm:prSet presAssocID="{DCAA0D23-CD83-4E84-8625-1BC7466118B8}" presName="rect2" presStyleLbl="node1" presStyleIdx="2" presStyleCnt="5">
        <dgm:presLayoutVars>
          <dgm:bulletEnabled val="1"/>
        </dgm:presLayoutVars>
      </dgm:prSet>
      <dgm:spPr/>
      <dgm:t>
        <a:bodyPr/>
        <a:lstStyle/>
        <a:p>
          <a:endParaRPr lang="en-US"/>
        </a:p>
      </dgm:t>
    </dgm:pt>
    <dgm:pt modelId="{B96AF24F-A7CC-4213-BD34-A07D7E6A9277}" type="pres">
      <dgm:prSet presAssocID="{DCAA0D23-CD83-4E84-8625-1BC7466118B8}" presName="rect1" presStyleLbl="lnNode1" presStyleIdx="2" presStyleCnt="5"/>
      <dgm:spPr>
        <a:blipFill rotWithShape="1">
          <a:blip xmlns:r="http://schemas.openxmlformats.org/officeDocument/2006/relationships" r:embed="rId3"/>
          <a:stretch>
            <a:fillRect/>
          </a:stretch>
        </a:blipFill>
      </dgm:spPr>
    </dgm:pt>
    <dgm:pt modelId="{9A399585-7161-495C-A6A9-E6E4A4E31AD7}" type="pres">
      <dgm:prSet presAssocID="{271F17E7-F21F-466D-A61C-C883BDC50D89}" presName="sibTrans" presStyleCnt="0"/>
      <dgm:spPr/>
    </dgm:pt>
    <dgm:pt modelId="{DBAA986B-1A67-49AB-8688-EDB8B0F143A8}" type="pres">
      <dgm:prSet presAssocID="{04D1556D-53AD-42ED-9EDD-55E141FC080A}" presName="comp" presStyleCnt="0"/>
      <dgm:spPr/>
    </dgm:pt>
    <dgm:pt modelId="{EF74BBE8-7852-41DC-8BD4-FD9BCEEA9C79}" type="pres">
      <dgm:prSet presAssocID="{04D1556D-53AD-42ED-9EDD-55E141FC080A}" presName="rect2" presStyleLbl="node1" presStyleIdx="3" presStyleCnt="5">
        <dgm:presLayoutVars>
          <dgm:bulletEnabled val="1"/>
        </dgm:presLayoutVars>
      </dgm:prSet>
      <dgm:spPr/>
      <dgm:t>
        <a:bodyPr/>
        <a:lstStyle/>
        <a:p>
          <a:endParaRPr lang="en-US"/>
        </a:p>
      </dgm:t>
    </dgm:pt>
    <dgm:pt modelId="{6E8FE54A-7E00-45A0-8185-F881A1B8C288}" type="pres">
      <dgm:prSet presAssocID="{04D1556D-53AD-42ED-9EDD-55E141FC080A}" presName="rect1" presStyleLbl="lnNode1" presStyleIdx="3" presStyleCnt="5"/>
      <dgm:spPr>
        <a:blipFill rotWithShape="1">
          <a:blip xmlns:r="http://schemas.openxmlformats.org/officeDocument/2006/relationships" r:embed="rId4"/>
          <a:stretch>
            <a:fillRect/>
          </a:stretch>
        </a:blipFill>
      </dgm:spPr>
    </dgm:pt>
    <dgm:pt modelId="{E19D4346-7C85-4F62-92CC-1179849C2AF0}" type="pres">
      <dgm:prSet presAssocID="{4A0F7A9B-E1D4-4247-A98E-11F83EBEE149}" presName="sibTrans" presStyleCnt="0"/>
      <dgm:spPr/>
    </dgm:pt>
    <dgm:pt modelId="{A2B1213C-BF36-429F-93D6-ED2DA5B88898}" type="pres">
      <dgm:prSet presAssocID="{50A3BBEB-3709-45FB-BD24-1AF2BD754345}" presName="comp" presStyleCnt="0"/>
      <dgm:spPr/>
    </dgm:pt>
    <dgm:pt modelId="{980F3D9F-26BA-4264-94DB-154C29886F97}" type="pres">
      <dgm:prSet presAssocID="{50A3BBEB-3709-45FB-BD24-1AF2BD754345}" presName="rect2" presStyleLbl="node1" presStyleIdx="4" presStyleCnt="5">
        <dgm:presLayoutVars>
          <dgm:bulletEnabled val="1"/>
        </dgm:presLayoutVars>
      </dgm:prSet>
      <dgm:spPr/>
      <dgm:t>
        <a:bodyPr/>
        <a:lstStyle/>
        <a:p>
          <a:endParaRPr lang="en-US"/>
        </a:p>
      </dgm:t>
    </dgm:pt>
    <dgm:pt modelId="{F3F9853F-3EEF-477B-8C3C-B58BF62A4FC2}" type="pres">
      <dgm:prSet presAssocID="{50A3BBEB-3709-45FB-BD24-1AF2BD754345}" presName="rect1" presStyleLbl="lnNode1" presStyleIdx="4" presStyleCnt="5"/>
      <dgm:spPr>
        <a:blipFill rotWithShape="1">
          <a:blip xmlns:r="http://schemas.openxmlformats.org/officeDocument/2006/relationships" r:embed="rId5"/>
          <a:stretch>
            <a:fillRect/>
          </a:stretch>
        </a:blipFill>
      </dgm:spPr>
    </dgm:pt>
  </dgm:ptLst>
  <dgm:cxnLst>
    <dgm:cxn modelId="{0D10A30C-243D-4C8A-805C-62FBD1190B16}" type="presOf" srcId="{50A3BBEB-3709-45FB-BD24-1AF2BD754345}" destId="{980F3D9F-26BA-4264-94DB-154C29886F97}" srcOrd="0" destOrd="0" presId="urn:microsoft.com/office/officeart/2008/layout/AlternatingPictureBlocks"/>
    <dgm:cxn modelId="{7996D5FE-4DF7-44B1-B294-72CD3E34284E}" type="presOf" srcId="{1AD87A3A-0884-4DF9-ADD9-33BE7C14344D}" destId="{249F6A44-11FB-4730-9B30-24ED0C0AC4EE}" srcOrd="0" destOrd="0" presId="urn:microsoft.com/office/officeart/2008/layout/AlternatingPictureBlocks"/>
    <dgm:cxn modelId="{8B0A69FE-03E4-4961-B02F-4151EEF8CB1D}" srcId="{DD33DE75-F998-4CF2-ACBF-4B75FC61BB17}" destId="{50A3BBEB-3709-45FB-BD24-1AF2BD754345}" srcOrd="4" destOrd="0" parTransId="{045AFB34-5733-43E2-BCF9-49E144856C88}" sibTransId="{88C46BE7-B68C-4483-A46A-91EF8222E565}"/>
    <dgm:cxn modelId="{523F191E-79EC-4052-A3A6-5DB68D3654AD}" srcId="{DD33DE75-F998-4CF2-ACBF-4B75FC61BB17}" destId="{08D8774A-9E56-4E41-8C96-A27379737F27}" srcOrd="1" destOrd="0" parTransId="{01F6E0B2-FCE0-46D0-833B-879EAEA8C846}" sibTransId="{9451B469-82DC-47B2-8168-037EEE4CE68C}"/>
    <dgm:cxn modelId="{41200619-6EFA-4687-8606-324A7195FCAA}" type="presOf" srcId="{04D1556D-53AD-42ED-9EDD-55E141FC080A}" destId="{EF74BBE8-7852-41DC-8BD4-FD9BCEEA9C79}" srcOrd="0" destOrd="0" presId="urn:microsoft.com/office/officeart/2008/layout/AlternatingPictureBlocks"/>
    <dgm:cxn modelId="{DA99B95A-8E25-4CE5-AFF9-AEE009175F1E}" srcId="{DD33DE75-F998-4CF2-ACBF-4B75FC61BB17}" destId="{04D1556D-53AD-42ED-9EDD-55E141FC080A}" srcOrd="3" destOrd="0" parTransId="{371EE081-2CF1-4B71-AF7A-A3460EE7EC39}" sibTransId="{4A0F7A9B-E1D4-4247-A98E-11F83EBEE149}"/>
    <dgm:cxn modelId="{118DF3EF-7FDE-4EB2-9B28-A3D72FCB9DAD}" srcId="{DD33DE75-F998-4CF2-ACBF-4B75FC61BB17}" destId="{DCAA0D23-CD83-4E84-8625-1BC7466118B8}" srcOrd="2" destOrd="0" parTransId="{91CAAECF-E953-49F1-ABD8-60E8015D310A}" sibTransId="{271F17E7-F21F-466D-A61C-C883BDC50D89}"/>
    <dgm:cxn modelId="{01A89DD5-B608-4724-AD22-14DAC6E30875}" type="presOf" srcId="{08D8774A-9E56-4E41-8C96-A27379737F27}" destId="{0F057884-86F4-4C7C-A756-4842C186974C}" srcOrd="0" destOrd="0" presId="urn:microsoft.com/office/officeart/2008/layout/AlternatingPictureBlocks"/>
    <dgm:cxn modelId="{E5E98B04-9C8C-4750-BB7C-F7C578B4439B}" type="presOf" srcId="{DD33DE75-F998-4CF2-ACBF-4B75FC61BB17}" destId="{84631D37-B22D-40BE-AFDF-3B966B1A3DB6}" srcOrd="0" destOrd="0" presId="urn:microsoft.com/office/officeart/2008/layout/AlternatingPictureBlocks"/>
    <dgm:cxn modelId="{3459043F-7A90-49CD-BDE6-D950E76A8AF6}" srcId="{DD33DE75-F998-4CF2-ACBF-4B75FC61BB17}" destId="{1AD87A3A-0884-4DF9-ADD9-33BE7C14344D}" srcOrd="0" destOrd="0" parTransId="{884D7AAA-60F1-432C-9E03-50651C4F20E8}" sibTransId="{2649FF5A-10F5-427C-84F2-2A21CE7AF0F6}"/>
    <dgm:cxn modelId="{83B62C09-35D7-44B5-ABB7-8ACE44F84B0B}" type="presOf" srcId="{DCAA0D23-CD83-4E84-8625-1BC7466118B8}" destId="{AD993B8C-5A2B-4D2A-8767-4A58B0229CB1}" srcOrd="0" destOrd="0" presId="urn:microsoft.com/office/officeart/2008/layout/AlternatingPictureBlocks"/>
    <dgm:cxn modelId="{E439DCF1-398E-488C-BDDB-BBDE94BBFAC8}" type="presParOf" srcId="{84631D37-B22D-40BE-AFDF-3B966B1A3DB6}" destId="{893F7D8D-1EB0-4C99-B669-44A0D2CD9580}" srcOrd="0" destOrd="0" presId="urn:microsoft.com/office/officeart/2008/layout/AlternatingPictureBlocks"/>
    <dgm:cxn modelId="{A7A07479-FDFE-4FC4-8064-B7B87B304796}" type="presParOf" srcId="{893F7D8D-1EB0-4C99-B669-44A0D2CD9580}" destId="{249F6A44-11FB-4730-9B30-24ED0C0AC4EE}" srcOrd="0" destOrd="0" presId="urn:microsoft.com/office/officeart/2008/layout/AlternatingPictureBlocks"/>
    <dgm:cxn modelId="{F4B2B9B3-B4F1-47C2-8665-DF185879C1A7}" type="presParOf" srcId="{893F7D8D-1EB0-4C99-B669-44A0D2CD9580}" destId="{7CB99198-674C-420C-A0CC-BD49C0133C2D}" srcOrd="1" destOrd="0" presId="urn:microsoft.com/office/officeart/2008/layout/AlternatingPictureBlocks"/>
    <dgm:cxn modelId="{DA8CBD6E-2504-4322-BF49-C74779EEFF1D}" type="presParOf" srcId="{84631D37-B22D-40BE-AFDF-3B966B1A3DB6}" destId="{9E45F49C-CD01-46C0-9416-4F33E407A8C0}" srcOrd="1" destOrd="0" presId="urn:microsoft.com/office/officeart/2008/layout/AlternatingPictureBlocks"/>
    <dgm:cxn modelId="{F004E180-D74C-475B-872D-761BC267C8DE}" type="presParOf" srcId="{84631D37-B22D-40BE-AFDF-3B966B1A3DB6}" destId="{5276581B-C376-4B41-85F2-040EFE23869D}" srcOrd="2" destOrd="0" presId="urn:microsoft.com/office/officeart/2008/layout/AlternatingPictureBlocks"/>
    <dgm:cxn modelId="{5E0450A1-3BE1-4449-9328-7804589CDB8A}" type="presParOf" srcId="{5276581B-C376-4B41-85F2-040EFE23869D}" destId="{0F057884-86F4-4C7C-A756-4842C186974C}" srcOrd="0" destOrd="0" presId="urn:microsoft.com/office/officeart/2008/layout/AlternatingPictureBlocks"/>
    <dgm:cxn modelId="{F76756CA-5461-4905-95A9-F0D91DC15B00}" type="presParOf" srcId="{5276581B-C376-4B41-85F2-040EFE23869D}" destId="{DEEB2372-4E19-4EC6-B30E-BA99C0E77D15}" srcOrd="1" destOrd="0" presId="urn:microsoft.com/office/officeart/2008/layout/AlternatingPictureBlocks"/>
    <dgm:cxn modelId="{652B7F9F-52B1-4F2A-8C97-2E6B0FA7EF92}" type="presParOf" srcId="{84631D37-B22D-40BE-AFDF-3B966B1A3DB6}" destId="{FDDDD979-EE21-4341-92A2-E077437C3EDE}" srcOrd="3" destOrd="0" presId="urn:microsoft.com/office/officeart/2008/layout/AlternatingPictureBlocks"/>
    <dgm:cxn modelId="{AA9AF52A-914C-4E80-9897-4E10C47566B0}" type="presParOf" srcId="{84631D37-B22D-40BE-AFDF-3B966B1A3DB6}" destId="{11217BE7-F7DE-4811-A850-F4DEAC356549}" srcOrd="4" destOrd="0" presId="urn:microsoft.com/office/officeart/2008/layout/AlternatingPictureBlocks"/>
    <dgm:cxn modelId="{55E5C9AD-C819-40CA-81C2-8AA2AD4979A3}" type="presParOf" srcId="{11217BE7-F7DE-4811-A850-F4DEAC356549}" destId="{AD993B8C-5A2B-4D2A-8767-4A58B0229CB1}" srcOrd="0" destOrd="0" presId="urn:microsoft.com/office/officeart/2008/layout/AlternatingPictureBlocks"/>
    <dgm:cxn modelId="{D7B6746D-8794-442C-9773-451E453A9D0B}" type="presParOf" srcId="{11217BE7-F7DE-4811-A850-F4DEAC356549}" destId="{B96AF24F-A7CC-4213-BD34-A07D7E6A9277}" srcOrd="1" destOrd="0" presId="urn:microsoft.com/office/officeart/2008/layout/AlternatingPictureBlocks"/>
    <dgm:cxn modelId="{CD82E4FD-A30E-4D8D-91A1-699B8E69B7D4}" type="presParOf" srcId="{84631D37-B22D-40BE-AFDF-3B966B1A3DB6}" destId="{9A399585-7161-495C-A6A9-E6E4A4E31AD7}" srcOrd="5" destOrd="0" presId="urn:microsoft.com/office/officeart/2008/layout/AlternatingPictureBlocks"/>
    <dgm:cxn modelId="{31EDD3AD-D9A7-4DA3-B434-F669447AC680}" type="presParOf" srcId="{84631D37-B22D-40BE-AFDF-3B966B1A3DB6}" destId="{DBAA986B-1A67-49AB-8688-EDB8B0F143A8}" srcOrd="6" destOrd="0" presId="urn:microsoft.com/office/officeart/2008/layout/AlternatingPictureBlocks"/>
    <dgm:cxn modelId="{74DAB19B-8459-4518-B477-E3A6B1932E6F}" type="presParOf" srcId="{DBAA986B-1A67-49AB-8688-EDB8B0F143A8}" destId="{EF74BBE8-7852-41DC-8BD4-FD9BCEEA9C79}" srcOrd="0" destOrd="0" presId="urn:microsoft.com/office/officeart/2008/layout/AlternatingPictureBlocks"/>
    <dgm:cxn modelId="{0A0A2A78-2C2E-4A98-9E34-3EAFA705D981}" type="presParOf" srcId="{DBAA986B-1A67-49AB-8688-EDB8B0F143A8}" destId="{6E8FE54A-7E00-45A0-8185-F881A1B8C288}" srcOrd="1" destOrd="0" presId="urn:microsoft.com/office/officeart/2008/layout/AlternatingPictureBlocks"/>
    <dgm:cxn modelId="{16BBFB3B-D119-48F6-970F-AF402304D762}" type="presParOf" srcId="{84631D37-B22D-40BE-AFDF-3B966B1A3DB6}" destId="{E19D4346-7C85-4F62-92CC-1179849C2AF0}" srcOrd="7" destOrd="0" presId="urn:microsoft.com/office/officeart/2008/layout/AlternatingPictureBlocks"/>
    <dgm:cxn modelId="{CFDD8631-C146-46AD-8A18-40314DCF02FA}" type="presParOf" srcId="{84631D37-B22D-40BE-AFDF-3B966B1A3DB6}" destId="{A2B1213C-BF36-429F-93D6-ED2DA5B88898}" srcOrd="8" destOrd="0" presId="urn:microsoft.com/office/officeart/2008/layout/AlternatingPictureBlocks"/>
    <dgm:cxn modelId="{8B1E1FCC-F3AC-4D1A-9C8D-019B281F9468}" type="presParOf" srcId="{A2B1213C-BF36-429F-93D6-ED2DA5B88898}" destId="{980F3D9F-26BA-4264-94DB-154C29886F97}" srcOrd="0" destOrd="0" presId="urn:microsoft.com/office/officeart/2008/layout/AlternatingPictureBlocks"/>
    <dgm:cxn modelId="{E0EB01D4-9360-4A32-AA4F-0871A3DD7D78}" type="presParOf" srcId="{A2B1213C-BF36-429F-93D6-ED2DA5B88898}" destId="{F3F9853F-3EEF-477B-8C3C-B58BF62A4FC2}"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A0987E-3E48-411E-96E0-566543625EEE}" type="doc">
      <dgm:prSet loTypeId="urn:microsoft.com/office/officeart/2005/8/layout/vList5" loCatId="list" qsTypeId="urn:microsoft.com/office/officeart/2005/8/quickstyle/simple2" qsCatId="simple" csTypeId="urn:microsoft.com/office/officeart/2005/8/colors/accent3_1" csCatId="accent3" phldr="1"/>
      <dgm:spPr/>
      <dgm:t>
        <a:bodyPr/>
        <a:lstStyle/>
        <a:p>
          <a:endParaRPr lang="en-US"/>
        </a:p>
      </dgm:t>
    </dgm:pt>
    <dgm:pt modelId="{8DF96959-2133-4D60-A792-DECBF5B3BAA7}">
      <dgm:prSet phldrT="[Text]"/>
      <dgm:spPr/>
      <dgm:t>
        <a:bodyPr/>
        <a:lstStyle/>
        <a:p>
          <a:r>
            <a:rPr lang="en-US" b="1" dirty="0">
              <a:latin typeface="+mn-lt"/>
            </a:rPr>
            <a:t>A TRANSFORMED AND SUSTAINABLE RAF</a:t>
          </a:r>
          <a:endParaRPr lang="en-US" dirty="0"/>
        </a:p>
      </dgm:t>
    </dgm:pt>
    <dgm:pt modelId="{7912668C-D8AA-471C-A933-8B72C1A503F9}" type="parTrans" cxnId="{907BEB51-3A14-404D-BD6C-85C752620781}">
      <dgm:prSet/>
      <dgm:spPr/>
      <dgm:t>
        <a:bodyPr/>
        <a:lstStyle/>
        <a:p>
          <a:endParaRPr lang="en-US"/>
        </a:p>
      </dgm:t>
    </dgm:pt>
    <dgm:pt modelId="{9D25C28C-B76A-4FF3-8AF0-537188307835}" type="sibTrans" cxnId="{907BEB51-3A14-404D-BD6C-85C752620781}">
      <dgm:prSet/>
      <dgm:spPr/>
      <dgm:t>
        <a:bodyPr/>
        <a:lstStyle/>
        <a:p>
          <a:endParaRPr lang="en-US"/>
        </a:p>
      </dgm:t>
    </dgm:pt>
    <dgm:pt modelId="{0FF1A476-A2EF-40A7-A97F-AC370AE96E1D}">
      <dgm:prSet phldrT="[Text]" custT="1"/>
      <dgm:spPr/>
      <dgm:t>
        <a:bodyPr/>
        <a:lstStyle/>
        <a:p>
          <a:r>
            <a:rPr lang="en-US" sz="1400" b="1" dirty="0">
              <a:effectLst/>
              <a:latin typeface="+mn-lt"/>
            </a:rPr>
            <a:t>Approved RAF business operating model | </a:t>
          </a:r>
          <a:r>
            <a:rPr lang="en-US" sz="1400" b="1" dirty="0">
              <a:solidFill>
                <a:schemeClr val="bg1"/>
              </a:solidFill>
              <a:effectLst/>
              <a:latin typeface="+mn-lt"/>
            </a:rPr>
            <a:t>RAF Amendment Act proposal submitted to DoT  </a:t>
          </a:r>
          <a:r>
            <a:rPr lang="en-US" sz="1400" b="1" dirty="0">
              <a:effectLst/>
              <a:latin typeface="+mn-lt"/>
            </a:rPr>
            <a:t>|  Claims processed within 120 days | </a:t>
          </a:r>
          <a:r>
            <a:rPr lang="en-US" sz="1400" b="1" dirty="0">
              <a:solidFill>
                <a:schemeClr val="bg1"/>
              </a:solidFill>
              <a:effectLst/>
              <a:latin typeface="+mn-lt"/>
            </a:rPr>
            <a:t>Claims validated and verified within 60 days </a:t>
          </a:r>
          <a:r>
            <a:rPr lang="en-US" sz="1400" b="1" dirty="0">
              <a:effectLst/>
              <a:latin typeface="+mn-lt"/>
            </a:rPr>
            <a:t>| Reduced average age of old claims </a:t>
          </a:r>
          <a:r>
            <a:rPr lang="en-US" sz="1400" b="1" dirty="0">
              <a:solidFill>
                <a:schemeClr val="bg1"/>
              </a:solidFill>
              <a:effectLst/>
              <a:latin typeface="+mn-lt"/>
            </a:rPr>
            <a:t>| Reduction of legal costs </a:t>
          </a:r>
          <a:r>
            <a:rPr lang="en-US" sz="1400" b="1" dirty="0">
              <a:effectLst/>
              <a:latin typeface="+mn-lt"/>
            </a:rPr>
            <a:t>| RAF Medical Tariffs implemented  | </a:t>
          </a:r>
          <a:r>
            <a:rPr lang="en-US" sz="1400" b="1" dirty="0">
              <a:solidFill>
                <a:schemeClr val="bg1"/>
              </a:solidFill>
              <a:effectLst/>
              <a:latin typeface="+mn-lt"/>
            </a:rPr>
            <a:t>Developed medical treatment protocols</a:t>
          </a:r>
          <a:r>
            <a:rPr lang="en-US" sz="1400" b="1" dirty="0">
              <a:effectLst/>
              <a:latin typeface="+mn-lt"/>
            </a:rPr>
            <a:t> | Reduction of medical costs | </a:t>
          </a:r>
          <a:r>
            <a:rPr lang="en-US" sz="1400" b="1" dirty="0">
              <a:solidFill>
                <a:schemeClr val="bg1"/>
              </a:solidFill>
              <a:effectLst/>
              <a:latin typeface="+mn-lt"/>
            </a:rPr>
            <a:t>RAF funding model finalized </a:t>
          </a:r>
          <a:r>
            <a:rPr lang="en-US" sz="1400" b="1" dirty="0">
              <a:effectLst/>
              <a:latin typeface="+mn-lt"/>
            </a:rPr>
            <a:t>| </a:t>
          </a:r>
          <a:r>
            <a:rPr lang="en-GB" sz="1400" b="1" dirty="0">
              <a:effectLst/>
              <a:latin typeface="+mn-lt"/>
            </a:rPr>
            <a:t>Asset and Liability Strategy implemented</a:t>
          </a:r>
          <a:endParaRPr lang="en-US" sz="1400" b="1" dirty="0">
            <a:effectLst/>
          </a:endParaRPr>
        </a:p>
      </dgm:t>
    </dgm:pt>
    <dgm:pt modelId="{05827943-ED33-4A3B-ADEE-52D1F81EDBDD}" type="parTrans" cxnId="{541C1BDC-5278-464C-9826-5D9ED1A4D5DA}">
      <dgm:prSet/>
      <dgm:spPr/>
      <dgm:t>
        <a:bodyPr/>
        <a:lstStyle/>
        <a:p>
          <a:endParaRPr lang="en-US"/>
        </a:p>
      </dgm:t>
    </dgm:pt>
    <dgm:pt modelId="{D450F5C6-9654-475D-8903-F638E165F322}" type="sibTrans" cxnId="{541C1BDC-5278-464C-9826-5D9ED1A4D5DA}">
      <dgm:prSet/>
      <dgm:spPr/>
      <dgm:t>
        <a:bodyPr/>
        <a:lstStyle/>
        <a:p>
          <a:endParaRPr lang="en-US"/>
        </a:p>
      </dgm:t>
    </dgm:pt>
    <dgm:pt modelId="{180925EE-2600-48F2-B5F3-6F98B628CB14}">
      <dgm:prSet phldrT="[Text]"/>
      <dgm:spPr/>
      <dgm:t>
        <a:bodyPr/>
        <a:lstStyle/>
        <a:p>
          <a:r>
            <a:rPr lang="en-US" b="1" dirty="0">
              <a:latin typeface="+mn-lt"/>
            </a:rPr>
            <a:t>SYSTEM MODERNIZATION </a:t>
          </a:r>
          <a:endParaRPr lang="en-US" dirty="0"/>
        </a:p>
      </dgm:t>
    </dgm:pt>
    <dgm:pt modelId="{C5BCF649-E482-4F6E-8AE4-9BCD742A11F1}" type="parTrans" cxnId="{AB09A55A-63C9-41C5-97F6-DCBAB5744FB4}">
      <dgm:prSet/>
      <dgm:spPr/>
      <dgm:t>
        <a:bodyPr/>
        <a:lstStyle/>
        <a:p>
          <a:endParaRPr lang="en-US"/>
        </a:p>
      </dgm:t>
    </dgm:pt>
    <dgm:pt modelId="{F3297704-33A3-4CD7-804D-774B3588A260}" type="sibTrans" cxnId="{AB09A55A-63C9-41C5-97F6-DCBAB5744FB4}">
      <dgm:prSet/>
      <dgm:spPr/>
      <dgm:t>
        <a:bodyPr/>
        <a:lstStyle/>
        <a:p>
          <a:endParaRPr lang="en-US"/>
        </a:p>
      </dgm:t>
    </dgm:pt>
    <dgm:pt modelId="{7F1087DC-F705-4678-9F08-7896D0124445}">
      <dgm:prSet phldrT="[Text]"/>
      <dgm:spPr/>
      <dgm:t>
        <a:bodyPr/>
        <a:lstStyle/>
        <a:p>
          <a:r>
            <a:rPr lang="en-US" b="1" dirty="0">
              <a:effectLst/>
              <a:latin typeface="+mn-lt"/>
            </a:rPr>
            <a:t>Integrated Claims Management System implemented</a:t>
          </a:r>
          <a:endParaRPr lang="en-US" b="1" dirty="0">
            <a:effectLst/>
          </a:endParaRPr>
        </a:p>
      </dgm:t>
    </dgm:pt>
    <dgm:pt modelId="{120BB0B7-0C89-4CEB-8F04-2488791EEC41}" type="parTrans" cxnId="{0BEC1BDC-B0FE-46B2-B3BB-198CD3A282F4}">
      <dgm:prSet/>
      <dgm:spPr/>
      <dgm:t>
        <a:bodyPr/>
        <a:lstStyle/>
        <a:p>
          <a:endParaRPr lang="en-US"/>
        </a:p>
      </dgm:t>
    </dgm:pt>
    <dgm:pt modelId="{C28DA635-495E-496F-8AD8-B682D7559D6F}" type="sibTrans" cxnId="{0BEC1BDC-B0FE-46B2-B3BB-198CD3A282F4}">
      <dgm:prSet/>
      <dgm:spPr/>
      <dgm:t>
        <a:bodyPr/>
        <a:lstStyle/>
        <a:p>
          <a:endParaRPr lang="en-US"/>
        </a:p>
      </dgm:t>
    </dgm:pt>
    <dgm:pt modelId="{464D6281-B199-493F-8DAE-C9FC3B53D175}">
      <dgm:prSet phldrT="[Text]"/>
      <dgm:spPr/>
      <dgm:t>
        <a:bodyPr/>
        <a:lstStyle/>
        <a:p>
          <a:r>
            <a:rPr lang="en-US" b="1" dirty="0">
              <a:latin typeface="+mn-lt"/>
            </a:rPr>
            <a:t>IMPROVED GOVERNANCE AND STRENGTHENED CONTROL ENVIRONMENT </a:t>
          </a:r>
          <a:endParaRPr lang="en-US" dirty="0"/>
        </a:p>
      </dgm:t>
    </dgm:pt>
    <dgm:pt modelId="{F0ADF2DC-657C-4E44-8E66-E51A1B374E88}" type="parTrans" cxnId="{EFFD5A2D-53A1-4137-9E5D-69AA6A112153}">
      <dgm:prSet/>
      <dgm:spPr/>
      <dgm:t>
        <a:bodyPr/>
        <a:lstStyle/>
        <a:p>
          <a:endParaRPr lang="en-US"/>
        </a:p>
      </dgm:t>
    </dgm:pt>
    <dgm:pt modelId="{DCA8D634-8A71-414C-B931-E9F332F87BC0}" type="sibTrans" cxnId="{EFFD5A2D-53A1-4137-9E5D-69AA6A112153}">
      <dgm:prSet/>
      <dgm:spPr/>
      <dgm:t>
        <a:bodyPr/>
        <a:lstStyle/>
        <a:p>
          <a:endParaRPr lang="en-US"/>
        </a:p>
      </dgm:t>
    </dgm:pt>
    <dgm:pt modelId="{2CA8E33B-B57C-49E1-BB5B-6AA8ECB40AAA}">
      <dgm:prSet phldrT="[Text]"/>
      <dgm:spPr/>
      <dgm:t>
        <a:bodyPr/>
        <a:lstStyle/>
        <a:p>
          <a:r>
            <a:rPr lang="en-US" b="1">
              <a:effectLst/>
              <a:latin typeface="+mn-lt"/>
            </a:rPr>
            <a:t>MoT governance targets</a:t>
          </a:r>
          <a:endParaRPr lang="en-US" b="1">
            <a:effectLst/>
          </a:endParaRPr>
        </a:p>
      </dgm:t>
    </dgm:pt>
    <dgm:pt modelId="{896ED27E-076B-4CCE-BA43-2FABF55A826D}" type="parTrans" cxnId="{CB69F394-B841-4920-BBF7-9F929E5707E4}">
      <dgm:prSet/>
      <dgm:spPr/>
      <dgm:t>
        <a:bodyPr/>
        <a:lstStyle/>
        <a:p>
          <a:endParaRPr lang="en-US"/>
        </a:p>
      </dgm:t>
    </dgm:pt>
    <dgm:pt modelId="{C4EB083E-8CEA-4100-BD0F-CEC3BB24E318}" type="sibTrans" cxnId="{CB69F394-B841-4920-BBF7-9F929E5707E4}">
      <dgm:prSet/>
      <dgm:spPr/>
      <dgm:t>
        <a:bodyPr/>
        <a:lstStyle/>
        <a:p>
          <a:endParaRPr lang="en-US"/>
        </a:p>
      </dgm:t>
    </dgm:pt>
    <dgm:pt modelId="{24292AB0-BB68-431F-B18B-F089E319E1EE}">
      <dgm:prSet/>
      <dgm:spPr/>
      <dgm:t>
        <a:bodyPr/>
        <a:lstStyle/>
        <a:p>
          <a:r>
            <a:rPr lang="en-US" b="1" dirty="0">
              <a:latin typeface="+mn-lt"/>
            </a:rPr>
            <a:t>IMPROVED SERVICE DELIVERY</a:t>
          </a:r>
          <a:endParaRPr lang="en-US" dirty="0"/>
        </a:p>
      </dgm:t>
    </dgm:pt>
    <dgm:pt modelId="{94795DA9-C590-46F0-A0FB-BF79AEC4DF7C}" type="parTrans" cxnId="{7114F343-AF49-4207-97B1-8A26D0ED5BC4}">
      <dgm:prSet/>
      <dgm:spPr/>
      <dgm:t>
        <a:bodyPr/>
        <a:lstStyle/>
        <a:p>
          <a:endParaRPr lang="en-US"/>
        </a:p>
      </dgm:t>
    </dgm:pt>
    <dgm:pt modelId="{B44632E4-C3CD-4D5B-AE5E-C7BB36B22DD9}" type="sibTrans" cxnId="{7114F343-AF49-4207-97B1-8A26D0ED5BC4}">
      <dgm:prSet/>
      <dgm:spPr/>
      <dgm:t>
        <a:bodyPr/>
        <a:lstStyle/>
        <a:p>
          <a:endParaRPr lang="en-US"/>
        </a:p>
      </dgm:t>
    </dgm:pt>
    <dgm:pt modelId="{07B68FE0-A583-45DD-97A7-029F508FF5E4}">
      <dgm:prSet/>
      <dgm:spPr/>
      <dgm:t>
        <a:bodyPr/>
        <a:lstStyle/>
        <a:p>
          <a:r>
            <a:rPr lang="en-US" b="1" dirty="0">
              <a:effectLst/>
              <a:latin typeface="+mn-lt"/>
            </a:rPr>
            <a:t>Stakeholder management strategy implemented</a:t>
          </a:r>
          <a:endParaRPr lang="en-US" b="1" dirty="0">
            <a:effectLst/>
          </a:endParaRPr>
        </a:p>
      </dgm:t>
    </dgm:pt>
    <dgm:pt modelId="{34411F66-A00D-441A-9BA9-D39285B75BA8}" type="parTrans" cxnId="{C7957645-2DA1-4449-93EA-64FDF1A8E57D}">
      <dgm:prSet/>
      <dgm:spPr/>
      <dgm:t>
        <a:bodyPr/>
        <a:lstStyle/>
        <a:p>
          <a:endParaRPr lang="en-US"/>
        </a:p>
      </dgm:t>
    </dgm:pt>
    <dgm:pt modelId="{C5B45F6A-EA4E-4378-9584-A5A51750577C}" type="sibTrans" cxnId="{C7957645-2DA1-4449-93EA-64FDF1A8E57D}">
      <dgm:prSet/>
      <dgm:spPr/>
      <dgm:t>
        <a:bodyPr/>
        <a:lstStyle/>
        <a:p>
          <a:endParaRPr lang="en-US"/>
        </a:p>
      </dgm:t>
    </dgm:pt>
    <dgm:pt modelId="{9BDF6CF1-AF0A-4254-9CD7-D7F9169867EC}">
      <dgm:prSet/>
      <dgm:spPr/>
      <dgm:t>
        <a:bodyPr/>
        <a:lstStyle/>
        <a:p>
          <a:r>
            <a:rPr lang="en-US" b="1">
              <a:effectLst/>
              <a:latin typeface="+mn-lt"/>
            </a:rPr>
            <a:t>Clean Audit</a:t>
          </a:r>
          <a:endParaRPr lang="en-US" b="1" dirty="0">
            <a:effectLst/>
            <a:latin typeface="+mn-lt"/>
          </a:endParaRPr>
        </a:p>
      </dgm:t>
    </dgm:pt>
    <dgm:pt modelId="{89BD6295-F129-400F-AE33-734E3E1D56E0}" type="parTrans" cxnId="{1EFD8683-5A08-4750-9A6E-433DAC99F606}">
      <dgm:prSet/>
      <dgm:spPr/>
      <dgm:t>
        <a:bodyPr/>
        <a:lstStyle/>
        <a:p>
          <a:endParaRPr lang="en-US"/>
        </a:p>
      </dgm:t>
    </dgm:pt>
    <dgm:pt modelId="{7785330C-191F-4720-AA89-4F0F4B9A83C9}" type="sibTrans" cxnId="{1EFD8683-5A08-4750-9A6E-433DAC99F606}">
      <dgm:prSet/>
      <dgm:spPr/>
      <dgm:t>
        <a:bodyPr/>
        <a:lstStyle/>
        <a:p>
          <a:endParaRPr lang="en-US"/>
        </a:p>
      </dgm:t>
    </dgm:pt>
    <dgm:pt modelId="{3EB9F38B-143F-4496-BF48-2AEE87036E16}">
      <dgm:prSet/>
      <dgm:spPr/>
      <dgm:t>
        <a:bodyPr/>
        <a:lstStyle/>
        <a:p>
          <a:r>
            <a:rPr lang="en-US" b="1" dirty="0">
              <a:effectLst/>
              <a:latin typeface="+mn-lt"/>
            </a:rPr>
            <a:t>Reduction in the number of audit findings</a:t>
          </a:r>
        </a:p>
      </dgm:t>
    </dgm:pt>
    <dgm:pt modelId="{C68FAD2D-2770-44CC-8612-9EC96C00583A}" type="parTrans" cxnId="{95782F29-14ED-4006-A875-AA1933808273}">
      <dgm:prSet/>
      <dgm:spPr/>
      <dgm:t>
        <a:bodyPr/>
        <a:lstStyle/>
        <a:p>
          <a:endParaRPr lang="en-US"/>
        </a:p>
      </dgm:t>
    </dgm:pt>
    <dgm:pt modelId="{00132B39-BC78-408B-A41A-56022FEC6C82}" type="sibTrans" cxnId="{95782F29-14ED-4006-A875-AA1933808273}">
      <dgm:prSet/>
      <dgm:spPr/>
      <dgm:t>
        <a:bodyPr/>
        <a:lstStyle/>
        <a:p>
          <a:endParaRPr lang="en-US"/>
        </a:p>
      </dgm:t>
    </dgm:pt>
    <dgm:pt modelId="{C9F20C58-0881-45A7-97F5-C285755ADFA8}">
      <dgm:prSet/>
      <dgm:spPr/>
      <dgm:t>
        <a:bodyPr/>
        <a:lstStyle/>
        <a:p>
          <a:r>
            <a:rPr lang="en-US" b="1">
              <a:effectLst/>
              <a:latin typeface="+mn-lt"/>
            </a:rPr>
            <a:t>Customer satisfaction survey rating)</a:t>
          </a:r>
          <a:endParaRPr lang="en-US" b="1" dirty="0">
            <a:effectLst/>
            <a:latin typeface="+mn-lt"/>
          </a:endParaRPr>
        </a:p>
      </dgm:t>
    </dgm:pt>
    <dgm:pt modelId="{EFF7ED42-A704-4396-856E-8C4C3DBA59E0}" type="parTrans" cxnId="{4C8C5C25-CBFD-4E75-AA70-47710C1622C3}">
      <dgm:prSet/>
      <dgm:spPr/>
      <dgm:t>
        <a:bodyPr/>
        <a:lstStyle/>
        <a:p>
          <a:endParaRPr lang="en-US"/>
        </a:p>
      </dgm:t>
    </dgm:pt>
    <dgm:pt modelId="{BE807B74-2554-4B8C-A130-D67CA2E62C84}" type="sibTrans" cxnId="{4C8C5C25-CBFD-4E75-AA70-47710C1622C3}">
      <dgm:prSet/>
      <dgm:spPr/>
      <dgm:t>
        <a:bodyPr/>
        <a:lstStyle/>
        <a:p>
          <a:endParaRPr lang="en-US"/>
        </a:p>
      </dgm:t>
    </dgm:pt>
    <dgm:pt modelId="{FEB9AB80-A761-4697-9512-54D6AFACE8DE}">
      <dgm:prSet/>
      <dgm:spPr/>
      <dgm:t>
        <a:bodyPr/>
        <a:lstStyle/>
        <a:p>
          <a:r>
            <a:rPr lang="en-US" b="1">
              <a:effectLst/>
              <a:latin typeface="+mn-lt"/>
            </a:rPr>
            <a:t>Organisational structure reviewed and approved</a:t>
          </a:r>
          <a:endParaRPr lang="en-US" b="1" dirty="0">
            <a:effectLst/>
            <a:latin typeface="+mn-lt"/>
          </a:endParaRPr>
        </a:p>
      </dgm:t>
    </dgm:pt>
    <dgm:pt modelId="{9B4579C2-3A2A-4CB4-B089-4CB8FB10CC8D}" type="parTrans" cxnId="{29A90021-7B61-498C-A3FD-C28F4DF10667}">
      <dgm:prSet/>
      <dgm:spPr/>
      <dgm:t>
        <a:bodyPr/>
        <a:lstStyle/>
        <a:p>
          <a:endParaRPr lang="en-US"/>
        </a:p>
      </dgm:t>
    </dgm:pt>
    <dgm:pt modelId="{34245909-F8B3-4FA9-B9FC-4B4A0406DBC3}" type="sibTrans" cxnId="{29A90021-7B61-498C-A3FD-C28F4DF10667}">
      <dgm:prSet/>
      <dgm:spPr/>
      <dgm:t>
        <a:bodyPr/>
        <a:lstStyle/>
        <a:p>
          <a:endParaRPr lang="en-US"/>
        </a:p>
      </dgm:t>
    </dgm:pt>
    <dgm:pt modelId="{04E1F315-C659-4EF9-B0E4-B9AB50A725B0}">
      <dgm:prSet/>
      <dgm:spPr/>
      <dgm:t>
        <a:bodyPr/>
        <a:lstStyle/>
        <a:p>
          <a:r>
            <a:rPr lang="en-US" b="1">
              <a:effectLst/>
              <a:latin typeface="+mn-lt"/>
            </a:rPr>
            <a:t>Skills audit report</a:t>
          </a:r>
          <a:endParaRPr lang="en-US" b="1" dirty="0">
            <a:effectLst/>
            <a:latin typeface="+mn-lt"/>
          </a:endParaRPr>
        </a:p>
      </dgm:t>
    </dgm:pt>
    <dgm:pt modelId="{3FEE25C1-E58A-4A5C-92FA-54CD3C6E039E}" type="parTrans" cxnId="{6769E290-C394-4CFF-B2F6-02621B0AF180}">
      <dgm:prSet/>
      <dgm:spPr/>
      <dgm:t>
        <a:bodyPr/>
        <a:lstStyle/>
        <a:p>
          <a:endParaRPr lang="en-US"/>
        </a:p>
      </dgm:t>
    </dgm:pt>
    <dgm:pt modelId="{0CF290AA-C610-4166-8478-AFE744401692}" type="sibTrans" cxnId="{6769E290-C394-4CFF-B2F6-02621B0AF180}">
      <dgm:prSet/>
      <dgm:spPr/>
      <dgm:t>
        <a:bodyPr/>
        <a:lstStyle/>
        <a:p>
          <a:endParaRPr lang="en-US"/>
        </a:p>
      </dgm:t>
    </dgm:pt>
    <dgm:pt modelId="{6A8F5EDD-526E-4F21-901E-7FF6EA80999A}">
      <dgm:prSet/>
      <dgm:spPr/>
      <dgm:t>
        <a:bodyPr/>
        <a:lstStyle/>
        <a:p>
          <a:r>
            <a:rPr lang="en-GB" b="1" dirty="0">
              <a:effectLst/>
              <a:latin typeface="+mn-lt"/>
            </a:rPr>
            <a:t>2020-2025 Strategic Plan Impact Assessment</a:t>
          </a:r>
          <a:endParaRPr lang="en-US" b="1" dirty="0">
            <a:effectLst/>
            <a:latin typeface="+mn-lt"/>
          </a:endParaRPr>
        </a:p>
      </dgm:t>
    </dgm:pt>
    <dgm:pt modelId="{82D3EB09-97B3-468B-87AA-1E41C1073D39}" type="parTrans" cxnId="{B05277B8-EA1C-4542-B3AB-E8B73607C93D}">
      <dgm:prSet/>
      <dgm:spPr/>
      <dgm:t>
        <a:bodyPr/>
        <a:lstStyle/>
        <a:p>
          <a:endParaRPr lang="en-US"/>
        </a:p>
      </dgm:t>
    </dgm:pt>
    <dgm:pt modelId="{FCB90E5E-4DF1-4F6E-813B-A3AF0A41CC2E}" type="sibTrans" cxnId="{B05277B8-EA1C-4542-B3AB-E8B73607C93D}">
      <dgm:prSet/>
      <dgm:spPr/>
      <dgm:t>
        <a:bodyPr/>
        <a:lstStyle/>
        <a:p>
          <a:endParaRPr lang="en-US"/>
        </a:p>
      </dgm:t>
    </dgm:pt>
    <dgm:pt modelId="{08EBB8F0-A730-4A63-A465-CD708D95D270}" type="pres">
      <dgm:prSet presAssocID="{48A0987E-3E48-411E-96E0-566543625EEE}" presName="Name0" presStyleCnt="0">
        <dgm:presLayoutVars>
          <dgm:dir/>
          <dgm:animLvl val="lvl"/>
          <dgm:resizeHandles val="exact"/>
        </dgm:presLayoutVars>
      </dgm:prSet>
      <dgm:spPr/>
      <dgm:t>
        <a:bodyPr/>
        <a:lstStyle/>
        <a:p>
          <a:endParaRPr lang="en-US"/>
        </a:p>
      </dgm:t>
    </dgm:pt>
    <dgm:pt modelId="{5FA945F8-CD7C-4405-A76C-14FDB810C7D9}" type="pres">
      <dgm:prSet presAssocID="{8DF96959-2133-4D60-A792-DECBF5B3BAA7}" presName="linNode" presStyleCnt="0"/>
      <dgm:spPr/>
    </dgm:pt>
    <dgm:pt modelId="{2C1D1D4D-A09A-4D0E-B0BF-9245340A961A}" type="pres">
      <dgm:prSet presAssocID="{8DF96959-2133-4D60-A792-DECBF5B3BAA7}" presName="parentText" presStyleLbl="node1" presStyleIdx="0" presStyleCnt="4">
        <dgm:presLayoutVars>
          <dgm:chMax val="1"/>
          <dgm:bulletEnabled val="1"/>
        </dgm:presLayoutVars>
      </dgm:prSet>
      <dgm:spPr/>
      <dgm:t>
        <a:bodyPr/>
        <a:lstStyle/>
        <a:p>
          <a:endParaRPr lang="en-US"/>
        </a:p>
      </dgm:t>
    </dgm:pt>
    <dgm:pt modelId="{49ACEB41-50E4-4542-827F-095E459B6218}" type="pres">
      <dgm:prSet presAssocID="{8DF96959-2133-4D60-A792-DECBF5B3BAA7}" presName="descendantText" presStyleLbl="alignAccFollowNode1" presStyleIdx="0" presStyleCnt="4">
        <dgm:presLayoutVars>
          <dgm:bulletEnabled val="1"/>
        </dgm:presLayoutVars>
      </dgm:prSet>
      <dgm:spPr/>
      <dgm:t>
        <a:bodyPr/>
        <a:lstStyle/>
        <a:p>
          <a:endParaRPr lang="en-US"/>
        </a:p>
      </dgm:t>
    </dgm:pt>
    <dgm:pt modelId="{439D751C-C972-4A23-84BC-F81665B7385B}" type="pres">
      <dgm:prSet presAssocID="{9D25C28C-B76A-4FF3-8AF0-537188307835}" presName="sp" presStyleCnt="0"/>
      <dgm:spPr/>
    </dgm:pt>
    <dgm:pt modelId="{DCD9671A-5F6B-4560-B720-736834A6896F}" type="pres">
      <dgm:prSet presAssocID="{180925EE-2600-48F2-B5F3-6F98B628CB14}" presName="linNode" presStyleCnt="0"/>
      <dgm:spPr/>
    </dgm:pt>
    <dgm:pt modelId="{4DDC486E-C591-4169-96A6-36E334F98831}" type="pres">
      <dgm:prSet presAssocID="{180925EE-2600-48F2-B5F3-6F98B628CB14}" presName="parentText" presStyleLbl="node1" presStyleIdx="1" presStyleCnt="4">
        <dgm:presLayoutVars>
          <dgm:chMax val="1"/>
          <dgm:bulletEnabled val="1"/>
        </dgm:presLayoutVars>
      </dgm:prSet>
      <dgm:spPr/>
      <dgm:t>
        <a:bodyPr/>
        <a:lstStyle/>
        <a:p>
          <a:endParaRPr lang="en-US"/>
        </a:p>
      </dgm:t>
    </dgm:pt>
    <dgm:pt modelId="{FBF29FF3-2D07-46E6-8512-105EF7186D5F}" type="pres">
      <dgm:prSet presAssocID="{180925EE-2600-48F2-B5F3-6F98B628CB14}" presName="descendantText" presStyleLbl="alignAccFollowNode1" presStyleIdx="1" presStyleCnt="4">
        <dgm:presLayoutVars>
          <dgm:bulletEnabled val="1"/>
        </dgm:presLayoutVars>
      </dgm:prSet>
      <dgm:spPr/>
      <dgm:t>
        <a:bodyPr/>
        <a:lstStyle/>
        <a:p>
          <a:endParaRPr lang="en-US"/>
        </a:p>
      </dgm:t>
    </dgm:pt>
    <dgm:pt modelId="{CBEB5B41-4BE8-4B9F-8AAD-74D12A62A4AF}" type="pres">
      <dgm:prSet presAssocID="{F3297704-33A3-4CD7-804D-774B3588A260}" presName="sp" presStyleCnt="0"/>
      <dgm:spPr/>
    </dgm:pt>
    <dgm:pt modelId="{1D41708E-9A00-4B85-86A5-EE95CDF0F25E}" type="pres">
      <dgm:prSet presAssocID="{464D6281-B199-493F-8DAE-C9FC3B53D175}" presName="linNode" presStyleCnt="0"/>
      <dgm:spPr/>
    </dgm:pt>
    <dgm:pt modelId="{9AD270C1-857F-4189-A624-A299363E5D57}" type="pres">
      <dgm:prSet presAssocID="{464D6281-B199-493F-8DAE-C9FC3B53D175}" presName="parentText" presStyleLbl="node1" presStyleIdx="2" presStyleCnt="4">
        <dgm:presLayoutVars>
          <dgm:chMax val="1"/>
          <dgm:bulletEnabled val="1"/>
        </dgm:presLayoutVars>
      </dgm:prSet>
      <dgm:spPr/>
      <dgm:t>
        <a:bodyPr/>
        <a:lstStyle/>
        <a:p>
          <a:endParaRPr lang="en-US"/>
        </a:p>
      </dgm:t>
    </dgm:pt>
    <dgm:pt modelId="{F2422FFD-6DD5-4AAE-A491-7E6421DF7FFB}" type="pres">
      <dgm:prSet presAssocID="{464D6281-B199-493F-8DAE-C9FC3B53D175}" presName="descendantText" presStyleLbl="alignAccFollowNode1" presStyleIdx="2" presStyleCnt="4">
        <dgm:presLayoutVars>
          <dgm:bulletEnabled val="1"/>
        </dgm:presLayoutVars>
      </dgm:prSet>
      <dgm:spPr/>
      <dgm:t>
        <a:bodyPr/>
        <a:lstStyle/>
        <a:p>
          <a:endParaRPr lang="en-US"/>
        </a:p>
      </dgm:t>
    </dgm:pt>
    <dgm:pt modelId="{56FC5E86-6934-4E6C-9D0B-1D7CE4F90C55}" type="pres">
      <dgm:prSet presAssocID="{DCA8D634-8A71-414C-B931-E9F332F87BC0}" presName="sp" presStyleCnt="0"/>
      <dgm:spPr/>
    </dgm:pt>
    <dgm:pt modelId="{453571EB-78C4-419D-9CB5-805A4252F659}" type="pres">
      <dgm:prSet presAssocID="{24292AB0-BB68-431F-B18B-F089E319E1EE}" presName="linNode" presStyleCnt="0"/>
      <dgm:spPr/>
    </dgm:pt>
    <dgm:pt modelId="{5C77FB05-E503-481B-AACC-7E6DF7A5A745}" type="pres">
      <dgm:prSet presAssocID="{24292AB0-BB68-431F-B18B-F089E319E1EE}" presName="parentText" presStyleLbl="node1" presStyleIdx="3" presStyleCnt="4">
        <dgm:presLayoutVars>
          <dgm:chMax val="1"/>
          <dgm:bulletEnabled val="1"/>
        </dgm:presLayoutVars>
      </dgm:prSet>
      <dgm:spPr/>
      <dgm:t>
        <a:bodyPr/>
        <a:lstStyle/>
        <a:p>
          <a:endParaRPr lang="en-US"/>
        </a:p>
      </dgm:t>
    </dgm:pt>
    <dgm:pt modelId="{65F42F59-1484-4F3B-8834-DBD5D3B3C987}" type="pres">
      <dgm:prSet presAssocID="{24292AB0-BB68-431F-B18B-F089E319E1EE}" presName="descendantText" presStyleLbl="alignAccFollowNode1" presStyleIdx="3" presStyleCnt="4">
        <dgm:presLayoutVars>
          <dgm:bulletEnabled val="1"/>
        </dgm:presLayoutVars>
      </dgm:prSet>
      <dgm:spPr/>
      <dgm:t>
        <a:bodyPr/>
        <a:lstStyle/>
        <a:p>
          <a:endParaRPr lang="en-US"/>
        </a:p>
      </dgm:t>
    </dgm:pt>
  </dgm:ptLst>
  <dgm:cxnLst>
    <dgm:cxn modelId="{29A90021-7B61-498C-A3FD-C28F4DF10667}" srcId="{24292AB0-BB68-431F-B18B-F089E319E1EE}" destId="{FEB9AB80-A761-4697-9512-54D6AFACE8DE}" srcOrd="2" destOrd="0" parTransId="{9B4579C2-3A2A-4CB4-B089-4CB8FB10CC8D}" sibTransId="{34245909-F8B3-4FA9-B9FC-4B4A0406DBC3}"/>
    <dgm:cxn modelId="{541C1BDC-5278-464C-9826-5D9ED1A4D5DA}" srcId="{8DF96959-2133-4D60-A792-DECBF5B3BAA7}" destId="{0FF1A476-A2EF-40A7-A97F-AC370AE96E1D}" srcOrd="0" destOrd="0" parTransId="{05827943-ED33-4A3B-ADEE-52D1F81EDBDD}" sibTransId="{D450F5C6-9654-475D-8903-F638E165F322}"/>
    <dgm:cxn modelId="{427073FA-831B-4A67-AF1D-3AFF7D28BCE9}" type="presOf" srcId="{8DF96959-2133-4D60-A792-DECBF5B3BAA7}" destId="{2C1D1D4D-A09A-4D0E-B0BF-9245340A961A}" srcOrd="0" destOrd="0" presId="urn:microsoft.com/office/officeart/2005/8/layout/vList5"/>
    <dgm:cxn modelId="{C71472F0-9667-4F02-A122-543B95AF26B8}" type="presOf" srcId="{6A8F5EDD-526E-4F21-901E-7FF6EA80999A}" destId="{65F42F59-1484-4F3B-8834-DBD5D3B3C987}" srcOrd="0" destOrd="4" presId="urn:microsoft.com/office/officeart/2005/8/layout/vList5"/>
    <dgm:cxn modelId="{EC784C49-F422-4B52-B0AD-3DEEB9E60C34}" type="presOf" srcId="{2CA8E33B-B57C-49E1-BB5B-6AA8ECB40AAA}" destId="{F2422FFD-6DD5-4AAE-A491-7E6421DF7FFB}" srcOrd="0" destOrd="0" presId="urn:microsoft.com/office/officeart/2005/8/layout/vList5"/>
    <dgm:cxn modelId="{AB09A55A-63C9-41C5-97F6-DCBAB5744FB4}" srcId="{48A0987E-3E48-411E-96E0-566543625EEE}" destId="{180925EE-2600-48F2-B5F3-6F98B628CB14}" srcOrd="1" destOrd="0" parTransId="{C5BCF649-E482-4F6E-8AE4-9BCD742A11F1}" sibTransId="{F3297704-33A3-4CD7-804D-774B3588A260}"/>
    <dgm:cxn modelId="{CB69F394-B841-4920-BBF7-9F929E5707E4}" srcId="{464D6281-B199-493F-8DAE-C9FC3B53D175}" destId="{2CA8E33B-B57C-49E1-BB5B-6AA8ECB40AAA}" srcOrd="0" destOrd="0" parTransId="{896ED27E-076B-4CCE-BA43-2FABF55A826D}" sibTransId="{C4EB083E-8CEA-4100-BD0F-CEC3BB24E318}"/>
    <dgm:cxn modelId="{B05277B8-EA1C-4542-B3AB-E8B73607C93D}" srcId="{24292AB0-BB68-431F-B18B-F089E319E1EE}" destId="{6A8F5EDD-526E-4F21-901E-7FF6EA80999A}" srcOrd="4" destOrd="0" parTransId="{82D3EB09-97B3-468B-87AA-1E41C1073D39}" sibTransId="{FCB90E5E-4DF1-4F6E-813B-A3AF0A41CC2E}"/>
    <dgm:cxn modelId="{DB98B5F1-DCEA-41B3-9F81-F1BF637DE9A7}" type="presOf" srcId="{07B68FE0-A583-45DD-97A7-029F508FF5E4}" destId="{65F42F59-1484-4F3B-8834-DBD5D3B3C987}" srcOrd="0" destOrd="0" presId="urn:microsoft.com/office/officeart/2005/8/layout/vList5"/>
    <dgm:cxn modelId="{5D317177-8330-4491-B833-4757ECCB23E3}" type="presOf" srcId="{9BDF6CF1-AF0A-4254-9CD7-D7F9169867EC}" destId="{F2422FFD-6DD5-4AAE-A491-7E6421DF7FFB}" srcOrd="0" destOrd="1" presId="urn:microsoft.com/office/officeart/2005/8/layout/vList5"/>
    <dgm:cxn modelId="{95782F29-14ED-4006-A875-AA1933808273}" srcId="{464D6281-B199-493F-8DAE-C9FC3B53D175}" destId="{3EB9F38B-143F-4496-BF48-2AEE87036E16}" srcOrd="2" destOrd="0" parTransId="{C68FAD2D-2770-44CC-8612-9EC96C00583A}" sibTransId="{00132B39-BC78-408B-A41A-56022FEC6C82}"/>
    <dgm:cxn modelId="{4D1EAF11-37ED-4E07-8DDA-3503924DDC75}" type="presOf" srcId="{464D6281-B199-493F-8DAE-C9FC3B53D175}" destId="{9AD270C1-857F-4189-A624-A299363E5D57}" srcOrd="0" destOrd="0" presId="urn:microsoft.com/office/officeart/2005/8/layout/vList5"/>
    <dgm:cxn modelId="{073F87CF-1062-4E18-8050-18F06334D864}" type="presOf" srcId="{7F1087DC-F705-4678-9F08-7896D0124445}" destId="{FBF29FF3-2D07-46E6-8512-105EF7186D5F}" srcOrd="0" destOrd="0" presId="urn:microsoft.com/office/officeart/2005/8/layout/vList5"/>
    <dgm:cxn modelId="{EFFD5A2D-53A1-4137-9E5D-69AA6A112153}" srcId="{48A0987E-3E48-411E-96E0-566543625EEE}" destId="{464D6281-B199-493F-8DAE-C9FC3B53D175}" srcOrd="2" destOrd="0" parTransId="{F0ADF2DC-657C-4E44-8E66-E51A1B374E88}" sibTransId="{DCA8D634-8A71-414C-B931-E9F332F87BC0}"/>
    <dgm:cxn modelId="{BF6C821E-D536-4A9B-86F7-B7ACF2A7B70E}" type="presOf" srcId="{24292AB0-BB68-431F-B18B-F089E319E1EE}" destId="{5C77FB05-E503-481B-AACC-7E6DF7A5A745}" srcOrd="0" destOrd="0" presId="urn:microsoft.com/office/officeart/2005/8/layout/vList5"/>
    <dgm:cxn modelId="{4C8C5C25-CBFD-4E75-AA70-47710C1622C3}" srcId="{24292AB0-BB68-431F-B18B-F089E319E1EE}" destId="{C9F20C58-0881-45A7-97F5-C285755ADFA8}" srcOrd="1" destOrd="0" parTransId="{EFF7ED42-A704-4396-856E-8C4C3DBA59E0}" sibTransId="{BE807B74-2554-4B8C-A130-D67CA2E62C84}"/>
    <dgm:cxn modelId="{907BEB51-3A14-404D-BD6C-85C752620781}" srcId="{48A0987E-3E48-411E-96E0-566543625EEE}" destId="{8DF96959-2133-4D60-A792-DECBF5B3BAA7}" srcOrd="0" destOrd="0" parTransId="{7912668C-D8AA-471C-A933-8B72C1A503F9}" sibTransId="{9D25C28C-B76A-4FF3-8AF0-537188307835}"/>
    <dgm:cxn modelId="{8AB2F28E-F29C-4C2C-8CC7-D4CEF91F6FCA}" type="presOf" srcId="{FEB9AB80-A761-4697-9512-54D6AFACE8DE}" destId="{65F42F59-1484-4F3B-8834-DBD5D3B3C987}" srcOrd="0" destOrd="2" presId="urn:microsoft.com/office/officeart/2005/8/layout/vList5"/>
    <dgm:cxn modelId="{335A7BA8-F83A-4EA3-9967-420592A0570C}" type="presOf" srcId="{C9F20C58-0881-45A7-97F5-C285755ADFA8}" destId="{65F42F59-1484-4F3B-8834-DBD5D3B3C987}" srcOrd="0" destOrd="1" presId="urn:microsoft.com/office/officeart/2005/8/layout/vList5"/>
    <dgm:cxn modelId="{C7957645-2DA1-4449-93EA-64FDF1A8E57D}" srcId="{24292AB0-BB68-431F-B18B-F089E319E1EE}" destId="{07B68FE0-A583-45DD-97A7-029F508FF5E4}" srcOrd="0" destOrd="0" parTransId="{34411F66-A00D-441A-9BA9-D39285B75BA8}" sibTransId="{C5B45F6A-EA4E-4378-9584-A5A51750577C}"/>
    <dgm:cxn modelId="{1EFD8683-5A08-4750-9A6E-433DAC99F606}" srcId="{464D6281-B199-493F-8DAE-C9FC3B53D175}" destId="{9BDF6CF1-AF0A-4254-9CD7-D7F9169867EC}" srcOrd="1" destOrd="0" parTransId="{89BD6295-F129-400F-AE33-734E3E1D56E0}" sibTransId="{7785330C-191F-4720-AA89-4F0F4B9A83C9}"/>
    <dgm:cxn modelId="{685EBD49-A9F6-4C02-903C-F3C74F565CE8}" type="presOf" srcId="{0FF1A476-A2EF-40A7-A97F-AC370AE96E1D}" destId="{49ACEB41-50E4-4542-827F-095E459B6218}" srcOrd="0" destOrd="0" presId="urn:microsoft.com/office/officeart/2005/8/layout/vList5"/>
    <dgm:cxn modelId="{7114F343-AF49-4207-97B1-8A26D0ED5BC4}" srcId="{48A0987E-3E48-411E-96E0-566543625EEE}" destId="{24292AB0-BB68-431F-B18B-F089E319E1EE}" srcOrd="3" destOrd="0" parTransId="{94795DA9-C590-46F0-A0FB-BF79AEC4DF7C}" sibTransId="{B44632E4-C3CD-4D5B-AE5E-C7BB36B22DD9}"/>
    <dgm:cxn modelId="{A46CEB03-8265-46D8-B08A-04DDCB22E957}" type="presOf" srcId="{3EB9F38B-143F-4496-BF48-2AEE87036E16}" destId="{F2422FFD-6DD5-4AAE-A491-7E6421DF7FFB}" srcOrd="0" destOrd="2" presId="urn:microsoft.com/office/officeart/2005/8/layout/vList5"/>
    <dgm:cxn modelId="{1F74C948-C976-4CC6-B9F4-1CBFEAD4C127}" type="presOf" srcId="{180925EE-2600-48F2-B5F3-6F98B628CB14}" destId="{4DDC486E-C591-4169-96A6-36E334F98831}" srcOrd="0" destOrd="0" presId="urn:microsoft.com/office/officeart/2005/8/layout/vList5"/>
    <dgm:cxn modelId="{0BEC1BDC-B0FE-46B2-B3BB-198CD3A282F4}" srcId="{180925EE-2600-48F2-B5F3-6F98B628CB14}" destId="{7F1087DC-F705-4678-9F08-7896D0124445}" srcOrd="0" destOrd="0" parTransId="{120BB0B7-0C89-4CEB-8F04-2488791EEC41}" sibTransId="{C28DA635-495E-496F-8AD8-B682D7559D6F}"/>
    <dgm:cxn modelId="{25A75962-4CAA-449A-A939-DA4AA8AF3BC5}" type="presOf" srcId="{48A0987E-3E48-411E-96E0-566543625EEE}" destId="{08EBB8F0-A730-4A63-A465-CD708D95D270}" srcOrd="0" destOrd="0" presId="urn:microsoft.com/office/officeart/2005/8/layout/vList5"/>
    <dgm:cxn modelId="{6769E290-C394-4CFF-B2F6-02621B0AF180}" srcId="{24292AB0-BB68-431F-B18B-F089E319E1EE}" destId="{04E1F315-C659-4EF9-B0E4-B9AB50A725B0}" srcOrd="3" destOrd="0" parTransId="{3FEE25C1-E58A-4A5C-92FA-54CD3C6E039E}" sibTransId="{0CF290AA-C610-4166-8478-AFE744401692}"/>
    <dgm:cxn modelId="{539B4F5D-B779-4A78-8998-7520D1DDD98C}" type="presOf" srcId="{04E1F315-C659-4EF9-B0E4-B9AB50A725B0}" destId="{65F42F59-1484-4F3B-8834-DBD5D3B3C987}" srcOrd="0" destOrd="3" presId="urn:microsoft.com/office/officeart/2005/8/layout/vList5"/>
    <dgm:cxn modelId="{A4292C5A-D371-47D5-A920-060FE4C35B1A}" type="presParOf" srcId="{08EBB8F0-A730-4A63-A465-CD708D95D270}" destId="{5FA945F8-CD7C-4405-A76C-14FDB810C7D9}" srcOrd="0" destOrd="0" presId="urn:microsoft.com/office/officeart/2005/8/layout/vList5"/>
    <dgm:cxn modelId="{00EEE140-FB9C-4CD5-BE82-2C7C57FDAB7C}" type="presParOf" srcId="{5FA945F8-CD7C-4405-A76C-14FDB810C7D9}" destId="{2C1D1D4D-A09A-4D0E-B0BF-9245340A961A}" srcOrd="0" destOrd="0" presId="urn:microsoft.com/office/officeart/2005/8/layout/vList5"/>
    <dgm:cxn modelId="{B5488E71-9D6D-4B8E-99A6-61B09509FF32}" type="presParOf" srcId="{5FA945F8-CD7C-4405-A76C-14FDB810C7D9}" destId="{49ACEB41-50E4-4542-827F-095E459B6218}" srcOrd="1" destOrd="0" presId="urn:microsoft.com/office/officeart/2005/8/layout/vList5"/>
    <dgm:cxn modelId="{89D9599A-9116-49B6-8C0F-3C5310E1BBE1}" type="presParOf" srcId="{08EBB8F0-A730-4A63-A465-CD708D95D270}" destId="{439D751C-C972-4A23-84BC-F81665B7385B}" srcOrd="1" destOrd="0" presId="urn:microsoft.com/office/officeart/2005/8/layout/vList5"/>
    <dgm:cxn modelId="{9CEB9BF1-1B54-4F2B-9B3E-C6D8C85AAC7D}" type="presParOf" srcId="{08EBB8F0-A730-4A63-A465-CD708D95D270}" destId="{DCD9671A-5F6B-4560-B720-736834A6896F}" srcOrd="2" destOrd="0" presId="urn:microsoft.com/office/officeart/2005/8/layout/vList5"/>
    <dgm:cxn modelId="{E285E4AE-763E-4588-97B8-4D30B3606587}" type="presParOf" srcId="{DCD9671A-5F6B-4560-B720-736834A6896F}" destId="{4DDC486E-C591-4169-96A6-36E334F98831}" srcOrd="0" destOrd="0" presId="urn:microsoft.com/office/officeart/2005/8/layout/vList5"/>
    <dgm:cxn modelId="{27FEA152-72A5-4EFB-B675-28F14FF1A719}" type="presParOf" srcId="{DCD9671A-5F6B-4560-B720-736834A6896F}" destId="{FBF29FF3-2D07-46E6-8512-105EF7186D5F}" srcOrd="1" destOrd="0" presId="urn:microsoft.com/office/officeart/2005/8/layout/vList5"/>
    <dgm:cxn modelId="{33E59400-614F-4380-BAE3-70BD8FD5B1BF}" type="presParOf" srcId="{08EBB8F0-A730-4A63-A465-CD708D95D270}" destId="{CBEB5B41-4BE8-4B9F-8AAD-74D12A62A4AF}" srcOrd="3" destOrd="0" presId="urn:microsoft.com/office/officeart/2005/8/layout/vList5"/>
    <dgm:cxn modelId="{E7F19D08-F4E7-4744-AAD1-AF899271DF14}" type="presParOf" srcId="{08EBB8F0-A730-4A63-A465-CD708D95D270}" destId="{1D41708E-9A00-4B85-86A5-EE95CDF0F25E}" srcOrd="4" destOrd="0" presId="urn:microsoft.com/office/officeart/2005/8/layout/vList5"/>
    <dgm:cxn modelId="{A0D79832-7475-4DB2-8005-8415E6A973E6}" type="presParOf" srcId="{1D41708E-9A00-4B85-86A5-EE95CDF0F25E}" destId="{9AD270C1-857F-4189-A624-A299363E5D57}" srcOrd="0" destOrd="0" presId="urn:microsoft.com/office/officeart/2005/8/layout/vList5"/>
    <dgm:cxn modelId="{4450975C-7227-46D0-AF56-0CAEB958D235}" type="presParOf" srcId="{1D41708E-9A00-4B85-86A5-EE95CDF0F25E}" destId="{F2422FFD-6DD5-4AAE-A491-7E6421DF7FFB}" srcOrd="1" destOrd="0" presId="urn:microsoft.com/office/officeart/2005/8/layout/vList5"/>
    <dgm:cxn modelId="{F4844938-D77C-4141-B57C-61EF90903111}" type="presParOf" srcId="{08EBB8F0-A730-4A63-A465-CD708D95D270}" destId="{56FC5E86-6934-4E6C-9D0B-1D7CE4F90C55}" srcOrd="5" destOrd="0" presId="urn:microsoft.com/office/officeart/2005/8/layout/vList5"/>
    <dgm:cxn modelId="{8108A231-E483-4B04-9E77-0225DB261A16}" type="presParOf" srcId="{08EBB8F0-A730-4A63-A465-CD708D95D270}" destId="{453571EB-78C4-419D-9CB5-805A4252F659}" srcOrd="6" destOrd="0" presId="urn:microsoft.com/office/officeart/2005/8/layout/vList5"/>
    <dgm:cxn modelId="{36BC0259-BDC4-4C58-BEFB-8A3B24CBBD58}" type="presParOf" srcId="{453571EB-78C4-419D-9CB5-805A4252F659}" destId="{5C77FB05-E503-481B-AACC-7E6DF7A5A745}" srcOrd="0" destOrd="0" presId="urn:microsoft.com/office/officeart/2005/8/layout/vList5"/>
    <dgm:cxn modelId="{A8322CBD-D4BA-4B9F-AFED-249859E1AD75}" type="presParOf" srcId="{453571EB-78C4-419D-9CB5-805A4252F659}" destId="{65F42F59-1484-4F3B-8834-DBD5D3B3C987}"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45718C-547A-496A-9F61-20ECAE97FA12}">
      <dsp:nvSpPr>
        <dsp:cNvPr id="0" name=""/>
        <dsp:cNvSpPr/>
      </dsp:nvSpPr>
      <dsp:spPr>
        <a:xfrm>
          <a:off x="0" y="838452"/>
          <a:ext cx="3824150" cy="2294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ZA" sz="2000" kern="1200" baseline="0" dirty="0">
              <a:solidFill>
                <a:schemeClr val="bg2"/>
              </a:solidFill>
            </a:rPr>
            <a:t>The Fund has paid out </a:t>
          </a:r>
          <a:r>
            <a:rPr lang="en-ZA" sz="2000" b="1" kern="1200" baseline="0" dirty="0">
              <a:solidFill>
                <a:schemeClr val="bg2"/>
              </a:solidFill>
            </a:rPr>
            <a:t>R34.2 billion </a:t>
          </a:r>
          <a:r>
            <a:rPr lang="en-ZA" sz="2000" kern="1200" baseline="0" dirty="0">
              <a:solidFill>
                <a:schemeClr val="bg2"/>
              </a:solidFill>
            </a:rPr>
            <a:t>towards personal claims over the past 12 months. </a:t>
          </a:r>
          <a:r>
            <a:rPr lang="en-ZA" sz="2000" b="1" kern="1200" baseline="0" dirty="0">
              <a:solidFill>
                <a:schemeClr val="bg2"/>
              </a:solidFill>
            </a:rPr>
            <a:t>R20.87 billion </a:t>
          </a:r>
          <a:r>
            <a:rPr lang="en-ZA" sz="2000" kern="1200" baseline="0" dirty="0">
              <a:solidFill>
                <a:schemeClr val="bg2"/>
              </a:solidFill>
            </a:rPr>
            <a:t>of this was paid towards loss of earnings for claimants who lost their ability to earn an income as a result of  motor vehicle accidents.</a:t>
          </a:r>
          <a:endParaRPr lang="en-GB" sz="2000" kern="1200" dirty="0">
            <a:solidFill>
              <a:schemeClr val="bg2"/>
            </a:solidFill>
          </a:endParaRPr>
        </a:p>
      </dsp:txBody>
      <dsp:txXfrm>
        <a:off x="0" y="838452"/>
        <a:ext cx="3824150" cy="2294490"/>
      </dsp:txXfrm>
    </dsp:sp>
    <dsp:sp modelId="{83A91229-F9B2-4839-A7BC-1034921F990E}">
      <dsp:nvSpPr>
        <dsp:cNvPr id="0" name=""/>
        <dsp:cNvSpPr/>
      </dsp:nvSpPr>
      <dsp:spPr>
        <a:xfrm>
          <a:off x="4206566" y="838452"/>
          <a:ext cx="3824150" cy="2294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ZA" sz="2000" kern="1200" baseline="0" dirty="0">
              <a:solidFill>
                <a:schemeClr val="bg2"/>
              </a:solidFill>
            </a:rPr>
            <a:t>Just over </a:t>
          </a:r>
          <a:r>
            <a:rPr lang="en-ZA" sz="2000" b="1" kern="1200" baseline="0" dirty="0">
              <a:solidFill>
                <a:schemeClr val="bg2"/>
              </a:solidFill>
            </a:rPr>
            <a:t>R2.2 billion </a:t>
          </a:r>
          <a:r>
            <a:rPr lang="en-ZA" sz="2000" kern="1200" baseline="0" dirty="0">
              <a:solidFill>
                <a:schemeClr val="bg2"/>
              </a:solidFill>
            </a:rPr>
            <a:t>was spent on loss of support to fend for the dependants of victims of motor vehicle accidents. In many instances these include dependants of breadwinners.</a:t>
          </a:r>
          <a:endParaRPr lang="en-GB" sz="2000" kern="1200" dirty="0">
            <a:solidFill>
              <a:schemeClr val="bg2"/>
            </a:solidFill>
          </a:endParaRPr>
        </a:p>
      </dsp:txBody>
      <dsp:txXfrm>
        <a:off x="4206566" y="838452"/>
        <a:ext cx="3824150" cy="2294490"/>
      </dsp:txXfrm>
    </dsp:sp>
    <dsp:sp modelId="{E85BCE17-AE9A-46C1-AA65-0F484159DC73}">
      <dsp:nvSpPr>
        <dsp:cNvPr id="0" name=""/>
        <dsp:cNvSpPr/>
      </dsp:nvSpPr>
      <dsp:spPr>
        <a:xfrm>
          <a:off x="8413132" y="838452"/>
          <a:ext cx="3824150" cy="2294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ZA" sz="2000" b="1" kern="1200" baseline="0" dirty="0">
              <a:solidFill>
                <a:schemeClr val="bg2"/>
              </a:solidFill>
            </a:rPr>
            <a:t>R10.5 billion  </a:t>
          </a:r>
          <a:r>
            <a:rPr lang="en-ZA" sz="2000" kern="1200" baseline="0" dirty="0">
              <a:solidFill>
                <a:schemeClr val="bg2"/>
              </a:solidFill>
            </a:rPr>
            <a:t>was spent on General Damages.</a:t>
          </a:r>
          <a:endParaRPr lang="en-GB" sz="2000" kern="1200" dirty="0">
            <a:solidFill>
              <a:schemeClr val="bg2"/>
            </a:solidFill>
          </a:endParaRPr>
        </a:p>
      </dsp:txBody>
      <dsp:txXfrm>
        <a:off x="8413132" y="838452"/>
        <a:ext cx="3824150" cy="2294490"/>
      </dsp:txXfrm>
    </dsp:sp>
    <dsp:sp modelId="{E87DA517-AA2A-4842-B83F-86D7A1A84C45}">
      <dsp:nvSpPr>
        <dsp:cNvPr id="0" name=""/>
        <dsp:cNvSpPr/>
      </dsp:nvSpPr>
      <dsp:spPr>
        <a:xfrm>
          <a:off x="0" y="3726887"/>
          <a:ext cx="3824150" cy="2294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ZA" sz="2000" b="1" kern="1200" baseline="0" dirty="0">
              <a:solidFill>
                <a:schemeClr val="bg2"/>
              </a:solidFill>
            </a:rPr>
            <a:t>R446 million </a:t>
          </a:r>
          <a:r>
            <a:rPr lang="en-ZA" sz="2000" kern="1200" baseline="0" dirty="0">
              <a:solidFill>
                <a:schemeClr val="bg2"/>
              </a:solidFill>
            </a:rPr>
            <a:t>was  spent on medical expenses,</a:t>
          </a:r>
          <a:endParaRPr lang="en-GB" sz="2000" kern="1200" dirty="0">
            <a:solidFill>
              <a:schemeClr val="bg2"/>
            </a:solidFill>
          </a:endParaRPr>
        </a:p>
      </dsp:txBody>
      <dsp:txXfrm>
        <a:off x="0" y="3726887"/>
        <a:ext cx="3824150" cy="2294490"/>
      </dsp:txXfrm>
    </dsp:sp>
    <dsp:sp modelId="{ED35361F-FE8A-46DC-A784-FF97A59B06D5}">
      <dsp:nvSpPr>
        <dsp:cNvPr id="0" name=""/>
        <dsp:cNvSpPr/>
      </dsp:nvSpPr>
      <dsp:spPr>
        <a:xfrm>
          <a:off x="4206566" y="3726887"/>
          <a:ext cx="3824150" cy="2294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ZA" sz="2000" kern="1200" baseline="0" dirty="0">
              <a:solidFill>
                <a:schemeClr val="bg2"/>
              </a:solidFill>
            </a:rPr>
            <a:t>In a country with such high poverty levels and unemployment rate, a RAF pay out for loss of support to surviving dependants of a breadwinner can be the difference between economic survival and abject poverty. </a:t>
          </a:r>
          <a:endParaRPr lang="en-GB" sz="2000" kern="1200" dirty="0">
            <a:solidFill>
              <a:schemeClr val="bg2"/>
            </a:solidFill>
          </a:endParaRPr>
        </a:p>
      </dsp:txBody>
      <dsp:txXfrm>
        <a:off x="4206566" y="3726887"/>
        <a:ext cx="3824150" cy="2294490"/>
      </dsp:txXfrm>
    </dsp:sp>
    <dsp:sp modelId="{17B46792-19E8-43BF-BCEE-F29E9ED30A25}">
      <dsp:nvSpPr>
        <dsp:cNvPr id="0" name=""/>
        <dsp:cNvSpPr/>
      </dsp:nvSpPr>
      <dsp:spPr>
        <a:xfrm>
          <a:off x="8413132" y="3515358"/>
          <a:ext cx="3824150" cy="27175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ZA" sz="2000" kern="1200" baseline="0" dirty="0">
              <a:solidFill>
                <a:schemeClr val="bg2"/>
              </a:solidFill>
            </a:rPr>
            <a:t>However, as alluded in the presentation, the RAF will only optimize its socio economic impact when the current system of lump sum payments is done away with and the priority is the innocent motor vehicle accident victim instead of indemnifying the wrongdoer driver.  </a:t>
          </a:r>
          <a:endParaRPr lang="en-GB" sz="2000" kern="1200" dirty="0">
            <a:solidFill>
              <a:schemeClr val="bg2"/>
            </a:solidFill>
          </a:endParaRPr>
        </a:p>
      </dsp:txBody>
      <dsp:txXfrm>
        <a:off x="8413132" y="3515358"/>
        <a:ext cx="3824150" cy="27175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9F6A44-11FB-4730-9B30-24ED0C0AC4EE}">
      <dsp:nvSpPr>
        <dsp:cNvPr id="0" name=""/>
        <dsp:cNvSpPr/>
      </dsp:nvSpPr>
      <dsp:spPr>
        <a:xfrm>
          <a:off x="5286942" y="197"/>
          <a:ext cx="2963400" cy="1340298"/>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t>INTEGRITY</a:t>
          </a:r>
        </a:p>
      </dsp:txBody>
      <dsp:txXfrm>
        <a:off x="5286942" y="197"/>
        <a:ext cx="2963400" cy="1340298"/>
      </dsp:txXfrm>
    </dsp:sp>
    <dsp:sp modelId="{7CB99198-674C-420C-A0CC-BD49C0133C2D}">
      <dsp:nvSpPr>
        <dsp:cNvPr id="0" name=""/>
        <dsp:cNvSpPr/>
      </dsp:nvSpPr>
      <dsp:spPr>
        <a:xfrm>
          <a:off x="3827357" y="197"/>
          <a:ext cx="1326895" cy="1340298"/>
        </a:xfrm>
        <a:prstGeom prst="rect">
          <a:avLst/>
        </a:prstGeom>
        <a:blipFill rotWithShape="1">
          <a:blip xmlns:r="http://schemas.openxmlformats.org/officeDocument/2006/relationships" r:embed="rId1"/>
          <a:stretch>
            <a:fillRect/>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F057884-86F4-4C7C-A756-4842C186974C}">
      <dsp:nvSpPr>
        <dsp:cNvPr id="0" name=""/>
        <dsp:cNvSpPr/>
      </dsp:nvSpPr>
      <dsp:spPr>
        <a:xfrm>
          <a:off x="3827357" y="1561645"/>
          <a:ext cx="2963400" cy="1340298"/>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t>COMPASSION</a:t>
          </a:r>
          <a:r>
            <a:rPr lang="en-US" sz="2900" kern="1200" dirty="0"/>
            <a:t>.</a:t>
          </a:r>
        </a:p>
      </dsp:txBody>
      <dsp:txXfrm>
        <a:off x="3827357" y="1561645"/>
        <a:ext cx="2963400" cy="1340298"/>
      </dsp:txXfrm>
    </dsp:sp>
    <dsp:sp modelId="{DEEB2372-4E19-4EC6-B30E-BA99C0E77D15}">
      <dsp:nvSpPr>
        <dsp:cNvPr id="0" name=""/>
        <dsp:cNvSpPr/>
      </dsp:nvSpPr>
      <dsp:spPr>
        <a:xfrm>
          <a:off x="6923447" y="1561645"/>
          <a:ext cx="1326895" cy="1340298"/>
        </a:xfrm>
        <a:prstGeom prst="rect">
          <a:avLst/>
        </a:prstGeom>
        <a:blipFill rotWithShape="1">
          <a:blip xmlns:r="http://schemas.openxmlformats.org/officeDocument/2006/relationships" r:embed="rId2"/>
          <a:stretch>
            <a:fillRect/>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D993B8C-5A2B-4D2A-8767-4A58B0229CB1}">
      <dsp:nvSpPr>
        <dsp:cNvPr id="0" name=""/>
        <dsp:cNvSpPr/>
      </dsp:nvSpPr>
      <dsp:spPr>
        <a:xfrm>
          <a:off x="5286942" y="3123093"/>
          <a:ext cx="2963400" cy="1340298"/>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t>ACCOUNTABILITY</a:t>
          </a:r>
        </a:p>
      </dsp:txBody>
      <dsp:txXfrm>
        <a:off x="5286942" y="3123093"/>
        <a:ext cx="2963400" cy="1340298"/>
      </dsp:txXfrm>
    </dsp:sp>
    <dsp:sp modelId="{B96AF24F-A7CC-4213-BD34-A07D7E6A9277}">
      <dsp:nvSpPr>
        <dsp:cNvPr id="0" name=""/>
        <dsp:cNvSpPr/>
      </dsp:nvSpPr>
      <dsp:spPr>
        <a:xfrm>
          <a:off x="3827357" y="3123093"/>
          <a:ext cx="1326895" cy="1340298"/>
        </a:xfrm>
        <a:prstGeom prst="rect">
          <a:avLst/>
        </a:prstGeom>
        <a:blipFill rotWithShape="1">
          <a:blip xmlns:r="http://schemas.openxmlformats.org/officeDocument/2006/relationships" r:embed="rId3"/>
          <a:stretch>
            <a:fillRect/>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F74BBE8-7852-41DC-8BD4-FD9BCEEA9C79}">
      <dsp:nvSpPr>
        <dsp:cNvPr id="0" name=""/>
        <dsp:cNvSpPr/>
      </dsp:nvSpPr>
      <dsp:spPr>
        <a:xfrm>
          <a:off x="3827357" y="4684541"/>
          <a:ext cx="2963400" cy="1340298"/>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t>RESPECT</a:t>
          </a:r>
          <a:endParaRPr lang="en-US" sz="2900" kern="1200" dirty="0"/>
        </a:p>
      </dsp:txBody>
      <dsp:txXfrm>
        <a:off x="3827357" y="4684541"/>
        <a:ext cx="2963400" cy="1340298"/>
      </dsp:txXfrm>
    </dsp:sp>
    <dsp:sp modelId="{6E8FE54A-7E00-45A0-8185-F881A1B8C288}">
      <dsp:nvSpPr>
        <dsp:cNvPr id="0" name=""/>
        <dsp:cNvSpPr/>
      </dsp:nvSpPr>
      <dsp:spPr>
        <a:xfrm>
          <a:off x="6923447" y="4684541"/>
          <a:ext cx="1326895" cy="1340298"/>
        </a:xfrm>
        <a:prstGeom prst="rect">
          <a:avLst/>
        </a:prstGeom>
        <a:blipFill rotWithShape="1">
          <a:blip xmlns:r="http://schemas.openxmlformats.org/officeDocument/2006/relationships" r:embed="rId4"/>
          <a:stretch>
            <a:fillRect/>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80F3D9F-26BA-4264-94DB-154C29886F97}">
      <dsp:nvSpPr>
        <dsp:cNvPr id="0" name=""/>
        <dsp:cNvSpPr/>
      </dsp:nvSpPr>
      <dsp:spPr>
        <a:xfrm>
          <a:off x="5286942" y="6245989"/>
          <a:ext cx="2963400" cy="1340298"/>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t>EXCELLENCE</a:t>
          </a:r>
        </a:p>
      </dsp:txBody>
      <dsp:txXfrm>
        <a:off x="5286942" y="6245989"/>
        <a:ext cx="2963400" cy="1340298"/>
      </dsp:txXfrm>
    </dsp:sp>
    <dsp:sp modelId="{F3F9853F-3EEF-477B-8C3C-B58BF62A4FC2}">
      <dsp:nvSpPr>
        <dsp:cNvPr id="0" name=""/>
        <dsp:cNvSpPr/>
      </dsp:nvSpPr>
      <dsp:spPr>
        <a:xfrm>
          <a:off x="3827357" y="6245989"/>
          <a:ext cx="1326895" cy="1340298"/>
        </a:xfrm>
        <a:prstGeom prst="rect">
          <a:avLst/>
        </a:prstGeom>
        <a:blipFill rotWithShape="1">
          <a:blip xmlns:r="http://schemas.openxmlformats.org/officeDocument/2006/relationships" r:embed="rId5"/>
          <a:stretch>
            <a:fillRect/>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806" cy="341150"/>
          </a:xfrm>
          <a:prstGeom prst="rect">
            <a:avLst/>
          </a:prstGeom>
        </p:spPr>
        <p:txBody>
          <a:bodyPr vert="horz" lIns="91440" tIns="45720" rIns="91440" bIns="45720" rtlCol="0"/>
          <a:lstStyle>
            <a:lvl1pPr algn="l">
              <a:defRPr sz="1200"/>
            </a:lvl1pPr>
          </a:lstStyle>
          <a:p>
            <a:endParaRPr lang="en-ZA" dirty="0"/>
          </a:p>
        </p:txBody>
      </p:sp>
      <p:sp>
        <p:nvSpPr>
          <p:cNvPr id="4" name="Footer Placeholder 3"/>
          <p:cNvSpPr>
            <a:spLocks noGrp="1"/>
          </p:cNvSpPr>
          <p:nvPr>
            <p:ph type="ftr" sz="quarter" idx="2"/>
          </p:nvPr>
        </p:nvSpPr>
        <p:spPr>
          <a:xfrm>
            <a:off x="1" y="6464464"/>
            <a:ext cx="4309806" cy="341150"/>
          </a:xfrm>
          <a:prstGeom prst="rect">
            <a:avLst/>
          </a:prstGeom>
        </p:spPr>
        <p:txBody>
          <a:bodyPr vert="horz" lIns="91440" tIns="45720" rIns="91440" bIns="45720" rtlCol="0" anchor="b"/>
          <a:lstStyle>
            <a:lvl1pPr algn="l">
              <a:defRPr sz="1200"/>
            </a:lvl1pPr>
          </a:lstStyle>
          <a:p>
            <a:endParaRPr lang="en-ZA" dirty="0"/>
          </a:p>
        </p:txBody>
      </p:sp>
    </p:spTree>
    <p:extLst>
      <p:ext uri="{BB962C8B-B14F-4D97-AF65-F5344CB8AC3E}">
        <p14:creationId xmlns:p14="http://schemas.microsoft.com/office/powerpoint/2010/main" xmlns="" val="3980755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3273425" y="511175"/>
            <a:ext cx="3400425" cy="2551113"/>
          </a:xfrm>
          <a:prstGeom prst="rect">
            <a:avLst/>
          </a:prstGeom>
        </p:spPr>
        <p:txBody>
          <a:bodyPr/>
          <a:lstStyle/>
          <a:p>
            <a:endParaRPr dirty="0"/>
          </a:p>
        </p:txBody>
      </p:sp>
      <p:sp>
        <p:nvSpPr>
          <p:cNvPr id="146" name="Shape 146"/>
          <p:cNvSpPr>
            <a:spLocks noGrp="1"/>
          </p:cNvSpPr>
          <p:nvPr>
            <p:ph type="body" sz="quarter" idx="1"/>
          </p:nvPr>
        </p:nvSpPr>
        <p:spPr>
          <a:xfrm>
            <a:off x="1325881" y="3232667"/>
            <a:ext cx="7292340" cy="3062526"/>
          </a:xfrm>
          <a:prstGeom prst="rect">
            <a:avLst/>
          </a:prstGeom>
        </p:spPr>
        <p:txBody>
          <a:bodyPr/>
          <a:lstStyle/>
          <a:p>
            <a:endParaRPr/>
          </a:p>
        </p:txBody>
      </p:sp>
    </p:spTree>
    <p:extLst>
      <p:ext uri="{BB962C8B-B14F-4D97-AF65-F5344CB8AC3E}">
        <p14:creationId xmlns:p14="http://schemas.microsoft.com/office/powerpoint/2010/main" xmlns="" val="3022843766"/>
      </p:ext>
    </p:extLst>
  </p:cSld>
  <p:clrMap bg1="lt1" tx1="dk1" bg2="lt2" tx2="dk2" accent1="accent1" accent2="accent2" accent3="accent3" accent4="accent4" accent5="accent5" accent6="accent6" hlink="hlink" folHlink="folHlink"/>
  <p:notesStyle>
    <a:lvl1pPr defTabSz="1684533" latinLnBrk="0">
      <a:defRPr sz="2000">
        <a:latin typeface="+mj-lt"/>
        <a:ea typeface="+mj-ea"/>
        <a:cs typeface="+mj-cs"/>
        <a:sym typeface="Calibri"/>
      </a:defRPr>
    </a:lvl1pPr>
    <a:lvl2pPr indent="228600" defTabSz="1684533" latinLnBrk="0">
      <a:defRPr sz="2000">
        <a:latin typeface="+mj-lt"/>
        <a:ea typeface="+mj-ea"/>
        <a:cs typeface="+mj-cs"/>
        <a:sym typeface="Calibri"/>
      </a:defRPr>
    </a:lvl2pPr>
    <a:lvl3pPr indent="457200" defTabSz="1684533" latinLnBrk="0">
      <a:defRPr sz="2000">
        <a:latin typeface="+mj-lt"/>
        <a:ea typeface="+mj-ea"/>
        <a:cs typeface="+mj-cs"/>
        <a:sym typeface="Calibri"/>
      </a:defRPr>
    </a:lvl3pPr>
    <a:lvl4pPr indent="685800" defTabSz="1684533" latinLnBrk="0">
      <a:defRPr sz="2000">
        <a:latin typeface="+mj-lt"/>
        <a:ea typeface="+mj-ea"/>
        <a:cs typeface="+mj-cs"/>
        <a:sym typeface="Calibri"/>
      </a:defRPr>
    </a:lvl4pPr>
    <a:lvl5pPr indent="914400" defTabSz="1684533" latinLnBrk="0">
      <a:defRPr sz="2000">
        <a:latin typeface="+mj-lt"/>
        <a:ea typeface="+mj-ea"/>
        <a:cs typeface="+mj-cs"/>
        <a:sym typeface="Calibri"/>
      </a:defRPr>
    </a:lvl5pPr>
    <a:lvl6pPr indent="1143000" defTabSz="1684533" latinLnBrk="0">
      <a:defRPr sz="2000">
        <a:latin typeface="+mj-lt"/>
        <a:ea typeface="+mj-ea"/>
        <a:cs typeface="+mj-cs"/>
        <a:sym typeface="Calibri"/>
      </a:defRPr>
    </a:lvl6pPr>
    <a:lvl7pPr indent="1371600" defTabSz="1684533" latinLnBrk="0">
      <a:defRPr sz="2000">
        <a:latin typeface="+mj-lt"/>
        <a:ea typeface="+mj-ea"/>
        <a:cs typeface="+mj-cs"/>
        <a:sym typeface="Calibri"/>
      </a:defRPr>
    </a:lvl7pPr>
    <a:lvl8pPr indent="1600200" defTabSz="1684533" latinLnBrk="0">
      <a:defRPr sz="2000">
        <a:latin typeface="+mj-lt"/>
        <a:ea typeface="+mj-ea"/>
        <a:cs typeface="+mj-cs"/>
        <a:sym typeface="Calibri"/>
      </a:defRPr>
    </a:lvl8pPr>
    <a:lvl9pPr indent="1828800" defTabSz="1684533" latinLnBrk="0">
      <a:defRPr sz="20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504848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2934715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315520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416759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128543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108863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130" rtl="0" eaLnBrk="1" fontAlgn="auto" latinLnBrk="0" hangingPunct="1">
              <a:lnSpc>
                <a:spcPct val="100000"/>
              </a:lnSpc>
              <a:spcBef>
                <a:spcPts val="0"/>
              </a:spcBef>
              <a:spcAft>
                <a:spcPts val="0"/>
              </a:spcAft>
              <a:buClrTx/>
              <a:buSzTx/>
              <a:buFontTx/>
              <a:buNone/>
              <a:tabLst/>
              <a:defRPr/>
            </a:pPr>
            <a:fld id="{FB06DC5D-0481-49D8-83E7-3CB5583141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3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1722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defTabSz="650130">
              <a:lnSpc>
                <a:spcPct val="150000"/>
              </a:lnSpc>
              <a:buSzPct val="100000"/>
              <a:buFont typeface="Arial" panose="020B0604020202020204" pitchFamily="34" charset="0"/>
              <a:buNone/>
              <a:defRPr sz="1800">
                <a:solidFill>
                  <a:srgbClr val="1A2355"/>
                </a:solidFill>
                <a:latin typeface="Arial"/>
                <a:ea typeface="Arial"/>
                <a:cs typeface="Arial"/>
                <a:sym typeface="Arial"/>
              </a:defRPr>
            </a:pPr>
            <a:endParaRPr lang="en-ZW" sz="2400" kern="1200" dirty="0">
              <a:solidFill>
                <a:srgbClr val="1A2355"/>
              </a:solidFill>
              <a:ea typeface="Arial"/>
              <a:cs typeface="Arial"/>
            </a:endParaRPr>
          </a:p>
        </p:txBody>
      </p:sp>
    </p:spTree>
    <p:extLst>
      <p:ext uri="{BB962C8B-B14F-4D97-AF65-F5344CB8AC3E}">
        <p14:creationId xmlns:p14="http://schemas.microsoft.com/office/powerpoint/2010/main" xmlns="" val="45024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130" rtl="0" eaLnBrk="1" fontAlgn="auto" latinLnBrk="0" hangingPunct="1">
              <a:lnSpc>
                <a:spcPct val="100000"/>
              </a:lnSpc>
              <a:spcBef>
                <a:spcPts val="0"/>
              </a:spcBef>
              <a:spcAft>
                <a:spcPts val="0"/>
              </a:spcAft>
              <a:buClrTx/>
              <a:buSzTx/>
              <a:buFontTx/>
              <a:buNone/>
              <a:tabLst/>
              <a:defRPr/>
            </a:pPr>
            <a:fld id="{FB06DC5D-0481-49D8-83E7-3CB5583141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3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6102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06DC5D-0481-49D8-83E7-3CB55831419A}" type="slidenum">
              <a:rPr lang="en-US" smtClean="0"/>
              <a:pPr/>
              <a:t>29</a:t>
            </a:fld>
            <a:endParaRPr lang="en-US" dirty="0"/>
          </a:p>
        </p:txBody>
      </p:sp>
    </p:spTree>
    <p:extLst>
      <p:ext uri="{BB962C8B-B14F-4D97-AF65-F5344CB8AC3E}">
        <p14:creationId xmlns:p14="http://schemas.microsoft.com/office/powerpoint/2010/main" xmlns="" val="272759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113033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28669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385562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2328404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0000 RAF_PPT TEMPLATE_backgrounds_20160805.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pic>
        <p:nvPicPr>
          <p:cNvPr id="8" name="Picture 7" descr="RAF_logo.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38253" y="5971158"/>
            <a:ext cx="3116306" cy="3116306"/>
          </a:xfrm>
          <a:prstGeom prst="rect">
            <a:avLst/>
          </a:prstGeom>
        </p:spPr>
      </p:pic>
      <p:sp>
        <p:nvSpPr>
          <p:cNvPr id="12" name="Title Placeholder 1"/>
          <p:cNvSpPr>
            <a:spLocks noGrp="1"/>
          </p:cNvSpPr>
          <p:nvPr>
            <p:ph type="title" hasCustomPrompt="1"/>
          </p:nvPr>
        </p:nvSpPr>
        <p:spPr>
          <a:xfrm>
            <a:off x="552491" y="390596"/>
            <a:ext cx="11704320" cy="1625600"/>
          </a:xfrm>
          <a:prstGeom prst="rect">
            <a:avLst/>
          </a:prstGeom>
        </p:spPr>
        <p:txBody>
          <a:bodyPr vert="horz" lIns="91425" tIns="45713" rIns="91425" bIns="45713" rtlCol="0" anchor="ctr">
            <a:normAutofit/>
          </a:bodyPr>
          <a:lstStyle>
            <a:lvl1pPr algn="l">
              <a:defRPr sz="6258">
                <a:solidFill>
                  <a:srgbClr val="009B4E"/>
                </a:solidFill>
              </a:defRPr>
            </a:lvl1pPr>
          </a:lstStyle>
          <a:p>
            <a:r>
              <a:rPr lang="en-US" sz="7680" b="1" dirty="0">
                <a:solidFill>
                  <a:srgbClr val="119B38"/>
                </a:solidFill>
              </a:rPr>
              <a:t>Presentation</a:t>
            </a:r>
            <a:r>
              <a:rPr lang="en-US" sz="7680" b="1" baseline="0" dirty="0">
                <a:solidFill>
                  <a:srgbClr val="119B38"/>
                </a:solidFill>
              </a:rPr>
              <a:t> Name</a:t>
            </a:r>
            <a:endParaRPr lang="en-US" sz="7680" b="1" dirty="0">
              <a:solidFill>
                <a:srgbClr val="119B38"/>
              </a:solidFill>
            </a:endParaRPr>
          </a:p>
        </p:txBody>
      </p:sp>
      <p:sp>
        <p:nvSpPr>
          <p:cNvPr id="14" name="Text Placeholder 13"/>
          <p:cNvSpPr>
            <a:spLocks noGrp="1"/>
          </p:cNvSpPr>
          <p:nvPr>
            <p:ph type="body" sz="quarter" idx="10" hasCustomPrompt="1"/>
          </p:nvPr>
        </p:nvSpPr>
        <p:spPr>
          <a:xfrm>
            <a:off x="553156"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Date Goes Here</a:t>
            </a:r>
          </a:p>
        </p:txBody>
      </p:sp>
    </p:spTree>
    <p:extLst>
      <p:ext uri="{BB962C8B-B14F-4D97-AF65-F5344CB8AC3E}">
        <p14:creationId xmlns:p14="http://schemas.microsoft.com/office/powerpoint/2010/main" xmlns="" val="2964774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EAAFB8-E50F-452C-8827-BCB56E08F7F7}" type="slidenum">
              <a:rPr lang="en-US" altLang="en-US"/>
              <a:pPr>
                <a:defRPr/>
              </a:pPr>
              <a:t>‹#›</a:t>
            </a:fld>
            <a:endParaRPr lang="en-US" altLang="en-US"/>
          </a:p>
        </p:txBody>
      </p:sp>
    </p:spTree>
    <p:extLst>
      <p:ext uri="{BB962C8B-B14F-4D97-AF65-F5344CB8AC3E}">
        <p14:creationId xmlns:p14="http://schemas.microsoft.com/office/powerpoint/2010/main" xmlns="" val="84303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0000 RAF_PPT TEMPLATE_backgrounds_20160805.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pic>
        <p:nvPicPr>
          <p:cNvPr id="8" name="Picture 7" descr="RAF_logo.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38253" y="5971160"/>
            <a:ext cx="3116306" cy="3116306"/>
          </a:xfrm>
          <a:prstGeom prst="rect">
            <a:avLst/>
          </a:prstGeom>
        </p:spPr>
      </p:pic>
      <p:sp>
        <p:nvSpPr>
          <p:cNvPr id="12" name="Title Placeholder 1"/>
          <p:cNvSpPr>
            <a:spLocks noGrp="1"/>
          </p:cNvSpPr>
          <p:nvPr>
            <p:ph type="title" hasCustomPrompt="1"/>
          </p:nvPr>
        </p:nvSpPr>
        <p:spPr>
          <a:xfrm>
            <a:off x="552491" y="390596"/>
            <a:ext cx="11704320" cy="1625600"/>
          </a:xfrm>
          <a:prstGeom prst="rect">
            <a:avLst/>
          </a:prstGeom>
        </p:spPr>
        <p:txBody>
          <a:bodyPr vert="horz" lIns="91425" tIns="45713" rIns="91425" bIns="45713" rtlCol="0" anchor="ctr">
            <a:normAutofit/>
          </a:bodyPr>
          <a:lstStyle>
            <a:lvl1pPr algn="l">
              <a:defRPr sz="4693">
                <a:solidFill>
                  <a:srgbClr val="009B4E"/>
                </a:solidFill>
              </a:defRPr>
            </a:lvl1pPr>
          </a:lstStyle>
          <a:p>
            <a:r>
              <a:rPr lang="en-US" sz="5760" b="1" dirty="0">
                <a:solidFill>
                  <a:srgbClr val="119B38"/>
                </a:solidFill>
              </a:rPr>
              <a:t>Presentation</a:t>
            </a:r>
            <a:r>
              <a:rPr lang="en-US" sz="5760" b="1" baseline="0" dirty="0">
                <a:solidFill>
                  <a:srgbClr val="119B38"/>
                </a:solidFill>
              </a:rPr>
              <a:t> Name</a:t>
            </a:r>
            <a:endParaRPr lang="en-US" sz="5760" b="1" dirty="0">
              <a:solidFill>
                <a:srgbClr val="119B38"/>
              </a:solidFill>
            </a:endParaRPr>
          </a:p>
        </p:txBody>
      </p:sp>
      <p:sp>
        <p:nvSpPr>
          <p:cNvPr id="14" name="Text Placeholder 13"/>
          <p:cNvSpPr>
            <a:spLocks noGrp="1"/>
          </p:cNvSpPr>
          <p:nvPr>
            <p:ph type="body" sz="quarter" idx="10" hasCustomPrompt="1"/>
          </p:nvPr>
        </p:nvSpPr>
        <p:spPr>
          <a:xfrm>
            <a:off x="553157" y="2316487"/>
            <a:ext cx="7096195" cy="636693"/>
          </a:xfrm>
        </p:spPr>
        <p:txBody>
          <a:bodyPr>
            <a:noAutofit/>
          </a:bodyPr>
          <a:lstStyle>
            <a:lvl1pPr marL="0" indent="0">
              <a:buNone/>
              <a:defRPr sz="1920" baseline="0">
                <a:solidFill>
                  <a:schemeClr val="bg2"/>
                </a:solidFill>
              </a:defRPr>
            </a:lvl1pPr>
            <a:lvl2pPr>
              <a:defRPr sz="1920">
                <a:solidFill>
                  <a:schemeClr val="bg1"/>
                </a:solidFill>
              </a:defRPr>
            </a:lvl2pPr>
            <a:lvl3pPr>
              <a:defRPr sz="1920">
                <a:solidFill>
                  <a:schemeClr val="bg1"/>
                </a:solidFill>
              </a:defRPr>
            </a:lvl3pPr>
            <a:lvl4pPr>
              <a:defRPr sz="1920">
                <a:solidFill>
                  <a:schemeClr val="bg1"/>
                </a:solidFill>
              </a:defRPr>
            </a:lvl4pPr>
            <a:lvl5pPr>
              <a:defRPr sz="1920">
                <a:solidFill>
                  <a:schemeClr val="bg1"/>
                </a:solidFill>
              </a:defRPr>
            </a:lvl5pPr>
          </a:lstStyle>
          <a:p>
            <a:pPr lvl="0"/>
            <a:r>
              <a:rPr lang="en-US" dirty="0"/>
              <a:t>Date Goes Here</a:t>
            </a:r>
          </a:p>
        </p:txBody>
      </p:sp>
    </p:spTree>
    <p:extLst>
      <p:ext uri="{BB962C8B-B14F-4D97-AF65-F5344CB8AC3E}">
        <p14:creationId xmlns:p14="http://schemas.microsoft.com/office/powerpoint/2010/main" xmlns="" val="3472318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7" name="Picture 6" descr="0000 RAF_PPT TEMPLATE_backgrounds_20160805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2" name="Title Placeholder 1"/>
          <p:cNvSpPr>
            <a:spLocks noGrp="1"/>
          </p:cNvSpPr>
          <p:nvPr>
            <p:ph type="title" hasCustomPrompt="1"/>
          </p:nvPr>
        </p:nvSpPr>
        <p:spPr>
          <a:xfrm>
            <a:off x="650240" y="390596"/>
            <a:ext cx="11704320" cy="1625600"/>
          </a:xfrm>
          <a:prstGeom prst="rect">
            <a:avLst/>
          </a:prstGeom>
        </p:spPr>
        <p:txBody>
          <a:bodyPr vert="horz" lIns="91425" tIns="45713" rIns="91425" bIns="45713" rtlCol="0" anchor="ctr">
            <a:normAutofit/>
          </a:bodyPr>
          <a:lstStyle>
            <a:lvl1pPr algn="l">
              <a:defRPr b="1">
                <a:solidFill>
                  <a:srgbClr val="030151"/>
                </a:solidFill>
              </a:defRPr>
            </a:lvl1pPr>
          </a:lstStyle>
          <a:p>
            <a:r>
              <a:rPr lang="en-US" dirty="0"/>
              <a:t>Divider Slide Title</a:t>
            </a:r>
          </a:p>
        </p:txBody>
      </p:sp>
      <p:sp>
        <p:nvSpPr>
          <p:cNvPr id="13" name="Text Placeholder 13"/>
          <p:cNvSpPr>
            <a:spLocks noGrp="1"/>
          </p:cNvSpPr>
          <p:nvPr>
            <p:ph type="body" sz="quarter" idx="10" hasCustomPrompt="1"/>
          </p:nvPr>
        </p:nvSpPr>
        <p:spPr>
          <a:xfrm>
            <a:off x="650241" y="2316487"/>
            <a:ext cx="7096195" cy="636693"/>
          </a:xfrm>
        </p:spPr>
        <p:txBody>
          <a:bodyPr>
            <a:noAutofit/>
          </a:bodyPr>
          <a:lstStyle>
            <a:lvl1pPr marL="0" indent="0">
              <a:buNone/>
              <a:defRPr sz="1920" baseline="0">
                <a:solidFill>
                  <a:schemeClr val="bg2"/>
                </a:solidFill>
              </a:defRPr>
            </a:lvl1pPr>
            <a:lvl2pPr>
              <a:defRPr sz="1920">
                <a:solidFill>
                  <a:schemeClr val="bg1"/>
                </a:solidFill>
              </a:defRPr>
            </a:lvl2pPr>
            <a:lvl3pPr>
              <a:defRPr sz="1920">
                <a:solidFill>
                  <a:schemeClr val="bg1"/>
                </a:solidFill>
              </a:defRPr>
            </a:lvl3pPr>
            <a:lvl4pPr>
              <a:defRPr sz="1920">
                <a:solidFill>
                  <a:schemeClr val="bg1"/>
                </a:solidFill>
              </a:defRPr>
            </a:lvl4pPr>
            <a:lvl5pPr>
              <a:defRPr sz="1920">
                <a:solidFill>
                  <a:schemeClr val="bg1"/>
                </a:solidFill>
              </a:defRPr>
            </a:lvl5pPr>
          </a:lstStyle>
          <a:p>
            <a:pPr lvl="0"/>
            <a:r>
              <a:rPr lang="en-US" dirty="0"/>
              <a:t>Sub Header Goes Here</a:t>
            </a:r>
          </a:p>
        </p:txBody>
      </p:sp>
    </p:spTree>
    <p:extLst>
      <p:ext uri="{BB962C8B-B14F-4D97-AF65-F5344CB8AC3E}">
        <p14:creationId xmlns:p14="http://schemas.microsoft.com/office/powerpoint/2010/main" xmlns="" val="770058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rmation Slide">
    <p:spTree>
      <p:nvGrpSpPr>
        <p:cNvPr id="1" name=""/>
        <p:cNvGrpSpPr/>
        <p:nvPr/>
      </p:nvGrpSpPr>
      <p:grpSpPr>
        <a:xfrm>
          <a:off x="0" y="0"/>
          <a:ext cx="0" cy="0"/>
          <a:chOff x="0" y="0"/>
          <a:chExt cx="0" cy="0"/>
        </a:xfrm>
      </p:grpSpPr>
      <p:pic>
        <p:nvPicPr>
          <p:cNvPr id="7" name="Picture 6" descr="0000 RAF_PPT TEMPLATE_backgrounds_201608053.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0" name="Slide Number Placeholder 5"/>
          <p:cNvSpPr>
            <a:spLocks noGrp="1"/>
          </p:cNvSpPr>
          <p:nvPr>
            <p:ph type="sldNum" sz="quarter" idx="4"/>
          </p:nvPr>
        </p:nvSpPr>
        <p:spPr>
          <a:xfrm>
            <a:off x="1019984" y="9040149"/>
            <a:ext cx="645990" cy="519289"/>
          </a:xfrm>
          <a:prstGeom prst="rect">
            <a:avLst/>
          </a:prstGeom>
        </p:spPr>
        <p:txBody>
          <a:bodyPr vert="horz" lIns="91425" tIns="45713" rIns="91425" bIns="45713" rtlCol="0" anchor="ctr"/>
          <a:lstStyle>
            <a:lvl1pPr algn="r">
              <a:defRPr sz="1280">
                <a:solidFill>
                  <a:srgbClr val="009B4E"/>
                </a:solidFill>
                <a:latin typeface="Arial"/>
                <a:cs typeface="Arial"/>
              </a:defRPr>
            </a:lvl1pPr>
          </a:lstStyle>
          <a:p>
            <a:fld id="{266C20D6-C585-CC43-AFF9-E5C2638A4639}" type="slidenum">
              <a:rPr lang="en-US" smtClean="0"/>
              <a:pPr/>
              <a:t>‹#›</a:t>
            </a:fld>
            <a:endParaRPr lang="en-US" dirty="0"/>
          </a:p>
        </p:txBody>
      </p:sp>
      <p:sp>
        <p:nvSpPr>
          <p:cNvPr id="11" name="Footer Placeholder 4"/>
          <p:cNvSpPr>
            <a:spLocks noGrp="1"/>
          </p:cNvSpPr>
          <p:nvPr>
            <p:ph type="ftr" sz="quarter" idx="3"/>
          </p:nvPr>
        </p:nvSpPr>
        <p:spPr>
          <a:xfrm>
            <a:off x="1665974" y="9040149"/>
            <a:ext cx="4118187" cy="519289"/>
          </a:xfrm>
          <a:prstGeom prst="rect">
            <a:avLst/>
          </a:prstGeom>
        </p:spPr>
        <p:txBody>
          <a:bodyPr vert="horz" lIns="91425" tIns="45713" rIns="91425" bIns="45713" rtlCol="0" anchor="ctr"/>
          <a:lstStyle>
            <a:lvl1pPr algn="l">
              <a:defRPr sz="1280" b="1">
                <a:solidFill>
                  <a:srgbClr val="030151"/>
                </a:solidFill>
              </a:defRPr>
            </a:lvl1pPr>
          </a:lstStyle>
          <a:p>
            <a:r>
              <a:rPr lang="en-US" dirty="0"/>
              <a:t>| Presentation Name</a:t>
            </a:r>
          </a:p>
        </p:txBody>
      </p:sp>
      <p:sp>
        <p:nvSpPr>
          <p:cNvPr id="13" name="Text Placeholder 12"/>
          <p:cNvSpPr>
            <a:spLocks noGrp="1"/>
          </p:cNvSpPr>
          <p:nvPr>
            <p:ph type="body" sz="quarter" idx="10" hasCustomPrompt="1"/>
          </p:nvPr>
        </p:nvSpPr>
        <p:spPr>
          <a:xfrm>
            <a:off x="1020516" y="1528914"/>
            <a:ext cx="11984285" cy="7531947"/>
          </a:xfrm>
        </p:spPr>
        <p:txBody>
          <a:bodyPr>
            <a:normAutofit/>
          </a:bodyPr>
          <a:lstStyle>
            <a:lvl1pPr marL="0" indent="0">
              <a:buNone/>
              <a:defRPr sz="1920" baseline="0"/>
            </a:lvl1pPr>
            <a:lvl2pPr>
              <a:defRPr sz="1920"/>
            </a:lvl2pPr>
            <a:lvl3pPr>
              <a:defRPr sz="1920"/>
            </a:lvl3pPr>
            <a:lvl4pPr>
              <a:defRPr sz="1920"/>
            </a:lvl4pPr>
            <a:lvl5pPr>
              <a:defRPr sz="1920"/>
            </a:lvl5pPr>
          </a:lstStyle>
          <a:p>
            <a:pPr lvl="0"/>
            <a:r>
              <a:rPr lang="en-US" dirty="0"/>
              <a:t>Information Goes Here</a:t>
            </a:r>
          </a:p>
        </p:txBody>
      </p:sp>
      <p:sp>
        <p:nvSpPr>
          <p:cNvPr id="8" name="Text Placeholder 13"/>
          <p:cNvSpPr>
            <a:spLocks noGrp="1"/>
          </p:cNvSpPr>
          <p:nvPr>
            <p:ph type="body" sz="quarter" idx="11" hasCustomPrompt="1"/>
          </p:nvPr>
        </p:nvSpPr>
        <p:spPr>
          <a:xfrm>
            <a:off x="1020516" y="404016"/>
            <a:ext cx="7096195" cy="636693"/>
          </a:xfrm>
        </p:spPr>
        <p:txBody>
          <a:bodyPr>
            <a:noAutofit/>
          </a:bodyPr>
          <a:lstStyle>
            <a:lvl1pPr marL="0" indent="0">
              <a:buNone/>
              <a:defRPr sz="2560" b="1" baseline="0">
                <a:solidFill>
                  <a:schemeClr val="bg2"/>
                </a:solidFill>
              </a:defRPr>
            </a:lvl1pPr>
            <a:lvl2pPr>
              <a:defRPr sz="1920">
                <a:solidFill>
                  <a:schemeClr val="bg1"/>
                </a:solidFill>
              </a:defRPr>
            </a:lvl2pPr>
            <a:lvl3pPr>
              <a:defRPr sz="1920">
                <a:solidFill>
                  <a:schemeClr val="bg1"/>
                </a:solidFill>
              </a:defRPr>
            </a:lvl3pPr>
            <a:lvl4pPr>
              <a:defRPr sz="1920">
                <a:solidFill>
                  <a:schemeClr val="bg1"/>
                </a:solidFill>
              </a:defRPr>
            </a:lvl4pPr>
            <a:lvl5pPr>
              <a:defRPr sz="1920">
                <a:solidFill>
                  <a:schemeClr val="bg1"/>
                </a:solidFill>
              </a:defRPr>
            </a:lvl5pPr>
          </a:lstStyle>
          <a:p>
            <a:pPr lvl="0"/>
            <a:r>
              <a:rPr lang="en-US" dirty="0"/>
              <a:t>Section Title Goes Here</a:t>
            </a:r>
          </a:p>
        </p:txBody>
      </p:sp>
    </p:spTree>
    <p:extLst>
      <p:ext uri="{BB962C8B-B14F-4D97-AF65-F5344CB8AC3E}">
        <p14:creationId xmlns:p14="http://schemas.microsoft.com/office/powerpoint/2010/main" xmlns="" val="4148199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4" name="Text Placeholder 3"/>
          <p:cNvSpPr>
            <a:spLocks noGrp="1"/>
          </p:cNvSpPr>
          <p:nvPr>
            <p:ph type="body" sz="quarter" idx="10" hasCustomPrompt="1"/>
          </p:nvPr>
        </p:nvSpPr>
        <p:spPr>
          <a:xfrm>
            <a:off x="4886628" y="6523649"/>
            <a:ext cx="7118774" cy="2656475"/>
          </a:xfrm>
        </p:spPr>
        <p:txBody>
          <a:bodyPr>
            <a:noAutofit/>
          </a:bodyPr>
          <a:lstStyle>
            <a:lvl1pPr marL="0" indent="0" algn="r">
              <a:buNone/>
              <a:defRPr sz="1280" baseline="0">
                <a:solidFill>
                  <a:srgbClr val="FFFFFF"/>
                </a:solidFill>
              </a:defRPr>
            </a:lvl1pPr>
            <a:lvl2pPr marL="487621" indent="0">
              <a:buNone/>
              <a:defRPr sz="1067">
                <a:solidFill>
                  <a:srgbClr val="FFFFFF"/>
                </a:solidFill>
              </a:defRPr>
            </a:lvl2pPr>
            <a:lvl3pPr marL="975240" indent="0">
              <a:buNone/>
              <a:defRPr sz="1067">
                <a:solidFill>
                  <a:srgbClr val="FFFFFF"/>
                </a:solidFill>
              </a:defRPr>
            </a:lvl3pPr>
            <a:lvl4pPr marL="1462862" indent="0">
              <a:buNone/>
              <a:defRPr sz="1067">
                <a:solidFill>
                  <a:srgbClr val="FFFFFF"/>
                </a:solidFill>
              </a:defRPr>
            </a:lvl4pPr>
            <a:lvl5pPr marL="1950481" indent="0">
              <a:buNone/>
              <a:defRPr sz="1067">
                <a:solidFill>
                  <a:srgbClr val="FFFFFF"/>
                </a:solidFill>
              </a:defRPr>
            </a:lvl5pPr>
          </a:lstStyle>
          <a:p>
            <a:pPr lvl="0"/>
            <a:r>
              <a:rPr lang="en-US" dirty="0"/>
              <a:t>Head Office 38 Ida Street, Menlo Park 8001</a:t>
            </a:r>
          </a:p>
          <a:p>
            <a:pPr lvl="0"/>
            <a:r>
              <a:rPr lang="en-US" dirty="0"/>
              <a:t>Private Bag X2003 </a:t>
            </a:r>
            <a:r>
              <a:rPr lang="en-US" dirty="0" err="1"/>
              <a:t>Menlyn</a:t>
            </a:r>
            <a:r>
              <a:rPr lang="en-US" dirty="0"/>
              <a:t> 0063 T +2712 429 5000 F +2712 429 5500</a:t>
            </a:r>
          </a:p>
          <a:p>
            <a:pPr lvl="0"/>
            <a:r>
              <a:rPr lang="en-US" dirty="0" err="1"/>
              <a:t>RAF_Road</a:t>
            </a:r>
            <a:endParaRPr lang="en-US" dirty="0"/>
          </a:p>
          <a:p>
            <a:pPr lvl="0"/>
            <a:r>
              <a:rPr lang="en-US" dirty="0" err="1"/>
              <a:t>RoadAccidentFund</a:t>
            </a:r>
            <a:r>
              <a:rPr lang="en-US" dirty="0"/>
              <a:t>/#</a:t>
            </a:r>
          </a:p>
          <a:p>
            <a:pPr lvl="0"/>
            <a:r>
              <a:rPr lang="en-US" dirty="0"/>
              <a:t>@RAF_SA</a:t>
            </a:r>
          </a:p>
          <a:p>
            <a:pPr lvl="0"/>
            <a:r>
              <a:rPr lang="en-US" dirty="0" err="1"/>
              <a:t>www.raf.co.za</a:t>
            </a:r>
            <a:endParaRPr lang="en-US" dirty="0"/>
          </a:p>
          <a:p>
            <a:pPr lvl="0"/>
            <a:endParaRPr lang="en-US" dirty="0"/>
          </a:p>
        </p:txBody>
      </p:sp>
      <p:pic>
        <p:nvPicPr>
          <p:cNvPr id="5" name="Picture 4" descr="FB_Icon.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2012977" y="7139892"/>
            <a:ext cx="354339" cy="354340"/>
          </a:xfrm>
          <a:prstGeom prst="rect">
            <a:avLst/>
          </a:prstGeom>
        </p:spPr>
      </p:pic>
      <p:pic>
        <p:nvPicPr>
          <p:cNvPr id="6" name="Picture 5" descr="IG_Icon.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2012972" y="7494229"/>
            <a:ext cx="354338" cy="354338"/>
          </a:xfrm>
          <a:prstGeom prst="rect">
            <a:avLst/>
          </a:prstGeom>
        </p:spPr>
      </p:pic>
      <p:pic>
        <p:nvPicPr>
          <p:cNvPr id="7" name="Picture 6" descr="twitter_Icon.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2048570" y="7848574"/>
            <a:ext cx="318747" cy="318747"/>
          </a:xfrm>
          <a:prstGeom prst="rect">
            <a:avLst/>
          </a:prstGeom>
        </p:spPr>
      </p:pic>
    </p:spTree>
    <p:extLst>
      <p:ext uri="{BB962C8B-B14F-4D97-AF65-F5344CB8AC3E}">
        <p14:creationId xmlns:p14="http://schemas.microsoft.com/office/powerpoint/2010/main" xmlns="" val="250813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2B74-0B03-894F-952C-D412EE948F0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081344DA-55CE-A24F-AF8D-3C2D83C439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DB72F621-A351-6240-A7F0-69053F9889D7}"/>
              </a:ext>
            </a:extLst>
          </p:cNvPr>
          <p:cNvSpPr>
            <a:spLocks noGrp="1"/>
          </p:cNvSpPr>
          <p:nvPr>
            <p:ph type="dt" sz="half" idx="10"/>
          </p:nvPr>
        </p:nvSpPr>
        <p:spPr/>
        <p:txBody>
          <a:bodyPr/>
          <a:lstStyle/>
          <a:p>
            <a:fld id="{90760BEE-61C1-1E48-B3CD-8A9748F3083C}" type="datetimeFigureOut">
              <a:rPr lang="en-US" smtClean="0"/>
              <a:pPr/>
              <a:t>5/3/2022</a:t>
            </a:fld>
            <a:endParaRPr lang="en-US" dirty="0"/>
          </a:p>
        </p:txBody>
      </p:sp>
      <p:sp>
        <p:nvSpPr>
          <p:cNvPr id="5" name="Footer Placeholder 4">
            <a:extLst>
              <a:ext uri="{FF2B5EF4-FFF2-40B4-BE49-F238E27FC236}">
                <a16:creationId xmlns:a16="http://schemas.microsoft.com/office/drawing/2014/main" xmlns="" id="{27DC143F-AC2E-3D46-8D4E-2CC5ECE6B2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3D9E52B-466E-C847-9A82-51E5B9939BA6}"/>
              </a:ext>
            </a:extLst>
          </p:cNvPr>
          <p:cNvSpPr>
            <a:spLocks noGrp="1"/>
          </p:cNvSpPr>
          <p:nvPr>
            <p:ph type="sldNum" sz="quarter" idx="12"/>
          </p:nvPr>
        </p:nvSpPr>
        <p:spPr/>
        <p:txBody>
          <a:bodyPr/>
          <a:lstStyle/>
          <a:p>
            <a:fld id="{14EE5F22-7FC9-FA47-AE32-D3BF907B450D}" type="slidenum">
              <a:rPr lang="en-US" smtClean="0"/>
              <a:pPr/>
              <a:t>‹#›</a:t>
            </a:fld>
            <a:endParaRPr lang="en-US" dirty="0"/>
          </a:p>
        </p:txBody>
      </p:sp>
    </p:spTree>
    <p:extLst>
      <p:ext uri="{BB962C8B-B14F-4D97-AF65-F5344CB8AC3E}">
        <p14:creationId xmlns:p14="http://schemas.microsoft.com/office/powerpoint/2010/main" xmlns="" val="42467511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0000 RAF_PPT TEMPLATE_backgrounds_20160805.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pic>
        <p:nvPicPr>
          <p:cNvPr id="8" name="Picture 7" descr="RAF_logo.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38253" y="5971158"/>
            <a:ext cx="3116306" cy="3116306"/>
          </a:xfrm>
          <a:prstGeom prst="rect">
            <a:avLst/>
          </a:prstGeom>
        </p:spPr>
      </p:pic>
      <p:sp>
        <p:nvSpPr>
          <p:cNvPr id="12" name="Title Placeholder 1"/>
          <p:cNvSpPr>
            <a:spLocks noGrp="1"/>
          </p:cNvSpPr>
          <p:nvPr>
            <p:ph type="title" hasCustomPrompt="1"/>
          </p:nvPr>
        </p:nvSpPr>
        <p:spPr>
          <a:xfrm>
            <a:off x="552491" y="390596"/>
            <a:ext cx="11704320" cy="1625600"/>
          </a:xfrm>
          <a:prstGeom prst="rect">
            <a:avLst/>
          </a:prstGeom>
        </p:spPr>
        <p:txBody>
          <a:bodyPr vert="horz" lIns="91425" tIns="45713" rIns="91425" bIns="45713" rtlCol="0" anchor="ctr">
            <a:normAutofit/>
          </a:bodyPr>
          <a:lstStyle>
            <a:lvl1pPr algn="l">
              <a:defRPr sz="6258">
                <a:solidFill>
                  <a:srgbClr val="009B4E"/>
                </a:solidFill>
              </a:defRPr>
            </a:lvl1pPr>
          </a:lstStyle>
          <a:p>
            <a:r>
              <a:rPr lang="en-US" sz="7680" b="1" dirty="0">
                <a:solidFill>
                  <a:srgbClr val="119B38"/>
                </a:solidFill>
              </a:rPr>
              <a:t>Presentation</a:t>
            </a:r>
            <a:r>
              <a:rPr lang="en-US" sz="7680" b="1" baseline="0" dirty="0">
                <a:solidFill>
                  <a:srgbClr val="119B38"/>
                </a:solidFill>
              </a:rPr>
              <a:t> Name</a:t>
            </a:r>
            <a:endParaRPr lang="en-US" sz="7680" b="1" dirty="0">
              <a:solidFill>
                <a:srgbClr val="119B38"/>
              </a:solidFill>
            </a:endParaRPr>
          </a:p>
        </p:txBody>
      </p:sp>
      <p:sp>
        <p:nvSpPr>
          <p:cNvPr id="14" name="Text Placeholder 13"/>
          <p:cNvSpPr>
            <a:spLocks noGrp="1"/>
          </p:cNvSpPr>
          <p:nvPr>
            <p:ph type="body" sz="quarter" idx="10" hasCustomPrompt="1"/>
          </p:nvPr>
        </p:nvSpPr>
        <p:spPr>
          <a:xfrm>
            <a:off x="553156"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Date Goes Here</a:t>
            </a:r>
          </a:p>
        </p:txBody>
      </p:sp>
    </p:spTree>
    <p:extLst>
      <p:ext uri="{BB962C8B-B14F-4D97-AF65-F5344CB8AC3E}">
        <p14:creationId xmlns:p14="http://schemas.microsoft.com/office/powerpoint/2010/main" xmlns="" val="204626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7" name="Picture 6" descr="0000 RAF_PPT TEMPLATE_backgrounds_20160805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2" name="Title Placeholder 1"/>
          <p:cNvSpPr>
            <a:spLocks noGrp="1"/>
          </p:cNvSpPr>
          <p:nvPr>
            <p:ph type="title" hasCustomPrompt="1"/>
          </p:nvPr>
        </p:nvSpPr>
        <p:spPr>
          <a:xfrm>
            <a:off x="650240" y="390596"/>
            <a:ext cx="11704320" cy="1625600"/>
          </a:xfrm>
          <a:prstGeom prst="rect">
            <a:avLst/>
          </a:prstGeom>
        </p:spPr>
        <p:txBody>
          <a:bodyPr vert="horz" lIns="91425" tIns="45713" rIns="91425" bIns="45713" rtlCol="0" anchor="ctr">
            <a:normAutofit/>
          </a:bodyPr>
          <a:lstStyle>
            <a:lvl1pPr algn="l">
              <a:defRPr b="1">
                <a:solidFill>
                  <a:srgbClr val="030151"/>
                </a:solidFill>
              </a:defRPr>
            </a:lvl1pPr>
          </a:lstStyle>
          <a:p>
            <a:r>
              <a:rPr lang="en-US" dirty="0"/>
              <a:t>Divider Slide Title</a:t>
            </a:r>
          </a:p>
        </p:txBody>
      </p:sp>
      <p:sp>
        <p:nvSpPr>
          <p:cNvPr id="13" name="Text Placeholder 13"/>
          <p:cNvSpPr>
            <a:spLocks noGrp="1"/>
          </p:cNvSpPr>
          <p:nvPr>
            <p:ph type="body" sz="quarter" idx="10" hasCustomPrompt="1"/>
          </p:nvPr>
        </p:nvSpPr>
        <p:spPr>
          <a:xfrm>
            <a:off x="650240"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Sub Header Goes Here</a:t>
            </a:r>
          </a:p>
        </p:txBody>
      </p:sp>
    </p:spTree>
    <p:extLst>
      <p:ext uri="{BB962C8B-B14F-4D97-AF65-F5344CB8AC3E}">
        <p14:creationId xmlns:p14="http://schemas.microsoft.com/office/powerpoint/2010/main" xmlns="" val="3310418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rmation Slide">
    <p:spTree>
      <p:nvGrpSpPr>
        <p:cNvPr id="1" name=""/>
        <p:cNvGrpSpPr/>
        <p:nvPr/>
      </p:nvGrpSpPr>
      <p:grpSpPr>
        <a:xfrm>
          <a:off x="0" y="0"/>
          <a:ext cx="0" cy="0"/>
          <a:chOff x="0" y="0"/>
          <a:chExt cx="0" cy="0"/>
        </a:xfrm>
      </p:grpSpPr>
      <p:pic>
        <p:nvPicPr>
          <p:cNvPr id="7" name="Picture 6" descr="0000 RAF_PPT TEMPLATE_backgrounds_201608053.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0" name="Slide Number Placeholder 5"/>
          <p:cNvSpPr>
            <a:spLocks noGrp="1"/>
          </p:cNvSpPr>
          <p:nvPr>
            <p:ph type="sldNum" sz="quarter" idx="4"/>
          </p:nvPr>
        </p:nvSpPr>
        <p:spPr>
          <a:xfrm>
            <a:off x="1019984" y="9040147"/>
            <a:ext cx="645990" cy="519289"/>
          </a:xfrm>
          <a:prstGeom prst="rect">
            <a:avLst/>
          </a:prstGeom>
        </p:spPr>
        <p:txBody>
          <a:bodyPr vert="horz" lIns="91425" tIns="45713" rIns="91425" bIns="45713" rtlCol="0" anchor="ctr"/>
          <a:lstStyle>
            <a:lvl1pPr algn="r">
              <a:defRPr sz="1707">
                <a:solidFill>
                  <a:srgbClr val="009B4E"/>
                </a:solidFill>
                <a:latin typeface="Arial"/>
                <a:cs typeface="Arial"/>
              </a:defRPr>
            </a:lvl1pPr>
          </a:lstStyle>
          <a:p>
            <a:fld id="{266C20D6-C585-CC43-AFF9-E5C2638A4639}" type="slidenum">
              <a:rPr lang="en-US" smtClean="0"/>
              <a:pPr/>
              <a:t>‹#›</a:t>
            </a:fld>
            <a:endParaRPr lang="en-US" dirty="0"/>
          </a:p>
        </p:txBody>
      </p:sp>
      <p:sp>
        <p:nvSpPr>
          <p:cNvPr id="11" name="Footer Placeholder 4"/>
          <p:cNvSpPr>
            <a:spLocks noGrp="1"/>
          </p:cNvSpPr>
          <p:nvPr>
            <p:ph type="ftr" sz="quarter" idx="3"/>
          </p:nvPr>
        </p:nvSpPr>
        <p:spPr>
          <a:xfrm>
            <a:off x="1665974" y="9040147"/>
            <a:ext cx="4118187" cy="519289"/>
          </a:xfrm>
          <a:prstGeom prst="rect">
            <a:avLst/>
          </a:prstGeom>
        </p:spPr>
        <p:txBody>
          <a:bodyPr vert="horz" lIns="91425" tIns="45713" rIns="91425" bIns="45713" rtlCol="0" anchor="ctr"/>
          <a:lstStyle>
            <a:lvl1pPr algn="l">
              <a:defRPr sz="1707" b="1">
                <a:solidFill>
                  <a:srgbClr val="030151"/>
                </a:solidFill>
              </a:defRPr>
            </a:lvl1pPr>
          </a:lstStyle>
          <a:p>
            <a:endParaRPr lang="en-US" dirty="0"/>
          </a:p>
        </p:txBody>
      </p:sp>
      <p:sp>
        <p:nvSpPr>
          <p:cNvPr id="13" name="Text Placeholder 12"/>
          <p:cNvSpPr>
            <a:spLocks noGrp="1"/>
          </p:cNvSpPr>
          <p:nvPr>
            <p:ph type="body" sz="quarter" idx="10" hasCustomPrompt="1"/>
          </p:nvPr>
        </p:nvSpPr>
        <p:spPr>
          <a:xfrm>
            <a:off x="1020516" y="1528914"/>
            <a:ext cx="11984284" cy="7531947"/>
          </a:xfrm>
        </p:spPr>
        <p:txBody>
          <a:bodyPr>
            <a:normAutofit/>
          </a:bodyPr>
          <a:lstStyle>
            <a:lvl1pPr marL="0" indent="0">
              <a:buNone/>
              <a:defRPr sz="2560" baseline="0"/>
            </a:lvl1pPr>
            <a:lvl2pPr>
              <a:defRPr sz="2560"/>
            </a:lvl2pPr>
            <a:lvl3pPr>
              <a:defRPr sz="2560"/>
            </a:lvl3pPr>
            <a:lvl4pPr>
              <a:defRPr sz="2560"/>
            </a:lvl4pPr>
            <a:lvl5pPr>
              <a:defRPr sz="2560"/>
            </a:lvl5pPr>
          </a:lstStyle>
          <a:p>
            <a:pPr lvl="0"/>
            <a:r>
              <a:rPr lang="en-US" dirty="0"/>
              <a:t>Information Goes Here</a:t>
            </a:r>
          </a:p>
        </p:txBody>
      </p:sp>
      <p:sp>
        <p:nvSpPr>
          <p:cNvPr id="8" name="Text Placeholder 13"/>
          <p:cNvSpPr>
            <a:spLocks noGrp="1"/>
          </p:cNvSpPr>
          <p:nvPr>
            <p:ph type="body" sz="quarter" idx="11" hasCustomPrompt="1"/>
          </p:nvPr>
        </p:nvSpPr>
        <p:spPr>
          <a:xfrm>
            <a:off x="1020515" y="404014"/>
            <a:ext cx="7096195" cy="636693"/>
          </a:xfrm>
        </p:spPr>
        <p:txBody>
          <a:bodyPr>
            <a:noAutofit/>
          </a:bodyPr>
          <a:lstStyle>
            <a:lvl1pPr marL="0" indent="0">
              <a:buNone/>
              <a:defRPr sz="3413" b="1"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Section Title Goes Here</a:t>
            </a:r>
          </a:p>
        </p:txBody>
      </p:sp>
    </p:spTree>
    <p:extLst>
      <p:ext uri="{BB962C8B-B14F-4D97-AF65-F5344CB8AC3E}">
        <p14:creationId xmlns:p14="http://schemas.microsoft.com/office/powerpoint/2010/main" xmlns="" val="663623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4" name="Text Placeholder 3"/>
          <p:cNvSpPr>
            <a:spLocks noGrp="1"/>
          </p:cNvSpPr>
          <p:nvPr>
            <p:ph type="body" sz="quarter" idx="10" hasCustomPrompt="1"/>
          </p:nvPr>
        </p:nvSpPr>
        <p:spPr>
          <a:xfrm>
            <a:off x="4886628" y="6523649"/>
            <a:ext cx="7118774" cy="2656475"/>
          </a:xfrm>
        </p:spPr>
        <p:txBody>
          <a:bodyPr>
            <a:noAutofit/>
          </a:bodyPr>
          <a:lstStyle>
            <a:lvl1pPr marL="0" indent="0" algn="r">
              <a:buNone/>
              <a:defRPr sz="1707" baseline="0">
                <a:solidFill>
                  <a:srgbClr val="FFFFFF"/>
                </a:solidFill>
              </a:defRPr>
            </a:lvl1pPr>
            <a:lvl2pPr marL="650130" indent="0">
              <a:buNone/>
              <a:defRPr sz="1422">
                <a:solidFill>
                  <a:srgbClr val="FFFFFF"/>
                </a:solidFill>
              </a:defRPr>
            </a:lvl2pPr>
            <a:lvl3pPr marL="1300259" indent="0">
              <a:buNone/>
              <a:defRPr sz="1422">
                <a:solidFill>
                  <a:srgbClr val="FFFFFF"/>
                </a:solidFill>
              </a:defRPr>
            </a:lvl3pPr>
            <a:lvl4pPr marL="1950391" indent="0">
              <a:buNone/>
              <a:defRPr sz="1422">
                <a:solidFill>
                  <a:srgbClr val="FFFFFF"/>
                </a:solidFill>
              </a:defRPr>
            </a:lvl4pPr>
            <a:lvl5pPr marL="2600520" indent="0">
              <a:buNone/>
              <a:defRPr sz="1422">
                <a:solidFill>
                  <a:srgbClr val="FFFFFF"/>
                </a:solidFill>
              </a:defRPr>
            </a:lvl5pPr>
          </a:lstStyle>
          <a:p>
            <a:pPr lvl="0"/>
            <a:r>
              <a:rPr lang="en-US" dirty="0"/>
              <a:t>Head Office 38 Ida Street, Menlo Park 8001</a:t>
            </a:r>
          </a:p>
          <a:p>
            <a:pPr lvl="0"/>
            <a:r>
              <a:rPr lang="en-US" dirty="0"/>
              <a:t>Private Bag X2003 </a:t>
            </a:r>
            <a:r>
              <a:rPr lang="en-US" dirty="0" err="1"/>
              <a:t>Menlyn</a:t>
            </a:r>
            <a:r>
              <a:rPr lang="en-US" dirty="0"/>
              <a:t> 0063 T +2712 429 5000 F +2712 429 5500</a:t>
            </a:r>
          </a:p>
          <a:p>
            <a:pPr lvl="0"/>
            <a:r>
              <a:rPr lang="en-US" dirty="0" err="1"/>
              <a:t>RAF_Road</a:t>
            </a:r>
            <a:endParaRPr lang="en-US" dirty="0"/>
          </a:p>
          <a:p>
            <a:pPr lvl="0"/>
            <a:r>
              <a:rPr lang="en-US" dirty="0" err="1"/>
              <a:t>RoadAccidentFund</a:t>
            </a:r>
            <a:r>
              <a:rPr lang="en-US" dirty="0"/>
              <a:t>/#</a:t>
            </a:r>
          </a:p>
          <a:p>
            <a:pPr lvl="0"/>
            <a:r>
              <a:rPr lang="en-US" dirty="0"/>
              <a:t>@RAF_SA</a:t>
            </a:r>
          </a:p>
          <a:p>
            <a:pPr lvl="0"/>
            <a:r>
              <a:rPr lang="en-US" dirty="0" err="1"/>
              <a:t>www.raf.co.za</a:t>
            </a:r>
            <a:endParaRPr lang="en-US" dirty="0"/>
          </a:p>
          <a:p>
            <a:pPr lvl="0"/>
            <a:endParaRPr lang="en-US" dirty="0"/>
          </a:p>
        </p:txBody>
      </p:sp>
      <p:pic>
        <p:nvPicPr>
          <p:cNvPr id="5" name="Picture 4" descr="FB_Icon.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2012975" y="7139890"/>
            <a:ext cx="354340" cy="354340"/>
          </a:xfrm>
          <a:prstGeom prst="rect">
            <a:avLst/>
          </a:prstGeom>
        </p:spPr>
      </p:pic>
      <p:pic>
        <p:nvPicPr>
          <p:cNvPr id="6" name="Picture 5" descr="IG_Icon.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2012972" y="7494229"/>
            <a:ext cx="354338" cy="354338"/>
          </a:xfrm>
          <a:prstGeom prst="rect">
            <a:avLst/>
          </a:prstGeom>
        </p:spPr>
      </p:pic>
      <p:pic>
        <p:nvPicPr>
          <p:cNvPr id="7" name="Picture 6" descr="twitter_Icon.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2048570" y="7848572"/>
            <a:ext cx="318747" cy="318747"/>
          </a:xfrm>
          <a:prstGeom prst="rect">
            <a:avLst/>
          </a:prstGeom>
        </p:spPr>
      </p:pic>
    </p:spTree>
    <p:extLst>
      <p:ext uri="{BB962C8B-B14F-4D97-AF65-F5344CB8AC3E}">
        <p14:creationId xmlns:p14="http://schemas.microsoft.com/office/powerpoint/2010/main" xmlns="" val="294432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7" name="Picture 6" descr="0000 RAF_PPT TEMPLATE_backgrounds_20160805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2" name="Title Placeholder 1"/>
          <p:cNvSpPr>
            <a:spLocks noGrp="1"/>
          </p:cNvSpPr>
          <p:nvPr>
            <p:ph type="title" hasCustomPrompt="1"/>
          </p:nvPr>
        </p:nvSpPr>
        <p:spPr>
          <a:xfrm>
            <a:off x="650240" y="390596"/>
            <a:ext cx="11704320" cy="1625600"/>
          </a:xfrm>
          <a:prstGeom prst="rect">
            <a:avLst/>
          </a:prstGeom>
        </p:spPr>
        <p:txBody>
          <a:bodyPr vert="horz" lIns="91425" tIns="45713" rIns="91425" bIns="45713" rtlCol="0" anchor="ctr">
            <a:normAutofit/>
          </a:bodyPr>
          <a:lstStyle>
            <a:lvl1pPr algn="l">
              <a:defRPr b="1">
                <a:solidFill>
                  <a:srgbClr val="030151"/>
                </a:solidFill>
              </a:defRPr>
            </a:lvl1pPr>
          </a:lstStyle>
          <a:p>
            <a:r>
              <a:rPr lang="en-US" dirty="0"/>
              <a:t>Divider Slide Title</a:t>
            </a:r>
          </a:p>
        </p:txBody>
      </p:sp>
      <p:sp>
        <p:nvSpPr>
          <p:cNvPr id="13" name="Text Placeholder 13"/>
          <p:cNvSpPr>
            <a:spLocks noGrp="1"/>
          </p:cNvSpPr>
          <p:nvPr>
            <p:ph type="body" sz="quarter" idx="10" hasCustomPrompt="1"/>
          </p:nvPr>
        </p:nvSpPr>
        <p:spPr>
          <a:xfrm>
            <a:off x="650240"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Sub Header Goes Here</a:t>
            </a:r>
          </a:p>
        </p:txBody>
      </p:sp>
    </p:spTree>
    <p:extLst>
      <p:ext uri="{BB962C8B-B14F-4D97-AF65-F5344CB8AC3E}">
        <p14:creationId xmlns:p14="http://schemas.microsoft.com/office/powerpoint/2010/main" xmlns="" val="128755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Slide">
    <p:spTree>
      <p:nvGrpSpPr>
        <p:cNvPr id="1" name=""/>
        <p:cNvGrpSpPr/>
        <p:nvPr/>
      </p:nvGrpSpPr>
      <p:grpSpPr>
        <a:xfrm>
          <a:off x="0" y="0"/>
          <a:ext cx="0" cy="0"/>
          <a:chOff x="0" y="0"/>
          <a:chExt cx="0" cy="0"/>
        </a:xfrm>
      </p:grpSpPr>
      <p:pic>
        <p:nvPicPr>
          <p:cNvPr id="7" name="Picture 6" descr="0000 RAF_PPT TEMPLATE_backgrounds_201608053.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0" name="Slide Number Placeholder 5"/>
          <p:cNvSpPr>
            <a:spLocks noGrp="1"/>
          </p:cNvSpPr>
          <p:nvPr>
            <p:ph type="sldNum" sz="quarter" idx="4"/>
          </p:nvPr>
        </p:nvSpPr>
        <p:spPr>
          <a:xfrm>
            <a:off x="9061991" y="9285648"/>
            <a:ext cx="645990" cy="519289"/>
          </a:xfrm>
          <a:prstGeom prst="rect">
            <a:avLst/>
          </a:prstGeom>
        </p:spPr>
        <p:txBody>
          <a:bodyPr vert="horz" lIns="91425" tIns="45713" rIns="91425" bIns="45713" rtlCol="0" anchor="ctr"/>
          <a:lstStyle>
            <a:lvl1pPr algn="r">
              <a:defRPr sz="1422">
                <a:solidFill>
                  <a:srgbClr val="009B4E"/>
                </a:solidFill>
                <a:latin typeface="Arial"/>
                <a:cs typeface="Arial"/>
              </a:defRPr>
            </a:lvl1pPr>
          </a:lstStyle>
          <a:p>
            <a:fld id="{266C20D6-C585-CC43-AFF9-E5C2638A4639}" type="slidenum">
              <a:rPr lang="en-US" smtClean="0"/>
              <a:pPr/>
              <a:t>‹#›</a:t>
            </a:fld>
            <a:endParaRPr lang="en-US" dirty="0"/>
          </a:p>
        </p:txBody>
      </p:sp>
      <p:sp>
        <p:nvSpPr>
          <p:cNvPr id="11" name="Footer Placeholder 4"/>
          <p:cNvSpPr>
            <a:spLocks noGrp="1"/>
          </p:cNvSpPr>
          <p:nvPr>
            <p:ph type="ftr" sz="quarter" idx="3"/>
          </p:nvPr>
        </p:nvSpPr>
        <p:spPr>
          <a:xfrm>
            <a:off x="9707981" y="9285648"/>
            <a:ext cx="4118187" cy="519289"/>
          </a:xfrm>
          <a:prstGeom prst="rect">
            <a:avLst/>
          </a:prstGeom>
        </p:spPr>
        <p:txBody>
          <a:bodyPr vert="horz" lIns="91425" tIns="45713" rIns="91425" bIns="45713" rtlCol="0" anchor="ctr"/>
          <a:lstStyle>
            <a:lvl1pPr algn="l">
              <a:defRPr sz="1422" b="1">
                <a:solidFill>
                  <a:srgbClr val="030151"/>
                </a:solidFill>
              </a:defRPr>
            </a:lvl1pPr>
          </a:lstStyle>
          <a:p>
            <a:r>
              <a:rPr lang="en-GB"/>
              <a:t>| Annual General Meeting 2019/20 FY</a:t>
            </a:r>
            <a:endParaRPr lang="en-US" dirty="0"/>
          </a:p>
        </p:txBody>
      </p:sp>
      <p:sp>
        <p:nvSpPr>
          <p:cNvPr id="13" name="Text Placeholder 12"/>
          <p:cNvSpPr>
            <a:spLocks noGrp="1"/>
          </p:cNvSpPr>
          <p:nvPr>
            <p:ph type="body" sz="quarter" idx="10" hasCustomPrompt="1"/>
          </p:nvPr>
        </p:nvSpPr>
        <p:spPr>
          <a:xfrm>
            <a:off x="1020516" y="1528914"/>
            <a:ext cx="11984284" cy="7531947"/>
          </a:xfrm>
        </p:spPr>
        <p:txBody>
          <a:bodyPr>
            <a:normAutofit/>
          </a:bodyPr>
          <a:lstStyle>
            <a:lvl1pPr marL="0" indent="0">
              <a:buNone/>
              <a:defRPr sz="2560" baseline="0"/>
            </a:lvl1pPr>
            <a:lvl2pPr>
              <a:defRPr sz="2560"/>
            </a:lvl2pPr>
            <a:lvl3pPr>
              <a:defRPr sz="2560"/>
            </a:lvl3pPr>
            <a:lvl4pPr>
              <a:defRPr sz="2560"/>
            </a:lvl4pPr>
            <a:lvl5pPr>
              <a:defRPr sz="2560"/>
            </a:lvl5pPr>
          </a:lstStyle>
          <a:p>
            <a:pPr lvl="0"/>
            <a:r>
              <a:rPr lang="en-US" dirty="0"/>
              <a:t>Information Goes Here</a:t>
            </a:r>
          </a:p>
        </p:txBody>
      </p:sp>
      <p:sp>
        <p:nvSpPr>
          <p:cNvPr id="8" name="Text Placeholder 13"/>
          <p:cNvSpPr>
            <a:spLocks noGrp="1"/>
          </p:cNvSpPr>
          <p:nvPr>
            <p:ph type="body" sz="quarter" idx="11" hasCustomPrompt="1"/>
          </p:nvPr>
        </p:nvSpPr>
        <p:spPr>
          <a:xfrm>
            <a:off x="1020515" y="404014"/>
            <a:ext cx="7096195" cy="636693"/>
          </a:xfrm>
        </p:spPr>
        <p:txBody>
          <a:bodyPr>
            <a:noAutofit/>
          </a:bodyPr>
          <a:lstStyle>
            <a:lvl1pPr marL="0" indent="0">
              <a:buNone/>
              <a:defRPr sz="3413" b="1"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Section Title Goes Here</a:t>
            </a:r>
          </a:p>
        </p:txBody>
      </p:sp>
    </p:spTree>
    <p:extLst>
      <p:ext uri="{BB962C8B-B14F-4D97-AF65-F5344CB8AC3E}">
        <p14:creationId xmlns:p14="http://schemas.microsoft.com/office/powerpoint/2010/main" xmlns="" val="197180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4" name="Text Placeholder 3"/>
          <p:cNvSpPr>
            <a:spLocks noGrp="1"/>
          </p:cNvSpPr>
          <p:nvPr>
            <p:ph type="body" sz="quarter" idx="10" hasCustomPrompt="1"/>
          </p:nvPr>
        </p:nvSpPr>
        <p:spPr>
          <a:xfrm>
            <a:off x="4886628" y="6523649"/>
            <a:ext cx="7118774" cy="2656475"/>
          </a:xfrm>
        </p:spPr>
        <p:txBody>
          <a:bodyPr>
            <a:noAutofit/>
          </a:bodyPr>
          <a:lstStyle>
            <a:lvl1pPr marL="0" indent="0" algn="r">
              <a:buNone/>
              <a:defRPr sz="1707" baseline="0">
                <a:solidFill>
                  <a:srgbClr val="FFFFFF"/>
                </a:solidFill>
              </a:defRPr>
            </a:lvl1pPr>
            <a:lvl2pPr marL="650130" indent="0">
              <a:buNone/>
              <a:defRPr sz="1422">
                <a:solidFill>
                  <a:srgbClr val="FFFFFF"/>
                </a:solidFill>
              </a:defRPr>
            </a:lvl2pPr>
            <a:lvl3pPr marL="1300259" indent="0">
              <a:buNone/>
              <a:defRPr sz="1422">
                <a:solidFill>
                  <a:srgbClr val="FFFFFF"/>
                </a:solidFill>
              </a:defRPr>
            </a:lvl3pPr>
            <a:lvl4pPr marL="1950391" indent="0">
              <a:buNone/>
              <a:defRPr sz="1422">
                <a:solidFill>
                  <a:srgbClr val="FFFFFF"/>
                </a:solidFill>
              </a:defRPr>
            </a:lvl4pPr>
            <a:lvl5pPr marL="2600520" indent="0">
              <a:buNone/>
              <a:defRPr sz="1422">
                <a:solidFill>
                  <a:srgbClr val="FFFFFF"/>
                </a:solidFill>
              </a:defRPr>
            </a:lvl5pPr>
          </a:lstStyle>
          <a:p>
            <a:pPr lvl="0"/>
            <a:r>
              <a:rPr lang="en-US" dirty="0"/>
              <a:t>Head Office 38 Ida Street, Menlo Park 8001</a:t>
            </a:r>
          </a:p>
          <a:p>
            <a:pPr lvl="0"/>
            <a:r>
              <a:rPr lang="en-US" dirty="0"/>
              <a:t>Private Bag X2003 </a:t>
            </a:r>
            <a:r>
              <a:rPr lang="en-US" dirty="0" err="1"/>
              <a:t>Menlyn</a:t>
            </a:r>
            <a:r>
              <a:rPr lang="en-US" dirty="0"/>
              <a:t> 0063 T +2712 429 5000 F +2712 429 5500</a:t>
            </a:r>
          </a:p>
          <a:p>
            <a:pPr lvl="0"/>
            <a:r>
              <a:rPr lang="en-US" dirty="0" err="1"/>
              <a:t>RAF_Road</a:t>
            </a:r>
            <a:endParaRPr lang="en-US" dirty="0"/>
          </a:p>
          <a:p>
            <a:pPr lvl="0"/>
            <a:r>
              <a:rPr lang="en-US" dirty="0" err="1"/>
              <a:t>RoadAccidentFund</a:t>
            </a:r>
            <a:r>
              <a:rPr lang="en-US" dirty="0"/>
              <a:t>/#</a:t>
            </a:r>
          </a:p>
          <a:p>
            <a:pPr lvl="0"/>
            <a:r>
              <a:rPr lang="en-US" dirty="0"/>
              <a:t>@RAF_SA</a:t>
            </a:r>
          </a:p>
          <a:p>
            <a:pPr lvl="0"/>
            <a:r>
              <a:rPr lang="en-US" dirty="0" err="1"/>
              <a:t>www.raf.co.za</a:t>
            </a:r>
            <a:endParaRPr lang="en-US" dirty="0"/>
          </a:p>
          <a:p>
            <a:pPr lvl="0"/>
            <a:endParaRPr lang="en-US" dirty="0"/>
          </a:p>
        </p:txBody>
      </p:sp>
      <p:pic>
        <p:nvPicPr>
          <p:cNvPr id="5" name="Picture 4" descr="FB_Icon.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2012975" y="7139890"/>
            <a:ext cx="354340" cy="354340"/>
          </a:xfrm>
          <a:prstGeom prst="rect">
            <a:avLst/>
          </a:prstGeom>
        </p:spPr>
      </p:pic>
      <p:pic>
        <p:nvPicPr>
          <p:cNvPr id="6" name="Picture 5" descr="IG_Icon.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2012972" y="7494229"/>
            <a:ext cx="354338" cy="354338"/>
          </a:xfrm>
          <a:prstGeom prst="rect">
            <a:avLst/>
          </a:prstGeom>
        </p:spPr>
      </p:pic>
      <p:pic>
        <p:nvPicPr>
          <p:cNvPr id="7" name="Picture 6" descr="twitter_Icon.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2048570" y="7848572"/>
            <a:ext cx="318747" cy="318747"/>
          </a:xfrm>
          <a:prstGeom prst="rect">
            <a:avLst/>
          </a:prstGeom>
        </p:spPr>
      </p:pic>
    </p:spTree>
    <p:extLst>
      <p:ext uri="{BB962C8B-B14F-4D97-AF65-F5344CB8AC3E}">
        <p14:creationId xmlns:p14="http://schemas.microsoft.com/office/powerpoint/2010/main" xmlns="" val="254237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9" y="762"/>
            <a:ext cx="13003783" cy="9752838"/>
          </a:xfrm>
          <a:prstGeom prst="rect">
            <a:avLst/>
          </a:prstGeom>
        </p:spPr>
      </p:pic>
      <p:pic>
        <p:nvPicPr>
          <p:cNvPr id="8" name="Picture 7" descr="RAF_logo.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431575" y="6164481"/>
            <a:ext cx="2922984" cy="2922984"/>
          </a:xfrm>
          <a:prstGeom prst="rect">
            <a:avLst/>
          </a:prstGeom>
        </p:spPr>
      </p:pic>
      <p:sp>
        <p:nvSpPr>
          <p:cNvPr id="12" name="Title Placeholder 1"/>
          <p:cNvSpPr>
            <a:spLocks noGrp="1"/>
          </p:cNvSpPr>
          <p:nvPr>
            <p:ph type="title" hasCustomPrompt="1"/>
          </p:nvPr>
        </p:nvSpPr>
        <p:spPr>
          <a:xfrm>
            <a:off x="552491" y="390596"/>
            <a:ext cx="11704320" cy="1625600"/>
          </a:xfrm>
          <a:prstGeom prst="rect">
            <a:avLst/>
          </a:prstGeom>
        </p:spPr>
        <p:txBody>
          <a:bodyPr vert="horz" lIns="91425" tIns="45713" rIns="91425" bIns="45713" rtlCol="0" anchor="ctr">
            <a:normAutofit/>
          </a:bodyPr>
          <a:lstStyle>
            <a:lvl1pPr algn="l">
              <a:defRPr sz="6258">
                <a:solidFill>
                  <a:srgbClr val="009B4E"/>
                </a:solidFill>
              </a:defRPr>
            </a:lvl1pPr>
          </a:lstStyle>
          <a:p>
            <a:r>
              <a:rPr lang="en-US" sz="7680" b="1" dirty="0">
                <a:solidFill>
                  <a:srgbClr val="119B38"/>
                </a:solidFill>
              </a:rPr>
              <a:t>Presentation</a:t>
            </a:r>
            <a:r>
              <a:rPr lang="en-US" sz="7680" b="1" baseline="0" dirty="0">
                <a:solidFill>
                  <a:srgbClr val="119B38"/>
                </a:solidFill>
              </a:rPr>
              <a:t> Name</a:t>
            </a:r>
            <a:endParaRPr lang="en-US" sz="7680" b="1" dirty="0">
              <a:solidFill>
                <a:srgbClr val="119B38"/>
              </a:solidFill>
            </a:endParaRPr>
          </a:p>
        </p:txBody>
      </p:sp>
      <p:sp>
        <p:nvSpPr>
          <p:cNvPr id="14" name="Text Placeholder 13"/>
          <p:cNvSpPr>
            <a:spLocks noGrp="1"/>
          </p:cNvSpPr>
          <p:nvPr>
            <p:ph type="body" sz="quarter" idx="10" hasCustomPrompt="1"/>
          </p:nvPr>
        </p:nvSpPr>
        <p:spPr>
          <a:xfrm>
            <a:off x="553156"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Date Goes Here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36977" y="6318081"/>
            <a:ext cx="3549979" cy="2769384"/>
          </a:xfrm>
          <a:prstGeom prst="rect">
            <a:avLst/>
          </a:prstGeom>
        </p:spPr>
      </p:pic>
    </p:spTree>
    <p:extLst>
      <p:ext uri="{BB962C8B-B14F-4D97-AF65-F5344CB8AC3E}">
        <p14:creationId xmlns:p14="http://schemas.microsoft.com/office/powerpoint/2010/main" xmlns="" val="319791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9" y="762"/>
            <a:ext cx="13003783" cy="9752838"/>
          </a:xfrm>
          <a:prstGeom prst="rect">
            <a:avLst/>
          </a:prstGeom>
        </p:spPr>
      </p:pic>
      <p:sp>
        <p:nvSpPr>
          <p:cNvPr id="12" name="Title Placeholder 1"/>
          <p:cNvSpPr>
            <a:spLocks noGrp="1"/>
          </p:cNvSpPr>
          <p:nvPr>
            <p:ph type="title" hasCustomPrompt="1"/>
          </p:nvPr>
        </p:nvSpPr>
        <p:spPr>
          <a:xfrm>
            <a:off x="650240" y="390596"/>
            <a:ext cx="11704320" cy="1625600"/>
          </a:xfrm>
          <a:prstGeom prst="rect">
            <a:avLst/>
          </a:prstGeom>
        </p:spPr>
        <p:txBody>
          <a:bodyPr vert="horz" lIns="91425" tIns="45713" rIns="91425" bIns="45713" rtlCol="0" anchor="ctr">
            <a:normAutofit/>
          </a:bodyPr>
          <a:lstStyle>
            <a:lvl1pPr algn="l">
              <a:defRPr b="1">
                <a:solidFill>
                  <a:srgbClr val="030151"/>
                </a:solidFill>
              </a:defRPr>
            </a:lvl1pPr>
          </a:lstStyle>
          <a:p>
            <a:r>
              <a:rPr lang="en-US" dirty="0"/>
              <a:t>Divider Slide Title</a:t>
            </a:r>
          </a:p>
        </p:txBody>
      </p:sp>
      <p:sp>
        <p:nvSpPr>
          <p:cNvPr id="13" name="Text Placeholder 13"/>
          <p:cNvSpPr>
            <a:spLocks noGrp="1"/>
          </p:cNvSpPr>
          <p:nvPr>
            <p:ph type="body" sz="quarter" idx="10" hasCustomPrompt="1"/>
          </p:nvPr>
        </p:nvSpPr>
        <p:spPr>
          <a:xfrm>
            <a:off x="650240"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Sub Header Goes Here</a:t>
            </a:r>
          </a:p>
        </p:txBody>
      </p:sp>
    </p:spTree>
    <p:extLst>
      <p:ext uri="{BB962C8B-B14F-4D97-AF65-F5344CB8AC3E}">
        <p14:creationId xmlns:p14="http://schemas.microsoft.com/office/powerpoint/2010/main" xmlns="" val="76286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formation Slide">
    <p:spTree>
      <p:nvGrpSpPr>
        <p:cNvPr id="1" name=""/>
        <p:cNvGrpSpPr/>
        <p:nvPr/>
      </p:nvGrpSpPr>
      <p:grpSpPr>
        <a:xfrm>
          <a:off x="0" y="0"/>
          <a:ext cx="0" cy="0"/>
          <a:chOff x="0" y="0"/>
          <a:chExt cx="0" cy="0"/>
        </a:xfrm>
      </p:grpSpPr>
      <p:pic>
        <p:nvPicPr>
          <p:cNvPr id="7" name="Picture 6" descr="0000 RAF_PPT TEMPLATE_backgrounds_201608053.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0" name="Slide Number Placeholder 5"/>
          <p:cNvSpPr>
            <a:spLocks noGrp="1"/>
          </p:cNvSpPr>
          <p:nvPr>
            <p:ph type="sldNum" sz="quarter" idx="4"/>
          </p:nvPr>
        </p:nvSpPr>
        <p:spPr>
          <a:xfrm>
            <a:off x="1019984" y="9040147"/>
            <a:ext cx="645990" cy="519289"/>
          </a:xfrm>
          <a:prstGeom prst="rect">
            <a:avLst/>
          </a:prstGeom>
        </p:spPr>
        <p:txBody>
          <a:bodyPr vert="horz" lIns="91425" tIns="45713" rIns="91425" bIns="45713" rtlCol="0" anchor="ctr"/>
          <a:lstStyle>
            <a:lvl1pPr algn="r">
              <a:defRPr sz="1707">
                <a:solidFill>
                  <a:srgbClr val="009B4E"/>
                </a:solidFill>
                <a:latin typeface="Arial"/>
                <a:cs typeface="Arial"/>
              </a:defRPr>
            </a:lvl1pPr>
          </a:lstStyle>
          <a:p>
            <a:fld id="{266C20D6-C585-CC43-AFF9-E5C2638A4639}" type="slidenum">
              <a:rPr lang="en-US" smtClean="0"/>
              <a:pPr/>
              <a:t>‹#›</a:t>
            </a:fld>
            <a:endParaRPr lang="en-US" dirty="0"/>
          </a:p>
        </p:txBody>
      </p:sp>
      <p:sp>
        <p:nvSpPr>
          <p:cNvPr id="11" name="Footer Placeholder 4"/>
          <p:cNvSpPr>
            <a:spLocks noGrp="1"/>
          </p:cNvSpPr>
          <p:nvPr>
            <p:ph type="ftr" sz="quarter" idx="3"/>
          </p:nvPr>
        </p:nvSpPr>
        <p:spPr>
          <a:xfrm>
            <a:off x="1665974" y="9040147"/>
            <a:ext cx="4118187" cy="519289"/>
          </a:xfrm>
          <a:prstGeom prst="rect">
            <a:avLst/>
          </a:prstGeom>
        </p:spPr>
        <p:txBody>
          <a:bodyPr vert="horz" lIns="91425" tIns="45713" rIns="91425" bIns="45713" rtlCol="0" anchor="ctr"/>
          <a:lstStyle>
            <a:lvl1pPr algn="l">
              <a:defRPr sz="1707" b="1">
                <a:solidFill>
                  <a:srgbClr val="030151"/>
                </a:solidFill>
              </a:defRPr>
            </a:lvl1pPr>
          </a:lstStyle>
          <a:p>
            <a:r>
              <a:rPr lang="en-US"/>
              <a:t>| Presentation Name</a:t>
            </a:r>
            <a:endParaRPr lang="en-US" dirty="0"/>
          </a:p>
        </p:txBody>
      </p:sp>
      <p:sp>
        <p:nvSpPr>
          <p:cNvPr id="13" name="Text Placeholder 12"/>
          <p:cNvSpPr>
            <a:spLocks noGrp="1"/>
          </p:cNvSpPr>
          <p:nvPr>
            <p:ph type="body" sz="quarter" idx="10" hasCustomPrompt="1"/>
          </p:nvPr>
        </p:nvSpPr>
        <p:spPr>
          <a:xfrm>
            <a:off x="1020516" y="1528914"/>
            <a:ext cx="11984284" cy="7531947"/>
          </a:xfrm>
        </p:spPr>
        <p:txBody>
          <a:bodyPr>
            <a:normAutofit/>
          </a:bodyPr>
          <a:lstStyle>
            <a:lvl1pPr marL="0" indent="0">
              <a:buNone/>
              <a:defRPr sz="2560" baseline="0"/>
            </a:lvl1pPr>
            <a:lvl2pPr>
              <a:defRPr sz="2560"/>
            </a:lvl2pPr>
            <a:lvl3pPr>
              <a:defRPr sz="2560"/>
            </a:lvl3pPr>
            <a:lvl4pPr>
              <a:defRPr sz="2560"/>
            </a:lvl4pPr>
            <a:lvl5pPr>
              <a:defRPr sz="2560"/>
            </a:lvl5pPr>
          </a:lstStyle>
          <a:p>
            <a:pPr lvl="0"/>
            <a:r>
              <a:rPr lang="en-US" dirty="0"/>
              <a:t>Information Goes Here</a:t>
            </a:r>
          </a:p>
        </p:txBody>
      </p:sp>
      <p:sp>
        <p:nvSpPr>
          <p:cNvPr id="8" name="Text Placeholder 13"/>
          <p:cNvSpPr>
            <a:spLocks noGrp="1"/>
          </p:cNvSpPr>
          <p:nvPr>
            <p:ph type="body" sz="quarter" idx="11" hasCustomPrompt="1"/>
          </p:nvPr>
        </p:nvSpPr>
        <p:spPr>
          <a:xfrm>
            <a:off x="1020515" y="404014"/>
            <a:ext cx="7096195" cy="636693"/>
          </a:xfrm>
        </p:spPr>
        <p:txBody>
          <a:bodyPr>
            <a:noAutofit/>
          </a:bodyPr>
          <a:lstStyle>
            <a:lvl1pPr marL="0" indent="0">
              <a:buNone/>
              <a:defRPr sz="3413" b="1"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Section Title Goes Here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73760" y="216037"/>
            <a:ext cx="1187840" cy="926649"/>
          </a:xfrm>
          <a:prstGeom prst="rect">
            <a:avLst/>
          </a:prstGeom>
        </p:spPr>
      </p:pic>
    </p:spTree>
    <p:extLst>
      <p:ext uri="{BB962C8B-B14F-4D97-AF65-F5344CB8AC3E}">
        <p14:creationId xmlns:p14="http://schemas.microsoft.com/office/powerpoint/2010/main" xmlns="" val="229422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9" y="762"/>
            <a:ext cx="13003783" cy="9752838"/>
          </a:xfrm>
          <a:prstGeom prst="rect">
            <a:avLst/>
          </a:prstGeom>
        </p:spPr>
      </p:pic>
      <p:sp>
        <p:nvSpPr>
          <p:cNvPr id="4" name="Text Placeholder 3"/>
          <p:cNvSpPr>
            <a:spLocks noGrp="1"/>
          </p:cNvSpPr>
          <p:nvPr>
            <p:ph type="body" sz="quarter" idx="10" hasCustomPrompt="1"/>
          </p:nvPr>
        </p:nvSpPr>
        <p:spPr>
          <a:xfrm>
            <a:off x="4886628" y="6523649"/>
            <a:ext cx="7118774" cy="2656475"/>
          </a:xfrm>
        </p:spPr>
        <p:txBody>
          <a:bodyPr>
            <a:noAutofit/>
          </a:bodyPr>
          <a:lstStyle>
            <a:lvl1pPr marL="0" indent="0" algn="r">
              <a:buNone/>
              <a:defRPr sz="1707" baseline="0">
                <a:solidFill>
                  <a:srgbClr val="FFFFFF"/>
                </a:solidFill>
              </a:defRPr>
            </a:lvl1pPr>
            <a:lvl2pPr marL="650130" indent="0">
              <a:buNone/>
              <a:defRPr sz="1422">
                <a:solidFill>
                  <a:srgbClr val="FFFFFF"/>
                </a:solidFill>
              </a:defRPr>
            </a:lvl2pPr>
            <a:lvl3pPr marL="1300259" indent="0">
              <a:buNone/>
              <a:defRPr sz="1422">
                <a:solidFill>
                  <a:srgbClr val="FFFFFF"/>
                </a:solidFill>
              </a:defRPr>
            </a:lvl3pPr>
            <a:lvl4pPr marL="1950391" indent="0">
              <a:buNone/>
              <a:defRPr sz="1422">
                <a:solidFill>
                  <a:srgbClr val="FFFFFF"/>
                </a:solidFill>
              </a:defRPr>
            </a:lvl4pPr>
            <a:lvl5pPr marL="2600520" indent="0">
              <a:buNone/>
              <a:defRPr sz="1422">
                <a:solidFill>
                  <a:srgbClr val="FFFFFF"/>
                </a:solidFill>
              </a:defRPr>
            </a:lvl5pPr>
          </a:lstStyle>
          <a:p>
            <a:pPr lvl="0"/>
            <a:r>
              <a:rPr lang="en-US" dirty="0"/>
              <a:t>Head Office 38 Ida Street, Menlo Park 8001</a:t>
            </a:r>
          </a:p>
          <a:p>
            <a:pPr lvl="0"/>
            <a:r>
              <a:rPr lang="en-US" dirty="0"/>
              <a:t>Private Bag X2003 </a:t>
            </a:r>
            <a:r>
              <a:rPr lang="en-US" dirty="0" err="1"/>
              <a:t>Menlyn</a:t>
            </a:r>
            <a:r>
              <a:rPr lang="en-US" dirty="0"/>
              <a:t> 0063 T +2712 429 5000 F +2712 429 5500</a:t>
            </a:r>
          </a:p>
          <a:p>
            <a:pPr lvl="0"/>
            <a:r>
              <a:rPr lang="en-US" dirty="0" err="1"/>
              <a:t>RAF_Road</a:t>
            </a:r>
            <a:endParaRPr lang="en-US" dirty="0"/>
          </a:p>
          <a:p>
            <a:pPr lvl="0"/>
            <a:r>
              <a:rPr lang="en-US" dirty="0" err="1"/>
              <a:t>RoadAccidentFund</a:t>
            </a:r>
            <a:r>
              <a:rPr lang="en-US" dirty="0"/>
              <a:t>/#</a:t>
            </a:r>
          </a:p>
          <a:p>
            <a:pPr lvl="0"/>
            <a:r>
              <a:rPr lang="en-US" dirty="0"/>
              <a:t>@RAF_SA</a:t>
            </a:r>
          </a:p>
          <a:p>
            <a:pPr lvl="0"/>
            <a:r>
              <a:rPr lang="en-US" dirty="0" err="1"/>
              <a:t>www.raf.co.za</a:t>
            </a:r>
            <a:endParaRPr lang="en-US" dirty="0"/>
          </a:p>
          <a:p>
            <a:pPr lvl="0"/>
            <a:endParaRPr lang="en-US" dirty="0"/>
          </a:p>
        </p:txBody>
      </p:sp>
      <p:pic>
        <p:nvPicPr>
          <p:cNvPr id="5" name="Picture 4" descr="FB_Icon.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2012975" y="7139890"/>
            <a:ext cx="354340" cy="354340"/>
          </a:xfrm>
          <a:prstGeom prst="rect">
            <a:avLst/>
          </a:prstGeom>
        </p:spPr>
      </p:pic>
      <p:pic>
        <p:nvPicPr>
          <p:cNvPr id="6" name="Picture 5" descr="IG_Icon.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2012972" y="7494229"/>
            <a:ext cx="354338" cy="354338"/>
          </a:xfrm>
          <a:prstGeom prst="rect">
            <a:avLst/>
          </a:prstGeom>
        </p:spPr>
      </p:pic>
      <p:pic>
        <p:nvPicPr>
          <p:cNvPr id="7" name="Picture 6" descr="twitter_Icon.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2048570" y="7848572"/>
            <a:ext cx="318747" cy="318747"/>
          </a:xfrm>
          <a:prstGeom prst="rect">
            <a:avLst/>
          </a:prstGeom>
        </p:spPr>
      </p:pic>
    </p:spTree>
    <p:extLst>
      <p:ext uri="{BB962C8B-B14F-4D97-AF65-F5344CB8AC3E}">
        <p14:creationId xmlns:p14="http://schemas.microsoft.com/office/powerpoint/2010/main" xmlns="" val="140173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nformation Slide">
    <p:spTree>
      <p:nvGrpSpPr>
        <p:cNvPr id="1" name=""/>
        <p:cNvGrpSpPr/>
        <p:nvPr/>
      </p:nvGrpSpPr>
      <p:grpSpPr>
        <a:xfrm>
          <a:off x="0" y="0"/>
          <a:ext cx="0" cy="0"/>
          <a:chOff x="0" y="0"/>
          <a:chExt cx="0" cy="0"/>
        </a:xfrm>
      </p:grpSpPr>
      <p:pic>
        <p:nvPicPr>
          <p:cNvPr id="7" name="Picture 6" descr="0000 RAF_PPT TEMPLATE_backgrounds_201608053.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0" name="Slide Number Placeholder 5"/>
          <p:cNvSpPr>
            <a:spLocks noGrp="1"/>
          </p:cNvSpPr>
          <p:nvPr>
            <p:ph type="sldNum" sz="quarter" idx="4"/>
          </p:nvPr>
        </p:nvSpPr>
        <p:spPr>
          <a:xfrm>
            <a:off x="1019984" y="9040147"/>
            <a:ext cx="645990" cy="519289"/>
          </a:xfrm>
          <a:prstGeom prst="rect">
            <a:avLst/>
          </a:prstGeom>
        </p:spPr>
        <p:txBody>
          <a:bodyPr vert="horz" lIns="130025" tIns="65013" rIns="130025" bIns="65013" rtlCol="0" anchor="ctr"/>
          <a:lstStyle>
            <a:lvl1pPr algn="r">
              <a:defRPr sz="1700">
                <a:solidFill>
                  <a:srgbClr val="009B4E"/>
                </a:solidFill>
                <a:latin typeface="Arial"/>
                <a:cs typeface="Arial"/>
              </a:defRPr>
            </a:lvl1pPr>
          </a:lstStyle>
          <a:p>
            <a:fld id="{266C20D6-C585-CC43-AFF9-E5C2638A4639}" type="slidenum">
              <a:rPr lang="en-US" smtClean="0"/>
              <a:pPr/>
              <a:t>‹#›</a:t>
            </a:fld>
            <a:endParaRPr lang="en-US" dirty="0"/>
          </a:p>
        </p:txBody>
      </p:sp>
      <p:sp>
        <p:nvSpPr>
          <p:cNvPr id="11" name="Footer Placeholder 4"/>
          <p:cNvSpPr>
            <a:spLocks noGrp="1"/>
          </p:cNvSpPr>
          <p:nvPr>
            <p:ph type="ftr" sz="quarter" idx="3"/>
          </p:nvPr>
        </p:nvSpPr>
        <p:spPr>
          <a:xfrm>
            <a:off x="1665974" y="9040147"/>
            <a:ext cx="4118187" cy="519289"/>
          </a:xfrm>
          <a:prstGeom prst="rect">
            <a:avLst/>
          </a:prstGeom>
        </p:spPr>
        <p:txBody>
          <a:bodyPr vert="horz" lIns="130025" tIns="65013" rIns="130025" bIns="65013" rtlCol="0" anchor="ctr"/>
          <a:lstStyle>
            <a:lvl1pPr algn="l">
              <a:defRPr sz="1700" b="1">
                <a:solidFill>
                  <a:srgbClr val="030151"/>
                </a:solidFill>
              </a:defRPr>
            </a:lvl1pPr>
          </a:lstStyle>
          <a:p>
            <a:endParaRPr lang="en-US" dirty="0"/>
          </a:p>
        </p:txBody>
      </p:sp>
      <p:sp>
        <p:nvSpPr>
          <p:cNvPr id="13" name="Text Placeholder 12"/>
          <p:cNvSpPr>
            <a:spLocks noGrp="1"/>
          </p:cNvSpPr>
          <p:nvPr>
            <p:ph type="body" sz="quarter" idx="10" hasCustomPrompt="1"/>
          </p:nvPr>
        </p:nvSpPr>
        <p:spPr>
          <a:xfrm>
            <a:off x="1020516" y="1528914"/>
            <a:ext cx="11984284" cy="7531947"/>
          </a:xfrm>
          <a:prstGeom prst="rect">
            <a:avLst/>
          </a:prstGeom>
        </p:spPr>
        <p:txBody>
          <a:bodyPr lIns="130046" tIns="65023" rIns="130046" bIns="65023">
            <a:normAutofit/>
          </a:bodyPr>
          <a:lstStyle>
            <a:lvl1pPr marL="0" indent="0">
              <a:buNone/>
              <a:defRPr sz="2600" baseline="0"/>
            </a:lvl1pPr>
            <a:lvl2pPr>
              <a:defRPr sz="2600"/>
            </a:lvl2pPr>
            <a:lvl3pPr>
              <a:defRPr sz="2600"/>
            </a:lvl3pPr>
            <a:lvl4pPr>
              <a:defRPr sz="2600"/>
            </a:lvl4pPr>
            <a:lvl5pPr>
              <a:defRPr sz="2600"/>
            </a:lvl5pPr>
          </a:lstStyle>
          <a:p>
            <a:pPr lvl="0"/>
            <a:r>
              <a:rPr lang="en-US" dirty="0"/>
              <a:t>Information Goes Here</a:t>
            </a:r>
          </a:p>
        </p:txBody>
      </p:sp>
      <p:sp>
        <p:nvSpPr>
          <p:cNvPr id="8" name="Text Placeholder 13"/>
          <p:cNvSpPr>
            <a:spLocks noGrp="1"/>
          </p:cNvSpPr>
          <p:nvPr>
            <p:ph type="body" sz="quarter" idx="11" hasCustomPrompt="1"/>
          </p:nvPr>
        </p:nvSpPr>
        <p:spPr>
          <a:xfrm>
            <a:off x="1020515" y="404014"/>
            <a:ext cx="7096195" cy="636693"/>
          </a:xfrm>
          <a:prstGeom prst="rect">
            <a:avLst/>
          </a:prstGeom>
        </p:spPr>
        <p:txBody>
          <a:bodyPr lIns="130046" tIns="65023" rIns="130046" bIns="65023">
            <a:noAutofit/>
          </a:bodyPr>
          <a:lstStyle>
            <a:lvl1pPr marL="0" indent="0">
              <a:buNone/>
              <a:defRPr sz="3400" b="1" baseline="0">
                <a:solidFill>
                  <a:schemeClr val="bg2"/>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stStyle>
          <a:p>
            <a:pPr lvl="0"/>
            <a:r>
              <a:rPr lang="en-US" dirty="0"/>
              <a:t>Section Title Goes Here</a:t>
            </a:r>
          </a:p>
        </p:txBody>
      </p:sp>
    </p:spTree>
    <p:extLst>
      <p:ext uri="{BB962C8B-B14F-4D97-AF65-F5344CB8AC3E}">
        <p14:creationId xmlns:p14="http://schemas.microsoft.com/office/powerpoint/2010/main" xmlns="" val="35237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25" tIns="45713" rIns="91425" bIns="457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0240" y="2275845"/>
            <a:ext cx="11704320" cy="6436925"/>
          </a:xfrm>
          <a:prstGeom prst="rect">
            <a:avLst/>
          </a:prstGeom>
        </p:spPr>
        <p:txBody>
          <a:bodyPr vert="horz" lIns="91425" tIns="45713" rIns="91425"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240" y="9040147"/>
            <a:ext cx="3034453" cy="519289"/>
          </a:xfrm>
          <a:prstGeom prst="rect">
            <a:avLst/>
          </a:prstGeom>
        </p:spPr>
        <p:txBody>
          <a:bodyPr vert="horz" lIns="91425" tIns="45713" rIns="91425" bIns="45713" rtlCol="0" anchor="ctr"/>
          <a:lstStyle>
            <a:lvl1pPr algn="l">
              <a:defRPr sz="1707">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443308" y="9040147"/>
            <a:ext cx="4118187" cy="519289"/>
          </a:xfrm>
          <a:prstGeom prst="rect">
            <a:avLst/>
          </a:prstGeom>
        </p:spPr>
        <p:txBody>
          <a:bodyPr vert="horz" lIns="91425" tIns="45713" rIns="91425" bIns="45713" rtlCol="0" anchor="ctr"/>
          <a:lstStyle>
            <a:lvl1pPr algn="ctr">
              <a:defRPr sz="1707">
                <a:solidFill>
                  <a:schemeClr val="tx1">
                    <a:tint val="75000"/>
                  </a:schemeClr>
                </a:solidFill>
              </a:defRPr>
            </a:lvl1pPr>
          </a:lstStyle>
          <a:p>
            <a:r>
              <a:rPr lang="en-GB"/>
              <a:t>| Annual General Meeting 2019/20 FY</a:t>
            </a:r>
            <a:endParaRPr lang="en-US"/>
          </a:p>
        </p:txBody>
      </p:sp>
      <p:sp>
        <p:nvSpPr>
          <p:cNvPr id="6" name="Slide Number Placeholder 5"/>
          <p:cNvSpPr>
            <a:spLocks noGrp="1"/>
          </p:cNvSpPr>
          <p:nvPr>
            <p:ph type="sldNum" sz="quarter" idx="4"/>
          </p:nvPr>
        </p:nvSpPr>
        <p:spPr>
          <a:xfrm>
            <a:off x="9320107" y="9040147"/>
            <a:ext cx="3034453" cy="519289"/>
          </a:xfrm>
          <a:prstGeom prst="rect">
            <a:avLst/>
          </a:prstGeom>
        </p:spPr>
        <p:txBody>
          <a:bodyPr vert="horz" lIns="91425" tIns="45713" rIns="91425" bIns="45713" rtlCol="0" anchor="ctr"/>
          <a:lstStyle>
            <a:lvl1pPr algn="r">
              <a:defRPr sz="1707">
                <a:solidFill>
                  <a:schemeClr val="tx1">
                    <a:tint val="75000"/>
                  </a:schemeClr>
                </a:solidFill>
              </a:defRPr>
            </a:lvl1pPr>
          </a:lstStyle>
          <a:p>
            <a:fld id="{266C20D6-C585-CC43-AFF9-E5C2638A4639}" type="slidenum">
              <a:rPr lang="en-US" smtClean="0"/>
              <a:pPr/>
              <a:t>‹#›</a:t>
            </a:fld>
            <a:endParaRPr lang="en-US"/>
          </a:p>
        </p:txBody>
      </p:sp>
    </p:spTree>
    <p:extLst>
      <p:ext uri="{BB962C8B-B14F-4D97-AF65-F5344CB8AC3E}">
        <p14:creationId xmlns:p14="http://schemas.microsoft.com/office/powerpoint/2010/main" xmlns="" val="169377167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19" r:id="rId5"/>
    <p:sldLayoutId id="2147483720" r:id="rId6"/>
    <p:sldLayoutId id="2147483721" r:id="rId7"/>
    <p:sldLayoutId id="2147483722" r:id="rId8"/>
    <p:sldLayoutId id="2147483680" r:id="rId9"/>
    <p:sldLayoutId id="2147483728" r:id="rId10"/>
  </p:sldLayoutIdLst>
  <p:hf hdr="0" dt="0"/>
  <p:txStyles>
    <p:titleStyle>
      <a:lvl1pPr algn="ctr" defTabSz="650130" rtl="0" eaLnBrk="1" latinLnBrk="0" hangingPunct="1">
        <a:spcBef>
          <a:spcPct val="0"/>
        </a:spcBef>
        <a:buNone/>
        <a:defRPr sz="6258" kern="1200">
          <a:solidFill>
            <a:schemeClr val="tx1"/>
          </a:solidFill>
          <a:latin typeface="Arial"/>
          <a:ea typeface="+mj-ea"/>
          <a:cs typeface="Arial"/>
        </a:defRPr>
      </a:lvl1pPr>
    </p:titleStyle>
    <p:bodyStyle>
      <a:lvl1pPr marL="487598" indent="-487598" algn="l" defTabSz="650130" rtl="0" eaLnBrk="1" latinLnBrk="0" hangingPunct="1">
        <a:spcBef>
          <a:spcPct val="20000"/>
        </a:spcBef>
        <a:buFont typeface="Arial"/>
        <a:buChar char="•"/>
        <a:defRPr sz="4551" kern="1200">
          <a:solidFill>
            <a:schemeClr val="tx1"/>
          </a:solidFill>
          <a:latin typeface="Arial"/>
          <a:ea typeface="+mn-ea"/>
          <a:cs typeface="Arial"/>
        </a:defRPr>
      </a:lvl1pPr>
      <a:lvl2pPr marL="1056461" indent="-406332" algn="l" defTabSz="650130" rtl="0" eaLnBrk="1" latinLnBrk="0" hangingPunct="1">
        <a:spcBef>
          <a:spcPct val="20000"/>
        </a:spcBef>
        <a:buFont typeface="Arial"/>
        <a:buChar char="–"/>
        <a:defRPr sz="3982" kern="1200">
          <a:solidFill>
            <a:schemeClr val="tx1"/>
          </a:solidFill>
          <a:latin typeface="Arial"/>
          <a:ea typeface="+mn-ea"/>
          <a:cs typeface="Arial"/>
        </a:defRPr>
      </a:lvl2pPr>
      <a:lvl3pPr marL="1625324" indent="-325064" algn="l" defTabSz="650130" rtl="0" eaLnBrk="1" latinLnBrk="0" hangingPunct="1">
        <a:spcBef>
          <a:spcPct val="20000"/>
        </a:spcBef>
        <a:buFont typeface="Arial"/>
        <a:buChar char="•"/>
        <a:defRPr sz="3413" kern="1200">
          <a:solidFill>
            <a:schemeClr val="tx1"/>
          </a:solidFill>
          <a:latin typeface="Arial"/>
          <a:ea typeface="+mn-ea"/>
          <a:cs typeface="Arial"/>
        </a:defRPr>
      </a:lvl3pPr>
      <a:lvl4pPr marL="2275455" indent="-325064" algn="l" defTabSz="650130" rtl="0" eaLnBrk="1" latinLnBrk="0" hangingPunct="1">
        <a:spcBef>
          <a:spcPct val="20000"/>
        </a:spcBef>
        <a:buFont typeface="Arial"/>
        <a:buChar char="–"/>
        <a:defRPr sz="2844" kern="1200">
          <a:solidFill>
            <a:schemeClr val="tx1"/>
          </a:solidFill>
          <a:latin typeface="Arial"/>
          <a:ea typeface="+mn-ea"/>
          <a:cs typeface="Arial"/>
        </a:defRPr>
      </a:lvl4pPr>
      <a:lvl5pPr marL="2925586" indent="-325064" algn="l" defTabSz="650130" rtl="0" eaLnBrk="1" latinLnBrk="0" hangingPunct="1">
        <a:spcBef>
          <a:spcPct val="20000"/>
        </a:spcBef>
        <a:buFont typeface="Arial"/>
        <a:buChar char="»"/>
        <a:defRPr sz="2844" kern="1200">
          <a:solidFill>
            <a:schemeClr val="tx1"/>
          </a:solidFill>
          <a:latin typeface="Arial"/>
          <a:ea typeface="+mn-ea"/>
          <a:cs typeface="Arial"/>
        </a:defRPr>
      </a:lvl5pPr>
      <a:lvl6pPr marL="3575717" indent="-325064" algn="l" defTabSz="650130" rtl="0" eaLnBrk="1" latinLnBrk="0" hangingPunct="1">
        <a:spcBef>
          <a:spcPct val="20000"/>
        </a:spcBef>
        <a:buFont typeface="Arial"/>
        <a:buChar char="•"/>
        <a:defRPr sz="2844" kern="1200">
          <a:solidFill>
            <a:schemeClr val="tx1"/>
          </a:solidFill>
          <a:latin typeface="+mn-lt"/>
          <a:ea typeface="+mn-ea"/>
          <a:cs typeface="+mn-cs"/>
        </a:defRPr>
      </a:lvl6pPr>
      <a:lvl7pPr marL="4225845" indent="-325064" algn="l" defTabSz="650130" rtl="0" eaLnBrk="1" latinLnBrk="0" hangingPunct="1">
        <a:spcBef>
          <a:spcPct val="20000"/>
        </a:spcBef>
        <a:buFont typeface="Arial"/>
        <a:buChar char="•"/>
        <a:defRPr sz="2844" kern="1200">
          <a:solidFill>
            <a:schemeClr val="tx1"/>
          </a:solidFill>
          <a:latin typeface="+mn-lt"/>
          <a:ea typeface="+mn-ea"/>
          <a:cs typeface="+mn-cs"/>
        </a:defRPr>
      </a:lvl7pPr>
      <a:lvl8pPr marL="4875977" indent="-325064" algn="l" defTabSz="650130" rtl="0" eaLnBrk="1" latinLnBrk="0" hangingPunct="1">
        <a:spcBef>
          <a:spcPct val="20000"/>
        </a:spcBef>
        <a:buFont typeface="Arial"/>
        <a:buChar char="•"/>
        <a:defRPr sz="2844" kern="1200">
          <a:solidFill>
            <a:schemeClr val="tx1"/>
          </a:solidFill>
          <a:latin typeface="+mn-lt"/>
          <a:ea typeface="+mn-ea"/>
          <a:cs typeface="+mn-cs"/>
        </a:defRPr>
      </a:lvl8pPr>
      <a:lvl9pPr marL="5526105" indent="-325064" algn="l" defTabSz="6501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130" rtl="0" eaLnBrk="1" latinLnBrk="0" hangingPunct="1">
        <a:defRPr sz="2560" kern="1200">
          <a:solidFill>
            <a:schemeClr val="tx1"/>
          </a:solidFill>
          <a:latin typeface="+mn-lt"/>
          <a:ea typeface="+mn-ea"/>
          <a:cs typeface="+mn-cs"/>
        </a:defRPr>
      </a:lvl1pPr>
      <a:lvl2pPr marL="650130" algn="l" defTabSz="650130" rtl="0" eaLnBrk="1" latinLnBrk="0" hangingPunct="1">
        <a:defRPr sz="2560" kern="1200">
          <a:solidFill>
            <a:schemeClr val="tx1"/>
          </a:solidFill>
          <a:latin typeface="+mn-lt"/>
          <a:ea typeface="+mn-ea"/>
          <a:cs typeface="+mn-cs"/>
        </a:defRPr>
      </a:lvl2pPr>
      <a:lvl3pPr marL="1300259" algn="l" defTabSz="650130" rtl="0" eaLnBrk="1" latinLnBrk="0" hangingPunct="1">
        <a:defRPr sz="2560" kern="1200">
          <a:solidFill>
            <a:schemeClr val="tx1"/>
          </a:solidFill>
          <a:latin typeface="+mn-lt"/>
          <a:ea typeface="+mn-ea"/>
          <a:cs typeface="+mn-cs"/>
        </a:defRPr>
      </a:lvl3pPr>
      <a:lvl4pPr marL="1950391" algn="l" defTabSz="650130" rtl="0" eaLnBrk="1" latinLnBrk="0" hangingPunct="1">
        <a:defRPr sz="2560" kern="1200">
          <a:solidFill>
            <a:schemeClr val="tx1"/>
          </a:solidFill>
          <a:latin typeface="+mn-lt"/>
          <a:ea typeface="+mn-ea"/>
          <a:cs typeface="+mn-cs"/>
        </a:defRPr>
      </a:lvl4pPr>
      <a:lvl5pPr marL="2600520" algn="l" defTabSz="650130" rtl="0" eaLnBrk="1" latinLnBrk="0" hangingPunct="1">
        <a:defRPr sz="2560" kern="1200">
          <a:solidFill>
            <a:schemeClr val="tx1"/>
          </a:solidFill>
          <a:latin typeface="+mn-lt"/>
          <a:ea typeface="+mn-ea"/>
          <a:cs typeface="+mn-cs"/>
        </a:defRPr>
      </a:lvl5pPr>
      <a:lvl6pPr marL="3250650" algn="l" defTabSz="650130" rtl="0" eaLnBrk="1" latinLnBrk="0" hangingPunct="1">
        <a:defRPr sz="2560" kern="1200">
          <a:solidFill>
            <a:schemeClr val="tx1"/>
          </a:solidFill>
          <a:latin typeface="+mn-lt"/>
          <a:ea typeface="+mn-ea"/>
          <a:cs typeface="+mn-cs"/>
        </a:defRPr>
      </a:lvl6pPr>
      <a:lvl7pPr marL="3900782" algn="l" defTabSz="650130" rtl="0" eaLnBrk="1" latinLnBrk="0" hangingPunct="1">
        <a:defRPr sz="2560" kern="1200">
          <a:solidFill>
            <a:schemeClr val="tx1"/>
          </a:solidFill>
          <a:latin typeface="+mn-lt"/>
          <a:ea typeface="+mn-ea"/>
          <a:cs typeface="+mn-cs"/>
        </a:defRPr>
      </a:lvl7pPr>
      <a:lvl8pPr marL="4550909" algn="l" defTabSz="650130" rtl="0" eaLnBrk="1" latinLnBrk="0" hangingPunct="1">
        <a:defRPr sz="2560" kern="1200">
          <a:solidFill>
            <a:schemeClr val="tx1"/>
          </a:solidFill>
          <a:latin typeface="+mn-lt"/>
          <a:ea typeface="+mn-ea"/>
          <a:cs typeface="+mn-cs"/>
        </a:defRPr>
      </a:lvl8pPr>
      <a:lvl9pPr marL="5201041" algn="l" defTabSz="65013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25" tIns="45713" rIns="91425" bIns="457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0240" y="2275846"/>
            <a:ext cx="11704320" cy="6436925"/>
          </a:xfrm>
          <a:prstGeom prst="rect">
            <a:avLst/>
          </a:prstGeom>
        </p:spPr>
        <p:txBody>
          <a:bodyPr vert="horz" lIns="91425" tIns="45713" rIns="91425"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240" y="9040149"/>
            <a:ext cx="3034453" cy="519289"/>
          </a:xfrm>
          <a:prstGeom prst="rect">
            <a:avLst/>
          </a:prstGeom>
        </p:spPr>
        <p:txBody>
          <a:bodyPr vert="horz" lIns="91425" tIns="45713" rIns="91425" bIns="45713" rtlCol="0" anchor="ctr"/>
          <a:lstStyle>
            <a:lvl1pPr algn="l">
              <a:defRPr sz="1280">
                <a:solidFill>
                  <a:schemeClr val="tx1">
                    <a:tint val="75000"/>
                  </a:schemeClr>
                </a:solidFill>
              </a:defRPr>
            </a:lvl1pPr>
          </a:lstStyle>
          <a:p>
            <a:fld id="{B65AD616-D194-D54D-A3D5-B91B292EFE77}" type="datetimeFigureOut">
              <a:rPr lang="en-US" smtClean="0"/>
              <a:pPr/>
              <a:t>5/3/2022</a:t>
            </a:fld>
            <a:endParaRPr lang="en-US" dirty="0"/>
          </a:p>
        </p:txBody>
      </p:sp>
      <p:sp>
        <p:nvSpPr>
          <p:cNvPr id="5" name="Footer Placeholder 4"/>
          <p:cNvSpPr>
            <a:spLocks noGrp="1"/>
          </p:cNvSpPr>
          <p:nvPr>
            <p:ph type="ftr" sz="quarter" idx="3"/>
          </p:nvPr>
        </p:nvSpPr>
        <p:spPr>
          <a:xfrm>
            <a:off x="4443308" y="9040149"/>
            <a:ext cx="4118187" cy="519289"/>
          </a:xfrm>
          <a:prstGeom prst="rect">
            <a:avLst/>
          </a:prstGeom>
        </p:spPr>
        <p:txBody>
          <a:bodyPr vert="horz" lIns="91425" tIns="45713" rIns="91425" bIns="45713" rtlCol="0" anchor="ctr"/>
          <a:lstStyle>
            <a:lvl1pPr algn="ctr">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107" y="9040149"/>
            <a:ext cx="3034453" cy="519289"/>
          </a:xfrm>
          <a:prstGeom prst="rect">
            <a:avLst/>
          </a:prstGeom>
        </p:spPr>
        <p:txBody>
          <a:bodyPr vert="horz" lIns="91425" tIns="45713" rIns="91425" bIns="45713" rtlCol="0" anchor="ctr"/>
          <a:lstStyle>
            <a:lvl1pPr algn="r">
              <a:defRPr sz="1280">
                <a:solidFill>
                  <a:schemeClr val="tx1">
                    <a:tint val="75000"/>
                  </a:schemeClr>
                </a:solidFill>
              </a:defRPr>
            </a:lvl1pPr>
          </a:lstStyle>
          <a:p>
            <a:fld id="{266C20D6-C585-CC43-AFF9-E5C2638A4639}" type="slidenum">
              <a:rPr lang="en-US" smtClean="0"/>
              <a:pPr/>
              <a:t>‹#›</a:t>
            </a:fld>
            <a:endParaRPr lang="en-US" dirty="0"/>
          </a:p>
        </p:txBody>
      </p:sp>
    </p:spTree>
    <p:extLst>
      <p:ext uri="{BB962C8B-B14F-4D97-AF65-F5344CB8AC3E}">
        <p14:creationId xmlns:p14="http://schemas.microsoft.com/office/powerpoint/2010/main" xmlns="" val="66876719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txStyles>
    <p:titleStyle>
      <a:lvl1pPr algn="ctr" defTabSz="487621" rtl="0" eaLnBrk="1" latinLnBrk="0" hangingPunct="1">
        <a:spcBef>
          <a:spcPct val="0"/>
        </a:spcBef>
        <a:buNone/>
        <a:defRPr sz="4693" kern="1200">
          <a:solidFill>
            <a:schemeClr val="tx1"/>
          </a:solidFill>
          <a:latin typeface="Arial"/>
          <a:ea typeface="+mj-ea"/>
          <a:cs typeface="Arial"/>
        </a:defRPr>
      </a:lvl1pPr>
    </p:titleStyle>
    <p:bodyStyle>
      <a:lvl1pPr marL="365716" indent="-365716" algn="l" defTabSz="487621" rtl="0" eaLnBrk="1" latinLnBrk="0" hangingPunct="1">
        <a:spcBef>
          <a:spcPct val="20000"/>
        </a:spcBef>
        <a:buFont typeface="Arial"/>
        <a:buChar char="•"/>
        <a:defRPr sz="3413" kern="1200">
          <a:solidFill>
            <a:schemeClr val="tx1"/>
          </a:solidFill>
          <a:latin typeface="Arial"/>
          <a:ea typeface="+mn-ea"/>
          <a:cs typeface="Arial"/>
        </a:defRPr>
      </a:lvl1pPr>
      <a:lvl2pPr marL="792383" indent="-304764" algn="l" defTabSz="487621" rtl="0" eaLnBrk="1" latinLnBrk="0" hangingPunct="1">
        <a:spcBef>
          <a:spcPct val="20000"/>
        </a:spcBef>
        <a:buFont typeface="Arial"/>
        <a:buChar char="–"/>
        <a:defRPr sz="2987" kern="1200">
          <a:solidFill>
            <a:schemeClr val="tx1"/>
          </a:solidFill>
          <a:latin typeface="Arial"/>
          <a:ea typeface="+mn-ea"/>
          <a:cs typeface="Arial"/>
        </a:defRPr>
      </a:lvl2pPr>
      <a:lvl3pPr marL="1219050" indent="-243809" algn="l" defTabSz="487621" rtl="0" eaLnBrk="1" latinLnBrk="0" hangingPunct="1">
        <a:spcBef>
          <a:spcPct val="20000"/>
        </a:spcBef>
        <a:buFont typeface="Arial"/>
        <a:buChar char="•"/>
        <a:defRPr sz="2560" kern="1200">
          <a:solidFill>
            <a:schemeClr val="tx1"/>
          </a:solidFill>
          <a:latin typeface="Arial"/>
          <a:ea typeface="+mn-ea"/>
          <a:cs typeface="Arial"/>
        </a:defRPr>
      </a:lvl3pPr>
      <a:lvl4pPr marL="1706671" indent="-243809" algn="l" defTabSz="487621" rtl="0" eaLnBrk="1" latinLnBrk="0" hangingPunct="1">
        <a:spcBef>
          <a:spcPct val="20000"/>
        </a:spcBef>
        <a:buFont typeface="Arial"/>
        <a:buChar char="–"/>
        <a:defRPr sz="2133" kern="1200">
          <a:solidFill>
            <a:schemeClr val="tx1"/>
          </a:solidFill>
          <a:latin typeface="Arial"/>
          <a:ea typeface="+mn-ea"/>
          <a:cs typeface="Arial"/>
        </a:defRPr>
      </a:lvl4pPr>
      <a:lvl5pPr marL="2194293" indent="-243809" algn="l" defTabSz="487621" rtl="0" eaLnBrk="1" latinLnBrk="0" hangingPunct="1">
        <a:spcBef>
          <a:spcPct val="20000"/>
        </a:spcBef>
        <a:buFont typeface="Arial"/>
        <a:buChar char="»"/>
        <a:defRPr sz="2133" kern="1200">
          <a:solidFill>
            <a:schemeClr val="tx1"/>
          </a:solidFill>
          <a:latin typeface="Arial"/>
          <a:ea typeface="+mn-ea"/>
          <a:cs typeface="Arial"/>
        </a:defRPr>
      </a:lvl5pPr>
      <a:lvl6pPr marL="2681913" indent="-243809" algn="l" defTabSz="487621" rtl="0" eaLnBrk="1" latinLnBrk="0" hangingPunct="1">
        <a:spcBef>
          <a:spcPct val="20000"/>
        </a:spcBef>
        <a:buFont typeface="Arial"/>
        <a:buChar char="•"/>
        <a:defRPr sz="2133" kern="1200">
          <a:solidFill>
            <a:schemeClr val="tx1"/>
          </a:solidFill>
          <a:latin typeface="+mn-lt"/>
          <a:ea typeface="+mn-ea"/>
          <a:cs typeface="+mn-cs"/>
        </a:defRPr>
      </a:lvl6pPr>
      <a:lvl7pPr marL="3169533" indent="-243809" algn="l" defTabSz="487621" rtl="0" eaLnBrk="1" latinLnBrk="0" hangingPunct="1">
        <a:spcBef>
          <a:spcPct val="20000"/>
        </a:spcBef>
        <a:buFont typeface="Arial"/>
        <a:buChar char="•"/>
        <a:defRPr sz="2133" kern="1200">
          <a:solidFill>
            <a:schemeClr val="tx1"/>
          </a:solidFill>
          <a:latin typeface="+mn-lt"/>
          <a:ea typeface="+mn-ea"/>
          <a:cs typeface="+mn-cs"/>
        </a:defRPr>
      </a:lvl7pPr>
      <a:lvl8pPr marL="3657154" indent="-243809" algn="l" defTabSz="487621" rtl="0" eaLnBrk="1" latinLnBrk="0" hangingPunct="1">
        <a:spcBef>
          <a:spcPct val="20000"/>
        </a:spcBef>
        <a:buFont typeface="Arial"/>
        <a:buChar char="•"/>
        <a:defRPr sz="2133" kern="1200">
          <a:solidFill>
            <a:schemeClr val="tx1"/>
          </a:solidFill>
          <a:latin typeface="+mn-lt"/>
          <a:ea typeface="+mn-ea"/>
          <a:cs typeface="+mn-cs"/>
        </a:defRPr>
      </a:lvl8pPr>
      <a:lvl9pPr marL="4144773" indent="-243809" algn="l" defTabSz="487621"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21" rtl="0" eaLnBrk="1" latinLnBrk="0" hangingPunct="1">
        <a:defRPr sz="1920" kern="1200">
          <a:solidFill>
            <a:schemeClr val="tx1"/>
          </a:solidFill>
          <a:latin typeface="+mn-lt"/>
          <a:ea typeface="+mn-ea"/>
          <a:cs typeface="+mn-cs"/>
        </a:defRPr>
      </a:lvl1pPr>
      <a:lvl2pPr marL="487621" algn="l" defTabSz="487621" rtl="0" eaLnBrk="1" latinLnBrk="0" hangingPunct="1">
        <a:defRPr sz="1920" kern="1200">
          <a:solidFill>
            <a:schemeClr val="tx1"/>
          </a:solidFill>
          <a:latin typeface="+mn-lt"/>
          <a:ea typeface="+mn-ea"/>
          <a:cs typeface="+mn-cs"/>
        </a:defRPr>
      </a:lvl2pPr>
      <a:lvl3pPr marL="975240" algn="l" defTabSz="487621" rtl="0" eaLnBrk="1" latinLnBrk="0" hangingPunct="1">
        <a:defRPr sz="1920" kern="1200">
          <a:solidFill>
            <a:schemeClr val="tx1"/>
          </a:solidFill>
          <a:latin typeface="+mn-lt"/>
          <a:ea typeface="+mn-ea"/>
          <a:cs typeface="+mn-cs"/>
        </a:defRPr>
      </a:lvl3pPr>
      <a:lvl4pPr marL="1462862" algn="l" defTabSz="487621" rtl="0" eaLnBrk="1" latinLnBrk="0" hangingPunct="1">
        <a:defRPr sz="1920" kern="1200">
          <a:solidFill>
            <a:schemeClr val="tx1"/>
          </a:solidFill>
          <a:latin typeface="+mn-lt"/>
          <a:ea typeface="+mn-ea"/>
          <a:cs typeface="+mn-cs"/>
        </a:defRPr>
      </a:lvl4pPr>
      <a:lvl5pPr marL="1950481" algn="l" defTabSz="487621" rtl="0" eaLnBrk="1" latinLnBrk="0" hangingPunct="1">
        <a:defRPr sz="1920" kern="1200">
          <a:solidFill>
            <a:schemeClr val="tx1"/>
          </a:solidFill>
          <a:latin typeface="+mn-lt"/>
          <a:ea typeface="+mn-ea"/>
          <a:cs typeface="+mn-cs"/>
        </a:defRPr>
      </a:lvl5pPr>
      <a:lvl6pPr marL="2438102" algn="l" defTabSz="487621" rtl="0" eaLnBrk="1" latinLnBrk="0" hangingPunct="1">
        <a:defRPr sz="1920" kern="1200">
          <a:solidFill>
            <a:schemeClr val="tx1"/>
          </a:solidFill>
          <a:latin typeface="+mn-lt"/>
          <a:ea typeface="+mn-ea"/>
          <a:cs typeface="+mn-cs"/>
        </a:defRPr>
      </a:lvl6pPr>
      <a:lvl7pPr marL="2925723" algn="l" defTabSz="487621" rtl="0" eaLnBrk="1" latinLnBrk="0" hangingPunct="1">
        <a:defRPr sz="1920" kern="1200">
          <a:solidFill>
            <a:schemeClr val="tx1"/>
          </a:solidFill>
          <a:latin typeface="+mn-lt"/>
          <a:ea typeface="+mn-ea"/>
          <a:cs typeface="+mn-cs"/>
        </a:defRPr>
      </a:lvl7pPr>
      <a:lvl8pPr marL="3413342" algn="l" defTabSz="487621" rtl="0" eaLnBrk="1" latinLnBrk="0" hangingPunct="1">
        <a:defRPr sz="1920" kern="1200">
          <a:solidFill>
            <a:schemeClr val="tx1"/>
          </a:solidFill>
          <a:latin typeface="+mn-lt"/>
          <a:ea typeface="+mn-ea"/>
          <a:cs typeface="+mn-cs"/>
        </a:defRPr>
      </a:lvl8pPr>
      <a:lvl9pPr marL="3900964" algn="l" defTabSz="487621" rtl="0" eaLnBrk="1" latinLnBrk="0" hangingPunct="1">
        <a:defRPr sz="19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25" tIns="45713" rIns="91425" bIns="457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0240" y="2275845"/>
            <a:ext cx="11704320" cy="6436925"/>
          </a:xfrm>
          <a:prstGeom prst="rect">
            <a:avLst/>
          </a:prstGeom>
        </p:spPr>
        <p:txBody>
          <a:bodyPr vert="horz" lIns="91425" tIns="45713" rIns="91425"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240" y="9040147"/>
            <a:ext cx="3034453" cy="519289"/>
          </a:xfrm>
          <a:prstGeom prst="rect">
            <a:avLst/>
          </a:prstGeom>
        </p:spPr>
        <p:txBody>
          <a:bodyPr vert="horz" lIns="91425" tIns="45713" rIns="91425" bIns="45713" rtlCol="0" anchor="ctr"/>
          <a:lstStyle>
            <a:lvl1pPr algn="l">
              <a:defRPr sz="170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443308" y="9040147"/>
            <a:ext cx="4118187" cy="519289"/>
          </a:xfrm>
          <a:prstGeom prst="rect">
            <a:avLst/>
          </a:prstGeom>
        </p:spPr>
        <p:txBody>
          <a:bodyPr vert="horz" lIns="91425" tIns="45713" rIns="91425" bIns="45713" rtlCol="0" anchor="ctr"/>
          <a:lstStyle>
            <a:lvl1pPr algn="ctr">
              <a:defRPr sz="170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107" y="9040147"/>
            <a:ext cx="3034453" cy="519289"/>
          </a:xfrm>
          <a:prstGeom prst="rect">
            <a:avLst/>
          </a:prstGeom>
        </p:spPr>
        <p:txBody>
          <a:bodyPr vert="horz" lIns="91425" tIns="45713" rIns="91425" bIns="45713" rtlCol="0" anchor="ctr"/>
          <a:lstStyle>
            <a:lvl1pPr algn="r">
              <a:defRPr sz="1707">
                <a:solidFill>
                  <a:schemeClr val="tx1">
                    <a:tint val="75000"/>
                  </a:schemeClr>
                </a:solidFill>
              </a:defRPr>
            </a:lvl1pPr>
          </a:lstStyle>
          <a:p>
            <a:fld id="{266C20D6-C585-CC43-AFF9-E5C2638A4639}" type="slidenum">
              <a:rPr lang="en-US" smtClean="0"/>
              <a:pPr/>
              <a:t>‹#›</a:t>
            </a:fld>
            <a:endParaRPr lang="en-US" dirty="0"/>
          </a:p>
        </p:txBody>
      </p:sp>
    </p:spTree>
    <p:extLst>
      <p:ext uri="{BB962C8B-B14F-4D97-AF65-F5344CB8AC3E}">
        <p14:creationId xmlns:p14="http://schemas.microsoft.com/office/powerpoint/2010/main" xmlns="" val="15110990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hf hdr="0" ftr="0" dt="0"/>
  <p:txStyles>
    <p:titleStyle>
      <a:lvl1pPr algn="ctr" defTabSz="650130" rtl="0" eaLnBrk="1" latinLnBrk="0" hangingPunct="1">
        <a:spcBef>
          <a:spcPct val="0"/>
        </a:spcBef>
        <a:buNone/>
        <a:defRPr sz="6258" kern="1200">
          <a:solidFill>
            <a:schemeClr val="tx1"/>
          </a:solidFill>
          <a:latin typeface="Arial"/>
          <a:ea typeface="+mj-ea"/>
          <a:cs typeface="Arial"/>
        </a:defRPr>
      </a:lvl1pPr>
    </p:titleStyle>
    <p:bodyStyle>
      <a:lvl1pPr marL="487598" indent="-487598" algn="l" defTabSz="650130" rtl="0" eaLnBrk="1" latinLnBrk="0" hangingPunct="1">
        <a:spcBef>
          <a:spcPct val="20000"/>
        </a:spcBef>
        <a:buFont typeface="Arial"/>
        <a:buChar char="•"/>
        <a:defRPr sz="4551" kern="1200">
          <a:solidFill>
            <a:schemeClr val="tx1"/>
          </a:solidFill>
          <a:latin typeface="Arial"/>
          <a:ea typeface="+mn-ea"/>
          <a:cs typeface="Arial"/>
        </a:defRPr>
      </a:lvl1pPr>
      <a:lvl2pPr marL="1056461" indent="-406332" algn="l" defTabSz="650130" rtl="0" eaLnBrk="1" latinLnBrk="0" hangingPunct="1">
        <a:spcBef>
          <a:spcPct val="20000"/>
        </a:spcBef>
        <a:buFont typeface="Arial"/>
        <a:buChar char="–"/>
        <a:defRPr sz="3982" kern="1200">
          <a:solidFill>
            <a:schemeClr val="tx1"/>
          </a:solidFill>
          <a:latin typeface="Arial"/>
          <a:ea typeface="+mn-ea"/>
          <a:cs typeface="Arial"/>
        </a:defRPr>
      </a:lvl2pPr>
      <a:lvl3pPr marL="1625324" indent="-325064" algn="l" defTabSz="650130" rtl="0" eaLnBrk="1" latinLnBrk="0" hangingPunct="1">
        <a:spcBef>
          <a:spcPct val="20000"/>
        </a:spcBef>
        <a:buFont typeface="Arial"/>
        <a:buChar char="•"/>
        <a:defRPr sz="3413" kern="1200">
          <a:solidFill>
            <a:schemeClr val="tx1"/>
          </a:solidFill>
          <a:latin typeface="Arial"/>
          <a:ea typeface="+mn-ea"/>
          <a:cs typeface="Arial"/>
        </a:defRPr>
      </a:lvl3pPr>
      <a:lvl4pPr marL="2275455" indent="-325064" algn="l" defTabSz="650130" rtl="0" eaLnBrk="1" latinLnBrk="0" hangingPunct="1">
        <a:spcBef>
          <a:spcPct val="20000"/>
        </a:spcBef>
        <a:buFont typeface="Arial"/>
        <a:buChar char="–"/>
        <a:defRPr sz="2844" kern="1200">
          <a:solidFill>
            <a:schemeClr val="tx1"/>
          </a:solidFill>
          <a:latin typeface="Arial"/>
          <a:ea typeface="+mn-ea"/>
          <a:cs typeface="Arial"/>
        </a:defRPr>
      </a:lvl4pPr>
      <a:lvl5pPr marL="2925586" indent="-325064" algn="l" defTabSz="650130" rtl="0" eaLnBrk="1" latinLnBrk="0" hangingPunct="1">
        <a:spcBef>
          <a:spcPct val="20000"/>
        </a:spcBef>
        <a:buFont typeface="Arial"/>
        <a:buChar char="»"/>
        <a:defRPr sz="2844" kern="1200">
          <a:solidFill>
            <a:schemeClr val="tx1"/>
          </a:solidFill>
          <a:latin typeface="Arial"/>
          <a:ea typeface="+mn-ea"/>
          <a:cs typeface="Arial"/>
        </a:defRPr>
      </a:lvl5pPr>
      <a:lvl6pPr marL="3575717" indent="-325064" algn="l" defTabSz="650130" rtl="0" eaLnBrk="1" latinLnBrk="0" hangingPunct="1">
        <a:spcBef>
          <a:spcPct val="20000"/>
        </a:spcBef>
        <a:buFont typeface="Arial"/>
        <a:buChar char="•"/>
        <a:defRPr sz="2844" kern="1200">
          <a:solidFill>
            <a:schemeClr val="tx1"/>
          </a:solidFill>
          <a:latin typeface="+mn-lt"/>
          <a:ea typeface="+mn-ea"/>
          <a:cs typeface="+mn-cs"/>
        </a:defRPr>
      </a:lvl6pPr>
      <a:lvl7pPr marL="4225845" indent="-325064" algn="l" defTabSz="650130" rtl="0" eaLnBrk="1" latinLnBrk="0" hangingPunct="1">
        <a:spcBef>
          <a:spcPct val="20000"/>
        </a:spcBef>
        <a:buFont typeface="Arial"/>
        <a:buChar char="•"/>
        <a:defRPr sz="2844" kern="1200">
          <a:solidFill>
            <a:schemeClr val="tx1"/>
          </a:solidFill>
          <a:latin typeface="+mn-lt"/>
          <a:ea typeface="+mn-ea"/>
          <a:cs typeface="+mn-cs"/>
        </a:defRPr>
      </a:lvl7pPr>
      <a:lvl8pPr marL="4875977" indent="-325064" algn="l" defTabSz="650130" rtl="0" eaLnBrk="1" latinLnBrk="0" hangingPunct="1">
        <a:spcBef>
          <a:spcPct val="20000"/>
        </a:spcBef>
        <a:buFont typeface="Arial"/>
        <a:buChar char="•"/>
        <a:defRPr sz="2844" kern="1200">
          <a:solidFill>
            <a:schemeClr val="tx1"/>
          </a:solidFill>
          <a:latin typeface="+mn-lt"/>
          <a:ea typeface="+mn-ea"/>
          <a:cs typeface="+mn-cs"/>
        </a:defRPr>
      </a:lvl8pPr>
      <a:lvl9pPr marL="5526105" indent="-325064" algn="l" defTabSz="6501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130" rtl="0" eaLnBrk="1" latinLnBrk="0" hangingPunct="1">
        <a:defRPr sz="2560" kern="1200">
          <a:solidFill>
            <a:schemeClr val="tx1"/>
          </a:solidFill>
          <a:latin typeface="+mn-lt"/>
          <a:ea typeface="+mn-ea"/>
          <a:cs typeface="+mn-cs"/>
        </a:defRPr>
      </a:lvl1pPr>
      <a:lvl2pPr marL="650130" algn="l" defTabSz="650130" rtl="0" eaLnBrk="1" latinLnBrk="0" hangingPunct="1">
        <a:defRPr sz="2560" kern="1200">
          <a:solidFill>
            <a:schemeClr val="tx1"/>
          </a:solidFill>
          <a:latin typeface="+mn-lt"/>
          <a:ea typeface="+mn-ea"/>
          <a:cs typeface="+mn-cs"/>
        </a:defRPr>
      </a:lvl2pPr>
      <a:lvl3pPr marL="1300259" algn="l" defTabSz="650130" rtl="0" eaLnBrk="1" latinLnBrk="0" hangingPunct="1">
        <a:defRPr sz="2560" kern="1200">
          <a:solidFill>
            <a:schemeClr val="tx1"/>
          </a:solidFill>
          <a:latin typeface="+mn-lt"/>
          <a:ea typeface="+mn-ea"/>
          <a:cs typeface="+mn-cs"/>
        </a:defRPr>
      </a:lvl3pPr>
      <a:lvl4pPr marL="1950391" algn="l" defTabSz="650130" rtl="0" eaLnBrk="1" latinLnBrk="0" hangingPunct="1">
        <a:defRPr sz="2560" kern="1200">
          <a:solidFill>
            <a:schemeClr val="tx1"/>
          </a:solidFill>
          <a:latin typeface="+mn-lt"/>
          <a:ea typeface="+mn-ea"/>
          <a:cs typeface="+mn-cs"/>
        </a:defRPr>
      </a:lvl4pPr>
      <a:lvl5pPr marL="2600520" algn="l" defTabSz="650130" rtl="0" eaLnBrk="1" latinLnBrk="0" hangingPunct="1">
        <a:defRPr sz="2560" kern="1200">
          <a:solidFill>
            <a:schemeClr val="tx1"/>
          </a:solidFill>
          <a:latin typeface="+mn-lt"/>
          <a:ea typeface="+mn-ea"/>
          <a:cs typeface="+mn-cs"/>
        </a:defRPr>
      </a:lvl5pPr>
      <a:lvl6pPr marL="3250650" algn="l" defTabSz="650130" rtl="0" eaLnBrk="1" latinLnBrk="0" hangingPunct="1">
        <a:defRPr sz="2560" kern="1200">
          <a:solidFill>
            <a:schemeClr val="tx1"/>
          </a:solidFill>
          <a:latin typeface="+mn-lt"/>
          <a:ea typeface="+mn-ea"/>
          <a:cs typeface="+mn-cs"/>
        </a:defRPr>
      </a:lvl6pPr>
      <a:lvl7pPr marL="3900782" algn="l" defTabSz="650130" rtl="0" eaLnBrk="1" latinLnBrk="0" hangingPunct="1">
        <a:defRPr sz="2560" kern="1200">
          <a:solidFill>
            <a:schemeClr val="tx1"/>
          </a:solidFill>
          <a:latin typeface="+mn-lt"/>
          <a:ea typeface="+mn-ea"/>
          <a:cs typeface="+mn-cs"/>
        </a:defRPr>
      </a:lvl7pPr>
      <a:lvl8pPr marL="4550909" algn="l" defTabSz="650130" rtl="0" eaLnBrk="1" latinLnBrk="0" hangingPunct="1">
        <a:defRPr sz="2560" kern="1200">
          <a:solidFill>
            <a:schemeClr val="tx1"/>
          </a:solidFill>
          <a:latin typeface="+mn-lt"/>
          <a:ea typeface="+mn-ea"/>
          <a:cs typeface="+mn-cs"/>
        </a:defRPr>
      </a:lvl8pPr>
      <a:lvl9pPr marL="5201041" algn="l" defTabSz="6501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package" Target="../embeddings/Microsoft_Office_Excel_Worksheet2.xls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951" y="3443130"/>
            <a:ext cx="12836849" cy="2528461"/>
          </a:xfrm>
          <a:prstGeom prst="rect">
            <a:avLst/>
          </a:prstGeom>
        </p:spPr>
        <p:txBody>
          <a:bodyPr/>
          <a:lst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a:lstStyle>
          <a:p>
            <a:pPr defTabSz="914400" hangingPunct="1">
              <a:lnSpc>
                <a:spcPct val="130000"/>
              </a:lnSpc>
              <a:defRPr sz="1800">
                <a:solidFill>
                  <a:srgbClr val="000000"/>
                </a:solidFill>
              </a:defRPr>
            </a:pPr>
            <a:r>
              <a:rPr lang="en-GB" sz="4000" b="1" dirty="0">
                <a:solidFill>
                  <a:schemeClr val="bg2"/>
                </a:solidFill>
                <a:ea typeface="Tahoma" panose="020B0604030504040204" pitchFamily="34" charset="0"/>
                <a:cs typeface="Arial" panose="020B0604020202020204" pitchFamily="34" charset="0"/>
                <a:sym typeface="Arial"/>
              </a:rPr>
              <a:t>THE PORTFOLIO COMMITTEE ON TRANSPORT</a:t>
            </a:r>
          </a:p>
          <a:p>
            <a:pPr defTabSz="914400" hangingPunct="1">
              <a:lnSpc>
                <a:spcPct val="130000"/>
              </a:lnSpc>
              <a:defRPr sz="1800">
                <a:solidFill>
                  <a:srgbClr val="000000"/>
                </a:solidFill>
              </a:defRPr>
            </a:pPr>
            <a:r>
              <a:rPr lang="en-GB" sz="4000" b="1" dirty="0">
                <a:solidFill>
                  <a:schemeClr val="bg2"/>
                </a:solidFill>
                <a:ea typeface="Tahoma" panose="020B0604030504040204" pitchFamily="34" charset="0"/>
                <a:cs typeface="Arial" panose="020B0604020202020204" pitchFamily="34" charset="0"/>
                <a:sym typeface="Arial"/>
              </a:rPr>
              <a:t>RAF 2022/2023 ANNUAL PERFROMANCE PLAN</a:t>
            </a:r>
          </a:p>
          <a:p>
            <a:pPr defTabSz="914400" hangingPunct="1">
              <a:lnSpc>
                <a:spcPct val="130000"/>
              </a:lnSpc>
              <a:defRPr sz="1800">
                <a:solidFill>
                  <a:srgbClr val="000000"/>
                </a:solidFill>
              </a:defRPr>
            </a:pPr>
            <a:r>
              <a:rPr lang="en-GB" sz="4000" b="1" dirty="0">
                <a:solidFill>
                  <a:schemeClr val="bg2"/>
                </a:solidFill>
                <a:ea typeface="Tahoma" panose="020B0604030504040204" pitchFamily="34" charset="0"/>
                <a:cs typeface="Arial" panose="020B0604020202020204" pitchFamily="34" charset="0"/>
                <a:sym typeface="Arial"/>
              </a:rPr>
              <a:t>03 MAY 2022</a:t>
            </a:r>
            <a:endParaRPr lang="en-ZW" sz="4000" b="1" dirty="0">
              <a:solidFill>
                <a:schemeClr val="bg2"/>
              </a:solidFill>
              <a:ea typeface="Tahoma" panose="020B0604030504040204" pitchFamily="34" charset="0"/>
              <a:cs typeface="Arial" panose="020B0604020202020204" pitchFamily="34" charset="0"/>
              <a:sym typeface="Arial"/>
            </a:endParaRPr>
          </a:p>
        </p:txBody>
      </p:sp>
    </p:spTree>
    <p:extLst>
      <p:ext uri="{BB962C8B-B14F-4D97-AF65-F5344CB8AC3E}">
        <p14:creationId xmlns:p14="http://schemas.microsoft.com/office/powerpoint/2010/main" xmlns="" val="2702593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sz="quarter" idx="10"/>
          </p:nvPr>
        </p:nvSpPr>
        <p:spPr/>
        <p:txBody>
          <a:bodyPr/>
          <a:lstStyle/>
          <a:p>
            <a:endParaRPr lang="en-Z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ZA" dirty="0" smtClean="0"/>
              <a:t>Other administrative costs during this period included;</a:t>
            </a:r>
          </a:p>
          <a:p>
            <a:endParaRPr lang="en-ZA" dirty="0"/>
          </a:p>
          <a:p>
            <a:pPr marL="457200" indent="-457200">
              <a:buFont typeface="Arial" panose="020B0604020202020204" pitchFamily="34" charset="0"/>
              <a:buChar char="•"/>
            </a:pPr>
            <a:r>
              <a:rPr lang="en-ZA" dirty="0" smtClean="0"/>
              <a:t>Outsourcing Actuarial services to a Panel at an annual cost of </a:t>
            </a:r>
            <a:r>
              <a:rPr lang="en-ZA" b="1" dirty="0" smtClean="0"/>
              <a:t>R181 million and R10 000 per calculation.</a:t>
            </a:r>
          </a:p>
          <a:p>
            <a:pPr marL="457200" indent="-457200">
              <a:buFont typeface="Arial" panose="020B0604020202020204" pitchFamily="34" charset="0"/>
              <a:buChar char="•"/>
            </a:pPr>
            <a:r>
              <a:rPr lang="en-ZA" dirty="0" smtClean="0"/>
              <a:t>One of the key core </a:t>
            </a:r>
            <a:r>
              <a:rPr lang="en-ZA" dirty="0" err="1" smtClean="0"/>
              <a:t>funtion</a:t>
            </a:r>
            <a:r>
              <a:rPr lang="en-ZA" dirty="0" smtClean="0"/>
              <a:t> of the RAF is investigation of claims. This was also going to be outsourced to a panel of assessors at an annual cost of </a:t>
            </a:r>
            <a:r>
              <a:rPr lang="en-ZA" b="1" dirty="0" smtClean="0"/>
              <a:t>R200 million </a:t>
            </a:r>
            <a:r>
              <a:rPr lang="en-ZA" dirty="0" smtClean="0"/>
              <a:t>and </a:t>
            </a:r>
            <a:r>
              <a:rPr lang="en-ZA" b="1" dirty="0" smtClean="0"/>
              <a:t>R 1billion over 5 years</a:t>
            </a:r>
            <a:r>
              <a:rPr lang="en-ZA" dirty="0" smtClean="0"/>
              <a:t>. </a:t>
            </a:r>
          </a:p>
          <a:p>
            <a:pPr marL="457200" indent="-457200">
              <a:buFont typeface="Arial" panose="020B0604020202020204" pitchFamily="34" charset="0"/>
              <a:buChar char="•"/>
            </a:pPr>
            <a:r>
              <a:rPr lang="en-ZA" dirty="0" smtClean="0"/>
              <a:t>The RAF was paying much more on medical costs compared to Medical </a:t>
            </a:r>
            <a:r>
              <a:rPr lang="en-ZA" dirty="0"/>
              <a:t>A</a:t>
            </a:r>
            <a:r>
              <a:rPr lang="en-ZA" dirty="0" smtClean="0"/>
              <a:t>id </a:t>
            </a:r>
            <a:r>
              <a:rPr lang="en-ZA" dirty="0"/>
              <a:t>S</a:t>
            </a:r>
            <a:r>
              <a:rPr lang="en-ZA" dirty="0" smtClean="0"/>
              <a:t>chemes. For the reporting period ending 31 March 2020, </a:t>
            </a:r>
            <a:r>
              <a:rPr lang="en-ZA" b="1" dirty="0" smtClean="0"/>
              <a:t>R17 149 billion of medical costs accounted for the Fund’s total liability.    </a:t>
            </a:r>
            <a:endParaRPr lang="en-ZA" b="1" dirty="0"/>
          </a:p>
        </p:txBody>
      </p:sp>
      <p:sp>
        <p:nvSpPr>
          <p:cNvPr id="5" name="Text Placeholder 4"/>
          <p:cNvSpPr>
            <a:spLocks noGrp="1"/>
          </p:cNvSpPr>
          <p:nvPr>
            <p:ph type="body" sz="quarter" idx="11"/>
          </p:nvPr>
        </p:nvSpPr>
        <p:spPr/>
        <p:txBody>
          <a:bodyPr/>
          <a:lstStyle/>
          <a:p>
            <a:r>
              <a:rPr lang="en-US" dirty="0"/>
              <a:t>The Administrative Cost Effect</a:t>
            </a:r>
          </a:p>
          <a:p>
            <a:endParaRPr lang="en-ZA" dirty="0"/>
          </a:p>
        </p:txBody>
      </p:sp>
    </p:spTree>
    <p:extLst>
      <p:ext uri="{BB962C8B-B14F-4D97-AF65-F5344CB8AC3E}">
        <p14:creationId xmlns:p14="http://schemas.microsoft.com/office/powerpoint/2010/main" xmlns="" val="1647490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9844" y="2365887"/>
            <a:ext cx="6044033" cy="606029"/>
          </a:xfrm>
          <a:ln>
            <a:solidFill>
              <a:srgbClr val="060712"/>
            </a:solidFill>
          </a:ln>
        </p:spPr>
        <p:txBody>
          <a:bodyPr>
            <a:normAutofit/>
          </a:bodyPr>
          <a:lstStyle/>
          <a:p>
            <a:r>
              <a:rPr lang="en-US" sz="1493" b="1" dirty="0"/>
              <a:t>Average amount and number of claims- LOE 2007 - 2019</a:t>
            </a:r>
            <a:endParaRPr lang="en-ZA" sz="1493" dirty="0"/>
          </a:p>
        </p:txBody>
      </p:sp>
      <p:sp>
        <p:nvSpPr>
          <p:cNvPr id="3" name="Text Placeholder 2"/>
          <p:cNvSpPr>
            <a:spLocks noGrp="1"/>
          </p:cNvSpPr>
          <p:nvPr>
            <p:ph type="body" sz="quarter" idx="11"/>
          </p:nvPr>
        </p:nvSpPr>
        <p:spPr>
          <a:xfrm>
            <a:off x="981946" y="326786"/>
            <a:ext cx="10252091" cy="1002782"/>
          </a:xfrm>
        </p:spPr>
        <p:txBody>
          <a:bodyPr/>
          <a:lstStyle/>
          <a:p>
            <a:r>
              <a:rPr lang="en-US" dirty="0" smtClean="0"/>
              <a:t>The </a:t>
            </a:r>
            <a:r>
              <a:rPr lang="en-US" dirty="0"/>
              <a:t>I</a:t>
            </a:r>
            <a:r>
              <a:rPr lang="en-US" dirty="0" smtClean="0"/>
              <a:t>ncrease in Average Claim Settlement Amounts</a:t>
            </a:r>
            <a:endParaRPr lang="en-US" dirty="0"/>
          </a:p>
        </p:txBody>
      </p:sp>
      <p:sp>
        <p:nvSpPr>
          <p:cNvPr id="7" name="TextBox 6"/>
          <p:cNvSpPr txBox="1"/>
          <p:nvPr/>
        </p:nvSpPr>
        <p:spPr>
          <a:xfrm>
            <a:off x="6795542" y="3413759"/>
            <a:ext cx="6081893" cy="3373359"/>
          </a:xfrm>
          <a:prstGeom prst="rect">
            <a:avLst/>
          </a:prstGeom>
          <a:noFill/>
          <a:ln>
            <a:solidFill>
              <a:srgbClr val="060712"/>
            </a:solidFill>
          </a:ln>
        </p:spPr>
        <p:txBody>
          <a:bodyPr wrap="square" rtlCol="0">
            <a:spAutoFit/>
          </a:bodyPr>
          <a:lstStyle/>
          <a:p>
            <a:pPr marL="182886" indent="-182886">
              <a:lnSpc>
                <a:spcPct val="150000"/>
              </a:lnSpc>
              <a:buFont typeface="Arial" panose="020B0604020202020204" pitchFamily="34" charset="0"/>
              <a:buChar char="•"/>
            </a:pPr>
            <a:r>
              <a:rPr lang="en-US" sz="1800" dirty="0">
                <a:cs typeface="Arial" panose="020B0604020202020204" pitchFamily="34" charset="0"/>
              </a:rPr>
              <a:t>Annual settlements for loss of earnings increased from an aggregate amount of below R2bn per year under the Old Act, to an average amount of more than R12,5bn in the recent five years under the new Amendment Act. </a:t>
            </a:r>
          </a:p>
          <a:p>
            <a:pPr marL="182886" indent="-182886">
              <a:lnSpc>
                <a:spcPct val="150000"/>
              </a:lnSpc>
              <a:buFont typeface="Arial" panose="020B0604020202020204" pitchFamily="34" charset="0"/>
              <a:buChar char="•"/>
            </a:pPr>
            <a:r>
              <a:rPr lang="en-US" sz="1800" dirty="0">
                <a:cs typeface="Arial" panose="020B0604020202020204" pitchFamily="34" charset="0"/>
              </a:rPr>
              <a:t>This was driven by increases </a:t>
            </a:r>
            <a:r>
              <a:rPr lang="en-US" sz="1800" dirty="0" smtClean="0">
                <a:cs typeface="Arial" panose="020B0604020202020204" pitchFamily="34" charset="0"/>
              </a:rPr>
              <a:t>over settlements as a result of inefficiencies and fraud in some instances. The direct claims strategy also increased the number of claims registered.</a:t>
            </a:r>
            <a:endParaRPr lang="en-US" sz="1800" dirty="0">
              <a:cs typeface="Arial" panose="020B0604020202020204" pitchFamily="34" charset="0"/>
            </a:endParaRPr>
          </a:p>
          <a:p>
            <a:pPr marL="182886" indent="-182886">
              <a:lnSpc>
                <a:spcPct val="150000"/>
              </a:lnSpc>
              <a:buFont typeface="Arial" panose="020B0604020202020204" pitchFamily="34" charset="0"/>
              <a:buChar char="•"/>
            </a:pPr>
            <a:r>
              <a:rPr lang="en-US" sz="1800" dirty="0">
                <a:cs typeface="Arial" panose="020B0604020202020204" pitchFamily="34" charset="0"/>
              </a:rPr>
              <a:t>This </a:t>
            </a:r>
            <a:r>
              <a:rPr lang="en-US" sz="1800" dirty="0" smtClean="0">
                <a:cs typeface="Arial" panose="020B0604020202020204" pitchFamily="34" charset="0"/>
              </a:rPr>
              <a:t>was </a:t>
            </a:r>
            <a:r>
              <a:rPr lang="en-US" sz="1800" dirty="0">
                <a:cs typeface="Arial" panose="020B0604020202020204" pitchFamily="34" charset="0"/>
              </a:rPr>
              <a:t>exacerbated by paying out </a:t>
            </a:r>
            <a:r>
              <a:rPr lang="en-US" sz="1800" dirty="0" smtClean="0">
                <a:cs typeface="Arial" panose="020B0604020202020204" pitchFamily="34" charset="0"/>
              </a:rPr>
              <a:t>in lump </a:t>
            </a:r>
            <a:r>
              <a:rPr lang="en-US" sz="1800" dirty="0">
                <a:cs typeface="Arial" panose="020B0604020202020204" pitchFamily="34" charset="0"/>
              </a:rPr>
              <a:t>sum payments</a:t>
            </a:r>
          </a:p>
        </p:txBody>
      </p:sp>
      <p:graphicFrame>
        <p:nvGraphicFramePr>
          <p:cNvPr id="4" name="Table 3"/>
          <p:cNvGraphicFramePr>
            <a:graphicFrameLocks noGrp="1"/>
          </p:cNvGraphicFramePr>
          <p:nvPr>
            <p:extLst>
              <p:ext uri="{D42A27DB-BD31-4B8C-83A1-F6EECF244321}">
                <p14:modId xmlns:p14="http://schemas.microsoft.com/office/powerpoint/2010/main" xmlns="" val="3975479682"/>
              </p:ext>
            </p:extLst>
          </p:nvPr>
        </p:nvGraphicFramePr>
        <p:xfrm>
          <a:off x="415726" y="3093718"/>
          <a:ext cx="5692266" cy="5143500"/>
        </p:xfrm>
        <a:graphic>
          <a:graphicData uri="http://schemas.openxmlformats.org/drawingml/2006/table">
            <a:tbl>
              <a:tblPr firstRow="1" firstCol="1" bandRow="1"/>
              <a:tblGrid>
                <a:gridCol w="991807">
                  <a:extLst>
                    <a:ext uri="{9D8B030D-6E8A-4147-A177-3AD203B41FA5}">
                      <a16:colId xmlns:a16="http://schemas.microsoft.com/office/drawing/2014/main" xmlns="" val="834737915"/>
                    </a:ext>
                  </a:extLst>
                </a:gridCol>
                <a:gridCol w="1496300">
                  <a:extLst>
                    <a:ext uri="{9D8B030D-6E8A-4147-A177-3AD203B41FA5}">
                      <a16:colId xmlns:a16="http://schemas.microsoft.com/office/drawing/2014/main" xmlns="" val="188922790"/>
                    </a:ext>
                  </a:extLst>
                </a:gridCol>
                <a:gridCol w="1153642">
                  <a:extLst>
                    <a:ext uri="{9D8B030D-6E8A-4147-A177-3AD203B41FA5}">
                      <a16:colId xmlns:a16="http://schemas.microsoft.com/office/drawing/2014/main" xmlns="" val="3572268285"/>
                    </a:ext>
                  </a:extLst>
                </a:gridCol>
                <a:gridCol w="2050517">
                  <a:extLst>
                    <a:ext uri="{9D8B030D-6E8A-4147-A177-3AD203B41FA5}">
                      <a16:colId xmlns:a16="http://schemas.microsoft.com/office/drawing/2014/main" xmlns="" val="1955855956"/>
                    </a:ext>
                  </a:extLst>
                </a:gridCol>
              </a:tblGrid>
              <a:tr h="682752">
                <a:tc>
                  <a:txBody>
                    <a:bodyPr/>
                    <a:lstStyle/>
                    <a:p>
                      <a:pPr marL="0" marR="0" algn="just">
                        <a:lnSpc>
                          <a:spcPct val="150000"/>
                        </a:lnSpc>
                        <a:spcBef>
                          <a:spcPts val="0"/>
                        </a:spcBef>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Financial Year</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just">
                        <a:lnSpc>
                          <a:spcPct val="150000"/>
                        </a:lnSpc>
                        <a:spcBef>
                          <a:spcPts val="0"/>
                        </a:spcBef>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Average Amount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just">
                        <a:lnSpc>
                          <a:spcPct val="150000"/>
                        </a:lnSpc>
                        <a:spcBef>
                          <a:spcPts val="0"/>
                        </a:spcBef>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Claims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just">
                        <a:lnSpc>
                          <a:spcPct val="150000"/>
                        </a:lnSpc>
                        <a:spcBef>
                          <a:spcPts val="0"/>
                        </a:spcBef>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Settlements Amount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123021928"/>
                  </a:ext>
                </a:extLst>
              </a:tr>
              <a:tr h="341376">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222 655</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6 194</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1 379 125 070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9191911"/>
                  </a:ext>
                </a:extLst>
              </a:tr>
              <a:tr h="341376">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264 337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5 957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1 574 655 509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7807544"/>
                  </a:ext>
                </a:extLst>
              </a:tr>
              <a:tr h="341376">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335 503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6 782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2 275 381 346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1459969"/>
                  </a:ext>
                </a:extLst>
              </a:tr>
              <a:tr h="341376">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314 270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7 695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2 418 307 650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3938424"/>
                  </a:ext>
                </a:extLst>
              </a:tr>
              <a:tr h="341376">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393 672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8 251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3 248 187 672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5065248"/>
                  </a:ext>
                </a:extLst>
              </a:tr>
              <a:tr h="341376">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433 739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7 191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3 119 017 149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5773568"/>
                  </a:ext>
                </a:extLst>
              </a:tr>
              <a:tr h="341376">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535 050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8 636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4 620 691 800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5880438"/>
                  </a:ext>
                </a:extLst>
              </a:tr>
              <a:tr h="341376">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649 912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11 865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7 711 205 880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864055"/>
                  </a:ext>
                </a:extLst>
              </a:tr>
              <a:tr h="341376">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732 371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14 072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10 305 924 712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1152577"/>
                  </a:ext>
                </a:extLst>
              </a:tr>
              <a:tr h="341376">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739 214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17 926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13 251 150 164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8072098"/>
                  </a:ext>
                </a:extLst>
              </a:tr>
              <a:tr h="341376">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645 832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16 663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10 761 498 616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0903443"/>
                  </a:ext>
                </a:extLst>
              </a:tr>
              <a:tr h="341376">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691 459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17 787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12 298 981 233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8411044"/>
                  </a:ext>
                </a:extLst>
              </a:tr>
              <a:tr h="341376">
                <a:tc>
                  <a:txBody>
                    <a:bodyPr/>
                    <a:lstStyle/>
                    <a:p>
                      <a:pPr marL="0" marR="0" algn="just">
                        <a:lnSpc>
                          <a:spcPct val="150000"/>
                        </a:lnSpc>
                        <a:spcBef>
                          <a:spcPts val="0"/>
                        </a:spcBef>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767 506</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20 702</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15 888 909 212</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7421000"/>
                  </a:ext>
                </a:extLst>
              </a:tr>
            </a:tbl>
          </a:graphicData>
        </a:graphic>
      </p:graphicFrame>
    </p:spTree>
    <p:extLst>
      <p:ext uri="{BB962C8B-B14F-4D97-AF65-F5344CB8AC3E}">
        <p14:creationId xmlns:p14="http://schemas.microsoft.com/office/powerpoint/2010/main" xmlns="" val="3466862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9635" y="2365888"/>
            <a:ext cx="6044033" cy="377313"/>
          </a:xfrm>
          <a:ln>
            <a:solidFill>
              <a:srgbClr val="060712"/>
            </a:solidFill>
          </a:ln>
        </p:spPr>
        <p:txBody>
          <a:bodyPr>
            <a:normAutofit/>
          </a:bodyPr>
          <a:lstStyle/>
          <a:p>
            <a:r>
              <a:rPr lang="en-US" sz="1493" b="1" dirty="0"/>
              <a:t>Annual paid per passenger claim: 2007 - 2019</a:t>
            </a:r>
            <a:endParaRPr lang="en-ZA" sz="1493" dirty="0"/>
          </a:p>
        </p:txBody>
      </p:sp>
      <p:sp>
        <p:nvSpPr>
          <p:cNvPr id="3" name="Text Placeholder 2"/>
          <p:cNvSpPr>
            <a:spLocks noGrp="1"/>
          </p:cNvSpPr>
          <p:nvPr>
            <p:ph type="body" sz="quarter" idx="11"/>
          </p:nvPr>
        </p:nvSpPr>
        <p:spPr>
          <a:xfrm>
            <a:off x="719528" y="208552"/>
            <a:ext cx="10395512" cy="1002782"/>
          </a:xfrm>
        </p:spPr>
        <p:txBody>
          <a:bodyPr/>
          <a:lstStyle/>
          <a:p>
            <a:r>
              <a:rPr lang="en-US" dirty="0"/>
              <a:t>The Increase </a:t>
            </a:r>
            <a:r>
              <a:rPr lang="en-US" dirty="0" smtClean="0"/>
              <a:t>In </a:t>
            </a:r>
            <a:r>
              <a:rPr lang="en-US" dirty="0"/>
              <a:t>Average Claim Settlement Amounts( the 2008 RAF Amendment effect)</a:t>
            </a:r>
          </a:p>
        </p:txBody>
      </p:sp>
      <p:sp>
        <p:nvSpPr>
          <p:cNvPr id="7" name="TextBox 6"/>
          <p:cNvSpPr txBox="1"/>
          <p:nvPr/>
        </p:nvSpPr>
        <p:spPr>
          <a:xfrm>
            <a:off x="6795542" y="3413759"/>
            <a:ext cx="6081893" cy="2949525"/>
          </a:xfrm>
          <a:prstGeom prst="rect">
            <a:avLst/>
          </a:prstGeom>
          <a:noFill/>
          <a:ln>
            <a:solidFill>
              <a:srgbClr val="060712"/>
            </a:solidFill>
          </a:ln>
        </p:spPr>
        <p:txBody>
          <a:bodyPr wrap="square" rtlCol="0">
            <a:spAutoFit/>
          </a:bodyPr>
          <a:lstStyle/>
          <a:p>
            <a:pPr marL="182886" indent="-182886">
              <a:lnSpc>
                <a:spcPct val="150000"/>
              </a:lnSpc>
              <a:buFont typeface="Arial" panose="020B0604020202020204" pitchFamily="34" charset="0"/>
              <a:buChar char="•"/>
            </a:pPr>
            <a:r>
              <a:rPr lang="en-US" sz="1800" dirty="0">
                <a:cs typeface="Arial" panose="020B0604020202020204" pitchFamily="34" charset="0"/>
              </a:rPr>
              <a:t>The proportion of annual payments spent on passenger claims increased from 36% in 2007 to 48% in 2020, and the average amount per claim increased from R32 344 to R292 300 for the same period</a:t>
            </a:r>
          </a:p>
          <a:p>
            <a:pPr marL="182886" indent="-182886">
              <a:lnSpc>
                <a:spcPct val="150000"/>
              </a:lnSpc>
              <a:buFont typeface="Arial" panose="020B0604020202020204" pitchFamily="34" charset="0"/>
              <a:buChar char="•"/>
            </a:pPr>
            <a:r>
              <a:rPr lang="en-US" sz="1800" dirty="0">
                <a:cs typeface="Arial" panose="020B0604020202020204" pitchFamily="34" charset="0"/>
              </a:rPr>
              <a:t>This is the source of RAF’s formal complaint to FSCA on the conduct of the insurance sector.  </a:t>
            </a:r>
          </a:p>
          <a:p>
            <a:pPr marL="182886" indent="-182886">
              <a:lnSpc>
                <a:spcPct val="150000"/>
              </a:lnSpc>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988515435"/>
              </p:ext>
            </p:extLst>
          </p:nvPr>
        </p:nvGraphicFramePr>
        <p:xfrm>
          <a:off x="719528" y="2800473"/>
          <a:ext cx="5884140" cy="5486400"/>
        </p:xfrm>
        <a:graphic>
          <a:graphicData uri="http://schemas.openxmlformats.org/drawingml/2006/table">
            <a:tbl>
              <a:tblPr firstRow="1" firstCol="1" bandRow="1"/>
              <a:tblGrid>
                <a:gridCol w="1175034">
                  <a:extLst>
                    <a:ext uri="{9D8B030D-6E8A-4147-A177-3AD203B41FA5}">
                      <a16:colId xmlns:a16="http://schemas.microsoft.com/office/drawing/2014/main" xmlns="" val="3530365503"/>
                    </a:ext>
                  </a:extLst>
                </a:gridCol>
                <a:gridCol w="1230484">
                  <a:extLst>
                    <a:ext uri="{9D8B030D-6E8A-4147-A177-3AD203B41FA5}">
                      <a16:colId xmlns:a16="http://schemas.microsoft.com/office/drawing/2014/main" xmlns="" val="4291571337"/>
                    </a:ext>
                  </a:extLst>
                </a:gridCol>
                <a:gridCol w="2023081">
                  <a:extLst>
                    <a:ext uri="{9D8B030D-6E8A-4147-A177-3AD203B41FA5}">
                      <a16:colId xmlns:a16="http://schemas.microsoft.com/office/drawing/2014/main" xmlns="" val="2967408565"/>
                    </a:ext>
                  </a:extLst>
                </a:gridCol>
                <a:gridCol w="1455541">
                  <a:extLst>
                    <a:ext uri="{9D8B030D-6E8A-4147-A177-3AD203B41FA5}">
                      <a16:colId xmlns:a16="http://schemas.microsoft.com/office/drawing/2014/main" xmlns="" val="703924690"/>
                    </a:ext>
                  </a:extLst>
                </a:gridCol>
              </a:tblGrid>
              <a:tr h="1024128">
                <a:tc>
                  <a:txBody>
                    <a:bodyPr/>
                    <a:lstStyle/>
                    <a:p>
                      <a:pPr marL="0" marR="0">
                        <a:lnSpc>
                          <a:spcPct val="150000"/>
                        </a:lnSpc>
                        <a:spcBef>
                          <a:spcPts val="0"/>
                        </a:spcBef>
                        <a:spcAft>
                          <a:spcPts val="800"/>
                        </a:spcAft>
                      </a:pPr>
                      <a:r>
                        <a:rPr lang="en-US"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Financial Year</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nSpc>
                          <a:spcPct val="150000"/>
                        </a:lnSpc>
                        <a:spcBef>
                          <a:spcPts val="0"/>
                        </a:spcBef>
                        <a:spcAft>
                          <a:spcPts val="800"/>
                        </a:spcAft>
                      </a:pPr>
                      <a:r>
                        <a:rPr lang="en-US"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Passenger Settlements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nSpc>
                          <a:spcPct val="150000"/>
                        </a:lnSpc>
                        <a:spcBef>
                          <a:spcPts val="0"/>
                        </a:spcBef>
                        <a:spcAft>
                          <a:spcPts val="800"/>
                        </a:spcAft>
                      </a:pPr>
                      <a:r>
                        <a:rPr lang="en-US"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paid on passenger claims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nSpc>
                          <a:spcPct val="150000"/>
                        </a:lnSpc>
                        <a:spcBef>
                          <a:spcPts val="0"/>
                        </a:spcBef>
                        <a:spcAft>
                          <a:spcPts val="800"/>
                        </a:spcAft>
                      </a:pPr>
                      <a:r>
                        <a:rPr lang="en-US"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Average paid per passenger claim</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3191720201"/>
                  </a:ext>
                </a:extLst>
              </a:tr>
              <a:tr h="341376">
                <a:tc>
                  <a:txBody>
                    <a:bodyPr/>
                    <a:lstStyle/>
                    <a:p>
                      <a:pPr marL="0" marR="0" algn="just">
                        <a:lnSpc>
                          <a:spcPct val="150000"/>
                        </a:lnSpc>
                        <a:spcBef>
                          <a:spcPts val="0"/>
                        </a:spcBef>
                        <a:spcAft>
                          <a:spcPts val="800"/>
                        </a:spcAft>
                      </a:pPr>
                      <a:r>
                        <a:rPr lang="en-US"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36%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b="1" dirty="0">
                          <a:effectLst/>
                          <a:latin typeface="Arial" panose="020B0604020202020204" pitchFamily="34" charset="0"/>
                          <a:ea typeface="Calibri" panose="020F0502020204030204" pitchFamily="34" charset="0"/>
                          <a:cs typeface="Times New Roman" panose="02020603050405020304" pitchFamily="18" charset="0"/>
                        </a:rPr>
                        <a:t>R2 081 565 426</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b="1" dirty="0">
                          <a:effectLst/>
                          <a:latin typeface="Arial" panose="020B0604020202020204" pitchFamily="34" charset="0"/>
                          <a:ea typeface="Calibri" panose="020F0502020204030204" pitchFamily="34" charset="0"/>
                          <a:cs typeface="Times New Roman" panose="02020603050405020304" pitchFamily="18" charset="0"/>
                        </a:rPr>
                        <a:t>R32 344</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2258451"/>
                  </a:ext>
                </a:extLst>
              </a:tr>
              <a:tr h="341376">
                <a:tc>
                  <a:txBody>
                    <a:bodyPr/>
                    <a:lstStyle/>
                    <a:p>
                      <a:pPr marL="0" marR="0" algn="just">
                        <a:lnSpc>
                          <a:spcPct val="150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36%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R2 898 369 626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R35 984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1613513"/>
                  </a:ext>
                </a:extLst>
              </a:tr>
              <a:tr h="341376">
                <a:tc>
                  <a:txBody>
                    <a:bodyPr/>
                    <a:lstStyle/>
                    <a:p>
                      <a:pPr marL="0" marR="0" algn="just">
                        <a:lnSpc>
                          <a:spcPct val="150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34%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R3 448 755 201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R39 479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4693628"/>
                  </a:ext>
                </a:extLst>
              </a:tr>
              <a:tr h="341376">
                <a:tc>
                  <a:txBody>
                    <a:bodyPr/>
                    <a:lstStyle/>
                    <a:p>
                      <a:pPr marL="0" marR="0" algn="just">
                        <a:lnSpc>
                          <a:spcPct val="150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35%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R3 503 874 087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R48 618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6407297"/>
                  </a:ext>
                </a:extLst>
              </a:tr>
              <a:tr h="341376">
                <a:tc>
                  <a:txBody>
                    <a:bodyPr/>
                    <a:lstStyle/>
                    <a:p>
                      <a:pPr marL="0" marR="0" algn="just">
                        <a:lnSpc>
                          <a:spcPct val="150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33%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R3 851 456 079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R67 079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2712482"/>
                  </a:ext>
                </a:extLst>
              </a:tr>
              <a:tr h="341376">
                <a:tc>
                  <a:txBody>
                    <a:bodyPr/>
                    <a:lstStyle/>
                    <a:p>
                      <a:pPr marL="0" marR="0" algn="just">
                        <a:lnSpc>
                          <a:spcPct val="150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33%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R3 553 953 130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R76 683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5825737"/>
                  </a:ext>
                </a:extLst>
              </a:tr>
              <a:tr h="341376">
                <a:tc>
                  <a:txBody>
                    <a:bodyPr/>
                    <a:lstStyle/>
                    <a:p>
                      <a:pPr marL="0" marR="0" algn="just">
                        <a:lnSpc>
                          <a:spcPct val="150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35%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R4 665 671 719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R112 010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3356261"/>
                  </a:ext>
                </a:extLst>
              </a:tr>
              <a:tr h="341376">
                <a:tc>
                  <a:txBody>
                    <a:bodyPr/>
                    <a:lstStyle/>
                    <a:p>
                      <a:pPr marL="0" marR="0" algn="just">
                        <a:lnSpc>
                          <a:spcPct val="150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45%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R8 752 411 657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R185 319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0260157"/>
                  </a:ext>
                </a:extLst>
              </a:tr>
              <a:tr h="341376">
                <a:tc>
                  <a:txBody>
                    <a:bodyPr/>
                    <a:lstStyle/>
                    <a:p>
                      <a:pPr marL="0" marR="0" algn="just">
                        <a:lnSpc>
                          <a:spcPct val="150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47%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R11 464 349 264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R222 096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6141272"/>
                  </a:ext>
                </a:extLst>
              </a:tr>
              <a:tr h="341376">
                <a:tc>
                  <a:txBody>
                    <a:bodyPr/>
                    <a:lstStyle/>
                    <a:p>
                      <a:pPr marL="0" marR="0" algn="just">
                        <a:lnSpc>
                          <a:spcPct val="150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47%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R14 189 621 859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R268 733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2402198"/>
                  </a:ext>
                </a:extLst>
              </a:tr>
              <a:tr h="341376">
                <a:tc>
                  <a:txBody>
                    <a:bodyPr/>
                    <a:lstStyle/>
                    <a:p>
                      <a:pPr marL="0" marR="0" algn="just">
                        <a:lnSpc>
                          <a:spcPct val="150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46%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R13 268 074 246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R214 979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6025951"/>
                  </a:ext>
                </a:extLst>
              </a:tr>
              <a:tr h="341376">
                <a:tc>
                  <a:txBody>
                    <a:bodyPr/>
                    <a:lstStyle/>
                    <a:p>
                      <a:pPr marL="0" marR="0" algn="just">
                        <a:lnSpc>
                          <a:spcPct val="150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48%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dirty="0">
                          <a:effectLst/>
                          <a:latin typeface="Arial" panose="020B0604020202020204" pitchFamily="34" charset="0"/>
                          <a:ea typeface="Calibri" panose="020F0502020204030204" pitchFamily="34" charset="0"/>
                          <a:cs typeface="Times New Roman" panose="02020603050405020304" pitchFamily="18" charset="0"/>
                        </a:rPr>
                        <a:t>R15 580 897 713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R240 725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4202937"/>
                  </a:ext>
                </a:extLst>
              </a:tr>
              <a:tr h="341376">
                <a:tc>
                  <a:txBody>
                    <a:bodyPr/>
                    <a:lstStyle/>
                    <a:p>
                      <a:pPr marL="0" marR="0" algn="just">
                        <a:lnSpc>
                          <a:spcPct val="150000"/>
                        </a:lnSpc>
                        <a:spcBef>
                          <a:spcPts val="0"/>
                        </a:spcBef>
                        <a:spcAft>
                          <a:spcPts val="800"/>
                        </a:spcAft>
                      </a:pPr>
                      <a:r>
                        <a:rPr lang="en-US"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a:effectLst/>
                          <a:latin typeface="Arial" panose="020B0604020202020204" pitchFamily="34" charset="0"/>
                          <a:ea typeface="Calibri" panose="020F0502020204030204" pitchFamily="34" charset="0"/>
                          <a:cs typeface="Times New Roman" panose="02020603050405020304" pitchFamily="18" charset="0"/>
                        </a:rPr>
                        <a:t>47%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b="1" dirty="0">
                          <a:effectLst/>
                          <a:latin typeface="Arial" panose="020B0604020202020204" pitchFamily="34" charset="0"/>
                          <a:ea typeface="Calibri" panose="020F0502020204030204" pitchFamily="34" charset="0"/>
                          <a:cs typeface="Times New Roman" panose="02020603050405020304" pitchFamily="18" charset="0"/>
                        </a:rPr>
                        <a:t>R18 714 080 280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500" b="1" dirty="0">
                          <a:effectLst/>
                          <a:latin typeface="Arial" panose="020B0604020202020204" pitchFamily="34" charset="0"/>
                          <a:ea typeface="Calibri" panose="020F0502020204030204" pitchFamily="34" charset="0"/>
                          <a:cs typeface="Times New Roman" panose="02020603050405020304" pitchFamily="18" charset="0"/>
                        </a:rPr>
                        <a:t>R276 153</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779725"/>
                  </a:ext>
                </a:extLst>
              </a:tr>
            </a:tbl>
          </a:graphicData>
        </a:graphic>
      </p:graphicFrame>
    </p:spTree>
    <p:extLst>
      <p:ext uri="{BB962C8B-B14F-4D97-AF65-F5344CB8AC3E}">
        <p14:creationId xmlns:p14="http://schemas.microsoft.com/office/powerpoint/2010/main" xmlns="" val="2251051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5063" y="5798501"/>
            <a:ext cx="8057250" cy="1878928"/>
          </a:xfrm>
          <a:ln>
            <a:solidFill>
              <a:schemeClr val="tx1">
                <a:lumMod val="75000"/>
              </a:schemeClr>
            </a:solidFill>
          </a:ln>
        </p:spPr>
        <p:txBody>
          <a:bodyPr>
            <a:normAutofit/>
          </a:bodyPr>
          <a:lstStyle/>
          <a:p>
            <a:pPr marL="304810" lvl="1" indent="-304810">
              <a:lnSpc>
                <a:spcPct val="150000"/>
              </a:lnSpc>
              <a:buFont typeface="Symbol" panose="05050102010706020507" pitchFamily="18" charset="2"/>
              <a:buChar char="-"/>
            </a:pPr>
            <a:r>
              <a:rPr lang="en-US" sz="1707" dirty="0" smtClean="0"/>
              <a:t> Around July 2020, the value of transactions relating to bank attachments which could have resulted in bank attachments had increased </a:t>
            </a:r>
            <a:r>
              <a:rPr lang="en-US" sz="1707" b="1" dirty="0" smtClean="0"/>
              <a:t>to R1.7 billion</a:t>
            </a:r>
            <a:r>
              <a:rPr lang="en-US" sz="1707" dirty="0" smtClean="0"/>
              <a:t>. This was only averted following a reconciliation process. </a:t>
            </a:r>
            <a:endParaRPr lang="en-US" sz="1707" dirty="0"/>
          </a:p>
          <a:p>
            <a:endParaRPr lang="en-ZA" sz="1493" dirty="0"/>
          </a:p>
        </p:txBody>
      </p:sp>
      <p:sp>
        <p:nvSpPr>
          <p:cNvPr id="3" name="Text Placeholder 2"/>
          <p:cNvSpPr>
            <a:spLocks noGrp="1"/>
          </p:cNvSpPr>
          <p:nvPr>
            <p:ph type="body" sz="quarter" idx="11"/>
          </p:nvPr>
        </p:nvSpPr>
        <p:spPr>
          <a:xfrm>
            <a:off x="1142436" y="556714"/>
            <a:ext cx="9168694" cy="682805"/>
          </a:xfrm>
        </p:spPr>
        <p:txBody>
          <a:bodyPr/>
          <a:lstStyle/>
          <a:p>
            <a:pPr algn="ctr"/>
            <a:r>
              <a:rPr lang="en-ZA" dirty="0"/>
              <a:t> </a:t>
            </a:r>
            <a:r>
              <a:rPr lang="en-US" sz="2560" dirty="0" smtClean="0">
                <a:latin typeface="Arial" panose="020B0604020202020204" pitchFamily="34" charset="0"/>
                <a:cs typeface="Arial" panose="020B0604020202020204" pitchFamily="34" charset="0"/>
              </a:rPr>
              <a:t>“DAY </a:t>
            </a:r>
            <a:r>
              <a:rPr lang="en-US" sz="2560" dirty="0">
                <a:latin typeface="Arial" panose="020B0604020202020204" pitchFamily="34" charset="0"/>
                <a:cs typeface="Arial" panose="020B0604020202020204" pitchFamily="34" charset="0"/>
              </a:rPr>
              <a:t>ZERO” </a:t>
            </a:r>
            <a:r>
              <a:rPr lang="en-US" sz="2560" dirty="0" smtClean="0">
                <a:latin typeface="Arial" panose="020B0604020202020204" pitchFamily="34" charset="0"/>
                <a:cs typeface="Arial" panose="020B0604020202020204" pitchFamily="34" charset="0"/>
              </a:rPr>
              <a:t>SCENARIO_The Writs Effect</a:t>
            </a:r>
            <a:endParaRPr lang="en-ZA" dirty="0"/>
          </a:p>
        </p:txBody>
      </p:sp>
      <p:pic>
        <p:nvPicPr>
          <p:cNvPr id="6" name="Picture 5">
            <a:extLst>
              <a:ext uri="{FF2B5EF4-FFF2-40B4-BE49-F238E27FC236}">
                <a16:creationId xmlns:a16="http://schemas.microsoft.com/office/drawing/2014/main" xmlns="" id="{DDFCA98E-A22D-42C0-8789-48C409FAC0E1}"/>
              </a:ext>
            </a:extLst>
          </p:cNvPr>
          <p:cNvPicPr>
            <a:picLocks noChangeAspect="1"/>
          </p:cNvPicPr>
          <p:nvPr/>
        </p:nvPicPr>
        <p:blipFill>
          <a:blip r:embed="rId2" cstate="print"/>
          <a:stretch>
            <a:fillRect/>
          </a:stretch>
        </p:blipFill>
        <p:spPr>
          <a:xfrm>
            <a:off x="4195063" y="2713749"/>
            <a:ext cx="8057250" cy="2841916"/>
          </a:xfrm>
          <a:prstGeom prst="rect">
            <a:avLst/>
          </a:prstGeom>
          <a:ln>
            <a:solidFill>
              <a:schemeClr val="tx1">
                <a:lumMod val="75000"/>
              </a:schemeClr>
            </a:solidFill>
          </a:ln>
        </p:spPr>
      </p:pic>
      <p:pic>
        <p:nvPicPr>
          <p:cNvPr id="4" name="Picture 3">
            <a:extLst>
              <a:ext uri="{FF2B5EF4-FFF2-40B4-BE49-F238E27FC236}">
                <a16:creationId xmlns:a16="http://schemas.microsoft.com/office/drawing/2014/main" xmlns="" id="{EB60BB74-A9F6-4DFB-B49E-E46B0F698762}"/>
              </a:ext>
            </a:extLst>
          </p:cNvPr>
          <p:cNvPicPr>
            <a:picLocks noChangeAspect="1"/>
          </p:cNvPicPr>
          <p:nvPr/>
        </p:nvPicPr>
        <p:blipFill>
          <a:blip r:embed="rId3" cstate="print"/>
          <a:stretch>
            <a:fillRect/>
          </a:stretch>
        </p:blipFill>
        <p:spPr>
          <a:xfrm>
            <a:off x="434525" y="2649352"/>
            <a:ext cx="2278526" cy="5028078"/>
          </a:xfrm>
          <a:prstGeom prst="rect">
            <a:avLst/>
          </a:prstGeom>
        </p:spPr>
      </p:pic>
      <p:sp>
        <p:nvSpPr>
          <p:cNvPr id="5" name="TextBox 4">
            <a:extLst>
              <a:ext uri="{FF2B5EF4-FFF2-40B4-BE49-F238E27FC236}">
                <a16:creationId xmlns:a16="http://schemas.microsoft.com/office/drawing/2014/main" xmlns="" id="{5FF34AAE-7220-4580-9B68-63A93B71C3DE}"/>
              </a:ext>
            </a:extLst>
          </p:cNvPr>
          <p:cNvSpPr txBox="1"/>
          <p:nvPr/>
        </p:nvSpPr>
        <p:spPr>
          <a:xfrm>
            <a:off x="204100" y="2261167"/>
            <a:ext cx="6375108" cy="363113"/>
          </a:xfrm>
          <a:prstGeom prst="rect">
            <a:avLst/>
          </a:prstGeom>
          <a:noFill/>
        </p:spPr>
        <p:txBody>
          <a:bodyPr wrap="square" rtlCol="0">
            <a:spAutoFit/>
          </a:bodyPr>
          <a:lstStyle/>
          <a:p>
            <a:pPr lvl="1">
              <a:lnSpc>
                <a:spcPct val="150000"/>
              </a:lnSpc>
            </a:pPr>
            <a:r>
              <a:rPr lang="en-ZA" sz="1173" b="1" dirty="0">
                <a:latin typeface="Arial" panose="020B0604020202020204" pitchFamily="34" charset="0"/>
                <a:cs typeface="Arial" panose="020B0604020202020204" pitchFamily="34" charset="0"/>
              </a:rPr>
              <a:t> Bank Account Attachments since Inception and Implementation of Strategy</a:t>
            </a:r>
          </a:p>
        </p:txBody>
      </p:sp>
      <p:sp>
        <p:nvSpPr>
          <p:cNvPr id="8" name="TextBox 7">
            <a:extLst>
              <a:ext uri="{FF2B5EF4-FFF2-40B4-BE49-F238E27FC236}">
                <a16:creationId xmlns:a16="http://schemas.microsoft.com/office/drawing/2014/main" xmlns="" id="{605D69CF-F2C1-4333-85A8-3EF848CDF5EE}"/>
              </a:ext>
            </a:extLst>
          </p:cNvPr>
          <p:cNvSpPr txBox="1"/>
          <p:nvPr/>
        </p:nvSpPr>
        <p:spPr>
          <a:xfrm>
            <a:off x="3138647" y="6670629"/>
            <a:ext cx="729681" cy="354841"/>
          </a:xfrm>
          <a:prstGeom prst="rect">
            <a:avLst/>
          </a:prstGeom>
          <a:noFill/>
          <a:ln>
            <a:solidFill>
              <a:schemeClr val="tx1">
                <a:lumMod val="75000"/>
              </a:schemeClr>
            </a:solidFill>
          </a:ln>
        </p:spPr>
        <p:txBody>
          <a:bodyPr wrap="square" rtlCol="0">
            <a:spAutoFit/>
          </a:bodyPr>
          <a:lstStyle/>
          <a:p>
            <a:r>
              <a:rPr lang="en-ZA" sz="853" b="1" dirty="0">
                <a:solidFill>
                  <a:schemeClr val="bg1"/>
                </a:solidFill>
                <a:latin typeface="Arial" panose="020B0604020202020204" pitchFamily="34" charset="0"/>
                <a:cs typeface="Arial" panose="020B0604020202020204" pitchFamily="34" charset="0"/>
              </a:rPr>
              <a:t>Effects of Strategy</a:t>
            </a:r>
          </a:p>
        </p:txBody>
      </p:sp>
      <p:sp>
        <p:nvSpPr>
          <p:cNvPr id="10" name="Right Brace 9">
            <a:extLst>
              <a:ext uri="{FF2B5EF4-FFF2-40B4-BE49-F238E27FC236}">
                <a16:creationId xmlns:a16="http://schemas.microsoft.com/office/drawing/2014/main" xmlns="" id="{5865989E-4A64-47A3-8839-7B8FE3F11E43}"/>
              </a:ext>
            </a:extLst>
          </p:cNvPr>
          <p:cNvSpPr/>
          <p:nvPr/>
        </p:nvSpPr>
        <p:spPr>
          <a:xfrm>
            <a:off x="2763401" y="5958421"/>
            <a:ext cx="324896" cy="1719008"/>
          </a:xfrm>
          <a:prstGeom prst="rightBrace">
            <a:avLst/>
          </a:prstGeom>
          <a:noFill/>
          <a:ln>
            <a:solidFill>
              <a:schemeClr val="tx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sz="3413"/>
          </a:p>
        </p:txBody>
      </p:sp>
      <p:sp>
        <p:nvSpPr>
          <p:cNvPr id="11" name="TextBox 10">
            <a:extLst>
              <a:ext uri="{FF2B5EF4-FFF2-40B4-BE49-F238E27FC236}">
                <a16:creationId xmlns:a16="http://schemas.microsoft.com/office/drawing/2014/main" xmlns="" id="{28F0E584-A5DB-430B-BB25-DFD3F79A558F}"/>
              </a:ext>
            </a:extLst>
          </p:cNvPr>
          <p:cNvSpPr txBox="1"/>
          <p:nvPr/>
        </p:nvSpPr>
        <p:spPr>
          <a:xfrm>
            <a:off x="2986869" y="5555665"/>
            <a:ext cx="729681" cy="354841"/>
          </a:xfrm>
          <a:prstGeom prst="rect">
            <a:avLst/>
          </a:prstGeom>
          <a:noFill/>
          <a:ln>
            <a:solidFill>
              <a:schemeClr val="tx1">
                <a:lumMod val="75000"/>
              </a:schemeClr>
            </a:solidFill>
          </a:ln>
        </p:spPr>
        <p:txBody>
          <a:bodyPr wrap="square" rtlCol="0">
            <a:spAutoFit/>
          </a:bodyPr>
          <a:lstStyle/>
          <a:p>
            <a:r>
              <a:rPr lang="en-ZA" sz="853" b="1" dirty="0">
                <a:solidFill>
                  <a:schemeClr val="bg1"/>
                </a:solidFill>
                <a:latin typeface="Arial" panose="020B0604020202020204" pitchFamily="34" charset="0"/>
                <a:cs typeface="Arial" panose="020B0604020202020204" pitchFamily="34" charset="0"/>
              </a:rPr>
              <a:t>Effects of Covid</a:t>
            </a:r>
          </a:p>
        </p:txBody>
      </p:sp>
    </p:spTree>
    <p:extLst>
      <p:ext uri="{BB962C8B-B14F-4D97-AF65-F5344CB8AC3E}">
        <p14:creationId xmlns:p14="http://schemas.microsoft.com/office/powerpoint/2010/main" xmlns="" val="1606408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457200" indent="-457200">
              <a:buFont typeface="Arial" panose="020B0604020202020204" pitchFamily="34" charset="0"/>
              <a:buChar char="•"/>
            </a:pPr>
            <a:r>
              <a:rPr lang="en-ZA" dirty="0" smtClean="0"/>
              <a:t>The bank attachments as a result of these Writs against the RAF gave rise to the risk of duplicate payments. </a:t>
            </a:r>
          </a:p>
          <a:p>
            <a:pPr marL="457200" indent="-457200">
              <a:buFont typeface="Arial" panose="020B0604020202020204" pitchFamily="34" charset="0"/>
              <a:buChar char="•"/>
            </a:pPr>
            <a:r>
              <a:rPr lang="en-ZA" dirty="0" smtClean="0"/>
              <a:t>This was exacerbated by lack of an integrated financial payment system and not conducting reconciliations during this period.</a:t>
            </a:r>
          </a:p>
          <a:p>
            <a:pPr marL="457200" indent="-457200">
              <a:buFont typeface="Arial" panose="020B0604020202020204" pitchFamily="34" charset="0"/>
              <a:buChar char="•"/>
            </a:pPr>
            <a:r>
              <a:rPr lang="en-ZA" dirty="0" smtClean="0"/>
              <a:t>This control gap was fully exploited by lawyers, whilst the Sheriffs Offices also benefited from increased revenue fees.</a:t>
            </a:r>
          </a:p>
          <a:p>
            <a:pPr marL="457200" indent="-457200">
              <a:buFont typeface="Arial" panose="020B0604020202020204" pitchFamily="34" charset="0"/>
              <a:buChar char="•"/>
            </a:pPr>
            <a:r>
              <a:rPr lang="en-ZA" dirty="0" smtClean="0"/>
              <a:t>As indicated in the subsequent slides, the RAF has since brought this under control by employing a legal strategy to halt the bank attachments and building capacity in the Treasury unit to ensure that regular reconciliations are done.</a:t>
            </a:r>
          </a:p>
          <a:p>
            <a:pPr marL="457200" indent="-457200">
              <a:buFont typeface="Arial" panose="020B0604020202020204" pitchFamily="34" charset="0"/>
              <a:buChar char="•"/>
            </a:pPr>
            <a:r>
              <a:rPr lang="en-ZA" dirty="0" smtClean="0"/>
              <a:t>This has resulted in the </a:t>
            </a:r>
            <a:r>
              <a:rPr lang="en-ZA" b="1" dirty="0" smtClean="0"/>
              <a:t>recovery of over half a billion in duplicate payments </a:t>
            </a:r>
            <a:r>
              <a:rPr lang="en-ZA" dirty="0" smtClean="0"/>
              <a:t>and  the reporting of </a:t>
            </a:r>
            <a:r>
              <a:rPr lang="en-ZA" b="1" dirty="0" smtClean="0"/>
              <a:t>102 legal firms </a:t>
            </a:r>
            <a:r>
              <a:rPr lang="en-ZA" dirty="0" smtClean="0"/>
              <a:t>to the LPC for further investigation.   </a:t>
            </a:r>
            <a:endParaRPr lang="en-ZA" dirty="0"/>
          </a:p>
        </p:txBody>
      </p:sp>
      <p:sp>
        <p:nvSpPr>
          <p:cNvPr id="5" name="Text Placeholder 4"/>
          <p:cNvSpPr>
            <a:spLocks noGrp="1"/>
          </p:cNvSpPr>
          <p:nvPr>
            <p:ph type="body" sz="quarter" idx="11"/>
          </p:nvPr>
        </p:nvSpPr>
        <p:spPr/>
        <p:txBody>
          <a:bodyPr/>
          <a:lstStyle/>
          <a:p>
            <a:r>
              <a:rPr lang="en-ZA" dirty="0" smtClean="0"/>
              <a:t>The Duplicate Payments</a:t>
            </a:r>
            <a:endParaRPr lang="en-ZA" dirty="0"/>
          </a:p>
        </p:txBody>
      </p:sp>
    </p:spTree>
    <p:extLst>
      <p:ext uri="{BB962C8B-B14F-4D97-AF65-F5344CB8AC3E}">
        <p14:creationId xmlns:p14="http://schemas.microsoft.com/office/powerpoint/2010/main" xmlns="" val="1668345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050" y="166812"/>
            <a:ext cx="10752748" cy="617541"/>
          </a:xfrm>
          <a:prstGeom prst="rect">
            <a:avLst/>
          </a:prstGeom>
          <a:noFill/>
        </p:spPr>
        <p:txBody>
          <a:bodyPr wrap="square" rtlCol="0">
            <a:spAutoFit/>
          </a:bodyPr>
          <a:lstStyle/>
          <a:p>
            <a:pPr lvl="0" defTabSz="650130" hangingPunct="1">
              <a:spcBef>
                <a:spcPct val="20000"/>
              </a:spcBef>
            </a:pPr>
            <a:r>
              <a:rPr lang="en-ZA" sz="3413" b="1" kern="1200" dirty="0">
                <a:solidFill>
                  <a:srgbClr val="FFFFFF"/>
                </a:solidFill>
                <a:latin typeface="Arial"/>
                <a:cs typeface="Arial"/>
              </a:rPr>
              <a:t>An Inequitable Payment System</a:t>
            </a:r>
          </a:p>
        </p:txBody>
      </p:sp>
      <p:sp>
        <p:nvSpPr>
          <p:cNvPr id="4" name="Rectangle 3"/>
          <p:cNvSpPr/>
          <p:nvPr/>
        </p:nvSpPr>
        <p:spPr>
          <a:xfrm>
            <a:off x="333051" y="7368164"/>
            <a:ext cx="12162382" cy="1866148"/>
          </a:xfrm>
          <a:prstGeom prst="rect">
            <a:avLst/>
          </a:prstGeom>
          <a:noFill/>
          <a:ln>
            <a:solidFill>
              <a:schemeClr val="bg2">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406394" indent="-406394" defTabSz="650130" hangingPunct="1">
              <a:buFont typeface="Arial" panose="020B0604020202020204" pitchFamily="34" charset="0"/>
              <a:buChar char="•"/>
            </a:pPr>
            <a:r>
              <a:rPr lang="en-ZA" sz="2000" kern="1200" dirty="0">
                <a:solidFill>
                  <a:schemeClr val="tx1"/>
                </a:solidFill>
                <a:cs typeface="Arial" panose="020B0604020202020204" pitchFamily="34" charset="0"/>
              </a:rPr>
              <a:t>The </a:t>
            </a:r>
            <a:r>
              <a:rPr lang="en-ZA" sz="2000" b="1" kern="1200" dirty="0">
                <a:solidFill>
                  <a:schemeClr val="tx1"/>
                </a:solidFill>
                <a:cs typeface="Arial" panose="020B0604020202020204" pitchFamily="34" charset="0"/>
              </a:rPr>
              <a:t>top 20 payees make up 29.1% of the total RNYP balance of R9.55 billion as at 31 Mar </a:t>
            </a:r>
            <a:r>
              <a:rPr lang="en-ZA" sz="2000" b="1" kern="1200" dirty="0" smtClean="0">
                <a:solidFill>
                  <a:schemeClr val="tx1"/>
                </a:solidFill>
                <a:cs typeface="Arial" panose="020B0604020202020204" pitchFamily="34" charset="0"/>
              </a:rPr>
              <a:t>2022</a:t>
            </a:r>
          </a:p>
          <a:p>
            <a:pPr marL="406394" indent="-406394" defTabSz="650130" hangingPunct="1">
              <a:buFont typeface="Arial" panose="020B0604020202020204" pitchFamily="34" charset="0"/>
              <a:buChar char="•"/>
            </a:pPr>
            <a:r>
              <a:rPr lang="en-GB" sz="2000" kern="1200" dirty="0" smtClean="0">
                <a:solidFill>
                  <a:schemeClr val="tx1"/>
                </a:solidFill>
                <a:cs typeface="Arial" panose="020B0604020202020204" pitchFamily="34" charset="0"/>
              </a:rPr>
              <a:t>The </a:t>
            </a:r>
            <a:r>
              <a:rPr lang="en-GB" sz="2000" kern="1200" dirty="0">
                <a:solidFill>
                  <a:schemeClr val="tx1"/>
                </a:solidFill>
                <a:cs typeface="Arial" panose="020B0604020202020204" pitchFamily="34" charset="0"/>
              </a:rPr>
              <a:t>Payment Strategy was based on a fixed allocation system, skewed towards the big legal firms. </a:t>
            </a:r>
          </a:p>
          <a:p>
            <a:pPr marL="406394" indent="-406394" defTabSz="650130" hangingPunct="1">
              <a:buFont typeface="Arial" panose="020B0604020202020204" pitchFamily="34" charset="0"/>
              <a:buChar char="•"/>
            </a:pPr>
            <a:r>
              <a:rPr lang="en-GB" sz="2000" kern="1200" dirty="0">
                <a:solidFill>
                  <a:schemeClr val="tx1"/>
                </a:solidFill>
                <a:cs typeface="Arial" panose="020B0604020202020204" pitchFamily="34" charset="0"/>
              </a:rPr>
              <a:t>Consideration was not given to the age of the debt. This resulted </a:t>
            </a:r>
            <a:r>
              <a:rPr lang="en-GB" sz="2000" kern="1200" dirty="0" smtClean="0">
                <a:solidFill>
                  <a:schemeClr val="tx1"/>
                </a:solidFill>
                <a:cs typeface="Arial" panose="020B0604020202020204" pitchFamily="34" charset="0"/>
              </a:rPr>
              <a:t>in </a:t>
            </a:r>
            <a:r>
              <a:rPr lang="en-GB" sz="2000" kern="1200" dirty="0">
                <a:solidFill>
                  <a:schemeClr val="tx1"/>
                </a:solidFill>
                <a:cs typeface="Arial" panose="020B0604020202020204" pitchFamily="34" charset="0"/>
              </a:rPr>
              <a:t>the majority of claimants preferring to use these big legal firms to expedite receiving payments.</a:t>
            </a:r>
          </a:p>
          <a:p>
            <a:pPr marL="406394" indent="-406394" defTabSz="650130" hangingPunct="1">
              <a:buFont typeface="Arial" panose="020B0604020202020204" pitchFamily="34" charset="0"/>
              <a:buChar char="•"/>
            </a:pPr>
            <a:r>
              <a:rPr lang="en-GB" sz="2000" kern="1200" dirty="0">
                <a:solidFill>
                  <a:schemeClr val="tx1"/>
                </a:solidFill>
                <a:cs typeface="Arial" panose="020B0604020202020204" pitchFamily="34" charset="0"/>
              </a:rPr>
              <a:t>The legacy of this approach is </a:t>
            </a:r>
            <a:r>
              <a:rPr lang="en-GB" sz="2000" kern="1200" dirty="0" smtClean="0">
                <a:solidFill>
                  <a:schemeClr val="tx1"/>
                </a:solidFill>
                <a:cs typeface="Arial" panose="020B0604020202020204" pitchFamily="34" charset="0"/>
              </a:rPr>
              <a:t>clearly evident in this table. </a:t>
            </a:r>
            <a:endParaRPr lang="en-ZA" sz="2000" kern="1200" dirty="0">
              <a:solidFill>
                <a:schemeClr val="tx1"/>
              </a:solidFill>
              <a:cs typeface="Arial" panose="020B0604020202020204" pitchFamily="34" charset="0"/>
            </a:endParaRPr>
          </a:p>
        </p:txBody>
      </p:sp>
      <p:sp>
        <p:nvSpPr>
          <p:cNvPr id="5" name="Slide Number Placeholder 4"/>
          <p:cNvSpPr>
            <a:spLocks noGrp="1"/>
          </p:cNvSpPr>
          <p:nvPr>
            <p:ph type="sldNum" sz="quarter" idx="4"/>
          </p:nvPr>
        </p:nvSpPr>
        <p:spPr>
          <a:xfrm>
            <a:off x="12358810" y="9234312"/>
            <a:ext cx="645990" cy="519289"/>
          </a:xfrm>
        </p:spPr>
        <p:txBody>
          <a:bodyPr/>
          <a:lstStyle/>
          <a:p>
            <a:pPr defTabSz="650130" hangingPunct="1"/>
            <a:fld id="{266C20D6-C585-CC43-AFF9-E5C2638A4639}" type="slidenum">
              <a:rPr lang="en-US" kern="1200"/>
              <a:pPr defTabSz="650130" hangingPunct="1"/>
              <a:t>16</a:t>
            </a:fld>
            <a:endParaRPr lang="en-US" kern="1200" dirty="0"/>
          </a:p>
        </p:txBody>
      </p:sp>
      <p:pic>
        <p:nvPicPr>
          <p:cNvPr id="3" name="Picture 2">
            <a:extLst>
              <a:ext uri="{FF2B5EF4-FFF2-40B4-BE49-F238E27FC236}">
                <a16:creationId xmlns:a16="http://schemas.microsoft.com/office/drawing/2014/main" xmlns="" id="{5B0699C2-160A-4414-AF05-9F377BD4EC9C}"/>
              </a:ext>
            </a:extLst>
          </p:cNvPr>
          <p:cNvPicPr>
            <a:picLocks noChangeAspect="1"/>
          </p:cNvPicPr>
          <p:nvPr/>
        </p:nvPicPr>
        <p:blipFill>
          <a:blip r:embed="rId3" cstate="print"/>
          <a:stretch>
            <a:fillRect/>
          </a:stretch>
        </p:blipFill>
        <p:spPr>
          <a:xfrm>
            <a:off x="410692" y="1542779"/>
            <a:ext cx="11902458" cy="5516116"/>
          </a:xfrm>
          <a:prstGeom prst="rect">
            <a:avLst/>
          </a:prstGeom>
        </p:spPr>
      </p:pic>
    </p:spTree>
    <p:extLst>
      <p:ext uri="{BB962C8B-B14F-4D97-AF65-F5344CB8AC3E}">
        <p14:creationId xmlns:p14="http://schemas.microsoft.com/office/powerpoint/2010/main" xmlns="" val="1922074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6080" y="1767844"/>
            <a:ext cx="11984284" cy="7531947"/>
          </a:xfrm>
        </p:spPr>
        <p:txBody>
          <a:bodyPr>
            <a:normAutofit/>
          </a:bodyPr>
          <a:lstStyle/>
          <a:p>
            <a:pPr marL="457200" indent="-457200">
              <a:buFont typeface="Arial" panose="020B0604020202020204" pitchFamily="34" charset="0"/>
              <a:buChar char="•"/>
            </a:pPr>
            <a:r>
              <a:rPr lang="en-ZA" dirty="0" smtClean="0"/>
              <a:t>As clearly illustrated in the table below in the audit conducted on the RAF claims backlog, the majority do not have sufficient information to enable the Fund to make an offer. </a:t>
            </a:r>
          </a:p>
          <a:p>
            <a:pPr marL="457200" indent="-457200">
              <a:buFont typeface="Arial" panose="020B0604020202020204" pitchFamily="34" charset="0"/>
              <a:buChar char="•"/>
            </a:pPr>
            <a:endParaRPr lang="en-ZA" dirty="0" smtClean="0"/>
          </a:p>
          <a:p>
            <a:endParaRPr lang="en-ZA" dirty="0"/>
          </a:p>
          <a:p>
            <a:pPr marL="457200" indent="-457200">
              <a:buFont typeface="Arial" panose="020B0604020202020204" pitchFamily="34" charset="0"/>
              <a:buChar char="•"/>
            </a:pPr>
            <a:endParaRPr lang="en-ZA" dirty="0" smtClean="0"/>
          </a:p>
          <a:p>
            <a:pPr marL="457200" indent="-457200">
              <a:buFont typeface="Arial" panose="020B0604020202020204" pitchFamily="34" charset="0"/>
              <a:buChar char="•"/>
            </a:pPr>
            <a:endParaRPr lang="en-ZA" dirty="0"/>
          </a:p>
          <a:p>
            <a:endParaRPr lang="en-ZA" dirty="0" smtClean="0"/>
          </a:p>
          <a:p>
            <a:endParaRPr lang="en-ZA" dirty="0" smtClean="0"/>
          </a:p>
          <a:p>
            <a:pPr marL="457200" indent="-457200">
              <a:buFont typeface="Arial" panose="020B0604020202020204" pitchFamily="34" charset="0"/>
              <a:buChar char="•"/>
            </a:pPr>
            <a:endParaRPr lang="en-ZA" dirty="0" smtClean="0"/>
          </a:p>
          <a:p>
            <a:pPr marL="457200" indent="-457200">
              <a:buFont typeface="Arial" panose="020B0604020202020204" pitchFamily="34" charset="0"/>
              <a:buChar char="•"/>
            </a:pPr>
            <a:r>
              <a:rPr lang="en-ZA" dirty="0" smtClean="0"/>
              <a:t>This was made worse by the fact that Section 22(1)(a) of the RAF Act, which provides that</a:t>
            </a:r>
            <a:r>
              <a:rPr lang="en-ZA" sz="2400" b="1" dirty="0" smtClean="0"/>
              <a:t>, “</a:t>
            </a:r>
            <a:r>
              <a:rPr lang="en-ZA" sz="2400" b="1" i="1" dirty="0" smtClean="0"/>
              <a:t>when, as a result of the driving of a motor vehicle, any person other than the driver of the motor vehicle has been killed or injured, the owner and the driver, if the driver is not the owner, of the vehicle shall, if reasonably possibly within 14 days after the occurrence, furnish the Fund on the prescribed form with the particulars of the occurrence, together with the prescribed statements…..”  </a:t>
            </a:r>
            <a:r>
              <a:rPr lang="en-ZA" dirty="0" smtClean="0"/>
              <a:t>was never enforced by the RAF. </a:t>
            </a:r>
            <a:endParaRPr lang="en-ZA" i="1" dirty="0"/>
          </a:p>
        </p:txBody>
      </p:sp>
      <p:sp>
        <p:nvSpPr>
          <p:cNvPr id="4" name="Text Placeholder 3"/>
          <p:cNvSpPr>
            <a:spLocks noGrp="1"/>
          </p:cNvSpPr>
          <p:nvPr>
            <p:ph type="body" sz="quarter" idx="11"/>
          </p:nvPr>
        </p:nvSpPr>
        <p:spPr>
          <a:xfrm>
            <a:off x="650240" y="241454"/>
            <a:ext cx="10525229" cy="957426"/>
          </a:xfrm>
        </p:spPr>
        <p:txBody>
          <a:bodyPr/>
          <a:lstStyle/>
          <a:p>
            <a:r>
              <a:rPr lang="en-ZA" dirty="0" smtClean="0">
                <a:solidFill>
                  <a:srgbClr val="FFFFFF"/>
                </a:solidFill>
              </a:rPr>
              <a:t>Insufficient Information To </a:t>
            </a:r>
            <a:r>
              <a:rPr lang="en-ZA" dirty="0">
                <a:solidFill>
                  <a:srgbClr val="FFFFFF"/>
                </a:solidFill>
              </a:rPr>
              <a:t>Settle Claims </a:t>
            </a:r>
            <a:r>
              <a:rPr lang="en-ZA" dirty="0" smtClean="0">
                <a:solidFill>
                  <a:srgbClr val="FFFFFF"/>
                </a:solidFill>
              </a:rPr>
              <a:t>Within </a:t>
            </a:r>
            <a:r>
              <a:rPr lang="en-ZA" dirty="0">
                <a:solidFill>
                  <a:srgbClr val="FFFFFF"/>
                </a:solidFill>
              </a:rPr>
              <a:t>120 days</a:t>
            </a:r>
          </a:p>
          <a:p>
            <a:endParaRPr lang="en-ZA" dirty="0"/>
          </a:p>
        </p:txBody>
      </p:sp>
      <p:pic>
        <p:nvPicPr>
          <p:cNvPr id="5" name="Picture 4">
            <a:extLst>
              <a:ext uri="{FF2B5EF4-FFF2-40B4-BE49-F238E27FC236}">
                <a16:creationId xmlns:a16="http://schemas.microsoft.com/office/drawing/2014/main" xmlns="" id="{AE621F72-370D-4134-AC60-E54578F8DB30}"/>
              </a:ext>
            </a:extLst>
          </p:cNvPr>
          <p:cNvPicPr>
            <a:picLocks noChangeAspect="1"/>
          </p:cNvPicPr>
          <p:nvPr/>
        </p:nvPicPr>
        <p:blipFill>
          <a:blip r:embed="rId2" cstate="print"/>
          <a:stretch>
            <a:fillRect/>
          </a:stretch>
        </p:blipFill>
        <p:spPr>
          <a:xfrm>
            <a:off x="1019984" y="3237657"/>
            <a:ext cx="10643696" cy="2682240"/>
          </a:xfrm>
          <a:prstGeom prst="rect">
            <a:avLst/>
          </a:prstGeom>
        </p:spPr>
      </p:pic>
    </p:spTree>
    <p:extLst>
      <p:ext uri="{BB962C8B-B14F-4D97-AF65-F5344CB8AC3E}">
        <p14:creationId xmlns:p14="http://schemas.microsoft.com/office/powerpoint/2010/main" xmlns="" val="3791920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lnSpcReduction="10000"/>
          </a:bodyPr>
          <a:lstStyle/>
          <a:p>
            <a:pPr marL="457200" indent="-457200">
              <a:buFont typeface="Arial" panose="020B0604020202020204" pitchFamily="34" charset="0"/>
              <a:buChar char="•"/>
            </a:pPr>
            <a:r>
              <a:rPr lang="en-ZA" dirty="0" smtClean="0"/>
              <a:t>The Direct Claims strategy presented both operational and legal challenges. As illustrated in the graph below, the strategy peaked in 2018 highest number of claims registered. </a:t>
            </a:r>
          </a:p>
          <a:p>
            <a:pPr marL="457200" indent="-457200">
              <a:buFont typeface="Arial" panose="020B0604020202020204" pitchFamily="34" charset="0"/>
              <a:buChar char="•"/>
            </a:pPr>
            <a:endParaRPr lang="en-ZA" dirty="0"/>
          </a:p>
          <a:p>
            <a:pPr marL="457200" indent="-457200">
              <a:buFont typeface="Arial" panose="020B0604020202020204" pitchFamily="34" charset="0"/>
              <a:buChar char="•"/>
            </a:pPr>
            <a:endParaRPr lang="en-ZA" dirty="0" smtClean="0"/>
          </a:p>
          <a:p>
            <a:endParaRPr lang="en-ZA" dirty="0"/>
          </a:p>
          <a:p>
            <a:pPr marL="457200" indent="-457200">
              <a:buFont typeface="Arial" panose="020B0604020202020204" pitchFamily="34" charset="0"/>
              <a:buChar char="•"/>
            </a:pPr>
            <a:endParaRPr lang="en-ZA" dirty="0" smtClean="0"/>
          </a:p>
          <a:p>
            <a:pPr marL="457200" indent="-457200">
              <a:buFont typeface="Arial" panose="020B0604020202020204" pitchFamily="34" charset="0"/>
              <a:buChar char="•"/>
            </a:pPr>
            <a:endParaRPr lang="en-ZA" dirty="0"/>
          </a:p>
          <a:p>
            <a:pPr marL="457200" indent="-457200">
              <a:buFont typeface="Arial" panose="020B0604020202020204" pitchFamily="34" charset="0"/>
              <a:buChar char="•"/>
            </a:pPr>
            <a:endParaRPr lang="en-ZA" dirty="0" smtClean="0"/>
          </a:p>
          <a:p>
            <a:pPr marL="457200" indent="-457200">
              <a:buFont typeface="Arial" panose="020B0604020202020204" pitchFamily="34" charset="0"/>
              <a:buChar char="•"/>
            </a:pPr>
            <a:endParaRPr lang="en-ZA" dirty="0" smtClean="0"/>
          </a:p>
          <a:p>
            <a:pPr marL="457200" indent="-457200">
              <a:buFont typeface="Arial" panose="020B0604020202020204" pitchFamily="34" charset="0"/>
              <a:buChar char="•"/>
            </a:pPr>
            <a:endParaRPr lang="en-ZA" dirty="0" smtClean="0"/>
          </a:p>
          <a:p>
            <a:pPr marL="457200" indent="-457200">
              <a:buFont typeface="Arial" panose="020B0604020202020204" pitchFamily="34" charset="0"/>
              <a:buChar char="•"/>
            </a:pPr>
            <a:endParaRPr lang="en-ZA" dirty="0"/>
          </a:p>
          <a:p>
            <a:pPr marL="457200" indent="-457200">
              <a:buFont typeface="Arial" panose="020B0604020202020204" pitchFamily="34" charset="0"/>
              <a:buChar char="•"/>
            </a:pPr>
            <a:r>
              <a:rPr lang="en-ZA" dirty="0" smtClean="0"/>
              <a:t>Section 19(c)(</a:t>
            </a:r>
            <a:r>
              <a:rPr lang="en-ZA" dirty="0" err="1" smtClean="0"/>
              <a:t>i</a:t>
            </a:r>
            <a:r>
              <a:rPr lang="en-ZA" dirty="0" smtClean="0"/>
              <a:t>)(ii) of the RAF Act is prescriptive on who can lodge a claim on behalf of a third party</a:t>
            </a:r>
            <a:r>
              <a:rPr lang="en-ZA" i="1" dirty="0" smtClean="0"/>
              <a:t>( i.e. an attorney or a person in service or a representative of the state or government…) </a:t>
            </a:r>
          </a:p>
          <a:p>
            <a:pPr marL="457200" indent="-457200">
              <a:buFont typeface="Arial" panose="020B0604020202020204" pitchFamily="34" charset="0"/>
              <a:buChar char="•"/>
            </a:pPr>
            <a:r>
              <a:rPr lang="en-ZA" dirty="0" smtClean="0"/>
              <a:t>This has presented the RAF with challenges in instances of prescription of Direct claims. </a:t>
            </a:r>
            <a:endParaRPr lang="en-ZA" dirty="0"/>
          </a:p>
        </p:txBody>
      </p:sp>
      <p:sp>
        <p:nvSpPr>
          <p:cNvPr id="4" name="Text Placeholder 3"/>
          <p:cNvSpPr>
            <a:spLocks noGrp="1"/>
          </p:cNvSpPr>
          <p:nvPr>
            <p:ph type="body" sz="quarter" idx="11"/>
          </p:nvPr>
        </p:nvSpPr>
        <p:spPr/>
        <p:txBody>
          <a:bodyPr/>
          <a:lstStyle/>
          <a:p>
            <a:r>
              <a:rPr lang="en-ZA" dirty="0" smtClean="0"/>
              <a:t>The Direct Claims Strategy</a:t>
            </a:r>
            <a:endParaRPr lang="en-ZA" dirty="0"/>
          </a:p>
        </p:txBody>
      </p:sp>
      <p:pic>
        <p:nvPicPr>
          <p:cNvPr id="5" name="Picture 4"/>
          <p:cNvPicPr>
            <a:picLocks noChangeAspect="1"/>
          </p:cNvPicPr>
          <p:nvPr/>
        </p:nvPicPr>
        <p:blipFill>
          <a:blip r:embed="rId2" cstate="print"/>
          <a:stretch>
            <a:fillRect/>
          </a:stretch>
        </p:blipFill>
        <p:spPr>
          <a:xfrm>
            <a:off x="1019984" y="3007360"/>
            <a:ext cx="11537776" cy="3129280"/>
          </a:xfrm>
          <a:prstGeom prst="rect">
            <a:avLst/>
          </a:prstGeom>
        </p:spPr>
      </p:pic>
    </p:spTree>
    <p:extLst>
      <p:ext uri="{BB962C8B-B14F-4D97-AF65-F5344CB8AC3E}">
        <p14:creationId xmlns:p14="http://schemas.microsoft.com/office/powerpoint/2010/main" xmlns="" val="3339501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ZA" b="1" i="1" dirty="0"/>
              <a:t>Clause 16(1)(a) of the RAF Act states:</a:t>
            </a:r>
          </a:p>
          <a:p>
            <a:r>
              <a:rPr lang="en-ZA" b="1" i="1" dirty="0"/>
              <a:t>“The Fund, its assets, property, income and its operation and transactions shall be exempt from all taxation, or the Fund shall be refunded all taxation paid by it, as the case may be…”</a:t>
            </a:r>
          </a:p>
          <a:p>
            <a:endParaRPr lang="en-ZA" dirty="0"/>
          </a:p>
          <a:p>
            <a:pPr marL="304810" indent="-304810">
              <a:buFont typeface="Arial" panose="020B0604020202020204" pitchFamily="34" charset="0"/>
              <a:buChar char="•"/>
            </a:pPr>
            <a:endParaRPr lang="en-ZA" dirty="0"/>
          </a:p>
          <a:p>
            <a:pPr marL="304810" indent="-304810">
              <a:buFont typeface="Arial" panose="020B0604020202020204" pitchFamily="34" charset="0"/>
              <a:buChar char="•"/>
            </a:pPr>
            <a:r>
              <a:rPr lang="en-ZA" dirty="0"/>
              <a:t>Historically, the Fund paid value added tax of around R12,6 billion to the South African Revenue Services;</a:t>
            </a:r>
          </a:p>
          <a:p>
            <a:pPr marL="304810" indent="-304810">
              <a:buFont typeface="Arial" panose="020B0604020202020204" pitchFamily="34" charset="0"/>
              <a:buChar char="•"/>
            </a:pPr>
            <a:r>
              <a:rPr lang="en-ZA" dirty="0"/>
              <a:t>A Legal opinion indicated the following:</a:t>
            </a:r>
          </a:p>
          <a:p>
            <a:pPr marL="1097193" lvl="1" indent="-304810">
              <a:buFont typeface="Courier New" panose="02070309020205020404" pitchFamily="49" charset="0"/>
              <a:buChar char="o"/>
            </a:pPr>
            <a:r>
              <a:rPr lang="en-ZA" i="1" dirty="0"/>
              <a:t>“That it is clear from section 16 of the RAF Act that what the Fund is exempted from is all taxation and that it is in law entitled to be refunded all taxation paid by it without any limitation”</a:t>
            </a:r>
          </a:p>
          <a:p>
            <a:pPr marL="1097193" lvl="1" indent="-304810">
              <a:buFont typeface="Courier New" panose="02070309020205020404" pitchFamily="49" charset="0"/>
              <a:buChar char="o"/>
            </a:pPr>
            <a:r>
              <a:rPr lang="en-ZA" dirty="0"/>
              <a:t>The opinion concludes that the Fund is entitled to be refunded all the taxes paid by it to the South African Revenue Services;</a:t>
            </a:r>
          </a:p>
          <a:p>
            <a:pPr marL="304810" indent="-304810">
              <a:buFont typeface="Arial" panose="020B0604020202020204" pitchFamily="34" charset="0"/>
              <a:buChar char="•"/>
            </a:pPr>
            <a:r>
              <a:rPr lang="en-ZA" dirty="0"/>
              <a:t>Engagements with SARS </a:t>
            </a:r>
            <a:r>
              <a:rPr lang="en-ZA" dirty="0" smtClean="0"/>
              <a:t>are still ongoing. </a:t>
            </a:r>
            <a:endParaRPr lang="en-ZA" dirty="0"/>
          </a:p>
          <a:p>
            <a:endParaRPr lang="en-ZA" dirty="0"/>
          </a:p>
        </p:txBody>
      </p:sp>
      <p:sp>
        <p:nvSpPr>
          <p:cNvPr id="3" name="Text Placeholder 2"/>
          <p:cNvSpPr>
            <a:spLocks noGrp="1"/>
          </p:cNvSpPr>
          <p:nvPr>
            <p:ph type="body" sz="quarter" idx="11"/>
          </p:nvPr>
        </p:nvSpPr>
        <p:spPr/>
        <p:txBody>
          <a:bodyPr/>
          <a:lstStyle/>
          <a:p>
            <a:r>
              <a:rPr lang="en-ZA" dirty="0"/>
              <a:t>SARS TAX Refund</a:t>
            </a:r>
          </a:p>
        </p:txBody>
      </p:sp>
    </p:spTree>
    <p:extLst>
      <p:ext uri="{BB962C8B-B14F-4D97-AF65-F5344CB8AC3E}">
        <p14:creationId xmlns:p14="http://schemas.microsoft.com/office/powerpoint/2010/main" xmlns="" val="437766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92506" y="1457528"/>
            <a:ext cx="12380494" cy="7210222"/>
          </a:xfrm>
        </p:spPr>
        <p:txBody>
          <a:bodyPr>
            <a:normAutofit/>
          </a:bodyPr>
          <a:lstStyle/>
          <a:p>
            <a:pPr>
              <a:spcBef>
                <a:spcPts val="0"/>
              </a:spcBef>
            </a:pPr>
            <a:r>
              <a:rPr lang="en-US" sz="2400" b="1" dirty="0">
                <a:latin typeface="+mn-lt"/>
              </a:rPr>
              <a:t>THE PRESENTATION COVERS THE FOLLOWING:</a:t>
            </a:r>
          </a:p>
          <a:p>
            <a:pPr>
              <a:spcBef>
                <a:spcPts val="0"/>
              </a:spcBef>
            </a:pPr>
            <a:endParaRPr lang="en-US" sz="2400" b="1" dirty="0">
              <a:latin typeface="+mn-lt"/>
            </a:endParaRPr>
          </a:p>
          <a:p>
            <a:pPr marL="342900" lvl="0" indent="-342900">
              <a:spcBef>
                <a:spcPts val="0"/>
              </a:spcBef>
              <a:buFont typeface="Arial" panose="020B0604020202020204" pitchFamily="34" charset="0"/>
              <a:buChar char="•"/>
            </a:pPr>
            <a:r>
              <a:rPr lang="en-US" sz="2400" b="1" dirty="0">
                <a:solidFill>
                  <a:srgbClr val="1A2155"/>
                </a:solidFill>
                <a:latin typeface="Calibri"/>
              </a:rPr>
              <a:t>STRATEGIC CONTEXT</a:t>
            </a:r>
          </a:p>
          <a:p>
            <a:pPr marL="1399361" lvl="1" indent="-342900">
              <a:spcBef>
                <a:spcPts val="0"/>
              </a:spcBef>
              <a:buFont typeface="Arial" panose="020B0604020202020204" pitchFamily="34" charset="0"/>
              <a:buChar char="•"/>
            </a:pPr>
            <a:r>
              <a:rPr lang="en-US" sz="2400" dirty="0">
                <a:solidFill>
                  <a:srgbClr val="1A2155"/>
                </a:solidFill>
                <a:latin typeface="Calibri"/>
              </a:rPr>
              <a:t>Mandate</a:t>
            </a:r>
          </a:p>
          <a:p>
            <a:pPr marL="1399361" lvl="1" indent="-342900">
              <a:spcBef>
                <a:spcPts val="0"/>
              </a:spcBef>
              <a:buFont typeface="Arial" panose="020B0604020202020204" pitchFamily="34" charset="0"/>
              <a:buChar char="•"/>
            </a:pPr>
            <a:r>
              <a:rPr lang="en-US" sz="2400" dirty="0">
                <a:solidFill>
                  <a:srgbClr val="1A2155"/>
                </a:solidFill>
                <a:latin typeface="Calibri"/>
              </a:rPr>
              <a:t>Socio Economic Impact</a:t>
            </a:r>
          </a:p>
          <a:p>
            <a:pPr marL="1399361" lvl="1" indent="-342900">
              <a:spcBef>
                <a:spcPts val="0"/>
              </a:spcBef>
              <a:buFont typeface="Arial" panose="020B0604020202020204" pitchFamily="34" charset="0"/>
              <a:buChar char="•"/>
            </a:pPr>
            <a:r>
              <a:rPr lang="en-US" sz="2400" dirty="0">
                <a:solidFill>
                  <a:srgbClr val="1A2155"/>
                </a:solidFill>
                <a:latin typeface="Calibri"/>
              </a:rPr>
              <a:t>Vision, Mission &amp; Values</a:t>
            </a:r>
          </a:p>
          <a:p>
            <a:pPr lvl="0">
              <a:spcBef>
                <a:spcPts val="0"/>
              </a:spcBef>
            </a:pPr>
            <a:endParaRPr lang="en-US" sz="2400" dirty="0">
              <a:solidFill>
                <a:srgbClr val="1A2155"/>
              </a:solidFill>
              <a:latin typeface="Calibri"/>
            </a:endParaRPr>
          </a:p>
          <a:p>
            <a:pPr marL="342900" lvl="0" indent="-342900">
              <a:spcBef>
                <a:spcPts val="0"/>
              </a:spcBef>
              <a:buFont typeface="Arial" panose="020B0604020202020204" pitchFamily="34" charset="0"/>
              <a:buChar char="•"/>
            </a:pPr>
            <a:r>
              <a:rPr lang="en-US" sz="2400" b="1" dirty="0" smtClean="0">
                <a:solidFill>
                  <a:srgbClr val="1A2155"/>
                </a:solidFill>
                <a:latin typeface="Calibri"/>
              </a:rPr>
              <a:t>THE RATIONALE </a:t>
            </a:r>
            <a:r>
              <a:rPr lang="en-US" sz="2400" b="1" dirty="0">
                <a:solidFill>
                  <a:srgbClr val="1A2155"/>
                </a:solidFill>
                <a:latin typeface="Calibri"/>
              </a:rPr>
              <a:t>FOR CHANGE </a:t>
            </a:r>
          </a:p>
          <a:p>
            <a:pPr marL="1399361" lvl="1" indent="-342900">
              <a:spcBef>
                <a:spcPts val="0"/>
              </a:spcBef>
              <a:buFont typeface="Arial" panose="020B0604020202020204" pitchFamily="34" charset="0"/>
              <a:buChar char="•"/>
            </a:pPr>
            <a:r>
              <a:rPr lang="en-GB" sz="2400" dirty="0">
                <a:solidFill>
                  <a:srgbClr val="1A2155"/>
                </a:solidFill>
                <a:latin typeface="Calibri"/>
              </a:rPr>
              <a:t>Strategic </a:t>
            </a:r>
            <a:r>
              <a:rPr lang="en-GB" sz="2400" dirty="0" smtClean="0">
                <a:solidFill>
                  <a:srgbClr val="1A2155"/>
                </a:solidFill>
                <a:latin typeface="Calibri"/>
              </a:rPr>
              <a:t>Challenges Pre 2020-25 Strategy</a:t>
            </a:r>
            <a:endParaRPr lang="en-GB" sz="2400" dirty="0">
              <a:solidFill>
                <a:srgbClr val="1A2155"/>
              </a:solidFill>
              <a:latin typeface="Calibri"/>
            </a:endParaRPr>
          </a:p>
          <a:p>
            <a:pPr lvl="1" indent="0">
              <a:spcBef>
                <a:spcPts val="0"/>
              </a:spcBef>
              <a:buNone/>
            </a:pPr>
            <a:endParaRPr lang="en-GB" sz="2400" dirty="0">
              <a:solidFill>
                <a:srgbClr val="1A2155"/>
              </a:solidFill>
              <a:latin typeface="Calibri"/>
            </a:endParaRPr>
          </a:p>
          <a:p>
            <a:pPr marL="342900" lvl="0" indent="-342900">
              <a:spcBef>
                <a:spcPts val="0"/>
              </a:spcBef>
              <a:buFont typeface="Arial" panose="020B0604020202020204" pitchFamily="34" charset="0"/>
              <a:buChar char="•"/>
            </a:pPr>
            <a:r>
              <a:rPr lang="en-GB" sz="2400" b="1" dirty="0" smtClean="0">
                <a:solidFill>
                  <a:srgbClr val="1A2155"/>
                </a:solidFill>
                <a:latin typeface="Calibri"/>
              </a:rPr>
              <a:t>KEY STRATEGIC INITIATIVES AND ACHIEVEMENTS IN FIRST 2 YEARS</a:t>
            </a:r>
          </a:p>
          <a:p>
            <a:pPr lvl="0">
              <a:spcBef>
                <a:spcPts val="0"/>
              </a:spcBef>
            </a:pPr>
            <a:endParaRPr lang="en-GB" sz="2400" b="1" dirty="0" smtClean="0">
              <a:solidFill>
                <a:srgbClr val="1A2155"/>
              </a:solidFill>
              <a:latin typeface="Calibri"/>
            </a:endParaRPr>
          </a:p>
          <a:p>
            <a:pPr marL="342900" lvl="0" indent="-342900">
              <a:spcBef>
                <a:spcPts val="0"/>
              </a:spcBef>
              <a:buFont typeface="Arial" panose="020B0604020202020204" pitchFamily="34" charset="0"/>
              <a:buChar char="•"/>
            </a:pPr>
            <a:r>
              <a:rPr lang="en-GB" sz="2400" b="1" dirty="0" smtClean="0">
                <a:solidFill>
                  <a:srgbClr val="1A2155"/>
                </a:solidFill>
                <a:latin typeface="Calibri"/>
              </a:rPr>
              <a:t>2022/2023 </a:t>
            </a:r>
            <a:r>
              <a:rPr lang="en-GB" sz="2400" b="1" dirty="0">
                <a:solidFill>
                  <a:srgbClr val="1A2155"/>
                </a:solidFill>
                <a:latin typeface="Calibri"/>
              </a:rPr>
              <a:t>RAF ANNUAL PEFOMANCE </a:t>
            </a:r>
            <a:r>
              <a:rPr lang="en-GB" sz="2400" b="1" dirty="0" smtClean="0">
                <a:solidFill>
                  <a:srgbClr val="1A2155"/>
                </a:solidFill>
                <a:latin typeface="Calibri"/>
              </a:rPr>
              <a:t>PLAN</a:t>
            </a:r>
          </a:p>
          <a:p>
            <a:pPr lvl="0">
              <a:spcBef>
                <a:spcPts val="0"/>
              </a:spcBef>
            </a:pPr>
            <a:endParaRPr lang="en-GB" sz="2400" dirty="0">
              <a:solidFill>
                <a:srgbClr val="1A2155"/>
              </a:solidFill>
              <a:latin typeface="Calibri"/>
            </a:endParaRPr>
          </a:p>
          <a:p>
            <a:pPr marL="342900" lvl="0" indent="-342900">
              <a:spcBef>
                <a:spcPts val="0"/>
              </a:spcBef>
              <a:buFont typeface="Arial" panose="020B0604020202020204" pitchFamily="34" charset="0"/>
              <a:buChar char="•"/>
            </a:pPr>
            <a:r>
              <a:rPr lang="en-GB" sz="2400" b="1" dirty="0">
                <a:solidFill>
                  <a:srgbClr val="1A2155"/>
                </a:solidFill>
                <a:latin typeface="Calibri"/>
              </a:rPr>
              <a:t>BUDGET</a:t>
            </a:r>
          </a:p>
          <a:p>
            <a:pPr lvl="0">
              <a:spcBef>
                <a:spcPts val="0"/>
              </a:spcBef>
            </a:pPr>
            <a:endParaRPr lang="en-GB" sz="2400" dirty="0">
              <a:solidFill>
                <a:srgbClr val="1A2155"/>
              </a:solidFill>
              <a:latin typeface="Calibri"/>
            </a:endParaRPr>
          </a:p>
          <a:p>
            <a:pPr marL="342900" lvl="0" indent="-342900">
              <a:spcBef>
                <a:spcPts val="0"/>
              </a:spcBef>
              <a:buFont typeface="Arial" panose="020B0604020202020204" pitchFamily="34" charset="0"/>
              <a:buChar char="•"/>
            </a:pPr>
            <a:r>
              <a:rPr lang="en-GB" sz="2400" b="1" dirty="0">
                <a:solidFill>
                  <a:srgbClr val="1A2155"/>
                </a:solidFill>
                <a:latin typeface="Calibri"/>
              </a:rPr>
              <a:t>CONCLUSION</a:t>
            </a:r>
          </a:p>
          <a:p>
            <a:pPr>
              <a:spcBef>
                <a:spcPts val="0"/>
              </a:spcBef>
            </a:pPr>
            <a:endParaRPr lang="en-US" sz="2400" dirty="0">
              <a:latin typeface="+mn-lt"/>
            </a:endParaRPr>
          </a:p>
        </p:txBody>
      </p:sp>
      <p:sp>
        <p:nvSpPr>
          <p:cNvPr id="5" name="Text Placeholder 4"/>
          <p:cNvSpPr>
            <a:spLocks noGrp="1"/>
          </p:cNvSpPr>
          <p:nvPr>
            <p:ph type="body" sz="quarter" idx="11"/>
          </p:nvPr>
        </p:nvSpPr>
        <p:spPr>
          <a:xfrm>
            <a:off x="1" y="404014"/>
            <a:ext cx="12057306" cy="636693"/>
          </a:xfrm>
        </p:spPr>
        <p:txBody>
          <a:bodyPr/>
          <a:lstStyle/>
          <a:p>
            <a:pPr algn="ctr"/>
            <a:r>
              <a:rPr lang="en-US" sz="3600" dirty="0">
                <a:latin typeface="+mn-lt"/>
              </a:rPr>
              <a:t>PRESENTATION OUTLINE</a:t>
            </a:r>
          </a:p>
        </p:txBody>
      </p:sp>
      <p:sp>
        <p:nvSpPr>
          <p:cNvPr id="6" name="Slide Number Placeholder 1"/>
          <p:cNvSpPr>
            <a:spLocks noGrp="1"/>
          </p:cNvSpPr>
          <p:nvPr>
            <p:ph type="sldNum" sz="quarter" idx="4"/>
          </p:nvPr>
        </p:nvSpPr>
        <p:spPr>
          <a:xfrm>
            <a:off x="12268865" y="9285647"/>
            <a:ext cx="645990" cy="457200"/>
          </a:xfrm>
        </p:spPr>
        <p:txBody>
          <a:bodyPr/>
          <a:lstStyle/>
          <a:p>
            <a:fld id="{266C20D6-C585-CC43-AFF9-E5C2638A4639}" type="slidenum">
              <a:rPr lang="en-US" smtClean="0"/>
              <a:pPr/>
              <a:t>2</a:t>
            </a:fld>
            <a:endParaRPr lang="en-US" dirty="0"/>
          </a:p>
        </p:txBody>
      </p:sp>
    </p:spTree>
    <p:extLst>
      <p:ext uri="{BB962C8B-B14F-4D97-AF65-F5344CB8AC3E}">
        <p14:creationId xmlns:p14="http://schemas.microsoft.com/office/powerpoint/2010/main" xmlns="" val="1795618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ZA" dirty="0" smtClean="0"/>
              <a:t>Some of the challenges included;</a:t>
            </a:r>
          </a:p>
          <a:p>
            <a:endParaRPr lang="en-ZA" dirty="0"/>
          </a:p>
          <a:p>
            <a:pPr marL="457200" indent="-457200">
              <a:buFont typeface="Arial" panose="020B0604020202020204" pitchFamily="34" charset="0"/>
              <a:buChar char="•"/>
            </a:pPr>
            <a:r>
              <a:rPr lang="en-ZA" dirty="0" smtClean="0"/>
              <a:t>Governance and leadership Instability. The RAF operated with an interim Board and an acting Chief Executive Officer for a prolonged period.</a:t>
            </a:r>
          </a:p>
          <a:p>
            <a:pPr marL="457200" indent="-457200">
              <a:buFont typeface="Arial" panose="020B0604020202020204" pitchFamily="34" charset="0"/>
              <a:buChar char="•"/>
            </a:pPr>
            <a:r>
              <a:rPr lang="en-GB" dirty="0"/>
              <a:t>An unsustainable Funding model, where the benefits offered are much more costly than the funding that is available for the scheme through fuel levies and a lack of nexus between the revenue and the benefits offered</a:t>
            </a:r>
            <a:r>
              <a:rPr lang="en-GB" dirty="0" smtClean="0"/>
              <a:t>;</a:t>
            </a:r>
            <a:endParaRPr lang="en-GB" dirty="0"/>
          </a:p>
          <a:p>
            <a:pPr marL="457200" indent="-457200">
              <a:buFont typeface="Arial" panose="020B0604020202020204" pitchFamily="34" charset="0"/>
              <a:buChar char="•"/>
            </a:pPr>
            <a:r>
              <a:rPr lang="en-GB" dirty="0"/>
              <a:t>A </a:t>
            </a:r>
            <a:r>
              <a:rPr lang="en-GB" dirty="0" smtClean="0"/>
              <a:t>manually based </a:t>
            </a:r>
            <a:r>
              <a:rPr lang="en-GB" dirty="0"/>
              <a:t>operating model which </a:t>
            </a:r>
            <a:r>
              <a:rPr lang="en-GB" dirty="0" smtClean="0"/>
              <a:t>was highly </a:t>
            </a:r>
            <a:r>
              <a:rPr lang="en-GB" dirty="0"/>
              <a:t>susceptible to fraud and </a:t>
            </a:r>
            <a:r>
              <a:rPr lang="en-GB" dirty="0" smtClean="0"/>
              <a:t>corruption.</a:t>
            </a:r>
            <a:endParaRPr lang="en-GB" dirty="0"/>
          </a:p>
          <a:p>
            <a:pPr marL="457200" indent="-457200">
              <a:buFont typeface="Arial" panose="020B0604020202020204" pitchFamily="34" charset="0"/>
              <a:buChar char="•"/>
            </a:pPr>
            <a:endParaRPr lang="en-ZA" dirty="0" smtClean="0"/>
          </a:p>
          <a:p>
            <a:pPr marL="457200" indent="-457200">
              <a:buFont typeface="Arial" panose="020B0604020202020204" pitchFamily="34" charset="0"/>
              <a:buChar char="•"/>
            </a:pPr>
            <a:endParaRPr lang="en-ZA" dirty="0"/>
          </a:p>
        </p:txBody>
      </p:sp>
      <p:sp>
        <p:nvSpPr>
          <p:cNvPr id="4" name="Text Placeholder 3"/>
          <p:cNvSpPr>
            <a:spLocks noGrp="1"/>
          </p:cNvSpPr>
          <p:nvPr>
            <p:ph type="body" sz="quarter" idx="11"/>
          </p:nvPr>
        </p:nvSpPr>
        <p:spPr/>
        <p:txBody>
          <a:bodyPr/>
          <a:lstStyle/>
          <a:p>
            <a:r>
              <a:rPr lang="en-ZA" dirty="0" smtClean="0"/>
              <a:t>Other Challenges</a:t>
            </a:r>
            <a:endParaRPr lang="en-ZA" dirty="0"/>
          </a:p>
        </p:txBody>
      </p:sp>
    </p:spTree>
    <p:extLst>
      <p:ext uri="{BB962C8B-B14F-4D97-AF65-F5344CB8AC3E}">
        <p14:creationId xmlns:p14="http://schemas.microsoft.com/office/powerpoint/2010/main" xmlns="" val="1154235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474720"/>
            <a:ext cx="12573000" cy="1894276"/>
          </a:xfrm>
        </p:spPr>
        <p:txBody>
          <a:bodyPr>
            <a:normAutofit fontScale="90000"/>
          </a:bodyPr>
          <a:lstStyle/>
          <a:p>
            <a:pPr marL="652539" lvl="1" algn="ctr">
              <a:buSzPct val="100000"/>
              <a:defRPr sz="1800">
                <a:solidFill>
                  <a:srgbClr val="1A2355"/>
                </a:solidFill>
                <a:latin typeface="Arial"/>
                <a:ea typeface="Arial"/>
                <a:cs typeface="Arial"/>
                <a:sym typeface="Arial"/>
              </a:defRPr>
            </a:pPr>
            <a:r>
              <a:rPr lang="en-GB" sz="4000" b="1" dirty="0" smtClean="0">
                <a:solidFill>
                  <a:schemeClr val="tx1"/>
                </a:solidFill>
                <a:latin typeface="+mj-lt"/>
                <a:ea typeface="Tahoma" panose="020B0604030504040204" pitchFamily="34" charset="0"/>
                <a:cs typeface="Arial" panose="020B0604020202020204" pitchFamily="34" charset="0"/>
              </a:rPr>
              <a:t>THE RAF 2020-25 STRATEGY</a:t>
            </a:r>
            <a:br>
              <a:rPr lang="en-GB" sz="4000" b="1" dirty="0" smtClean="0">
                <a:solidFill>
                  <a:schemeClr val="tx1"/>
                </a:solidFill>
                <a:latin typeface="+mj-lt"/>
                <a:ea typeface="Tahoma" panose="020B0604030504040204" pitchFamily="34" charset="0"/>
                <a:cs typeface="Arial" panose="020B0604020202020204" pitchFamily="34" charset="0"/>
              </a:rPr>
            </a:br>
            <a:r>
              <a:rPr lang="en-GB" sz="4000" b="1" dirty="0" smtClean="0">
                <a:solidFill>
                  <a:schemeClr val="tx1"/>
                </a:solidFill>
                <a:latin typeface="+mj-lt"/>
                <a:ea typeface="Tahoma" panose="020B0604030504040204" pitchFamily="34" charset="0"/>
                <a:cs typeface="Arial" panose="020B0604020202020204" pitchFamily="34" charset="0"/>
              </a:rPr>
              <a:t>KEY STRATEGIC INITIATIVES  AND ACHIEVEMENTS IN THE FIRST 2 YEARS.  </a:t>
            </a:r>
            <a:endParaRPr lang="en-GB" sz="4000" b="1" dirty="0">
              <a:solidFill>
                <a:schemeClr val="tx1"/>
              </a:solidFill>
              <a:latin typeface="+mj-lt"/>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280297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45085" y="512789"/>
            <a:ext cx="8829022" cy="477520"/>
          </a:xfrm>
        </p:spPr>
        <p:txBody>
          <a:bodyPr/>
          <a:lstStyle/>
          <a:p>
            <a:r>
              <a:rPr lang="en-US" dirty="0"/>
              <a:t>TURNAROUN PLAN:  RAF- 2020-25 STRATEGY</a:t>
            </a:r>
          </a:p>
        </p:txBody>
      </p:sp>
      <p:sp>
        <p:nvSpPr>
          <p:cNvPr id="6" name="TextBox 5">
            <a:extLst>
              <a:ext uri="{FF2B5EF4-FFF2-40B4-BE49-F238E27FC236}">
                <a16:creationId xmlns:a16="http://schemas.microsoft.com/office/drawing/2014/main" xmlns="" id="{707D23CC-FBB5-0A4C-A442-60F482165D94}"/>
              </a:ext>
            </a:extLst>
          </p:cNvPr>
          <p:cNvSpPr txBox="1"/>
          <p:nvPr/>
        </p:nvSpPr>
        <p:spPr>
          <a:xfrm>
            <a:off x="6423440" y="2659149"/>
            <a:ext cx="6124768" cy="666786"/>
          </a:xfrm>
          <a:prstGeom prst="rect">
            <a:avLst/>
          </a:prstGeom>
          <a:noFill/>
        </p:spPr>
        <p:txBody>
          <a:bodyPr wrap="square" rtlCol="0">
            <a:spAutoFit/>
          </a:bodyPr>
          <a:lstStyle/>
          <a:p>
            <a:pPr defTabSz="975390" hangingPunct="1"/>
            <a:r>
              <a:rPr lang="en-US" sz="3733" b="1" kern="1200" dirty="0">
                <a:solidFill>
                  <a:srgbClr val="236DBB"/>
                </a:solidFill>
                <a:latin typeface="Arial" panose="020B0604020202020204" pitchFamily="34" charset="0"/>
                <a:cs typeface="Arial" panose="020B0604020202020204" pitchFamily="34" charset="0"/>
              </a:rPr>
              <a:t>RAF 2020 – 25 STRATEGY</a:t>
            </a:r>
          </a:p>
        </p:txBody>
      </p:sp>
      <p:grpSp>
        <p:nvGrpSpPr>
          <p:cNvPr id="8" name="Group 7">
            <a:extLst>
              <a:ext uri="{FF2B5EF4-FFF2-40B4-BE49-F238E27FC236}">
                <a16:creationId xmlns:a16="http://schemas.microsoft.com/office/drawing/2014/main" xmlns="" id="{E0100E56-9C43-554D-8322-B9D981B2D138}"/>
              </a:ext>
            </a:extLst>
          </p:cNvPr>
          <p:cNvGrpSpPr/>
          <p:nvPr/>
        </p:nvGrpSpPr>
        <p:grpSpPr>
          <a:xfrm>
            <a:off x="6522628" y="3688903"/>
            <a:ext cx="1905269" cy="488263"/>
            <a:chOff x="861213" y="4064220"/>
            <a:chExt cx="1291996" cy="331100"/>
          </a:xfrm>
          <a:solidFill>
            <a:srgbClr val="236DBB"/>
          </a:solidFill>
        </p:grpSpPr>
        <p:sp>
          <p:nvSpPr>
            <p:cNvPr id="9" name="Oval 8">
              <a:extLst>
                <a:ext uri="{FF2B5EF4-FFF2-40B4-BE49-F238E27FC236}">
                  <a16:creationId xmlns:a16="http://schemas.microsoft.com/office/drawing/2014/main" xmlns="" id="{46D4F028-1A0E-9748-9CE5-245942C258C8}"/>
                </a:ext>
              </a:extLst>
            </p:cNvPr>
            <p:cNvSpPr/>
            <p:nvPr/>
          </p:nvSpPr>
          <p:spPr>
            <a:xfrm>
              <a:off x="861213" y="4064220"/>
              <a:ext cx="331100" cy="331100"/>
            </a:xfrm>
            <a:prstGeom prst="ellipse">
              <a:avLst/>
            </a:prstGeom>
            <a:solidFill>
              <a:srgbClr val="0F1B57"/>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sp>
          <p:nvSpPr>
            <p:cNvPr id="10" name="Oval 9">
              <a:extLst>
                <a:ext uri="{FF2B5EF4-FFF2-40B4-BE49-F238E27FC236}">
                  <a16:creationId xmlns:a16="http://schemas.microsoft.com/office/drawing/2014/main" xmlns="" id="{1B3BA0B0-D527-BD47-AD8E-451566B85F58}"/>
                </a:ext>
              </a:extLst>
            </p:cNvPr>
            <p:cNvSpPr/>
            <p:nvPr/>
          </p:nvSpPr>
          <p:spPr>
            <a:xfrm>
              <a:off x="1341661" y="4064220"/>
              <a:ext cx="331100" cy="331100"/>
            </a:xfrm>
            <a:prstGeom prst="ellipse">
              <a:avLst/>
            </a:prstGeom>
            <a:grp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sp>
          <p:nvSpPr>
            <p:cNvPr id="11" name="Oval 10">
              <a:extLst>
                <a:ext uri="{FF2B5EF4-FFF2-40B4-BE49-F238E27FC236}">
                  <a16:creationId xmlns:a16="http://schemas.microsoft.com/office/drawing/2014/main" xmlns="" id="{F753AB95-55BD-234A-B23C-B2544A1255B2}"/>
                </a:ext>
              </a:extLst>
            </p:cNvPr>
            <p:cNvSpPr/>
            <p:nvPr/>
          </p:nvSpPr>
          <p:spPr>
            <a:xfrm>
              <a:off x="1822109" y="4064220"/>
              <a:ext cx="331100" cy="331100"/>
            </a:xfrm>
            <a:prstGeom prst="ellipse">
              <a:avLst/>
            </a:prstGeom>
            <a:solidFill>
              <a:srgbClr val="00C5D6"/>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grpSp>
      <p:sp>
        <p:nvSpPr>
          <p:cNvPr id="12" name="Oval 11">
            <a:extLst>
              <a:ext uri="{FF2B5EF4-FFF2-40B4-BE49-F238E27FC236}">
                <a16:creationId xmlns:a16="http://schemas.microsoft.com/office/drawing/2014/main" xmlns="" id="{E7567260-0834-864D-9379-8A5F4FC4FFD4}"/>
              </a:ext>
            </a:extLst>
          </p:cNvPr>
          <p:cNvSpPr/>
          <p:nvPr/>
        </p:nvSpPr>
        <p:spPr>
          <a:xfrm>
            <a:off x="4820643" y="2905514"/>
            <a:ext cx="497246" cy="497246"/>
          </a:xfrm>
          <a:prstGeom prst="ellipse">
            <a:avLst/>
          </a:prstGeom>
          <a:solidFill>
            <a:srgbClr val="FFBD00"/>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sp>
        <p:nvSpPr>
          <p:cNvPr id="13" name="Oval 12">
            <a:extLst>
              <a:ext uri="{FF2B5EF4-FFF2-40B4-BE49-F238E27FC236}">
                <a16:creationId xmlns:a16="http://schemas.microsoft.com/office/drawing/2014/main" xmlns="" id="{D4A1C9AC-7D12-3A44-B956-E98F3C808804}"/>
              </a:ext>
            </a:extLst>
          </p:cNvPr>
          <p:cNvSpPr/>
          <p:nvPr/>
        </p:nvSpPr>
        <p:spPr>
          <a:xfrm>
            <a:off x="4770513" y="6671523"/>
            <a:ext cx="677694" cy="677694"/>
          </a:xfrm>
          <a:prstGeom prst="ellipse">
            <a:avLst/>
          </a:prstGeom>
          <a:noFill/>
          <a:ln w="53975" cap="flat" cmpd="sng" algn="ctr">
            <a:solidFill>
              <a:srgbClr val="FF005B"/>
            </a:solid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sp>
        <p:nvSpPr>
          <p:cNvPr id="14" name="Oval 13">
            <a:extLst>
              <a:ext uri="{FF2B5EF4-FFF2-40B4-BE49-F238E27FC236}">
                <a16:creationId xmlns:a16="http://schemas.microsoft.com/office/drawing/2014/main" xmlns="" id="{066160DC-9C3D-BB4E-8AFC-EBB907518FE4}"/>
              </a:ext>
            </a:extLst>
          </p:cNvPr>
          <p:cNvSpPr/>
          <p:nvPr/>
        </p:nvSpPr>
        <p:spPr>
          <a:xfrm>
            <a:off x="5529687" y="2549881"/>
            <a:ext cx="198485" cy="198485"/>
          </a:xfrm>
          <a:prstGeom prst="ellipse">
            <a:avLst/>
          </a:prstGeom>
          <a:solidFill>
            <a:srgbClr val="00EEB3"/>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grpSp>
        <p:nvGrpSpPr>
          <p:cNvPr id="15" name="Group 14">
            <a:extLst>
              <a:ext uri="{FF2B5EF4-FFF2-40B4-BE49-F238E27FC236}">
                <a16:creationId xmlns:a16="http://schemas.microsoft.com/office/drawing/2014/main" xmlns="" id="{A0A6C5F8-DD45-114C-951A-EB0E33752D79}"/>
              </a:ext>
            </a:extLst>
          </p:cNvPr>
          <p:cNvGrpSpPr/>
          <p:nvPr/>
        </p:nvGrpSpPr>
        <p:grpSpPr>
          <a:xfrm>
            <a:off x="6516425" y="5428217"/>
            <a:ext cx="5993523" cy="87591"/>
            <a:chOff x="6109148" y="4800074"/>
            <a:chExt cx="5618928" cy="50987"/>
          </a:xfrm>
        </p:grpSpPr>
        <p:sp>
          <p:nvSpPr>
            <p:cNvPr id="16" name="Rounded Rectangle 15">
              <a:extLst>
                <a:ext uri="{FF2B5EF4-FFF2-40B4-BE49-F238E27FC236}">
                  <a16:creationId xmlns:a16="http://schemas.microsoft.com/office/drawing/2014/main" xmlns="" id="{54576F2F-5179-914E-8D44-6CC2F1E06EA9}"/>
                </a:ext>
              </a:extLst>
            </p:cNvPr>
            <p:cNvSpPr/>
            <p:nvPr/>
          </p:nvSpPr>
          <p:spPr>
            <a:xfrm>
              <a:off x="6109148" y="4800074"/>
              <a:ext cx="5618928" cy="50987"/>
            </a:xfrm>
            <a:prstGeom prst="roundRect">
              <a:avLst>
                <a:gd name="adj" fmla="val 50000"/>
              </a:avLst>
            </a:prstGeom>
            <a:solidFill>
              <a:srgbClr val="44546A"/>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sp>
          <p:nvSpPr>
            <p:cNvPr id="17" name="Rounded Rectangle 16">
              <a:extLst>
                <a:ext uri="{FF2B5EF4-FFF2-40B4-BE49-F238E27FC236}">
                  <a16:creationId xmlns:a16="http://schemas.microsoft.com/office/drawing/2014/main" xmlns="" id="{1EF9CA27-33E1-4541-AA5A-355219851A5C}"/>
                </a:ext>
              </a:extLst>
            </p:cNvPr>
            <p:cNvSpPr/>
            <p:nvPr/>
          </p:nvSpPr>
          <p:spPr>
            <a:xfrm>
              <a:off x="6109148" y="4800074"/>
              <a:ext cx="3067049" cy="50987"/>
            </a:xfrm>
            <a:prstGeom prst="roundRect">
              <a:avLst>
                <a:gd name="adj" fmla="val 50000"/>
              </a:avLst>
            </a:prstGeom>
            <a:solidFill>
              <a:srgbClr val="FFBD00"/>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grpSp>
      <p:grpSp>
        <p:nvGrpSpPr>
          <p:cNvPr id="18" name="Group 17">
            <a:extLst>
              <a:ext uri="{FF2B5EF4-FFF2-40B4-BE49-F238E27FC236}">
                <a16:creationId xmlns:a16="http://schemas.microsoft.com/office/drawing/2014/main" xmlns="" id="{8DB6D370-01C6-F24C-9F4C-57B739BA030F}"/>
              </a:ext>
            </a:extLst>
          </p:cNvPr>
          <p:cNvGrpSpPr/>
          <p:nvPr/>
        </p:nvGrpSpPr>
        <p:grpSpPr>
          <a:xfrm>
            <a:off x="6516424" y="6145568"/>
            <a:ext cx="5993524" cy="87591"/>
            <a:chOff x="6109147" y="4800074"/>
            <a:chExt cx="5618929" cy="50987"/>
          </a:xfrm>
        </p:grpSpPr>
        <p:sp>
          <p:nvSpPr>
            <p:cNvPr id="19" name="Rounded Rectangle 18">
              <a:extLst>
                <a:ext uri="{FF2B5EF4-FFF2-40B4-BE49-F238E27FC236}">
                  <a16:creationId xmlns:a16="http://schemas.microsoft.com/office/drawing/2014/main" xmlns="" id="{8B05E29F-CCB5-8047-AAA4-73236857A786}"/>
                </a:ext>
              </a:extLst>
            </p:cNvPr>
            <p:cNvSpPr/>
            <p:nvPr/>
          </p:nvSpPr>
          <p:spPr>
            <a:xfrm>
              <a:off x="6109148" y="4800074"/>
              <a:ext cx="5618928" cy="50987"/>
            </a:xfrm>
            <a:prstGeom prst="roundRect">
              <a:avLst>
                <a:gd name="adj" fmla="val 50000"/>
              </a:avLst>
            </a:prstGeom>
            <a:solidFill>
              <a:srgbClr val="44546A"/>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sp>
          <p:nvSpPr>
            <p:cNvPr id="20" name="Rounded Rectangle 19">
              <a:extLst>
                <a:ext uri="{FF2B5EF4-FFF2-40B4-BE49-F238E27FC236}">
                  <a16:creationId xmlns:a16="http://schemas.microsoft.com/office/drawing/2014/main" xmlns="" id="{69476ABD-5FD9-2249-8042-5B45B9CA6E3B}"/>
                </a:ext>
              </a:extLst>
            </p:cNvPr>
            <p:cNvSpPr/>
            <p:nvPr/>
          </p:nvSpPr>
          <p:spPr>
            <a:xfrm>
              <a:off x="6109147" y="4800074"/>
              <a:ext cx="5040737" cy="50987"/>
            </a:xfrm>
            <a:prstGeom prst="roundRect">
              <a:avLst>
                <a:gd name="adj" fmla="val 50000"/>
              </a:avLst>
            </a:prstGeom>
            <a:solidFill>
              <a:srgbClr val="FF005B"/>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grpSp>
      <p:grpSp>
        <p:nvGrpSpPr>
          <p:cNvPr id="21" name="Group 20">
            <a:extLst>
              <a:ext uri="{FF2B5EF4-FFF2-40B4-BE49-F238E27FC236}">
                <a16:creationId xmlns:a16="http://schemas.microsoft.com/office/drawing/2014/main" xmlns="" id="{C91149C4-166E-3343-BACE-FEFA41045B44}"/>
              </a:ext>
            </a:extLst>
          </p:cNvPr>
          <p:cNvGrpSpPr/>
          <p:nvPr/>
        </p:nvGrpSpPr>
        <p:grpSpPr>
          <a:xfrm>
            <a:off x="6516425" y="6942320"/>
            <a:ext cx="5993523" cy="87591"/>
            <a:chOff x="6109148" y="4800074"/>
            <a:chExt cx="5618928" cy="50987"/>
          </a:xfrm>
        </p:grpSpPr>
        <p:sp>
          <p:nvSpPr>
            <p:cNvPr id="22" name="Rounded Rectangle 21">
              <a:extLst>
                <a:ext uri="{FF2B5EF4-FFF2-40B4-BE49-F238E27FC236}">
                  <a16:creationId xmlns:a16="http://schemas.microsoft.com/office/drawing/2014/main" xmlns="" id="{2C1A1594-4B8A-4F44-B9DC-583E2E38468A}"/>
                </a:ext>
              </a:extLst>
            </p:cNvPr>
            <p:cNvSpPr/>
            <p:nvPr/>
          </p:nvSpPr>
          <p:spPr>
            <a:xfrm>
              <a:off x="6109148" y="4800074"/>
              <a:ext cx="5618928" cy="50987"/>
            </a:xfrm>
            <a:prstGeom prst="roundRect">
              <a:avLst>
                <a:gd name="adj" fmla="val 50000"/>
              </a:avLst>
            </a:prstGeom>
            <a:solidFill>
              <a:srgbClr val="44546A"/>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sp>
          <p:nvSpPr>
            <p:cNvPr id="23" name="Rounded Rectangle 22">
              <a:extLst>
                <a:ext uri="{FF2B5EF4-FFF2-40B4-BE49-F238E27FC236}">
                  <a16:creationId xmlns:a16="http://schemas.microsoft.com/office/drawing/2014/main" xmlns="" id="{2E78EED9-B4D0-2B41-A19F-CD3D0EFFD84A}"/>
                </a:ext>
              </a:extLst>
            </p:cNvPr>
            <p:cNvSpPr/>
            <p:nvPr/>
          </p:nvSpPr>
          <p:spPr>
            <a:xfrm>
              <a:off x="6109148" y="4800074"/>
              <a:ext cx="4470846" cy="50987"/>
            </a:xfrm>
            <a:prstGeom prst="roundRect">
              <a:avLst>
                <a:gd name="adj" fmla="val 50000"/>
              </a:avLst>
            </a:prstGeom>
            <a:solidFill>
              <a:srgbClr val="00EEB3"/>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grpSp>
      <p:grpSp>
        <p:nvGrpSpPr>
          <p:cNvPr id="24" name="Group 23">
            <a:extLst>
              <a:ext uri="{FF2B5EF4-FFF2-40B4-BE49-F238E27FC236}">
                <a16:creationId xmlns:a16="http://schemas.microsoft.com/office/drawing/2014/main" xmlns="" id="{C7FE2782-8C5D-7D48-BF50-D91557654FE2}"/>
              </a:ext>
            </a:extLst>
          </p:cNvPr>
          <p:cNvGrpSpPr/>
          <p:nvPr/>
        </p:nvGrpSpPr>
        <p:grpSpPr>
          <a:xfrm>
            <a:off x="6516425" y="7648326"/>
            <a:ext cx="5993523" cy="87591"/>
            <a:chOff x="6109148" y="4800074"/>
            <a:chExt cx="5618928" cy="50987"/>
          </a:xfrm>
        </p:grpSpPr>
        <p:sp>
          <p:nvSpPr>
            <p:cNvPr id="25" name="Rounded Rectangle 24">
              <a:extLst>
                <a:ext uri="{FF2B5EF4-FFF2-40B4-BE49-F238E27FC236}">
                  <a16:creationId xmlns:a16="http://schemas.microsoft.com/office/drawing/2014/main" xmlns="" id="{56FBC152-5A12-FE47-B2AF-9A0DF7C7819E}"/>
                </a:ext>
              </a:extLst>
            </p:cNvPr>
            <p:cNvSpPr/>
            <p:nvPr/>
          </p:nvSpPr>
          <p:spPr>
            <a:xfrm>
              <a:off x="6109148" y="4800074"/>
              <a:ext cx="5618928" cy="50987"/>
            </a:xfrm>
            <a:prstGeom prst="roundRect">
              <a:avLst>
                <a:gd name="adj" fmla="val 50000"/>
              </a:avLst>
            </a:prstGeom>
            <a:solidFill>
              <a:srgbClr val="44546A"/>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sp>
          <p:nvSpPr>
            <p:cNvPr id="26" name="Rounded Rectangle 25">
              <a:extLst>
                <a:ext uri="{FF2B5EF4-FFF2-40B4-BE49-F238E27FC236}">
                  <a16:creationId xmlns:a16="http://schemas.microsoft.com/office/drawing/2014/main" xmlns="" id="{76D5B3A6-A3A7-B646-8CA0-25D63410DC7D}"/>
                </a:ext>
              </a:extLst>
            </p:cNvPr>
            <p:cNvSpPr/>
            <p:nvPr/>
          </p:nvSpPr>
          <p:spPr>
            <a:xfrm>
              <a:off x="6109148" y="4800074"/>
              <a:ext cx="3839782" cy="50987"/>
            </a:xfrm>
            <a:prstGeom prst="roundRect">
              <a:avLst>
                <a:gd name="adj" fmla="val 50000"/>
              </a:avLst>
            </a:prstGeom>
            <a:solidFill>
              <a:srgbClr val="00C5D6"/>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grpSp>
      <p:sp>
        <p:nvSpPr>
          <p:cNvPr id="27" name="TextBox 26">
            <a:extLst>
              <a:ext uri="{FF2B5EF4-FFF2-40B4-BE49-F238E27FC236}">
                <a16:creationId xmlns:a16="http://schemas.microsoft.com/office/drawing/2014/main" xmlns="" id="{A4075CC2-FCD5-584B-B010-50CC92494672}"/>
              </a:ext>
            </a:extLst>
          </p:cNvPr>
          <p:cNvSpPr txBox="1"/>
          <p:nvPr/>
        </p:nvSpPr>
        <p:spPr>
          <a:xfrm>
            <a:off x="6409328" y="4327662"/>
            <a:ext cx="6811968" cy="3519681"/>
          </a:xfrm>
          <a:prstGeom prst="rect">
            <a:avLst/>
          </a:prstGeom>
          <a:noFill/>
        </p:spPr>
        <p:txBody>
          <a:bodyPr wrap="square" rtlCol="0">
            <a:spAutoFit/>
          </a:bodyPr>
          <a:lstStyle/>
          <a:p>
            <a:pPr marL="396252" lvl="1" indent="-304810" defTabSz="487621" hangingPunct="1">
              <a:buFont typeface="Arial" panose="020B0604020202020204" pitchFamily="34" charset="0"/>
              <a:buChar char="•"/>
            </a:pPr>
            <a:r>
              <a:rPr lang="en-US" sz="1920" kern="1200" dirty="0">
                <a:latin typeface="Calibri"/>
              </a:rPr>
              <a:t>Reduction of legal costs</a:t>
            </a:r>
          </a:p>
          <a:p>
            <a:pPr marL="396252" lvl="1" indent="-304810" defTabSz="487621" hangingPunct="1">
              <a:lnSpc>
                <a:spcPct val="265000"/>
              </a:lnSpc>
              <a:buFont typeface="Arial" panose="020B0604020202020204" pitchFamily="34" charset="0"/>
              <a:buChar char="•"/>
            </a:pPr>
            <a:r>
              <a:rPr lang="en-US" sz="1920" kern="1200" dirty="0">
                <a:latin typeface="Calibri"/>
              </a:rPr>
              <a:t>Reviewing of operating model </a:t>
            </a:r>
          </a:p>
          <a:p>
            <a:pPr marL="396252" lvl="1" indent="-304810" defTabSz="487621" hangingPunct="1">
              <a:lnSpc>
                <a:spcPct val="265000"/>
              </a:lnSpc>
              <a:buFont typeface="Arial" panose="020B0604020202020204" pitchFamily="34" charset="0"/>
              <a:buChar char="•"/>
            </a:pPr>
            <a:r>
              <a:rPr lang="en-US" sz="1920" kern="1200" dirty="0">
                <a:latin typeface="Calibri"/>
              </a:rPr>
              <a:t>Introduction of Integrated claims management system</a:t>
            </a:r>
          </a:p>
          <a:p>
            <a:pPr marL="396252" lvl="1" indent="-304810" defTabSz="487621" hangingPunct="1">
              <a:lnSpc>
                <a:spcPct val="265000"/>
              </a:lnSpc>
              <a:buFont typeface="Arial" panose="020B0604020202020204" pitchFamily="34" charset="0"/>
              <a:buChar char="•"/>
            </a:pPr>
            <a:r>
              <a:rPr lang="en-US" sz="1920" kern="1200" dirty="0">
                <a:latin typeface="Calibri"/>
              </a:rPr>
              <a:t>Issue regulations enhancing the claims lodgment process</a:t>
            </a:r>
          </a:p>
          <a:p>
            <a:pPr marL="396252" lvl="1" indent="-304810" defTabSz="487621" hangingPunct="1">
              <a:lnSpc>
                <a:spcPct val="265000"/>
              </a:lnSpc>
              <a:buFont typeface="Arial" panose="020B0604020202020204" pitchFamily="34" charset="0"/>
              <a:buChar char="•"/>
            </a:pPr>
            <a:r>
              <a:rPr lang="en-US" sz="1920" kern="1200" dirty="0">
                <a:latin typeface="Calibri"/>
              </a:rPr>
              <a:t>Review the current legislation</a:t>
            </a:r>
          </a:p>
        </p:txBody>
      </p:sp>
      <p:sp>
        <p:nvSpPr>
          <p:cNvPr id="28" name="Oval 27">
            <a:extLst>
              <a:ext uri="{FF2B5EF4-FFF2-40B4-BE49-F238E27FC236}">
                <a16:creationId xmlns:a16="http://schemas.microsoft.com/office/drawing/2014/main" xmlns="" id="{A09E953B-4064-1F40-9F08-B7DD9B3766C5}"/>
              </a:ext>
            </a:extLst>
          </p:cNvPr>
          <p:cNvSpPr/>
          <p:nvPr/>
        </p:nvSpPr>
        <p:spPr>
          <a:xfrm>
            <a:off x="715346" y="2679494"/>
            <a:ext cx="1055907" cy="1055907"/>
          </a:xfrm>
          <a:prstGeom prst="ellipse">
            <a:avLst/>
          </a:prstGeom>
          <a:solidFill>
            <a:srgbClr val="FFFFFF"/>
          </a:solidFill>
          <a:ln w="53975" cap="flat" cmpd="sng" algn="ctr">
            <a:solidFill>
              <a:srgbClr val="236DBB"/>
            </a:solid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sp>
        <p:nvSpPr>
          <p:cNvPr id="29" name="Oval 28">
            <a:extLst>
              <a:ext uri="{FF2B5EF4-FFF2-40B4-BE49-F238E27FC236}">
                <a16:creationId xmlns:a16="http://schemas.microsoft.com/office/drawing/2014/main" xmlns="" id="{4CE39745-A8FF-D84C-A211-579C7D363027}"/>
              </a:ext>
            </a:extLst>
          </p:cNvPr>
          <p:cNvSpPr/>
          <p:nvPr/>
        </p:nvSpPr>
        <p:spPr>
          <a:xfrm>
            <a:off x="942464" y="2906612"/>
            <a:ext cx="601668" cy="601668"/>
          </a:xfrm>
          <a:prstGeom prst="ellipse">
            <a:avLst/>
          </a:prstGeom>
          <a:solidFill>
            <a:srgbClr val="00EEB3"/>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sp>
        <p:nvSpPr>
          <p:cNvPr id="30" name="Oval 29">
            <a:extLst>
              <a:ext uri="{FF2B5EF4-FFF2-40B4-BE49-F238E27FC236}">
                <a16:creationId xmlns:a16="http://schemas.microsoft.com/office/drawing/2014/main" xmlns="" id="{A09E953B-4064-1F40-9F08-B7DD9B3766C5}"/>
              </a:ext>
            </a:extLst>
          </p:cNvPr>
          <p:cNvSpPr/>
          <p:nvPr/>
        </p:nvSpPr>
        <p:spPr>
          <a:xfrm>
            <a:off x="1100116" y="3402759"/>
            <a:ext cx="4191687" cy="3962030"/>
          </a:xfrm>
          <a:prstGeom prst="ellipse">
            <a:avLst/>
          </a:prstGeom>
          <a:solidFill>
            <a:srgbClr val="FFFFFF"/>
          </a:solidFill>
          <a:ln w="53975" cap="flat" cmpd="sng" algn="ctr">
            <a:solidFill>
              <a:srgbClr val="236DBB"/>
            </a:solidFill>
            <a:prstDash val="solid"/>
            <a:miter lim="800000"/>
          </a:ln>
          <a:effectLst/>
        </p:spPr>
        <p:txBody>
          <a:bodyPr rtlCol="0" anchor="ctr"/>
          <a:lstStyle/>
          <a:p>
            <a:pPr algn="ctr" defTabSz="975390" hangingPunct="1"/>
            <a:r>
              <a:rPr lang="en-US" sz="2133" b="1" kern="1200" dirty="0">
                <a:latin typeface="Calibri"/>
              </a:rPr>
              <a:t>The 2020-25 Strategic Plan was developed as our framework  to turn RAF around and is underpinned by the following initiatives aligned to the key priorities</a:t>
            </a:r>
            <a:endParaRPr lang="en-US" sz="2133" b="1" dirty="0">
              <a:solidFill>
                <a:srgbClr val="FFFFFF"/>
              </a:solidFill>
              <a:latin typeface="Calibri" panose="020F0502020204030204"/>
            </a:endParaRPr>
          </a:p>
        </p:txBody>
      </p:sp>
      <p:grpSp>
        <p:nvGrpSpPr>
          <p:cNvPr id="31" name="Group 30">
            <a:extLst>
              <a:ext uri="{FF2B5EF4-FFF2-40B4-BE49-F238E27FC236}">
                <a16:creationId xmlns:a16="http://schemas.microsoft.com/office/drawing/2014/main" xmlns="" id="{C7FE2782-8C5D-7D48-BF50-D91557654FE2}"/>
              </a:ext>
            </a:extLst>
          </p:cNvPr>
          <p:cNvGrpSpPr/>
          <p:nvPr/>
        </p:nvGrpSpPr>
        <p:grpSpPr>
          <a:xfrm>
            <a:off x="6503472" y="4869782"/>
            <a:ext cx="5993523" cy="87591"/>
            <a:chOff x="6109148" y="4800074"/>
            <a:chExt cx="5618928" cy="50987"/>
          </a:xfrm>
        </p:grpSpPr>
        <p:sp>
          <p:nvSpPr>
            <p:cNvPr id="32" name="Rounded Rectangle 31">
              <a:extLst>
                <a:ext uri="{FF2B5EF4-FFF2-40B4-BE49-F238E27FC236}">
                  <a16:creationId xmlns:a16="http://schemas.microsoft.com/office/drawing/2014/main" xmlns="" id="{56FBC152-5A12-FE47-B2AF-9A0DF7C7819E}"/>
                </a:ext>
              </a:extLst>
            </p:cNvPr>
            <p:cNvSpPr/>
            <p:nvPr/>
          </p:nvSpPr>
          <p:spPr>
            <a:xfrm>
              <a:off x="6109148" y="4800074"/>
              <a:ext cx="5618928" cy="50987"/>
            </a:xfrm>
            <a:prstGeom prst="roundRect">
              <a:avLst>
                <a:gd name="adj" fmla="val 50000"/>
              </a:avLst>
            </a:prstGeom>
            <a:solidFill>
              <a:srgbClr val="44546A"/>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sp>
          <p:nvSpPr>
            <p:cNvPr id="33" name="Rounded Rectangle 32">
              <a:extLst>
                <a:ext uri="{FF2B5EF4-FFF2-40B4-BE49-F238E27FC236}">
                  <a16:creationId xmlns:a16="http://schemas.microsoft.com/office/drawing/2014/main" xmlns="" id="{76D5B3A6-A3A7-B646-8CA0-25D63410DC7D}"/>
                </a:ext>
              </a:extLst>
            </p:cNvPr>
            <p:cNvSpPr/>
            <p:nvPr/>
          </p:nvSpPr>
          <p:spPr>
            <a:xfrm>
              <a:off x="6109148" y="4800074"/>
              <a:ext cx="3839782" cy="50987"/>
            </a:xfrm>
            <a:prstGeom prst="roundRect">
              <a:avLst>
                <a:gd name="adj" fmla="val 50000"/>
              </a:avLst>
            </a:prstGeom>
            <a:solidFill>
              <a:srgbClr val="00C5D6"/>
            </a:solidFill>
            <a:ln w="12700" cap="flat" cmpd="sng" algn="ctr">
              <a:noFill/>
              <a:prstDash val="solid"/>
              <a:miter lim="800000"/>
            </a:ln>
            <a:effectLst/>
          </p:spPr>
          <p:txBody>
            <a:bodyPr rtlCol="0" anchor="ctr"/>
            <a:lstStyle/>
            <a:p>
              <a:pPr algn="ctr" defTabSz="975390" hangingPunct="1">
                <a:defRPr/>
              </a:pPr>
              <a:endParaRPr lang="en-US" sz="1920" dirty="0">
                <a:solidFill>
                  <a:srgbClr val="FFFFFF"/>
                </a:solidFill>
                <a:latin typeface="Calibri" panose="020F0502020204030204"/>
              </a:endParaRPr>
            </a:p>
          </p:txBody>
        </p:sp>
      </p:grpSp>
    </p:spTree>
    <p:extLst>
      <p:ext uri="{BB962C8B-B14F-4D97-AF65-F5344CB8AC3E}">
        <p14:creationId xmlns:p14="http://schemas.microsoft.com/office/powerpoint/2010/main" xmlns="" val="964658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06400" y="261774"/>
            <a:ext cx="11176000" cy="998066"/>
          </a:xfrm>
        </p:spPr>
        <p:txBody>
          <a:bodyPr/>
          <a:lstStyle/>
          <a:p>
            <a:r>
              <a:rPr lang="en-ZA" sz="2400" dirty="0"/>
              <a:t>KEY STRATEGIC </a:t>
            </a:r>
            <a:r>
              <a:rPr lang="en-ZA" sz="2400" dirty="0" smtClean="0"/>
              <a:t>INITIATIVES AND ACHIEVEMENTS  </a:t>
            </a:r>
            <a:r>
              <a:rPr lang="en-ZA" sz="2400" dirty="0"/>
              <a:t>IN THE 2 YEARS OF IMPLEMENTING THE 2020-25 RAF STRATEGY</a:t>
            </a:r>
          </a:p>
          <a:p>
            <a:endParaRPr lang="en-ZA" dirty="0"/>
          </a:p>
        </p:txBody>
      </p:sp>
      <p:sp>
        <p:nvSpPr>
          <p:cNvPr id="6" name="Content Placeholder 2">
            <a:extLst>
              <a:ext uri="{FF2B5EF4-FFF2-40B4-BE49-F238E27FC236}">
                <a16:creationId xmlns:a16="http://schemas.microsoft.com/office/drawing/2014/main" xmlns="" id="{4B390B2F-72ED-B343-B743-55C13D7D60F9}"/>
              </a:ext>
            </a:extLst>
          </p:cNvPr>
          <p:cNvSpPr txBox="1">
            <a:spLocks noGrp="1"/>
          </p:cNvSpPr>
          <p:nvPr>
            <p:ph type="body" sz="quarter" idx="10"/>
          </p:nvPr>
        </p:nvSpPr>
        <p:spPr>
          <a:xfrm>
            <a:off x="38100" y="1439503"/>
            <a:ext cx="12876755" cy="8314097"/>
          </a:xfrm>
          <a:prstGeom prst="rect">
            <a:avLst/>
          </a:prstGeom>
          <a:ln>
            <a:solidFill>
              <a:schemeClr val="tx1"/>
            </a:solidFill>
          </a:ln>
        </p:spPr>
        <p:txBody>
          <a:bodyPr>
            <a:noAutofit/>
          </a:bodyPr>
          <a:lstStyle>
            <a:lvl1pPr marL="342848" indent="-342848" algn="l" defTabSz="457130" rtl="0" eaLnBrk="1" latinLnBrk="0" hangingPunct="1">
              <a:spcBef>
                <a:spcPct val="20000"/>
              </a:spcBef>
              <a:buFont typeface="Arial"/>
              <a:buChar char="•"/>
              <a:defRPr sz="3200" kern="1200">
                <a:solidFill>
                  <a:schemeClr val="tx1"/>
                </a:solidFill>
                <a:latin typeface="Arial"/>
                <a:ea typeface="+mn-ea"/>
                <a:cs typeface="Arial"/>
              </a:defRPr>
            </a:lvl1pPr>
            <a:lvl2pPr marL="742836" indent="-285707" algn="l" defTabSz="457130" rtl="0" eaLnBrk="1" latinLnBrk="0" hangingPunct="1">
              <a:spcBef>
                <a:spcPct val="20000"/>
              </a:spcBef>
              <a:buFont typeface="Arial"/>
              <a:buChar char="–"/>
              <a:defRPr sz="2800" kern="1200">
                <a:solidFill>
                  <a:schemeClr val="tx1"/>
                </a:solidFill>
                <a:latin typeface="Arial"/>
                <a:ea typeface="+mn-ea"/>
                <a:cs typeface="Arial"/>
              </a:defRPr>
            </a:lvl2pPr>
            <a:lvl3pPr marL="1142824" indent="-228564" algn="l" defTabSz="457130" rtl="0" eaLnBrk="1" latinLnBrk="0" hangingPunct="1">
              <a:spcBef>
                <a:spcPct val="20000"/>
              </a:spcBef>
              <a:buFont typeface="Arial"/>
              <a:buChar char="•"/>
              <a:defRPr sz="2400" kern="1200">
                <a:solidFill>
                  <a:schemeClr val="tx1"/>
                </a:solidFill>
                <a:latin typeface="Arial"/>
                <a:ea typeface="+mn-ea"/>
                <a:cs typeface="Arial"/>
              </a:defRPr>
            </a:lvl3pPr>
            <a:lvl4pPr marL="1599954" indent="-228564" algn="l" defTabSz="457130" rtl="0" eaLnBrk="1" latinLnBrk="0" hangingPunct="1">
              <a:spcBef>
                <a:spcPct val="20000"/>
              </a:spcBef>
              <a:buFont typeface="Arial"/>
              <a:buChar char="–"/>
              <a:defRPr sz="2000" kern="1200">
                <a:solidFill>
                  <a:schemeClr val="tx1"/>
                </a:solidFill>
                <a:latin typeface="Arial"/>
                <a:ea typeface="+mn-ea"/>
                <a:cs typeface="Arial"/>
              </a:defRPr>
            </a:lvl4pPr>
            <a:lvl5pPr marL="2057085" indent="-228564" algn="l" defTabSz="457130" rtl="0" eaLnBrk="1" latinLnBrk="0" hangingPunct="1">
              <a:spcBef>
                <a:spcPct val="20000"/>
              </a:spcBef>
              <a:buFont typeface="Arial"/>
              <a:buChar char="»"/>
              <a:defRPr sz="2000" kern="1200">
                <a:solidFill>
                  <a:schemeClr val="tx1"/>
                </a:solidFill>
                <a:latin typeface="Arial"/>
                <a:ea typeface="+mn-ea"/>
                <a:cs typeface="Arial"/>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a:lstStyle>
          <a:p>
            <a:pPr marL="304810" indent="-304810">
              <a:buFont typeface="Arial" panose="020B0604020202020204" pitchFamily="34" charset="0"/>
              <a:buChar char="•"/>
            </a:pPr>
            <a:r>
              <a:rPr lang="en-US" sz="2400" dirty="0">
                <a:latin typeface="+mn-lt"/>
                <a:cs typeface="Arial" panose="020B0604020202020204" pitchFamily="34" charset="0"/>
              </a:rPr>
              <a:t>The litigation strategy of using an internal RAF panel of attorneys was abandoned. The new strategic focus is on claims investigation and settlement. In matters where litigation is required, RAF entered into a collaboration agreement with the State Attorneys office to manage RAF litigation. The model is being implemented and already resulted in reduced legal costs in the first  2 years of implementation</a:t>
            </a:r>
            <a:r>
              <a:rPr lang="en-US" sz="2400" dirty="0" smtClean="0">
                <a:latin typeface="+mn-lt"/>
                <a:cs typeface="Arial" panose="020B0604020202020204" pitchFamily="34" charset="0"/>
              </a:rPr>
              <a:t>.</a:t>
            </a:r>
            <a:endParaRPr lang="en-US" sz="2400" dirty="0">
              <a:latin typeface="+mn-lt"/>
              <a:cs typeface="Arial" panose="020B0604020202020204" pitchFamily="34" charset="0"/>
            </a:endParaRPr>
          </a:p>
          <a:p>
            <a:pPr marL="304810" indent="-304810">
              <a:buFont typeface="Arial" panose="020B0604020202020204" pitchFamily="34" charset="0"/>
              <a:buChar char="•"/>
            </a:pPr>
            <a:r>
              <a:rPr lang="en-US" sz="2400" dirty="0">
                <a:latin typeface="+mn-lt"/>
                <a:cs typeface="Arial" panose="020B0604020202020204" pitchFamily="34" charset="0"/>
              </a:rPr>
              <a:t> RAF also moved away from a model outsourcing actuarial function to an actuarial panel that was costing the Fund </a:t>
            </a:r>
            <a:r>
              <a:rPr lang="en-US" sz="2400" b="1" dirty="0">
                <a:latin typeface="+mn-lt"/>
                <a:cs typeface="Arial" panose="020B0604020202020204" pitchFamily="34" charset="0"/>
              </a:rPr>
              <a:t>R10 000 </a:t>
            </a:r>
            <a:r>
              <a:rPr lang="en-US" sz="2400" dirty="0">
                <a:latin typeface="+mn-lt"/>
                <a:cs typeface="Arial" panose="020B0604020202020204" pitchFamily="34" charset="0"/>
              </a:rPr>
              <a:t>per calculation and around </a:t>
            </a:r>
            <a:r>
              <a:rPr lang="en-US" sz="2400" b="1" dirty="0" smtClean="0">
                <a:latin typeface="+mn-lt"/>
                <a:cs typeface="Arial" panose="020B0604020202020204" pitchFamily="34" charset="0"/>
              </a:rPr>
              <a:t>R181 </a:t>
            </a:r>
            <a:r>
              <a:rPr lang="en-US" sz="2400" b="1" dirty="0">
                <a:latin typeface="+mn-lt"/>
                <a:cs typeface="Arial" panose="020B0604020202020204" pitchFamily="34" charset="0"/>
              </a:rPr>
              <a:t>million </a:t>
            </a:r>
            <a:r>
              <a:rPr lang="en-US" sz="2400" dirty="0">
                <a:latin typeface="+mn-lt"/>
                <a:cs typeface="Arial" panose="020B0604020202020204" pitchFamily="34" charset="0"/>
              </a:rPr>
              <a:t>per year. In terms of the new strategy, actuarial function is considered core business. Capacity has now been created internally thereby saving the Fund millions in actuarial costs</a:t>
            </a:r>
            <a:r>
              <a:rPr lang="en-US" sz="2400" dirty="0" smtClean="0">
                <a:latin typeface="+mn-lt"/>
                <a:cs typeface="Arial" panose="020B0604020202020204" pitchFamily="34" charset="0"/>
              </a:rPr>
              <a:t>. The </a:t>
            </a:r>
            <a:r>
              <a:rPr lang="en-US" sz="2400" b="1" dirty="0" smtClean="0">
                <a:latin typeface="+mn-lt"/>
                <a:cs typeface="Arial" panose="020B0604020202020204" pitchFamily="34" charset="0"/>
              </a:rPr>
              <a:t>insourcing budget is R51 million </a:t>
            </a:r>
            <a:r>
              <a:rPr lang="en-US" sz="2400" dirty="0" smtClean="0">
                <a:latin typeface="+mn-lt"/>
                <a:cs typeface="Arial" panose="020B0604020202020204" pitchFamily="34" charset="0"/>
              </a:rPr>
              <a:t>per annum, thus </a:t>
            </a:r>
            <a:r>
              <a:rPr lang="en-US" sz="2400" b="1" dirty="0" smtClean="0">
                <a:latin typeface="+mn-lt"/>
                <a:cs typeface="Arial" panose="020B0604020202020204" pitchFamily="34" charset="0"/>
              </a:rPr>
              <a:t>saving the Fund R130 million</a:t>
            </a:r>
            <a:r>
              <a:rPr lang="en-US" sz="2400" dirty="0" smtClean="0">
                <a:latin typeface="+mn-lt"/>
                <a:cs typeface="Arial" panose="020B0604020202020204" pitchFamily="34" charset="0"/>
              </a:rPr>
              <a:t>. </a:t>
            </a:r>
            <a:endParaRPr lang="en-US" sz="2400" dirty="0">
              <a:latin typeface="+mn-lt"/>
              <a:cs typeface="Arial" panose="020B0604020202020204" pitchFamily="34" charset="0"/>
            </a:endParaRPr>
          </a:p>
          <a:p>
            <a:pPr marL="304810" indent="-304810">
              <a:buFont typeface="Arial" panose="020B0604020202020204" pitchFamily="34" charset="0"/>
              <a:buChar char="•"/>
            </a:pPr>
            <a:r>
              <a:rPr lang="en-US" sz="2400" dirty="0">
                <a:latin typeface="+mn-lt"/>
                <a:cs typeface="Arial" panose="020B0604020202020204" pitchFamily="34" charset="0"/>
              </a:rPr>
              <a:t>A  Claims Investigation Unit has been established. This is to ensure quality accident investigations previously outsourced to a panel of assessors for many years without any value for money. This panel would have amounted to </a:t>
            </a:r>
            <a:r>
              <a:rPr lang="en-US" sz="2400" b="1" dirty="0">
                <a:latin typeface="+mn-lt"/>
                <a:cs typeface="Arial" panose="020B0604020202020204" pitchFamily="34" charset="0"/>
              </a:rPr>
              <a:t>R1 billion </a:t>
            </a:r>
            <a:r>
              <a:rPr lang="en-US" sz="2400" dirty="0">
                <a:latin typeface="+mn-lt"/>
                <a:cs typeface="Arial" panose="020B0604020202020204" pitchFamily="34" charset="0"/>
              </a:rPr>
              <a:t>over a five year period</a:t>
            </a:r>
            <a:r>
              <a:rPr lang="en-US" sz="2400" dirty="0" smtClean="0">
                <a:latin typeface="+mn-lt"/>
                <a:cs typeface="Arial" panose="020B0604020202020204" pitchFamily="34" charset="0"/>
              </a:rPr>
              <a:t>.</a:t>
            </a:r>
            <a:endParaRPr lang="en-US" sz="2400" dirty="0">
              <a:latin typeface="+mn-lt"/>
              <a:cs typeface="Arial" panose="020B0604020202020204" pitchFamily="34" charset="0"/>
            </a:endParaRPr>
          </a:p>
          <a:p>
            <a:pPr marL="304810" indent="-304810">
              <a:buFont typeface="Arial" panose="020B0604020202020204" pitchFamily="34" charset="0"/>
              <a:buChar char="•"/>
            </a:pPr>
            <a:r>
              <a:rPr lang="en-US" sz="2400" dirty="0">
                <a:latin typeface="+mn-lt"/>
                <a:cs typeface="Arial" panose="020B0604020202020204" pitchFamily="34" charset="0"/>
              </a:rPr>
              <a:t>Medical Tariffs and Treatment Protocols were developed to assist in reducing medical costs. The final publication is expected before end of the first quarter of the 2022/23 FY</a:t>
            </a:r>
            <a:r>
              <a:rPr lang="en-US" sz="2400" dirty="0" smtClean="0">
                <a:latin typeface="+mn-lt"/>
                <a:cs typeface="Arial" panose="020B0604020202020204" pitchFamily="34" charset="0"/>
              </a:rPr>
              <a:t>.</a:t>
            </a:r>
            <a:endParaRPr lang="en-US" sz="2400" dirty="0">
              <a:latin typeface="+mn-lt"/>
              <a:cs typeface="Arial" panose="020B0604020202020204" pitchFamily="34" charset="0"/>
            </a:endParaRPr>
          </a:p>
          <a:p>
            <a:pPr marL="304810" indent="-304810">
              <a:buFont typeface="Arial" panose="020B0604020202020204" pitchFamily="34" charset="0"/>
              <a:buChar char="•"/>
            </a:pPr>
            <a:r>
              <a:rPr lang="en-US" sz="2400" dirty="0">
                <a:latin typeface="+mn-lt"/>
                <a:cs typeface="Arial" panose="020B0604020202020204" pitchFamily="34" charset="0"/>
              </a:rPr>
              <a:t>The Minimum Information Requirements for claims lodgment have been finalized for publishing</a:t>
            </a:r>
            <a:r>
              <a:rPr lang="en-US" sz="2400" dirty="0" smtClean="0">
                <a:latin typeface="+mn-lt"/>
                <a:cs typeface="Arial" panose="020B0604020202020204" pitchFamily="34" charset="0"/>
              </a:rPr>
              <a:t>.</a:t>
            </a:r>
          </a:p>
          <a:p>
            <a:pPr marL="304810" indent="-304810">
              <a:buFont typeface="Arial" panose="020B0604020202020204" pitchFamily="34" charset="0"/>
              <a:buChar char="•"/>
            </a:pPr>
            <a:r>
              <a:rPr lang="en-US" sz="2400" dirty="0" smtClean="0">
                <a:latin typeface="+mn-lt"/>
                <a:cs typeface="Arial" panose="020B0604020202020204" pitchFamily="34" charset="0"/>
              </a:rPr>
              <a:t>The average age of the RAF Claims Requested but Not Yet Paid(RNYP) has reduced from 180 days to 120 days as at 01 April 2022. </a:t>
            </a:r>
            <a:endParaRPr lang="en-US" sz="2400" dirty="0">
              <a:latin typeface="+mn-lt"/>
              <a:cs typeface="Arial" panose="020B0604020202020204" pitchFamily="34" charset="0"/>
            </a:endParaRPr>
          </a:p>
        </p:txBody>
      </p:sp>
    </p:spTree>
    <p:extLst>
      <p:ext uri="{BB962C8B-B14F-4D97-AF65-F5344CB8AC3E}">
        <p14:creationId xmlns:p14="http://schemas.microsoft.com/office/powerpoint/2010/main" xmlns="" val="3738656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13899" y="404014"/>
            <a:ext cx="11044981" cy="636693"/>
          </a:xfrm>
        </p:spPr>
        <p:txBody>
          <a:bodyPr/>
          <a:lstStyle/>
          <a:p>
            <a:r>
              <a:rPr lang="en-ZA" sz="2400" dirty="0"/>
              <a:t>KEY STRATEGIC INITIATIVES AND ACHIEVEMENTS  IN THE 2 YEARS OF IMPLEMENTING THE 2020-25 RAF STRATEGY</a:t>
            </a:r>
          </a:p>
        </p:txBody>
      </p:sp>
      <p:sp>
        <p:nvSpPr>
          <p:cNvPr id="6" name="Content Placeholder 2">
            <a:extLst>
              <a:ext uri="{FF2B5EF4-FFF2-40B4-BE49-F238E27FC236}">
                <a16:creationId xmlns:a16="http://schemas.microsoft.com/office/drawing/2014/main" xmlns="" id="{4B390B2F-72ED-B343-B743-55C13D7D60F9}"/>
              </a:ext>
            </a:extLst>
          </p:cNvPr>
          <p:cNvSpPr txBox="1">
            <a:spLocks noGrp="1"/>
          </p:cNvSpPr>
          <p:nvPr>
            <p:ph type="body" sz="quarter" idx="10"/>
          </p:nvPr>
        </p:nvSpPr>
        <p:spPr>
          <a:xfrm>
            <a:off x="573476" y="1753701"/>
            <a:ext cx="11984284" cy="7349659"/>
          </a:xfrm>
          <a:prstGeom prst="rect">
            <a:avLst/>
          </a:prstGeom>
          <a:ln>
            <a:solidFill>
              <a:schemeClr val="tx1"/>
            </a:solidFill>
          </a:ln>
        </p:spPr>
        <p:txBody>
          <a:bodyPr>
            <a:normAutofit lnSpcReduction="10000"/>
          </a:bodyPr>
          <a:lstStyle>
            <a:lvl1pPr marL="342848" indent="-342848" algn="l" defTabSz="457130" rtl="0" eaLnBrk="1" latinLnBrk="0" hangingPunct="1">
              <a:spcBef>
                <a:spcPct val="20000"/>
              </a:spcBef>
              <a:buFont typeface="Arial"/>
              <a:buChar char="•"/>
              <a:defRPr sz="3200" kern="1200">
                <a:solidFill>
                  <a:schemeClr val="tx1"/>
                </a:solidFill>
                <a:latin typeface="Arial"/>
                <a:ea typeface="+mn-ea"/>
                <a:cs typeface="Arial"/>
              </a:defRPr>
            </a:lvl1pPr>
            <a:lvl2pPr marL="742836" indent="-285707" algn="l" defTabSz="457130" rtl="0" eaLnBrk="1" latinLnBrk="0" hangingPunct="1">
              <a:spcBef>
                <a:spcPct val="20000"/>
              </a:spcBef>
              <a:buFont typeface="Arial"/>
              <a:buChar char="–"/>
              <a:defRPr sz="2800" kern="1200">
                <a:solidFill>
                  <a:schemeClr val="tx1"/>
                </a:solidFill>
                <a:latin typeface="Arial"/>
                <a:ea typeface="+mn-ea"/>
                <a:cs typeface="Arial"/>
              </a:defRPr>
            </a:lvl2pPr>
            <a:lvl3pPr marL="1142824" indent="-228564" algn="l" defTabSz="457130" rtl="0" eaLnBrk="1" latinLnBrk="0" hangingPunct="1">
              <a:spcBef>
                <a:spcPct val="20000"/>
              </a:spcBef>
              <a:buFont typeface="Arial"/>
              <a:buChar char="•"/>
              <a:defRPr sz="2400" kern="1200">
                <a:solidFill>
                  <a:schemeClr val="tx1"/>
                </a:solidFill>
                <a:latin typeface="Arial"/>
                <a:ea typeface="+mn-ea"/>
                <a:cs typeface="Arial"/>
              </a:defRPr>
            </a:lvl3pPr>
            <a:lvl4pPr marL="1599954" indent="-228564" algn="l" defTabSz="457130" rtl="0" eaLnBrk="1" latinLnBrk="0" hangingPunct="1">
              <a:spcBef>
                <a:spcPct val="20000"/>
              </a:spcBef>
              <a:buFont typeface="Arial"/>
              <a:buChar char="–"/>
              <a:defRPr sz="2000" kern="1200">
                <a:solidFill>
                  <a:schemeClr val="tx1"/>
                </a:solidFill>
                <a:latin typeface="Arial"/>
                <a:ea typeface="+mn-ea"/>
                <a:cs typeface="Arial"/>
              </a:defRPr>
            </a:lvl4pPr>
            <a:lvl5pPr marL="2057085" indent="-228564" algn="l" defTabSz="457130" rtl="0" eaLnBrk="1" latinLnBrk="0" hangingPunct="1">
              <a:spcBef>
                <a:spcPct val="20000"/>
              </a:spcBef>
              <a:buFont typeface="Arial"/>
              <a:buChar char="»"/>
              <a:defRPr sz="2000" kern="1200">
                <a:solidFill>
                  <a:schemeClr val="tx1"/>
                </a:solidFill>
                <a:latin typeface="Arial"/>
                <a:ea typeface="+mn-ea"/>
                <a:cs typeface="Arial"/>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a:lstStyle>
          <a:p>
            <a:pPr marL="257174" indent="-257174">
              <a:spcAft>
                <a:spcPts val="599"/>
              </a:spcAft>
              <a:buFont typeface="Symbol" panose="05050102010706020507" pitchFamily="18" charset="2"/>
              <a:buChar char=""/>
            </a:pPr>
            <a:r>
              <a:rPr lang="en-GB" sz="2400" dirty="0">
                <a:latin typeface="+mn-lt"/>
                <a:ea typeface="Calibri" panose="020F0502020204030204" pitchFamily="34" charset="0"/>
                <a:cs typeface="Arial" panose="020B0604020202020204" pitchFamily="34" charset="0"/>
              </a:rPr>
              <a:t>One of the key strategic outcomes to address financial sustainability was obtaining a bridging facility of R15 billion. The Board </a:t>
            </a:r>
            <a:r>
              <a:rPr lang="en-GB" sz="2400" dirty="0" smtClean="0">
                <a:latin typeface="+mn-lt"/>
                <a:ea typeface="Calibri" panose="020F0502020204030204" pitchFamily="34" charset="0"/>
                <a:cs typeface="Arial" panose="020B0604020202020204" pitchFamily="34" charset="0"/>
              </a:rPr>
              <a:t>has since </a:t>
            </a:r>
            <a:r>
              <a:rPr lang="en-GB" sz="2400" dirty="0">
                <a:latin typeface="+mn-lt"/>
                <a:ea typeface="Calibri" panose="020F0502020204030204" pitchFamily="34" charset="0"/>
                <a:cs typeface="Arial" panose="020B0604020202020204" pitchFamily="34" charset="0"/>
              </a:rPr>
              <a:t>taken a decision not to pursue this strategy owing to the improved liquidity position of the RAF. </a:t>
            </a:r>
          </a:p>
          <a:p>
            <a:pPr marL="257174" indent="-257174">
              <a:spcAft>
                <a:spcPts val="599"/>
              </a:spcAft>
              <a:buFont typeface="Symbol" panose="05050102010706020507" pitchFamily="18" charset="2"/>
              <a:buChar char=""/>
            </a:pPr>
            <a:r>
              <a:rPr lang="en-GB" sz="2400" dirty="0">
                <a:latin typeface="+mn-lt"/>
                <a:ea typeface="Calibri" panose="020F0502020204030204" pitchFamily="34" charset="0"/>
                <a:cs typeface="Arial" panose="020B0604020202020204" pitchFamily="34" charset="0"/>
              </a:rPr>
              <a:t>Following prolonged period of leadership instability, the DoT Minister appointed a permanent board in December 2019. the board then appointed a permanent CEO in August 2020. </a:t>
            </a:r>
          </a:p>
          <a:p>
            <a:pPr marL="257174" indent="-257174">
              <a:spcAft>
                <a:spcPts val="599"/>
              </a:spcAft>
              <a:buFont typeface="Symbol" panose="05050102010706020507" pitchFamily="18" charset="2"/>
              <a:buChar char=""/>
            </a:pPr>
            <a:r>
              <a:rPr lang="en-GB" sz="2400" dirty="0">
                <a:latin typeface="+mn-lt"/>
                <a:ea typeface="Calibri" panose="020F0502020204030204" pitchFamily="34" charset="0"/>
                <a:cs typeface="Arial" panose="020B0604020202020204" pitchFamily="34" charset="0"/>
              </a:rPr>
              <a:t>As part of the transformation the RAF, one of the key strategic outcomes was to review the organisational structure and comprehensive skills audit to ensure that it is fit for purpose and have the appropriate skills to implement the new Operating Model.</a:t>
            </a:r>
          </a:p>
          <a:p>
            <a:pPr marL="257174" indent="-257174">
              <a:spcAft>
                <a:spcPts val="599"/>
              </a:spcAft>
              <a:buFont typeface="Symbol" panose="05050102010706020507" pitchFamily="18" charset="2"/>
              <a:buChar char=""/>
            </a:pPr>
            <a:r>
              <a:rPr lang="en-GB" sz="2400" dirty="0">
                <a:latin typeface="+mn-lt"/>
                <a:ea typeface="Calibri" panose="020F0502020204030204" pitchFamily="34" charset="0"/>
                <a:cs typeface="Arial" panose="020B0604020202020204" pitchFamily="34" charset="0"/>
              </a:rPr>
              <a:t>Both the executive macro and micro organizational structures have been finalized and recruitment of permanent executives is underway. The comprehensive skills audit was also completed and informed the job design for the new organisational structure. </a:t>
            </a:r>
          </a:p>
          <a:p>
            <a:pPr marL="257174" indent="-257174">
              <a:spcAft>
                <a:spcPts val="599"/>
              </a:spcAft>
              <a:buFont typeface="Symbol" panose="05050102010706020507" pitchFamily="18" charset="2"/>
              <a:buChar char=""/>
            </a:pPr>
            <a:r>
              <a:rPr lang="en-US" sz="2400" dirty="0" smtClean="0">
                <a:solidFill>
                  <a:srgbClr val="1A2155"/>
                </a:solidFill>
                <a:latin typeface="Calibri"/>
                <a:cs typeface="Arial" panose="020B0604020202020204" pitchFamily="34" charset="0"/>
              </a:rPr>
              <a:t>The onboarding of an implementing partner for the Integrated Claims Management System(ICMS) will finally see the RAF start its digitization journey.</a:t>
            </a:r>
          </a:p>
          <a:p>
            <a:pPr marL="257174" indent="-257174">
              <a:spcAft>
                <a:spcPts val="599"/>
              </a:spcAft>
              <a:buFont typeface="Symbol" panose="05050102010706020507" pitchFamily="18" charset="2"/>
              <a:buChar char=""/>
            </a:pPr>
            <a:r>
              <a:rPr lang="en-ZA" sz="2400" kern="0" dirty="0" smtClean="0">
                <a:solidFill>
                  <a:srgbClr val="1A2155"/>
                </a:solidFill>
                <a:latin typeface="Calibri"/>
                <a:cs typeface="Arial" panose="020B0604020202020204" pitchFamily="34" charset="0"/>
                <a:sym typeface="Helvetica"/>
              </a:rPr>
              <a:t>Notwithstanding </a:t>
            </a:r>
            <a:r>
              <a:rPr lang="en-ZA" sz="2400" kern="0" dirty="0">
                <a:solidFill>
                  <a:srgbClr val="1A2155"/>
                </a:solidFill>
                <a:latin typeface="Calibri"/>
                <a:cs typeface="Arial" panose="020B0604020202020204" pitchFamily="34" charset="0"/>
                <a:sym typeface="Helvetica"/>
              </a:rPr>
              <a:t>the current dispute between AGSA and RAF on the Accounting Policy change for the 2020/21 audit, the RAF obtained a clean audit outcome for the 2019/20 </a:t>
            </a:r>
            <a:r>
              <a:rPr lang="en-ZA" sz="2400" kern="0" dirty="0" smtClean="0">
                <a:solidFill>
                  <a:srgbClr val="1A2155"/>
                </a:solidFill>
                <a:latin typeface="Calibri"/>
                <a:cs typeface="Arial" panose="020B0604020202020204" pitchFamily="34" charset="0"/>
                <a:sym typeface="Helvetica"/>
              </a:rPr>
              <a:t>audit.</a:t>
            </a:r>
          </a:p>
          <a:p>
            <a:pPr marL="257174" indent="-257174">
              <a:spcAft>
                <a:spcPts val="599"/>
              </a:spcAft>
              <a:buFont typeface="Symbol" panose="05050102010706020507" pitchFamily="18" charset="2"/>
              <a:buChar char=""/>
            </a:pPr>
            <a:r>
              <a:rPr lang="en-GB" sz="2400" kern="0" dirty="0" smtClean="0">
                <a:solidFill>
                  <a:srgbClr val="1A2155"/>
                </a:solidFill>
                <a:latin typeface="Calibri"/>
                <a:cs typeface="Arial" panose="020B0604020202020204" pitchFamily="34" charset="0"/>
                <a:sym typeface="Helvetica"/>
              </a:rPr>
              <a:t>Achieved </a:t>
            </a:r>
            <a:r>
              <a:rPr lang="en-GB" sz="2400" b="1" kern="0" dirty="0">
                <a:solidFill>
                  <a:srgbClr val="1A2155"/>
                </a:solidFill>
                <a:latin typeface="Calibri"/>
                <a:cs typeface="Arial" panose="020B0604020202020204" pitchFamily="34" charset="0"/>
                <a:sym typeface="Helvetica"/>
              </a:rPr>
              <a:t>78% </a:t>
            </a:r>
            <a:r>
              <a:rPr lang="en-GB" sz="2400" kern="0" dirty="0">
                <a:solidFill>
                  <a:srgbClr val="1A2155"/>
                </a:solidFill>
                <a:latin typeface="Calibri"/>
                <a:cs typeface="Arial" panose="020B0604020202020204" pitchFamily="34" charset="0"/>
                <a:sym typeface="Helvetica"/>
              </a:rPr>
              <a:t>of the 2020/21 APP targets and are on track to achieve similar performance for the 2021/22 APP. </a:t>
            </a:r>
            <a:endParaRPr lang="en-ZA" sz="2400" kern="0" dirty="0">
              <a:solidFill>
                <a:srgbClr val="1A2155"/>
              </a:solidFill>
              <a:latin typeface="Calibri"/>
              <a:cs typeface="Arial" panose="020B0604020202020204" pitchFamily="34" charset="0"/>
              <a:sym typeface="Helvetica"/>
            </a:endParaRPr>
          </a:p>
          <a:p>
            <a:pPr marL="257174" indent="-257174">
              <a:spcAft>
                <a:spcPts val="599"/>
              </a:spcAft>
              <a:buFont typeface="Symbol" panose="05050102010706020507" pitchFamily="18" charset="2"/>
              <a:buChar char=""/>
            </a:pPr>
            <a:endParaRPr lang="en-US" sz="2400" dirty="0" smtClean="0">
              <a:solidFill>
                <a:srgbClr val="1A2155"/>
              </a:solidFill>
              <a:latin typeface="Calibri"/>
              <a:cs typeface="Arial" panose="020B0604020202020204" pitchFamily="34" charset="0"/>
            </a:endParaRPr>
          </a:p>
          <a:p>
            <a:pPr marL="257174" indent="-257174">
              <a:spcAft>
                <a:spcPts val="599"/>
              </a:spcAft>
              <a:buFont typeface="Symbol" panose="05050102010706020507" pitchFamily="18" charset="2"/>
              <a:buChar char=""/>
            </a:pPr>
            <a:endParaRPr lang="en-US" sz="2400" dirty="0">
              <a:solidFill>
                <a:prstClr val="black"/>
              </a:solidFill>
              <a:latin typeface="Calibri"/>
              <a:cs typeface="Arial" panose="020B0604020202020204" pitchFamily="34" charset="0"/>
            </a:endParaRPr>
          </a:p>
          <a:p>
            <a:pPr marL="257174" indent="-257174">
              <a:spcAft>
                <a:spcPts val="599"/>
              </a:spcAft>
              <a:buFont typeface="Symbol" panose="05050102010706020507" pitchFamily="18" charset="2"/>
              <a:buChar char=""/>
            </a:pPr>
            <a:endParaRPr lang="en-GB" sz="2400" dirty="0">
              <a:latin typeface="+mn-lt"/>
              <a:ea typeface="Calibri" panose="020F0502020204030204" pitchFamily="34" charset="0"/>
              <a:cs typeface="Arial" panose="020B0604020202020204" pitchFamily="34" charset="0"/>
            </a:endParaRPr>
          </a:p>
          <a:p>
            <a:pPr marL="257174" indent="-257174">
              <a:spcAft>
                <a:spcPts val="599"/>
              </a:spcAft>
              <a:buFont typeface="Symbol" panose="05050102010706020507" pitchFamily="18" charset="2"/>
              <a:buChar char=""/>
            </a:pPr>
            <a:endParaRPr lang="en-GB" sz="2400" dirty="0">
              <a:latin typeface="+mn-lt"/>
              <a:ea typeface="Calibri" panose="020F0502020204030204" pitchFamily="34" charset="0"/>
              <a:cs typeface="Arial" panose="020B0604020202020204" pitchFamily="34" charset="0"/>
            </a:endParaRPr>
          </a:p>
          <a:p>
            <a:pPr marL="304810" indent="-304810">
              <a:buFont typeface="Arial" panose="020B0604020202020204" pitchFamily="34" charset="0"/>
              <a:buChar char="•"/>
            </a:pPr>
            <a:endParaRPr lang="en-US" sz="2400" dirty="0">
              <a:solidFill>
                <a:prstClr val="black"/>
              </a:solidFill>
              <a:latin typeface="Arial" panose="020B0604020202020204" pitchFamily="34" charset="0"/>
              <a:cs typeface="Arial" panose="020B0604020202020204" pitchFamily="34" charset="0"/>
            </a:endParaRPr>
          </a:p>
          <a:p>
            <a:pPr marL="257174" indent="-257174">
              <a:lnSpc>
                <a:spcPct val="150000"/>
              </a:lnSpc>
              <a:spcAft>
                <a:spcPts val="599"/>
              </a:spcAft>
              <a:buFont typeface="Symbol" panose="05050102010706020507" pitchFamily="18" charset="2"/>
              <a:buChar char=""/>
            </a:pPr>
            <a:endParaRPr lang="en-GB"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734080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036320" y="410933"/>
            <a:ext cx="10176168" cy="909867"/>
          </a:xfrm>
        </p:spPr>
        <p:txBody>
          <a:bodyPr/>
          <a:lstStyle/>
          <a:p>
            <a:pPr lvl="0"/>
            <a:r>
              <a:rPr lang="en-ZA" sz="2700" cap="small" dirty="0"/>
              <a:t> Actuarial Liability Projections vs Actual 2015 to 2022</a:t>
            </a:r>
          </a:p>
          <a:p>
            <a:endParaRPr lang="en-US" cap="small" dirty="0"/>
          </a:p>
        </p:txBody>
      </p:sp>
      <p:pic>
        <p:nvPicPr>
          <p:cNvPr id="2" name="Picture 1">
            <a:extLst>
              <a:ext uri="{FF2B5EF4-FFF2-40B4-BE49-F238E27FC236}">
                <a16:creationId xmlns:a16="http://schemas.microsoft.com/office/drawing/2014/main" xmlns="" id="{3ED8002F-8292-49FA-AF2B-DA19460B9A90}"/>
              </a:ext>
            </a:extLst>
          </p:cNvPr>
          <p:cNvPicPr>
            <a:picLocks noChangeAspect="1"/>
          </p:cNvPicPr>
          <p:nvPr/>
        </p:nvPicPr>
        <p:blipFill>
          <a:blip r:embed="rId2" cstate="print"/>
          <a:stretch>
            <a:fillRect/>
          </a:stretch>
        </p:blipFill>
        <p:spPr>
          <a:xfrm>
            <a:off x="845128" y="3206173"/>
            <a:ext cx="11291454" cy="6136494"/>
          </a:xfrm>
          <a:prstGeom prst="rect">
            <a:avLst/>
          </a:prstGeom>
        </p:spPr>
      </p:pic>
      <p:pic>
        <p:nvPicPr>
          <p:cNvPr id="3" name="Picture 2">
            <a:extLst>
              <a:ext uri="{FF2B5EF4-FFF2-40B4-BE49-F238E27FC236}">
                <a16:creationId xmlns:a16="http://schemas.microsoft.com/office/drawing/2014/main" xmlns="" id="{2633A8D0-6C7D-422D-A48C-E2200BD1158B}"/>
              </a:ext>
            </a:extLst>
          </p:cNvPr>
          <p:cNvPicPr>
            <a:picLocks noChangeAspect="1"/>
          </p:cNvPicPr>
          <p:nvPr/>
        </p:nvPicPr>
        <p:blipFill>
          <a:blip r:embed="rId3" cstate="print"/>
          <a:stretch>
            <a:fillRect/>
          </a:stretch>
        </p:blipFill>
        <p:spPr>
          <a:xfrm>
            <a:off x="845128" y="1465117"/>
            <a:ext cx="10529454" cy="1596738"/>
          </a:xfrm>
          <a:prstGeom prst="rect">
            <a:avLst/>
          </a:prstGeom>
        </p:spPr>
      </p:pic>
    </p:spTree>
    <p:extLst>
      <p:ext uri="{BB962C8B-B14F-4D97-AF65-F5344CB8AC3E}">
        <p14:creationId xmlns:p14="http://schemas.microsoft.com/office/powerpoint/2010/main" xmlns="" val="3028957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036320" y="410933"/>
            <a:ext cx="10176168" cy="909867"/>
          </a:xfrm>
        </p:spPr>
        <p:txBody>
          <a:bodyPr/>
          <a:lstStyle/>
          <a:p>
            <a:pPr lvl="0"/>
            <a:r>
              <a:rPr lang="en-ZA" sz="2700" cap="small" dirty="0"/>
              <a:t> RNYP Balance Projections  2015 to 2022</a:t>
            </a:r>
          </a:p>
          <a:p>
            <a:endParaRPr lang="en-US" cap="small" dirty="0"/>
          </a:p>
        </p:txBody>
      </p:sp>
      <p:pic>
        <p:nvPicPr>
          <p:cNvPr id="2" name="Picture 1">
            <a:extLst>
              <a:ext uri="{FF2B5EF4-FFF2-40B4-BE49-F238E27FC236}">
                <a16:creationId xmlns:a16="http://schemas.microsoft.com/office/drawing/2014/main" xmlns="" id="{98FC0C6E-4893-43AE-97D7-2EAE741F2879}"/>
              </a:ext>
            </a:extLst>
          </p:cNvPr>
          <p:cNvPicPr>
            <a:picLocks noChangeAspect="1"/>
          </p:cNvPicPr>
          <p:nvPr/>
        </p:nvPicPr>
        <p:blipFill>
          <a:blip r:embed="rId2" cstate="print"/>
          <a:stretch>
            <a:fillRect/>
          </a:stretch>
        </p:blipFill>
        <p:spPr>
          <a:xfrm>
            <a:off x="1061720" y="1658620"/>
            <a:ext cx="10800080" cy="1211580"/>
          </a:xfrm>
          <a:prstGeom prst="rect">
            <a:avLst/>
          </a:prstGeom>
        </p:spPr>
      </p:pic>
      <p:pic>
        <p:nvPicPr>
          <p:cNvPr id="3" name="Picture 2">
            <a:extLst>
              <a:ext uri="{FF2B5EF4-FFF2-40B4-BE49-F238E27FC236}">
                <a16:creationId xmlns:a16="http://schemas.microsoft.com/office/drawing/2014/main" xmlns="" id="{1E1FB556-1D83-4D35-B8CD-91B7BA337955}"/>
              </a:ext>
            </a:extLst>
          </p:cNvPr>
          <p:cNvPicPr>
            <a:picLocks noChangeAspect="1"/>
          </p:cNvPicPr>
          <p:nvPr/>
        </p:nvPicPr>
        <p:blipFill>
          <a:blip r:embed="rId3" cstate="print"/>
          <a:stretch>
            <a:fillRect/>
          </a:stretch>
        </p:blipFill>
        <p:spPr>
          <a:xfrm>
            <a:off x="901700" y="3132166"/>
            <a:ext cx="11061700" cy="5618134"/>
          </a:xfrm>
          <a:prstGeom prst="rect">
            <a:avLst/>
          </a:prstGeom>
        </p:spPr>
      </p:pic>
    </p:spTree>
    <p:extLst>
      <p:ext uri="{BB962C8B-B14F-4D97-AF65-F5344CB8AC3E}">
        <p14:creationId xmlns:p14="http://schemas.microsoft.com/office/powerpoint/2010/main" xmlns="" val="2712109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sz="quarter" idx="10"/>
          </p:nvPr>
        </p:nvSpPr>
        <p:spPr/>
        <p:txBody>
          <a:bodyPr/>
          <a:lstStyle/>
          <a:p>
            <a:endParaRPr lang="en-Z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55808" y="177894"/>
            <a:ext cx="10298271" cy="939705"/>
          </a:xfrm>
        </p:spPr>
        <p:txBody>
          <a:bodyPr/>
          <a:lstStyle/>
          <a:p>
            <a:r>
              <a:rPr lang="en-US" dirty="0" smtClean="0">
                <a:latin typeface="+mj-lt"/>
              </a:rPr>
              <a:t>REDUCED LEGAL COSTS- </a:t>
            </a:r>
            <a:r>
              <a:rPr lang="en-US" sz="2000" dirty="0" smtClean="0">
                <a:latin typeface="+mj-lt"/>
              </a:rPr>
              <a:t>Revenue vs Expenses 2019-2022</a:t>
            </a:r>
          </a:p>
          <a:p>
            <a:endParaRPr lang="en-US" dirty="0"/>
          </a:p>
        </p:txBody>
      </p:sp>
      <p:sp>
        <p:nvSpPr>
          <p:cNvPr id="9" name="Text Placeholder 1"/>
          <p:cNvSpPr txBox="1">
            <a:spLocks/>
          </p:cNvSpPr>
          <p:nvPr/>
        </p:nvSpPr>
        <p:spPr>
          <a:xfrm>
            <a:off x="622910" y="9034938"/>
            <a:ext cx="7058050" cy="606029"/>
          </a:xfrm>
          <a:prstGeom prst="rect">
            <a:avLst/>
          </a:prstGeom>
          <a:ln>
            <a:solidFill>
              <a:srgbClr val="060712"/>
            </a:solidFill>
          </a:ln>
        </p:spPr>
        <p:txBody>
          <a:bodyPr vert="horz" lIns="91425" tIns="45713" rIns="91425" bIns="45713" rtlCol="0">
            <a:normAutofit/>
          </a:bodyPr>
          <a:lstStyle>
            <a:lvl1pPr marL="0" indent="0" algn="l" defTabSz="650130" rtl="0" eaLnBrk="1" latinLnBrk="0" hangingPunct="1">
              <a:spcBef>
                <a:spcPct val="20000"/>
              </a:spcBef>
              <a:buFont typeface="Arial"/>
              <a:buNone/>
              <a:defRPr sz="2560" kern="1200" baseline="0">
                <a:solidFill>
                  <a:schemeClr val="tx1"/>
                </a:solidFill>
                <a:latin typeface="Arial"/>
                <a:ea typeface="+mn-ea"/>
                <a:cs typeface="Arial"/>
              </a:defRPr>
            </a:lvl1pPr>
            <a:lvl2pPr marL="1056461" indent="-406332" algn="l" defTabSz="650130" rtl="0" eaLnBrk="1" latinLnBrk="0" hangingPunct="1">
              <a:spcBef>
                <a:spcPct val="20000"/>
              </a:spcBef>
              <a:buFont typeface="Arial"/>
              <a:buChar char="–"/>
              <a:defRPr sz="2560" kern="1200">
                <a:solidFill>
                  <a:schemeClr val="tx1"/>
                </a:solidFill>
                <a:latin typeface="Arial"/>
                <a:ea typeface="+mn-ea"/>
                <a:cs typeface="Arial"/>
              </a:defRPr>
            </a:lvl2pPr>
            <a:lvl3pPr marL="1625324" indent="-325064" algn="l" defTabSz="650130" rtl="0" eaLnBrk="1" latinLnBrk="0" hangingPunct="1">
              <a:spcBef>
                <a:spcPct val="20000"/>
              </a:spcBef>
              <a:buFont typeface="Arial"/>
              <a:buChar char="•"/>
              <a:defRPr sz="2560" kern="1200">
                <a:solidFill>
                  <a:schemeClr val="tx1"/>
                </a:solidFill>
                <a:latin typeface="Arial"/>
                <a:ea typeface="+mn-ea"/>
                <a:cs typeface="Arial"/>
              </a:defRPr>
            </a:lvl3pPr>
            <a:lvl4pPr marL="2275455" indent="-325064" algn="l" defTabSz="650130" rtl="0" eaLnBrk="1" latinLnBrk="0" hangingPunct="1">
              <a:spcBef>
                <a:spcPct val="20000"/>
              </a:spcBef>
              <a:buFont typeface="Arial"/>
              <a:buChar char="–"/>
              <a:defRPr sz="2560" kern="1200">
                <a:solidFill>
                  <a:schemeClr val="tx1"/>
                </a:solidFill>
                <a:latin typeface="Arial"/>
                <a:ea typeface="+mn-ea"/>
                <a:cs typeface="Arial"/>
              </a:defRPr>
            </a:lvl4pPr>
            <a:lvl5pPr marL="2925586" indent="-325064" algn="l" defTabSz="650130" rtl="0" eaLnBrk="1" latinLnBrk="0" hangingPunct="1">
              <a:spcBef>
                <a:spcPct val="20000"/>
              </a:spcBef>
              <a:buFont typeface="Arial"/>
              <a:buChar char="»"/>
              <a:defRPr sz="2560" kern="1200">
                <a:solidFill>
                  <a:schemeClr val="tx1"/>
                </a:solidFill>
                <a:latin typeface="Arial"/>
                <a:ea typeface="+mn-ea"/>
                <a:cs typeface="Arial"/>
              </a:defRPr>
            </a:lvl5pPr>
            <a:lvl6pPr marL="3575717" indent="-325064" algn="l" defTabSz="650130" rtl="0" eaLnBrk="1" latinLnBrk="0" hangingPunct="1">
              <a:spcBef>
                <a:spcPct val="20000"/>
              </a:spcBef>
              <a:buFont typeface="Arial"/>
              <a:buChar char="•"/>
              <a:defRPr sz="2844" kern="1200">
                <a:solidFill>
                  <a:schemeClr val="tx1"/>
                </a:solidFill>
                <a:latin typeface="+mn-lt"/>
                <a:ea typeface="+mn-ea"/>
                <a:cs typeface="+mn-cs"/>
              </a:defRPr>
            </a:lvl6pPr>
            <a:lvl7pPr marL="4225845" indent="-325064" algn="l" defTabSz="650130" rtl="0" eaLnBrk="1" latinLnBrk="0" hangingPunct="1">
              <a:spcBef>
                <a:spcPct val="20000"/>
              </a:spcBef>
              <a:buFont typeface="Arial"/>
              <a:buChar char="•"/>
              <a:defRPr sz="2844" kern="1200">
                <a:solidFill>
                  <a:schemeClr val="tx1"/>
                </a:solidFill>
                <a:latin typeface="+mn-lt"/>
                <a:ea typeface="+mn-ea"/>
                <a:cs typeface="+mn-cs"/>
              </a:defRPr>
            </a:lvl7pPr>
            <a:lvl8pPr marL="4875977" indent="-325064" algn="l" defTabSz="650130" rtl="0" eaLnBrk="1" latinLnBrk="0" hangingPunct="1">
              <a:spcBef>
                <a:spcPct val="20000"/>
              </a:spcBef>
              <a:buFont typeface="Arial"/>
              <a:buChar char="•"/>
              <a:defRPr sz="2844" kern="1200">
                <a:solidFill>
                  <a:schemeClr val="tx1"/>
                </a:solidFill>
                <a:latin typeface="+mn-lt"/>
                <a:ea typeface="+mn-ea"/>
                <a:cs typeface="+mn-cs"/>
              </a:defRPr>
            </a:lvl8pPr>
            <a:lvl9pPr marL="5526105" indent="-325064" algn="l" defTabSz="650130" rtl="0" eaLnBrk="1" latinLnBrk="0" hangingPunct="1">
              <a:spcBef>
                <a:spcPct val="20000"/>
              </a:spcBef>
              <a:buFont typeface="Arial"/>
              <a:buChar char="•"/>
              <a:defRPr sz="2844" kern="1200">
                <a:solidFill>
                  <a:schemeClr val="tx1"/>
                </a:solidFill>
                <a:latin typeface="+mn-lt"/>
                <a:ea typeface="+mn-ea"/>
                <a:cs typeface="+mn-cs"/>
              </a:defRPr>
            </a:lvl9pPr>
          </a:lstStyle>
          <a:p>
            <a:r>
              <a:rPr lang="fr-FR" sz="1493" b="1" dirty="0" smtClean="0"/>
              <a:t>* </a:t>
            </a:r>
            <a:r>
              <a:rPr lang="fr-FR" sz="1600" b="1" dirty="0" smtClean="0">
                <a:solidFill>
                  <a:srgbClr val="FF0000"/>
                </a:solidFill>
              </a:rPr>
              <a:t>The legal costs for 2022 includes backlog legal costs for panel attorneys</a:t>
            </a:r>
          </a:p>
          <a:p>
            <a:endParaRPr lang="en-ZA" sz="1493" dirty="0"/>
          </a:p>
        </p:txBody>
      </p:sp>
      <p:sp>
        <p:nvSpPr>
          <p:cNvPr id="5" name="Text Placeholder 4"/>
          <p:cNvSpPr>
            <a:spLocks noGrp="1"/>
          </p:cNvSpPr>
          <p:nvPr>
            <p:ph type="body" sz="quarter" idx="10"/>
          </p:nvPr>
        </p:nvSpPr>
        <p:spPr>
          <a:xfrm>
            <a:off x="0" y="873760"/>
            <a:ext cx="12862560" cy="7876645"/>
          </a:xfrm>
        </p:spPr>
        <p:txBody>
          <a:bodyPr/>
          <a:lstStyle/>
          <a:p>
            <a:r>
              <a:rPr lang="en-ZA" dirty="0" smtClean="0"/>
              <a:t>1</a:t>
            </a:r>
            <a:endParaRPr lang="en-ZA" dirty="0"/>
          </a:p>
        </p:txBody>
      </p:sp>
      <p:graphicFrame>
        <p:nvGraphicFramePr>
          <p:cNvPr id="10" name="Chart 9">
            <a:extLst>
              <a:ext uri="{FF2B5EF4-FFF2-40B4-BE49-F238E27FC236}">
                <a16:creationId xmlns:a16="http://schemas.microsoft.com/office/drawing/2014/main" xmlns="" id="{E543A00D-790E-43C4-A39C-FE472A428911}"/>
              </a:ext>
            </a:extLst>
          </p:cNvPr>
          <p:cNvGraphicFramePr>
            <a:graphicFrameLocks/>
          </p:cNvGraphicFramePr>
          <p:nvPr>
            <p:extLst>
              <p:ext uri="{D42A27DB-BD31-4B8C-83A1-F6EECF244321}">
                <p14:modId xmlns:p14="http://schemas.microsoft.com/office/powerpoint/2010/main" xmlns="" val="768282930"/>
              </p:ext>
            </p:extLst>
          </p:nvPr>
        </p:nvGraphicFramePr>
        <p:xfrm>
          <a:off x="622910" y="3362800"/>
          <a:ext cx="11156156" cy="56721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590125667"/>
              </p:ext>
            </p:extLst>
          </p:nvPr>
        </p:nvGraphicFramePr>
        <p:xfrm>
          <a:off x="1442721" y="1625601"/>
          <a:ext cx="9611358" cy="1737198"/>
        </p:xfrm>
        <a:graphic>
          <a:graphicData uri="http://schemas.openxmlformats.org/drawingml/2006/table">
            <a:tbl>
              <a:tblPr/>
              <a:tblGrid>
                <a:gridCol w="2778586">
                  <a:extLst>
                    <a:ext uri="{9D8B030D-6E8A-4147-A177-3AD203B41FA5}">
                      <a16:colId xmlns:a16="http://schemas.microsoft.com/office/drawing/2014/main" xmlns="" val="1736006265"/>
                    </a:ext>
                  </a:extLst>
                </a:gridCol>
                <a:gridCol w="1708193">
                  <a:extLst>
                    <a:ext uri="{9D8B030D-6E8A-4147-A177-3AD203B41FA5}">
                      <a16:colId xmlns:a16="http://schemas.microsoft.com/office/drawing/2014/main" xmlns="" val="3229475998"/>
                    </a:ext>
                  </a:extLst>
                </a:gridCol>
                <a:gridCol w="1708193">
                  <a:extLst>
                    <a:ext uri="{9D8B030D-6E8A-4147-A177-3AD203B41FA5}">
                      <a16:colId xmlns:a16="http://schemas.microsoft.com/office/drawing/2014/main" xmlns="" val="4277486137"/>
                    </a:ext>
                  </a:extLst>
                </a:gridCol>
                <a:gridCol w="1708193">
                  <a:extLst>
                    <a:ext uri="{9D8B030D-6E8A-4147-A177-3AD203B41FA5}">
                      <a16:colId xmlns:a16="http://schemas.microsoft.com/office/drawing/2014/main" xmlns="" val="2780770874"/>
                    </a:ext>
                  </a:extLst>
                </a:gridCol>
                <a:gridCol w="1708193">
                  <a:extLst>
                    <a:ext uri="{9D8B030D-6E8A-4147-A177-3AD203B41FA5}">
                      <a16:colId xmlns:a16="http://schemas.microsoft.com/office/drawing/2014/main" xmlns="" val="3235957330"/>
                    </a:ext>
                  </a:extLst>
                </a:gridCol>
              </a:tblGrid>
              <a:tr h="301498">
                <a:tc>
                  <a:txBody>
                    <a:bodyPr/>
                    <a:lstStyle/>
                    <a:p>
                      <a:pPr algn="l" fontAlgn="b"/>
                      <a:r>
                        <a:rPr lang="en-ZA" sz="1400" b="1" i="0" u="none" strike="noStrike">
                          <a:solidFill>
                            <a:srgbClr val="000000"/>
                          </a:solidFill>
                          <a:effectLst/>
                          <a:latin typeface="Calibri" panose="020F0502020204030204" pitchFamily="34" charset="0"/>
                        </a:rPr>
                        <a:t>Year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2019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4007651"/>
                  </a:ext>
                </a:extLst>
              </a:tr>
              <a:tr h="287140">
                <a:tc>
                  <a:txBody>
                    <a:bodyPr/>
                    <a:lstStyle/>
                    <a:p>
                      <a:pPr algn="l" fontAlgn="b"/>
                      <a:endParaRPr lang="en-ZA" sz="1400" b="1"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709971850"/>
                  </a:ext>
                </a:extLst>
              </a:tr>
              <a:tr h="287140">
                <a:tc>
                  <a:txBody>
                    <a:bodyPr/>
                    <a:lstStyle/>
                    <a:p>
                      <a:pPr algn="l" fontAlgn="b"/>
                      <a:r>
                        <a:rPr lang="en-ZA" sz="1400" b="1" i="0" u="none" strike="noStrike">
                          <a:solidFill>
                            <a:srgbClr val="000000"/>
                          </a:solidFill>
                          <a:effectLst/>
                          <a:latin typeface="Calibri" panose="020F0502020204030204" pitchFamily="34" charset="0"/>
                        </a:rPr>
                        <a:t>Revenue</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43 239</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41 240</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42 249</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48 032</a:t>
                      </a:r>
                    </a:p>
                  </a:txBody>
                  <a:tcPr marL="9525" marR="9525" marT="9525" marB="0" anchor="b">
                    <a:lnL>
                      <a:noFill/>
                    </a:lnL>
                    <a:lnR>
                      <a:noFill/>
                    </a:lnR>
                    <a:lnT>
                      <a:noFill/>
                    </a:lnT>
                    <a:lnB>
                      <a:noFill/>
                    </a:lnB>
                  </a:tcPr>
                </a:tc>
                <a:extLst>
                  <a:ext uri="{0D108BD9-81ED-4DB2-BD59-A6C34878D82A}">
                    <a16:rowId xmlns:a16="http://schemas.microsoft.com/office/drawing/2014/main" xmlns="" val="3432712468"/>
                  </a:ext>
                </a:extLst>
              </a:tr>
              <a:tr h="287140">
                <a:tc>
                  <a:txBody>
                    <a:bodyPr/>
                    <a:lstStyle/>
                    <a:p>
                      <a:pPr algn="l" fontAlgn="b"/>
                      <a:r>
                        <a:rPr lang="en-ZA" sz="1400" b="1" i="0" u="none" strike="noStrike">
                          <a:solidFill>
                            <a:srgbClr val="000000"/>
                          </a:solidFill>
                          <a:effectLst/>
                          <a:latin typeface="Calibri" panose="020F0502020204030204" pitchFamily="34" charset="0"/>
                        </a:rPr>
                        <a:t>Claims Expenditure</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96 405</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44 870</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37 877</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43 905</a:t>
                      </a:r>
                    </a:p>
                  </a:txBody>
                  <a:tcPr marL="9525" marR="9525" marT="9525" marB="0" anchor="b">
                    <a:lnL>
                      <a:noFill/>
                    </a:lnL>
                    <a:lnR>
                      <a:noFill/>
                    </a:lnR>
                    <a:lnT>
                      <a:noFill/>
                    </a:lnT>
                    <a:lnB>
                      <a:noFill/>
                    </a:lnB>
                  </a:tcPr>
                </a:tc>
                <a:extLst>
                  <a:ext uri="{0D108BD9-81ED-4DB2-BD59-A6C34878D82A}">
                    <a16:rowId xmlns:a16="http://schemas.microsoft.com/office/drawing/2014/main" xmlns="" val="3425188821"/>
                  </a:ext>
                </a:extLst>
              </a:tr>
              <a:tr h="287140">
                <a:tc>
                  <a:txBody>
                    <a:bodyPr/>
                    <a:lstStyle/>
                    <a:p>
                      <a:pPr algn="l" fontAlgn="b"/>
                      <a:r>
                        <a:rPr lang="en-ZA" sz="1400" b="1" i="0" u="none" strike="noStrike">
                          <a:solidFill>
                            <a:srgbClr val="000000"/>
                          </a:solidFill>
                          <a:effectLst/>
                          <a:latin typeface="Calibri" panose="020F0502020204030204" pitchFamily="34" charset="0"/>
                        </a:rPr>
                        <a:t>Legal Expenses</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9 799</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10 104</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5 488</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7 963</a:t>
                      </a:r>
                    </a:p>
                  </a:txBody>
                  <a:tcPr marL="9525" marR="9525" marT="9525" marB="0" anchor="b">
                    <a:lnL>
                      <a:noFill/>
                    </a:lnL>
                    <a:lnR>
                      <a:noFill/>
                    </a:lnR>
                    <a:lnT>
                      <a:noFill/>
                    </a:lnT>
                    <a:lnB>
                      <a:noFill/>
                    </a:lnB>
                  </a:tcPr>
                </a:tc>
                <a:extLst>
                  <a:ext uri="{0D108BD9-81ED-4DB2-BD59-A6C34878D82A}">
                    <a16:rowId xmlns:a16="http://schemas.microsoft.com/office/drawing/2014/main" xmlns="" val="4005001862"/>
                  </a:ext>
                </a:extLst>
              </a:tr>
              <a:tr h="287140">
                <a:tc>
                  <a:txBody>
                    <a:bodyPr/>
                    <a:lstStyle/>
                    <a:p>
                      <a:pPr algn="l" fontAlgn="b"/>
                      <a:r>
                        <a:rPr lang="en-ZA" sz="1400" b="1" i="0" u="none" strike="noStrike">
                          <a:solidFill>
                            <a:srgbClr val="000000"/>
                          </a:solidFill>
                          <a:effectLst/>
                          <a:latin typeface="Calibri" panose="020F0502020204030204" pitchFamily="34" charset="0"/>
                        </a:rPr>
                        <a:t>Administration Expenses </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1 970</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2 214</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R 2 508</a:t>
                      </a:r>
                    </a:p>
                  </a:txBody>
                  <a:tcPr marL="9525" marR="9525" marT="9525" marB="0" anchor="b">
                    <a:lnL>
                      <a:noFill/>
                    </a:lnL>
                    <a:lnR>
                      <a:noFill/>
                    </a:lnR>
                    <a:lnT>
                      <a:noFill/>
                    </a:lnT>
                    <a:lnB>
                      <a:noFill/>
                    </a:lnB>
                  </a:tcPr>
                </a:tc>
                <a:tc>
                  <a:txBody>
                    <a:bodyPr/>
                    <a:lstStyle/>
                    <a:p>
                      <a:pPr algn="r" fontAlgn="b"/>
                      <a:r>
                        <a:rPr lang="en-ZA" sz="1400" b="1" i="0" u="none" strike="noStrike" dirty="0">
                          <a:solidFill>
                            <a:srgbClr val="000000"/>
                          </a:solidFill>
                          <a:effectLst/>
                          <a:latin typeface="Calibri" panose="020F0502020204030204" pitchFamily="34" charset="0"/>
                        </a:rPr>
                        <a:t>R 2 814</a:t>
                      </a:r>
                    </a:p>
                  </a:txBody>
                  <a:tcPr marL="9525" marR="9525" marT="9525" marB="0" anchor="b">
                    <a:lnL>
                      <a:noFill/>
                    </a:lnL>
                    <a:lnR>
                      <a:noFill/>
                    </a:lnR>
                    <a:lnT>
                      <a:noFill/>
                    </a:lnT>
                    <a:lnB>
                      <a:noFill/>
                    </a:lnB>
                  </a:tcPr>
                </a:tc>
                <a:extLst>
                  <a:ext uri="{0D108BD9-81ED-4DB2-BD59-A6C34878D82A}">
                    <a16:rowId xmlns:a16="http://schemas.microsoft.com/office/drawing/2014/main" xmlns="" val="2995118460"/>
                  </a:ext>
                </a:extLst>
              </a:tr>
            </a:tbl>
          </a:graphicData>
        </a:graphic>
      </p:graphicFrame>
    </p:spTree>
    <p:extLst>
      <p:ext uri="{BB962C8B-B14F-4D97-AF65-F5344CB8AC3E}">
        <p14:creationId xmlns:p14="http://schemas.microsoft.com/office/powerpoint/2010/main" xmlns="" val="380167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322064" y="466297"/>
            <a:ext cx="6866895" cy="572811"/>
          </a:xfrm>
        </p:spPr>
        <p:txBody>
          <a:bodyPr/>
          <a:lstStyle/>
          <a:p>
            <a:pPr lvl="0" algn="ctr"/>
            <a:r>
              <a:rPr lang="en-GB" sz="2400" dirty="0">
                <a:solidFill>
                  <a:srgbClr val="FFFFFF"/>
                </a:solidFill>
              </a:rPr>
              <a:t>ROAD TO FINANCIAL SUSTAINABILITY</a:t>
            </a:r>
          </a:p>
        </p:txBody>
      </p:sp>
      <p:graphicFrame>
        <p:nvGraphicFramePr>
          <p:cNvPr id="7" name="Object 6">
            <a:extLst>
              <a:ext uri="{FF2B5EF4-FFF2-40B4-BE49-F238E27FC236}">
                <a16:creationId xmlns:a16="http://schemas.microsoft.com/office/drawing/2014/main" xmlns="" id="{BD83270D-69B8-4BDA-8A67-CD16375DD60A}"/>
              </a:ext>
            </a:extLst>
          </p:cNvPr>
          <p:cNvGraphicFramePr>
            <a:graphicFrameLocks noChangeAspect="1"/>
          </p:cNvGraphicFramePr>
          <p:nvPr>
            <p:extLst>
              <p:ext uri="{D42A27DB-BD31-4B8C-83A1-F6EECF244321}">
                <p14:modId xmlns:p14="http://schemas.microsoft.com/office/powerpoint/2010/main" xmlns="" val="4069115054"/>
              </p:ext>
            </p:extLst>
          </p:nvPr>
        </p:nvGraphicFramePr>
        <p:xfrm>
          <a:off x="421995" y="3108960"/>
          <a:ext cx="12101268" cy="4511040"/>
        </p:xfrm>
        <a:graphic>
          <a:graphicData uri="http://schemas.openxmlformats.org/presentationml/2006/ole">
            <p:oleObj spid="_x0000_s1047" name="Worksheet" r:id="rId4" imgW="9401199" imgH="1305020" progId="Excel.Sheet.12">
              <p:embed/>
            </p:oleObj>
          </a:graphicData>
        </a:graphic>
      </p:graphicFrame>
    </p:spTree>
    <p:extLst>
      <p:ext uri="{BB962C8B-B14F-4D97-AF65-F5344CB8AC3E}">
        <p14:creationId xmlns:p14="http://schemas.microsoft.com/office/powerpoint/2010/main" xmlns="" val="3960257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743396"/>
            <a:ext cx="12573000" cy="1625600"/>
          </a:xfrm>
        </p:spPr>
        <p:txBody>
          <a:bodyPr>
            <a:normAutofit fontScale="90000"/>
          </a:bodyPr>
          <a:lstStyle/>
          <a:p>
            <a:pPr marL="652539" lvl="1" algn="ctr">
              <a:buSzPct val="100000"/>
              <a:defRPr sz="1800">
                <a:solidFill>
                  <a:srgbClr val="1A2355"/>
                </a:solidFill>
                <a:latin typeface="Arial"/>
                <a:ea typeface="Arial"/>
                <a:cs typeface="Arial"/>
                <a:sym typeface="Arial"/>
              </a:defRPr>
            </a:pPr>
            <a:r>
              <a:rPr lang="en-US" sz="4000" b="1" dirty="0">
                <a:solidFill>
                  <a:schemeClr val="tx1"/>
                </a:solidFill>
                <a:latin typeface="+mj-lt"/>
                <a:ea typeface="Tahoma" panose="020B0604030504040204" pitchFamily="34" charset="0"/>
                <a:cs typeface="Arial" panose="020B0604020202020204" pitchFamily="34" charset="0"/>
              </a:rPr>
              <a:t>	 STRATEGIC CONTEXT</a:t>
            </a:r>
            <a:br>
              <a:rPr lang="en-US" sz="4000" b="1" dirty="0">
                <a:solidFill>
                  <a:schemeClr val="tx1"/>
                </a:solidFill>
                <a:latin typeface="+mj-lt"/>
                <a:ea typeface="Tahoma" panose="020B0604030504040204" pitchFamily="34" charset="0"/>
                <a:cs typeface="Arial" panose="020B0604020202020204" pitchFamily="34" charset="0"/>
              </a:rPr>
            </a:br>
            <a:r>
              <a:rPr lang="en-US" sz="4000" b="1" dirty="0">
                <a:solidFill>
                  <a:schemeClr val="tx1"/>
                </a:solidFill>
                <a:latin typeface="+mj-lt"/>
                <a:ea typeface="Tahoma" panose="020B0604030504040204" pitchFamily="34" charset="0"/>
                <a:cs typeface="Arial" panose="020B0604020202020204" pitchFamily="34" charset="0"/>
              </a:rPr>
              <a:t/>
            </a:r>
            <a:br>
              <a:rPr lang="en-US" sz="4000" b="1" dirty="0">
                <a:solidFill>
                  <a:schemeClr val="tx1"/>
                </a:solidFill>
                <a:latin typeface="+mj-lt"/>
                <a:ea typeface="Tahoma" panose="020B0604030504040204" pitchFamily="34" charset="0"/>
                <a:cs typeface="Arial" panose="020B0604020202020204" pitchFamily="34" charset="0"/>
              </a:rPr>
            </a:br>
            <a:endParaRPr lang="en-GB" sz="4000" b="1" dirty="0">
              <a:solidFill>
                <a:schemeClr val="tx1"/>
              </a:solidFill>
              <a:latin typeface="+mj-lt"/>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3126709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743396"/>
            <a:ext cx="12573000" cy="1625600"/>
          </a:xfrm>
        </p:spPr>
        <p:txBody>
          <a:bodyPr>
            <a:normAutofit/>
          </a:bodyPr>
          <a:lstStyle/>
          <a:p>
            <a:pPr marL="652539" lvl="1" algn="ctr">
              <a:buSzPct val="100000"/>
              <a:defRPr sz="1800">
                <a:solidFill>
                  <a:srgbClr val="1A2355"/>
                </a:solidFill>
                <a:latin typeface="Arial"/>
                <a:ea typeface="Arial"/>
                <a:cs typeface="Arial"/>
                <a:sym typeface="Arial"/>
              </a:defRPr>
            </a:pPr>
            <a:r>
              <a:rPr lang="en-GB" sz="4000" b="1" dirty="0">
                <a:solidFill>
                  <a:schemeClr val="tx1"/>
                </a:solidFill>
                <a:latin typeface="+mj-lt"/>
                <a:ea typeface="Tahoma" panose="020B0604030504040204" pitchFamily="34" charset="0"/>
                <a:cs typeface="Arial" panose="020B0604020202020204" pitchFamily="34" charset="0"/>
              </a:rPr>
              <a:t>2022/2023 ANNUAL PERFOMANCE PLAN </a:t>
            </a:r>
          </a:p>
        </p:txBody>
      </p:sp>
    </p:spTree>
    <p:extLst>
      <p:ext uri="{BB962C8B-B14F-4D97-AF65-F5344CB8AC3E}">
        <p14:creationId xmlns:p14="http://schemas.microsoft.com/office/powerpoint/2010/main" xmlns="" val="4220303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0" y="446567"/>
            <a:ext cx="11410950" cy="552877"/>
          </a:xfrm>
          <a:prstGeom prst="rect">
            <a:avLst/>
          </a:prstGeom>
          <a:ln w="12700">
            <a:miter lim="400000"/>
          </a:ln>
          <a:extLst>
            <a:ext uri="{C572A759-6A51-4108-AA02-DFA0A04FC94B}">
              <ma14:wrappingTextBoxFlag xmlns:ma14="http://schemas.microsoft.com/office/mac/drawingml/2011/main" xmlns="" val="1"/>
            </a:ext>
          </a:extLst>
        </p:spPr>
        <p:txBody>
          <a:bodyPr wrap="square" lIns="48816" tIns="48816" rIns="48816" bIns="48816">
            <a:spAutoFit/>
          </a:bodyPr>
          <a:lstStyle>
            <a:lvl1pPr defTabSz="914736">
              <a:lnSpc>
                <a:spcPct val="80000"/>
              </a:lnSpc>
              <a:defRPr b="1">
                <a:solidFill>
                  <a:srgbClr val="FFFFFF"/>
                </a:solidFill>
                <a:latin typeface="Arial"/>
                <a:ea typeface="Arial"/>
                <a:cs typeface="Arial"/>
                <a:sym typeface="Arial"/>
              </a:defRPr>
            </a:lvl1pPr>
          </a:lstStyle>
          <a:p>
            <a:pPr algn="ctr"/>
            <a:r>
              <a:rPr lang="en-ZW" sz="3600" dirty="0">
                <a:latin typeface="+mj-lt"/>
                <a:ea typeface="Tahoma" panose="020B0604030504040204" pitchFamily="34" charset="0"/>
                <a:cs typeface="Tahoma" panose="020B0604030504040204" pitchFamily="34" charset="0"/>
              </a:rPr>
              <a:t>IMPACT AND OUTCOME STATEMENTS</a:t>
            </a:r>
          </a:p>
        </p:txBody>
      </p:sp>
      <p:sp>
        <p:nvSpPr>
          <p:cNvPr id="3" name="TextBox 2"/>
          <p:cNvSpPr txBox="1"/>
          <p:nvPr/>
        </p:nvSpPr>
        <p:spPr>
          <a:xfrm rot="16200000">
            <a:off x="-3089788" y="5772215"/>
            <a:ext cx="6955372" cy="461665"/>
          </a:xfrm>
          <a:prstGeom prst="rect">
            <a:avLst/>
          </a:prstGeom>
          <a:noFill/>
        </p:spPr>
        <p:txBody>
          <a:bodyPr vert="horz" wrap="square" rtlCol="0">
            <a:spAutoFit/>
          </a:bodyPr>
          <a:lstStyle/>
          <a:p>
            <a:pPr algn="ctr"/>
            <a:r>
              <a:rPr lang="en-US" sz="2400" b="1" dirty="0">
                <a:solidFill>
                  <a:srgbClr val="119B38"/>
                </a:solidFill>
              </a:rPr>
              <a:t>STRATEGIC OUTCOMES</a:t>
            </a:r>
          </a:p>
        </p:txBody>
      </p:sp>
      <p:sp>
        <p:nvSpPr>
          <p:cNvPr id="6" name="TextBox 5"/>
          <p:cNvSpPr txBox="1"/>
          <p:nvPr/>
        </p:nvSpPr>
        <p:spPr>
          <a:xfrm>
            <a:off x="157066" y="1461109"/>
            <a:ext cx="12580740" cy="830997"/>
          </a:xfrm>
          <a:prstGeom prst="rect">
            <a:avLst/>
          </a:prstGeom>
          <a:noFill/>
        </p:spPr>
        <p:txBody>
          <a:bodyPr wrap="square" rtlCol="0">
            <a:spAutoFit/>
          </a:bodyPr>
          <a:lstStyle/>
          <a:p>
            <a:pPr algn="ctr"/>
            <a:r>
              <a:rPr lang="en-US" sz="2400" b="1" dirty="0">
                <a:solidFill>
                  <a:srgbClr val="119B38"/>
                </a:solidFill>
              </a:rPr>
              <a:t>IMPACT STATEMENT</a:t>
            </a:r>
          </a:p>
          <a:p>
            <a:pPr algn="ctr"/>
            <a:r>
              <a:rPr lang="en-US" sz="2400" b="1" dirty="0"/>
              <a:t>A SUSTAINABLE AND  EQUITABLE MVA BENEFIT SCHEME</a:t>
            </a:r>
            <a:endParaRPr lang="en-US" sz="2400" b="1" dirty="0">
              <a:ea typeface="Times New Roman" panose="02020603050405020304" pitchFamily="18" charset="0"/>
              <a:cs typeface="Times New Roman" panose="02020603050405020304" pitchFamily="18" charset="0"/>
            </a:endParaRPr>
          </a:p>
        </p:txBody>
      </p:sp>
      <p:graphicFrame>
        <p:nvGraphicFramePr>
          <p:cNvPr id="4" name="Diagram 3"/>
          <p:cNvGraphicFramePr/>
          <p:nvPr/>
        </p:nvGraphicFramePr>
        <p:xfrm>
          <a:off x="769596" y="2437515"/>
          <a:ext cx="11968209" cy="6932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p:cNvSpPr>
            <a:spLocks noGrp="1"/>
          </p:cNvSpPr>
          <p:nvPr>
            <p:ph type="sldNum" sz="quarter" idx="4"/>
          </p:nvPr>
        </p:nvSpPr>
        <p:spPr>
          <a:xfrm>
            <a:off x="12268865" y="9285647"/>
            <a:ext cx="645990" cy="457200"/>
          </a:xfrm>
        </p:spPr>
        <p:txBody>
          <a:bodyPr/>
          <a:lstStyle/>
          <a:p>
            <a:fld id="{266C20D6-C585-CC43-AFF9-E5C2638A4639}" type="slidenum">
              <a:rPr lang="en-US" smtClean="0"/>
              <a:pPr/>
              <a:t>31</a:t>
            </a:fld>
            <a:endParaRPr lang="en-US" dirty="0"/>
          </a:p>
        </p:txBody>
      </p:sp>
    </p:spTree>
    <p:extLst>
      <p:ext uri="{BB962C8B-B14F-4D97-AF65-F5344CB8AC3E}">
        <p14:creationId xmlns:p14="http://schemas.microsoft.com/office/powerpoint/2010/main" xmlns="" val="165998967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0"/>
            <a:ext cx="11506200" cy="1389186"/>
          </a:xfrm>
        </p:spPr>
        <p:txBody>
          <a:bodyPr/>
          <a:lstStyle/>
          <a:p>
            <a:pPr algn="ctr"/>
            <a:r>
              <a:rPr lang="en-US" sz="3600" b="1" dirty="0">
                <a:solidFill>
                  <a:schemeClr val="bg2"/>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sym typeface="Arial"/>
              </a:rPr>
              <a:t>OUTCOME INDICATORS: A TRANSFORMED AND SUSTAINABLE RAF</a:t>
            </a:r>
          </a:p>
          <a:p>
            <a:pPr algn="ctr"/>
            <a:endParaRPr lang="en-US" sz="3600" b="1" dirty="0">
              <a:solidFill>
                <a:schemeClr val="bg2"/>
              </a:solidFill>
              <a:latin typeface="+mn-lt"/>
              <a:ea typeface="Tahoma" panose="020B0604030504040204" pitchFamily="34" charset="0"/>
              <a:cs typeface="Tahoma" panose="020B0604030504040204" pitchFamily="34" charset="0"/>
            </a:endParaRPr>
          </a:p>
          <a:p>
            <a:pPr algn="ctr"/>
            <a:endParaRPr lang="en-ZA" sz="3600" b="1" dirty="0">
              <a:solidFill>
                <a:schemeClr val="bg2"/>
              </a:solidFill>
              <a:latin typeface="+mn-lt"/>
            </a:endParaRPr>
          </a:p>
        </p:txBody>
      </p:sp>
      <p:graphicFrame>
        <p:nvGraphicFramePr>
          <p:cNvPr id="3" name="Table 2"/>
          <p:cNvGraphicFramePr>
            <a:graphicFrameLocks noGrp="1"/>
          </p:cNvGraphicFramePr>
          <p:nvPr/>
        </p:nvGraphicFramePr>
        <p:xfrm>
          <a:off x="72570" y="1418214"/>
          <a:ext cx="12842240" cy="7326699"/>
        </p:xfrm>
        <a:graphic>
          <a:graphicData uri="http://schemas.openxmlformats.org/drawingml/2006/table">
            <a:tbl>
              <a:tblPr firstRow="1" firstCol="1" bandRow="1"/>
              <a:tblGrid>
                <a:gridCol w="580973">
                  <a:extLst>
                    <a:ext uri="{9D8B030D-6E8A-4147-A177-3AD203B41FA5}">
                      <a16:colId xmlns:a16="http://schemas.microsoft.com/office/drawing/2014/main" xmlns="" val="2873057109"/>
                    </a:ext>
                  </a:extLst>
                </a:gridCol>
                <a:gridCol w="2500710">
                  <a:extLst>
                    <a:ext uri="{9D8B030D-6E8A-4147-A177-3AD203B41FA5}">
                      <a16:colId xmlns:a16="http://schemas.microsoft.com/office/drawing/2014/main" xmlns="" val="3961909671"/>
                    </a:ext>
                  </a:extLst>
                </a:gridCol>
                <a:gridCol w="2092483">
                  <a:extLst>
                    <a:ext uri="{9D8B030D-6E8A-4147-A177-3AD203B41FA5}">
                      <a16:colId xmlns:a16="http://schemas.microsoft.com/office/drawing/2014/main" xmlns="" val="387881548"/>
                    </a:ext>
                  </a:extLst>
                </a:gridCol>
                <a:gridCol w="1972592">
                  <a:extLst>
                    <a:ext uri="{9D8B030D-6E8A-4147-A177-3AD203B41FA5}">
                      <a16:colId xmlns:a16="http://schemas.microsoft.com/office/drawing/2014/main" xmlns="" val="20003"/>
                    </a:ext>
                  </a:extLst>
                </a:gridCol>
                <a:gridCol w="1997242">
                  <a:extLst>
                    <a:ext uri="{9D8B030D-6E8A-4147-A177-3AD203B41FA5}">
                      <a16:colId xmlns:a16="http://schemas.microsoft.com/office/drawing/2014/main" xmlns="" val="4087647319"/>
                    </a:ext>
                  </a:extLst>
                </a:gridCol>
                <a:gridCol w="3662668">
                  <a:extLst>
                    <a:ext uri="{9D8B030D-6E8A-4147-A177-3AD203B41FA5}">
                      <a16:colId xmlns:a16="http://schemas.microsoft.com/office/drawing/2014/main" xmlns="" val="236980359"/>
                    </a:ext>
                  </a:extLst>
                </a:gridCol>
                <a:gridCol w="35572">
                  <a:extLst>
                    <a:ext uri="{9D8B030D-6E8A-4147-A177-3AD203B41FA5}">
                      <a16:colId xmlns:a16="http://schemas.microsoft.com/office/drawing/2014/main" xmlns="" val="1184259979"/>
                    </a:ext>
                  </a:extLst>
                </a:gridCol>
              </a:tblGrid>
              <a:tr h="1141812">
                <a:tc>
                  <a:txBody>
                    <a:bodyPr/>
                    <a:lstStyle/>
                    <a:p>
                      <a:pPr algn="just">
                        <a:lnSpc>
                          <a:spcPct val="115000"/>
                        </a:lnSpc>
                        <a:spcAft>
                          <a:spcPts val="1000"/>
                        </a:spcAft>
                      </a:pPr>
                      <a:r>
                        <a:rPr lang="en-ZW" sz="2200" b="1" dirty="0">
                          <a:solidFill>
                            <a:srgbClr val="FFFFFF"/>
                          </a:solidFill>
                          <a:effectLst/>
                          <a:latin typeface="+mj-lt"/>
                          <a:ea typeface="Calibri" panose="020F0502020204030204" pitchFamily="34" charset="0"/>
                          <a:cs typeface="Times New Roman" panose="02020603050405020304" pitchFamily="18" charset="0"/>
                        </a:rPr>
                        <a:t> </a:t>
                      </a:r>
                      <a:endParaRPr lang="en-ZA" sz="2200" b="1" dirty="0">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15000"/>
                        </a:lnSpc>
                        <a:spcAft>
                          <a:spcPts val="1000"/>
                        </a:spcAft>
                      </a:pPr>
                      <a:r>
                        <a:rPr lang="en-ZW" sz="2200" b="1" dirty="0">
                          <a:solidFill>
                            <a:srgbClr val="FFFFFF"/>
                          </a:solidFill>
                          <a:effectLst/>
                          <a:latin typeface="+mj-lt"/>
                          <a:ea typeface="Calibri" panose="020F0502020204030204" pitchFamily="34" charset="0"/>
                          <a:cs typeface="Times New Roman" panose="02020603050405020304" pitchFamily="18" charset="0"/>
                        </a:rPr>
                        <a:t>Outcome Indicator</a:t>
                      </a:r>
                      <a:endParaRPr lang="en-ZA" sz="2200" b="1" dirty="0">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15000"/>
                        </a:lnSpc>
                        <a:spcAft>
                          <a:spcPts val="1000"/>
                        </a:spcAft>
                      </a:pPr>
                      <a:r>
                        <a:rPr lang="en-ZA" sz="2200" b="1" dirty="0">
                          <a:solidFill>
                            <a:schemeClr val="bg2"/>
                          </a:solidFill>
                          <a:effectLst/>
                          <a:latin typeface="+mj-lt"/>
                          <a:ea typeface="Calibri" panose="020F0502020204030204" pitchFamily="34" charset="0"/>
                          <a:cs typeface="Times New Roman" panose="02020603050405020304" pitchFamily="18" charset="0"/>
                        </a:rPr>
                        <a:t>Five Year Target</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650130" rtl="0" eaLnBrk="1" fontAlgn="auto" latinLnBrk="0" hangingPunct="1">
                        <a:lnSpc>
                          <a:spcPct val="115000"/>
                        </a:lnSpc>
                        <a:spcBef>
                          <a:spcPts val="0"/>
                        </a:spcBef>
                        <a:spcAft>
                          <a:spcPts val="1000"/>
                        </a:spcAft>
                        <a:buClrTx/>
                        <a:buSzTx/>
                        <a:buFontTx/>
                        <a:buNone/>
                        <a:tabLst/>
                        <a:defRPr/>
                      </a:pPr>
                      <a:r>
                        <a:rPr lang="en-ZW" sz="2200" b="1" dirty="0">
                          <a:solidFill>
                            <a:srgbClr val="FFFFFF"/>
                          </a:solidFill>
                          <a:effectLst/>
                          <a:latin typeface="+mj-lt"/>
                          <a:ea typeface="Calibri" panose="020F0502020204030204" pitchFamily="34" charset="0"/>
                          <a:cs typeface="Times New Roman" panose="02020603050405020304" pitchFamily="18" charset="0"/>
                        </a:rPr>
                        <a:t>2020/21</a:t>
                      </a:r>
                      <a:endParaRPr lang="en-ZA" sz="2200" b="1" dirty="0">
                        <a:effectLst/>
                        <a:latin typeface="+mj-lt"/>
                        <a:ea typeface="Calibri" panose="020F0502020204030204" pitchFamily="34" charset="0"/>
                        <a:cs typeface="Times New Roman" panose="02020603050405020304" pitchFamily="18" charset="0"/>
                      </a:endParaRPr>
                    </a:p>
                    <a:p>
                      <a:pPr algn="ctr">
                        <a:lnSpc>
                          <a:spcPct val="115000"/>
                        </a:lnSpc>
                        <a:spcAft>
                          <a:spcPts val="1000"/>
                        </a:spcAft>
                      </a:pPr>
                      <a:endParaRPr lang="en-ZA" sz="2200" b="1" dirty="0">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ZA" sz="2200" b="1" dirty="0">
                          <a:solidFill>
                            <a:srgbClr val="FFFFFF"/>
                          </a:solidFill>
                          <a:effectLst/>
                          <a:latin typeface="+mj-lt"/>
                          <a:ea typeface="Times New Roman" panose="02020603050405020304" pitchFamily="18" charset="0"/>
                          <a:cs typeface="Times New Roman" panose="02020603050405020304" pitchFamily="18" charset="0"/>
                        </a:rPr>
                        <a:t>2021/22</a:t>
                      </a:r>
                      <a:endParaRPr lang="en-US" sz="22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ZA" sz="2200" b="1" dirty="0">
                          <a:solidFill>
                            <a:srgbClr val="FFFFFF"/>
                          </a:solidFill>
                          <a:effectLst/>
                          <a:latin typeface="+mj-lt"/>
                          <a:ea typeface="Times New Roman" panose="02020603050405020304" pitchFamily="18" charset="0"/>
                          <a:cs typeface="Times New Roman" panose="02020603050405020304" pitchFamily="18" charset="0"/>
                        </a:rPr>
                        <a:t>2022/23</a:t>
                      </a:r>
                      <a:endParaRPr lang="en-US" sz="22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n-ZA" sz="2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557897610"/>
                  </a:ext>
                </a:extLst>
              </a:tr>
              <a:tr h="1515334">
                <a:tc>
                  <a:txBody>
                    <a:bodyPr/>
                    <a:lstStyle/>
                    <a:p>
                      <a:pPr marL="0" lvl="0" indent="0">
                        <a:lnSpc>
                          <a:spcPct val="115000"/>
                        </a:lnSpc>
                        <a:spcAft>
                          <a:spcPts val="1000"/>
                        </a:spcAft>
                        <a:buFont typeface="+mj-lt"/>
                        <a:buNone/>
                      </a:pPr>
                      <a:r>
                        <a:rPr lang="en-ZW" sz="2200" dirty="0">
                          <a:solidFill>
                            <a:srgbClr val="000000"/>
                          </a:solidFill>
                          <a:effectLst/>
                          <a:latin typeface="+mn-lt"/>
                          <a:ea typeface="Calibri" panose="020F0502020204030204" pitchFamily="34" charset="0"/>
                          <a:cs typeface="Times New Roman" panose="02020603050405020304" pitchFamily="18" charset="0"/>
                        </a:rPr>
                        <a:t>1. </a:t>
                      </a:r>
                      <a:endParaRPr lang="en-ZA" sz="2200" dirty="0">
                        <a:solidFill>
                          <a:srgbClr val="000000"/>
                        </a:solidFill>
                        <a:effectLst/>
                        <a:latin typeface="+mn-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RAF business operating model</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Implemented  RAF business operating model</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Approved RAF business operating model</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RAF business operating model implemented</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Year 2 business operating model initiatives implemented</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2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566230488"/>
                  </a:ext>
                </a:extLst>
              </a:tr>
              <a:tr h="1207839">
                <a:tc>
                  <a:txBody>
                    <a:bodyPr/>
                    <a:lstStyle/>
                    <a:p>
                      <a:pPr marL="0" lvl="0" indent="0">
                        <a:lnSpc>
                          <a:spcPct val="115000"/>
                        </a:lnSpc>
                        <a:spcAft>
                          <a:spcPts val="1000"/>
                        </a:spcAft>
                        <a:buFont typeface="+mj-lt"/>
                        <a:buNone/>
                      </a:pPr>
                      <a:r>
                        <a:rPr lang="en-ZW" sz="2200" dirty="0">
                          <a:solidFill>
                            <a:srgbClr val="000000"/>
                          </a:solidFill>
                          <a:effectLst/>
                          <a:latin typeface="+mn-lt"/>
                          <a:ea typeface="Calibri" panose="020F0502020204030204" pitchFamily="34" charset="0"/>
                          <a:cs typeface="Times New Roman" panose="02020603050405020304" pitchFamily="18" charset="0"/>
                        </a:rPr>
                        <a:t>2.  </a:t>
                      </a:r>
                      <a:endParaRPr lang="en-ZA" sz="2200" dirty="0">
                        <a:solidFill>
                          <a:srgbClr val="000000"/>
                        </a:solidFill>
                        <a:effectLst/>
                        <a:latin typeface="+mn-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New claims settled within 120 days </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5%</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5%</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2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75883015"/>
                  </a:ext>
                </a:extLst>
              </a:tr>
              <a:tr h="1730857">
                <a:tc>
                  <a:txBody>
                    <a:bodyPr/>
                    <a:lstStyle/>
                    <a:p>
                      <a:pPr marL="0" lvl="0" indent="0">
                        <a:lnSpc>
                          <a:spcPct val="115000"/>
                        </a:lnSpc>
                        <a:spcAft>
                          <a:spcPts val="1000"/>
                        </a:spcAft>
                        <a:buFont typeface="+mj-lt"/>
                        <a:buNone/>
                      </a:pPr>
                      <a:r>
                        <a:rPr lang="en-ZW" sz="2200" dirty="0">
                          <a:solidFill>
                            <a:srgbClr val="000000"/>
                          </a:solidFill>
                          <a:effectLst/>
                          <a:latin typeface="+mn-lt"/>
                          <a:ea typeface="Calibri" panose="020F0502020204030204" pitchFamily="34" charset="0"/>
                          <a:cs typeface="Arial" panose="020B0604020202020204" pitchFamily="34" charset="0"/>
                        </a:rPr>
                        <a:t>3. </a:t>
                      </a:r>
                      <a:endParaRPr lang="en-ZA" sz="2200" dirty="0">
                        <a:solidFill>
                          <a:srgbClr val="000000"/>
                        </a:solidFill>
                        <a:effectLst/>
                        <a:latin typeface="+mn-lt"/>
                        <a:ea typeface="Calibri" panose="020F0502020204030204" pitchFamily="34" charset="0"/>
                        <a:cs typeface="Arial" panose="020B0604020202020204" pitchFamily="34"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Claims validated and verified within 60 days</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95%</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20%</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50%</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352364467"/>
                  </a:ext>
                </a:extLst>
              </a:tr>
              <a:tr h="1730857">
                <a:tc>
                  <a:txBody>
                    <a:bodyPr/>
                    <a:lstStyle/>
                    <a:p>
                      <a:pPr marL="0" lvl="0" indent="0">
                        <a:lnSpc>
                          <a:spcPct val="115000"/>
                        </a:lnSpc>
                        <a:spcAft>
                          <a:spcPts val="1000"/>
                        </a:spcAft>
                        <a:buFont typeface="+mj-lt"/>
                        <a:buNone/>
                      </a:pPr>
                      <a:r>
                        <a:rPr lang="en-ZA" sz="2200" dirty="0">
                          <a:solidFill>
                            <a:srgbClr val="000000"/>
                          </a:solidFill>
                          <a:effectLst/>
                          <a:latin typeface="+mj-lt"/>
                          <a:ea typeface="Calibri" panose="020F0502020204030204" pitchFamily="34" charset="0"/>
                          <a:cs typeface="Arial" panose="020B0604020202020204" pitchFamily="34" charset="0"/>
                        </a:rPr>
                        <a:t>4.</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Calibri" panose="020F0502020204030204" pitchFamily="34" charset="0"/>
                          <a:cs typeface="Times New Roman" panose="02020603050405020304" pitchFamily="18" charset="0"/>
                        </a:rPr>
                        <a:t>% increase in settlement of claims older than 3 years</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50%</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10%</a:t>
                      </a:r>
                    </a:p>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 </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92277038"/>
                  </a:ext>
                </a:extLst>
              </a:tr>
            </a:tbl>
          </a:graphicData>
        </a:graphic>
      </p:graphicFrame>
    </p:spTree>
    <p:extLst>
      <p:ext uri="{BB962C8B-B14F-4D97-AF65-F5344CB8AC3E}">
        <p14:creationId xmlns:p14="http://schemas.microsoft.com/office/powerpoint/2010/main" xmlns="" val="3875036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7" y="95250"/>
            <a:ext cx="11433343" cy="1161367"/>
          </a:xfrm>
        </p:spPr>
        <p:txBody>
          <a:bodyPr>
            <a:normAutofit lnSpcReduction="10000"/>
          </a:bodyPr>
          <a:lstStyle/>
          <a:p>
            <a:pPr algn="ctr"/>
            <a:r>
              <a:rPr lang="en-ZW"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Arial"/>
              </a:rPr>
              <a:t>OUTCOME INDICATORS: </a:t>
            </a:r>
            <a:r>
              <a:rPr lang="en-US"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Arial"/>
              </a:rPr>
              <a:t>A TRANSFORMED AND SUSTAINABLE RAF CONTINUED</a:t>
            </a:r>
          </a:p>
          <a:p>
            <a:pPr algn="ctr"/>
            <a:endParaRPr lang="en-US" sz="36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gn="ctr"/>
            <a:endParaRPr lang="en-ZA" sz="3600" b="1"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343054633"/>
              </p:ext>
            </p:extLst>
          </p:nvPr>
        </p:nvGraphicFramePr>
        <p:xfrm>
          <a:off x="110957" y="1447800"/>
          <a:ext cx="12766843" cy="7796040"/>
        </p:xfrm>
        <a:graphic>
          <a:graphicData uri="http://schemas.openxmlformats.org/drawingml/2006/table">
            <a:tbl>
              <a:tblPr firstRow="1" firstCol="1" bandRow="1"/>
              <a:tblGrid>
                <a:gridCol w="913229">
                  <a:extLst>
                    <a:ext uri="{9D8B030D-6E8A-4147-A177-3AD203B41FA5}">
                      <a16:colId xmlns:a16="http://schemas.microsoft.com/office/drawing/2014/main" xmlns="" val="2873057109"/>
                    </a:ext>
                  </a:extLst>
                </a:gridCol>
                <a:gridCol w="2726109">
                  <a:extLst>
                    <a:ext uri="{9D8B030D-6E8A-4147-A177-3AD203B41FA5}">
                      <a16:colId xmlns:a16="http://schemas.microsoft.com/office/drawing/2014/main" xmlns="" val="3961909671"/>
                    </a:ext>
                  </a:extLst>
                </a:gridCol>
                <a:gridCol w="1810137">
                  <a:extLst>
                    <a:ext uri="{9D8B030D-6E8A-4147-A177-3AD203B41FA5}">
                      <a16:colId xmlns:a16="http://schemas.microsoft.com/office/drawing/2014/main" xmlns="" val="387881548"/>
                    </a:ext>
                  </a:extLst>
                </a:gridCol>
                <a:gridCol w="1478066">
                  <a:extLst>
                    <a:ext uri="{9D8B030D-6E8A-4147-A177-3AD203B41FA5}">
                      <a16:colId xmlns:a16="http://schemas.microsoft.com/office/drawing/2014/main" xmlns="" val="4087647319"/>
                    </a:ext>
                  </a:extLst>
                </a:gridCol>
                <a:gridCol w="1800758">
                  <a:extLst>
                    <a:ext uri="{9D8B030D-6E8A-4147-A177-3AD203B41FA5}">
                      <a16:colId xmlns:a16="http://schemas.microsoft.com/office/drawing/2014/main" xmlns="" val="236980359"/>
                    </a:ext>
                  </a:extLst>
                </a:gridCol>
                <a:gridCol w="4005904">
                  <a:extLst>
                    <a:ext uri="{9D8B030D-6E8A-4147-A177-3AD203B41FA5}">
                      <a16:colId xmlns:a16="http://schemas.microsoft.com/office/drawing/2014/main" xmlns="" val="1633183244"/>
                    </a:ext>
                  </a:extLst>
                </a:gridCol>
                <a:gridCol w="32640">
                  <a:extLst>
                    <a:ext uri="{9D8B030D-6E8A-4147-A177-3AD203B41FA5}">
                      <a16:colId xmlns:a16="http://schemas.microsoft.com/office/drawing/2014/main" xmlns="" val="2782564358"/>
                    </a:ext>
                  </a:extLst>
                </a:gridCol>
              </a:tblGrid>
              <a:tr h="1567085">
                <a:tc>
                  <a:txBody>
                    <a:bodyPr/>
                    <a:lstStyle/>
                    <a:p>
                      <a:pPr marL="0" algn="l" defTabSz="650130" rtl="0" eaLnBrk="1" latinLnBrk="0" hangingPunct="1">
                        <a:lnSpc>
                          <a:spcPct val="107000"/>
                        </a:lnSpc>
                        <a:spcAft>
                          <a:spcPts val="0"/>
                        </a:spcAft>
                      </a:pPr>
                      <a:r>
                        <a:rPr lang="en-ZW"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algn="l" defTabSz="650130" rtl="0" eaLnBrk="1" latinLnBrk="0" hangingPunct="1">
                        <a:lnSpc>
                          <a:spcPct val="107000"/>
                        </a:lnSpc>
                        <a:spcAft>
                          <a:spcPts val="0"/>
                        </a:spcAft>
                      </a:pPr>
                      <a:r>
                        <a:rPr lang="en-ZW"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Outcome Indicator</a:t>
                      </a:r>
                      <a:endParaRPr lang="en-ZA"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algn="l" defTabSz="650130" rtl="0" eaLnBrk="1" latinLnBrk="0" hangingPunct="1">
                        <a:lnSpc>
                          <a:spcPct val="107000"/>
                        </a:lnSpc>
                        <a:spcAft>
                          <a:spcPts val="0"/>
                        </a:spcAft>
                      </a:pPr>
                      <a:r>
                        <a:rPr lang="en-ZA"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Five Year Target</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650130" rtl="0" eaLnBrk="1" fontAlgn="auto" latinLnBrk="0" hangingPunct="1">
                        <a:lnSpc>
                          <a:spcPct val="107000"/>
                        </a:lnSpc>
                        <a:spcBef>
                          <a:spcPts val="0"/>
                        </a:spcBef>
                        <a:spcAft>
                          <a:spcPts val="0"/>
                        </a:spcAft>
                        <a:buClrTx/>
                        <a:buSzTx/>
                        <a:buFontTx/>
                        <a:buNone/>
                        <a:tabLst/>
                        <a:defRPr/>
                      </a:pPr>
                      <a:r>
                        <a:rPr lang="en-ZW"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2020/21</a:t>
                      </a:r>
                      <a:endParaRPr lang="en-ZA"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l" defTabSz="650130" rtl="0" eaLnBrk="1" latinLnBrk="0" hangingPunct="1">
                        <a:lnSpc>
                          <a:spcPct val="107000"/>
                        </a:lnSpc>
                        <a:spcBef>
                          <a:spcPts val="0"/>
                        </a:spcBef>
                        <a:spcAft>
                          <a:spcPts val="0"/>
                        </a:spcAft>
                      </a:pPr>
                      <a:r>
                        <a:rPr lang="en-ZA"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2021/22</a:t>
                      </a:r>
                      <a:endParaRPr lang="en-US"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l" defTabSz="650130" rtl="0" eaLnBrk="1" latinLnBrk="0" hangingPunct="1">
                        <a:lnSpc>
                          <a:spcPct val="107000"/>
                        </a:lnSpc>
                        <a:spcBef>
                          <a:spcPts val="0"/>
                        </a:spcBef>
                        <a:spcAft>
                          <a:spcPts val="0"/>
                        </a:spcAft>
                      </a:pPr>
                      <a:r>
                        <a:rPr lang="en-ZA"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algn="l" defTabSz="650130" rtl="0" eaLnBrk="1" latinLnBrk="0" hangingPunct="1">
                        <a:lnSpc>
                          <a:spcPct val="107000"/>
                        </a:lnSpc>
                        <a:spcAft>
                          <a:spcPts val="0"/>
                        </a:spcAft>
                      </a:pPr>
                      <a:r>
                        <a:rPr lang="en-ZA"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557897610"/>
                  </a:ext>
                </a:extLst>
              </a:tr>
              <a:tr h="1614036">
                <a:tc>
                  <a:txBody>
                    <a:bodyPr/>
                    <a:lstStyle/>
                    <a:p>
                      <a:pPr marL="0" lvl="0" indent="0" algn="l" defTabSz="650130" rtl="0" eaLnBrk="1" latinLnBrk="0" hangingPunct="1">
                        <a:lnSpc>
                          <a:spcPct val="107000"/>
                        </a:lnSpc>
                        <a:spcAft>
                          <a:spcPts val="0"/>
                        </a:spcAft>
                        <a:buFont typeface="+mj-lt"/>
                        <a:buNone/>
                      </a:pPr>
                      <a:r>
                        <a:rPr lang="en-ZW"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a:t>
                      </a:r>
                      <a:endPar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Reduction of legal costs</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5013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50130" rtl="0" eaLnBrk="1" latinLnBrk="0" hangingPunct="1">
                        <a:lnSpc>
                          <a:spcPct val="107000"/>
                        </a:lnSpc>
                        <a:spcAft>
                          <a:spcPts val="0"/>
                        </a:spcAft>
                      </a:pPr>
                      <a:r>
                        <a:rPr lang="en-ZA" sz="16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561129225"/>
                  </a:ext>
                </a:extLst>
              </a:tr>
              <a:tr h="3010129">
                <a:tc>
                  <a:txBody>
                    <a:bodyPr/>
                    <a:lstStyle/>
                    <a:p>
                      <a:pPr marL="0" lvl="0" indent="0" algn="l" defTabSz="650130" rtl="0" eaLnBrk="1" latinLnBrk="0" hangingPunct="1">
                        <a:lnSpc>
                          <a:spcPct val="107000"/>
                        </a:lnSpc>
                        <a:spcAft>
                          <a:spcPts val="0"/>
                        </a:spcAft>
                        <a:buFont typeface="+mj-lt"/>
                        <a:buNone/>
                      </a:pPr>
                      <a:r>
                        <a:rPr lang="en-ZW"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a:t>
                      </a:r>
                      <a:endPar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50130" rtl="0" eaLnBrk="1" latinLnBrk="0" hangingPunct="1">
                        <a:lnSpc>
                          <a:spcPct val="107000"/>
                        </a:lnSpc>
                        <a:spcAft>
                          <a:spcPts val="0"/>
                        </a:spcAft>
                      </a:pPr>
                      <a:r>
                        <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Reduced Medical costs </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50130" rtl="0" eaLnBrk="1" latinLnBrk="0" hangingPunct="1">
                        <a:lnSpc>
                          <a:spcPct val="107000"/>
                        </a:lnSpc>
                        <a:spcBef>
                          <a:spcPts val="0"/>
                        </a:spcBef>
                        <a:spcAft>
                          <a:spcPts val="0"/>
                        </a:spcAft>
                      </a:pPr>
                      <a:r>
                        <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RAF medical Tariffs implemented</a:t>
                      </a:r>
                      <a:endPar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50130" rtl="0" eaLnBrk="1" latinLnBrk="0" hangingPunct="1">
                        <a:lnSpc>
                          <a:spcPct val="107000"/>
                        </a:lnSpc>
                        <a:spcBef>
                          <a:spcPts val="0"/>
                        </a:spcBef>
                        <a:spcAft>
                          <a:spcPts val="0"/>
                        </a:spcAft>
                      </a:pPr>
                      <a:r>
                        <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RAF Medical Tariffs developed</a:t>
                      </a:r>
                      <a:endPar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50130" rtl="0" eaLnBrk="1" latinLnBrk="0" hangingPunct="1">
                        <a:lnSpc>
                          <a:spcPct val="107000"/>
                        </a:lnSpc>
                        <a:spcBef>
                          <a:spcPts val="0"/>
                        </a:spcBef>
                        <a:spcAft>
                          <a:spcPts val="0"/>
                        </a:spcAft>
                      </a:pPr>
                      <a:r>
                        <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RAF Medical Tariffs implemented </a:t>
                      </a:r>
                      <a:endPar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50130" rtl="0" eaLnBrk="1" latinLnBrk="0" hangingPunct="1">
                        <a:lnSpc>
                          <a:spcPct val="107000"/>
                        </a:lnSpc>
                        <a:spcBef>
                          <a:spcPts val="0"/>
                        </a:spcBef>
                        <a:spcAft>
                          <a:spcPts val="0"/>
                        </a:spcAft>
                      </a:pPr>
                      <a:r>
                        <a:rPr lang="en-GB"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RAF Year 2 medical tariff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50130" rtl="0" eaLnBrk="1" latinLnBrk="0" hangingPunct="1">
                        <a:lnSpc>
                          <a:spcPct val="107000"/>
                        </a:lnSpc>
                        <a:spcAft>
                          <a:spcPts val="0"/>
                        </a:spcAft>
                      </a:pPr>
                      <a:r>
                        <a:rPr lang="en-ZA"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304093663"/>
                  </a:ext>
                </a:extLst>
              </a:tr>
              <a:tr h="1604790">
                <a:tc>
                  <a:txBody>
                    <a:bodyPr/>
                    <a:lstStyle/>
                    <a:p>
                      <a:pPr marL="0" lvl="0" indent="0" algn="l" defTabSz="650130" rtl="0" eaLnBrk="1" latinLnBrk="0" hangingPunct="1">
                        <a:lnSpc>
                          <a:spcPct val="107000"/>
                        </a:lnSpc>
                        <a:spcAft>
                          <a:spcPts val="0"/>
                        </a:spcAft>
                        <a:buFont typeface="+mj-lt"/>
                        <a:buNone/>
                      </a:pPr>
                      <a:r>
                        <a:rPr lang="en-ZW"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a:t>
                      </a:r>
                      <a:endPar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50130" rtl="0" eaLnBrk="1" latinLnBrk="0" hangingPunct="1">
                        <a:lnSpc>
                          <a:spcPct val="107000"/>
                        </a:lnSpc>
                        <a:spcAft>
                          <a:spcPts val="0"/>
                        </a:spcAft>
                      </a:pPr>
                      <a:r>
                        <a:rPr lang="en-ZW"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Reduced Medical costs </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50130" rtl="0" eaLnBrk="1" latinLnBrk="0" hangingPunct="1">
                        <a:lnSpc>
                          <a:spcPct val="107000"/>
                        </a:lnSpc>
                        <a:spcBef>
                          <a:spcPts val="0"/>
                        </a:spcBef>
                        <a:spcAft>
                          <a:spcPts val="0"/>
                        </a:spcAft>
                      </a:pPr>
                      <a:r>
                        <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RAF medical treatment protocols  implemented</a:t>
                      </a:r>
                      <a:endPar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50130" rtl="0" eaLnBrk="1" latinLnBrk="0" hangingPunct="1">
                        <a:lnSpc>
                          <a:spcPct val="107000"/>
                        </a:lnSpc>
                        <a:spcBef>
                          <a:spcPts val="0"/>
                        </a:spcBef>
                        <a:spcAft>
                          <a:spcPts val="0"/>
                        </a:spcAft>
                      </a:pPr>
                      <a:r>
                        <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Medical treatment protocols developed</a:t>
                      </a:r>
                      <a:endPar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50130" rtl="0" eaLnBrk="1" latinLnBrk="0" hangingPunct="1">
                        <a:lnSpc>
                          <a:spcPct val="107000"/>
                        </a:lnSpc>
                        <a:spcBef>
                          <a:spcPts val="0"/>
                        </a:spcBef>
                        <a:spcAft>
                          <a:spcPts val="0"/>
                        </a:spcAft>
                      </a:pPr>
                      <a:r>
                        <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Medical treatment protocols implemented</a:t>
                      </a:r>
                      <a:endPar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50130" rtl="0" eaLnBrk="1" latinLnBrk="0" hangingPunct="1">
                        <a:lnSpc>
                          <a:spcPct val="107000"/>
                        </a:lnSpc>
                        <a:spcBef>
                          <a:spcPts val="0"/>
                        </a:spcBef>
                        <a:spcAft>
                          <a:spcPts val="0"/>
                        </a:spcAft>
                      </a:pPr>
                      <a:r>
                        <a:rPr lang="en-GB"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reduction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50130" rtl="0" eaLnBrk="1" latinLnBrk="0" hangingPunct="1">
                        <a:lnSpc>
                          <a:spcPct val="107000"/>
                        </a:lnSpc>
                        <a:spcAft>
                          <a:spcPts val="0"/>
                        </a:spcAft>
                      </a:pPr>
                      <a:endParaRPr lang="en-ZA"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189464192"/>
                  </a:ext>
                </a:extLst>
              </a:tr>
            </a:tbl>
          </a:graphicData>
        </a:graphic>
      </p:graphicFrame>
      <p:sp>
        <p:nvSpPr>
          <p:cNvPr id="4" name="Slide Number Placeholder 1"/>
          <p:cNvSpPr>
            <a:spLocks noGrp="1"/>
          </p:cNvSpPr>
          <p:nvPr>
            <p:ph type="sldNum" sz="quarter" idx="4"/>
          </p:nvPr>
        </p:nvSpPr>
        <p:spPr>
          <a:xfrm>
            <a:off x="12345065" y="9285647"/>
            <a:ext cx="645990" cy="457200"/>
          </a:xfrm>
        </p:spPr>
        <p:txBody>
          <a:bodyPr/>
          <a:lstStyle/>
          <a:p>
            <a:fld id="{266C20D6-C585-CC43-AFF9-E5C2638A4639}" type="slidenum">
              <a:rPr lang="en-US" smtClean="0"/>
              <a:pPr/>
              <a:t>33</a:t>
            </a:fld>
            <a:endParaRPr lang="en-US" dirty="0"/>
          </a:p>
        </p:txBody>
      </p:sp>
    </p:spTree>
    <p:extLst>
      <p:ext uri="{BB962C8B-B14F-4D97-AF65-F5344CB8AC3E}">
        <p14:creationId xmlns:p14="http://schemas.microsoft.com/office/powerpoint/2010/main" xmlns="" val="3193248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7" y="57150"/>
            <a:ext cx="11414293" cy="1161367"/>
          </a:xfrm>
        </p:spPr>
        <p:txBody>
          <a:bodyPr>
            <a:normAutofit lnSpcReduction="10000"/>
          </a:bodyPr>
          <a:lstStyle/>
          <a:p>
            <a:pPr algn="ctr"/>
            <a:r>
              <a:rPr lang="en-ZW"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Arial"/>
              </a:rPr>
              <a:t>OUTCOME INDICATORS: </a:t>
            </a:r>
            <a:r>
              <a:rPr lang="en-US"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Arial"/>
              </a:rPr>
              <a:t>A TRANSFORMED AND SUSTAINABLE RAF CONTINUED</a:t>
            </a:r>
          </a:p>
          <a:p>
            <a:pPr algn="ctr"/>
            <a:endParaRPr lang="en-US" sz="36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gn="ctr"/>
            <a:endParaRPr lang="en-ZA" sz="3600" b="1"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379208749"/>
              </p:ext>
            </p:extLst>
          </p:nvPr>
        </p:nvGraphicFramePr>
        <p:xfrm>
          <a:off x="34757" y="1472232"/>
          <a:ext cx="12970042" cy="7443168"/>
        </p:xfrm>
        <a:graphic>
          <a:graphicData uri="http://schemas.openxmlformats.org/drawingml/2006/table">
            <a:tbl>
              <a:tblPr firstRow="1" firstCol="1" bandRow="1"/>
              <a:tblGrid>
                <a:gridCol w="927764">
                  <a:extLst>
                    <a:ext uri="{9D8B030D-6E8A-4147-A177-3AD203B41FA5}">
                      <a16:colId xmlns:a16="http://schemas.microsoft.com/office/drawing/2014/main" xmlns="" val="2873057109"/>
                    </a:ext>
                  </a:extLst>
                </a:gridCol>
                <a:gridCol w="2471144">
                  <a:extLst>
                    <a:ext uri="{9D8B030D-6E8A-4147-A177-3AD203B41FA5}">
                      <a16:colId xmlns:a16="http://schemas.microsoft.com/office/drawing/2014/main" xmlns="" val="3961909671"/>
                    </a:ext>
                  </a:extLst>
                </a:gridCol>
                <a:gridCol w="2137301">
                  <a:extLst>
                    <a:ext uri="{9D8B030D-6E8A-4147-A177-3AD203B41FA5}">
                      <a16:colId xmlns:a16="http://schemas.microsoft.com/office/drawing/2014/main" xmlns="" val="387881548"/>
                    </a:ext>
                  </a:extLst>
                </a:gridCol>
                <a:gridCol w="1501591">
                  <a:extLst>
                    <a:ext uri="{9D8B030D-6E8A-4147-A177-3AD203B41FA5}">
                      <a16:colId xmlns:a16="http://schemas.microsoft.com/office/drawing/2014/main" xmlns="" val="4087647319"/>
                    </a:ext>
                  </a:extLst>
                </a:gridCol>
                <a:gridCol w="1829419">
                  <a:extLst>
                    <a:ext uri="{9D8B030D-6E8A-4147-A177-3AD203B41FA5}">
                      <a16:colId xmlns:a16="http://schemas.microsoft.com/office/drawing/2014/main" xmlns="" val="236980359"/>
                    </a:ext>
                  </a:extLst>
                </a:gridCol>
                <a:gridCol w="4069663">
                  <a:extLst>
                    <a:ext uri="{9D8B030D-6E8A-4147-A177-3AD203B41FA5}">
                      <a16:colId xmlns:a16="http://schemas.microsoft.com/office/drawing/2014/main" xmlns="" val="1633183244"/>
                    </a:ext>
                  </a:extLst>
                </a:gridCol>
                <a:gridCol w="33160">
                  <a:extLst>
                    <a:ext uri="{9D8B030D-6E8A-4147-A177-3AD203B41FA5}">
                      <a16:colId xmlns:a16="http://schemas.microsoft.com/office/drawing/2014/main" xmlns="" val="2782564358"/>
                    </a:ext>
                  </a:extLst>
                </a:gridCol>
              </a:tblGrid>
              <a:tr h="1487854">
                <a:tc>
                  <a:txBody>
                    <a:bodyPr/>
                    <a:lstStyle/>
                    <a:p>
                      <a:pPr marL="0" algn="l" defTabSz="650130" rtl="0" eaLnBrk="1" latinLnBrk="0" hangingPunct="1">
                        <a:lnSpc>
                          <a:spcPct val="107000"/>
                        </a:lnSpc>
                        <a:spcAft>
                          <a:spcPts val="0"/>
                        </a:spcAft>
                      </a:pPr>
                      <a:r>
                        <a:rPr lang="en-ZW"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algn="l" defTabSz="650130" rtl="0" eaLnBrk="1" latinLnBrk="0" hangingPunct="1">
                        <a:lnSpc>
                          <a:spcPct val="107000"/>
                        </a:lnSpc>
                        <a:spcAft>
                          <a:spcPts val="0"/>
                        </a:spcAft>
                      </a:pPr>
                      <a:r>
                        <a:rPr lang="en-ZW"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Outcome Indicator</a:t>
                      </a:r>
                      <a:endParaRPr lang="en-ZA"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algn="l" defTabSz="650130" rtl="0" eaLnBrk="1" latinLnBrk="0" hangingPunct="1">
                        <a:lnSpc>
                          <a:spcPct val="107000"/>
                        </a:lnSpc>
                        <a:spcAft>
                          <a:spcPts val="0"/>
                        </a:spcAft>
                      </a:pPr>
                      <a:r>
                        <a:rPr lang="en-ZA"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Five Year Target</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650130" rtl="0" eaLnBrk="1" fontAlgn="auto" latinLnBrk="0" hangingPunct="1">
                        <a:lnSpc>
                          <a:spcPct val="107000"/>
                        </a:lnSpc>
                        <a:spcBef>
                          <a:spcPts val="0"/>
                        </a:spcBef>
                        <a:spcAft>
                          <a:spcPts val="0"/>
                        </a:spcAft>
                        <a:buClrTx/>
                        <a:buSzTx/>
                        <a:buFontTx/>
                        <a:buNone/>
                        <a:tabLst/>
                        <a:defRPr/>
                      </a:pPr>
                      <a:r>
                        <a:rPr lang="en-ZW"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2020/21</a:t>
                      </a:r>
                      <a:endParaRPr lang="en-ZA"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l" defTabSz="650130" rtl="0" eaLnBrk="1" latinLnBrk="0" hangingPunct="1">
                        <a:lnSpc>
                          <a:spcPct val="107000"/>
                        </a:lnSpc>
                        <a:spcBef>
                          <a:spcPts val="0"/>
                        </a:spcBef>
                        <a:spcAft>
                          <a:spcPts val="0"/>
                        </a:spcAft>
                      </a:pPr>
                      <a:r>
                        <a:rPr lang="en-ZA" sz="22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2021/22</a:t>
                      </a:r>
                      <a:endParaRPr lang="en-US"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l" defTabSz="650130" rtl="0" eaLnBrk="1" latinLnBrk="0" hangingPunct="1">
                        <a:lnSpc>
                          <a:spcPct val="107000"/>
                        </a:lnSpc>
                        <a:spcBef>
                          <a:spcPts val="0"/>
                        </a:spcBef>
                        <a:spcAft>
                          <a:spcPts val="0"/>
                        </a:spcAft>
                      </a:pPr>
                      <a:r>
                        <a:rPr lang="en-ZA" sz="2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algn="l" defTabSz="650130" rtl="0" eaLnBrk="1" latinLnBrk="0" hangingPunct="1">
                        <a:lnSpc>
                          <a:spcPct val="107000"/>
                        </a:lnSpc>
                        <a:spcAft>
                          <a:spcPts val="0"/>
                        </a:spcAft>
                      </a:pPr>
                      <a:r>
                        <a:rPr lang="en-ZA"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557897610"/>
                  </a:ext>
                </a:extLst>
              </a:tr>
              <a:tr h="5955314">
                <a:tc>
                  <a:txBody>
                    <a:bodyPr/>
                    <a:lstStyle/>
                    <a:p>
                      <a:pPr marL="0" lvl="0" indent="0" algn="l" defTabSz="650130" rtl="0" eaLnBrk="1" latinLnBrk="0" hangingPunct="1">
                        <a:lnSpc>
                          <a:spcPct val="107000"/>
                        </a:lnSpc>
                        <a:spcAft>
                          <a:spcPts val="0"/>
                        </a:spcAft>
                        <a:buFont typeface="+mj-lt"/>
                        <a:buNone/>
                      </a:pPr>
                      <a:r>
                        <a:rPr lang="en-ZW"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50130" rtl="0" eaLnBrk="1" latinLnBrk="0" hangingPunct="1">
                        <a:lnSpc>
                          <a:spcPct val="107000"/>
                        </a:lnSpc>
                        <a:spcAft>
                          <a:spcPts val="0"/>
                        </a:spcAft>
                      </a:pPr>
                      <a:r>
                        <a:rPr lang="en-GB"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Improved Financial sustainability</a:t>
                      </a:r>
                      <a:endParaRPr lang="en-ZA"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50130" rtl="0" eaLnBrk="1" latinLnBrk="0" hangingPunct="1">
                        <a:lnSpc>
                          <a:spcPct val="107000"/>
                        </a:lnSpc>
                        <a:spcBef>
                          <a:spcPts val="0"/>
                        </a:spcBef>
                        <a:spcAft>
                          <a:spcPts val="0"/>
                        </a:spcAft>
                      </a:pPr>
                      <a:r>
                        <a:rPr lang="en-GB"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Asset and Liability Strategy implemented</a:t>
                      </a:r>
                      <a:endPar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50130" rtl="0" eaLnBrk="1" latinLnBrk="0" hangingPunct="1">
                        <a:lnSpc>
                          <a:spcPct val="107000"/>
                        </a:lnSpc>
                        <a:spcBef>
                          <a:spcPts val="0"/>
                        </a:spcBef>
                        <a:spcAft>
                          <a:spcPts val="0"/>
                        </a:spcAft>
                      </a:pPr>
                      <a:r>
                        <a:rPr lang="en-US"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50130" rtl="0" eaLnBrk="1" latinLnBrk="0" hangingPunct="1">
                        <a:lnSpc>
                          <a:spcPct val="107000"/>
                        </a:lnSpc>
                        <a:spcBef>
                          <a:spcPts val="0"/>
                        </a:spcBef>
                        <a:spcAft>
                          <a:spcPts val="0"/>
                        </a:spcAft>
                      </a:pPr>
                      <a:r>
                        <a:rPr lang="en-GB"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Asset and Liability Strategy developed and approved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50130" rtl="0" eaLnBrk="1" latinLnBrk="0" hangingPunct="1">
                        <a:lnSpc>
                          <a:spcPct val="107000"/>
                        </a:lnSpc>
                        <a:spcBef>
                          <a:spcPts val="0"/>
                        </a:spcBef>
                        <a:spcAft>
                          <a:spcPts val="0"/>
                        </a:spcAft>
                      </a:pPr>
                      <a:r>
                        <a:rPr lang="en-GB"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Asset and Liability Strategy implemented</a:t>
                      </a:r>
                      <a:r>
                        <a:rPr lang="en-GB" sz="22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to be removed)</a:t>
                      </a:r>
                      <a:endParaRPr lang="en-GB" sz="2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50130" rtl="0" eaLnBrk="1" latinLnBrk="0" hangingPunct="1">
                        <a:lnSpc>
                          <a:spcPct val="107000"/>
                        </a:lnSpc>
                        <a:spcAft>
                          <a:spcPts val="0"/>
                        </a:spcAft>
                      </a:pPr>
                      <a:r>
                        <a:rPr lang="en-ZA"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304093663"/>
                  </a:ext>
                </a:extLst>
              </a:tr>
            </a:tbl>
          </a:graphicData>
        </a:graphic>
      </p:graphicFrame>
      <p:sp>
        <p:nvSpPr>
          <p:cNvPr id="4" name="Slide Number Placeholder 1"/>
          <p:cNvSpPr>
            <a:spLocks noGrp="1"/>
          </p:cNvSpPr>
          <p:nvPr>
            <p:ph type="sldNum" sz="quarter" idx="4"/>
          </p:nvPr>
        </p:nvSpPr>
        <p:spPr>
          <a:xfrm>
            <a:off x="12268865" y="9285647"/>
            <a:ext cx="645990" cy="457200"/>
          </a:xfrm>
        </p:spPr>
        <p:txBody>
          <a:bodyPr/>
          <a:lstStyle/>
          <a:p>
            <a:fld id="{266C20D6-C585-CC43-AFF9-E5C2638A4639}" type="slidenum">
              <a:rPr lang="en-US" smtClean="0"/>
              <a:pPr/>
              <a:t>34</a:t>
            </a:fld>
            <a:endParaRPr lang="en-US" dirty="0"/>
          </a:p>
        </p:txBody>
      </p:sp>
    </p:spTree>
    <p:extLst>
      <p:ext uri="{BB962C8B-B14F-4D97-AF65-F5344CB8AC3E}">
        <p14:creationId xmlns:p14="http://schemas.microsoft.com/office/powerpoint/2010/main" xmlns="" val="4170928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304801"/>
            <a:ext cx="11449050" cy="876300"/>
          </a:xfrm>
        </p:spPr>
        <p:txBody>
          <a:bodyPr/>
          <a:lstStyle/>
          <a:p>
            <a:pPr algn="ctr"/>
            <a:r>
              <a:rPr lang="en-US" sz="3600" dirty="0">
                <a:latin typeface="+mj-lt"/>
              </a:rPr>
              <a:t>OUTCOME INDICATOR: </a:t>
            </a:r>
            <a:r>
              <a:rPr lang="en-ZA" sz="3600" dirty="0">
                <a:latin typeface="+mj-lt"/>
              </a:rPr>
              <a:t>SYSTEM MODERNIZATION </a:t>
            </a:r>
            <a:endParaRPr lang="en-US" sz="3600" dirty="0">
              <a:latin typeface="+mj-lt"/>
            </a:endParaRPr>
          </a:p>
        </p:txBody>
      </p:sp>
      <p:graphicFrame>
        <p:nvGraphicFramePr>
          <p:cNvPr id="5" name="Table 4"/>
          <p:cNvGraphicFramePr>
            <a:graphicFrameLocks noGrp="1"/>
          </p:cNvGraphicFramePr>
          <p:nvPr/>
        </p:nvGraphicFramePr>
        <p:xfrm>
          <a:off x="130626" y="1613581"/>
          <a:ext cx="12772571" cy="4398421"/>
        </p:xfrm>
        <a:graphic>
          <a:graphicData uri="http://schemas.openxmlformats.org/drawingml/2006/table">
            <a:tbl>
              <a:tblPr firstRow="1" bandRow="1">
                <a:tableStyleId>{5940675A-B579-460E-94D1-54222C63F5DA}</a:tableStyleId>
              </a:tblPr>
              <a:tblGrid>
                <a:gridCol w="628650">
                  <a:extLst>
                    <a:ext uri="{9D8B030D-6E8A-4147-A177-3AD203B41FA5}">
                      <a16:colId xmlns:a16="http://schemas.microsoft.com/office/drawing/2014/main" xmlns="" val="20000"/>
                    </a:ext>
                  </a:extLst>
                </a:gridCol>
                <a:gridCol w="2028825">
                  <a:extLst>
                    <a:ext uri="{9D8B030D-6E8A-4147-A177-3AD203B41FA5}">
                      <a16:colId xmlns:a16="http://schemas.microsoft.com/office/drawing/2014/main" xmlns="" val="20001"/>
                    </a:ext>
                  </a:extLst>
                </a:gridCol>
                <a:gridCol w="1857375">
                  <a:extLst>
                    <a:ext uri="{9D8B030D-6E8A-4147-A177-3AD203B41FA5}">
                      <a16:colId xmlns:a16="http://schemas.microsoft.com/office/drawing/2014/main" xmlns="" val="20002"/>
                    </a:ext>
                  </a:extLst>
                </a:gridCol>
                <a:gridCol w="2150645">
                  <a:extLst>
                    <a:ext uri="{9D8B030D-6E8A-4147-A177-3AD203B41FA5}">
                      <a16:colId xmlns:a16="http://schemas.microsoft.com/office/drawing/2014/main" xmlns="" val="20003"/>
                    </a:ext>
                  </a:extLst>
                </a:gridCol>
                <a:gridCol w="2526631">
                  <a:extLst>
                    <a:ext uri="{9D8B030D-6E8A-4147-A177-3AD203B41FA5}">
                      <a16:colId xmlns:a16="http://schemas.microsoft.com/office/drawing/2014/main" xmlns="" val="20004"/>
                    </a:ext>
                  </a:extLst>
                </a:gridCol>
                <a:gridCol w="3580445">
                  <a:extLst>
                    <a:ext uri="{9D8B030D-6E8A-4147-A177-3AD203B41FA5}">
                      <a16:colId xmlns:a16="http://schemas.microsoft.com/office/drawing/2014/main" xmlns="" val="20005"/>
                    </a:ext>
                  </a:extLst>
                </a:gridCol>
              </a:tblGrid>
              <a:tr h="755971">
                <a:tc>
                  <a:txBody>
                    <a:bodyPr/>
                    <a:lstStyle/>
                    <a:p>
                      <a:endParaRPr lang="en-US" sz="2200" dirty="0">
                        <a:solidFill>
                          <a:schemeClr val="bg2"/>
                        </a:solidFill>
                        <a:latin typeface="+mn-lt"/>
                      </a:endParaRPr>
                    </a:p>
                  </a:txBody>
                  <a:tcPr>
                    <a:solidFill>
                      <a:srgbClr val="0070C0"/>
                    </a:solidFill>
                  </a:tcPr>
                </a:tc>
                <a:tc>
                  <a:txBody>
                    <a:bodyPr/>
                    <a:lstStyle/>
                    <a:p>
                      <a:pPr algn="just">
                        <a:lnSpc>
                          <a:spcPct val="115000"/>
                        </a:lnSpc>
                        <a:spcAft>
                          <a:spcPts val="1000"/>
                        </a:spcAft>
                      </a:pPr>
                      <a:r>
                        <a:rPr lang="en-ZW" sz="2200" b="1" dirty="0">
                          <a:solidFill>
                            <a:srgbClr val="FFFFFF"/>
                          </a:solidFill>
                          <a:effectLst/>
                          <a:latin typeface="+mn-lt"/>
                          <a:ea typeface="Calibri" panose="020F0502020204030204" pitchFamily="34" charset="0"/>
                          <a:cs typeface="Times New Roman" panose="02020603050405020304" pitchFamily="18" charset="0"/>
                        </a:rPr>
                        <a:t>Outcome Indicator</a:t>
                      </a:r>
                      <a:endParaRPr lang="en-ZA" sz="2200" b="1" dirty="0">
                        <a:effectLst/>
                        <a:latin typeface="+mn-lt"/>
                        <a:ea typeface="Calibri" panose="020F0502020204030204" pitchFamily="34" charset="0"/>
                        <a:cs typeface="Times New Roman" panose="02020603050405020304" pitchFamily="18" charset="0"/>
                      </a:endParaRPr>
                    </a:p>
                  </a:txBody>
                  <a:tcPr marL="53711" marR="53711" marT="0" marB="0">
                    <a:solidFill>
                      <a:srgbClr val="0070C0"/>
                    </a:solidFill>
                  </a:tcPr>
                </a:tc>
                <a:tc>
                  <a:txBody>
                    <a:bodyPr/>
                    <a:lstStyle/>
                    <a:p>
                      <a:pPr algn="just">
                        <a:lnSpc>
                          <a:spcPct val="115000"/>
                        </a:lnSpc>
                        <a:spcAft>
                          <a:spcPts val="1000"/>
                        </a:spcAft>
                      </a:pPr>
                      <a:r>
                        <a:rPr lang="en-ZA" sz="2200" b="1" dirty="0">
                          <a:solidFill>
                            <a:schemeClr val="bg2"/>
                          </a:solidFill>
                          <a:effectLst/>
                          <a:latin typeface="+mn-lt"/>
                          <a:ea typeface="Calibri" panose="020F0502020204030204" pitchFamily="34" charset="0"/>
                          <a:cs typeface="Times New Roman" panose="02020603050405020304" pitchFamily="18" charset="0"/>
                        </a:rPr>
                        <a:t>Five Year Target</a:t>
                      </a:r>
                    </a:p>
                  </a:txBody>
                  <a:tcPr marL="53711" marR="53711" marT="0" marB="0">
                    <a:solidFill>
                      <a:srgbClr val="0070C0"/>
                    </a:solidFill>
                  </a:tcPr>
                </a:tc>
                <a:tc>
                  <a:txBody>
                    <a:bodyPr/>
                    <a:lstStyle/>
                    <a:p>
                      <a:pPr marL="0" marR="0" indent="0" algn="ctr" defTabSz="650130" rtl="0" eaLnBrk="1" fontAlgn="auto" latinLnBrk="0" hangingPunct="1">
                        <a:lnSpc>
                          <a:spcPct val="115000"/>
                        </a:lnSpc>
                        <a:spcBef>
                          <a:spcPts val="0"/>
                        </a:spcBef>
                        <a:spcAft>
                          <a:spcPts val="1000"/>
                        </a:spcAft>
                        <a:buClrTx/>
                        <a:buSzTx/>
                        <a:buFontTx/>
                        <a:buNone/>
                        <a:tabLst/>
                        <a:defRPr/>
                      </a:pPr>
                      <a:r>
                        <a:rPr lang="en-ZW" sz="2200" b="1" dirty="0">
                          <a:solidFill>
                            <a:srgbClr val="FFFFFF"/>
                          </a:solidFill>
                          <a:effectLst/>
                          <a:latin typeface="+mn-lt"/>
                          <a:ea typeface="Calibri" panose="020F0502020204030204" pitchFamily="34" charset="0"/>
                          <a:cs typeface="Times New Roman" panose="02020603050405020304" pitchFamily="18" charset="0"/>
                        </a:rPr>
                        <a:t>2020/21</a:t>
                      </a:r>
                      <a:endParaRPr lang="en-ZA" sz="2200" b="1" dirty="0">
                        <a:effectLst/>
                        <a:latin typeface="+mn-lt"/>
                        <a:ea typeface="Calibri" panose="020F0502020204030204" pitchFamily="34" charset="0"/>
                        <a:cs typeface="Times New Roman" panose="02020603050405020304" pitchFamily="18" charset="0"/>
                      </a:endParaRPr>
                    </a:p>
                  </a:txBody>
                  <a:tcPr marL="53711" marR="53711" marT="0" marB="0">
                    <a:solidFill>
                      <a:srgbClr val="0070C0"/>
                    </a:solidFill>
                  </a:tcPr>
                </a:tc>
                <a:tc>
                  <a:txBody>
                    <a:bodyPr/>
                    <a:lstStyle/>
                    <a:p>
                      <a:pPr marL="0" marR="0" algn="ctr">
                        <a:lnSpc>
                          <a:spcPct val="110000"/>
                        </a:lnSpc>
                        <a:spcBef>
                          <a:spcPts val="0"/>
                        </a:spcBef>
                        <a:spcAft>
                          <a:spcPts val="0"/>
                        </a:spcAft>
                      </a:pPr>
                      <a:r>
                        <a:rPr lang="en-ZA" sz="2200" b="1" dirty="0">
                          <a:solidFill>
                            <a:srgbClr val="FFFFFF"/>
                          </a:solidFill>
                          <a:effectLst/>
                          <a:latin typeface="+mn-lt"/>
                          <a:ea typeface="Times New Roman" panose="02020603050405020304" pitchFamily="18" charset="0"/>
                          <a:cs typeface="Times New Roman" panose="02020603050405020304" pitchFamily="18" charset="0"/>
                        </a:rPr>
                        <a:t>2021/22</a:t>
                      </a:r>
                      <a:endParaRPr lang="en-US" sz="22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solidFill>
                  </a:tcPr>
                </a:tc>
                <a:tc>
                  <a:txBody>
                    <a:bodyPr/>
                    <a:lstStyle/>
                    <a:p>
                      <a:pPr marL="0" marR="0" algn="ctr">
                        <a:lnSpc>
                          <a:spcPct val="110000"/>
                        </a:lnSpc>
                        <a:spcBef>
                          <a:spcPts val="0"/>
                        </a:spcBef>
                        <a:spcAft>
                          <a:spcPts val="0"/>
                        </a:spcAft>
                      </a:pPr>
                      <a:r>
                        <a:rPr lang="en-ZA" sz="2200" b="1" dirty="0">
                          <a:solidFill>
                            <a:srgbClr val="FFFFFF"/>
                          </a:solidFill>
                          <a:effectLst/>
                          <a:latin typeface="+mn-lt"/>
                          <a:ea typeface="Times New Roman" panose="02020603050405020304" pitchFamily="18" charset="0"/>
                          <a:cs typeface="Times New Roman" panose="02020603050405020304" pitchFamily="18" charset="0"/>
                        </a:rPr>
                        <a:t>2022/23</a:t>
                      </a:r>
                    </a:p>
                  </a:txBody>
                  <a:tcPr marL="68580" marR="68580" marT="0" marB="0">
                    <a:solidFill>
                      <a:srgbClr val="0070C0"/>
                    </a:solidFill>
                  </a:tcPr>
                </a:tc>
                <a:extLst>
                  <a:ext uri="{0D108BD9-81ED-4DB2-BD59-A6C34878D82A}">
                    <a16:rowId xmlns:a16="http://schemas.microsoft.com/office/drawing/2014/main" xmlns="" val="10000"/>
                  </a:ext>
                </a:extLst>
              </a:tr>
              <a:tr h="3627277">
                <a:tc>
                  <a:txBody>
                    <a:bodyPr/>
                    <a:lstStyle/>
                    <a:p>
                      <a:r>
                        <a:rPr lang="en-US" sz="2200" dirty="0">
                          <a:solidFill>
                            <a:schemeClr val="tx1"/>
                          </a:solidFill>
                          <a:latin typeface="+mn-lt"/>
                        </a:rPr>
                        <a:t>9.</a:t>
                      </a:r>
                    </a:p>
                  </a:txBody>
                  <a:tcPr/>
                </a:tc>
                <a:tc>
                  <a:txBody>
                    <a:bodyPr/>
                    <a:lstStyle/>
                    <a:p>
                      <a:pPr>
                        <a:lnSpc>
                          <a:spcPct val="115000"/>
                        </a:lnSpc>
                        <a:spcAft>
                          <a:spcPts val="1000"/>
                        </a:spcAft>
                      </a:pPr>
                      <a:r>
                        <a:rPr lang="en-ZA" sz="2200" kern="1200" dirty="0">
                          <a:solidFill>
                            <a:srgbClr val="002060"/>
                          </a:solidFill>
                          <a:effectLst/>
                          <a:latin typeface="+mn-lt"/>
                          <a:ea typeface="+mn-ea"/>
                          <a:cs typeface="+mn-cs"/>
                        </a:rPr>
                        <a:t>Implement interim solution to enhance the current system and </a:t>
                      </a:r>
                      <a:r>
                        <a:rPr lang="en-ZA" sz="2200" b="0" kern="1200" dirty="0">
                          <a:solidFill>
                            <a:srgbClr val="002060"/>
                          </a:solidFill>
                          <a:effectLst/>
                          <a:latin typeface="+mn-lt"/>
                          <a:ea typeface="+mn-ea"/>
                          <a:cs typeface="Times New Roman" panose="02020603050405020304" pitchFamily="18" charset="0"/>
                        </a:rPr>
                        <a:t>a</a:t>
                      </a:r>
                      <a:r>
                        <a:rPr lang="en-ZA" sz="2200" b="0" dirty="0">
                          <a:solidFill>
                            <a:srgbClr val="002060"/>
                          </a:solidFill>
                          <a:effectLst/>
                          <a:latin typeface="+mn-lt"/>
                          <a:ea typeface="Times New Roman" panose="02020603050405020304" pitchFamily="18" charset="0"/>
                          <a:cs typeface="Times New Roman" panose="02020603050405020304" pitchFamily="18" charset="0"/>
                        </a:rPr>
                        <a:t>n Integrated Claims Management system (ICMS) </a:t>
                      </a:r>
                      <a:endParaRPr lang="en-ZA" sz="22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ZA" sz="2200" b="0" dirty="0">
                          <a:solidFill>
                            <a:srgbClr val="002060"/>
                          </a:solidFill>
                          <a:effectLst/>
                          <a:latin typeface="+mn-lt"/>
                          <a:ea typeface="Times New Roman" panose="02020603050405020304" pitchFamily="18" charset="0"/>
                          <a:cs typeface="Times New Roman" panose="02020603050405020304" pitchFamily="18" charset="0"/>
                        </a:rPr>
                        <a:t>An Integrated Claims Management system (ICMS) implemented.</a:t>
                      </a:r>
                      <a:endParaRPr lang="en-US" sz="2200" b="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ZA" sz="2200" b="0" dirty="0">
                          <a:solidFill>
                            <a:srgbClr val="002060"/>
                          </a:solidFill>
                          <a:effectLst/>
                          <a:latin typeface="+mn-lt"/>
                          <a:ea typeface="Times New Roman" panose="02020603050405020304" pitchFamily="18" charset="0"/>
                          <a:cs typeface="Times New Roman" panose="02020603050405020304" pitchFamily="18" charset="0"/>
                        </a:rPr>
                        <a:t>Implement Integrated Claims Management system (ICMS)</a:t>
                      </a:r>
                      <a:endParaRPr lang="en-US" sz="2200" b="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ZA" sz="2200" b="0" kern="1200" dirty="0">
                          <a:solidFill>
                            <a:srgbClr val="002060"/>
                          </a:solidFill>
                          <a:effectLst/>
                          <a:latin typeface="+mn-lt"/>
                          <a:ea typeface="Times New Roman" panose="02020603050405020304" pitchFamily="18" charset="0"/>
                          <a:cs typeface="Times New Roman" panose="02020603050405020304" pitchFamily="18" charset="0"/>
                        </a:rPr>
                        <a:t>On-boarding of Service Provider</a:t>
                      </a:r>
                      <a:r>
                        <a:rPr lang="en-ZA" sz="2200" b="0" kern="1200" baseline="0" dirty="0">
                          <a:solidFill>
                            <a:srgbClr val="002060"/>
                          </a:solidFill>
                          <a:effectLst/>
                          <a:latin typeface="+mn-lt"/>
                          <a:ea typeface="Times New Roman" panose="02020603050405020304" pitchFamily="18" charset="0"/>
                          <a:cs typeface="Times New Roman" panose="02020603050405020304" pitchFamily="18" charset="0"/>
                        </a:rPr>
                        <a:t> and Approved </a:t>
                      </a:r>
                      <a:r>
                        <a:rPr lang="en-ZA" sz="2200" b="0" kern="1200" dirty="0">
                          <a:solidFill>
                            <a:srgbClr val="002060"/>
                          </a:solidFill>
                          <a:effectLst/>
                          <a:latin typeface="+mn-lt"/>
                          <a:ea typeface="Times New Roman" panose="02020603050405020304" pitchFamily="18" charset="0"/>
                          <a:cs typeface="Times New Roman" panose="02020603050405020304" pitchFamily="18" charset="0"/>
                        </a:rPr>
                        <a:t>Project Plan for ICMS.</a:t>
                      </a:r>
                    </a:p>
                  </a:txBody>
                  <a:tcPr marL="68580" marR="68580" marT="0" marB="0"/>
                </a:tc>
                <a:tc>
                  <a:txBody>
                    <a:bodyPr/>
                    <a:lstStyle/>
                    <a:p>
                      <a:pPr marL="0" marR="0" lvl="0" indent="0" algn="l" defTabSz="650130" rtl="0" eaLnBrk="1" fontAlgn="auto" latinLnBrk="0" hangingPunct="1">
                        <a:lnSpc>
                          <a:spcPct val="110000"/>
                        </a:lnSpc>
                        <a:spcBef>
                          <a:spcPts val="0"/>
                        </a:spcBef>
                        <a:spcAft>
                          <a:spcPts val="0"/>
                        </a:spcAft>
                        <a:buClrTx/>
                        <a:buSzTx/>
                        <a:buFontTx/>
                        <a:buNone/>
                        <a:tabLst/>
                        <a:defRPr/>
                      </a:pPr>
                      <a:r>
                        <a:rPr lang="en-GB" sz="2200" b="0" kern="1200" baseline="0" dirty="0">
                          <a:solidFill>
                            <a:srgbClr val="002060"/>
                          </a:solidFill>
                          <a:effectLst/>
                          <a:latin typeface="+mn-lt"/>
                          <a:ea typeface="Times New Roman" panose="02020603050405020304" pitchFamily="18" charset="0"/>
                          <a:cs typeface="Times New Roman" panose="02020603050405020304" pitchFamily="18" charset="0"/>
                        </a:rPr>
                        <a:t>Phase 2 initiatives of the ICMS Project Plan implemented</a:t>
                      </a:r>
                      <a:endParaRPr lang="en-ZA" sz="2200" b="0" kern="1200" baseline="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sp>
        <p:nvSpPr>
          <p:cNvPr id="6" name="Slide Number Placeholder 1"/>
          <p:cNvSpPr>
            <a:spLocks noGrp="1"/>
          </p:cNvSpPr>
          <p:nvPr>
            <p:ph type="sldNum" sz="quarter" idx="4"/>
          </p:nvPr>
        </p:nvSpPr>
        <p:spPr>
          <a:xfrm>
            <a:off x="12268865" y="9285647"/>
            <a:ext cx="645990" cy="457200"/>
          </a:xfrm>
        </p:spPr>
        <p:txBody>
          <a:bodyPr/>
          <a:lstStyle/>
          <a:p>
            <a:fld id="{266C20D6-C585-CC43-AFF9-E5C2638A4639}" type="slidenum">
              <a:rPr lang="en-US" smtClean="0"/>
              <a:pPr/>
              <a:t>35</a:t>
            </a:fld>
            <a:endParaRPr lang="en-US" dirty="0"/>
          </a:p>
        </p:txBody>
      </p:sp>
    </p:spTree>
    <p:extLst>
      <p:ext uri="{BB962C8B-B14F-4D97-AF65-F5344CB8AC3E}">
        <p14:creationId xmlns:p14="http://schemas.microsoft.com/office/powerpoint/2010/main" xmlns="" val="2589047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 y="0"/>
            <a:ext cx="11487151" cy="1420963"/>
          </a:xfrm>
        </p:spPr>
        <p:txBody>
          <a:bodyPr/>
          <a:lstStyle/>
          <a:p>
            <a:pPr algn="ctr"/>
            <a:r>
              <a:rPr lang="en-US"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Arial"/>
              </a:rPr>
              <a:t>OUTCOME INDICATORS: IMPROVED GOVERNANCE AND STRENGTHENED CONTROL ENVIRONMENT </a:t>
            </a:r>
            <a:endParaRPr lang="en-ZA" sz="3600" b="1" dirty="0">
              <a:solidFill>
                <a:schemeClr val="bg2"/>
              </a:solidFill>
              <a:latin typeface="+mj-lt"/>
            </a:endParaRPr>
          </a:p>
        </p:txBody>
      </p:sp>
      <p:graphicFrame>
        <p:nvGraphicFramePr>
          <p:cNvPr id="4" name="Table 3">
            <a:extLst>
              <a:ext uri="{FF2B5EF4-FFF2-40B4-BE49-F238E27FC236}">
                <a16:creationId xmlns:a16="http://schemas.microsoft.com/office/drawing/2014/main" xmlns="" id="{E7CE9354-BF67-4C69-A36A-A2E777AB3FEF}"/>
              </a:ext>
            </a:extLst>
          </p:cNvPr>
          <p:cNvGraphicFramePr>
            <a:graphicFrameLocks noGrp="1"/>
          </p:cNvGraphicFramePr>
          <p:nvPr/>
        </p:nvGraphicFramePr>
        <p:xfrm>
          <a:off x="72570" y="1420963"/>
          <a:ext cx="12816114" cy="8042353"/>
        </p:xfrm>
        <a:graphic>
          <a:graphicData uri="http://schemas.openxmlformats.org/drawingml/2006/table">
            <a:tbl>
              <a:tblPr firstRow="1" firstCol="1" bandRow="1"/>
              <a:tblGrid>
                <a:gridCol w="1155284">
                  <a:extLst>
                    <a:ext uri="{9D8B030D-6E8A-4147-A177-3AD203B41FA5}">
                      <a16:colId xmlns:a16="http://schemas.microsoft.com/office/drawing/2014/main" xmlns="" val="2994407100"/>
                    </a:ext>
                  </a:extLst>
                </a:gridCol>
                <a:gridCol w="2552059">
                  <a:extLst>
                    <a:ext uri="{9D8B030D-6E8A-4147-A177-3AD203B41FA5}">
                      <a16:colId xmlns:a16="http://schemas.microsoft.com/office/drawing/2014/main" xmlns="" val="1898745144"/>
                    </a:ext>
                  </a:extLst>
                </a:gridCol>
                <a:gridCol w="2496196">
                  <a:extLst>
                    <a:ext uri="{9D8B030D-6E8A-4147-A177-3AD203B41FA5}">
                      <a16:colId xmlns:a16="http://schemas.microsoft.com/office/drawing/2014/main" xmlns="" val="1558517765"/>
                    </a:ext>
                  </a:extLst>
                </a:gridCol>
                <a:gridCol w="1745673">
                  <a:extLst>
                    <a:ext uri="{9D8B030D-6E8A-4147-A177-3AD203B41FA5}">
                      <a16:colId xmlns:a16="http://schemas.microsoft.com/office/drawing/2014/main" xmlns="" val="2386226746"/>
                    </a:ext>
                  </a:extLst>
                </a:gridCol>
                <a:gridCol w="2161309">
                  <a:extLst>
                    <a:ext uri="{9D8B030D-6E8A-4147-A177-3AD203B41FA5}">
                      <a16:colId xmlns:a16="http://schemas.microsoft.com/office/drawing/2014/main" xmlns="" val="519842709"/>
                    </a:ext>
                  </a:extLst>
                </a:gridCol>
                <a:gridCol w="2705593">
                  <a:extLst>
                    <a:ext uri="{9D8B030D-6E8A-4147-A177-3AD203B41FA5}">
                      <a16:colId xmlns:a16="http://schemas.microsoft.com/office/drawing/2014/main" xmlns="" val="3712534630"/>
                    </a:ext>
                  </a:extLst>
                </a:gridCol>
              </a:tblGrid>
              <a:tr h="1550616">
                <a:tc>
                  <a:txBody>
                    <a:bodyPr/>
                    <a:lstStyle/>
                    <a:p>
                      <a:pPr algn="just">
                        <a:lnSpc>
                          <a:spcPct val="115000"/>
                        </a:lnSpc>
                        <a:spcAft>
                          <a:spcPts val="0"/>
                        </a:spcAft>
                      </a:pPr>
                      <a:r>
                        <a:rPr lang="en-ZW"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15000"/>
                        </a:lnSpc>
                        <a:spcAft>
                          <a:spcPts val="1000"/>
                        </a:spcAft>
                      </a:pPr>
                      <a:r>
                        <a:rPr lang="en-ZW" sz="2400" b="1" dirty="0">
                          <a:solidFill>
                            <a:srgbClr val="FFFFFF"/>
                          </a:solidFill>
                          <a:effectLst/>
                          <a:latin typeface="+mj-lt"/>
                          <a:ea typeface="Calibri" panose="020F0502020204030204" pitchFamily="34" charset="0"/>
                          <a:cs typeface="Times New Roman" panose="02020603050405020304" pitchFamily="18" charset="0"/>
                        </a:rPr>
                        <a:t>Outcome Indicator</a:t>
                      </a:r>
                      <a:endParaRPr lang="en-ZA" sz="2400" b="1" dirty="0">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15000"/>
                        </a:lnSpc>
                        <a:spcAft>
                          <a:spcPts val="1000"/>
                        </a:spcAft>
                      </a:pPr>
                      <a:r>
                        <a:rPr lang="en-ZA" sz="2400" b="1" dirty="0">
                          <a:solidFill>
                            <a:schemeClr val="bg2"/>
                          </a:solidFill>
                          <a:effectLst/>
                          <a:latin typeface="+mj-lt"/>
                          <a:ea typeface="Calibri" panose="020F0502020204030204" pitchFamily="34" charset="0"/>
                          <a:cs typeface="Times New Roman" panose="02020603050405020304" pitchFamily="18" charset="0"/>
                        </a:rPr>
                        <a:t>Five Year Target</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650130" rtl="0" eaLnBrk="1" fontAlgn="auto" latinLnBrk="0" hangingPunct="1">
                        <a:lnSpc>
                          <a:spcPct val="115000"/>
                        </a:lnSpc>
                        <a:spcBef>
                          <a:spcPts val="0"/>
                        </a:spcBef>
                        <a:spcAft>
                          <a:spcPts val="1000"/>
                        </a:spcAft>
                        <a:buClrTx/>
                        <a:buSzTx/>
                        <a:buFontTx/>
                        <a:buNone/>
                        <a:tabLst/>
                        <a:defRPr/>
                      </a:pPr>
                      <a:r>
                        <a:rPr lang="en-ZW" sz="2400" b="1" dirty="0">
                          <a:solidFill>
                            <a:srgbClr val="FFFFFF"/>
                          </a:solidFill>
                          <a:effectLst/>
                          <a:latin typeface="+mj-lt"/>
                          <a:ea typeface="Calibri" panose="020F0502020204030204" pitchFamily="34" charset="0"/>
                          <a:cs typeface="Times New Roman" panose="02020603050405020304" pitchFamily="18" charset="0"/>
                        </a:rPr>
                        <a:t>2020/21</a:t>
                      </a:r>
                      <a:endParaRPr lang="en-ZA" sz="2400" b="1" dirty="0">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ZA" sz="2400" b="1" dirty="0">
                          <a:solidFill>
                            <a:srgbClr val="FFFFFF"/>
                          </a:solidFill>
                          <a:effectLst/>
                          <a:latin typeface="+mj-lt"/>
                          <a:ea typeface="Times New Roman" panose="02020603050405020304" pitchFamily="18" charset="0"/>
                          <a:cs typeface="Times New Roman" panose="02020603050405020304" pitchFamily="18" charset="0"/>
                        </a:rPr>
                        <a:t>2021/22</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ZA" sz="2400" b="1" dirty="0">
                          <a:solidFill>
                            <a:srgbClr val="FFFFFF"/>
                          </a:solidFill>
                          <a:effectLst/>
                          <a:latin typeface="+mj-lt"/>
                          <a:ea typeface="Times New Roman" panose="02020603050405020304" pitchFamily="18" charset="0"/>
                          <a:cs typeface="Times New Roman" panose="02020603050405020304" pitchFamily="18" charset="0"/>
                        </a:rPr>
                        <a:t>2022/23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2068224111"/>
                  </a:ext>
                </a:extLst>
              </a:tr>
              <a:tr h="1865603">
                <a:tc>
                  <a:txBody>
                    <a:bodyPr/>
                    <a:lstStyle/>
                    <a:p>
                      <a:pPr marL="0" lvl="0" indent="0">
                        <a:lnSpc>
                          <a:spcPct val="115000"/>
                        </a:lnSpc>
                        <a:spcAft>
                          <a:spcPts val="0"/>
                        </a:spcAft>
                        <a:buFont typeface="+mj-lt"/>
                        <a:buNone/>
                      </a:pPr>
                      <a:r>
                        <a:rPr lang="en-ZW"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a:t>
                      </a:r>
                      <a:endParaRPr lang="en-Z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Reduction of qualified audits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Regulatory Audit Outcome by the Auditor-General of South Africa (AGSA)</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Unqualified Audit Report with no significant findings</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Unqualified Audit Report with no significant findings</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3545154"/>
                  </a:ext>
                </a:extLst>
              </a:tr>
              <a:tr h="2313067">
                <a:tc>
                  <a:txBody>
                    <a:bodyPr/>
                    <a:lstStyle/>
                    <a:p>
                      <a:pPr marL="0" lvl="0" indent="0" algn="l">
                        <a:lnSpc>
                          <a:spcPct val="115000"/>
                        </a:lnSpc>
                        <a:spcAft>
                          <a:spcPts val="0"/>
                        </a:spcAft>
                        <a:buFont typeface="+mj-lt"/>
                        <a:buNone/>
                      </a:pPr>
                      <a:r>
                        <a:rPr lang="en-Z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Adequacy of responses to Parliament questions</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Percentage responses to Parliament questions within stipulated timelines</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100% responses to Parliament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100% responses to Parliament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8409524"/>
                  </a:ext>
                </a:extLst>
              </a:tr>
              <a:tr h="2313067">
                <a:tc>
                  <a:txBody>
                    <a:bodyPr/>
                    <a:lstStyle/>
                    <a:p>
                      <a:pPr marL="0" lvl="0" indent="0" algn="l">
                        <a:lnSpc>
                          <a:spcPct val="115000"/>
                        </a:lnSpc>
                        <a:spcAft>
                          <a:spcPts val="0"/>
                        </a:spcAft>
                        <a:buFont typeface="+mj-lt"/>
                        <a:buNone/>
                      </a:pPr>
                      <a:r>
                        <a:rPr lang="en-Z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Resolution of reported incidents of fraud and corruption</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Percentage resolution of reported incidents of fraud and corruption</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75% resolution of reported incidents of fraud and corruption</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85% resolution of reported incidents of fraud and corruption</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0776472"/>
                  </a:ext>
                </a:extLst>
              </a:tr>
            </a:tbl>
          </a:graphicData>
        </a:graphic>
      </p:graphicFrame>
      <p:sp>
        <p:nvSpPr>
          <p:cNvPr id="6" name="Slide Number Placeholder 1"/>
          <p:cNvSpPr>
            <a:spLocks noGrp="1"/>
          </p:cNvSpPr>
          <p:nvPr>
            <p:ph type="sldNum" sz="quarter" idx="4"/>
          </p:nvPr>
        </p:nvSpPr>
        <p:spPr>
          <a:xfrm>
            <a:off x="12345065" y="9323747"/>
            <a:ext cx="645990" cy="457200"/>
          </a:xfrm>
        </p:spPr>
        <p:txBody>
          <a:bodyPr/>
          <a:lstStyle/>
          <a:p>
            <a:fld id="{266C20D6-C585-CC43-AFF9-E5C2638A4639}" type="slidenum">
              <a:rPr lang="en-US" smtClean="0"/>
              <a:pPr/>
              <a:t>36</a:t>
            </a:fld>
            <a:endParaRPr lang="en-US" dirty="0"/>
          </a:p>
        </p:txBody>
      </p:sp>
    </p:spTree>
    <p:extLst>
      <p:ext uri="{BB962C8B-B14F-4D97-AF65-F5344CB8AC3E}">
        <p14:creationId xmlns:p14="http://schemas.microsoft.com/office/powerpoint/2010/main" xmlns="" val="2679360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 y="0"/>
            <a:ext cx="11468101" cy="1420961"/>
          </a:xfrm>
        </p:spPr>
        <p:txBody>
          <a:bodyPr/>
          <a:lstStyle/>
          <a:p>
            <a:pPr algn="ctr"/>
            <a:r>
              <a:rPr lang="en-US"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Arial"/>
              </a:rPr>
              <a:t>OUTCOME INDICATORS: IMPROVED GOVERNANCE AND STRENGTHENED CONTROL ENVIRONMENT </a:t>
            </a:r>
            <a:endParaRPr lang="en-ZA" sz="3600" b="1" dirty="0">
              <a:solidFill>
                <a:schemeClr val="bg2"/>
              </a:solidFill>
              <a:latin typeface="+mj-lt"/>
            </a:endParaRPr>
          </a:p>
        </p:txBody>
      </p:sp>
      <p:graphicFrame>
        <p:nvGraphicFramePr>
          <p:cNvPr id="4" name="Table 3">
            <a:extLst>
              <a:ext uri="{FF2B5EF4-FFF2-40B4-BE49-F238E27FC236}">
                <a16:creationId xmlns:a16="http://schemas.microsoft.com/office/drawing/2014/main" xmlns="" id="{FB883C84-2DFB-444D-83B9-9764369CA04C}"/>
              </a:ext>
            </a:extLst>
          </p:cNvPr>
          <p:cNvGraphicFramePr>
            <a:graphicFrameLocks noGrp="1"/>
          </p:cNvGraphicFramePr>
          <p:nvPr/>
        </p:nvGraphicFramePr>
        <p:xfrm>
          <a:off x="72570" y="1420963"/>
          <a:ext cx="12816114" cy="7424008"/>
        </p:xfrm>
        <a:graphic>
          <a:graphicData uri="http://schemas.openxmlformats.org/drawingml/2006/table">
            <a:tbl>
              <a:tblPr firstRow="1" firstCol="1" bandRow="1"/>
              <a:tblGrid>
                <a:gridCol w="953797">
                  <a:extLst>
                    <a:ext uri="{9D8B030D-6E8A-4147-A177-3AD203B41FA5}">
                      <a16:colId xmlns:a16="http://schemas.microsoft.com/office/drawing/2014/main" xmlns="" val="2994407100"/>
                    </a:ext>
                  </a:extLst>
                </a:gridCol>
                <a:gridCol w="2556588">
                  <a:extLst>
                    <a:ext uri="{9D8B030D-6E8A-4147-A177-3AD203B41FA5}">
                      <a16:colId xmlns:a16="http://schemas.microsoft.com/office/drawing/2014/main" xmlns="" val="1898745144"/>
                    </a:ext>
                  </a:extLst>
                </a:gridCol>
                <a:gridCol w="1994975">
                  <a:extLst>
                    <a:ext uri="{9D8B030D-6E8A-4147-A177-3AD203B41FA5}">
                      <a16:colId xmlns:a16="http://schemas.microsoft.com/office/drawing/2014/main" xmlns="" val="1558517765"/>
                    </a:ext>
                  </a:extLst>
                </a:gridCol>
                <a:gridCol w="1718609">
                  <a:extLst>
                    <a:ext uri="{9D8B030D-6E8A-4147-A177-3AD203B41FA5}">
                      <a16:colId xmlns:a16="http://schemas.microsoft.com/office/drawing/2014/main" xmlns="" val="2386226746"/>
                    </a:ext>
                  </a:extLst>
                </a:gridCol>
                <a:gridCol w="2040804">
                  <a:extLst>
                    <a:ext uri="{9D8B030D-6E8A-4147-A177-3AD203B41FA5}">
                      <a16:colId xmlns:a16="http://schemas.microsoft.com/office/drawing/2014/main" xmlns="" val="519842709"/>
                    </a:ext>
                  </a:extLst>
                </a:gridCol>
                <a:gridCol w="3551341">
                  <a:extLst>
                    <a:ext uri="{9D8B030D-6E8A-4147-A177-3AD203B41FA5}">
                      <a16:colId xmlns:a16="http://schemas.microsoft.com/office/drawing/2014/main" xmlns="" val="3712534630"/>
                    </a:ext>
                  </a:extLst>
                </a:gridCol>
              </a:tblGrid>
              <a:tr h="1770106">
                <a:tc>
                  <a:txBody>
                    <a:bodyPr/>
                    <a:lstStyle/>
                    <a:p>
                      <a:pPr algn="just">
                        <a:lnSpc>
                          <a:spcPct val="115000"/>
                        </a:lnSpc>
                        <a:spcAft>
                          <a:spcPts val="0"/>
                        </a:spcAft>
                      </a:pPr>
                      <a:r>
                        <a:rPr lang="en-ZW"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15000"/>
                        </a:lnSpc>
                        <a:spcAft>
                          <a:spcPts val="1000"/>
                        </a:spcAft>
                      </a:pPr>
                      <a:r>
                        <a:rPr lang="en-ZW" sz="2400" b="1" dirty="0">
                          <a:solidFill>
                            <a:srgbClr val="000000"/>
                          </a:solidFill>
                          <a:effectLst/>
                          <a:latin typeface="+mj-lt"/>
                          <a:ea typeface="Calibri" panose="020F0502020204030204" pitchFamily="34" charset="0"/>
                          <a:cs typeface="Times New Roman" panose="02020603050405020304" pitchFamily="18" charset="0"/>
                        </a:rPr>
                        <a:t>Outcome Indicator</a:t>
                      </a:r>
                      <a:endParaRPr lang="en-ZA" sz="2400" b="1" dirty="0">
                        <a:solidFill>
                          <a:srgbClr val="000000"/>
                        </a:solidFill>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15000"/>
                        </a:lnSpc>
                        <a:spcAft>
                          <a:spcPts val="1000"/>
                        </a:spcAft>
                      </a:pPr>
                      <a:r>
                        <a:rPr lang="en-ZA" sz="2400" b="1" dirty="0">
                          <a:solidFill>
                            <a:srgbClr val="000000"/>
                          </a:solidFill>
                          <a:effectLst/>
                          <a:latin typeface="+mj-lt"/>
                          <a:ea typeface="Calibri" panose="020F0502020204030204" pitchFamily="34" charset="0"/>
                          <a:cs typeface="Times New Roman" panose="02020603050405020304" pitchFamily="18" charset="0"/>
                        </a:rPr>
                        <a:t>Five Year Target</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650130" rtl="0" eaLnBrk="1" fontAlgn="auto" latinLnBrk="0" hangingPunct="1">
                        <a:lnSpc>
                          <a:spcPct val="115000"/>
                        </a:lnSpc>
                        <a:spcBef>
                          <a:spcPts val="0"/>
                        </a:spcBef>
                        <a:spcAft>
                          <a:spcPts val="1000"/>
                        </a:spcAft>
                        <a:buClrTx/>
                        <a:buSzTx/>
                        <a:buFontTx/>
                        <a:buNone/>
                        <a:tabLst/>
                        <a:defRPr/>
                      </a:pPr>
                      <a:r>
                        <a:rPr lang="en-ZW" sz="2400" b="1" dirty="0">
                          <a:solidFill>
                            <a:srgbClr val="000000"/>
                          </a:solidFill>
                          <a:effectLst/>
                          <a:latin typeface="+mj-lt"/>
                          <a:ea typeface="Calibri" panose="020F0502020204030204" pitchFamily="34" charset="0"/>
                          <a:cs typeface="Times New Roman" panose="02020603050405020304" pitchFamily="18" charset="0"/>
                        </a:rPr>
                        <a:t>2020/21</a:t>
                      </a:r>
                      <a:endParaRPr lang="en-ZA" sz="2400" b="1" dirty="0">
                        <a:solidFill>
                          <a:srgbClr val="000000"/>
                        </a:solidFill>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ZA" sz="2400" b="1" dirty="0">
                          <a:solidFill>
                            <a:srgbClr val="000000"/>
                          </a:solidFill>
                          <a:effectLst/>
                          <a:latin typeface="+mj-lt"/>
                          <a:ea typeface="Times New Roman" panose="02020603050405020304" pitchFamily="18" charset="0"/>
                          <a:cs typeface="Times New Roman" panose="02020603050405020304" pitchFamily="18" charset="0"/>
                        </a:rPr>
                        <a:t>2021/22</a:t>
                      </a:r>
                      <a:endParaRPr lang="en-US" sz="24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ZA" sz="2400" b="1" dirty="0">
                          <a:solidFill>
                            <a:srgbClr val="000000"/>
                          </a:solidFill>
                          <a:effectLst/>
                          <a:latin typeface="+mj-lt"/>
                          <a:ea typeface="Times New Roman" panose="02020603050405020304" pitchFamily="18" charset="0"/>
                          <a:cs typeface="Times New Roman" panose="02020603050405020304" pitchFamily="18" charset="0"/>
                        </a:rPr>
                        <a:t>2022/23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2068224111"/>
                  </a:ext>
                </a:extLst>
              </a:tr>
              <a:tr h="1343609">
                <a:tc>
                  <a:txBody>
                    <a:bodyPr/>
                    <a:lstStyle/>
                    <a:p>
                      <a:pPr marL="0" lvl="0" indent="0">
                        <a:lnSpc>
                          <a:spcPct val="115000"/>
                        </a:lnSpc>
                        <a:spcAft>
                          <a:spcPts val="0"/>
                        </a:spcAft>
                        <a:buFont typeface="+mj-lt"/>
                        <a:buNone/>
                      </a:pPr>
                      <a:r>
                        <a:rPr lang="en-Z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Functionality of ethics structures and adequate capacity</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Ethics committees established and operationalised</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Departmental Ethics Committees operationalised</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Report on status and operations of Ethics Committee</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2789936"/>
                  </a:ext>
                </a:extLst>
              </a:tr>
              <a:tr h="1865603">
                <a:tc>
                  <a:txBody>
                    <a:bodyPr/>
                    <a:lstStyle/>
                    <a:p>
                      <a:pPr marL="0" lvl="0" indent="0">
                        <a:lnSpc>
                          <a:spcPct val="115000"/>
                        </a:lnSpc>
                        <a:spcAft>
                          <a:spcPts val="0"/>
                        </a:spcAft>
                        <a:buFont typeface="+mj-lt"/>
                        <a:buNone/>
                      </a:pPr>
                      <a:r>
                        <a:rPr lang="en-Z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Implementation of action plan to address audit findings</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Percentage implementation of action plans to address audit findings</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 67.74%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65% implementation of action plans to address audit findings</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75% implementation of action plans to address audit findings</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3545154"/>
                  </a:ext>
                </a:extLst>
              </a:tr>
              <a:tr h="2313067">
                <a:tc>
                  <a:txBody>
                    <a:bodyPr/>
                    <a:lstStyle/>
                    <a:p>
                      <a:pPr marL="0" lvl="0" indent="0" algn="l">
                        <a:lnSpc>
                          <a:spcPct val="115000"/>
                        </a:lnSpc>
                        <a:spcAft>
                          <a:spcPts val="0"/>
                        </a:spcAft>
                        <a:buFont typeface="+mj-lt"/>
                        <a:buNone/>
                      </a:pPr>
                      <a:r>
                        <a:rPr lang="en-Z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Elimination of wasteful and fruitless expenditure</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Percentage reduction of cases of wasteful and fruitless expenditure</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80% reduction of cases of wasteful and fruitless </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Report on cases of Fruitless and Wasteful expenditure</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8409524"/>
                  </a:ext>
                </a:extLst>
              </a:tr>
            </a:tbl>
          </a:graphicData>
        </a:graphic>
      </p:graphicFrame>
      <p:sp>
        <p:nvSpPr>
          <p:cNvPr id="6" name="Slide Number Placeholder 1"/>
          <p:cNvSpPr>
            <a:spLocks noGrp="1"/>
          </p:cNvSpPr>
          <p:nvPr>
            <p:ph type="sldNum" sz="quarter" idx="4"/>
          </p:nvPr>
        </p:nvSpPr>
        <p:spPr>
          <a:xfrm>
            <a:off x="12268865" y="9285647"/>
            <a:ext cx="645990" cy="457200"/>
          </a:xfrm>
        </p:spPr>
        <p:txBody>
          <a:bodyPr/>
          <a:lstStyle/>
          <a:p>
            <a:fld id="{266C20D6-C585-CC43-AFF9-E5C2638A4639}" type="slidenum">
              <a:rPr lang="en-US" smtClean="0"/>
              <a:pPr/>
              <a:t>37</a:t>
            </a:fld>
            <a:endParaRPr lang="en-US" dirty="0"/>
          </a:p>
        </p:txBody>
      </p:sp>
    </p:spTree>
    <p:extLst>
      <p:ext uri="{BB962C8B-B14F-4D97-AF65-F5344CB8AC3E}">
        <p14:creationId xmlns:p14="http://schemas.microsoft.com/office/powerpoint/2010/main" xmlns="" val="2160795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 y="0"/>
            <a:ext cx="11468101" cy="1420961"/>
          </a:xfrm>
        </p:spPr>
        <p:txBody>
          <a:bodyPr/>
          <a:lstStyle/>
          <a:p>
            <a:pPr algn="ctr"/>
            <a:r>
              <a:rPr lang="en-US"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Arial"/>
              </a:rPr>
              <a:t>OUTCOME INDICATORS: IMPROVED GOVERNANCE AND STRENGTHENED CONTROL ENVIRONMENT </a:t>
            </a:r>
            <a:endParaRPr lang="en-ZA" sz="3600" b="1" dirty="0">
              <a:solidFill>
                <a:schemeClr val="bg2"/>
              </a:solidFill>
              <a:latin typeface="+mj-lt"/>
            </a:endParaRPr>
          </a:p>
        </p:txBody>
      </p:sp>
      <p:graphicFrame>
        <p:nvGraphicFramePr>
          <p:cNvPr id="2" name="Table 1"/>
          <p:cNvGraphicFramePr>
            <a:graphicFrameLocks noGrp="1"/>
          </p:cNvGraphicFramePr>
          <p:nvPr/>
        </p:nvGraphicFramePr>
        <p:xfrm>
          <a:off x="72570" y="1420963"/>
          <a:ext cx="12816114" cy="6396240"/>
        </p:xfrm>
        <a:graphic>
          <a:graphicData uri="http://schemas.openxmlformats.org/drawingml/2006/table">
            <a:tbl>
              <a:tblPr firstRow="1" firstCol="1" bandRow="1"/>
              <a:tblGrid>
                <a:gridCol w="953797">
                  <a:extLst>
                    <a:ext uri="{9D8B030D-6E8A-4147-A177-3AD203B41FA5}">
                      <a16:colId xmlns:a16="http://schemas.microsoft.com/office/drawing/2014/main" xmlns="" val="2994407100"/>
                    </a:ext>
                  </a:extLst>
                </a:gridCol>
                <a:gridCol w="2556588">
                  <a:extLst>
                    <a:ext uri="{9D8B030D-6E8A-4147-A177-3AD203B41FA5}">
                      <a16:colId xmlns:a16="http://schemas.microsoft.com/office/drawing/2014/main" xmlns="" val="1898745144"/>
                    </a:ext>
                  </a:extLst>
                </a:gridCol>
                <a:gridCol w="1994975">
                  <a:extLst>
                    <a:ext uri="{9D8B030D-6E8A-4147-A177-3AD203B41FA5}">
                      <a16:colId xmlns:a16="http://schemas.microsoft.com/office/drawing/2014/main" xmlns="" val="1558517765"/>
                    </a:ext>
                  </a:extLst>
                </a:gridCol>
                <a:gridCol w="1718609">
                  <a:extLst>
                    <a:ext uri="{9D8B030D-6E8A-4147-A177-3AD203B41FA5}">
                      <a16:colId xmlns:a16="http://schemas.microsoft.com/office/drawing/2014/main" xmlns="" val="2386226746"/>
                    </a:ext>
                  </a:extLst>
                </a:gridCol>
                <a:gridCol w="2040804">
                  <a:extLst>
                    <a:ext uri="{9D8B030D-6E8A-4147-A177-3AD203B41FA5}">
                      <a16:colId xmlns:a16="http://schemas.microsoft.com/office/drawing/2014/main" xmlns="" val="519842709"/>
                    </a:ext>
                  </a:extLst>
                </a:gridCol>
                <a:gridCol w="3551341">
                  <a:extLst>
                    <a:ext uri="{9D8B030D-6E8A-4147-A177-3AD203B41FA5}">
                      <a16:colId xmlns:a16="http://schemas.microsoft.com/office/drawing/2014/main" xmlns="" val="3712534630"/>
                    </a:ext>
                  </a:extLst>
                </a:gridCol>
              </a:tblGrid>
              <a:tr h="1770106">
                <a:tc>
                  <a:txBody>
                    <a:bodyPr/>
                    <a:lstStyle/>
                    <a:p>
                      <a:pPr algn="just">
                        <a:lnSpc>
                          <a:spcPct val="115000"/>
                        </a:lnSpc>
                        <a:spcAft>
                          <a:spcPts val="0"/>
                        </a:spcAft>
                      </a:pPr>
                      <a:r>
                        <a:rPr lang="en-ZW"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15000"/>
                        </a:lnSpc>
                        <a:spcAft>
                          <a:spcPts val="1000"/>
                        </a:spcAft>
                      </a:pPr>
                      <a:r>
                        <a:rPr lang="en-ZW" sz="2400" b="1" dirty="0">
                          <a:solidFill>
                            <a:srgbClr val="FFFFFF"/>
                          </a:solidFill>
                          <a:effectLst/>
                          <a:latin typeface="+mj-lt"/>
                          <a:ea typeface="Calibri" panose="020F0502020204030204" pitchFamily="34" charset="0"/>
                          <a:cs typeface="Times New Roman" panose="02020603050405020304" pitchFamily="18" charset="0"/>
                        </a:rPr>
                        <a:t>Outcome Indicator</a:t>
                      </a:r>
                      <a:endParaRPr lang="en-ZA" sz="2400" b="1" dirty="0">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15000"/>
                        </a:lnSpc>
                        <a:spcAft>
                          <a:spcPts val="1000"/>
                        </a:spcAft>
                      </a:pPr>
                      <a:r>
                        <a:rPr lang="en-ZA" sz="2400" b="1" dirty="0">
                          <a:solidFill>
                            <a:schemeClr val="bg2"/>
                          </a:solidFill>
                          <a:effectLst/>
                          <a:latin typeface="+mj-lt"/>
                          <a:ea typeface="Calibri" panose="020F0502020204030204" pitchFamily="34" charset="0"/>
                          <a:cs typeface="Times New Roman" panose="02020603050405020304" pitchFamily="18" charset="0"/>
                        </a:rPr>
                        <a:t>Five Year Target</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650130" rtl="0" eaLnBrk="1" fontAlgn="auto" latinLnBrk="0" hangingPunct="1">
                        <a:lnSpc>
                          <a:spcPct val="115000"/>
                        </a:lnSpc>
                        <a:spcBef>
                          <a:spcPts val="0"/>
                        </a:spcBef>
                        <a:spcAft>
                          <a:spcPts val="1000"/>
                        </a:spcAft>
                        <a:buClrTx/>
                        <a:buSzTx/>
                        <a:buFontTx/>
                        <a:buNone/>
                        <a:tabLst/>
                        <a:defRPr/>
                      </a:pPr>
                      <a:r>
                        <a:rPr lang="en-ZW" sz="2400" b="1" dirty="0">
                          <a:solidFill>
                            <a:srgbClr val="FFFFFF"/>
                          </a:solidFill>
                          <a:effectLst/>
                          <a:latin typeface="+mj-lt"/>
                          <a:ea typeface="Calibri" panose="020F0502020204030204" pitchFamily="34" charset="0"/>
                          <a:cs typeface="Times New Roman" panose="02020603050405020304" pitchFamily="18" charset="0"/>
                        </a:rPr>
                        <a:t>2020/21</a:t>
                      </a:r>
                      <a:endParaRPr lang="en-ZA" sz="2400" b="1" dirty="0">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ZA" sz="2400" b="1" dirty="0">
                          <a:solidFill>
                            <a:srgbClr val="FFFFFF"/>
                          </a:solidFill>
                          <a:effectLst/>
                          <a:latin typeface="+mj-lt"/>
                          <a:ea typeface="Times New Roman" panose="02020603050405020304" pitchFamily="18" charset="0"/>
                          <a:cs typeface="Times New Roman" panose="02020603050405020304" pitchFamily="18" charset="0"/>
                        </a:rPr>
                        <a:t>2021/22</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ZA" sz="2400" b="1" dirty="0">
                          <a:solidFill>
                            <a:srgbClr val="FFFFFF"/>
                          </a:solidFill>
                          <a:effectLst/>
                          <a:latin typeface="+mj-lt"/>
                          <a:ea typeface="Times New Roman" panose="02020603050405020304" pitchFamily="18" charset="0"/>
                          <a:cs typeface="Times New Roman" panose="02020603050405020304" pitchFamily="18" charset="0"/>
                        </a:rPr>
                        <a:t>2022/23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2068224111"/>
                  </a:ext>
                </a:extLst>
              </a:tr>
              <a:tr h="2313067">
                <a:tc>
                  <a:txBody>
                    <a:bodyPr/>
                    <a:lstStyle/>
                    <a:p>
                      <a:pPr marL="0" lvl="0" indent="0" algn="l">
                        <a:lnSpc>
                          <a:spcPct val="115000"/>
                        </a:lnSpc>
                        <a:spcAft>
                          <a:spcPts val="0"/>
                        </a:spcAft>
                        <a:buFont typeface="+mj-lt"/>
                        <a:buNone/>
                      </a:pPr>
                      <a:r>
                        <a:rPr lang="en-Z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Reduction of irregular expenditure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Percentage reduction of cases of irregular expenditure</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55% reduction of cases of Irregular expenditure</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Report on cases of Irregular expenditure</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2003267"/>
                  </a:ext>
                </a:extLst>
              </a:tr>
              <a:tr h="2313067">
                <a:tc>
                  <a:txBody>
                    <a:bodyPr/>
                    <a:lstStyle/>
                    <a:p>
                      <a:pPr marL="0" lvl="0" indent="0" algn="l">
                        <a:lnSpc>
                          <a:spcPct val="115000"/>
                        </a:lnSpc>
                        <a:spcAft>
                          <a:spcPts val="0"/>
                        </a:spcAft>
                        <a:buFont typeface="+mj-lt"/>
                        <a:buNone/>
                      </a:pPr>
                      <a:r>
                        <a:rPr lang="en-Z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Report on steps taken to ensure Compliance to 30-day payment requirement</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Report on steps taken to ensure Compliance to 30-day payment requirement</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100% compliance to 30 days payment requirement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Report on steps taken to ensure 100% compliance to 30-day payment requirement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6625948"/>
                  </a:ext>
                </a:extLst>
              </a:tr>
            </a:tbl>
          </a:graphicData>
        </a:graphic>
      </p:graphicFrame>
      <p:sp>
        <p:nvSpPr>
          <p:cNvPr id="4" name="Slide Number Placeholder 1"/>
          <p:cNvSpPr>
            <a:spLocks noGrp="1"/>
          </p:cNvSpPr>
          <p:nvPr>
            <p:ph type="sldNum" sz="quarter" idx="4"/>
          </p:nvPr>
        </p:nvSpPr>
        <p:spPr>
          <a:xfrm>
            <a:off x="12268865" y="9285647"/>
            <a:ext cx="645990" cy="457200"/>
          </a:xfrm>
        </p:spPr>
        <p:txBody>
          <a:bodyPr/>
          <a:lstStyle/>
          <a:p>
            <a:fld id="{266C20D6-C585-CC43-AFF9-E5C2638A4639}" type="slidenum">
              <a:rPr lang="en-US" smtClean="0"/>
              <a:pPr/>
              <a:t>38</a:t>
            </a:fld>
            <a:endParaRPr lang="en-US" dirty="0"/>
          </a:p>
        </p:txBody>
      </p:sp>
    </p:spTree>
    <p:extLst>
      <p:ext uri="{BB962C8B-B14F-4D97-AF65-F5344CB8AC3E}">
        <p14:creationId xmlns:p14="http://schemas.microsoft.com/office/powerpoint/2010/main" xmlns="" val="3984659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266700"/>
            <a:ext cx="11468100" cy="700885"/>
          </a:xfrm>
        </p:spPr>
        <p:txBody>
          <a:bodyPr>
            <a:normAutofit/>
          </a:bodyPr>
          <a:lstStyle/>
          <a:p>
            <a:pPr algn="ctr"/>
            <a:r>
              <a:rPr lang="en-US"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Arial"/>
              </a:rPr>
              <a:t>OUTCOME INDICATOR: IMPROVED SERVICE DELIVERY</a:t>
            </a:r>
            <a:endParaRPr lang="en-GB"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Arial"/>
            </a:endParaRPr>
          </a:p>
        </p:txBody>
      </p:sp>
      <p:graphicFrame>
        <p:nvGraphicFramePr>
          <p:cNvPr id="2" name="Table 1"/>
          <p:cNvGraphicFramePr>
            <a:graphicFrameLocks noGrp="1"/>
          </p:cNvGraphicFramePr>
          <p:nvPr/>
        </p:nvGraphicFramePr>
        <p:xfrm>
          <a:off x="87085" y="1537639"/>
          <a:ext cx="12787087" cy="7452451"/>
        </p:xfrm>
        <a:graphic>
          <a:graphicData uri="http://schemas.openxmlformats.org/drawingml/2006/table">
            <a:tbl>
              <a:tblPr firstRow="1" firstCol="1" bandRow="1"/>
              <a:tblGrid>
                <a:gridCol w="744561">
                  <a:extLst>
                    <a:ext uri="{9D8B030D-6E8A-4147-A177-3AD203B41FA5}">
                      <a16:colId xmlns:a16="http://schemas.microsoft.com/office/drawing/2014/main" xmlns="" val="2040665916"/>
                    </a:ext>
                  </a:extLst>
                </a:gridCol>
                <a:gridCol w="1742289">
                  <a:extLst>
                    <a:ext uri="{9D8B030D-6E8A-4147-A177-3AD203B41FA5}">
                      <a16:colId xmlns:a16="http://schemas.microsoft.com/office/drawing/2014/main" xmlns="" val="2692975458"/>
                    </a:ext>
                  </a:extLst>
                </a:gridCol>
                <a:gridCol w="1970351">
                  <a:extLst>
                    <a:ext uri="{9D8B030D-6E8A-4147-A177-3AD203B41FA5}">
                      <a16:colId xmlns:a16="http://schemas.microsoft.com/office/drawing/2014/main" xmlns="" val="3821156104"/>
                    </a:ext>
                  </a:extLst>
                </a:gridCol>
                <a:gridCol w="2277428">
                  <a:extLst>
                    <a:ext uri="{9D8B030D-6E8A-4147-A177-3AD203B41FA5}">
                      <a16:colId xmlns:a16="http://schemas.microsoft.com/office/drawing/2014/main" xmlns="" val="2383307794"/>
                    </a:ext>
                  </a:extLst>
                </a:gridCol>
                <a:gridCol w="2540000">
                  <a:extLst>
                    <a:ext uri="{9D8B030D-6E8A-4147-A177-3AD203B41FA5}">
                      <a16:colId xmlns:a16="http://schemas.microsoft.com/office/drawing/2014/main" xmlns="" val="4272783463"/>
                    </a:ext>
                  </a:extLst>
                </a:gridCol>
                <a:gridCol w="3512458">
                  <a:extLst>
                    <a:ext uri="{9D8B030D-6E8A-4147-A177-3AD203B41FA5}">
                      <a16:colId xmlns:a16="http://schemas.microsoft.com/office/drawing/2014/main" xmlns="" val="2984109873"/>
                    </a:ext>
                  </a:extLst>
                </a:gridCol>
              </a:tblGrid>
              <a:tr h="986200">
                <a:tc>
                  <a:txBody>
                    <a:bodyPr/>
                    <a:lstStyle/>
                    <a:p>
                      <a:pPr algn="just">
                        <a:lnSpc>
                          <a:spcPct val="115000"/>
                        </a:lnSpc>
                        <a:spcAft>
                          <a:spcPts val="0"/>
                        </a:spcAft>
                      </a:pPr>
                      <a:r>
                        <a:rPr lang="en-ZW"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15000"/>
                        </a:lnSpc>
                        <a:spcAft>
                          <a:spcPts val="1000"/>
                        </a:spcAft>
                      </a:pPr>
                      <a:r>
                        <a:rPr lang="en-ZW" sz="2400" b="1" dirty="0">
                          <a:solidFill>
                            <a:srgbClr val="FFFFFF"/>
                          </a:solidFill>
                          <a:effectLst/>
                          <a:latin typeface="+mj-lt"/>
                          <a:ea typeface="Calibri" panose="020F0502020204030204" pitchFamily="34" charset="0"/>
                          <a:cs typeface="Times New Roman" panose="02020603050405020304" pitchFamily="18" charset="0"/>
                        </a:rPr>
                        <a:t>Outcome Indicator</a:t>
                      </a:r>
                      <a:endParaRPr lang="en-ZA" sz="2400" b="1" dirty="0">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15000"/>
                        </a:lnSpc>
                        <a:spcAft>
                          <a:spcPts val="1000"/>
                        </a:spcAft>
                      </a:pPr>
                      <a:r>
                        <a:rPr lang="en-ZA" sz="2400" b="1" dirty="0">
                          <a:solidFill>
                            <a:schemeClr val="bg2"/>
                          </a:solidFill>
                          <a:effectLst/>
                          <a:latin typeface="+mj-lt"/>
                          <a:ea typeface="Calibri" panose="020F0502020204030204" pitchFamily="34" charset="0"/>
                          <a:cs typeface="Times New Roman" panose="02020603050405020304" pitchFamily="18" charset="0"/>
                        </a:rPr>
                        <a:t>Five Year Target</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650130" rtl="0" eaLnBrk="1" fontAlgn="auto" latinLnBrk="0" hangingPunct="1">
                        <a:lnSpc>
                          <a:spcPct val="115000"/>
                        </a:lnSpc>
                        <a:spcBef>
                          <a:spcPts val="0"/>
                        </a:spcBef>
                        <a:spcAft>
                          <a:spcPts val="1000"/>
                        </a:spcAft>
                        <a:buClrTx/>
                        <a:buSzTx/>
                        <a:buFontTx/>
                        <a:buNone/>
                        <a:tabLst/>
                        <a:defRPr/>
                      </a:pPr>
                      <a:r>
                        <a:rPr lang="en-ZW" sz="2400" b="1" dirty="0">
                          <a:solidFill>
                            <a:srgbClr val="FFFFFF"/>
                          </a:solidFill>
                          <a:effectLst/>
                          <a:latin typeface="+mj-lt"/>
                          <a:ea typeface="Calibri" panose="020F0502020204030204" pitchFamily="34" charset="0"/>
                          <a:cs typeface="Times New Roman" panose="02020603050405020304" pitchFamily="18" charset="0"/>
                        </a:rPr>
                        <a:t>2020/21</a:t>
                      </a:r>
                      <a:endParaRPr lang="en-ZA" sz="2400" b="1" dirty="0">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ZA" sz="2400" b="1" dirty="0">
                          <a:solidFill>
                            <a:srgbClr val="FFFFFF"/>
                          </a:solidFill>
                          <a:effectLst/>
                          <a:latin typeface="+mj-lt"/>
                          <a:ea typeface="Times New Roman" panose="02020603050405020304" pitchFamily="18" charset="0"/>
                          <a:cs typeface="Times New Roman" panose="02020603050405020304" pitchFamily="18" charset="0"/>
                        </a:rPr>
                        <a:t>2021/22</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ZA" sz="2400" b="1" dirty="0">
                          <a:solidFill>
                            <a:srgbClr val="FFFFFF"/>
                          </a:solidFill>
                          <a:effectLst/>
                          <a:latin typeface="+mj-lt"/>
                          <a:ea typeface="Times New Roman" panose="02020603050405020304" pitchFamily="18" charset="0"/>
                          <a:cs typeface="Times New Roman" panose="02020603050405020304" pitchFamily="18" charset="0"/>
                        </a:rPr>
                        <a:t>2022/23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3979157198"/>
                  </a:ext>
                </a:extLst>
              </a:tr>
              <a:tr h="1903018">
                <a:tc>
                  <a:txBody>
                    <a:bodyPr/>
                    <a:lstStyle/>
                    <a:p>
                      <a:pPr marL="0" indent="0" algn="l">
                        <a:lnSpc>
                          <a:spcPct val="115000"/>
                        </a:lnSpc>
                        <a:spcAft>
                          <a:spcPts val="1000"/>
                        </a:spcAft>
                      </a:pPr>
                      <a:r>
                        <a:rPr lang="en-ZW"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ZA"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Stakeholder management strategy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Stakeholder management strategy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Stakeholder management strategy developed and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50% of the Stakeholder Management Strategy Implemented.</a:t>
                      </a: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75% of</a:t>
                      </a:r>
                    </a:p>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2022/23 Stakeholder management strategy initiatives implemented</a:t>
                      </a: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1800043"/>
                  </a:ext>
                </a:extLst>
              </a:tr>
              <a:tr h="1611086">
                <a:tc>
                  <a:txBody>
                    <a:bodyPr/>
                    <a:lstStyle/>
                    <a:p>
                      <a:pPr marL="0" indent="0" algn="l">
                        <a:lnSpc>
                          <a:spcPct val="115000"/>
                        </a:lnSpc>
                        <a:spcAft>
                          <a:spcPts val="1000"/>
                        </a:spcAft>
                      </a:pPr>
                      <a:r>
                        <a:rPr lang="en-Z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Customer satisfaction survey conducted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 customer satisfaction survey rating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a:t>
                      </a: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a:t>
                      </a: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50% </a:t>
                      </a: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0560278"/>
                  </a:ext>
                </a:extLst>
              </a:tr>
              <a:tr h="1611086">
                <a:tc>
                  <a:txBody>
                    <a:bodyPr/>
                    <a:lstStyle/>
                    <a:p>
                      <a:pPr marL="0" indent="0" algn="l">
                        <a:lnSpc>
                          <a:spcPct val="115000"/>
                        </a:lnSpc>
                        <a:spcAft>
                          <a:spcPts val="1000"/>
                        </a:spcAft>
                      </a:pPr>
                      <a:r>
                        <a:rPr lang="en-ZW"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ZA"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Organisational structure reviewed and approved</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Reviewed organisational structure implemented</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Approved organisational Structure Report</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Work Study and Organisational Structure Developed.</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30% implementation of the approved organisational structure</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41061">
                <a:tc>
                  <a:txBody>
                    <a:bodyPr/>
                    <a:lstStyle/>
                    <a:p>
                      <a:r>
                        <a:rPr lang="en-ZA" dirty="0">
                          <a:solidFill>
                            <a:srgbClr val="000000"/>
                          </a:solidFill>
                        </a:rPr>
                        <a:t>21.</a:t>
                      </a: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Skills audit of all employees </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Skills audit of all employees </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Skills Audit Initiated</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Skills Audit Report Finalised.</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Year 1 implementation of Skills Audit Report Outcomes</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1636363"/>
                  </a:ext>
                </a:extLst>
              </a:tr>
            </a:tbl>
          </a:graphicData>
        </a:graphic>
      </p:graphicFrame>
    </p:spTree>
    <p:extLst>
      <p:ext uri="{BB962C8B-B14F-4D97-AF65-F5344CB8AC3E}">
        <p14:creationId xmlns:p14="http://schemas.microsoft.com/office/powerpoint/2010/main" xmlns="" val="365528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6C20D6-C585-CC43-AFF9-E5C2638A4639}" type="slidenum">
              <a:rPr lang="en-US" smtClean="0"/>
              <a:pPr/>
              <a:t>4</a:t>
            </a:fld>
            <a:endParaRPr lang="en-US" dirty="0"/>
          </a:p>
        </p:txBody>
      </p:sp>
      <p:sp>
        <p:nvSpPr>
          <p:cNvPr id="3" name="Text Placeholder 2"/>
          <p:cNvSpPr>
            <a:spLocks noGrp="1"/>
          </p:cNvSpPr>
          <p:nvPr>
            <p:ph type="body" sz="quarter" idx="10"/>
          </p:nvPr>
        </p:nvSpPr>
        <p:spPr/>
        <p:txBody>
          <a:bodyPr>
            <a:normAutofit fontScale="92500" lnSpcReduction="10000"/>
          </a:bodyPr>
          <a:lstStyle/>
          <a:p>
            <a:pPr marL="304810" indent="-304810">
              <a:lnSpc>
                <a:spcPct val="150000"/>
              </a:lnSpc>
              <a:buFont typeface="Arial" panose="020B0604020202020204" pitchFamily="34" charset="0"/>
              <a:buChar char="•"/>
            </a:pPr>
            <a:r>
              <a:rPr lang="en-ZA" dirty="0"/>
              <a:t>The public value of the RAF is better described by the report of the Road Accident Fund Commission(2002), which  noted that, </a:t>
            </a:r>
            <a:r>
              <a:rPr lang="en-ZA" b="1" i="1" dirty="0"/>
              <a:t>“ the lives of more than 120 000 road accident victims are disrupted each year by death or injuries. Their families, friends and employers also share in and bear the burden of deaths and injuries  on the roads. Initially there is a horror of the road accident itself which is accompanied by the need for transport to medical care and the search for appropriate health care whether it be in the hospitals or clinics, from nurses, doctors or therapists. It further notes that although the State provides some healthcare and rehabilitation services many road accident victims are simply unable to find the money to pay for medication” </a:t>
            </a:r>
          </a:p>
          <a:p>
            <a:pPr>
              <a:lnSpc>
                <a:spcPct val="150000"/>
              </a:lnSpc>
            </a:pPr>
            <a:endParaRPr lang="en-ZA" b="1" i="1" dirty="0"/>
          </a:p>
          <a:p>
            <a:pPr marL="304810" indent="-304810">
              <a:lnSpc>
                <a:spcPct val="150000"/>
              </a:lnSpc>
              <a:buFont typeface="Arial" panose="020B0604020202020204" pitchFamily="34" charset="0"/>
              <a:buChar char="•"/>
            </a:pPr>
            <a:r>
              <a:rPr lang="en-ZA" dirty="0"/>
              <a:t>Therefore the </a:t>
            </a:r>
            <a:r>
              <a:rPr lang="en-ZA" b="1" dirty="0"/>
              <a:t>object </a:t>
            </a:r>
            <a:r>
              <a:rPr lang="en-ZA" dirty="0"/>
              <a:t>of the RAF as indicated in section 3 of the RAF Act is the </a:t>
            </a:r>
            <a:r>
              <a:rPr lang="en-ZA" u="sng" dirty="0">
                <a:solidFill>
                  <a:srgbClr val="1A2355"/>
                </a:solidFill>
                <a:latin typeface="Arial" panose="020B0604020202020204" pitchFamily="34" charset="0"/>
                <a:cs typeface="Arial" panose="020B0604020202020204" pitchFamily="34" charset="0"/>
                <a:sym typeface="Arial" pitchFamily="34" charset="0"/>
              </a:rPr>
              <a:t>p</a:t>
            </a:r>
            <a:r>
              <a:rPr lang="en-ZA" altLang="en-US" u="sng" dirty="0">
                <a:solidFill>
                  <a:srgbClr val="1A2355"/>
                </a:solidFill>
                <a:latin typeface="Arial" panose="020B0604020202020204" pitchFamily="34" charset="0"/>
                <a:ea typeface="Arial"/>
                <a:cs typeface="Arial" panose="020B0604020202020204" pitchFamily="34" charset="0"/>
                <a:sym typeface="Arial" pitchFamily="34" charset="0"/>
              </a:rPr>
              <a:t>ayment of compensation for loss or damage wrongfully caused by the driving of motor vehicles. </a:t>
            </a:r>
          </a:p>
          <a:p>
            <a:pPr marL="304810" indent="-304810">
              <a:lnSpc>
                <a:spcPct val="150000"/>
              </a:lnSpc>
              <a:buFont typeface="Arial" panose="020B0604020202020204" pitchFamily="34" charset="0"/>
              <a:buChar char="•"/>
            </a:pPr>
            <a:endParaRPr lang="en-ZA" dirty="0"/>
          </a:p>
        </p:txBody>
      </p:sp>
      <p:sp>
        <p:nvSpPr>
          <p:cNvPr id="4" name="Text Placeholder 3"/>
          <p:cNvSpPr>
            <a:spLocks noGrp="1"/>
          </p:cNvSpPr>
          <p:nvPr>
            <p:ph type="body" sz="quarter" idx="11"/>
          </p:nvPr>
        </p:nvSpPr>
        <p:spPr>
          <a:xfrm>
            <a:off x="1507460" y="262372"/>
            <a:ext cx="8835420" cy="834908"/>
          </a:xfrm>
        </p:spPr>
        <p:txBody>
          <a:bodyPr/>
          <a:lstStyle/>
          <a:p>
            <a:r>
              <a:rPr lang="en-ZA" dirty="0"/>
              <a:t>MANDATE OF THE FUND</a:t>
            </a:r>
          </a:p>
        </p:txBody>
      </p:sp>
    </p:spTree>
    <p:extLst>
      <p:ext uri="{BB962C8B-B14F-4D97-AF65-F5344CB8AC3E}">
        <p14:creationId xmlns:p14="http://schemas.microsoft.com/office/powerpoint/2010/main" xmlns="" val="1346967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90500"/>
            <a:ext cx="11468100" cy="967585"/>
          </a:xfrm>
        </p:spPr>
        <p:txBody>
          <a:bodyPr>
            <a:normAutofit/>
          </a:bodyPr>
          <a:lstStyle/>
          <a:p>
            <a:pPr algn="ctr"/>
            <a:r>
              <a:rPr lang="en-US"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Arial"/>
              </a:rPr>
              <a:t>OUTCOME INDICATOR: IMPROVED SERVICE DELIVERY</a:t>
            </a:r>
            <a:endParaRPr lang="en-GB"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Arial"/>
            </a:endParaRPr>
          </a:p>
        </p:txBody>
      </p:sp>
      <p:graphicFrame>
        <p:nvGraphicFramePr>
          <p:cNvPr id="2" name="Table 1"/>
          <p:cNvGraphicFramePr>
            <a:graphicFrameLocks noGrp="1"/>
          </p:cNvGraphicFramePr>
          <p:nvPr/>
        </p:nvGraphicFramePr>
        <p:xfrm>
          <a:off x="87085" y="1537639"/>
          <a:ext cx="12787087" cy="5411896"/>
        </p:xfrm>
        <a:graphic>
          <a:graphicData uri="http://schemas.openxmlformats.org/drawingml/2006/table">
            <a:tbl>
              <a:tblPr firstRow="1" firstCol="1" bandRow="1"/>
              <a:tblGrid>
                <a:gridCol w="744561">
                  <a:extLst>
                    <a:ext uri="{9D8B030D-6E8A-4147-A177-3AD203B41FA5}">
                      <a16:colId xmlns:a16="http://schemas.microsoft.com/office/drawing/2014/main" xmlns="" val="2040665916"/>
                    </a:ext>
                  </a:extLst>
                </a:gridCol>
                <a:gridCol w="1742289">
                  <a:extLst>
                    <a:ext uri="{9D8B030D-6E8A-4147-A177-3AD203B41FA5}">
                      <a16:colId xmlns:a16="http://schemas.microsoft.com/office/drawing/2014/main" xmlns="" val="2692975458"/>
                    </a:ext>
                  </a:extLst>
                </a:gridCol>
                <a:gridCol w="1970351">
                  <a:extLst>
                    <a:ext uri="{9D8B030D-6E8A-4147-A177-3AD203B41FA5}">
                      <a16:colId xmlns:a16="http://schemas.microsoft.com/office/drawing/2014/main" xmlns="" val="3821156104"/>
                    </a:ext>
                  </a:extLst>
                </a:gridCol>
                <a:gridCol w="2277428">
                  <a:extLst>
                    <a:ext uri="{9D8B030D-6E8A-4147-A177-3AD203B41FA5}">
                      <a16:colId xmlns:a16="http://schemas.microsoft.com/office/drawing/2014/main" xmlns="" val="2383307794"/>
                    </a:ext>
                  </a:extLst>
                </a:gridCol>
                <a:gridCol w="2540000">
                  <a:extLst>
                    <a:ext uri="{9D8B030D-6E8A-4147-A177-3AD203B41FA5}">
                      <a16:colId xmlns:a16="http://schemas.microsoft.com/office/drawing/2014/main" xmlns="" val="4272783463"/>
                    </a:ext>
                  </a:extLst>
                </a:gridCol>
                <a:gridCol w="3512458">
                  <a:extLst>
                    <a:ext uri="{9D8B030D-6E8A-4147-A177-3AD203B41FA5}">
                      <a16:colId xmlns:a16="http://schemas.microsoft.com/office/drawing/2014/main" xmlns="" val="2984109873"/>
                    </a:ext>
                  </a:extLst>
                </a:gridCol>
              </a:tblGrid>
              <a:tr h="986200">
                <a:tc>
                  <a:txBody>
                    <a:bodyPr/>
                    <a:lstStyle/>
                    <a:p>
                      <a:pPr algn="just">
                        <a:lnSpc>
                          <a:spcPct val="115000"/>
                        </a:lnSpc>
                        <a:spcAft>
                          <a:spcPts val="0"/>
                        </a:spcAft>
                      </a:pPr>
                      <a:r>
                        <a:rPr lang="en-ZW"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15000"/>
                        </a:lnSpc>
                        <a:spcAft>
                          <a:spcPts val="1000"/>
                        </a:spcAft>
                      </a:pPr>
                      <a:r>
                        <a:rPr lang="en-ZW" sz="2400" b="1" dirty="0">
                          <a:solidFill>
                            <a:srgbClr val="FFFFFF"/>
                          </a:solidFill>
                          <a:effectLst/>
                          <a:latin typeface="+mj-lt"/>
                          <a:ea typeface="Calibri" panose="020F0502020204030204" pitchFamily="34" charset="0"/>
                          <a:cs typeface="Times New Roman" panose="02020603050405020304" pitchFamily="18" charset="0"/>
                        </a:rPr>
                        <a:t>Outcome Indicator</a:t>
                      </a:r>
                      <a:endParaRPr lang="en-ZA" sz="2400" b="1" dirty="0">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15000"/>
                        </a:lnSpc>
                        <a:spcAft>
                          <a:spcPts val="1000"/>
                        </a:spcAft>
                      </a:pPr>
                      <a:r>
                        <a:rPr lang="en-ZA" sz="2400" b="1" dirty="0">
                          <a:solidFill>
                            <a:schemeClr val="bg2"/>
                          </a:solidFill>
                          <a:effectLst/>
                          <a:latin typeface="+mj-lt"/>
                          <a:ea typeface="Calibri" panose="020F0502020204030204" pitchFamily="34" charset="0"/>
                          <a:cs typeface="Times New Roman" panose="02020603050405020304" pitchFamily="18" charset="0"/>
                        </a:rPr>
                        <a:t>Five Year Target</a:t>
                      </a: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650130" rtl="0" eaLnBrk="1" fontAlgn="auto" latinLnBrk="0" hangingPunct="1">
                        <a:lnSpc>
                          <a:spcPct val="115000"/>
                        </a:lnSpc>
                        <a:spcBef>
                          <a:spcPts val="0"/>
                        </a:spcBef>
                        <a:spcAft>
                          <a:spcPts val="1000"/>
                        </a:spcAft>
                        <a:buClrTx/>
                        <a:buSzTx/>
                        <a:buFontTx/>
                        <a:buNone/>
                        <a:tabLst/>
                        <a:defRPr/>
                      </a:pPr>
                      <a:r>
                        <a:rPr lang="en-ZW" sz="2400" b="1" dirty="0">
                          <a:solidFill>
                            <a:srgbClr val="FFFFFF"/>
                          </a:solidFill>
                          <a:effectLst/>
                          <a:latin typeface="+mj-lt"/>
                          <a:ea typeface="Calibri" panose="020F0502020204030204" pitchFamily="34" charset="0"/>
                          <a:cs typeface="Times New Roman" panose="02020603050405020304" pitchFamily="18" charset="0"/>
                        </a:rPr>
                        <a:t>2020/21</a:t>
                      </a:r>
                      <a:endParaRPr lang="en-ZA" sz="2400" b="1" dirty="0">
                        <a:effectLst/>
                        <a:latin typeface="+mj-lt"/>
                        <a:ea typeface="Calibri" panose="020F0502020204030204" pitchFamily="34" charset="0"/>
                        <a:cs typeface="Times New Roman" panose="02020603050405020304" pitchFamily="18" charset="0"/>
                      </a:endParaRPr>
                    </a:p>
                  </a:txBody>
                  <a:tcPr marL="53711" marR="5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ZA" sz="2400" b="1" dirty="0">
                          <a:solidFill>
                            <a:srgbClr val="FFFFFF"/>
                          </a:solidFill>
                          <a:effectLst/>
                          <a:latin typeface="+mj-lt"/>
                          <a:ea typeface="Times New Roman" panose="02020603050405020304" pitchFamily="18" charset="0"/>
                          <a:cs typeface="Times New Roman" panose="02020603050405020304" pitchFamily="18" charset="0"/>
                        </a:rPr>
                        <a:t>2021/22</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0000"/>
                        </a:lnSpc>
                        <a:spcBef>
                          <a:spcPts val="0"/>
                        </a:spcBef>
                        <a:spcAft>
                          <a:spcPts val="0"/>
                        </a:spcAft>
                      </a:pPr>
                      <a:r>
                        <a:rPr lang="en-ZA" sz="2400" b="1" dirty="0">
                          <a:solidFill>
                            <a:srgbClr val="FFFFFF"/>
                          </a:solidFill>
                          <a:effectLst/>
                          <a:latin typeface="+mj-lt"/>
                          <a:ea typeface="Times New Roman" panose="02020603050405020304" pitchFamily="18" charset="0"/>
                          <a:cs typeface="Times New Roman" panose="02020603050405020304" pitchFamily="18" charset="0"/>
                        </a:rPr>
                        <a:t>2022/23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3979157198"/>
                  </a:ext>
                </a:extLst>
              </a:tr>
              <a:tr h="1341061">
                <a:tc>
                  <a:txBody>
                    <a:bodyPr/>
                    <a:lstStyle/>
                    <a:p>
                      <a:r>
                        <a:rPr lang="en-ZA" dirty="0">
                          <a:solidFill>
                            <a:srgbClr val="000000"/>
                          </a:solidFill>
                        </a:rPr>
                        <a:t>22.</a:t>
                      </a: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 of Enterprise Service Development (ESD) spent on women owned enterprises</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 of Enterprise Service Development (ESD) spent on women owned enterprises</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Develop ESD plan for women empowerment </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ZA" sz="2200" b="0" kern="1200" baseline="0" dirty="0">
                          <a:solidFill>
                            <a:srgbClr val="000000"/>
                          </a:solidFill>
                          <a:effectLst/>
                          <a:latin typeface="+mn-lt"/>
                          <a:ea typeface="Times New Roman" panose="02020603050405020304" pitchFamily="18" charset="0"/>
                          <a:cs typeface="Times New Roman" panose="02020603050405020304" pitchFamily="18" charset="0"/>
                        </a:rPr>
                        <a:t>30%</a:t>
                      </a: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2143139"/>
                  </a:ext>
                </a:extLst>
              </a:tr>
              <a:tr h="1341061">
                <a:tc>
                  <a:txBody>
                    <a:bodyPr/>
                    <a:lstStyle/>
                    <a:p>
                      <a:r>
                        <a:rPr lang="en-ZA" dirty="0">
                          <a:solidFill>
                            <a:srgbClr val="000000"/>
                          </a:solidFill>
                        </a:rPr>
                        <a:t>23.</a:t>
                      </a: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2020-2025 Strategic Plan Impact Assessment</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Approved Strategy Impact Assessment Report</a:t>
                      </a:r>
                      <a:endParaRPr lang="en-US"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a:t>
                      </a: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200" b="0" kern="1200" baseline="0" dirty="0">
                          <a:solidFill>
                            <a:srgbClr val="000000"/>
                          </a:solidFill>
                          <a:effectLst/>
                          <a:latin typeface="+mn-lt"/>
                          <a:ea typeface="Times New Roman" panose="02020603050405020304" pitchFamily="18" charset="0"/>
                          <a:cs typeface="Times New Roman" panose="02020603050405020304" pitchFamily="18" charset="0"/>
                        </a:rPr>
                        <a:t>-</a:t>
                      </a: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5013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2200" b="0" kern="1200" baseline="0" dirty="0">
                          <a:solidFill>
                            <a:srgbClr val="000000"/>
                          </a:solidFill>
                          <a:effectLst/>
                          <a:latin typeface="+mn-lt"/>
                          <a:ea typeface="Times New Roman" panose="02020603050405020304" pitchFamily="18" charset="0"/>
                          <a:cs typeface="Times New Roman" panose="02020603050405020304" pitchFamily="18" charset="0"/>
                        </a:rPr>
                        <a:t>Approved Impact Assessment Report</a:t>
                      </a:r>
                      <a:endParaRPr lang="en-ZA" sz="2200" b="0" kern="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L="64399" marR="6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8095838"/>
                  </a:ext>
                </a:extLst>
              </a:tr>
            </a:tbl>
          </a:graphicData>
        </a:graphic>
      </p:graphicFrame>
      <p:sp>
        <p:nvSpPr>
          <p:cNvPr id="4" name="Slide Number Placeholder 1"/>
          <p:cNvSpPr>
            <a:spLocks noGrp="1"/>
          </p:cNvSpPr>
          <p:nvPr>
            <p:ph type="sldNum" sz="quarter" idx="4"/>
          </p:nvPr>
        </p:nvSpPr>
        <p:spPr>
          <a:xfrm>
            <a:off x="12268865" y="9285647"/>
            <a:ext cx="645990" cy="457200"/>
          </a:xfrm>
        </p:spPr>
        <p:txBody>
          <a:bodyPr/>
          <a:lstStyle/>
          <a:p>
            <a:fld id="{266C20D6-C585-CC43-AFF9-E5C2638A4639}" type="slidenum">
              <a:rPr lang="en-US" smtClean="0"/>
              <a:pPr/>
              <a:t>40</a:t>
            </a:fld>
            <a:endParaRPr lang="en-US" dirty="0"/>
          </a:p>
        </p:txBody>
      </p:sp>
    </p:spTree>
    <p:extLst>
      <p:ext uri="{BB962C8B-B14F-4D97-AF65-F5344CB8AC3E}">
        <p14:creationId xmlns:p14="http://schemas.microsoft.com/office/powerpoint/2010/main" xmlns="" val="793906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743396"/>
            <a:ext cx="12573000" cy="1625600"/>
          </a:xfrm>
        </p:spPr>
        <p:txBody>
          <a:bodyPr>
            <a:normAutofit/>
          </a:bodyPr>
          <a:lstStyle/>
          <a:p>
            <a:pPr marL="652539" lvl="1" algn="ctr">
              <a:buSzPct val="100000"/>
              <a:defRPr sz="1800">
                <a:solidFill>
                  <a:srgbClr val="1A2355"/>
                </a:solidFill>
                <a:latin typeface="Arial"/>
                <a:ea typeface="Arial"/>
                <a:cs typeface="Arial"/>
                <a:sym typeface="Arial"/>
              </a:defRPr>
            </a:pPr>
            <a:r>
              <a:rPr lang="en-GB" sz="4000" b="1" dirty="0">
                <a:solidFill>
                  <a:schemeClr val="tx1"/>
                </a:solidFill>
                <a:latin typeface="+mj-lt"/>
                <a:ea typeface="Tahoma" panose="020B0604030504040204" pitchFamily="34" charset="0"/>
                <a:cs typeface="Arial" panose="020B0604020202020204" pitchFamily="34" charset="0"/>
              </a:rPr>
              <a:t>BUDGET</a:t>
            </a:r>
          </a:p>
        </p:txBody>
      </p:sp>
    </p:spTree>
    <p:extLst>
      <p:ext uri="{BB962C8B-B14F-4D97-AF65-F5344CB8AC3E}">
        <p14:creationId xmlns:p14="http://schemas.microsoft.com/office/powerpoint/2010/main" xmlns="" val="112847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812800" y="284481"/>
            <a:ext cx="10566400" cy="792480"/>
          </a:xfrm>
        </p:spPr>
        <p:txBody>
          <a:bodyPr/>
          <a:lstStyle/>
          <a:p>
            <a:pPr lvl="0"/>
            <a:r>
              <a:rPr lang="en-ZA" sz="2700" cap="small" dirty="0"/>
              <a:t>COMPARATIVE ANALYSIS: Average Fuel Prices vs RAF Levies and General Fuel levy</a:t>
            </a:r>
          </a:p>
          <a:p>
            <a:endParaRPr lang="en-US" cap="small" dirty="0"/>
          </a:p>
        </p:txBody>
      </p:sp>
      <p:pic>
        <p:nvPicPr>
          <p:cNvPr id="2" name="Picture 1">
            <a:extLst>
              <a:ext uri="{FF2B5EF4-FFF2-40B4-BE49-F238E27FC236}">
                <a16:creationId xmlns:a16="http://schemas.microsoft.com/office/drawing/2014/main" xmlns="" id="{AF623569-9FC1-4B01-8E8A-5629EDC7E799}"/>
              </a:ext>
            </a:extLst>
          </p:cNvPr>
          <p:cNvPicPr>
            <a:picLocks noChangeAspect="1"/>
          </p:cNvPicPr>
          <p:nvPr/>
        </p:nvPicPr>
        <p:blipFill>
          <a:blip r:embed="rId2" cstate="print"/>
          <a:stretch>
            <a:fillRect/>
          </a:stretch>
        </p:blipFill>
        <p:spPr>
          <a:xfrm>
            <a:off x="1052022" y="1511231"/>
            <a:ext cx="10959868" cy="1412078"/>
          </a:xfrm>
          <a:prstGeom prst="rect">
            <a:avLst/>
          </a:prstGeom>
        </p:spPr>
      </p:pic>
      <p:pic>
        <p:nvPicPr>
          <p:cNvPr id="3" name="Picture 2">
            <a:extLst>
              <a:ext uri="{FF2B5EF4-FFF2-40B4-BE49-F238E27FC236}">
                <a16:creationId xmlns:a16="http://schemas.microsoft.com/office/drawing/2014/main" xmlns="" id="{F5FB64CE-4FB2-4195-BB32-C4D28F0C0E69}"/>
              </a:ext>
            </a:extLst>
          </p:cNvPr>
          <p:cNvPicPr>
            <a:picLocks noChangeAspect="1"/>
          </p:cNvPicPr>
          <p:nvPr/>
        </p:nvPicPr>
        <p:blipFill>
          <a:blip r:embed="rId3" cstate="print"/>
          <a:stretch>
            <a:fillRect/>
          </a:stretch>
        </p:blipFill>
        <p:spPr>
          <a:xfrm>
            <a:off x="812799" y="3087168"/>
            <a:ext cx="11199091" cy="5959850"/>
          </a:xfrm>
          <a:prstGeom prst="rect">
            <a:avLst/>
          </a:prstGeom>
        </p:spPr>
      </p:pic>
    </p:spTree>
    <p:extLst>
      <p:ext uri="{BB962C8B-B14F-4D97-AF65-F5344CB8AC3E}">
        <p14:creationId xmlns:p14="http://schemas.microsoft.com/office/powerpoint/2010/main" xmlns="" val="1967339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4102" y="1528915"/>
            <a:ext cx="12616596" cy="8362615"/>
          </a:xfrm>
        </p:spPr>
        <p:txBody>
          <a:bodyPr/>
          <a:lstStyle/>
          <a:p>
            <a:pPr>
              <a:defRPr/>
            </a:pPr>
            <a:endParaRPr lang="en-US" sz="3600" b="1" dirty="0">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endParaRPr>
          </a:p>
          <a:p>
            <a:endParaRPr lang="en-US" sz="5120" b="1" i="1" dirty="0"/>
          </a:p>
          <a:p>
            <a:endParaRPr lang="en-US" i="1"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Rectangle 2"/>
          <p:cNvSpPr/>
          <p:nvPr/>
        </p:nvSpPr>
        <p:spPr>
          <a:xfrm>
            <a:off x="29632" y="340891"/>
            <a:ext cx="11419417" cy="584775"/>
          </a:xfrm>
          <a:prstGeom prst="rect">
            <a:avLst/>
          </a:prstGeom>
        </p:spPr>
        <p:txBody>
          <a:bodyPr wrap="square">
            <a:spAutoFit/>
          </a:bodyPr>
          <a:lstStyle/>
          <a:p>
            <a:pPr algn="ctr">
              <a:defRPr/>
            </a:pPr>
            <a:r>
              <a:rPr lang="en-US" b="1" dirty="0">
                <a:solidFill>
                  <a:schemeClr val="bg2"/>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BUDGET - FUNDING SCENARIOS</a:t>
            </a:r>
          </a:p>
        </p:txBody>
      </p:sp>
      <p:sp>
        <p:nvSpPr>
          <p:cNvPr id="5" name="Slide Number Placeholder 2"/>
          <p:cNvSpPr>
            <a:spLocks noGrp="1"/>
          </p:cNvSpPr>
          <p:nvPr>
            <p:ph type="sldNum" sz="quarter" idx="4"/>
          </p:nvPr>
        </p:nvSpPr>
        <p:spPr>
          <a:xfrm>
            <a:off x="29633" y="9254766"/>
            <a:ext cx="440708" cy="453809"/>
          </a:xfrm>
        </p:spPr>
        <p:txBody>
          <a:bodyPr/>
          <a:lstStyle/>
          <a:p>
            <a:pPr algn="l"/>
            <a:r>
              <a:rPr lang="en-US" sz="1200" dirty="0"/>
              <a:t>31</a:t>
            </a:r>
          </a:p>
        </p:txBody>
      </p:sp>
      <p:pic>
        <p:nvPicPr>
          <p:cNvPr id="6" name="Picture 5">
            <a:extLst>
              <a:ext uri="{FF2B5EF4-FFF2-40B4-BE49-F238E27FC236}">
                <a16:creationId xmlns:a16="http://schemas.microsoft.com/office/drawing/2014/main" xmlns="" id="{595EDC0F-1632-4278-B8BF-C09541DD75F4}"/>
              </a:ext>
            </a:extLst>
          </p:cNvPr>
          <p:cNvPicPr>
            <a:picLocks noChangeAspect="1"/>
          </p:cNvPicPr>
          <p:nvPr/>
        </p:nvPicPr>
        <p:blipFill>
          <a:blip r:embed="rId2" cstate="print"/>
          <a:stretch>
            <a:fillRect/>
          </a:stretch>
        </p:blipFill>
        <p:spPr>
          <a:xfrm>
            <a:off x="470341" y="1528915"/>
            <a:ext cx="12178859" cy="6991629"/>
          </a:xfrm>
          <a:prstGeom prst="rect">
            <a:avLst/>
          </a:prstGeom>
        </p:spPr>
      </p:pic>
    </p:spTree>
    <p:extLst>
      <p:ext uri="{BB962C8B-B14F-4D97-AF65-F5344CB8AC3E}">
        <p14:creationId xmlns:p14="http://schemas.microsoft.com/office/powerpoint/2010/main" xmlns="" val="691316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528915"/>
            <a:ext cx="12420554" cy="8362615"/>
          </a:xfrm>
        </p:spPr>
        <p:txBody>
          <a:bodyPr/>
          <a:lstStyle/>
          <a:p>
            <a:endParaRPr lang="en-US" b="1" i="1" dirty="0"/>
          </a:p>
          <a:p>
            <a:pPr lvl="0"/>
            <a:r>
              <a:rPr lang="en-US" b="1" dirty="0"/>
              <a:t>     </a:t>
            </a:r>
            <a:endParaRPr lang="en-US" i="1"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Rectangle 2"/>
          <p:cNvSpPr/>
          <p:nvPr/>
        </p:nvSpPr>
        <p:spPr>
          <a:xfrm>
            <a:off x="0" y="454485"/>
            <a:ext cx="11410950" cy="584775"/>
          </a:xfrm>
          <a:prstGeom prst="rect">
            <a:avLst/>
          </a:prstGeom>
        </p:spPr>
        <p:txBody>
          <a:bodyPr wrap="square">
            <a:spAutoFit/>
          </a:bodyPr>
          <a:lstStyle/>
          <a:p>
            <a:pPr algn="ctr">
              <a:defRPr/>
            </a:pPr>
            <a:r>
              <a:rPr lang="en-US" b="1" dirty="0">
                <a:solidFill>
                  <a:schemeClr val="bg2"/>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BUDGET - FUNDING SCENARIOS </a:t>
            </a:r>
          </a:p>
        </p:txBody>
      </p:sp>
      <p:sp>
        <p:nvSpPr>
          <p:cNvPr id="6" name="Slide Number Placeholder 2"/>
          <p:cNvSpPr>
            <a:spLocks noGrp="1"/>
          </p:cNvSpPr>
          <p:nvPr>
            <p:ph type="sldNum" sz="quarter" idx="4"/>
          </p:nvPr>
        </p:nvSpPr>
        <p:spPr>
          <a:xfrm>
            <a:off x="82503" y="9299791"/>
            <a:ext cx="440708" cy="453809"/>
          </a:xfrm>
        </p:spPr>
        <p:txBody>
          <a:bodyPr/>
          <a:lstStyle/>
          <a:p>
            <a:pPr algn="l"/>
            <a:r>
              <a:rPr lang="en-US" sz="1200" dirty="0"/>
              <a:t>30</a:t>
            </a:r>
          </a:p>
        </p:txBody>
      </p:sp>
      <p:pic>
        <p:nvPicPr>
          <p:cNvPr id="7" name="Picture 6">
            <a:extLst>
              <a:ext uri="{FF2B5EF4-FFF2-40B4-BE49-F238E27FC236}">
                <a16:creationId xmlns:a16="http://schemas.microsoft.com/office/drawing/2014/main" xmlns="" id="{2B4811AD-E5E7-4AD0-A18D-989E2258F456}"/>
              </a:ext>
            </a:extLst>
          </p:cNvPr>
          <p:cNvPicPr>
            <a:picLocks noChangeAspect="1"/>
          </p:cNvPicPr>
          <p:nvPr/>
        </p:nvPicPr>
        <p:blipFill>
          <a:blip r:embed="rId2" cstate="print"/>
          <a:stretch>
            <a:fillRect/>
          </a:stretch>
        </p:blipFill>
        <p:spPr>
          <a:xfrm>
            <a:off x="374073" y="1528915"/>
            <a:ext cx="12276714" cy="7019340"/>
          </a:xfrm>
          <a:prstGeom prst="rect">
            <a:avLst/>
          </a:prstGeom>
        </p:spPr>
      </p:pic>
    </p:spTree>
    <p:extLst>
      <p:ext uri="{BB962C8B-B14F-4D97-AF65-F5344CB8AC3E}">
        <p14:creationId xmlns:p14="http://schemas.microsoft.com/office/powerpoint/2010/main" xmlns="" val="4262669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703050" cy="820737"/>
          </a:xfrm>
        </p:spPr>
        <p:txBody>
          <a:bodyPr>
            <a:noAutofit/>
          </a:bodyPr>
          <a:lstStyle/>
          <a:p>
            <a:pPr>
              <a:spcBef>
                <a:spcPct val="20000"/>
              </a:spcBef>
              <a:defRPr/>
            </a:pPr>
            <a:r>
              <a:rPr lang="en-ZA"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Helvetica Light" charset="0"/>
              </a:rPr>
              <a:t>BUDGET - INCOME STATEMENT</a:t>
            </a:r>
          </a:p>
        </p:txBody>
      </p:sp>
      <p:graphicFrame>
        <p:nvGraphicFramePr>
          <p:cNvPr id="4" name="Content Placeholder 3"/>
          <p:cNvGraphicFramePr>
            <a:graphicFrameLocks noGrp="1"/>
          </p:cNvGraphicFramePr>
          <p:nvPr>
            <p:ph idx="1"/>
          </p:nvPr>
        </p:nvGraphicFramePr>
        <p:xfrm>
          <a:off x="0" y="938464"/>
          <a:ext cx="13030200" cy="8911953"/>
        </p:xfrm>
        <a:graphic>
          <a:graphicData uri="http://schemas.openxmlformats.org/drawingml/2006/table">
            <a:tbl>
              <a:tblPr firstRow="1" bandRow="1">
                <a:tableStyleId>{5C22544A-7EE6-4342-B048-85BDC9FD1C3A}</a:tableStyleId>
              </a:tblPr>
              <a:tblGrid>
                <a:gridCol w="4921885">
                  <a:extLst>
                    <a:ext uri="{9D8B030D-6E8A-4147-A177-3AD203B41FA5}">
                      <a16:colId xmlns:a16="http://schemas.microsoft.com/office/drawing/2014/main" xmlns="" val="20000"/>
                    </a:ext>
                  </a:extLst>
                </a:gridCol>
                <a:gridCol w="1357059">
                  <a:extLst>
                    <a:ext uri="{9D8B030D-6E8A-4147-A177-3AD203B41FA5}">
                      <a16:colId xmlns:a16="http://schemas.microsoft.com/office/drawing/2014/main" xmlns="" val="20001"/>
                    </a:ext>
                  </a:extLst>
                </a:gridCol>
                <a:gridCol w="1639551">
                  <a:extLst>
                    <a:ext uri="{9D8B030D-6E8A-4147-A177-3AD203B41FA5}">
                      <a16:colId xmlns:a16="http://schemas.microsoft.com/office/drawing/2014/main" xmlns="" val="20002"/>
                    </a:ext>
                  </a:extLst>
                </a:gridCol>
                <a:gridCol w="1639551">
                  <a:extLst>
                    <a:ext uri="{9D8B030D-6E8A-4147-A177-3AD203B41FA5}">
                      <a16:colId xmlns:a16="http://schemas.microsoft.com/office/drawing/2014/main" xmlns="" val="20003"/>
                    </a:ext>
                  </a:extLst>
                </a:gridCol>
                <a:gridCol w="1639551">
                  <a:extLst>
                    <a:ext uri="{9D8B030D-6E8A-4147-A177-3AD203B41FA5}">
                      <a16:colId xmlns:a16="http://schemas.microsoft.com/office/drawing/2014/main" xmlns="" val="20004"/>
                    </a:ext>
                  </a:extLst>
                </a:gridCol>
                <a:gridCol w="1832603">
                  <a:extLst>
                    <a:ext uri="{9D8B030D-6E8A-4147-A177-3AD203B41FA5}">
                      <a16:colId xmlns:a16="http://schemas.microsoft.com/office/drawing/2014/main" xmlns="" val="20005"/>
                    </a:ext>
                  </a:extLst>
                </a:gridCol>
              </a:tblGrid>
              <a:tr h="897995">
                <a:tc>
                  <a:txBody>
                    <a:bodyPr/>
                    <a:lstStyle/>
                    <a:p>
                      <a:r>
                        <a:rPr lang="en-ZA" sz="2400" dirty="0">
                          <a:solidFill>
                            <a:schemeClr val="bg1"/>
                          </a:solidFill>
                        </a:rPr>
                        <a:t>YEAR</a:t>
                      </a:r>
                      <a:r>
                        <a:rPr lang="en-ZA" sz="2400" baseline="0" dirty="0">
                          <a:solidFill>
                            <a:schemeClr val="bg1"/>
                          </a:solidFill>
                        </a:rPr>
                        <a:t> ENDED 31 MARCH</a:t>
                      </a:r>
                      <a:endParaRPr lang="en-ZA" sz="2400" dirty="0">
                        <a:solidFill>
                          <a:schemeClr val="bg1"/>
                        </a:solidFill>
                      </a:endParaRPr>
                    </a:p>
                  </a:txBody>
                  <a:tcPr marL="130048" marR="130048" marT="65023" marB="65023">
                    <a:lnB w="12700" cap="flat" cmpd="sng" algn="ctr">
                      <a:solidFill>
                        <a:schemeClr val="tx1"/>
                      </a:solidFill>
                      <a:prstDash val="solid"/>
                      <a:round/>
                      <a:headEnd type="none" w="med" len="med"/>
                      <a:tailEnd type="none" w="med" len="med"/>
                    </a:lnB>
                    <a:solidFill>
                      <a:schemeClr val="tx1"/>
                    </a:solidFill>
                  </a:tcPr>
                </a:tc>
                <a:tc>
                  <a:txBody>
                    <a:bodyPr/>
                    <a:lstStyle/>
                    <a:p>
                      <a:pPr algn="r"/>
                      <a:r>
                        <a:rPr lang="en-ZA" sz="2400" dirty="0">
                          <a:solidFill>
                            <a:schemeClr val="bg1"/>
                          </a:solidFill>
                        </a:rPr>
                        <a:t>2021</a:t>
                      </a:r>
                    </a:p>
                    <a:p>
                      <a:pPr algn="r"/>
                      <a:r>
                        <a:rPr lang="en-ZA" sz="2400" dirty="0">
                          <a:solidFill>
                            <a:schemeClr val="bg1"/>
                          </a:solidFill>
                        </a:rPr>
                        <a:t>Actual</a:t>
                      </a:r>
                    </a:p>
                    <a:p>
                      <a:pPr algn="r"/>
                      <a:r>
                        <a:rPr lang="en-ZA" sz="2400" dirty="0" err="1">
                          <a:solidFill>
                            <a:schemeClr val="bg1"/>
                          </a:solidFill>
                        </a:rPr>
                        <a:t>R’m</a:t>
                      </a:r>
                      <a:endParaRPr lang="en-ZA" sz="2400" dirty="0">
                        <a:solidFill>
                          <a:schemeClr val="bg1"/>
                        </a:solidFill>
                      </a:endParaRPr>
                    </a:p>
                  </a:txBody>
                  <a:tcPr marL="130048" marR="130048" marT="65023" marB="65023">
                    <a:lnB w="12700" cap="flat" cmpd="sng" algn="ctr">
                      <a:solidFill>
                        <a:schemeClr val="tx1"/>
                      </a:solidFill>
                      <a:prstDash val="solid"/>
                      <a:round/>
                      <a:headEnd type="none" w="med" len="med"/>
                      <a:tailEnd type="none" w="med" len="med"/>
                    </a:lnB>
                    <a:solidFill>
                      <a:schemeClr val="tx1"/>
                    </a:solidFill>
                  </a:tcPr>
                </a:tc>
                <a:tc>
                  <a:txBody>
                    <a:bodyPr/>
                    <a:lstStyle/>
                    <a:p>
                      <a:pPr algn="r"/>
                      <a:r>
                        <a:rPr lang="en-ZA" sz="2400" dirty="0">
                          <a:solidFill>
                            <a:schemeClr val="bg1"/>
                          </a:solidFill>
                        </a:rPr>
                        <a:t>2022</a:t>
                      </a:r>
                    </a:p>
                    <a:p>
                      <a:pPr algn="r"/>
                      <a:r>
                        <a:rPr lang="en-ZA" sz="2400" dirty="0">
                          <a:solidFill>
                            <a:schemeClr val="bg1"/>
                          </a:solidFill>
                        </a:rPr>
                        <a:t>Actual</a:t>
                      </a:r>
                    </a:p>
                    <a:p>
                      <a:pPr algn="r"/>
                      <a:r>
                        <a:rPr lang="en-ZA" sz="2400" dirty="0" err="1">
                          <a:solidFill>
                            <a:schemeClr val="bg1"/>
                          </a:solidFill>
                        </a:rPr>
                        <a:t>R’m</a:t>
                      </a:r>
                      <a:endParaRPr lang="en-ZA" sz="2400" dirty="0">
                        <a:solidFill>
                          <a:schemeClr val="bg1"/>
                        </a:solidFill>
                      </a:endParaRPr>
                    </a:p>
                  </a:txBody>
                  <a:tcPr marL="130048" marR="130048" marT="65023" marB="65023">
                    <a:lnB w="12700" cap="flat" cmpd="sng" algn="ctr">
                      <a:solidFill>
                        <a:schemeClr val="tx1"/>
                      </a:solidFill>
                      <a:prstDash val="solid"/>
                      <a:round/>
                      <a:headEnd type="none" w="med" len="med"/>
                      <a:tailEnd type="none" w="med" len="med"/>
                    </a:lnB>
                    <a:solidFill>
                      <a:schemeClr val="tx1"/>
                    </a:solidFill>
                  </a:tcPr>
                </a:tc>
                <a:tc>
                  <a:txBody>
                    <a:bodyPr/>
                    <a:lstStyle/>
                    <a:p>
                      <a:pPr algn="r"/>
                      <a:r>
                        <a:rPr lang="en-ZA" sz="2400" dirty="0">
                          <a:solidFill>
                            <a:schemeClr val="bg1"/>
                          </a:solidFill>
                        </a:rPr>
                        <a:t>2023</a:t>
                      </a:r>
                    </a:p>
                    <a:p>
                      <a:pPr algn="r"/>
                      <a:r>
                        <a:rPr lang="en-ZA" sz="2400" dirty="0">
                          <a:solidFill>
                            <a:schemeClr val="bg1"/>
                          </a:solidFill>
                        </a:rPr>
                        <a:t>Budget</a:t>
                      </a:r>
                    </a:p>
                    <a:p>
                      <a:pPr algn="r"/>
                      <a:r>
                        <a:rPr lang="en-ZA" sz="2400" dirty="0" err="1">
                          <a:solidFill>
                            <a:schemeClr val="bg1"/>
                          </a:solidFill>
                        </a:rPr>
                        <a:t>R’m</a:t>
                      </a:r>
                      <a:endParaRPr lang="en-ZA" sz="2400" dirty="0">
                        <a:solidFill>
                          <a:schemeClr val="bg1"/>
                        </a:solidFill>
                      </a:endParaRPr>
                    </a:p>
                  </a:txBody>
                  <a:tcPr marL="130048" marR="130048" marT="65023" marB="65023">
                    <a:lnB w="12700" cap="flat" cmpd="sng" algn="ctr">
                      <a:solidFill>
                        <a:schemeClr val="tx1"/>
                      </a:solidFill>
                      <a:prstDash val="solid"/>
                      <a:round/>
                      <a:headEnd type="none" w="med" len="med"/>
                      <a:tailEnd type="none" w="med" len="med"/>
                    </a:lnB>
                    <a:solidFill>
                      <a:schemeClr val="tx1"/>
                    </a:solidFill>
                  </a:tcPr>
                </a:tc>
                <a:tc>
                  <a:txBody>
                    <a:bodyPr/>
                    <a:lstStyle/>
                    <a:p>
                      <a:pPr algn="r"/>
                      <a:r>
                        <a:rPr lang="en-ZA" sz="2400" dirty="0">
                          <a:solidFill>
                            <a:schemeClr val="bg1"/>
                          </a:solidFill>
                        </a:rPr>
                        <a:t>2024</a:t>
                      </a:r>
                    </a:p>
                    <a:p>
                      <a:pPr algn="r"/>
                      <a:r>
                        <a:rPr lang="en-ZA" sz="2400" dirty="0">
                          <a:solidFill>
                            <a:schemeClr val="bg1"/>
                          </a:solidFill>
                        </a:rPr>
                        <a:t>Budget</a:t>
                      </a:r>
                    </a:p>
                    <a:p>
                      <a:pPr algn="r"/>
                      <a:r>
                        <a:rPr lang="en-ZA" sz="2400" dirty="0" err="1">
                          <a:solidFill>
                            <a:schemeClr val="bg1"/>
                          </a:solidFill>
                        </a:rPr>
                        <a:t>R’m</a:t>
                      </a:r>
                      <a:endParaRPr lang="en-ZA" sz="2400" dirty="0">
                        <a:solidFill>
                          <a:schemeClr val="bg1"/>
                        </a:solidFill>
                      </a:endParaRPr>
                    </a:p>
                  </a:txBody>
                  <a:tcPr marL="130048" marR="130048" marT="65023" marB="65023">
                    <a:lnB w="12700" cap="flat" cmpd="sng" algn="ctr">
                      <a:solidFill>
                        <a:schemeClr val="tx1"/>
                      </a:solidFill>
                      <a:prstDash val="solid"/>
                      <a:round/>
                      <a:headEnd type="none" w="med" len="med"/>
                      <a:tailEnd type="none" w="med" len="med"/>
                    </a:lnB>
                    <a:solidFill>
                      <a:schemeClr val="tx1"/>
                    </a:solidFill>
                  </a:tcPr>
                </a:tc>
                <a:tc>
                  <a:txBody>
                    <a:bodyPr/>
                    <a:lstStyle/>
                    <a:p>
                      <a:pPr algn="r"/>
                      <a:r>
                        <a:rPr lang="en-ZA" sz="2400" dirty="0">
                          <a:solidFill>
                            <a:schemeClr val="bg1"/>
                          </a:solidFill>
                        </a:rPr>
                        <a:t>2025</a:t>
                      </a:r>
                    </a:p>
                    <a:p>
                      <a:pPr algn="r"/>
                      <a:r>
                        <a:rPr lang="en-ZA" sz="2400" dirty="0">
                          <a:solidFill>
                            <a:schemeClr val="bg1"/>
                          </a:solidFill>
                        </a:rPr>
                        <a:t>Budget</a:t>
                      </a:r>
                    </a:p>
                    <a:p>
                      <a:pPr algn="r"/>
                      <a:r>
                        <a:rPr lang="en-ZA" sz="2400" dirty="0" err="1">
                          <a:solidFill>
                            <a:schemeClr val="bg1"/>
                          </a:solidFill>
                        </a:rPr>
                        <a:t>R’m</a:t>
                      </a:r>
                      <a:endParaRPr lang="en-ZA" sz="2400" dirty="0">
                        <a:solidFill>
                          <a:schemeClr val="bg1"/>
                        </a:solidFill>
                      </a:endParaRPr>
                    </a:p>
                  </a:txBody>
                  <a:tcPr marL="130048" marR="130048" marT="65023" marB="65023">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612064">
                <a:tc>
                  <a:txBody>
                    <a:bodyPr/>
                    <a:lstStyle/>
                    <a:p>
                      <a:pPr marL="342900" indent="-342900">
                        <a:buAutoNum type="arabicPeriod"/>
                      </a:pPr>
                      <a:r>
                        <a:rPr lang="en-ZA" sz="2400" b="1" dirty="0"/>
                        <a:t>INCOME</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42 249</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48 033</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46</a:t>
                      </a:r>
                      <a:r>
                        <a:rPr lang="en-ZA" sz="2400" b="1" baseline="0" dirty="0"/>
                        <a:t> 187</a:t>
                      </a:r>
                      <a:endParaRPr lang="en-ZA" sz="2400" b="1"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47</a:t>
                      </a:r>
                      <a:r>
                        <a:rPr lang="en-ZA" sz="2400" b="1" baseline="0" dirty="0"/>
                        <a:t> 525</a:t>
                      </a:r>
                      <a:endParaRPr lang="en-ZA" sz="2400" b="1"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49</a:t>
                      </a:r>
                      <a:r>
                        <a:rPr lang="en-ZA" sz="2400" b="1" baseline="0" dirty="0"/>
                        <a:t> 613</a:t>
                      </a:r>
                      <a:endParaRPr lang="en-ZA" sz="2400" b="1"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1"/>
                  </a:ext>
                </a:extLst>
              </a:tr>
              <a:tr h="612064">
                <a:tc>
                  <a:txBody>
                    <a:bodyPr/>
                    <a:lstStyle/>
                    <a:p>
                      <a:r>
                        <a:rPr lang="en-ZA" sz="2400" dirty="0"/>
                        <a:t>1.1 Net Fuel Levies</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42 089</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47 873</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45</a:t>
                      </a:r>
                      <a:r>
                        <a:rPr lang="en-ZA" sz="2400" baseline="0" dirty="0"/>
                        <a:t> 462</a:t>
                      </a:r>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45</a:t>
                      </a:r>
                      <a:r>
                        <a:rPr lang="en-ZA" sz="2400" baseline="0" dirty="0"/>
                        <a:t> 879</a:t>
                      </a:r>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46</a:t>
                      </a:r>
                      <a:r>
                        <a:rPr lang="en-ZA" sz="2400" baseline="0" dirty="0"/>
                        <a:t> 490</a:t>
                      </a:r>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2"/>
                  </a:ext>
                </a:extLst>
              </a:tr>
              <a:tr h="612064">
                <a:tc>
                  <a:txBody>
                    <a:bodyPr/>
                    <a:lstStyle/>
                    <a:p>
                      <a:r>
                        <a:rPr lang="en-ZA" sz="2400" dirty="0"/>
                        <a:t>1.2 Investment Income</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157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160</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725</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a:t>
                      </a:r>
                      <a:r>
                        <a:rPr lang="en-ZA" sz="2400" baseline="0" dirty="0"/>
                        <a:t> 646</a:t>
                      </a:r>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3 123</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3"/>
                  </a:ext>
                </a:extLst>
              </a:tr>
              <a:tr h="612064">
                <a:tc>
                  <a:txBody>
                    <a:bodyPr/>
                    <a:lstStyle/>
                    <a:p>
                      <a:r>
                        <a:rPr lang="en-ZA" sz="2400" dirty="0"/>
                        <a:t>1.3 Other</a:t>
                      </a:r>
                      <a:r>
                        <a:rPr lang="en-ZA" sz="2400" baseline="0" dirty="0"/>
                        <a:t> Income</a:t>
                      </a:r>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3</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5"/>
                  </a:ext>
                </a:extLst>
              </a:tr>
              <a:tr h="612064">
                <a:tc>
                  <a:txBody>
                    <a:bodyPr/>
                    <a:lstStyle/>
                    <a:p>
                      <a:pPr marL="0" indent="0">
                        <a:buNone/>
                      </a:pPr>
                      <a:r>
                        <a:rPr lang="en-ZA" sz="2400" b="1" dirty="0"/>
                        <a:t>2. EXPENDITURE</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(40 465)</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(46 718)</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(50 424)</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(53</a:t>
                      </a:r>
                      <a:r>
                        <a:rPr lang="en-ZA" sz="2400" b="1" baseline="0" dirty="0"/>
                        <a:t> 687</a:t>
                      </a:r>
                      <a:r>
                        <a:rPr lang="en-ZA" sz="2400" b="1"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(53</a:t>
                      </a:r>
                      <a:r>
                        <a:rPr lang="en-ZA" sz="2400" b="1" baseline="0" dirty="0"/>
                        <a:t> 482</a:t>
                      </a:r>
                      <a:r>
                        <a:rPr lang="en-ZA" sz="2400" b="1"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6"/>
                  </a:ext>
                </a:extLst>
              </a:tr>
              <a:tr h="612064">
                <a:tc>
                  <a:txBody>
                    <a:bodyPr/>
                    <a:lstStyle/>
                    <a:p>
                      <a:r>
                        <a:rPr lang="en-ZA" sz="2400" dirty="0"/>
                        <a:t>2.1 Claims Expenditure</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(37 877)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(43 905)</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(46</a:t>
                      </a:r>
                      <a:r>
                        <a:rPr lang="en-ZA" sz="2400" baseline="0" dirty="0"/>
                        <a:t> 718</a:t>
                      </a:r>
                      <a:r>
                        <a:rPr lang="en-ZA" sz="2400"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(49</a:t>
                      </a:r>
                      <a:r>
                        <a:rPr lang="en-ZA" sz="2400" baseline="0" dirty="0"/>
                        <a:t> 712</a:t>
                      </a:r>
                      <a:r>
                        <a:rPr lang="en-ZA" sz="2400"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(49</a:t>
                      </a:r>
                      <a:r>
                        <a:rPr lang="en-ZA" sz="2400" baseline="0" dirty="0"/>
                        <a:t> 269</a:t>
                      </a:r>
                      <a:r>
                        <a:rPr lang="en-ZA" sz="2400"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7"/>
                  </a:ext>
                </a:extLst>
              </a:tr>
              <a:tr h="581794">
                <a:tc>
                  <a:txBody>
                    <a:bodyPr/>
                    <a:lstStyle/>
                    <a:p>
                      <a:r>
                        <a:rPr lang="en-ZA" sz="2400" dirty="0"/>
                        <a:t>2.2 Employee Costs</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(1 941)</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(2 112)</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(2 707)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(2 910)</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(3 128)</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8"/>
                  </a:ext>
                </a:extLst>
              </a:tr>
              <a:tr h="612064">
                <a:tc>
                  <a:txBody>
                    <a:bodyPr/>
                    <a:lstStyle/>
                    <a:p>
                      <a:r>
                        <a:rPr lang="en-ZA" sz="2400" dirty="0"/>
                        <a:t>2.3</a:t>
                      </a:r>
                      <a:r>
                        <a:rPr lang="en-ZA" sz="2400" baseline="0" dirty="0"/>
                        <a:t> General Expenses</a:t>
                      </a:r>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(530)</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(534)</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(806)</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(842)</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(880)</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9"/>
                  </a:ext>
                </a:extLst>
              </a:tr>
              <a:tr h="612064">
                <a:tc>
                  <a:txBody>
                    <a:bodyPr/>
                    <a:lstStyle/>
                    <a:p>
                      <a:r>
                        <a:rPr lang="en-ZA" sz="2400" dirty="0"/>
                        <a:t>2.4 Reinsurance Premiums</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(5)</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(5)</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(5)</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10"/>
                  </a:ext>
                </a:extLst>
              </a:tr>
              <a:tr h="602645">
                <a:tc>
                  <a:txBody>
                    <a:bodyPr/>
                    <a:lstStyle/>
                    <a:p>
                      <a:r>
                        <a:rPr lang="en-ZA" sz="2400" dirty="0"/>
                        <a:t>2.5 Depreciation &amp; Amortisation</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(50)</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(44)</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(88)</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(111)</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(86)</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11"/>
                  </a:ext>
                </a:extLst>
              </a:tr>
              <a:tr h="306032">
                <a:tc>
                  <a:txBody>
                    <a:bodyPr/>
                    <a:lstStyle/>
                    <a:p>
                      <a:r>
                        <a:rPr lang="en-ZA" sz="2400" dirty="0"/>
                        <a:t>2.6 Finance Costs</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(63)</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(118)</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(101)</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(117)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(114)</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12"/>
                  </a:ext>
                </a:extLst>
              </a:tr>
              <a:tr h="306032">
                <a:tc>
                  <a:txBody>
                    <a:bodyPr/>
                    <a:lstStyle/>
                    <a:p>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dirty="0"/>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14"/>
                  </a:ext>
                </a:extLst>
              </a:tr>
              <a:tr h="612064">
                <a:tc>
                  <a:txBody>
                    <a:bodyPr/>
                    <a:lstStyle/>
                    <a:p>
                      <a:r>
                        <a:rPr lang="en-ZA" sz="2400" b="1" dirty="0"/>
                        <a:t>3. SURPLUS/(DEFICIT)</a:t>
                      </a:r>
                      <a:r>
                        <a:rPr lang="en-ZA" sz="2400" b="1" baseline="0" dirty="0"/>
                        <a:t> FOR THE YEAR</a:t>
                      </a:r>
                      <a:endParaRPr lang="en-ZA" sz="2400" b="1"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1 784</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1 315</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2400" b="1" dirty="0"/>
                        <a:t>(4 237)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(6</a:t>
                      </a:r>
                      <a:r>
                        <a:rPr lang="en-ZA" sz="2400" b="1" baseline="0" dirty="0"/>
                        <a:t> 162</a:t>
                      </a:r>
                      <a:r>
                        <a:rPr lang="en-ZA" sz="2400" b="1"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(3</a:t>
                      </a:r>
                      <a:r>
                        <a:rPr lang="en-ZA" sz="2400" b="1" baseline="0" dirty="0"/>
                        <a:t> 869</a:t>
                      </a:r>
                      <a:r>
                        <a:rPr lang="en-ZA" sz="2400" b="1"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13"/>
                  </a:ext>
                </a:extLst>
              </a:tr>
            </a:tbl>
          </a:graphicData>
        </a:graphic>
      </p:graphicFrame>
      <p:sp>
        <p:nvSpPr>
          <p:cNvPr id="5" name="Slide Number Placeholder 2"/>
          <p:cNvSpPr>
            <a:spLocks noGrp="1"/>
          </p:cNvSpPr>
          <p:nvPr>
            <p:ph type="sldNum" sz="quarter" idx="4294967295"/>
          </p:nvPr>
        </p:nvSpPr>
        <p:spPr>
          <a:xfrm>
            <a:off x="-24063" y="9384634"/>
            <a:ext cx="410547" cy="420693"/>
          </a:xfrm>
          <a:prstGeom prst="rect">
            <a:avLst/>
          </a:prstGeom>
        </p:spPr>
        <p:txBody>
          <a:bodyPr/>
          <a:lstStyle/>
          <a:p>
            <a:r>
              <a:rPr lang="en-US" sz="1200" dirty="0">
                <a:solidFill>
                  <a:srgbClr val="00B050"/>
                </a:solidFill>
              </a:rPr>
              <a:t>32</a:t>
            </a:r>
          </a:p>
        </p:txBody>
      </p:sp>
    </p:spTree>
    <p:extLst>
      <p:ext uri="{BB962C8B-B14F-4D97-AF65-F5344CB8AC3E}">
        <p14:creationId xmlns:p14="http://schemas.microsoft.com/office/powerpoint/2010/main" xmlns="" val="866342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0" y="323850"/>
            <a:ext cx="12573000" cy="577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spcBef>
                <a:spcPct val="20000"/>
              </a:spcBef>
            </a:pPr>
            <a:r>
              <a:rPr lang="en-ZA" altLang="en-US" sz="3600" b="1" dirty="0">
                <a:solidFill>
                  <a:schemeClr val="bg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BUDGET - BALANCE SHEET</a:t>
            </a:r>
          </a:p>
        </p:txBody>
      </p:sp>
      <p:graphicFrame>
        <p:nvGraphicFramePr>
          <p:cNvPr id="4" name="Content Placeholder 3"/>
          <p:cNvGraphicFramePr>
            <a:graphicFrameLocks noGrp="1"/>
          </p:cNvGraphicFramePr>
          <p:nvPr>
            <p:ph idx="1"/>
          </p:nvPr>
        </p:nvGraphicFramePr>
        <p:xfrm>
          <a:off x="0" y="1395410"/>
          <a:ext cx="13004800" cy="8544502"/>
        </p:xfrm>
        <a:graphic>
          <a:graphicData uri="http://schemas.openxmlformats.org/drawingml/2006/table">
            <a:tbl>
              <a:tblPr firstRow="1" bandRow="1">
                <a:tableStyleId>{5C22544A-7EE6-4342-B048-85BDC9FD1C3A}</a:tableStyleId>
              </a:tblPr>
              <a:tblGrid>
                <a:gridCol w="4453607">
                  <a:extLst>
                    <a:ext uri="{9D8B030D-6E8A-4147-A177-3AD203B41FA5}">
                      <a16:colId xmlns:a16="http://schemas.microsoft.com/office/drawing/2014/main" xmlns="" val="20000"/>
                    </a:ext>
                  </a:extLst>
                </a:gridCol>
                <a:gridCol w="1671904">
                  <a:extLst>
                    <a:ext uri="{9D8B030D-6E8A-4147-A177-3AD203B41FA5}">
                      <a16:colId xmlns:a16="http://schemas.microsoft.com/office/drawing/2014/main" xmlns="" val="20001"/>
                    </a:ext>
                  </a:extLst>
                </a:gridCol>
                <a:gridCol w="1665403">
                  <a:extLst>
                    <a:ext uri="{9D8B030D-6E8A-4147-A177-3AD203B41FA5}">
                      <a16:colId xmlns:a16="http://schemas.microsoft.com/office/drawing/2014/main" xmlns="" val="20002"/>
                    </a:ext>
                  </a:extLst>
                </a:gridCol>
                <a:gridCol w="1744744">
                  <a:extLst>
                    <a:ext uri="{9D8B030D-6E8A-4147-A177-3AD203B41FA5}">
                      <a16:colId xmlns:a16="http://schemas.microsoft.com/office/drawing/2014/main" xmlns="" val="20003"/>
                    </a:ext>
                  </a:extLst>
                </a:gridCol>
                <a:gridCol w="1835597">
                  <a:extLst>
                    <a:ext uri="{9D8B030D-6E8A-4147-A177-3AD203B41FA5}">
                      <a16:colId xmlns:a16="http://schemas.microsoft.com/office/drawing/2014/main" xmlns="" val="20004"/>
                    </a:ext>
                  </a:extLst>
                </a:gridCol>
                <a:gridCol w="1633545">
                  <a:extLst>
                    <a:ext uri="{9D8B030D-6E8A-4147-A177-3AD203B41FA5}">
                      <a16:colId xmlns:a16="http://schemas.microsoft.com/office/drawing/2014/main" xmlns="" val="20005"/>
                    </a:ext>
                  </a:extLst>
                </a:gridCol>
              </a:tblGrid>
              <a:tr h="1041033">
                <a:tc>
                  <a:txBody>
                    <a:bodyPr/>
                    <a:lstStyle/>
                    <a:p>
                      <a:r>
                        <a:rPr lang="en-ZA" sz="2400" dirty="0">
                          <a:solidFill>
                            <a:schemeClr val="bg1"/>
                          </a:solidFill>
                        </a:rPr>
                        <a:t>YEAR</a:t>
                      </a:r>
                      <a:r>
                        <a:rPr lang="en-ZA" sz="2400" baseline="0" dirty="0">
                          <a:solidFill>
                            <a:schemeClr val="bg1"/>
                          </a:solidFill>
                        </a:rPr>
                        <a:t> ENDED 31 MARCH</a:t>
                      </a:r>
                      <a:endParaRPr lang="en-ZA" sz="2400" dirty="0">
                        <a:solidFill>
                          <a:schemeClr val="bg1"/>
                        </a:solidFill>
                      </a:endParaRPr>
                    </a:p>
                  </a:txBody>
                  <a:tcPr marL="130045" marR="130045" marT="65033" marB="650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ZA" sz="2400" dirty="0">
                          <a:solidFill>
                            <a:schemeClr val="bg1"/>
                          </a:solidFill>
                        </a:rPr>
                        <a:t>2021</a:t>
                      </a:r>
                    </a:p>
                    <a:p>
                      <a:pPr algn="r"/>
                      <a:r>
                        <a:rPr lang="en-ZA" sz="2400" dirty="0">
                          <a:solidFill>
                            <a:schemeClr val="bg1"/>
                          </a:solidFill>
                        </a:rPr>
                        <a:t>Actual</a:t>
                      </a:r>
                    </a:p>
                    <a:p>
                      <a:pPr algn="r"/>
                      <a:r>
                        <a:rPr lang="en-ZA" sz="2400" dirty="0" err="1">
                          <a:solidFill>
                            <a:schemeClr val="bg1"/>
                          </a:solidFill>
                        </a:rPr>
                        <a:t>R’m</a:t>
                      </a:r>
                      <a:endParaRPr lang="en-ZA" sz="2400" dirty="0">
                        <a:solidFill>
                          <a:schemeClr val="bg1"/>
                        </a:solidFill>
                      </a:endParaRPr>
                    </a:p>
                  </a:txBody>
                  <a:tcPr marL="130045" marR="130045" marT="65033" marB="650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ZA" sz="2400" dirty="0">
                          <a:solidFill>
                            <a:schemeClr val="bg1"/>
                          </a:solidFill>
                        </a:rPr>
                        <a:t>2022</a:t>
                      </a:r>
                    </a:p>
                    <a:p>
                      <a:pPr algn="r"/>
                      <a:r>
                        <a:rPr lang="en-ZA" sz="2400" dirty="0">
                          <a:solidFill>
                            <a:schemeClr val="bg1"/>
                          </a:solidFill>
                        </a:rPr>
                        <a:t>Actual</a:t>
                      </a:r>
                    </a:p>
                    <a:p>
                      <a:pPr algn="r"/>
                      <a:r>
                        <a:rPr lang="en-ZA" sz="2400" dirty="0" err="1">
                          <a:solidFill>
                            <a:schemeClr val="bg1"/>
                          </a:solidFill>
                        </a:rPr>
                        <a:t>R’m</a:t>
                      </a:r>
                      <a:endParaRPr lang="en-ZA" sz="2400" dirty="0">
                        <a:solidFill>
                          <a:schemeClr val="bg1"/>
                        </a:solidFill>
                      </a:endParaRPr>
                    </a:p>
                  </a:txBody>
                  <a:tcPr marL="130045" marR="130045" marT="65033" marB="650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ZA" sz="2400" dirty="0">
                          <a:solidFill>
                            <a:schemeClr val="bg1"/>
                          </a:solidFill>
                        </a:rPr>
                        <a:t>2023</a:t>
                      </a:r>
                    </a:p>
                    <a:p>
                      <a:pPr algn="r"/>
                      <a:r>
                        <a:rPr lang="en-ZA" sz="2400" dirty="0">
                          <a:solidFill>
                            <a:schemeClr val="bg1"/>
                          </a:solidFill>
                        </a:rPr>
                        <a:t>Budget</a:t>
                      </a:r>
                    </a:p>
                    <a:p>
                      <a:pPr algn="r"/>
                      <a:r>
                        <a:rPr lang="en-ZA" sz="2400" dirty="0" err="1">
                          <a:solidFill>
                            <a:schemeClr val="bg1"/>
                          </a:solidFill>
                        </a:rPr>
                        <a:t>R’m</a:t>
                      </a:r>
                      <a:endParaRPr lang="en-ZA" sz="2400" dirty="0">
                        <a:solidFill>
                          <a:schemeClr val="bg1"/>
                        </a:solidFill>
                      </a:endParaRPr>
                    </a:p>
                  </a:txBody>
                  <a:tcPr marL="130045" marR="130045" marT="65033" marB="650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ZA" sz="2400" dirty="0">
                          <a:solidFill>
                            <a:schemeClr val="bg1"/>
                          </a:solidFill>
                        </a:rPr>
                        <a:t>2024</a:t>
                      </a:r>
                    </a:p>
                    <a:p>
                      <a:pPr algn="r"/>
                      <a:r>
                        <a:rPr lang="en-ZA" sz="2400" dirty="0">
                          <a:solidFill>
                            <a:schemeClr val="bg1"/>
                          </a:solidFill>
                        </a:rPr>
                        <a:t>Budget</a:t>
                      </a:r>
                    </a:p>
                    <a:p>
                      <a:pPr algn="r"/>
                      <a:r>
                        <a:rPr lang="en-ZA" sz="2400" dirty="0" err="1">
                          <a:solidFill>
                            <a:schemeClr val="bg1"/>
                          </a:solidFill>
                        </a:rPr>
                        <a:t>R’m</a:t>
                      </a:r>
                      <a:endParaRPr lang="en-ZA" sz="2400" dirty="0">
                        <a:solidFill>
                          <a:schemeClr val="bg1"/>
                        </a:solidFill>
                      </a:endParaRPr>
                    </a:p>
                  </a:txBody>
                  <a:tcPr marL="130045" marR="130045" marT="65033" marB="650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ZA" sz="2400" dirty="0">
                          <a:solidFill>
                            <a:schemeClr val="bg1"/>
                          </a:solidFill>
                        </a:rPr>
                        <a:t>2025</a:t>
                      </a:r>
                    </a:p>
                    <a:p>
                      <a:pPr algn="r"/>
                      <a:r>
                        <a:rPr lang="en-ZA" sz="2400" dirty="0">
                          <a:solidFill>
                            <a:schemeClr val="bg1"/>
                          </a:solidFill>
                        </a:rPr>
                        <a:t>Budget</a:t>
                      </a:r>
                    </a:p>
                    <a:p>
                      <a:pPr algn="r"/>
                      <a:r>
                        <a:rPr lang="en-ZA" sz="2400" dirty="0" err="1">
                          <a:solidFill>
                            <a:schemeClr val="bg1"/>
                          </a:solidFill>
                        </a:rPr>
                        <a:t>R’m</a:t>
                      </a:r>
                      <a:endParaRPr lang="en-ZA" sz="2400" dirty="0">
                        <a:solidFill>
                          <a:schemeClr val="bg1"/>
                        </a:solidFill>
                      </a:endParaRPr>
                    </a:p>
                  </a:txBody>
                  <a:tcPr marL="130045" marR="130045" marT="65033" marB="650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0"/>
                  </a:ext>
                </a:extLst>
              </a:tr>
              <a:tr h="711563">
                <a:tc>
                  <a:txBody>
                    <a:bodyPr/>
                    <a:lstStyle/>
                    <a:p>
                      <a:pPr marL="342900" indent="-342900">
                        <a:buAutoNum type="arabicPeriod"/>
                      </a:pPr>
                      <a:r>
                        <a:rPr lang="en-ZA" sz="2400" b="1" dirty="0"/>
                        <a:t>ASSETS</a:t>
                      </a:r>
                    </a:p>
                  </a:txBody>
                  <a:tcPr marL="130045" marR="130045" marT="65033" marB="650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b="1" dirty="0"/>
                    </a:p>
                  </a:txBody>
                  <a:tcPr marL="130045" marR="130045" marT="65033" marB="650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b="1" dirty="0"/>
                    </a:p>
                  </a:txBody>
                  <a:tcPr marL="130045" marR="130045" marT="65033" marB="650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b="1" dirty="0"/>
                    </a:p>
                  </a:txBody>
                  <a:tcPr marL="130045" marR="130045" marT="65033" marB="650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b="1" dirty="0"/>
                    </a:p>
                  </a:txBody>
                  <a:tcPr marL="130045" marR="130045" marT="65033" marB="650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b="1" dirty="0"/>
                    </a:p>
                  </a:txBody>
                  <a:tcPr marL="130045" marR="130045" marT="65033" marB="650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1"/>
                  </a:ext>
                </a:extLst>
              </a:tr>
              <a:tr h="711563">
                <a:tc>
                  <a:txBody>
                    <a:bodyPr/>
                    <a:lstStyle/>
                    <a:p>
                      <a:r>
                        <a:rPr lang="en-ZA" sz="2400" dirty="0"/>
                        <a:t>1.1 Current Assets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15 448</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11 702</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26</a:t>
                      </a:r>
                      <a:r>
                        <a:rPr lang="en-ZA" sz="2400" baseline="0" dirty="0"/>
                        <a:t> 053</a:t>
                      </a:r>
                      <a:endParaRPr lang="en-ZA" sz="2400" dirty="0"/>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49</a:t>
                      </a:r>
                      <a:r>
                        <a:rPr lang="en-ZA" sz="2400" baseline="0" dirty="0"/>
                        <a:t> 798</a:t>
                      </a:r>
                      <a:endParaRPr lang="en-ZA" sz="2400" dirty="0"/>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73</a:t>
                      </a:r>
                      <a:r>
                        <a:rPr lang="en-ZA" sz="2400" baseline="0" dirty="0"/>
                        <a:t> 063</a:t>
                      </a:r>
                      <a:endParaRPr lang="en-ZA" sz="2400" dirty="0"/>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711563">
                <a:tc>
                  <a:txBody>
                    <a:bodyPr/>
                    <a:lstStyle/>
                    <a:p>
                      <a:r>
                        <a:rPr lang="en-ZA" sz="2400" dirty="0"/>
                        <a:t>1.2 Non-Current Assets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215</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216</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310</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333</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388</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711563">
                <a:tc>
                  <a:txBody>
                    <a:bodyPr/>
                    <a:lstStyle/>
                    <a:p>
                      <a:pPr marL="0" indent="0">
                        <a:buNone/>
                      </a:pPr>
                      <a:r>
                        <a:rPr lang="en-ZA" sz="2400" b="1" dirty="0"/>
                        <a:t>Total Assets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15 663</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11 918</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26</a:t>
                      </a:r>
                      <a:r>
                        <a:rPr lang="en-ZA" sz="2400" b="1" baseline="0" dirty="0"/>
                        <a:t> 363</a:t>
                      </a:r>
                      <a:endParaRPr lang="en-ZA" sz="2400" b="1" dirty="0"/>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50</a:t>
                      </a:r>
                      <a:r>
                        <a:rPr lang="en-ZA" sz="2400" b="1" baseline="0" dirty="0"/>
                        <a:t> 131</a:t>
                      </a:r>
                      <a:endParaRPr lang="en-ZA" sz="2400" b="1" dirty="0"/>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73</a:t>
                      </a:r>
                      <a:r>
                        <a:rPr lang="en-ZA" sz="2400" b="1" baseline="0" dirty="0"/>
                        <a:t> 451</a:t>
                      </a:r>
                      <a:endParaRPr lang="en-ZA" sz="2400" b="1" dirty="0"/>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525314">
                <a:tc>
                  <a:txBody>
                    <a:bodyPr/>
                    <a:lstStyle/>
                    <a:p>
                      <a:pPr marL="0" indent="0">
                        <a:buNone/>
                      </a:pPr>
                      <a:endParaRPr lang="en-ZA" sz="2400" b="1" dirty="0"/>
                    </a:p>
                  </a:txBody>
                  <a:tcPr marL="130045" marR="130045" marT="65033" marB="65033">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dirty="0"/>
                    </a:p>
                  </a:txBody>
                  <a:tcPr marL="130045" marR="130045" marT="65033" marB="65033">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dirty="0"/>
                    </a:p>
                  </a:txBody>
                  <a:tcPr marL="130045" marR="130045" marT="65033" marB="65033">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dirty="0"/>
                    </a:p>
                  </a:txBody>
                  <a:tcPr marL="130045" marR="130045" marT="65033" marB="65033">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b="1" dirty="0"/>
                    </a:p>
                  </a:txBody>
                  <a:tcPr marL="130045" marR="130045" marT="65033" marB="65033">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b="1" dirty="0"/>
                    </a:p>
                  </a:txBody>
                  <a:tcPr marL="130045" marR="130045" marT="65033" marB="65033">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5"/>
                  </a:ext>
                </a:extLst>
              </a:tr>
              <a:tr h="920875">
                <a:tc>
                  <a:txBody>
                    <a:bodyPr/>
                    <a:lstStyle/>
                    <a:p>
                      <a:pPr marL="0" indent="0">
                        <a:buNone/>
                      </a:pPr>
                      <a:r>
                        <a:rPr lang="en-ZA" sz="2400" b="1" dirty="0"/>
                        <a:t>2. LIABILITIES AND RESERVES</a:t>
                      </a:r>
                    </a:p>
                  </a:txBody>
                  <a:tcPr marL="130045" marR="130045" marT="65033" marB="65033">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dirty="0"/>
                    </a:p>
                  </a:txBody>
                  <a:tcPr marL="130045" marR="130045" marT="65033" marB="65033">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dirty="0"/>
                    </a:p>
                  </a:txBody>
                  <a:tcPr marL="130045" marR="130045" marT="65033" marB="65033">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dirty="0"/>
                    </a:p>
                  </a:txBody>
                  <a:tcPr marL="130045" marR="130045" marT="65033" marB="65033">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b="1" dirty="0"/>
                    </a:p>
                  </a:txBody>
                  <a:tcPr marL="130045" marR="130045" marT="65033" marB="65033">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b="1" dirty="0"/>
                    </a:p>
                  </a:txBody>
                  <a:tcPr marL="130045" marR="130045" marT="65033" marB="65033">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6"/>
                  </a:ext>
                </a:extLst>
              </a:tr>
              <a:tr h="711563">
                <a:tc>
                  <a:txBody>
                    <a:bodyPr/>
                    <a:lstStyle/>
                    <a:p>
                      <a:r>
                        <a:rPr lang="en-ZA" sz="2400" dirty="0"/>
                        <a:t>2.1 Current Liabilities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31 437</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26 376</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52</a:t>
                      </a:r>
                      <a:r>
                        <a:rPr lang="en-ZA" sz="2400" baseline="0" dirty="0"/>
                        <a:t> 420</a:t>
                      </a:r>
                      <a:endParaRPr lang="en-ZA" sz="2400" dirty="0"/>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82</a:t>
                      </a:r>
                      <a:r>
                        <a:rPr lang="en-ZA" sz="2400" baseline="0" dirty="0"/>
                        <a:t> 346</a:t>
                      </a:r>
                      <a:endParaRPr lang="en-ZA" sz="2400" dirty="0"/>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109</a:t>
                      </a:r>
                      <a:r>
                        <a:rPr lang="en-ZA" sz="2400" baseline="0" dirty="0"/>
                        <a:t> 530</a:t>
                      </a:r>
                      <a:endParaRPr lang="en-ZA" sz="2400" dirty="0"/>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7"/>
                  </a:ext>
                </a:extLst>
              </a:tr>
              <a:tr h="711563">
                <a:tc>
                  <a:txBody>
                    <a:bodyPr/>
                    <a:lstStyle/>
                    <a:p>
                      <a:r>
                        <a:rPr lang="en-ZA" sz="2400" dirty="0"/>
                        <a:t>2.2 Non-Current Liabilities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60</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62</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67</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71</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76</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8"/>
                  </a:ext>
                </a:extLst>
              </a:tr>
              <a:tr h="680714">
                <a:tc>
                  <a:txBody>
                    <a:bodyPr/>
                    <a:lstStyle/>
                    <a:p>
                      <a:r>
                        <a:rPr lang="en-ZA" sz="2400" dirty="0"/>
                        <a:t>2.3 Reserves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(15 834)</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(14 520)</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(26</a:t>
                      </a:r>
                      <a:r>
                        <a:rPr lang="en-ZA" sz="2400" baseline="0" dirty="0"/>
                        <a:t> 124</a:t>
                      </a:r>
                      <a:r>
                        <a:rPr lang="en-ZA" sz="2400" dirty="0"/>
                        <a:t>)</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(32</a:t>
                      </a:r>
                      <a:r>
                        <a:rPr lang="en-ZA" sz="2400" baseline="0" dirty="0"/>
                        <a:t> 286</a:t>
                      </a:r>
                      <a:r>
                        <a:rPr lang="en-ZA" sz="2400" dirty="0"/>
                        <a:t>)</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(36</a:t>
                      </a:r>
                      <a:r>
                        <a:rPr lang="en-ZA" sz="2400" baseline="0" dirty="0"/>
                        <a:t> 155</a:t>
                      </a:r>
                      <a:r>
                        <a:rPr lang="en-ZA" sz="2400" dirty="0"/>
                        <a:t>)</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9"/>
                  </a:ext>
                </a:extLst>
              </a:tr>
              <a:tr h="920875">
                <a:tc>
                  <a:txBody>
                    <a:bodyPr/>
                    <a:lstStyle/>
                    <a:p>
                      <a:r>
                        <a:rPr lang="en-ZA" sz="2400" b="1" dirty="0"/>
                        <a:t>Total Liabilities and Reserves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15 663</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11 918</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26</a:t>
                      </a:r>
                      <a:r>
                        <a:rPr lang="en-ZA" sz="2400" b="1" baseline="0" dirty="0"/>
                        <a:t> 363</a:t>
                      </a:r>
                      <a:endParaRPr lang="en-ZA" sz="2400" b="1" dirty="0"/>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50</a:t>
                      </a:r>
                      <a:r>
                        <a:rPr lang="en-ZA" sz="2400" b="1" baseline="0" dirty="0"/>
                        <a:t> 131</a:t>
                      </a:r>
                      <a:endParaRPr lang="en-ZA" sz="2400" b="1" dirty="0"/>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73</a:t>
                      </a:r>
                      <a:r>
                        <a:rPr lang="en-ZA" sz="2400" b="1" baseline="0" dirty="0"/>
                        <a:t> 451</a:t>
                      </a:r>
                      <a:endParaRPr lang="en-ZA" sz="2400" b="1" dirty="0"/>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10"/>
                  </a:ext>
                </a:extLst>
              </a:tr>
            </a:tbl>
          </a:graphicData>
        </a:graphic>
      </p:graphicFrame>
      <p:sp>
        <p:nvSpPr>
          <p:cNvPr id="5" name="Slide Number Placeholder 2"/>
          <p:cNvSpPr>
            <a:spLocks noGrp="1"/>
          </p:cNvSpPr>
          <p:nvPr>
            <p:ph type="sldNum" sz="quarter" idx="4294967295"/>
          </p:nvPr>
        </p:nvSpPr>
        <p:spPr>
          <a:xfrm>
            <a:off x="0" y="9440775"/>
            <a:ext cx="410547" cy="292359"/>
          </a:xfrm>
          <a:prstGeom prst="rect">
            <a:avLst/>
          </a:prstGeom>
        </p:spPr>
        <p:txBody>
          <a:bodyPr/>
          <a:lstStyle/>
          <a:p>
            <a:r>
              <a:rPr lang="en-US" sz="1200" dirty="0">
                <a:solidFill>
                  <a:srgbClr val="00B050"/>
                </a:solidFill>
              </a:rPr>
              <a:t>33</a:t>
            </a:r>
          </a:p>
        </p:txBody>
      </p:sp>
    </p:spTree>
    <p:extLst>
      <p:ext uri="{BB962C8B-B14F-4D97-AF65-F5344CB8AC3E}">
        <p14:creationId xmlns:p14="http://schemas.microsoft.com/office/powerpoint/2010/main" xmlns="" val="2095665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FDB0C45E-88BD-1549-B9F6-2A34466C63BA}"/>
              </a:ext>
            </a:extLst>
          </p:cNvPr>
          <p:cNvSpPr txBox="1">
            <a:spLocks noGrp="1"/>
          </p:cNvSpPr>
          <p:nvPr>
            <p:ph type="body" sz="quarter" idx="11"/>
          </p:nvPr>
        </p:nvSpPr>
        <p:spPr>
          <a:xfrm>
            <a:off x="601515" y="356660"/>
            <a:ext cx="11084960" cy="770516"/>
          </a:xfrm>
          <a:prstGeom prst="rect">
            <a:avLst/>
          </a:prstGeom>
        </p:spPr>
        <p:txBody>
          <a:bodyPr/>
          <a:lstStyle>
            <a:lvl1pPr algn="ctr" defTabSz="457130" rtl="0" eaLnBrk="1" latinLnBrk="0" hangingPunct="1">
              <a:spcBef>
                <a:spcPct val="0"/>
              </a:spcBef>
              <a:buNone/>
              <a:defRPr sz="4400" kern="1200">
                <a:solidFill>
                  <a:schemeClr val="tx1"/>
                </a:solidFill>
                <a:latin typeface="Arial"/>
                <a:ea typeface="+mj-ea"/>
                <a:cs typeface="Arial"/>
              </a:defRPr>
            </a:lvl1pPr>
          </a:lstStyle>
          <a:p>
            <a:pPr lvl="0" algn="l">
              <a:spcBef>
                <a:spcPct val="20000"/>
              </a:spcBef>
            </a:pPr>
            <a:r>
              <a:rPr lang="en-ZA" sz="2560" dirty="0">
                <a:solidFill>
                  <a:srgbClr val="FFFFFF"/>
                </a:solidFill>
                <a:ea typeface="+mn-ea"/>
              </a:rPr>
              <a:t>THE </a:t>
            </a:r>
            <a:r>
              <a:rPr lang="en-ZA" sz="2560" dirty="0" smtClean="0">
                <a:solidFill>
                  <a:srgbClr val="FFFFFF"/>
                </a:solidFill>
                <a:ea typeface="+mn-ea"/>
              </a:rPr>
              <a:t>INSTALMENT </a:t>
            </a:r>
            <a:r>
              <a:rPr lang="en-ZA" sz="2560" dirty="0">
                <a:solidFill>
                  <a:srgbClr val="FFFFFF"/>
                </a:solidFill>
                <a:ea typeface="+mn-ea"/>
              </a:rPr>
              <a:t>PAYMENTS EFFECT</a:t>
            </a:r>
          </a:p>
        </p:txBody>
      </p:sp>
      <p:sp>
        <p:nvSpPr>
          <p:cNvPr id="7" name="Content Placeholder 2">
            <a:extLst>
              <a:ext uri="{FF2B5EF4-FFF2-40B4-BE49-F238E27FC236}">
                <a16:creationId xmlns:a16="http://schemas.microsoft.com/office/drawing/2014/main" xmlns="" id="{4B390B2F-72ED-B343-B743-55C13D7D60F9}"/>
              </a:ext>
            </a:extLst>
          </p:cNvPr>
          <p:cNvSpPr txBox="1">
            <a:spLocks/>
          </p:cNvSpPr>
          <p:nvPr/>
        </p:nvSpPr>
        <p:spPr>
          <a:xfrm>
            <a:off x="284480" y="1649344"/>
            <a:ext cx="12579876" cy="6763136"/>
          </a:xfrm>
          <a:prstGeom prst="rect">
            <a:avLst/>
          </a:prstGeom>
        </p:spPr>
        <p:txBody>
          <a:bodyPr/>
          <a:lstStyle>
            <a:lvl1pPr marL="342848" indent="-342848" algn="l" defTabSz="457130" rtl="0" eaLnBrk="1" latinLnBrk="0" hangingPunct="1">
              <a:spcBef>
                <a:spcPct val="20000"/>
              </a:spcBef>
              <a:buFont typeface="Arial"/>
              <a:buChar char="•"/>
              <a:defRPr sz="3200" kern="1200">
                <a:solidFill>
                  <a:schemeClr val="tx1"/>
                </a:solidFill>
                <a:latin typeface="Arial"/>
                <a:ea typeface="+mn-ea"/>
                <a:cs typeface="Arial"/>
              </a:defRPr>
            </a:lvl1pPr>
            <a:lvl2pPr marL="742836" indent="-285707" algn="l" defTabSz="457130" rtl="0" eaLnBrk="1" latinLnBrk="0" hangingPunct="1">
              <a:spcBef>
                <a:spcPct val="20000"/>
              </a:spcBef>
              <a:buFont typeface="Arial"/>
              <a:buChar char="–"/>
              <a:defRPr sz="2800" kern="1200">
                <a:solidFill>
                  <a:schemeClr val="tx1"/>
                </a:solidFill>
                <a:latin typeface="Arial"/>
                <a:ea typeface="+mn-ea"/>
                <a:cs typeface="Arial"/>
              </a:defRPr>
            </a:lvl2pPr>
            <a:lvl3pPr marL="1142824" indent="-228564" algn="l" defTabSz="457130" rtl="0" eaLnBrk="1" latinLnBrk="0" hangingPunct="1">
              <a:spcBef>
                <a:spcPct val="20000"/>
              </a:spcBef>
              <a:buFont typeface="Arial"/>
              <a:buChar char="•"/>
              <a:defRPr sz="2400" kern="1200">
                <a:solidFill>
                  <a:schemeClr val="tx1"/>
                </a:solidFill>
                <a:latin typeface="Arial"/>
                <a:ea typeface="+mn-ea"/>
                <a:cs typeface="Arial"/>
              </a:defRPr>
            </a:lvl3pPr>
            <a:lvl4pPr marL="1599954" indent="-228564" algn="l" defTabSz="457130" rtl="0" eaLnBrk="1" latinLnBrk="0" hangingPunct="1">
              <a:spcBef>
                <a:spcPct val="20000"/>
              </a:spcBef>
              <a:buFont typeface="Arial"/>
              <a:buChar char="–"/>
              <a:defRPr sz="2000" kern="1200">
                <a:solidFill>
                  <a:schemeClr val="tx1"/>
                </a:solidFill>
                <a:latin typeface="Arial"/>
                <a:ea typeface="+mn-ea"/>
                <a:cs typeface="Arial"/>
              </a:defRPr>
            </a:lvl4pPr>
            <a:lvl5pPr marL="2057085" indent="-228564" algn="l" defTabSz="457130" rtl="0" eaLnBrk="1" latinLnBrk="0" hangingPunct="1">
              <a:spcBef>
                <a:spcPct val="20000"/>
              </a:spcBef>
              <a:buFont typeface="Arial"/>
              <a:buChar char="»"/>
              <a:defRPr sz="2000" kern="1200">
                <a:solidFill>
                  <a:schemeClr val="tx1"/>
                </a:solidFill>
                <a:latin typeface="Arial"/>
                <a:ea typeface="+mn-ea"/>
                <a:cs typeface="Arial"/>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a:lstStyle>
          <a:p>
            <a:r>
              <a:rPr lang="en-ZA" sz="2000" dirty="0">
                <a:latin typeface="+mn-lt"/>
              </a:rPr>
              <a:t>The financial sustainability of the RAF will further be enhanced by implementation of payment of certain benefits in instalment payments. The projected effect of introducing instalment payments is as follows;</a:t>
            </a:r>
          </a:p>
          <a:p>
            <a:pPr marL="304810" indent="-304810">
              <a:lnSpc>
                <a:spcPct val="150000"/>
              </a:lnSpc>
              <a:buFont typeface="Arial" panose="020B0604020202020204" pitchFamily="34" charset="0"/>
              <a:buChar char="•"/>
            </a:pPr>
            <a:r>
              <a:rPr lang="en-US" sz="2000" dirty="0">
                <a:latin typeface="+mn-lt"/>
              </a:rPr>
              <a:t>The RAF settles an average of </a:t>
            </a:r>
            <a:r>
              <a:rPr lang="en-US" sz="2000" b="1" dirty="0">
                <a:latin typeface="+mn-lt"/>
              </a:rPr>
              <a:t>R28.6 billion </a:t>
            </a:r>
            <a:r>
              <a:rPr lang="en-US" sz="2000" dirty="0">
                <a:latin typeface="+mn-lt"/>
              </a:rPr>
              <a:t>a year for loss of income and general damages and </a:t>
            </a:r>
            <a:r>
              <a:rPr lang="en-US" sz="2000" b="1" dirty="0">
                <a:latin typeface="+mn-lt"/>
              </a:rPr>
              <a:t>the average age of each claimant is  approximately 39 years</a:t>
            </a:r>
            <a:r>
              <a:rPr lang="en-US" sz="2000" dirty="0">
                <a:latin typeface="+mn-lt"/>
              </a:rPr>
              <a:t>.</a:t>
            </a:r>
          </a:p>
          <a:p>
            <a:pPr marL="304810" indent="-304810">
              <a:lnSpc>
                <a:spcPct val="150000"/>
              </a:lnSpc>
              <a:buFont typeface="Arial" panose="020B0604020202020204" pitchFamily="34" charset="0"/>
              <a:buChar char="•"/>
            </a:pPr>
            <a:r>
              <a:rPr lang="en-US" sz="2000" dirty="0">
                <a:latin typeface="+mn-lt"/>
              </a:rPr>
              <a:t>Assuming that loss of income is paid till retirement at age 65 years, the remaining number of years is 26 years.	 </a:t>
            </a:r>
          </a:p>
          <a:p>
            <a:pPr marL="304810" indent="-304810">
              <a:lnSpc>
                <a:spcPct val="150000"/>
              </a:lnSpc>
              <a:buFont typeface="Arial" panose="020B0604020202020204" pitchFamily="34" charset="0"/>
              <a:buChar char="•"/>
            </a:pPr>
            <a:r>
              <a:rPr lang="en-US" sz="2000" dirty="0">
                <a:latin typeface="+mn-lt"/>
              </a:rPr>
              <a:t>If the RAF settlements were paid as annuities over 26 years, the RAF would need to pay about </a:t>
            </a:r>
            <a:r>
              <a:rPr lang="en-US" sz="2000" b="1" dirty="0">
                <a:latin typeface="+mn-lt"/>
              </a:rPr>
              <a:t>R1.1 billion per year for one year`s worth of settlements </a:t>
            </a:r>
            <a:r>
              <a:rPr lang="en-US" sz="2000" dirty="0">
                <a:latin typeface="+mn-lt"/>
              </a:rPr>
              <a:t>instead of the current </a:t>
            </a:r>
            <a:r>
              <a:rPr lang="en-US" sz="2000" b="1" dirty="0">
                <a:latin typeface="+mn-lt"/>
              </a:rPr>
              <a:t>R28.6 billion per year </a:t>
            </a:r>
            <a:r>
              <a:rPr lang="en-US" sz="2000" dirty="0">
                <a:latin typeface="+mn-lt"/>
              </a:rPr>
              <a:t>which becomes payable as lump sum amounts under the current arrangements, thus implementing installment payments for loss of income and general damages will significantly improve the RAF`s liquidity position.</a:t>
            </a:r>
          </a:p>
          <a:p>
            <a:pPr marL="304810" indent="-304810">
              <a:lnSpc>
                <a:spcPct val="150000"/>
              </a:lnSpc>
              <a:buFont typeface="Arial" panose="020B0604020202020204" pitchFamily="34" charset="0"/>
              <a:buChar char="•"/>
            </a:pPr>
            <a:r>
              <a:rPr lang="en-US" sz="2000" dirty="0">
                <a:latin typeface="+mn-lt"/>
              </a:rPr>
              <a:t>Of the </a:t>
            </a:r>
            <a:r>
              <a:rPr lang="en-US" sz="2000" b="1" dirty="0">
                <a:latin typeface="+mn-lt"/>
              </a:rPr>
              <a:t>R14.9 billion  RNYP </a:t>
            </a:r>
            <a:r>
              <a:rPr lang="en-US" sz="2000" dirty="0">
                <a:latin typeface="+mn-lt"/>
              </a:rPr>
              <a:t>balance as at 31 March 2021, about </a:t>
            </a:r>
            <a:r>
              <a:rPr lang="en-US" sz="2000" b="1" dirty="0">
                <a:latin typeface="+mn-lt"/>
              </a:rPr>
              <a:t>R11.8 billion of that balance </a:t>
            </a:r>
            <a:r>
              <a:rPr lang="en-US" sz="2000" dirty="0">
                <a:latin typeface="+mn-lt"/>
              </a:rPr>
              <a:t>is for loss of income and general damages compensation, </a:t>
            </a:r>
          </a:p>
          <a:p>
            <a:pPr marL="304810" indent="-304810">
              <a:lnSpc>
                <a:spcPct val="150000"/>
              </a:lnSpc>
              <a:buFont typeface="Arial" panose="020B0604020202020204" pitchFamily="34" charset="0"/>
              <a:buChar char="•"/>
            </a:pPr>
            <a:r>
              <a:rPr lang="en-US" sz="2000" dirty="0">
                <a:latin typeface="+mn-lt"/>
              </a:rPr>
              <a:t>If the settlements were payable on instalment terms, the RAF would only need </a:t>
            </a:r>
            <a:r>
              <a:rPr lang="en-US" sz="2000" b="1" dirty="0">
                <a:latin typeface="+mn-lt"/>
              </a:rPr>
              <a:t>562 million </a:t>
            </a:r>
            <a:r>
              <a:rPr lang="en-US" sz="2000" dirty="0">
                <a:latin typeface="+mn-lt"/>
              </a:rPr>
              <a:t>for payments due in the 2020/21 financial year</a:t>
            </a:r>
            <a:r>
              <a:rPr lang="en-US" sz="2000" b="1" dirty="0">
                <a:latin typeface="+mn-lt"/>
              </a:rPr>
              <a:t>, instead of the R11.8 billion</a:t>
            </a:r>
            <a:r>
              <a:rPr lang="en-US" sz="2000" dirty="0">
                <a:latin typeface="+mn-lt"/>
              </a:rPr>
              <a:t> which is currently considered overdue.</a:t>
            </a:r>
          </a:p>
          <a:p>
            <a:pPr marL="0" indent="0">
              <a:lnSpc>
                <a:spcPct val="150000"/>
              </a:lnSpc>
              <a:buNone/>
            </a:pPr>
            <a:r>
              <a:rPr lang="en-US" sz="2000" dirty="0">
                <a:solidFill>
                  <a:srgbClr val="FF0000"/>
                </a:solidFill>
                <a:latin typeface="+mn-lt"/>
              </a:rPr>
              <a:t>	</a:t>
            </a:r>
          </a:p>
          <a:p>
            <a:endParaRPr lang="en-US" sz="200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xmlns="" val="504286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726433330"/>
              </p:ext>
            </p:extLst>
          </p:nvPr>
        </p:nvGraphicFramePr>
        <p:xfrm>
          <a:off x="731519" y="1828804"/>
          <a:ext cx="11257280" cy="7028323"/>
        </p:xfrm>
        <a:graphic>
          <a:graphicData uri="http://schemas.openxmlformats.org/drawingml/2006/table">
            <a:tbl>
              <a:tblPr/>
              <a:tblGrid>
                <a:gridCol w="5265661">
                  <a:extLst>
                    <a:ext uri="{9D8B030D-6E8A-4147-A177-3AD203B41FA5}">
                      <a16:colId xmlns:a16="http://schemas.microsoft.com/office/drawing/2014/main" xmlns="" val="2397004411"/>
                    </a:ext>
                  </a:extLst>
                </a:gridCol>
                <a:gridCol w="1611025">
                  <a:extLst>
                    <a:ext uri="{9D8B030D-6E8A-4147-A177-3AD203B41FA5}">
                      <a16:colId xmlns:a16="http://schemas.microsoft.com/office/drawing/2014/main" xmlns="" val="86517477"/>
                    </a:ext>
                  </a:extLst>
                </a:gridCol>
                <a:gridCol w="2670123">
                  <a:extLst>
                    <a:ext uri="{9D8B030D-6E8A-4147-A177-3AD203B41FA5}">
                      <a16:colId xmlns:a16="http://schemas.microsoft.com/office/drawing/2014/main" xmlns="" val="2869757233"/>
                    </a:ext>
                  </a:extLst>
                </a:gridCol>
                <a:gridCol w="1710471">
                  <a:extLst>
                    <a:ext uri="{9D8B030D-6E8A-4147-A177-3AD203B41FA5}">
                      <a16:colId xmlns:a16="http://schemas.microsoft.com/office/drawing/2014/main" xmlns="" val="2622184299"/>
                    </a:ext>
                  </a:extLst>
                </a:gridCol>
              </a:tblGrid>
              <a:tr h="256392">
                <a:tc gridSpan="3">
                  <a:txBody>
                    <a:bodyPr/>
                    <a:lstStyle/>
                    <a:p>
                      <a:pPr algn="ctr" fontAlgn="b"/>
                      <a:r>
                        <a:rPr lang="en-GB" sz="1600" b="1" i="0" u="none" strike="noStrike" dirty="0">
                          <a:solidFill>
                            <a:srgbClr val="000000"/>
                          </a:solidFill>
                          <a:effectLst/>
                          <a:latin typeface="Arial" panose="020B0604020202020204" pitchFamily="34" charset="0"/>
                        </a:rPr>
                        <a:t>Annual figures based on the 2019FY</a:t>
                      </a:r>
                    </a:p>
                  </a:txBody>
                  <a:tcPr marL="10160" marR="10160" marT="1016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a:noFill/>
                    </a:lnL>
                    <a:lnR>
                      <a:noFill/>
                    </a:lnR>
                    <a:lnT>
                      <a:noFill/>
                    </a:lnT>
                    <a:lnB>
                      <a:noFill/>
                    </a:lnB>
                  </a:tcPr>
                </a:tc>
                <a:extLst>
                  <a:ext uri="{0D108BD9-81ED-4DB2-BD59-A6C34878D82A}">
                    <a16:rowId xmlns:a16="http://schemas.microsoft.com/office/drawing/2014/main" xmlns="" val="564179834"/>
                  </a:ext>
                </a:extLst>
              </a:tr>
              <a:tr h="558033">
                <a:tc>
                  <a:txBody>
                    <a:bodyPr/>
                    <a:lstStyle/>
                    <a:p>
                      <a:pPr algn="l" fontAlgn="b"/>
                      <a:r>
                        <a:rPr lang="en-GB" sz="1600" b="1" i="0" u="none" strike="noStrike" dirty="0">
                          <a:solidFill>
                            <a:srgbClr val="000000"/>
                          </a:solidFill>
                          <a:effectLst/>
                          <a:latin typeface="Calibri" panose="020F0502020204030204" pitchFamily="34" charset="0"/>
                        </a:rPr>
                        <a:t>Total amount for paid/settled claims (R' million)</a:t>
                      </a:r>
                    </a:p>
                  </a:txBody>
                  <a:tcPr marL="10160" marR="10160" marT="101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a:t>
                      </a:r>
                    </a:p>
                  </a:txBody>
                  <a:tcPr marL="10160" marR="10160" marT="101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a:t>
                      </a:r>
                    </a:p>
                  </a:txBody>
                  <a:tcPr marL="10160" marR="10160" marT="101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Calibri" panose="020F050202020403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090578521"/>
                  </a:ext>
                </a:extLst>
              </a:tr>
              <a:tr h="392130">
                <a:tc>
                  <a:txBody>
                    <a:bodyPr/>
                    <a:lstStyle/>
                    <a:p>
                      <a:pPr algn="l" fontAlgn="b"/>
                      <a:r>
                        <a:rPr lang="en-ZA" sz="1600" b="1" i="0" u="none" strike="noStrike" dirty="0">
                          <a:solidFill>
                            <a:srgbClr val="000000"/>
                          </a:solidFill>
                          <a:effectLst/>
                          <a:latin typeface="Calibri" panose="020F0502020204030204" pitchFamily="34" charset="0"/>
                        </a:rPr>
                        <a:t>Financial Year</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600" b="1" i="0" u="none" strike="noStrike" dirty="0">
                          <a:solidFill>
                            <a:srgbClr val="000000"/>
                          </a:solidFill>
                          <a:effectLst/>
                          <a:latin typeface="Calibri" panose="020F0502020204030204" pitchFamily="34" charset="0"/>
                        </a:rPr>
                        <a:t>Annual Settlements</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endParaRPr lang="en-ZA" sz="1600" b="1" i="0" u="none" strike="noStrike" dirty="0">
                        <a:solidFill>
                          <a:srgbClr val="000000"/>
                        </a:solidFill>
                        <a:effectLst/>
                        <a:latin typeface="Calibri" panose="020F050202020403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6679814"/>
                  </a:ext>
                </a:extLst>
              </a:tr>
              <a:tr h="301640">
                <a:tc>
                  <a:txBody>
                    <a:bodyPr/>
                    <a:lstStyle/>
                    <a:p>
                      <a:pPr algn="l" fontAlgn="b"/>
                      <a:r>
                        <a:rPr lang="en-ZA" sz="1600" b="1" i="0" u="none" strike="noStrike" dirty="0">
                          <a:solidFill>
                            <a:srgbClr val="000000"/>
                          </a:solidFill>
                          <a:effectLst/>
                          <a:latin typeface="Calibri" panose="020F0502020204030204" pitchFamily="34" charset="0"/>
                        </a:rPr>
                        <a:t>General Damages (R' million)</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panose="020F0502020204030204" pitchFamily="34" charset="0"/>
                        </a:rPr>
                        <a:t>9 200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ZA" sz="1600" b="1" i="0" u="none" strike="noStrike" dirty="0">
                          <a:solidFill>
                            <a:srgbClr val="000000"/>
                          </a:solidFill>
                          <a:effectLst/>
                          <a:latin typeface="Calibri" panose="020F0502020204030204" pitchFamily="34" charset="0"/>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xmlns="" val="2449208870"/>
                  </a:ext>
                </a:extLst>
              </a:tr>
              <a:tr h="301640">
                <a:tc>
                  <a:txBody>
                    <a:bodyPr/>
                    <a:lstStyle/>
                    <a:p>
                      <a:pPr algn="l" fontAlgn="b"/>
                      <a:r>
                        <a:rPr lang="en-GB" sz="1600" b="1" i="0" u="none" strike="noStrike" dirty="0">
                          <a:solidFill>
                            <a:srgbClr val="000000"/>
                          </a:solidFill>
                          <a:effectLst/>
                          <a:latin typeface="Calibri" panose="020F0502020204030204" pitchFamily="34" charset="0"/>
                        </a:rPr>
                        <a:t>Loss of Earnings (R' million)</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panose="020F0502020204030204" pitchFamily="34" charset="0"/>
                        </a:rPr>
                        <a:t>15 900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en-ZA" sz="1600" b="1" i="1" u="none" strike="noStrike" dirty="0">
                          <a:solidFill>
                            <a:srgbClr val="000000"/>
                          </a:solidFill>
                          <a:effectLst/>
                          <a:latin typeface="Calibri" panose="020F0502020204030204" pitchFamily="34" charset="0"/>
                        </a:rPr>
                        <a:t>Installments</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xmlns="" val="1168859497"/>
                  </a:ext>
                </a:extLst>
              </a:tr>
              <a:tr h="301640">
                <a:tc>
                  <a:txBody>
                    <a:bodyPr/>
                    <a:lstStyle/>
                    <a:p>
                      <a:pPr algn="l" fontAlgn="b"/>
                      <a:r>
                        <a:rPr lang="en-GB" sz="1600" b="1" i="0" u="none" strike="noStrike" dirty="0">
                          <a:solidFill>
                            <a:srgbClr val="000000"/>
                          </a:solidFill>
                          <a:effectLst/>
                          <a:latin typeface="Calibri" panose="020F0502020204030204" pitchFamily="34" charset="0"/>
                        </a:rPr>
                        <a:t>Loss of support (R' million)</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panose="020F0502020204030204" pitchFamily="34" charset="0"/>
                        </a:rPr>
                        <a:t>3 500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panose="020F0502020204030204" pitchFamily="34" charset="0"/>
                        </a:rPr>
                        <a:t>28 600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600" b="1" i="1" u="none" strike="noStrike" dirty="0">
                          <a:solidFill>
                            <a:srgbClr val="000000"/>
                          </a:solidFill>
                          <a:effectLst/>
                          <a:latin typeface="Calibri" panose="020F0502020204030204" pitchFamily="34" charset="0"/>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3057474082"/>
                  </a:ext>
                </a:extLst>
              </a:tr>
              <a:tr h="301640">
                <a:tc>
                  <a:txBody>
                    <a:bodyPr/>
                    <a:lstStyle/>
                    <a:p>
                      <a:pPr algn="l" fontAlgn="b"/>
                      <a:r>
                        <a:rPr lang="en-ZA" sz="1600" b="1" i="0" u="none" strike="noStrike" dirty="0">
                          <a:solidFill>
                            <a:srgbClr val="000000"/>
                          </a:solidFill>
                          <a:effectLst/>
                          <a:latin typeface="Calibri" panose="020F0502020204030204" pitchFamily="34" charset="0"/>
                        </a:rPr>
                        <a:t>Funeral (R' million)</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panose="020F0502020204030204" pitchFamily="34" charset="0"/>
                        </a:rPr>
                        <a:t>160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DBDB"/>
                    </a:solidFill>
                  </a:tcPr>
                </a:tc>
                <a:tc>
                  <a:txBody>
                    <a:bodyPr/>
                    <a:lstStyle/>
                    <a:p>
                      <a:pPr algn="l" fontAlgn="b"/>
                      <a:r>
                        <a:rPr lang="en-ZA" sz="1600" b="1" i="1" u="none" strike="noStrike" dirty="0">
                          <a:solidFill>
                            <a:srgbClr val="000000"/>
                          </a:solidFill>
                          <a:effectLst/>
                          <a:latin typeface="Calibri" panose="020F0502020204030204" pitchFamily="34" charset="0"/>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xmlns="" val="1876435164"/>
                  </a:ext>
                </a:extLst>
              </a:tr>
              <a:tr h="301640">
                <a:tc>
                  <a:txBody>
                    <a:bodyPr/>
                    <a:lstStyle/>
                    <a:p>
                      <a:pPr algn="l" fontAlgn="b"/>
                      <a:r>
                        <a:rPr lang="en-ZA" sz="1600" b="1" i="0" u="none" strike="noStrike" dirty="0">
                          <a:solidFill>
                            <a:srgbClr val="000000"/>
                          </a:solidFill>
                          <a:effectLst/>
                          <a:latin typeface="Calibri" panose="020F0502020204030204" pitchFamily="34" charset="0"/>
                        </a:rPr>
                        <a:t>Medical Compensation excl suppliers</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panose="020F0502020204030204" pitchFamily="34" charset="0"/>
                        </a:rPr>
                        <a:t>1 400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DBDB"/>
                    </a:solidFill>
                  </a:tcPr>
                </a:tc>
                <a:tc>
                  <a:txBody>
                    <a:bodyPr/>
                    <a:lstStyle/>
                    <a:p>
                      <a:pPr algn="l" fontAlgn="b"/>
                      <a:r>
                        <a:rPr lang="en-ZA" sz="1600" b="1" i="1" u="none" strike="noStrike" dirty="0">
                          <a:solidFill>
                            <a:srgbClr val="000000"/>
                          </a:solidFill>
                          <a:effectLst/>
                          <a:latin typeface="Calibri" panose="020F0502020204030204" pitchFamily="34" charset="0"/>
                        </a:rPr>
                        <a:t>Lumpsum</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DBDB"/>
                    </a:solidFill>
                  </a:tcPr>
                </a:tc>
                <a:extLst>
                  <a:ext uri="{0D108BD9-81ED-4DB2-BD59-A6C34878D82A}">
                    <a16:rowId xmlns:a16="http://schemas.microsoft.com/office/drawing/2014/main" xmlns="" val="2655466413"/>
                  </a:ext>
                </a:extLst>
              </a:tr>
              <a:tr h="301640">
                <a:tc>
                  <a:txBody>
                    <a:bodyPr/>
                    <a:lstStyle/>
                    <a:p>
                      <a:pPr algn="l" fontAlgn="b"/>
                      <a:r>
                        <a:rPr lang="en-ZA" sz="1600" b="1" i="0" u="none" strike="noStrike" dirty="0">
                          <a:solidFill>
                            <a:srgbClr val="000000"/>
                          </a:solidFill>
                          <a:effectLst/>
                          <a:latin typeface="Calibri" panose="020F0502020204030204" pitchFamily="34" charset="0"/>
                        </a:rPr>
                        <a:t>Supplier Claims (R' million)</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panose="020F0502020204030204" pitchFamily="34" charset="0"/>
                        </a:rPr>
                        <a:t>2 200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panose="020F0502020204030204" pitchFamily="34" charset="0"/>
                        </a:rPr>
                        <a:t>3 760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en-ZA" sz="1600" b="1" i="1" u="none" strike="noStrike" dirty="0">
                          <a:solidFill>
                            <a:srgbClr val="000000"/>
                          </a:solidFill>
                          <a:effectLst/>
                          <a:latin typeface="Calibri" panose="020F0502020204030204" pitchFamily="34" charset="0"/>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3285794557"/>
                  </a:ext>
                </a:extLst>
              </a:tr>
              <a:tr h="301640">
                <a:tc>
                  <a:txBody>
                    <a:bodyPr/>
                    <a:lstStyle/>
                    <a:p>
                      <a:pPr algn="l" fontAlgn="b"/>
                      <a:r>
                        <a:rPr lang="en-GB" sz="1600" b="1" i="0" u="none" strike="noStrike" dirty="0">
                          <a:solidFill>
                            <a:srgbClr val="000000"/>
                          </a:solidFill>
                          <a:effectLst/>
                          <a:latin typeface="Calibri" panose="020F0502020204030204" pitchFamily="34" charset="0"/>
                        </a:rPr>
                        <a:t>Legal expenses (Defence and Plaintiff costs) (R' million)</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panose="020F0502020204030204" pitchFamily="34" charset="0"/>
                        </a:rPr>
                        <a:t>10 300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panose="020F0502020204030204" pitchFamily="34" charset="0"/>
                        </a:rPr>
                        <a:t>10 300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en-ZA" sz="1600" b="1" i="1" u="none" strike="noStrike" dirty="0">
                          <a:solidFill>
                            <a:srgbClr val="000000"/>
                          </a:solidFill>
                          <a:effectLst/>
                          <a:latin typeface="Calibri" panose="020F0502020204030204" pitchFamily="34" charset="0"/>
                        </a:rPr>
                        <a:t>Lumpsum</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228329284"/>
                  </a:ext>
                </a:extLst>
              </a:tr>
              <a:tr h="301640">
                <a:tc>
                  <a:txBody>
                    <a:bodyPr/>
                    <a:lstStyle/>
                    <a:p>
                      <a:pPr algn="l" fontAlgn="b"/>
                      <a:r>
                        <a:rPr lang="en-ZA" sz="1600" b="1" i="0" u="none" strike="noStrike" dirty="0">
                          <a:solidFill>
                            <a:srgbClr val="000000"/>
                          </a:solidFill>
                          <a:effectLst/>
                          <a:latin typeface="Calibri" panose="020F0502020204030204" pitchFamily="34" charset="0"/>
                        </a:rPr>
                        <a:t>Total Settlements</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panose="020F0502020204030204" pitchFamily="34" charset="0"/>
                        </a:rPr>
                        <a:t>42 660</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Calibri" panose="020F050202020403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600" b="1" i="0" u="none" strike="noStrike" dirty="0">
                        <a:solidFill>
                          <a:srgbClr val="000000"/>
                        </a:solidFill>
                        <a:effectLst/>
                        <a:latin typeface="Calibri" panose="020F0502020204030204" pitchFamily="34" charset="0"/>
                      </a:endParaRPr>
                    </a:p>
                  </a:txBody>
                  <a:tcPr marL="10160" marR="10160" marT="1016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278852496"/>
                  </a:ext>
                </a:extLst>
              </a:tr>
              <a:tr h="301640">
                <a:tc>
                  <a:txBody>
                    <a:bodyPr/>
                    <a:lstStyle/>
                    <a:p>
                      <a:pPr algn="ctr" fontAlgn="b"/>
                      <a:endParaRPr lang="en-ZA" sz="1600" b="1" i="0" u="none" strike="noStrike" dirty="0">
                        <a:solidFill>
                          <a:srgbClr val="000000"/>
                        </a:solidFill>
                        <a:effectLst/>
                        <a:latin typeface="Arial" panose="020B0604020202020204" pitchFamily="34" charset="0"/>
                      </a:endParaRPr>
                    </a:p>
                  </a:txBody>
                  <a:tcPr marL="10160" marR="10160" marT="101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1" i="0" u="none" strike="noStrike" dirty="0">
                        <a:solidFill>
                          <a:srgbClr val="000000"/>
                        </a:solidFill>
                        <a:effectLst/>
                        <a:latin typeface="Arial" panose="020B0604020202020204" pitchFamily="34" charset="0"/>
                      </a:endParaRPr>
                    </a:p>
                  </a:txBody>
                  <a:tcPr marL="10160" marR="10160" marT="101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Calibri" panose="020F0502020204030204" pitchFamily="34" charset="0"/>
                      </a:endParaRPr>
                    </a:p>
                  </a:txBody>
                  <a:tcPr marL="10160" marR="10160" marT="10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1600" b="1" i="0" u="none" strike="noStrike" dirty="0">
                        <a:solidFill>
                          <a:srgbClr val="000000"/>
                        </a:solidFill>
                        <a:effectLst/>
                        <a:latin typeface="Arial" panose="020B0604020202020204" pitchFamily="34" charset="0"/>
                      </a:endParaRPr>
                    </a:p>
                  </a:txBody>
                  <a:tcPr marL="10160" marR="10160" marT="10160" marB="0" anchor="b">
                    <a:lnL>
                      <a:noFill/>
                    </a:lnL>
                    <a:lnR>
                      <a:noFill/>
                    </a:lnR>
                    <a:lnT>
                      <a:noFill/>
                    </a:lnT>
                    <a:lnB>
                      <a:noFill/>
                    </a:lnB>
                  </a:tcPr>
                </a:tc>
                <a:extLst>
                  <a:ext uri="{0D108BD9-81ED-4DB2-BD59-A6C34878D82A}">
                    <a16:rowId xmlns:a16="http://schemas.microsoft.com/office/drawing/2014/main" xmlns="" val="1580134827"/>
                  </a:ext>
                </a:extLst>
              </a:tr>
              <a:tr h="301640">
                <a:tc>
                  <a:txBody>
                    <a:bodyPr/>
                    <a:lstStyle/>
                    <a:p>
                      <a:pPr algn="ctr" fontAlgn="b"/>
                      <a:r>
                        <a:rPr lang="en-ZA" sz="1600" b="1" i="0" u="none" strike="noStrike" dirty="0">
                          <a:solidFill>
                            <a:srgbClr val="000000"/>
                          </a:solidFill>
                          <a:effectLst/>
                          <a:latin typeface="Arial" panose="020B0604020202020204" pitchFamily="34" charset="0"/>
                        </a:rPr>
                        <a:t>Total Settlements</a:t>
                      </a:r>
                    </a:p>
                  </a:txBody>
                  <a:tcPr marL="10160" marR="10160" marT="101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rPr>
                        <a:t> </a:t>
                      </a:r>
                    </a:p>
                  </a:txBody>
                  <a:tcPr marL="10160" marR="10160" marT="101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a:solidFill>
                            <a:srgbClr val="000000"/>
                          </a:solidFill>
                          <a:effectLst/>
                          <a:latin typeface="Calibri" panose="020F0502020204030204" pitchFamily="34" charset="0"/>
                        </a:rPr>
                        <a:t> R                        42 660 000 000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1" i="0" u="none" strike="noStrike" dirty="0">
                        <a:solidFill>
                          <a:srgbClr val="000000"/>
                        </a:solidFill>
                        <a:effectLst/>
                        <a:latin typeface="Arial" panose="020B060402020202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827120774"/>
                  </a:ext>
                </a:extLst>
              </a:tr>
              <a:tr h="256392">
                <a:tc>
                  <a:txBody>
                    <a:bodyPr/>
                    <a:lstStyle/>
                    <a:p>
                      <a:pPr algn="ctr" fontAlgn="b"/>
                      <a:r>
                        <a:rPr lang="en-ZA" sz="1600" b="1" i="0" u="none" strike="noStrike" dirty="0">
                          <a:solidFill>
                            <a:srgbClr val="000000"/>
                          </a:solidFill>
                          <a:effectLst/>
                          <a:latin typeface="Arial" panose="020B0604020202020204" pitchFamily="34" charset="0"/>
                        </a:rPr>
                        <a:t>Total For Annuity Payments</a:t>
                      </a:r>
                    </a:p>
                  </a:txBody>
                  <a:tcPr marL="10160" marR="10160" marT="101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rPr>
                        <a:t> </a:t>
                      </a:r>
                    </a:p>
                  </a:txBody>
                  <a:tcPr marL="10160" marR="10160" marT="101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a:solidFill>
                            <a:srgbClr val="000000"/>
                          </a:solidFill>
                          <a:effectLst/>
                          <a:latin typeface="Arial" panose="020B0604020202020204" pitchFamily="34" charset="0"/>
                        </a:rPr>
                        <a:t> R                        28 600 000 000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ZA" sz="1600" b="1" i="0" u="none" strike="noStrike" dirty="0">
                        <a:solidFill>
                          <a:srgbClr val="000000"/>
                        </a:solidFill>
                        <a:effectLst/>
                        <a:latin typeface="Arial" panose="020B060402020202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435200648"/>
                  </a:ext>
                </a:extLst>
              </a:tr>
              <a:tr h="256392">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a:noFill/>
                    </a:lnL>
                    <a:lnR>
                      <a:noFill/>
                    </a:lnR>
                    <a:lnT>
                      <a:noFill/>
                    </a:lnT>
                    <a:lnB>
                      <a:noFill/>
                    </a:lnB>
                  </a:tcPr>
                </a:tc>
                <a:extLst>
                  <a:ext uri="{0D108BD9-81ED-4DB2-BD59-A6C34878D82A}">
                    <a16:rowId xmlns:a16="http://schemas.microsoft.com/office/drawing/2014/main" xmlns="" val="4127775063"/>
                  </a:ext>
                </a:extLst>
              </a:tr>
              <a:tr h="256392">
                <a:tc>
                  <a:txBody>
                    <a:bodyPr/>
                    <a:lstStyle/>
                    <a:p>
                      <a:pPr algn="ctr" fontAlgn="b"/>
                      <a:r>
                        <a:rPr lang="en-ZA" sz="1600" b="1" i="0" u="none" strike="noStrike" dirty="0">
                          <a:solidFill>
                            <a:srgbClr val="000000"/>
                          </a:solidFill>
                          <a:effectLst/>
                          <a:latin typeface="Arial" panose="020B0604020202020204" pitchFamily="34" charset="0"/>
                        </a:rPr>
                        <a:t>Payment Years</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rPr>
                        <a:t>26</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863692098"/>
                  </a:ext>
                </a:extLst>
              </a:tr>
              <a:tr h="256392">
                <a:tc>
                  <a:txBody>
                    <a:bodyPr/>
                    <a:lstStyle/>
                    <a:p>
                      <a:pPr algn="ctr" fontAlgn="b"/>
                      <a:r>
                        <a:rPr lang="en-ZA" sz="1600" b="1" i="0" u="none" strike="noStrike" dirty="0">
                          <a:solidFill>
                            <a:srgbClr val="000000"/>
                          </a:solidFill>
                          <a:effectLst/>
                          <a:latin typeface="Arial" panose="020B0604020202020204" pitchFamily="34" charset="0"/>
                        </a:rPr>
                        <a:t>Annual Annuity  Payments</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a:solidFill>
                            <a:srgbClr val="000000"/>
                          </a:solidFill>
                          <a:effectLst/>
                          <a:latin typeface="Arial" panose="020B0604020202020204" pitchFamily="34" charset="0"/>
                        </a:rPr>
                        <a:t> R                  1 100 000 000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576649589"/>
                  </a:ext>
                </a:extLst>
              </a:tr>
              <a:tr h="256392">
                <a:tc>
                  <a:txBody>
                    <a:bodyPr/>
                    <a:lstStyle/>
                    <a:p>
                      <a:pPr algn="l" fontAlgn="b"/>
                      <a:r>
                        <a:rPr lang="en-ZA" sz="1600" b="1" i="0" u="none" strike="noStrike" dirty="0">
                          <a:solidFill>
                            <a:srgbClr val="000000"/>
                          </a:solidFill>
                          <a:effectLst/>
                          <a:latin typeface="Arial" panose="020B0604020202020204" pitchFamily="34" charset="0"/>
                        </a:rPr>
                        <a:t>Annual Fixed Payments</a:t>
                      </a:r>
                    </a:p>
                  </a:txBody>
                  <a:tcPr marL="10160" marR="10160" marT="101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rPr>
                        <a:t> </a:t>
                      </a:r>
                    </a:p>
                  </a:txBody>
                  <a:tcPr marL="10160" marR="10160" marT="101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a:solidFill>
                            <a:srgbClr val="000000"/>
                          </a:solidFill>
                          <a:effectLst/>
                          <a:latin typeface="Arial" panose="020B0604020202020204" pitchFamily="34" charset="0"/>
                        </a:rPr>
                        <a:t> R                 14 060 000 000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996031"/>
                  </a:ext>
                </a:extLst>
              </a:tr>
              <a:tr h="256392">
                <a:tc>
                  <a:txBody>
                    <a:bodyPr/>
                    <a:lstStyle/>
                    <a:p>
                      <a:pPr algn="l" fontAlgn="b"/>
                      <a:r>
                        <a:rPr lang="en-ZA" sz="1600" b="1" i="0" u="none" strike="noStrike" dirty="0">
                          <a:solidFill>
                            <a:srgbClr val="000000"/>
                          </a:solidFill>
                          <a:effectLst/>
                          <a:latin typeface="Arial" panose="020B0604020202020204" pitchFamily="34" charset="0"/>
                        </a:rPr>
                        <a:t>Annual Administration Costs</a:t>
                      </a:r>
                    </a:p>
                  </a:txBody>
                  <a:tcPr marL="10160" marR="10160" marT="101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rPr>
                        <a:t> </a:t>
                      </a:r>
                    </a:p>
                  </a:txBody>
                  <a:tcPr marL="10160" marR="10160" marT="101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a:solidFill>
                            <a:srgbClr val="000000"/>
                          </a:solidFill>
                          <a:effectLst/>
                          <a:latin typeface="Arial" panose="020B0604020202020204" pitchFamily="34" charset="0"/>
                        </a:rPr>
                        <a:t> R                  2 615 000 000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695474223"/>
                  </a:ext>
                </a:extLst>
              </a:tr>
              <a:tr h="256392">
                <a:tc>
                  <a:txBody>
                    <a:bodyPr/>
                    <a:lstStyle/>
                    <a:p>
                      <a:pPr algn="l" fontAlgn="b"/>
                      <a:r>
                        <a:rPr lang="en-ZA" sz="1600" b="1" i="0" u="none" strike="noStrike" dirty="0">
                          <a:solidFill>
                            <a:srgbClr val="000000"/>
                          </a:solidFill>
                          <a:effectLst/>
                          <a:latin typeface="Arial" panose="020B0604020202020204" pitchFamily="34" charset="0"/>
                        </a:rPr>
                        <a:t>Total Annual Payments</a:t>
                      </a:r>
                    </a:p>
                  </a:txBody>
                  <a:tcPr marL="10160" marR="10160" marT="101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rPr>
                        <a:t> </a:t>
                      </a:r>
                    </a:p>
                  </a:txBody>
                  <a:tcPr marL="10160" marR="10160" marT="101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a:solidFill>
                            <a:srgbClr val="000000"/>
                          </a:solidFill>
                          <a:effectLst/>
                          <a:latin typeface="Arial" panose="020B0604020202020204" pitchFamily="34" charset="0"/>
                        </a:rPr>
                        <a:t> R                 17 775 000 000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80120719"/>
                  </a:ext>
                </a:extLst>
              </a:tr>
              <a:tr h="256392">
                <a:tc>
                  <a:txBody>
                    <a:bodyPr/>
                    <a:lstStyle/>
                    <a:p>
                      <a:pPr algn="l" fontAlgn="b"/>
                      <a:r>
                        <a:rPr lang="en-ZA" sz="1600" b="1" i="0" u="none" strike="noStrike" dirty="0">
                          <a:solidFill>
                            <a:srgbClr val="000000"/>
                          </a:solidFill>
                          <a:effectLst/>
                          <a:latin typeface="Arial" panose="020B0604020202020204" pitchFamily="34" charset="0"/>
                        </a:rPr>
                        <a:t> </a:t>
                      </a:r>
                    </a:p>
                  </a:txBody>
                  <a:tcPr marL="10160" marR="10160" marT="101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rPr>
                        <a:t> </a:t>
                      </a:r>
                    </a:p>
                  </a:txBody>
                  <a:tcPr marL="10160" marR="10160" marT="101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368174610"/>
                  </a:ext>
                </a:extLst>
              </a:tr>
              <a:tr h="256392">
                <a:tc>
                  <a:txBody>
                    <a:bodyPr/>
                    <a:lstStyle/>
                    <a:p>
                      <a:pPr algn="l" fontAlgn="b"/>
                      <a:r>
                        <a:rPr lang="en-ZA" sz="1600" b="1" i="0" u="none" strike="noStrike" dirty="0">
                          <a:solidFill>
                            <a:srgbClr val="000000"/>
                          </a:solidFill>
                          <a:effectLst/>
                          <a:latin typeface="Arial" panose="020B0604020202020204" pitchFamily="34" charset="0"/>
                        </a:rPr>
                        <a:t>Annual Fuel Levy</a:t>
                      </a:r>
                    </a:p>
                  </a:txBody>
                  <a:tcPr marL="10160" marR="10160" marT="101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rPr>
                        <a:t> </a:t>
                      </a:r>
                    </a:p>
                  </a:txBody>
                  <a:tcPr marL="10160" marR="10160" marT="101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a:solidFill>
                            <a:srgbClr val="000000"/>
                          </a:solidFill>
                          <a:effectLst/>
                          <a:latin typeface="Arial" panose="020B0604020202020204" pitchFamily="34" charset="0"/>
                        </a:rPr>
                        <a:t> R                 43 200 000 000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058923073"/>
                  </a:ext>
                </a:extLst>
              </a:tr>
              <a:tr h="256392">
                <a:tc>
                  <a:txBody>
                    <a:bodyPr/>
                    <a:lstStyle/>
                    <a:p>
                      <a:pPr algn="l" fontAlgn="b"/>
                      <a:r>
                        <a:rPr lang="en-ZA" sz="1600" b="1" i="0" u="none" strike="noStrike" dirty="0">
                          <a:solidFill>
                            <a:srgbClr val="000000"/>
                          </a:solidFill>
                          <a:effectLst/>
                          <a:latin typeface="Arial" panose="020B0604020202020204" pitchFamily="34" charset="0"/>
                        </a:rPr>
                        <a:t>Available for investment</a:t>
                      </a:r>
                    </a:p>
                  </a:txBody>
                  <a:tcPr marL="10160" marR="10160" marT="101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rPr>
                        <a:t> </a:t>
                      </a:r>
                    </a:p>
                  </a:txBody>
                  <a:tcPr marL="10160" marR="10160" marT="101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000000"/>
                          </a:solidFill>
                          <a:effectLst/>
                          <a:latin typeface="Arial" panose="020B0604020202020204" pitchFamily="34" charset="0"/>
                        </a:rPr>
                        <a:t> R                 25 425 000 000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1" i="0" u="none" strike="noStrike" dirty="0">
                        <a:solidFill>
                          <a:srgbClr val="000000"/>
                        </a:solidFill>
                        <a:effectLst/>
                        <a:latin typeface="Arial" panose="020B0604020202020204" pitchFamily="34" charset="0"/>
                      </a:endParaRPr>
                    </a:p>
                  </a:txBody>
                  <a:tcPr marL="10160" marR="10160" marT="10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649218176"/>
                  </a:ext>
                </a:extLst>
              </a:tr>
            </a:tbl>
          </a:graphicData>
        </a:graphic>
      </p:graphicFrame>
      <p:sp>
        <p:nvSpPr>
          <p:cNvPr id="10" name="Text Placeholder 9">
            <a:extLst>
              <a:ext uri="{FF2B5EF4-FFF2-40B4-BE49-F238E27FC236}">
                <a16:creationId xmlns:a16="http://schemas.microsoft.com/office/drawing/2014/main" xmlns="" id="{408420A5-9D02-4605-9E7B-4BD562525839}"/>
              </a:ext>
            </a:extLst>
          </p:cNvPr>
          <p:cNvSpPr>
            <a:spLocks noGrp="1"/>
          </p:cNvSpPr>
          <p:nvPr>
            <p:ph type="body" sz="quarter" idx="11"/>
          </p:nvPr>
        </p:nvSpPr>
        <p:spPr>
          <a:xfrm>
            <a:off x="501149" y="242052"/>
            <a:ext cx="11193956" cy="477520"/>
          </a:xfrm>
        </p:spPr>
        <p:txBody>
          <a:bodyPr/>
          <a:lstStyle/>
          <a:p>
            <a:pPr lvl="0"/>
            <a:r>
              <a:rPr lang="en-ZA" sz="2560" dirty="0">
                <a:solidFill>
                  <a:srgbClr val="FFFFFF"/>
                </a:solidFill>
              </a:rPr>
              <a:t>THE </a:t>
            </a:r>
            <a:r>
              <a:rPr lang="en-ZA" sz="2560" dirty="0" smtClean="0">
                <a:solidFill>
                  <a:srgbClr val="FFFFFF"/>
                </a:solidFill>
              </a:rPr>
              <a:t>INSTALMENT </a:t>
            </a:r>
            <a:r>
              <a:rPr lang="en-ZA" sz="2560" dirty="0">
                <a:solidFill>
                  <a:srgbClr val="FFFFFF"/>
                </a:solidFill>
              </a:rPr>
              <a:t>PAYMENTS EFFECT</a:t>
            </a:r>
          </a:p>
        </p:txBody>
      </p:sp>
    </p:spTree>
    <p:extLst>
      <p:ext uri="{BB962C8B-B14F-4D97-AF65-F5344CB8AC3E}">
        <p14:creationId xmlns:p14="http://schemas.microsoft.com/office/powerpoint/2010/main" xmlns="" val="2588522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408420A5-9D02-4605-9E7B-4BD562525839}"/>
              </a:ext>
            </a:extLst>
          </p:cNvPr>
          <p:cNvSpPr>
            <a:spLocks noGrp="1"/>
          </p:cNvSpPr>
          <p:nvPr>
            <p:ph type="body" sz="quarter" idx="11"/>
          </p:nvPr>
        </p:nvSpPr>
        <p:spPr>
          <a:xfrm>
            <a:off x="501149" y="242052"/>
            <a:ext cx="11193956" cy="477520"/>
          </a:xfrm>
        </p:spPr>
        <p:txBody>
          <a:bodyPr/>
          <a:lstStyle/>
          <a:p>
            <a:pPr lvl="0"/>
            <a:r>
              <a:rPr lang="en-ZA" sz="2400" dirty="0">
                <a:solidFill>
                  <a:srgbClr val="FFFFFF"/>
                </a:solidFill>
              </a:rPr>
              <a:t>THE </a:t>
            </a:r>
            <a:r>
              <a:rPr lang="en-ZA" sz="2400" dirty="0" smtClean="0">
                <a:solidFill>
                  <a:srgbClr val="FFFFFF"/>
                </a:solidFill>
              </a:rPr>
              <a:t>INSTALMENT </a:t>
            </a:r>
            <a:r>
              <a:rPr lang="en-ZA" sz="2400" dirty="0">
                <a:solidFill>
                  <a:srgbClr val="FFFFFF"/>
                </a:solidFill>
              </a:rPr>
              <a:t>PAYMENTS </a:t>
            </a:r>
            <a:r>
              <a:rPr lang="en-ZA" sz="2400" dirty="0" smtClean="0">
                <a:solidFill>
                  <a:srgbClr val="FFFFFF"/>
                </a:solidFill>
              </a:rPr>
              <a:t>EFFECT- The Impact of Minor Claims</a:t>
            </a:r>
            <a:endParaRPr lang="en-ZA" sz="2400" dirty="0">
              <a:solidFill>
                <a:srgbClr val="FFFFFF"/>
              </a:solidFill>
            </a:endParaRPr>
          </a:p>
        </p:txBody>
      </p:sp>
      <p:pic>
        <p:nvPicPr>
          <p:cNvPr id="3" name="Picture 2">
            <a:extLst>
              <a:ext uri="{FF2B5EF4-FFF2-40B4-BE49-F238E27FC236}">
                <a16:creationId xmlns:a16="http://schemas.microsoft.com/office/drawing/2014/main" xmlns="" id="{C115F110-B79E-4E09-BE7B-16D3FA8C7545}"/>
              </a:ext>
            </a:extLst>
          </p:cNvPr>
          <p:cNvPicPr>
            <a:picLocks noChangeAspect="1"/>
          </p:cNvPicPr>
          <p:nvPr/>
        </p:nvPicPr>
        <p:blipFill>
          <a:blip r:embed="rId2" cstate="print"/>
          <a:stretch>
            <a:fillRect/>
          </a:stretch>
        </p:blipFill>
        <p:spPr>
          <a:xfrm>
            <a:off x="983673" y="1607127"/>
            <a:ext cx="10155382" cy="5127048"/>
          </a:xfrm>
          <a:prstGeom prst="rect">
            <a:avLst/>
          </a:prstGeom>
        </p:spPr>
      </p:pic>
      <p:pic>
        <p:nvPicPr>
          <p:cNvPr id="5" name="Picture 4">
            <a:extLst>
              <a:ext uri="{FF2B5EF4-FFF2-40B4-BE49-F238E27FC236}">
                <a16:creationId xmlns:a16="http://schemas.microsoft.com/office/drawing/2014/main" xmlns="" id="{D8BD16C6-4640-42B0-9D12-7050DAE932F9}"/>
              </a:ext>
            </a:extLst>
          </p:cNvPr>
          <p:cNvPicPr>
            <a:picLocks noChangeAspect="1"/>
          </p:cNvPicPr>
          <p:nvPr/>
        </p:nvPicPr>
        <p:blipFill>
          <a:blip r:embed="rId3" cstate="print"/>
          <a:stretch>
            <a:fillRect/>
          </a:stretch>
        </p:blipFill>
        <p:spPr>
          <a:xfrm>
            <a:off x="1103023" y="7490618"/>
            <a:ext cx="6974177" cy="1916617"/>
          </a:xfrm>
          <a:prstGeom prst="rect">
            <a:avLst/>
          </a:prstGeom>
        </p:spPr>
      </p:pic>
      <p:sp>
        <p:nvSpPr>
          <p:cNvPr id="7" name="TextBox 6">
            <a:extLst>
              <a:ext uri="{FF2B5EF4-FFF2-40B4-BE49-F238E27FC236}">
                <a16:creationId xmlns:a16="http://schemas.microsoft.com/office/drawing/2014/main" xmlns="" id="{5D786BDB-62A1-4B10-9DD9-2259C69844AF}"/>
              </a:ext>
            </a:extLst>
          </p:cNvPr>
          <p:cNvSpPr txBox="1"/>
          <p:nvPr/>
        </p:nvSpPr>
        <p:spPr>
          <a:xfrm>
            <a:off x="1103023" y="6850787"/>
            <a:ext cx="5602577" cy="523220"/>
          </a:xfrm>
          <a:prstGeom prst="rect">
            <a:avLst/>
          </a:prstGeom>
          <a:noFill/>
        </p:spPr>
        <p:txBody>
          <a:bodyPr wrap="square" rtlCol="0">
            <a:spAutoFit/>
          </a:bodyPr>
          <a:lstStyle/>
          <a:p>
            <a:r>
              <a:rPr lang="en-GB" sz="2800" dirty="0"/>
              <a:t>2014 Research Findings </a:t>
            </a:r>
            <a:endParaRPr lang="en-US" sz="2800" dirty="0"/>
          </a:p>
        </p:txBody>
      </p:sp>
    </p:spTree>
    <p:extLst>
      <p:ext uri="{BB962C8B-B14F-4D97-AF65-F5344CB8AC3E}">
        <p14:creationId xmlns:p14="http://schemas.microsoft.com/office/powerpoint/2010/main" xmlns="" val="144366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4140058228"/>
              </p:ext>
            </p:extLst>
          </p:nvPr>
        </p:nvGraphicFramePr>
        <p:xfrm>
          <a:off x="361117" y="1747520"/>
          <a:ext cx="12237283" cy="7071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1"/>
          </p:nvPr>
        </p:nvSpPr>
        <p:spPr>
          <a:xfrm>
            <a:off x="1722557" y="221732"/>
            <a:ext cx="8823523" cy="895868"/>
          </a:xfrm>
        </p:spPr>
        <p:txBody>
          <a:bodyPr/>
          <a:lstStyle/>
          <a:p>
            <a:r>
              <a:rPr lang="en-ZA" dirty="0"/>
              <a:t>THE RAF SOCIO ECONOMIC IMPACT</a:t>
            </a:r>
          </a:p>
        </p:txBody>
      </p:sp>
    </p:spTree>
    <p:extLst>
      <p:ext uri="{BB962C8B-B14F-4D97-AF65-F5344CB8AC3E}">
        <p14:creationId xmlns:p14="http://schemas.microsoft.com/office/powerpoint/2010/main" xmlns="" val="39788434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71450" y="1528914"/>
            <a:ext cx="12458700" cy="7531947"/>
          </a:xfrm>
        </p:spPr>
        <p:txBody>
          <a:bodyPr>
            <a:normAutofit/>
          </a:bodyPr>
          <a:lstStyle/>
          <a:p>
            <a:pPr marL="457200" indent="-457200">
              <a:lnSpc>
                <a:spcPct val="150000"/>
              </a:lnSpc>
              <a:buFont typeface="Arial" panose="020B0604020202020204" pitchFamily="34" charset="0"/>
              <a:buChar char="•"/>
            </a:pPr>
            <a:r>
              <a:rPr lang="en-ZA" sz="2400" dirty="0">
                <a:latin typeface="+mn-lt"/>
              </a:rPr>
              <a:t>Going into year 3 of the 2020-25 strategic journey, the finalisation of the RAF Amendment Act will be a critical dependency.( i.e. the implementation of instalment payments is at the core of the RAF financial sustainability). </a:t>
            </a:r>
          </a:p>
          <a:p>
            <a:pPr marL="457200" indent="-457200">
              <a:lnSpc>
                <a:spcPct val="150000"/>
              </a:lnSpc>
              <a:buFont typeface="Arial" panose="020B0604020202020204" pitchFamily="34" charset="0"/>
              <a:buChar char="•"/>
            </a:pPr>
            <a:r>
              <a:rPr lang="en-ZA" sz="2400" dirty="0">
                <a:latin typeface="+mn-lt"/>
              </a:rPr>
              <a:t>The final publishing of the RAF medical tariffs and Minimum Information Requirements will be critical in further bringing down the administrative costs and expediting settlement of claims.</a:t>
            </a:r>
          </a:p>
          <a:p>
            <a:pPr marL="457200" indent="-457200">
              <a:lnSpc>
                <a:spcPct val="150000"/>
              </a:lnSpc>
              <a:buFont typeface="Arial" panose="020B0604020202020204" pitchFamily="34" charset="0"/>
              <a:buChar char="•"/>
            </a:pPr>
            <a:r>
              <a:rPr lang="en-ZA" sz="2400" dirty="0">
                <a:latin typeface="+mn-lt"/>
              </a:rPr>
              <a:t>On governance, the RAF Board has been stable over the past 2 financial years. The Board is now into the final year of its first term and </a:t>
            </a:r>
            <a:r>
              <a:rPr lang="en-ZA" sz="2400" dirty="0" smtClean="0">
                <a:latin typeface="+mn-lt"/>
              </a:rPr>
              <a:t>stability </a:t>
            </a:r>
            <a:r>
              <a:rPr lang="en-ZA" sz="2400" dirty="0">
                <a:latin typeface="+mn-lt"/>
              </a:rPr>
              <a:t>at </a:t>
            </a:r>
            <a:r>
              <a:rPr lang="en-ZA" sz="2400" dirty="0" smtClean="0">
                <a:latin typeface="+mn-lt"/>
              </a:rPr>
              <a:t>Board and Executive leadership </a:t>
            </a:r>
            <a:r>
              <a:rPr lang="en-ZA" sz="2400" dirty="0">
                <a:latin typeface="+mn-lt"/>
              </a:rPr>
              <a:t>level will be critical if the RAF is to continue with the reforms as envisaged in the 2020-25 Strategic Plan.</a:t>
            </a:r>
          </a:p>
          <a:p>
            <a:pPr marL="457200" indent="-457200">
              <a:lnSpc>
                <a:spcPct val="150000"/>
              </a:lnSpc>
              <a:buFont typeface="Arial" panose="020B0604020202020204" pitchFamily="34" charset="0"/>
              <a:buChar char="•"/>
            </a:pPr>
            <a:r>
              <a:rPr lang="en-ZA" sz="2400" dirty="0">
                <a:latin typeface="+mn-lt"/>
              </a:rPr>
              <a:t>With the RAF having achieved a clean audit in the 2019/20 Financial Year, the speedy resolution of the litigation with AGSA on the accounting policy change of the RAF is crucial to ensure that implementation of the strategy and the </a:t>
            </a:r>
            <a:r>
              <a:rPr lang="en-ZA" sz="2400" dirty="0" smtClean="0">
                <a:latin typeface="+mn-lt"/>
              </a:rPr>
              <a:t>2020/21 </a:t>
            </a:r>
            <a:r>
              <a:rPr lang="en-ZA" sz="2400" dirty="0">
                <a:latin typeface="+mn-lt"/>
              </a:rPr>
              <a:t>audit are  not adversely affected.      </a:t>
            </a:r>
          </a:p>
          <a:p>
            <a:pPr marL="457200" indent="-457200">
              <a:buFont typeface="Arial" panose="020B0604020202020204" pitchFamily="34" charset="0"/>
              <a:buChar char="•"/>
            </a:pPr>
            <a:endParaRPr lang="en-ZA" dirty="0">
              <a:latin typeface="+mn-lt"/>
            </a:endParaRPr>
          </a:p>
        </p:txBody>
      </p:sp>
      <p:sp>
        <p:nvSpPr>
          <p:cNvPr id="5" name="Text Placeholder 4"/>
          <p:cNvSpPr>
            <a:spLocks noGrp="1"/>
          </p:cNvSpPr>
          <p:nvPr>
            <p:ph type="body" sz="quarter" idx="11"/>
          </p:nvPr>
        </p:nvSpPr>
        <p:spPr/>
        <p:txBody>
          <a:bodyPr/>
          <a:lstStyle/>
          <a:p>
            <a:r>
              <a:rPr lang="en-ZA" dirty="0">
                <a:latin typeface="+mj-lt"/>
              </a:rPr>
              <a:t>CONCLUSION</a:t>
            </a:r>
          </a:p>
        </p:txBody>
      </p:sp>
      <p:sp>
        <p:nvSpPr>
          <p:cNvPr id="6" name="Slide Number Placeholder 1"/>
          <p:cNvSpPr>
            <a:spLocks noGrp="1"/>
          </p:cNvSpPr>
          <p:nvPr>
            <p:ph type="sldNum" sz="quarter" idx="4"/>
          </p:nvPr>
        </p:nvSpPr>
        <p:spPr>
          <a:xfrm>
            <a:off x="12268865" y="9285647"/>
            <a:ext cx="645990" cy="457200"/>
          </a:xfrm>
        </p:spPr>
        <p:txBody>
          <a:bodyPr/>
          <a:lstStyle/>
          <a:p>
            <a:fld id="{266C20D6-C585-CC43-AFF9-E5C2638A4639}" type="slidenum">
              <a:rPr lang="en-US" smtClean="0"/>
              <a:pPr/>
              <a:t>50</a:t>
            </a:fld>
            <a:endParaRPr lang="en-US" dirty="0"/>
          </a:p>
        </p:txBody>
      </p:sp>
    </p:spTree>
    <p:extLst>
      <p:ext uri="{BB962C8B-B14F-4D97-AF65-F5344CB8AC3E}">
        <p14:creationId xmlns:p14="http://schemas.microsoft.com/office/powerpoint/2010/main" xmlns="" val="3689591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4929" y="4475746"/>
            <a:ext cx="12211050" cy="1732549"/>
          </a:xfrm>
        </p:spPr>
        <p:txBody>
          <a:bodyPr/>
          <a:lstStyle/>
          <a:p>
            <a:pPr algn="ctr"/>
            <a:r>
              <a:rPr lang="en-ZA" sz="8800" b="1" dirty="0">
                <a:latin typeface="+mj-lt"/>
              </a:rPr>
              <a:t>THANK YOU</a:t>
            </a:r>
          </a:p>
        </p:txBody>
      </p:sp>
    </p:spTree>
    <p:extLst>
      <p:ext uri="{BB962C8B-B14F-4D97-AF65-F5344CB8AC3E}">
        <p14:creationId xmlns:p14="http://schemas.microsoft.com/office/powerpoint/2010/main" xmlns="" val="237061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5263"/>
            <a:ext cx="13004800" cy="942975"/>
          </a:xfrm>
          <a:prstGeom prst="rect">
            <a:avLst/>
          </a:prstGeom>
        </p:spPr>
        <p:txBody>
          <a:bodyPr>
            <a:noAutofit/>
          </a:bodyPr>
          <a:lstStyle/>
          <a:p>
            <a:r>
              <a:rPr lang="en-GB" sz="3600" b="1" dirty="0">
                <a:solidFill>
                  <a:schemeClr val="bg2"/>
                </a:solidFill>
                <a:latin typeface="+mn-lt"/>
              </a:rPr>
              <a:t>VISION, MISSION AND VALUES</a:t>
            </a:r>
            <a:endParaRPr lang="en-ZA" sz="3600" b="1" dirty="0">
              <a:solidFill>
                <a:schemeClr val="bg2"/>
              </a:solidFill>
              <a:latin typeface="+mn-lt"/>
            </a:endParaRPr>
          </a:p>
        </p:txBody>
      </p:sp>
      <p:sp>
        <p:nvSpPr>
          <p:cNvPr id="9" name="TextBox 8"/>
          <p:cNvSpPr txBox="1"/>
          <p:nvPr/>
        </p:nvSpPr>
        <p:spPr>
          <a:xfrm>
            <a:off x="888409" y="5943748"/>
            <a:ext cx="5613991" cy="156914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842266" rtl="0" eaLnBrk="1" fontAlgn="auto" latinLnBrk="0" hangingPunct="0">
              <a:lnSpc>
                <a:spcPct val="100000"/>
              </a:lnSpc>
              <a:spcBef>
                <a:spcPts val="0"/>
              </a:spcBef>
              <a:spcAft>
                <a:spcPts val="0"/>
              </a:spcAft>
              <a:buClrTx/>
              <a:buSzTx/>
              <a:buFontTx/>
              <a:buNone/>
              <a:tabLst/>
              <a:defRPr/>
            </a:pPr>
            <a:r>
              <a:rPr kumimoji="0" lang="en-ZA" sz="2399" b="1" i="0" u="none" strike="noStrike" kern="0" cap="none" spc="0" normalizeH="0" baseline="0" noProof="0" dirty="0">
                <a:ln>
                  <a:noFill/>
                </a:ln>
                <a:solidFill>
                  <a:srgbClr val="1A2155"/>
                </a:solidFill>
                <a:effectLst/>
                <a:uLnTx/>
                <a:uFillTx/>
                <a:latin typeface="Calibri"/>
                <a:ea typeface="+mn-ea"/>
                <a:cs typeface="+mn-cs"/>
                <a:sym typeface="Helvetica"/>
              </a:rPr>
              <a:t>MISSION</a:t>
            </a:r>
          </a:p>
          <a:p>
            <a:pPr marL="0" marR="0" lvl="0" indent="0" algn="ctr" defTabSz="842266" rtl="0" eaLnBrk="1" fontAlgn="auto" latinLnBrk="0" hangingPunct="0">
              <a:lnSpc>
                <a:spcPct val="100000"/>
              </a:lnSpc>
              <a:spcBef>
                <a:spcPts val="0"/>
              </a:spcBef>
              <a:spcAft>
                <a:spcPts val="0"/>
              </a:spcAft>
              <a:buClrTx/>
              <a:buSzTx/>
              <a:buFontTx/>
              <a:buNone/>
              <a:tabLst/>
              <a:defRPr/>
            </a:pPr>
            <a:r>
              <a:rPr kumimoji="0" lang="en-ZA" sz="2399" b="0" i="0" u="none" strike="noStrike" kern="0" cap="none" spc="0" normalizeH="0" baseline="0" noProof="0" dirty="0">
                <a:ln>
                  <a:noFill/>
                </a:ln>
                <a:solidFill>
                  <a:srgbClr val="1A2155"/>
                </a:solidFill>
                <a:effectLst/>
                <a:uLnTx/>
                <a:uFillTx/>
                <a:latin typeface="Calibri"/>
                <a:ea typeface="+mn-ea"/>
                <a:cs typeface="+mn-cs"/>
                <a:sym typeface="Helvetica"/>
              </a:rPr>
              <a:t>To provide appropriate benefits to all qualifying road users within the borders of South Africa and support safe use of roads</a:t>
            </a:r>
            <a:endParaRPr kumimoji="0" lang="en-US" sz="2399" b="0" i="0" u="none" strike="noStrike" kern="0" cap="none" spc="0" normalizeH="0" baseline="0" noProof="0" dirty="0">
              <a:ln>
                <a:noFill/>
              </a:ln>
              <a:solidFill>
                <a:srgbClr val="1A2155"/>
              </a:solidFill>
              <a:effectLst/>
              <a:uLnTx/>
              <a:uFillTx/>
              <a:latin typeface="Calibri"/>
              <a:ea typeface="+mn-ea"/>
              <a:cs typeface="+mn-cs"/>
              <a:sym typeface="Helvetica"/>
            </a:endParaRPr>
          </a:p>
        </p:txBody>
      </p:sp>
      <p:sp>
        <p:nvSpPr>
          <p:cNvPr id="11" name="TextBox 10"/>
          <p:cNvSpPr txBox="1"/>
          <p:nvPr/>
        </p:nvSpPr>
        <p:spPr>
          <a:xfrm>
            <a:off x="888409" y="3215294"/>
            <a:ext cx="5613992" cy="119994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842266" rtl="0" eaLnBrk="1" fontAlgn="auto" latinLnBrk="0" hangingPunct="0">
              <a:lnSpc>
                <a:spcPct val="100000"/>
              </a:lnSpc>
              <a:spcBef>
                <a:spcPts val="0"/>
              </a:spcBef>
              <a:spcAft>
                <a:spcPts val="0"/>
              </a:spcAft>
              <a:buClrTx/>
              <a:buSzTx/>
              <a:buFontTx/>
              <a:buNone/>
              <a:tabLst/>
              <a:defRPr/>
            </a:pPr>
            <a:r>
              <a:rPr kumimoji="0" lang="en-ZA" sz="2399" b="1" i="0" u="none" strike="noStrike" kern="0" cap="none" spc="0" normalizeH="0" baseline="0" noProof="0" dirty="0">
                <a:ln>
                  <a:noFill/>
                </a:ln>
                <a:solidFill>
                  <a:srgbClr val="1A2155"/>
                </a:solidFill>
                <a:effectLst/>
                <a:uLnTx/>
                <a:uFillTx/>
                <a:latin typeface="Calibri"/>
                <a:ea typeface="+mn-ea"/>
                <a:cs typeface="+mn-cs"/>
                <a:sym typeface="Helvetica"/>
              </a:rPr>
              <a:t>VISION</a:t>
            </a:r>
          </a:p>
          <a:p>
            <a:pPr marL="0" marR="0" lvl="0" indent="0" algn="ctr" defTabSz="842266" rtl="0" eaLnBrk="1" fontAlgn="auto" latinLnBrk="0" hangingPunct="0">
              <a:lnSpc>
                <a:spcPct val="100000"/>
              </a:lnSpc>
              <a:spcBef>
                <a:spcPts val="0"/>
              </a:spcBef>
              <a:spcAft>
                <a:spcPts val="0"/>
              </a:spcAft>
              <a:buClrTx/>
              <a:buSzTx/>
              <a:buFontTx/>
              <a:buNone/>
              <a:tabLst/>
              <a:defRPr/>
            </a:pPr>
            <a:r>
              <a:rPr kumimoji="0" lang="en-ZA" sz="2399" b="0" i="0" u="none" strike="noStrike" kern="0" cap="none" spc="0" normalizeH="0" baseline="0" noProof="0" dirty="0">
                <a:ln>
                  <a:noFill/>
                </a:ln>
                <a:solidFill>
                  <a:srgbClr val="1A2155"/>
                </a:solidFill>
                <a:effectLst/>
                <a:uLnTx/>
                <a:uFillTx/>
                <a:latin typeface="Calibri"/>
                <a:ea typeface="+mn-ea"/>
                <a:cs typeface="+mn-cs"/>
                <a:sym typeface="Helvetica"/>
              </a:rPr>
              <a:t>An equitable and sustainable compensation system for motor vehicle accident victims</a:t>
            </a:r>
            <a:endParaRPr kumimoji="0" lang="en-US" sz="2399" b="0" i="0" u="none" strike="noStrike" kern="0" cap="none" spc="0" normalizeH="0" baseline="0" noProof="0" dirty="0">
              <a:ln>
                <a:noFill/>
              </a:ln>
              <a:solidFill>
                <a:srgbClr val="1A2155"/>
              </a:solidFill>
              <a:effectLst/>
              <a:uLnTx/>
              <a:uFillTx/>
              <a:latin typeface="Calibri"/>
              <a:ea typeface="+mn-ea"/>
              <a:cs typeface="+mn-cs"/>
              <a:sym typeface="Helvetica"/>
            </a:endParaRPr>
          </a:p>
        </p:txBody>
      </p:sp>
      <p:sp>
        <p:nvSpPr>
          <p:cNvPr id="7" name="Slide Number Placeholder 1"/>
          <p:cNvSpPr>
            <a:spLocks noGrp="1"/>
          </p:cNvSpPr>
          <p:nvPr>
            <p:ph type="sldNum" sz="quarter" idx="4"/>
          </p:nvPr>
        </p:nvSpPr>
        <p:spPr>
          <a:xfrm>
            <a:off x="12268865" y="9285647"/>
            <a:ext cx="645990" cy="457200"/>
          </a:xfrm>
        </p:spPr>
        <p:txBody>
          <a:bodyPr/>
          <a:lstStyle/>
          <a:p>
            <a:pPr marL="0" marR="0" lvl="0" indent="0" algn="r" defTabSz="842266" rtl="0" eaLnBrk="1" fontAlgn="auto" latinLnBrk="0" hangingPunct="0">
              <a:lnSpc>
                <a:spcPct val="100000"/>
              </a:lnSpc>
              <a:spcBef>
                <a:spcPts val="0"/>
              </a:spcBef>
              <a:spcAft>
                <a:spcPts val="0"/>
              </a:spcAft>
              <a:buClrTx/>
              <a:buSzTx/>
              <a:buFontTx/>
              <a:buNone/>
              <a:tabLst/>
              <a:defRPr/>
            </a:pPr>
            <a:fld id="{266C20D6-C585-CC43-AFF9-E5C2638A4639}" type="slidenum">
              <a:rPr kumimoji="0" lang="en-US" sz="1422" b="0" i="0" u="none" strike="noStrike" kern="0" cap="none" spc="0" normalizeH="0" baseline="0" noProof="0" smtClean="0">
                <a:ln>
                  <a:noFill/>
                </a:ln>
                <a:solidFill>
                  <a:srgbClr val="009B4E"/>
                </a:solidFill>
                <a:effectLst/>
                <a:uLnTx/>
                <a:uFillTx/>
                <a:latin typeface="Arial"/>
                <a:ea typeface="+mn-ea"/>
                <a:cs typeface="Arial"/>
                <a:sym typeface="Helvetica"/>
              </a:rPr>
              <a:pPr marL="0" marR="0" lvl="0" indent="0" algn="r" defTabSz="842266" rtl="0" eaLnBrk="1" fontAlgn="auto" latinLnBrk="0" hangingPunct="0">
                <a:lnSpc>
                  <a:spcPct val="100000"/>
                </a:lnSpc>
                <a:spcBef>
                  <a:spcPts val="0"/>
                </a:spcBef>
                <a:spcAft>
                  <a:spcPts val="0"/>
                </a:spcAft>
                <a:buClrTx/>
                <a:buSzTx/>
                <a:buFontTx/>
                <a:buNone/>
                <a:tabLst/>
                <a:defRPr/>
              </a:pPr>
              <a:t>6</a:t>
            </a:fld>
            <a:endParaRPr kumimoji="0" lang="en-US" sz="1422" b="0" i="0" u="none" strike="noStrike" kern="0" cap="none" spc="0" normalizeH="0" baseline="0" noProof="0" dirty="0">
              <a:ln>
                <a:noFill/>
              </a:ln>
              <a:solidFill>
                <a:srgbClr val="009B4E"/>
              </a:solidFill>
              <a:effectLst/>
              <a:uLnTx/>
              <a:uFillTx/>
              <a:latin typeface="Arial"/>
              <a:ea typeface="+mn-ea"/>
              <a:cs typeface="Arial"/>
              <a:sym typeface="Helvetica"/>
            </a:endParaRPr>
          </a:p>
        </p:txBody>
      </p:sp>
      <p:graphicFrame>
        <p:nvGraphicFramePr>
          <p:cNvPr id="8" name="Diagram 7"/>
          <p:cNvGraphicFramePr/>
          <p:nvPr>
            <p:extLst/>
          </p:nvPr>
        </p:nvGraphicFramePr>
        <p:xfrm>
          <a:off x="4116573" y="1686783"/>
          <a:ext cx="12077700" cy="7586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187610" y="3274631"/>
            <a:ext cx="553998" cy="3774542"/>
          </a:xfrm>
          <a:prstGeom prst="rect">
            <a:avLst/>
          </a:prstGeom>
          <a:noFill/>
        </p:spPr>
        <p:txBody>
          <a:bodyPr vert="vert270" wrap="square" rtlCol="0">
            <a:spAutoFit/>
          </a:bodyPr>
          <a:lstStyle/>
          <a:p>
            <a:pPr marL="0" marR="0" lvl="0" indent="0" algn="ctr" defTabSz="842266"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A2155"/>
                </a:solidFill>
                <a:effectLst/>
                <a:uLnTx/>
                <a:uFillTx/>
                <a:latin typeface="Calibri"/>
                <a:ea typeface="+mn-ea"/>
                <a:cs typeface="+mn-cs"/>
                <a:sym typeface="Helvetica"/>
              </a:rPr>
              <a:t>OUR CORE </a:t>
            </a:r>
            <a:r>
              <a:rPr kumimoji="0" lang="en-US" sz="2400" b="1" i="0" u="none" strike="noStrike" kern="0" cap="none" spc="0" normalizeH="0" baseline="0" noProof="0" dirty="0" smtClean="0">
                <a:ln>
                  <a:noFill/>
                </a:ln>
                <a:solidFill>
                  <a:srgbClr val="1A2155"/>
                </a:solidFill>
                <a:effectLst/>
                <a:uLnTx/>
                <a:uFillTx/>
                <a:latin typeface="Calibri"/>
                <a:ea typeface="+mn-ea"/>
                <a:cs typeface="+mn-cs"/>
                <a:sym typeface="Helvetica"/>
              </a:rPr>
              <a:t>VALUES</a:t>
            </a:r>
            <a:endParaRPr kumimoji="0" lang="en-US" sz="2400" b="1" i="0" u="none" strike="noStrike" kern="0" cap="none" spc="0" normalizeH="0" baseline="0" noProof="0" dirty="0">
              <a:ln>
                <a:noFill/>
              </a:ln>
              <a:solidFill>
                <a:srgbClr val="1A2155"/>
              </a:solidFill>
              <a:effectLst/>
              <a:uLnTx/>
              <a:uFillTx/>
              <a:latin typeface="Calibri"/>
              <a:ea typeface="+mn-ea"/>
              <a:cs typeface="+mn-cs"/>
              <a:sym typeface="Helvetica"/>
            </a:endParaRPr>
          </a:p>
        </p:txBody>
      </p:sp>
    </p:spTree>
    <p:extLst>
      <p:ext uri="{BB962C8B-B14F-4D97-AF65-F5344CB8AC3E}">
        <p14:creationId xmlns:p14="http://schemas.microsoft.com/office/powerpoint/2010/main" xmlns="" val="205455358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084320"/>
            <a:ext cx="12573000" cy="1284676"/>
          </a:xfrm>
        </p:spPr>
        <p:txBody>
          <a:bodyPr>
            <a:normAutofit fontScale="90000"/>
          </a:bodyPr>
          <a:lstStyle/>
          <a:p>
            <a:pPr marL="652539" lvl="1" algn="ctr">
              <a:buSzPct val="100000"/>
              <a:defRPr sz="1800">
                <a:solidFill>
                  <a:srgbClr val="1A2355"/>
                </a:solidFill>
                <a:latin typeface="Arial"/>
                <a:ea typeface="Arial"/>
                <a:cs typeface="Arial"/>
                <a:sym typeface="Arial"/>
              </a:defRPr>
            </a:pPr>
            <a:r>
              <a:rPr lang="en-US" sz="4000" b="1" dirty="0">
                <a:solidFill>
                  <a:schemeClr val="tx1"/>
                </a:solidFill>
                <a:latin typeface="+mj-lt"/>
                <a:ea typeface="Tahoma" panose="020B0604030504040204" pitchFamily="34" charset="0"/>
                <a:cs typeface="Arial" panose="020B0604020202020204" pitchFamily="34" charset="0"/>
              </a:rPr>
              <a:t>	</a:t>
            </a:r>
            <a:r>
              <a:rPr lang="en-US" sz="4000" b="1" dirty="0">
                <a:solidFill>
                  <a:schemeClr val="bg2"/>
                </a:solidFill>
                <a:latin typeface="+mj-lt"/>
                <a:ea typeface="Tahoma" panose="020B0604030504040204" pitchFamily="34" charset="0"/>
                <a:cs typeface="Arial" panose="020B0604020202020204" pitchFamily="34" charset="0"/>
              </a:rPr>
              <a:t> </a:t>
            </a:r>
            <a:r>
              <a:rPr lang="en-US" sz="4000" b="1" dirty="0" smtClean="0">
                <a:solidFill>
                  <a:schemeClr val="bg2"/>
                </a:solidFill>
                <a:latin typeface="+mj-lt"/>
                <a:ea typeface="Tahoma" panose="020B0604030504040204" pitchFamily="34" charset="0"/>
                <a:cs typeface="Arial" panose="020B0604020202020204" pitchFamily="34" charset="0"/>
              </a:rPr>
              <a:t>THE RATIONALE FOR CHANGE</a:t>
            </a:r>
            <a:br>
              <a:rPr lang="en-US" sz="4000" b="1" dirty="0" smtClean="0">
                <a:solidFill>
                  <a:schemeClr val="bg2"/>
                </a:solidFill>
                <a:latin typeface="+mj-lt"/>
                <a:ea typeface="Tahoma" panose="020B0604030504040204" pitchFamily="34" charset="0"/>
                <a:cs typeface="Arial" panose="020B0604020202020204" pitchFamily="34" charset="0"/>
              </a:rPr>
            </a:br>
            <a:r>
              <a:rPr lang="en-US" sz="4000" b="1" dirty="0">
                <a:solidFill>
                  <a:schemeClr val="bg2"/>
                </a:solidFill>
                <a:latin typeface="+mj-lt"/>
                <a:ea typeface="Tahoma" panose="020B0604030504040204" pitchFamily="34" charset="0"/>
                <a:cs typeface="Arial" panose="020B0604020202020204" pitchFamily="34" charset="0"/>
              </a:rPr>
              <a:t/>
            </a:r>
            <a:br>
              <a:rPr lang="en-US" sz="4000" b="1" dirty="0">
                <a:solidFill>
                  <a:schemeClr val="bg2"/>
                </a:solidFill>
                <a:latin typeface="+mj-lt"/>
                <a:ea typeface="Tahoma" panose="020B0604030504040204" pitchFamily="34" charset="0"/>
                <a:cs typeface="Arial" panose="020B0604020202020204" pitchFamily="34" charset="0"/>
              </a:rPr>
            </a:br>
            <a:r>
              <a:rPr lang="en-US" sz="4000" b="1" dirty="0" smtClean="0">
                <a:solidFill>
                  <a:schemeClr val="bg2"/>
                </a:solidFill>
                <a:latin typeface="+mj-lt"/>
                <a:ea typeface="Tahoma" panose="020B0604030504040204" pitchFamily="34" charset="0"/>
                <a:cs typeface="Arial" panose="020B0604020202020204" pitchFamily="34" charset="0"/>
              </a:rPr>
              <a:t>KEY CHALLENGES PRE 2020-25 STRATEGY</a:t>
            </a:r>
            <a:r>
              <a:rPr lang="en-US" sz="4000" b="1" dirty="0">
                <a:solidFill>
                  <a:schemeClr val="bg2"/>
                </a:solidFill>
                <a:latin typeface="+mj-lt"/>
                <a:ea typeface="Tahoma" panose="020B0604030504040204" pitchFamily="34" charset="0"/>
                <a:cs typeface="Arial" panose="020B0604020202020204" pitchFamily="34" charset="0"/>
              </a:rPr>
              <a:t/>
            </a:r>
            <a:br>
              <a:rPr lang="en-US" sz="4000" b="1" dirty="0">
                <a:solidFill>
                  <a:schemeClr val="bg2"/>
                </a:solidFill>
                <a:latin typeface="+mj-lt"/>
                <a:ea typeface="Tahoma" panose="020B0604030504040204" pitchFamily="34" charset="0"/>
                <a:cs typeface="Arial" panose="020B0604020202020204" pitchFamily="34" charset="0"/>
              </a:rPr>
            </a:br>
            <a:r>
              <a:rPr lang="en-US" sz="4000" b="1" dirty="0">
                <a:solidFill>
                  <a:schemeClr val="bg2"/>
                </a:solidFill>
                <a:latin typeface="+mj-lt"/>
                <a:ea typeface="Tahoma" panose="020B0604030504040204" pitchFamily="34" charset="0"/>
                <a:cs typeface="Arial" panose="020B0604020202020204" pitchFamily="34" charset="0"/>
              </a:rPr>
              <a:t/>
            </a:r>
            <a:br>
              <a:rPr lang="en-US" sz="4000" b="1" dirty="0">
                <a:solidFill>
                  <a:schemeClr val="bg2"/>
                </a:solidFill>
                <a:latin typeface="+mj-lt"/>
                <a:ea typeface="Tahoma" panose="020B0604030504040204" pitchFamily="34" charset="0"/>
                <a:cs typeface="Arial" panose="020B0604020202020204" pitchFamily="34" charset="0"/>
              </a:rPr>
            </a:br>
            <a:endParaRPr lang="en-GB" sz="4000" b="1" dirty="0">
              <a:solidFill>
                <a:schemeClr val="bg2"/>
              </a:solidFill>
              <a:latin typeface="+mj-lt"/>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160783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036320" y="410933"/>
            <a:ext cx="10176168" cy="909867"/>
          </a:xfrm>
        </p:spPr>
        <p:txBody>
          <a:bodyPr/>
          <a:lstStyle/>
          <a:p>
            <a:pPr lvl="0"/>
            <a:r>
              <a:rPr lang="en-ZA" sz="2700" cap="small" dirty="0"/>
              <a:t>Actuarial Liability Projections vs Actual  2008 to </a:t>
            </a:r>
            <a:r>
              <a:rPr lang="en-ZA" sz="2700" cap="small" dirty="0" smtClean="0"/>
              <a:t>2020</a:t>
            </a:r>
          </a:p>
          <a:p>
            <a:pPr lvl="0"/>
            <a:r>
              <a:rPr lang="en-ZA" sz="1800" cap="small" dirty="0" smtClean="0">
                <a:solidFill>
                  <a:srgbClr val="FF0000"/>
                </a:solidFill>
              </a:rPr>
              <a:t>* The actual always exceeded the projected liability</a:t>
            </a:r>
            <a:endParaRPr lang="en-ZA" sz="1800" cap="small" dirty="0">
              <a:solidFill>
                <a:srgbClr val="FF0000"/>
              </a:solidFill>
            </a:endParaRPr>
          </a:p>
          <a:p>
            <a:endParaRPr lang="en-US" cap="small" dirty="0"/>
          </a:p>
        </p:txBody>
      </p:sp>
      <p:pic>
        <p:nvPicPr>
          <p:cNvPr id="2" name="Picture 1">
            <a:extLst>
              <a:ext uri="{FF2B5EF4-FFF2-40B4-BE49-F238E27FC236}">
                <a16:creationId xmlns:a16="http://schemas.microsoft.com/office/drawing/2014/main" xmlns="" id="{ABCF2F5F-2AFE-4040-9F8B-3FA7960B03AB}"/>
              </a:ext>
            </a:extLst>
          </p:cNvPr>
          <p:cNvPicPr>
            <a:picLocks noChangeAspect="1"/>
          </p:cNvPicPr>
          <p:nvPr/>
        </p:nvPicPr>
        <p:blipFill>
          <a:blip r:embed="rId2" cstate="print"/>
          <a:stretch>
            <a:fillRect/>
          </a:stretch>
        </p:blipFill>
        <p:spPr>
          <a:xfrm>
            <a:off x="762000" y="3621115"/>
            <a:ext cx="11526982" cy="5896957"/>
          </a:xfrm>
          <a:prstGeom prst="rect">
            <a:avLst/>
          </a:prstGeom>
        </p:spPr>
      </p:pic>
      <p:pic>
        <p:nvPicPr>
          <p:cNvPr id="3" name="Picture 2">
            <a:extLst>
              <a:ext uri="{FF2B5EF4-FFF2-40B4-BE49-F238E27FC236}">
                <a16:creationId xmlns:a16="http://schemas.microsoft.com/office/drawing/2014/main" xmlns="" id="{A22C562F-9C17-4C3E-89B5-C63DB56E8A12}"/>
              </a:ext>
            </a:extLst>
          </p:cNvPr>
          <p:cNvPicPr>
            <a:picLocks noChangeAspect="1"/>
          </p:cNvPicPr>
          <p:nvPr/>
        </p:nvPicPr>
        <p:blipFill>
          <a:blip r:embed="rId3" cstate="print"/>
          <a:stretch>
            <a:fillRect/>
          </a:stretch>
        </p:blipFill>
        <p:spPr>
          <a:xfrm>
            <a:off x="666408" y="1465117"/>
            <a:ext cx="11317774" cy="1652156"/>
          </a:xfrm>
          <a:prstGeom prst="rect">
            <a:avLst/>
          </a:prstGeom>
        </p:spPr>
      </p:pic>
    </p:spTree>
    <p:extLst>
      <p:ext uri="{BB962C8B-B14F-4D97-AF65-F5344CB8AC3E}">
        <p14:creationId xmlns:p14="http://schemas.microsoft.com/office/powerpoint/2010/main" xmlns="" val="2784156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036320" y="410933"/>
            <a:ext cx="10176168" cy="909867"/>
          </a:xfrm>
        </p:spPr>
        <p:txBody>
          <a:bodyPr/>
          <a:lstStyle/>
          <a:p>
            <a:pPr lvl="0"/>
            <a:r>
              <a:rPr lang="en-ZA" sz="2700" cap="small" dirty="0"/>
              <a:t> RNYP Historical Balances   2012 to </a:t>
            </a:r>
            <a:r>
              <a:rPr lang="en-ZA" sz="2700" cap="small" dirty="0" smtClean="0"/>
              <a:t>2020</a:t>
            </a:r>
          </a:p>
          <a:p>
            <a:pPr lvl="0"/>
            <a:r>
              <a:rPr lang="en-ZA" sz="1800" cap="small" dirty="0" smtClean="0">
                <a:solidFill>
                  <a:srgbClr val="FF0000"/>
                </a:solidFill>
              </a:rPr>
              <a:t>* Generally upward Trajectory </a:t>
            </a:r>
            <a:endParaRPr lang="en-ZA" sz="1800" cap="small" dirty="0">
              <a:solidFill>
                <a:srgbClr val="FF0000"/>
              </a:solidFill>
            </a:endParaRPr>
          </a:p>
          <a:p>
            <a:endParaRPr lang="en-US" cap="small" dirty="0"/>
          </a:p>
        </p:txBody>
      </p:sp>
      <p:pic>
        <p:nvPicPr>
          <p:cNvPr id="5" name="Picture 4">
            <a:extLst>
              <a:ext uri="{FF2B5EF4-FFF2-40B4-BE49-F238E27FC236}">
                <a16:creationId xmlns:a16="http://schemas.microsoft.com/office/drawing/2014/main" xmlns="" id="{064C7862-9356-4906-9C9F-171F96520CC2}"/>
              </a:ext>
            </a:extLst>
          </p:cNvPr>
          <p:cNvPicPr>
            <a:picLocks noChangeAspect="1"/>
          </p:cNvPicPr>
          <p:nvPr/>
        </p:nvPicPr>
        <p:blipFill>
          <a:blip r:embed="rId2" cstate="print"/>
          <a:stretch>
            <a:fillRect/>
          </a:stretch>
        </p:blipFill>
        <p:spPr>
          <a:xfrm>
            <a:off x="845128" y="1516725"/>
            <a:ext cx="10367360" cy="1351165"/>
          </a:xfrm>
          <a:prstGeom prst="rect">
            <a:avLst/>
          </a:prstGeom>
        </p:spPr>
      </p:pic>
      <p:pic>
        <p:nvPicPr>
          <p:cNvPr id="6" name="Picture 5">
            <a:extLst>
              <a:ext uri="{FF2B5EF4-FFF2-40B4-BE49-F238E27FC236}">
                <a16:creationId xmlns:a16="http://schemas.microsoft.com/office/drawing/2014/main" xmlns="" id="{5C3CB609-9A74-47AF-80EF-274F6BC88C90}"/>
              </a:ext>
            </a:extLst>
          </p:cNvPr>
          <p:cNvPicPr>
            <a:picLocks noChangeAspect="1"/>
          </p:cNvPicPr>
          <p:nvPr/>
        </p:nvPicPr>
        <p:blipFill>
          <a:blip r:embed="rId3" cstate="print"/>
          <a:stretch>
            <a:fillRect/>
          </a:stretch>
        </p:blipFill>
        <p:spPr>
          <a:xfrm>
            <a:off x="845129" y="3017358"/>
            <a:ext cx="11118272" cy="5669441"/>
          </a:xfrm>
          <a:prstGeom prst="rect">
            <a:avLst/>
          </a:prstGeom>
        </p:spPr>
      </p:pic>
    </p:spTree>
    <p:extLst>
      <p:ext uri="{BB962C8B-B14F-4D97-AF65-F5344CB8AC3E}">
        <p14:creationId xmlns:p14="http://schemas.microsoft.com/office/powerpoint/2010/main" xmlns="" val="2532641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Road Accident Fund PPT Template_20160808">
  <a:themeElements>
    <a:clrScheme name="Custom 1">
      <a:dk1>
        <a:srgbClr val="1A2155"/>
      </a:dk1>
      <a:lt1>
        <a:srgbClr val="34B233"/>
      </a:lt1>
      <a:dk2>
        <a:srgbClr val="009FDA"/>
      </a:dk2>
      <a:lt2>
        <a:srgbClr val="FFFFFF"/>
      </a:lt2>
      <a:accent1>
        <a:srgbClr val="8B8D8E"/>
      </a:accent1>
      <a:accent2>
        <a:srgbClr val="CB0044"/>
      </a:accent2>
      <a:accent3>
        <a:srgbClr val="BED600"/>
      </a:accent3>
      <a:accent4>
        <a:srgbClr val="009FDA"/>
      </a:accent4>
      <a:accent5>
        <a:srgbClr val="4BACC6"/>
      </a:accent5>
      <a:accent6>
        <a:srgbClr val="FECB00"/>
      </a:accent6>
      <a:hlink>
        <a:srgbClr val="D95E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oad Accident Fund PPT Template_20160808">
  <a:themeElements>
    <a:clrScheme name="Custom 1">
      <a:dk1>
        <a:srgbClr val="1A2155"/>
      </a:dk1>
      <a:lt1>
        <a:srgbClr val="34B233"/>
      </a:lt1>
      <a:dk2>
        <a:srgbClr val="009FDA"/>
      </a:dk2>
      <a:lt2>
        <a:srgbClr val="FFFFFF"/>
      </a:lt2>
      <a:accent1>
        <a:srgbClr val="8B8D8E"/>
      </a:accent1>
      <a:accent2>
        <a:srgbClr val="CB0044"/>
      </a:accent2>
      <a:accent3>
        <a:srgbClr val="BED600"/>
      </a:accent3>
      <a:accent4>
        <a:srgbClr val="009FDA"/>
      </a:accent4>
      <a:accent5>
        <a:srgbClr val="4BACC6"/>
      </a:accent5>
      <a:accent6>
        <a:srgbClr val="FECB00"/>
      </a:accent6>
      <a:hlink>
        <a:srgbClr val="D95E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Road Accident Fund PPT Template_20160808">
  <a:themeElements>
    <a:clrScheme name="Custom 1">
      <a:dk1>
        <a:srgbClr val="1A2155"/>
      </a:dk1>
      <a:lt1>
        <a:srgbClr val="34B233"/>
      </a:lt1>
      <a:dk2>
        <a:srgbClr val="009FDA"/>
      </a:dk2>
      <a:lt2>
        <a:srgbClr val="FFFFFF"/>
      </a:lt2>
      <a:accent1>
        <a:srgbClr val="8B8D8E"/>
      </a:accent1>
      <a:accent2>
        <a:srgbClr val="CB0044"/>
      </a:accent2>
      <a:accent3>
        <a:srgbClr val="BED600"/>
      </a:accent3>
      <a:accent4>
        <a:srgbClr val="009FDA"/>
      </a:accent4>
      <a:accent5>
        <a:srgbClr val="4BACC6"/>
      </a:accent5>
      <a:accent6>
        <a:srgbClr val="FECB00"/>
      </a:accent6>
      <a:hlink>
        <a:srgbClr val="D95E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oad Accident Fund PPT Template_20160808">
  <a:themeElements>
    <a:clrScheme name="Road Accident Fund PPT Template_20160808">
      <a:dk1>
        <a:srgbClr val="000000"/>
      </a:dk1>
      <a:lt1>
        <a:srgbClr val="FFFFFF"/>
      </a:lt1>
      <a:dk2>
        <a:srgbClr val="A7A7A7"/>
      </a:dk2>
      <a:lt2>
        <a:srgbClr val="535353"/>
      </a:lt2>
      <a:accent1>
        <a:srgbClr val="8B8D8E"/>
      </a:accent1>
      <a:accent2>
        <a:srgbClr val="CB0044"/>
      </a:accent2>
      <a:accent3>
        <a:srgbClr val="BED600"/>
      </a:accent3>
      <a:accent4>
        <a:srgbClr val="009FDA"/>
      </a:accent4>
      <a:accent5>
        <a:srgbClr val="4BACC6"/>
      </a:accent5>
      <a:accent6>
        <a:srgbClr val="FECB00"/>
      </a:accent6>
      <a:hlink>
        <a:srgbClr val="0000FF"/>
      </a:hlink>
      <a:folHlink>
        <a:srgbClr val="FF00FF"/>
      </a:folHlink>
    </a:clrScheme>
    <a:fontScheme name="Road Accident Fund PPT Template_20160808">
      <a:majorFont>
        <a:latin typeface="Calibri"/>
        <a:ea typeface="Calibri"/>
        <a:cs typeface="Calibri"/>
      </a:majorFont>
      <a:minorFont>
        <a:latin typeface="Helvetica"/>
        <a:ea typeface="Helvetica"/>
        <a:cs typeface="Helvetica"/>
      </a:minorFont>
    </a:fontScheme>
    <a:fmtScheme name="Road Accident Fund PPT Template_2016080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35000"/>
              </a:srgbClr>
            </a:outerShdw>
          </a:effectLst>
        </a:effectStyle>
        <a:effectStyle>
          <a:effectLst>
            <a:outerShdw blurRad="38100" dist="12700" dir="5400000" rotWithShape="0">
              <a:srgbClr val="000000">
                <a:alpha val="35000"/>
              </a:srgbClr>
            </a:outerShdw>
          </a:effectLst>
        </a:effectStyle>
        <a:effectStyle>
          <a:effectLst>
            <a:outerShdw blurRad="38100" dist="127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12700" dir="5400000" rotWithShape="0">
            <a:srgbClr val="000000">
              <a:alpha val="35000"/>
            </a:srgbClr>
          </a:outerShdw>
        </a:effectLst>
        <a:sp3d/>
      </a:spPr>
      <a:bodyPr rot="0" spcFirstLastPara="1" vertOverflow="overflow" horzOverflow="overflow" vert="horz" wrap="square" lIns="48816" tIns="48816" rIns="48816" bIns="48816" numCol="1" spcCol="38100" rtlCol="0" anchor="ctr">
        <a:spAutoFit/>
      </a:bodyPr>
      <a:lstStyle>
        <a:def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127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816" tIns="48816" rIns="48816" bIns="48816" numCol="1" spcCol="38100" rtlCol="0" anchor="t">
        <a:spAutoFit/>
      </a:bodyPr>
      <a:lstStyle>
        <a:def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22005</TotalTime>
  <Words>4282</Words>
  <Application>Microsoft Office PowerPoint</Application>
  <PresentationFormat>Custom</PresentationFormat>
  <Paragraphs>792</Paragraphs>
  <Slides>51</Slides>
  <Notes>14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55" baseType="lpstr">
      <vt:lpstr>Road Accident Fund PPT Template_20160808</vt:lpstr>
      <vt:lpstr>1_Road Accident Fund PPT Template_20160808</vt:lpstr>
      <vt:lpstr>2_Road Accident Fund PPT Template_20160808</vt:lpstr>
      <vt:lpstr>Worksheet</vt:lpstr>
      <vt:lpstr>Slide 1</vt:lpstr>
      <vt:lpstr>Slide 2</vt:lpstr>
      <vt:lpstr>  STRATEGIC CONTEXT  </vt:lpstr>
      <vt:lpstr>Slide 4</vt:lpstr>
      <vt:lpstr>Slide 5</vt:lpstr>
      <vt:lpstr>VISION, MISSION AND VALUES</vt:lpstr>
      <vt:lpstr>  THE RATIONALE FOR CHANGE  KEY CHALLENGES PRE 2020-25 STRATEGY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THE RAF 2020-25 STRATEGY KEY STRATEGIC INITIATIVES  AND ACHIEVEMENTS IN THE FIRST 2 YEARS.  </vt:lpstr>
      <vt:lpstr>Slide 22</vt:lpstr>
      <vt:lpstr>Slide 23</vt:lpstr>
      <vt:lpstr>Slide 24</vt:lpstr>
      <vt:lpstr>Slide 25</vt:lpstr>
      <vt:lpstr>Slide 26</vt:lpstr>
      <vt:lpstr>Slide 27</vt:lpstr>
      <vt:lpstr>Slide 28</vt:lpstr>
      <vt:lpstr>Slide 29</vt:lpstr>
      <vt:lpstr>2022/2023 ANNUAL PERFOMANCE PLAN </vt:lpstr>
      <vt:lpstr>Slide 31</vt:lpstr>
      <vt:lpstr>Slide 32</vt:lpstr>
      <vt:lpstr>Slide 33</vt:lpstr>
      <vt:lpstr>Slide 34</vt:lpstr>
      <vt:lpstr>Slide 35</vt:lpstr>
      <vt:lpstr>Slide 36</vt:lpstr>
      <vt:lpstr>Slide 37</vt:lpstr>
      <vt:lpstr>Slide 38</vt:lpstr>
      <vt:lpstr>Slide 39</vt:lpstr>
      <vt:lpstr>Slide 40</vt:lpstr>
      <vt:lpstr>BUDGET</vt:lpstr>
      <vt:lpstr>Slide 42</vt:lpstr>
      <vt:lpstr>Slide 43</vt:lpstr>
      <vt:lpstr>Slide 44</vt:lpstr>
      <vt:lpstr>BUDGET - INCOME STATEMENT</vt:lpstr>
      <vt:lpstr>BUDGET - BALANCE SHEET</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Mpho Makeke</dc:creator>
  <cp:lastModifiedBy>USER</cp:lastModifiedBy>
  <cp:revision>1021</cp:revision>
  <cp:lastPrinted>2020-02-25T13:56:50Z</cp:lastPrinted>
  <dcterms:modified xsi:type="dcterms:W3CDTF">2022-05-03T13:59:17Z</dcterms:modified>
</cp:coreProperties>
</file>