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7" r:id="rId5"/>
    <p:sldId id="259" r:id="rId6"/>
    <p:sldId id="264" r:id="rId7"/>
    <p:sldId id="263" r:id="rId8"/>
    <p:sldId id="266"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2"/>
  </p:normalViewPr>
  <p:slideViewPr>
    <p:cSldViewPr snapToGrid="0" snapToObjects="1">
      <p:cViewPr varScale="1">
        <p:scale>
          <a:sx n="38" d="100"/>
          <a:sy n="38" d="100"/>
        </p:scale>
        <p:origin x="-138"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5/3/2022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5/3/2022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6DD056-04D7-5E41-B0EA-DDDE47C452D6}"/>
              </a:ext>
            </a:extLst>
          </p:cNvPr>
          <p:cNvSpPr>
            <a:spLocks noGrp="1"/>
          </p:cNvSpPr>
          <p:nvPr>
            <p:ph type="ctrTitle"/>
          </p:nvPr>
        </p:nvSpPr>
        <p:spPr/>
        <p:txBody>
          <a:bodyPr>
            <a:normAutofit/>
          </a:bodyPr>
          <a:lstStyle/>
          <a:p>
            <a:r>
              <a:rPr lang="en-US" dirty="0"/>
              <a:t>Rural education</a:t>
            </a:r>
          </a:p>
        </p:txBody>
      </p:sp>
      <p:sp>
        <p:nvSpPr>
          <p:cNvPr id="3" name="Subtitle 2">
            <a:extLst>
              <a:ext uri="{FF2B5EF4-FFF2-40B4-BE49-F238E27FC236}">
                <a16:creationId xmlns:a16="http://schemas.microsoft.com/office/drawing/2014/main" xmlns="" id="{1A5E4E2D-B139-204D-821B-C3594DF6C328}"/>
              </a:ext>
            </a:extLst>
          </p:cNvPr>
          <p:cNvSpPr>
            <a:spLocks noGrp="1"/>
          </p:cNvSpPr>
          <p:nvPr>
            <p:ph type="subTitle" idx="1"/>
          </p:nvPr>
        </p:nvSpPr>
        <p:spPr/>
        <p:txBody>
          <a:bodyPr/>
          <a:lstStyle/>
          <a:p>
            <a:r>
              <a:rPr lang="en-US" dirty="0"/>
              <a:t>The case of Seekoegat  </a:t>
            </a:r>
            <a:r>
              <a:rPr lang="en-US" dirty="0" err="1"/>
              <a:t>vgk</a:t>
            </a:r>
            <a:r>
              <a:rPr lang="en-US" dirty="0"/>
              <a:t> primary school</a:t>
            </a:r>
          </a:p>
        </p:txBody>
      </p:sp>
    </p:spTree>
    <p:extLst>
      <p:ext uri="{BB962C8B-B14F-4D97-AF65-F5344CB8AC3E}">
        <p14:creationId xmlns:p14="http://schemas.microsoft.com/office/powerpoint/2010/main" xmlns="" val="383644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19A22C-F3A0-EF45-8096-D0AD60505702}"/>
              </a:ext>
            </a:extLst>
          </p:cNvPr>
          <p:cNvSpPr>
            <a:spLocks noGrp="1"/>
          </p:cNvSpPr>
          <p:nvPr>
            <p:ph type="title"/>
          </p:nvPr>
        </p:nvSpPr>
        <p:spPr/>
        <p:txBody>
          <a:bodyPr/>
          <a:lstStyle/>
          <a:p>
            <a:r>
              <a:rPr lang="en-US" dirty="0"/>
              <a:t>The rights of rural communities</a:t>
            </a:r>
          </a:p>
        </p:txBody>
      </p:sp>
      <p:sp>
        <p:nvSpPr>
          <p:cNvPr id="3" name="Content Placeholder 2">
            <a:extLst>
              <a:ext uri="{FF2B5EF4-FFF2-40B4-BE49-F238E27FC236}">
                <a16:creationId xmlns:a16="http://schemas.microsoft.com/office/drawing/2014/main" xmlns="" id="{6891E4E1-AC6A-7B40-94DE-36EBD230693D}"/>
              </a:ext>
            </a:extLst>
          </p:cNvPr>
          <p:cNvSpPr>
            <a:spLocks noGrp="1"/>
          </p:cNvSpPr>
          <p:nvPr>
            <p:ph idx="1"/>
          </p:nvPr>
        </p:nvSpPr>
        <p:spPr/>
        <p:txBody>
          <a:bodyPr/>
          <a:lstStyle/>
          <a:p>
            <a:r>
              <a:rPr lang="en-US" i="1" dirty="0"/>
              <a:t>When after all do universal rights begin? In small places, close to home – so close and so small that they cannot be seen on any maps of the world.  Yet they are the world of the individual person, the </a:t>
            </a:r>
            <a:r>
              <a:rPr lang="en-US" i="1" dirty="0" err="1"/>
              <a:t>neighbourhood</a:t>
            </a:r>
            <a:r>
              <a:rPr lang="en-US" i="1" dirty="0"/>
              <a:t> he lives in; or the college he attends, the factory, firm, or office where he works. Such are the places where every man, woman, and child seek equal justice, without discrimination. Unless these rights have meaning there, they have little meaning anywhere. Without concerted citizen action to uphold them close to home, we shall look in vain for progress in the larger world. </a:t>
            </a:r>
            <a:r>
              <a:rPr lang="en-US" dirty="0"/>
              <a:t>– Eleanor Roosevelt, at the United Nations, 1958</a:t>
            </a:r>
          </a:p>
        </p:txBody>
      </p:sp>
    </p:spTree>
    <p:extLst>
      <p:ext uri="{BB962C8B-B14F-4D97-AF65-F5344CB8AC3E}">
        <p14:creationId xmlns:p14="http://schemas.microsoft.com/office/powerpoint/2010/main" xmlns="" val="341795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33692B-D1EB-BA4C-9BD3-A4478FA696F3}"/>
              </a:ext>
            </a:extLst>
          </p:cNvPr>
          <p:cNvSpPr>
            <a:spLocks noGrp="1"/>
          </p:cNvSpPr>
          <p:nvPr>
            <p:ph type="title"/>
          </p:nvPr>
        </p:nvSpPr>
        <p:spPr/>
        <p:txBody>
          <a:bodyPr/>
          <a:lstStyle/>
          <a:p>
            <a:r>
              <a:rPr lang="en-US" dirty="0"/>
              <a:t>The story of Seekoegat </a:t>
            </a:r>
            <a:r>
              <a:rPr lang="en-US" dirty="0" err="1"/>
              <a:t>vgk</a:t>
            </a:r>
            <a:r>
              <a:rPr lang="en-US" dirty="0"/>
              <a:t> primary</a:t>
            </a:r>
          </a:p>
        </p:txBody>
      </p:sp>
      <p:sp>
        <p:nvSpPr>
          <p:cNvPr id="3" name="Content Placeholder 2">
            <a:extLst>
              <a:ext uri="{FF2B5EF4-FFF2-40B4-BE49-F238E27FC236}">
                <a16:creationId xmlns:a16="http://schemas.microsoft.com/office/drawing/2014/main" xmlns="" id="{1D8C0178-7635-D14F-A02D-AB931579C790}"/>
              </a:ext>
            </a:extLst>
          </p:cNvPr>
          <p:cNvSpPr>
            <a:spLocks noGrp="1"/>
          </p:cNvSpPr>
          <p:nvPr>
            <p:ph idx="1"/>
          </p:nvPr>
        </p:nvSpPr>
        <p:spPr/>
        <p:txBody>
          <a:bodyPr>
            <a:normAutofit/>
          </a:bodyPr>
          <a:lstStyle/>
          <a:p>
            <a:pPr lvl="0"/>
            <a:r>
              <a:rPr lang="en-US" dirty="0"/>
              <a:t>Seekoegat (“SKG”) is a deep rural community.  The learner’s parents are predominantly landless farm workers living on isolated farms. In many cases roads are only accessible by 4x4. </a:t>
            </a:r>
            <a:endParaRPr lang="en-ZA" dirty="0"/>
          </a:p>
          <a:p>
            <a:pPr lvl="0"/>
            <a:r>
              <a:rPr lang="en-US" dirty="0"/>
              <a:t>The distance from these farms to SKG can range up to as much as 50 kms.</a:t>
            </a:r>
            <a:endParaRPr lang="en-ZA" dirty="0"/>
          </a:p>
          <a:p>
            <a:pPr lvl="0"/>
            <a:r>
              <a:rPr lang="en-US" dirty="0"/>
              <a:t>The nearest alternate school is in Beaufort-West (approx. 90 kms away) </a:t>
            </a:r>
            <a:endParaRPr lang="en-ZA" dirty="0"/>
          </a:p>
          <a:p>
            <a:pPr lvl="0"/>
            <a:r>
              <a:rPr lang="en-US" dirty="0"/>
              <a:t>SKG has been in existence for 115 years. Originally a mission school, and at least four generations of family attended the school</a:t>
            </a:r>
            <a:endParaRPr lang="en-ZA" dirty="0"/>
          </a:p>
          <a:p>
            <a:endParaRPr lang="en-ZA" dirty="0"/>
          </a:p>
        </p:txBody>
      </p:sp>
    </p:spTree>
    <p:extLst>
      <p:ext uri="{BB962C8B-B14F-4D97-AF65-F5344CB8AC3E}">
        <p14:creationId xmlns:p14="http://schemas.microsoft.com/office/powerpoint/2010/main" xmlns="" val="285748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F2221-DBCC-E146-A6C4-BE233E1EEC70}"/>
              </a:ext>
            </a:extLst>
          </p:cNvPr>
          <p:cNvSpPr>
            <a:spLocks noGrp="1"/>
          </p:cNvSpPr>
          <p:nvPr>
            <p:ph type="title"/>
          </p:nvPr>
        </p:nvSpPr>
        <p:spPr/>
        <p:txBody>
          <a:bodyPr/>
          <a:lstStyle/>
          <a:p>
            <a:r>
              <a:rPr lang="en-US" dirty="0"/>
              <a:t>The story of Seekoegat VGK primary school</a:t>
            </a:r>
          </a:p>
        </p:txBody>
      </p:sp>
      <p:sp>
        <p:nvSpPr>
          <p:cNvPr id="3" name="Content Placeholder 2">
            <a:extLst>
              <a:ext uri="{FF2B5EF4-FFF2-40B4-BE49-F238E27FC236}">
                <a16:creationId xmlns:a16="http://schemas.microsoft.com/office/drawing/2014/main" xmlns="" id="{474B29A7-1045-2C44-BC69-4EF18CAF7317}"/>
              </a:ext>
            </a:extLst>
          </p:cNvPr>
          <p:cNvSpPr>
            <a:spLocks noGrp="1"/>
          </p:cNvSpPr>
          <p:nvPr>
            <p:ph idx="1"/>
          </p:nvPr>
        </p:nvSpPr>
        <p:spPr/>
        <p:txBody>
          <a:bodyPr>
            <a:normAutofit/>
          </a:bodyPr>
          <a:lstStyle/>
          <a:p>
            <a:pPr lvl="0"/>
            <a:r>
              <a:rPr lang="en-US" dirty="0"/>
              <a:t>SKG is a public school on private property.</a:t>
            </a:r>
            <a:endParaRPr lang="en-ZA" dirty="0"/>
          </a:p>
          <a:p>
            <a:pPr lvl="0"/>
            <a:r>
              <a:rPr lang="en-ZA" dirty="0"/>
              <a:t>It consists of two dormitories, a number of classrooms, A church/school hall and several other buildings. </a:t>
            </a:r>
          </a:p>
          <a:p>
            <a:pPr lvl="0"/>
            <a:r>
              <a:rPr lang="en-ZA" dirty="0"/>
              <a:t>Learners from nearby farms board at SKG on a more or less weekly basis. </a:t>
            </a:r>
          </a:p>
          <a:p>
            <a:pPr lvl="0"/>
            <a:r>
              <a:rPr lang="en-US" dirty="0"/>
              <a:t>In 2021 SKG had one acting head/teacher and approximately 40 pupils.</a:t>
            </a:r>
          </a:p>
          <a:p>
            <a:r>
              <a:rPr lang="en-US" dirty="0"/>
              <a:t>Community consists of farm workers earning between R 2 000.00 – R 5 000.00 per month</a:t>
            </a:r>
          </a:p>
          <a:p>
            <a:endParaRPr lang="en-US" dirty="0"/>
          </a:p>
        </p:txBody>
      </p:sp>
    </p:spTree>
    <p:extLst>
      <p:ext uri="{BB962C8B-B14F-4D97-AF65-F5344CB8AC3E}">
        <p14:creationId xmlns:p14="http://schemas.microsoft.com/office/powerpoint/2010/main" xmlns="" val="3780452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A7ADEE-20A1-9E47-A362-19D79164D671}"/>
              </a:ext>
            </a:extLst>
          </p:cNvPr>
          <p:cNvSpPr>
            <a:spLocks noGrp="1"/>
          </p:cNvSpPr>
          <p:nvPr>
            <p:ph type="title"/>
          </p:nvPr>
        </p:nvSpPr>
        <p:spPr/>
        <p:txBody>
          <a:bodyPr/>
          <a:lstStyle/>
          <a:p>
            <a:r>
              <a:rPr lang="en-US" dirty="0"/>
              <a:t>Context matters:  The </a:t>
            </a:r>
            <a:r>
              <a:rPr lang="en-US" dirty="0" err="1"/>
              <a:t>klein</a:t>
            </a:r>
            <a:r>
              <a:rPr lang="en-US" dirty="0"/>
              <a:t> karoo </a:t>
            </a:r>
          </a:p>
        </p:txBody>
      </p:sp>
      <p:sp>
        <p:nvSpPr>
          <p:cNvPr id="3" name="Content Placeholder 2">
            <a:extLst>
              <a:ext uri="{FF2B5EF4-FFF2-40B4-BE49-F238E27FC236}">
                <a16:creationId xmlns:a16="http://schemas.microsoft.com/office/drawing/2014/main" xmlns="" id="{CF67264A-621D-3E4D-9FB8-4A4934E0D468}"/>
              </a:ext>
            </a:extLst>
          </p:cNvPr>
          <p:cNvSpPr>
            <a:spLocks noGrp="1"/>
          </p:cNvSpPr>
          <p:nvPr>
            <p:ph idx="1"/>
          </p:nvPr>
        </p:nvSpPr>
        <p:spPr>
          <a:xfrm>
            <a:off x="1451579" y="1853754"/>
            <a:ext cx="9603275" cy="4199727"/>
          </a:xfrm>
        </p:spPr>
        <p:txBody>
          <a:bodyPr>
            <a:normAutofit/>
          </a:bodyPr>
          <a:lstStyle/>
          <a:p>
            <a:r>
              <a:rPr lang="en-US" dirty="0"/>
              <a:t>The case of SKG VGK primary cannot be viewed through a narrow lens but within the context of the social challenges of the region</a:t>
            </a:r>
          </a:p>
          <a:p>
            <a:pPr lvl="1"/>
            <a:r>
              <a:rPr lang="en-US" dirty="0"/>
              <a:t> Children’s Amendment Bill Public Hearings submissions painted a dire picture of the increase in vulnerability of children in the Karoo, school drop out rate, teen pregnancies, substance abuse </a:t>
            </a:r>
          </a:p>
          <a:p>
            <a:pPr lvl="1"/>
            <a:r>
              <a:rPr lang="en-US" dirty="0"/>
              <a:t>Crisis of high school drop out in Central Karoo (Does the WCED know the statistics, and the drivers of school drop out in that region?) </a:t>
            </a:r>
          </a:p>
          <a:p>
            <a:pPr lvl="1"/>
            <a:r>
              <a:rPr lang="en-US" dirty="0"/>
              <a:t>Rapid rise of vulnerability of children evident in the cases reported to ACVV for the first quarter, and the report by DSD in Beaufort West – ACVV Stats in first quarter of child exploitation, neglect and abuse: 161 reported, 102 of the cases serious enough for safety plans to be developed. This is outside of the other cases ACVV received</a:t>
            </a:r>
          </a:p>
          <a:p>
            <a:pPr marL="457200" lvl="1" indent="0">
              <a:buNone/>
            </a:pPr>
            <a:endParaRPr lang="en-US" dirty="0"/>
          </a:p>
        </p:txBody>
      </p:sp>
    </p:spTree>
    <p:extLst>
      <p:ext uri="{BB962C8B-B14F-4D97-AF65-F5344CB8AC3E}">
        <p14:creationId xmlns:p14="http://schemas.microsoft.com/office/powerpoint/2010/main" xmlns="" val="374841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BB9EE-CA3B-104A-A0BA-B8F38E2DBC3C}"/>
              </a:ext>
            </a:extLst>
          </p:cNvPr>
          <p:cNvSpPr>
            <a:spLocks noGrp="1"/>
          </p:cNvSpPr>
          <p:nvPr>
            <p:ph type="title"/>
          </p:nvPr>
        </p:nvSpPr>
        <p:spPr/>
        <p:txBody>
          <a:bodyPr/>
          <a:lstStyle/>
          <a:p>
            <a:r>
              <a:rPr lang="en-US" dirty="0"/>
              <a:t>A classic tale </a:t>
            </a:r>
          </a:p>
        </p:txBody>
      </p:sp>
      <p:sp>
        <p:nvSpPr>
          <p:cNvPr id="3" name="Content Placeholder 2">
            <a:extLst>
              <a:ext uri="{FF2B5EF4-FFF2-40B4-BE49-F238E27FC236}">
                <a16:creationId xmlns:a16="http://schemas.microsoft.com/office/drawing/2014/main" xmlns="" id="{0DA96AD9-CA26-C54D-A4AA-96E68CD5C3DB}"/>
              </a:ext>
            </a:extLst>
          </p:cNvPr>
          <p:cNvSpPr>
            <a:spLocks noGrp="1"/>
          </p:cNvSpPr>
          <p:nvPr>
            <p:ph idx="1"/>
          </p:nvPr>
        </p:nvSpPr>
        <p:spPr/>
        <p:txBody>
          <a:bodyPr>
            <a:normAutofit fontScale="92500" lnSpcReduction="10000"/>
          </a:bodyPr>
          <a:lstStyle/>
          <a:p>
            <a:r>
              <a:rPr lang="en-US" dirty="0"/>
              <a:t>This closing of Seekoegat VGK primary highlights the siloed and one size fits all approach adopted by government departments, and in this case WCED</a:t>
            </a:r>
          </a:p>
          <a:p>
            <a:r>
              <a:rPr lang="en-US" dirty="0"/>
              <a:t>The rights of children to be heard and their views considered in political processes that affects them has been ignored – there has been no consultation with children throughout the entire process</a:t>
            </a:r>
          </a:p>
          <a:p>
            <a:r>
              <a:rPr lang="en-US" dirty="0"/>
              <a:t>The failure to ensure an effective public participation process through effective engagement – decisions has been made without due consideration of the concerns of parents - a top-down approach was employed with little consideration for the community</a:t>
            </a:r>
          </a:p>
          <a:p>
            <a:r>
              <a:rPr lang="en-US" dirty="0"/>
              <a:t>The broader strategy of comprehensive rural development has not been considered </a:t>
            </a:r>
          </a:p>
        </p:txBody>
      </p:sp>
    </p:spTree>
    <p:extLst>
      <p:ext uri="{BB962C8B-B14F-4D97-AF65-F5344CB8AC3E}">
        <p14:creationId xmlns:p14="http://schemas.microsoft.com/office/powerpoint/2010/main" xmlns="" val="103108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8E6BF-AA1B-6444-ABD3-58DB491DCB93}"/>
              </a:ext>
            </a:extLst>
          </p:cNvPr>
          <p:cNvSpPr>
            <a:spLocks noGrp="1"/>
          </p:cNvSpPr>
          <p:nvPr>
            <p:ph type="title"/>
          </p:nvPr>
        </p:nvSpPr>
        <p:spPr/>
        <p:txBody>
          <a:bodyPr/>
          <a:lstStyle/>
          <a:p>
            <a:r>
              <a:rPr lang="en-US" dirty="0"/>
              <a:t>Failures are lessons</a:t>
            </a:r>
          </a:p>
        </p:txBody>
      </p:sp>
      <p:sp>
        <p:nvSpPr>
          <p:cNvPr id="3" name="Content Placeholder 2">
            <a:extLst>
              <a:ext uri="{FF2B5EF4-FFF2-40B4-BE49-F238E27FC236}">
                <a16:creationId xmlns:a16="http://schemas.microsoft.com/office/drawing/2014/main" xmlns="" id="{EB0960CE-CEDC-2346-8171-64D17FF8EC79}"/>
              </a:ext>
            </a:extLst>
          </p:cNvPr>
          <p:cNvSpPr>
            <a:spLocks noGrp="1"/>
          </p:cNvSpPr>
          <p:nvPr>
            <p:ph idx="1"/>
          </p:nvPr>
        </p:nvSpPr>
        <p:spPr/>
        <p:txBody>
          <a:bodyPr/>
          <a:lstStyle/>
          <a:p>
            <a:r>
              <a:rPr lang="en-US" dirty="0"/>
              <a:t>Policy development and implementation should be representative of the interest of the poor – closing this school is not in the interest of this community</a:t>
            </a:r>
          </a:p>
          <a:p>
            <a:r>
              <a:rPr lang="en-US" dirty="0"/>
              <a:t>WCED has applied a narrow focus and failed to consider the implication of school closure within the context of the unique environment, and through the lens of integrated solutions that would include social, and rural development within the agricultural sector</a:t>
            </a:r>
          </a:p>
          <a:p>
            <a:r>
              <a:rPr lang="en-US" dirty="0"/>
              <a:t>It exposes the lack of innovative solutions to maximize limited resources such as infrastructure to address a workable solution that speaks to the needs of the community </a:t>
            </a:r>
          </a:p>
          <a:p>
            <a:pPr lvl="1"/>
            <a:r>
              <a:rPr lang="en-US" dirty="0"/>
              <a:t>There is one YCC in the whole of </a:t>
            </a:r>
            <a:r>
              <a:rPr lang="en-US" dirty="0" err="1"/>
              <a:t>Oudtshoorn</a:t>
            </a:r>
            <a:r>
              <a:rPr lang="en-US" dirty="0"/>
              <a:t> and Central Karoo</a:t>
            </a:r>
          </a:p>
          <a:p>
            <a:endParaRPr lang="en-US" dirty="0"/>
          </a:p>
        </p:txBody>
      </p:sp>
    </p:spTree>
    <p:extLst>
      <p:ext uri="{BB962C8B-B14F-4D97-AF65-F5344CB8AC3E}">
        <p14:creationId xmlns:p14="http://schemas.microsoft.com/office/powerpoint/2010/main" xmlns="" val="726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995909-D1C4-A04B-9FB7-DAB79A77A705}"/>
              </a:ext>
            </a:extLst>
          </p:cNvPr>
          <p:cNvSpPr>
            <a:spLocks noGrp="1"/>
          </p:cNvSpPr>
          <p:nvPr>
            <p:ph type="title"/>
          </p:nvPr>
        </p:nvSpPr>
        <p:spPr/>
        <p:txBody>
          <a:bodyPr/>
          <a:lstStyle/>
          <a:p>
            <a:r>
              <a:rPr lang="en-US" dirty="0"/>
              <a:t>Community’s plea</a:t>
            </a:r>
          </a:p>
        </p:txBody>
      </p:sp>
      <p:sp>
        <p:nvSpPr>
          <p:cNvPr id="3" name="Content Placeholder 2">
            <a:extLst>
              <a:ext uri="{FF2B5EF4-FFF2-40B4-BE49-F238E27FC236}">
                <a16:creationId xmlns:a16="http://schemas.microsoft.com/office/drawing/2014/main" xmlns="" id="{78277755-94A1-5E45-A53B-0FCE798072B1}"/>
              </a:ext>
            </a:extLst>
          </p:cNvPr>
          <p:cNvSpPr>
            <a:spLocks noGrp="1"/>
          </p:cNvSpPr>
          <p:nvPr>
            <p:ph idx="1"/>
          </p:nvPr>
        </p:nvSpPr>
        <p:spPr/>
        <p:txBody>
          <a:bodyPr>
            <a:normAutofit/>
          </a:bodyPr>
          <a:lstStyle/>
          <a:p>
            <a:pPr lvl="0"/>
            <a:r>
              <a:rPr lang="en-US" dirty="0"/>
              <a:t>Community would like the school re-opened. </a:t>
            </a:r>
            <a:endParaRPr lang="en-ZA" dirty="0"/>
          </a:p>
          <a:p>
            <a:pPr lvl="0"/>
            <a:r>
              <a:rPr lang="en-US" dirty="0"/>
              <a:t>At least temporary teaching, supervision and care at the school while discussion takes place with the WCED on the future of the school and alternatives are considered.</a:t>
            </a:r>
            <a:endParaRPr lang="en-ZA" dirty="0"/>
          </a:p>
          <a:p>
            <a:pPr lvl="0"/>
            <a:r>
              <a:rPr lang="en-US" dirty="0"/>
              <a:t>Resumption of school feeding. </a:t>
            </a:r>
            <a:endParaRPr lang="en-ZA" dirty="0"/>
          </a:p>
          <a:p>
            <a:pPr lvl="0"/>
            <a:r>
              <a:rPr lang="en-US" dirty="0"/>
              <a:t>School assets owned by WCED are not removed as </a:t>
            </a:r>
            <a:r>
              <a:rPr lang="en-GB" dirty="0"/>
              <a:t>their removal would render it impossible to restart the school or interest third-party backers.</a:t>
            </a:r>
            <a:endParaRPr lang="en-ZA" dirty="0"/>
          </a:p>
          <a:p>
            <a:endParaRPr lang="en-US" dirty="0"/>
          </a:p>
        </p:txBody>
      </p:sp>
    </p:spTree>
    <p:extLst>
      <p:ext uri="{BB962C8B-B14F-4D97-AF65-F5344CB8AC3E}">
        <p14:creationId xmlns:p14="http://schemas.microsoft.com/office/powerpoint/2010/main" xmlns="" val="125984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499512-3FF3-EF43-ABA3-990FB7A31A85}"/>
              </a:ext>
            </a:extLst>
          </p:cNvPr>
          <p:cNvSpPr>
            <a:spLocks noGrp="1"/>
          </p:cNvSpPr>
          <p:nvPr>
            <p:ph type="title"/>
          </p:nvPr>
        </p:nvSpPr>
        <p:spPr/>
        <p:txBody>
          <a:bodyPr/>
          <a:lstStyle/>
          <a:p>
            <a:r>
              <a:rPr lang="en-US" dirty="0"/>
              <a:t>For the </a:t>
            </a:r>
            <a:r>
              <a:rPr lang="en-US"/>
              <a:t>Committee’s consideration</a:t>
            </a:r>
            <a:endParaRPr lang="en-US" dirty="0"/>
          </a:p>
        </p:txBody>
      </p:sp>
      <p:sp>
        <p:nvSpPr>
          <p:cNvPr id="3" name="Content Placeholder 2">
            <a:extLst>
              <a:ext uri="{FF2B5EF4-FFF2-40B4-BE49-F238E27FC236}">
                <a16:creationId xmlns:a16="http://schemas.microsoft.com/office/drawing/2014/main" xmlns="" id="{FCF580F6-94A6-F948-B676-E25385D690C4}"/>
              </a:ext>
            </a:extLst>
          </p:cNvPr>
          <p:cNvSpPr>
            <a:spLocks noGrp="1"/>
          </p:cNvSpPr>
          <p:nvPr>
            <p:ph idx="1"/>
          </p:nvPr>
        </p:nvSpPr>
        <p:spPr/>
        <p:txBody>
          <a:bodyPr>
            <a:normAutofit fontScale="85000" lnSpcReduction="20000"/>
          </a:bodyPr>
          <a:lstStyle/>
          <a:p>
            <a:r>
              <a:rPr lang="en-US" dirty="0"/>
              <a:t>The rural education policy environment is underdeveloped and increased oversight of the policy development process is needed</a:t>
            </a:r>
          </a:p>
          <a:p>
            <a:r>
              <a:rPr lang="en-US" dirty="0"/>
              <a:t>School closure processes need to be amended to get community buy-in and meet constitutional standards</a:t>
            </a:r>
          </a:p>
          <a:p>
            <a:r>
              <a:rPr lang="en-US" dirty="0"/>
              <a:t>Research into rural education and the impact of school closures is needed.</a:t>
            </a:r>
          </a:p>
          <a:p>
            <a:r>
              <a:rPr lang="en-US" dirty="0"/>
              <a:t>Unexpected consequences of policy are not planned for and detailed socio-economic assessment is not carried out</a:t>
            </a:r>
          </a:p>
          <a:p>
            <a:r>
              <a:rPr lang="en-US" dirty="0"/>
              <a:t>How can the community be empowered to work with the WCED and the rest of government to develop solutions?</a:t>
            </a:r>
          </a:p>
          <a:p>
            <a:r>
              <a:rPr lang="en-US" dirty="0"/>
              <a:t>The committee should receive a report back on progress </a:t>
            </a:r>
          </a:p>
        </p:txBody>
      </p:sp>
    </p:spTree>
    <p:extLst>
      <p:ext uri="{BB962C8B-B14F-4D97-AF65-F5344CB8AC3E}">
        <p14:creationId xmlns:p14="http://schemas.microsoft.com/office/powerpoint/2010/main" xmlns="" val="346360382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416</TotalTime>
  <Words>792</Words>
  <Application>Microsoft Office PowerPoint</Application>
  <PresentationFormat>Custom</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Gallery</vt:lpstr>
      <vt:lpstr>Rural education</vt:lpstr>
      <vt:lpstr>The rights of rural communities</vt:lpstr>
      <vt:lpstr>The story of Seekoegat vgk primary</vt:lpstr>
      <vt:lpstr>The story of Seekoegat VGK primary school</vt:lpstr>
      <vt:lpstr>Context matters:  The klein karoo </vt:lpstr>
      <vt:lpstr>A classic tale </vt:lpstr>
      <vt:lpstr>Failures are lessons</vt:lpstr>
      <vt:lpstr>Community’s plea</vt:lpstr>
      <vt:lpstr>For the Committee’s consideration</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education</dc:title>
  <dc:creator>msukers@parliament.gov.za</dc:creator>
  <cp:lastModifiedBy>Monique</cp:lastModifiedBy>
  <cp:revision>6</cp:revision>
  <dcterms:created xsi:type="dcterms:W3CDTF">2022-05-02T10:21:20Z</dcterms:created>
  <dcterms:modified xsi:type="dcterms:W3CDTF">2022-05-03T08:07:50Z</dcterms:modified>
</cp:coreProperties>
</file>