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307" r:id="rId7"/>
    <p:sldId id="310" r:id="rId8"/>
    <p:sldId id="320" r:id="rId9"/>
    <p:sldId id="308" r:id="rId10"/>
    <p:sldId id="321" r:id="rId11"/>
    <p:sldId id="309" r:id="rId12"/>
    <p:sldId id="303" r:id="rId13"/>
    <p:sldId id="305" r:id="rId14"/>
    <p:sldId id="313" r:id="rId15"/>
    <p:sldId id="314" r:id="rId16"/>
    <p:sldId id="315" r:id="rId17"/>
    <p:sldId id="318" r:id="rId18"/>
    <p:sldId id="317" r:id="rId19"/>
    <p:sldId id="319" r:id="rId20"/>
    <p:sldId id="292" r:id="rId21"/>
    <p:sldId id="299" r:id="rId22"/>
    <p:sldId id="300" r:id="rId23"/>
    <p:sldId id="301" r:id="rId24"/>
    <p:sldId id="302" r:id="rId25"/>
    <p:sldId id="262" r:id="rId2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780A55A-57DE-4CE1-BF7D-B66D70F8C236}">
          <p14:sldIdLst>
            <p14:sldId id="257"/>
          </p14:sldIdLst>
        </p14:section>
        <p14:section name="Untitled Section" id="{919A62DB-9371-4795-8575-391D13E637B3}">
          <p14:sldIdLst>
            <p14:sldId id="258"/>
            <p14:sldId id="307"/>
            <p14:sldId id="310"/>
            <p14:sldId id="320"/>
            <p14:sldId id="308"/>
            <p14:sldId id="321"/>
            <p14:sldId id="309"/>
            <p14:sldId id="303"/>
            <p14:sldId id="305"/>
            <p14:sldId id="313"/>
            <p14:sldId id="314"/>
            <p14:sldId id="315"/>
            <p14:sldId id="318"/>
            <p14:sldId id="317"/>
            <p14:sldId id="319"/>
            <p14:sldId id="292"/>
            <p14:sldId id="299"/>
            <p14:sldId id="300"/>
            <p14:sldId id="301"/>
            <p14:sldId id="302"/>
            <p14:sldId id="262"/>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4B425-7112-C8DD-65DD-4A65522ACDBC}" name="Trevor Rammitlwa" initials="TR" userId="S::trevorr@nemisa.co.za::78bcfe94-4f68-46e2-8b1e-32141c5f0f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us Van Niekerk" initials="MVN" lastIdx="13" clrIdx="0">
    <p:extLst>
      <p:ext uri="{19B8F6BF-5375-455C-9EA6-DF929625EA0E}">
        <p15:presenceInfo xmlns:p15="http://schemas.microsoft.com/office/powerpoint/2012/main" xmlns="" userId="S::Marius@DTPS.GOV.ZA::e8c319af-3339-4c52-98dd-f381aa12dc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490C"/>
    <a:srgbClr val="F582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autoAdjust="0"/>
    <p:restoredTop sz="93792" autoAdjust="0"/>
  </p:normalViewPr>
  <p:slideViewPr>
    <p:cSldViewPr snapToGrid="0">
      <p:cViewPr varScale="1">
        <p:scale>
          <a:sx n="73" d="100"/>
          <a:sy n="73" d="100"/>
        </p:scale>
        <p:origin x="-48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9605E-F97B-4795-92AB-0786C6C959F2}" type="doc">
      <dgm:prSet loTypeId="urn:microsoft.com/office/officeart/2005/8/layout/pyramid2" loCatId="list" qsTypeId="urn:microsoft.com/office/officeart/2005/8/quickstyle/simple1" qsCatId="simple" csTypeId="urn:microsoft.com/office/officeart/2005/8/colors/colorful1#1" csCatId="colorful" phldr="1"/>
      <dgm:spPr/>
      <dgm:t>
        <a:bodyPr/>
        <a:lstStyle/>
        <a:p>
          <a:endParaRPr lang="en-US"/>
        </a:p>
      </dgm:t>
    </dgm:pt>
    <dgm:pt modelId="{7761A86E-BA41-49B4-9C8F-6186347BB310}">
      <dgm:prSet custT="1"/>
      <dgm:spPr/>
      <dgm:t>
        <a:bodyPr/>
        <a:lstStyle/>
        <a:p>
          <a:r>
            <a:rPr lang="en-US" sz="1600" b="1" dirty="0"/>
            <a:t>Vision: </a:t>
          </a:r>
        </a:p>
        <a:p>
          <a:r>
            <a:rPr lang="en-US" sz="1600" dirty="0"/>
            <a:t>Digitally transformed society</a:t>
          </a:r>
        </a:p>
      </dgm:t>
    </dgm:pt>
    <dgm:pt modelId="{013539FA-6E83-4D62-BF4F-8C2F1AA81E5A}" type="parTrans" cxnId="{2EF56870-3897-49AB-B7B1-452AA554BF77}">
      <dgm:prSet/>
      <dgm:spPr/>
      <dgm:t>
        <a:bodyPr/>
        <a:lstStyle/>
        <a:p>
          <a:endParaRPr lang="en-US"/>
        </a:p>
      </dgm:t>
    </dgm:pt>
    <dgm:pt modelId="{4443B0DC-B74C-448E-B287-6C5BB87D9E54}" type="sibTrans" cxnId="{2EF56870-3897-49AB-B7B1-452AA554BF77}">
      <dgm:prSet/>
      <dgm:spPr/>
      <dgm:t>
        <a:bodyPr/>
        <a:lstStyle/>
        <a:p>
          <a:endParaRPr lang="en-US"/>
        </a:p>
      </dgm:t>
    </dgm:pt>
    <dgm:pt modelId="{9755DA74-D113-4B5B-9AA9-22F83D34BD6C}">
      <dgm:prSet custT="1"/>
      <dgm:spPr/>
      <dgm:t>
        <a:bodyPr/>
        <a:lstStyle/>
        <a:p>
          <a:r>
            <a:rPr lang="en-US" sz="1600" b="1" dirty="0"/>
            <a:t>Mission:</a:t>
          </a:r>
          <a:r>
            <a:rPr lang="en-US" sz="1600" dirty="0"/>
            <a:t/>
          </a:r>
          <a:br>
            <a:rPr lang="en-US" sz="1600" dirty="0"/>
          </a:br>
          <a:r>
            <a:rPr lang="en-US" sz="1600" dirty="0"/>
            <a:t>To be a leader in the provision of cutting-edge digital, innovation and broadcasting skills</a:t>
          </a:r>
        </a:p>
      </dgm:t>
    </dgm:pt>
    <dgm:pt modelId="{412DD735-C68B-482D-9626-D2CFEC218805}" type="parTrans" cxnId="{95F6CD2F-F3F9-4285-9D34-7DD64DBDCC05}">
      <dgm:prSet/>
      <dgm:spPr/>
      <dgm:t>
        <a:bodyPr/>
        <a:lstStyle/>
        <a:p>
          <a:endParaRPr lang="en-US"/>
        </a:p>
      </dgm:t>
    </dgm:pt>
    <dgm:pt modelId="{714D3014-15B0-48A8-9C8A-DEB6317471A6}" type="sibTrans" cxnId="{95F6CD2F-F3F9-4285-9D34-7DD64DBDCC05}">
      <dgm:prSet/>
      <dgm:spPr/>
      <dgm:t>
        <a:bodyPr/>
        <a:lstStyle/>
        <a:p>
          <a:endParaRPr lang="en-US"/>
        </a:p>
      </dgm:t>
    </dgm:pt>
    <dgm:pt modelId="{ABA83EEB-5B6C-4CF8-B96F-2A604A96DD67}">
      <dgm:prSet custT="1"/>
      <dgm:spPr/>
      <dgm:t>
        <a:bodyPr/>
        <a:lstStyle/>
        <a:p>
          <a:r>
            <a:rPr lang="en-US" sz="1600" b="1" dirty="0"/>
            <a:t>Impact Statement: </a:t>
          </a:r>
        </a:p>
        <a:p>
          <a:r>
            <a:rPr lang="en-US" sz="1600" dirty="0"/>
            <a:t>Accelerated use of digital technologies to improve quality of life</a:t>
          </a:r>
        </a:p>
      </dgm:t>
    </dgm:pt>
    <dgm:pt modelId="{5B105F28-E3D9-4AB3-AC2B-3F2E43782B1B}" type="parTrans" cxnId="{85E8D586-0BE3-4EBE-BF3A-CEFFB66B98B6}">
      <dgm:prSet/>
      <dgm:spPr/>
      <dgm:t>
        <a:bodyPr/>
        <a:lstStyle/>
        <a:p>
          <a:endParaRPr lang="en-US"/>
        </a:p>
      </dgm:t>
    </dgm:pt>
    <dgm:pt modelId="{2672C494-CD22-4485-982E-C89E9B919815}" type="sibTrans" cxnId="{85E8D586-0BE3-4EBE-BF3A-CEFFB66B98B6}">
      <dgm:prSet/>
      <dgm:spPr/>
      <dgm:t>
        <a:bodyPr/>
        <a:lstStyle/>
        <a:p>
          <a:endParaRPr lang="en-US"/>
        </a:p>
      </dgm:t>
    </dgm:pt>
    <dgm:pt modelId="{7FBCC25B-B0EA-4C17-87AF-22270494EA46}" type="pres">
      <dgm:prSet presAssocID="{BFF9605E-F97B-4795-92AB-0786C6C959F2}" presName="compositeShape" presStyleCnt="0">
        <dgm:presLayoutVars>
          <dgm:dir/>
          <dgm:resizeHandles/>
        </dgm:presLayoutVars>
      </dgm:prSet>
      <dgm:spPr/>
      <dgm:t>
        <a:bodyPr/>
        <a:lstStyle/>
        <a:p>
          <a:endParaRPr lang="en-US"/>
        </a:p>
      </dgm:t>
    </dgm:pt>
    <dgm:pt modelId="{A6083B22-4D8F-47BD-8847-DF9E4BCBA825}" type="pres">
      <dgm:prSet presAssocID="{BFF9605E-F97B-4795-92AB-0786C6C959F2}" presName="pyramid" presStyleLbl="node1" presStyleIdx="0" presStyleCnt="1"/>
      <dgm:spPr/>
    </dgm:pt>
    <dgm:pt modelId="{850FA945-4408-4C74-BDFA-93E4EB861E55}" type="pres">
      <dgm:prSet presAssocID="{BFF9605E-F97B-4795-92AB-0786C6C959F2}" presName="theList" presStyleCnt="0"/>
      <dgm:spPr/>
    </dgm:pt>
    <dgm:pt modelId="{BC435B6E-F759-46D6-B0CF-399691B4DDC7}" type="pres">
      <dgm:prSet presAssocID="{7761A86E-BA41-49B4-9C8F-6186347BB310}" presName="aNode" presStyleLbl="fgAcc1" presStyleIdx="0" presStyleCnt="3">
        <dgm:presLayoutVars>
          <dgm:bulletEnabled val="1"/>
        </dgm:presLayoutVars>
      </dgm:prSet>
      <dgm:spPr/>
      <dgm:t>
        <a:bodyPr/>
        <a:lstStyle/>
        <a:p>
          <a:endParaRPr lang="en-US"/>
        </a:p>
      </dgm:t>
    </dgm:pt>
    <dgm:pt modelId="{CEC00BB4-3692-47CE-B52A-D9253A8F6352}" type="pres">
      <dgm:prSet presAssocID="{7761A86E-BA41-49B4-9C8F-6186347BB310}" presName="aSpace" presStyleCnt="0"/>
      <dgm:spPr/>
    </dgm:pt>
    <dgm:pt modelId="{0ABFBB6B-BD28-414A-85F5-C2498081BB4A}" type="pres">
      <dgm:prSet presAssocID="{9755DA74-D113-4B5B-9AA9-22F83D34BD6C}" presName="aNode" presStyleLbl="fgAcc1" presStyleIdx="1" presStyleCnt="3">
        <dgm:presLayoutVars>
          <dgm:bulletEnabled val="1"/>
        </dgm:presLayoutVars>
      </dgm:prSet>
      <dgm:spPr/>
      <dgm:t>
        <a:bodyPr/>
        <a:lstStyle/>
        <a:p>
          <a:endParaRPr lang="en-US"/>
        </a:p>
      </dgm:t>
    </dgm:pt>
    <dgm:pt modelId="{33DB4244-E934-46CD-B923-6E51F6818959}" type="pres">
      <dgm:prSet presAssocID="{9755DA74-D113-4B5B-9AA9-22F83D34BD6C}" presName="aSpace" presStyleCnt="0"/>
      <dgm:spPr/>
    </dgm:pt>
    <dgm:pt modelId="{80FE8850-C49E-4544-A458-8C92F0F4F5A1}" type="pres">
      <dgm:prSet presAssocID="{ABA83EEB-5B6C-4CF8-B96F-2A604A96DD67}" presName="aNode" presStyleLbl="fgAcc1" presStyleIdx="2" presStyleCnt="3">
        <dgm:presLayoutVars>
          <dgm:bulletEnabled val="1"/>
        </dgm:presLayoutVars>
      </dgm:prSet>
      <dgm:spPr/>
      <dgm:t>
        <a:bodyPr/>
        <a:lstStyle/>
        <a:p>
          <a:endParaRPr lang="en-US"/>
        </a:p>
      </dgm:t>
    </dgm:pt>
    <dgm:pt modelId="{7016B958-CB86-40B8-AE57-6E9BBB7ED028}" type="pres">
      <dgm:prSet presAssocID="{ABA83EEB-5B6C-4CF8-B96F-2A604A96DD67}" presName="aSpace" presStyleCnt="0"/>
      <dgm:spPr/>
    </dgm:pt>
  </dgm:ptLst>
  <dgm:cxnLst>
    <dgm:cxn modelId="{2EF56870-3897-49AB-B7B1-452AA554BF77}" srcId="{BFF9605E-F97B-4795-92AB-0786C6C959F2}" destId="{7761A86E-BA41-49B4-9C8F-6186347BB310}" srcOrd="0" destOrd="0" parTransId="{013539FA-6E83-4D62-BF4F-8C2F1AA81E5A}" sibTransId="{4443B0DC-B74C-448E-B287-6C5BB87D9E54}"/>
    <dgm:cxn modelId="{85E8D586-0BE3-4EBE-BF3A-CEFFB66B98B6}" srcId="{BFF9605E-F97B-4795-92AB-0786C6C959F2}" destId="{ABA83EEB-5B6C-4CF8-B96F-2A604A96DD67}" srcOrd="2" destOrd="0" parTransId="{5B105F28-E3D9-4AB3-AC2B-3F2E43782B1B}" sibTransId="{2672C494-CD22-4485-982E-C89E9B919815}"/>
    <dgm:cxn modelId="{061B36B8-0565-4B06-9B00-DC7A9A064BF0}" type="presOf" srcId="{BFF9605E-F97B-4795-92AB-0786C6C959F2}" destId="{7FBCC25B-B0EA-4C17-87AF-22270494EA46}" srcOrd="0" destOrd="0" presId="urn:microsoft.com/office/officeart/2005/8/layout/pyramid2"/>
    <dgm:cxn modelId="{668DB7E7-20E9-4F0F-B206-430DEB13A840}" type="presOf" srcId="{ABA83EEB-5B6C-4CF8-B96F-2A604A96DD67}" destId="{80FE8850-C49E-4544-A458-8C92F0F4F5A1}" srcOrd="0" destOrd="0" presId="urn:microsoft.com/office/officeart/2005/8/layout/pyramid2"/>
    <dgm:cxn modelId="{3CD3D645-696A-4B51-8A5F-CA27743C81F2}" type="presOf" srcId="{7761A86E-BA41-49B4-9C8F-6186347BB310}" destId="{BC435B6E-F759-46D6-B0CF-399691B4DDC7}" srcOrd="0" destOrd="0" presId="urn:microsoft.com/office/officeart/2005/8/layout/pyramid2"/>
    <dgm:cxn modelId="{B7E3EC50-DC09-4AD1-8C18-A22BD08A5002}" type="presOf" srcId="{9755DA74-D113-4B5B-9AA9-22F83D34BD6C}" destId="{0ABFBB6B-BD28-414A-85F5-C2498081BB4A}" srcOrd="0" destOrd="0" presId="urn:microsoft.com/office/officeart/2005/8/layout/pyramid2"/>
    <dgm:cxn modelId="{95F6CD2F-F3F9-4285-9D34-7DD64DBDCC05}" srcId="{BFF9605E-F97B-4795-92AB-0786C6C959F2}" destId="{9755DA74-D113-4B5B-9AA9-22F83D34BD6C}" srcOrd="1" destOrd="0" parTransId="{412DD735-C68B-482D-9626-D2CFEC218805}" sibTransId="{714D3014-15B0-48A8-9C8A-DEB6317471A6}"/>
    <dgm:cxn modelId="{444FCB77-3BD9-4ADC-A2BB-0BF8CBE1AEB6}" type="presParOf" srcId="{7FBCC25B-B0EA-4C17-87AF-22270494EA46}" destId="{A6083B22-4D8F-47BD-8847-DF9E4BCBA825}" srcOrd="0" destOrd="0" presId="urn:microsoft.com/office/officeart/2005/8/layout/pyramid2"/>
    <dgm:cxn modelId="{C0792492-DCB2-4347-A3AA-05802AC9D322}" type="presParOf" srcId="{7FBCC25B-B0EA-4C17-87AF-22270494EA46}" destId="{850FA945-4408-4C74-BDFA-93E4EB861E55}" srcOrd="1" destOrd="0" presId="urn:microsoft.com/office/officeart/2005/8/layout/pyramid2"/>
    <dgm:cxn modelId="{7690DEBD-C6EA-498D-AAD1-ECF7BBE7A416}" type="presParOf" srcId="{850FA945-4408-4C74-BDFA-93E4EB861E55}" destId="{BC435B6E-F759-46D6-B0CF-399691B4DDC7}" srcOrd="0" destOrd="0" presId="urn:microsoft.com/office/officeart/2005/8/layout/pyramid2"/>
    <dgm:cxn modelId="{3006DCB1-72BF-48DF-9876-E000C9037EB6}" type="presParOf" srcId="{850FA945-4408-4C74-BDFA-93E4EB861E55}" destId="{CEC00BB4-3692-47CE-B52A-D9253A8F6352}" srcOrd="1" destOrd="0" presId="urn:microsoft.com/office/officeart/2005/8/layout/pyramid2"/>
    <dgm:cxn modelId="{64B021A7-0D7C-4A5E-8A97-00CD648ABB1B}" type="presParOf" srcId="{850FA945-4408-4C74-BDFA-93E4EB861E55}" destId="{0ABFBB6B-BD28-414A-85F5-C2498081BB4A}" srcOrd="2" destOrd="0" presId="urn:microsoft.com/office/officeart/2005/8/layout/pyramid2"/>
    <dgm:cxn modelId="{4CBCF47D-1C67-403D-B635-D9E34C4C4207}" type="presParOf" srcId="{850FA945-4408-4C74-BDFA-93E4EB861E55}" destId="{33DB4244-E934-46CD-B923-6E51F6818959}" srcOrd="3" destOrd="0" presId="urn:microsoft.com/office/officeart/2005/8/layout/pyramid2"/>
    <dgm:cxn modelId="{A55173D5-50EF-498C-AF38-B211242D3DDD}" type="presParOf" srcId="{850FA945-4408-4C74-BDFA-93E4EB861E55}" destId="{80FE8850-C49E-4544-A458-8C92F0F4F5A1}" srcOrd="4" destOrd="0" presId="urn:microsoft.com/office/officeart/2005/8/layout/pyramid2"/>
    <dgm:cxn modelId="{3DA8FB7F-0D04-476C-947B-ABDEFDE392EB}" type="presParOf" srcId="{850FA945-4408-4C74-BDFA-93E4EB861E55}" destId="{7016B958-CB86-40B8-AE57-6E9BBB7ED028}" srcOrd="5" destOrd="0" presId="urn:microsoft.com/office/officeart/2005/8/layout/pyramid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E0E6E-FC7A-4169-B445-5D2DC2D0F02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ZA"/>
        </a:p>
      </dgm:t>
    </dgm:pt>
    <dgm:pt modelId="{4223BBB6-CBE7-45DF-82E3-64198C6F2679}">
      <dgm:prSet phldrT="[Text]"/>
      <dgm:spPr/>
      <dgm:t>
        <a:bodyPr/>
        <a:lstStyle/>
        <a:p>
          <a:r>
            <a:rPr lang="en-ZA" dirty="0"/>
            <a:t>Agility</a:t>
          </a:r>
        </a:p>
      </dgm:t>
    </dgm:pt>
    <dgm:pt modelId="{2D348199-CEB0-436E-9A51-EC3C42082C40}" type="parTrans" cxnId="{0510FD84-3089-4F7D-A113-EED205E02EF2}">
      <dgm:prSet/>
      <dgm:spPr/>
      <dgm:t>
        <a:bodyPr/>
        <a:lstStyle/>
        <a:p>
          <a:endParaRPr lang="en-ZA"/>
        </a:p>
      </dgm:t>
    </dgm:pt>
    <dgm:pt modelId="{82808BF8-0479-48FC-804A-4A0AF357EE83}" type="sibTrans" cxnId="{0510FD84-3089-4F7D-A113-EED205E02EF2}">
      <dgm:prSet/>
      <dgm:spPr/>
      <dgm:t>
        <a:bodyPr/>
        <a:lstStyle/>
        <a:p>
          <a:endParaRPr lang="en-ZA"/>
        </a:p>
      </dgm:t>
    </dgm:pt>
    <dgm:pt modelId="{DF299A8D-DB4F-4EB8-9AB4-BE0B4A24CEA3}">
      <dgm:prSet phldrT="[Text]"/>
      <dgm:spPr/>
      <dgm:t>
        <a:bodyPr/>
        <a:lstStyle/>
        <a:p>
          <a:r>
            <a:rPr lang="en-ZA" dirty="0"/>
            <a:t>Collaboration</a:t>
          </a:r>
        </a:p>
      </dgm:t>
    </dgm:pt>
    <dgm:pt modelId="{1D609B2D-17FE-4690-9C15-686BB1374A8C}" type="parTrans" cxnId="{4D324CCC-0892-4352-8F2C-FD6370D3EF49}">
      <dgm:prSet/>
      <dgm:spPr/>
      <dgm:t>
        <a:bodyPr/>
        <a:lstStyle/>
        <a:p>
          <a:endParaRPr lang="en-ZA"/>
        </a:p>
      </dgm:t>
    </dgm:pt>
    <dgm:pt modelId="{58365DDB-3656-4CAB-9516-5FF64A1B7EC1}" type="sibTrans" cxnId="{4D324CCC-0892-4352-8F2C-FD6370D3EF49}">
      <dgm:prSet/>
      <dgm:spPr/>
      <dgm:t>
        <a:bodyPr/>
        <a:lstStyle/>
        <a:p>
          <a:endParaRPr lang="en-ZA"/>
        </a:p>
      </dgm:t>
    </dgm:pt>
    <dgm:pt modelId="{B6D4F5BA-1369-4C91-A0CE-405BB0502191}">
      <dgm:prSet phldrT="[Text]"/>
      <dgm:spPr/>
      <dgm:t>
        <a:bodyPr/>
        <a:lstStyle/>
        <a:p>
          <a:r>
            <a:rPr lang="en-ZA" dirty="0"/>
            <a:t>Commitment to excellence</a:t>
          </a:r>
        </a:p>
      </dgm:t>
    </dgm:pt>
    <dgm:pt modelId="{09FAF9B6-C902-4607-992B-AE31EADB388D}" type="parTrans" cxnId="{9C0C0850-4BF8-4968-836A-56898125D2C8}">
      <dgm:prSet/>
      <dgm:spPr/>
      <dgm:t>
        <a:bodyPr/>
        <a:lstStyle/>
        <a:p>
          <a:endParaRPr lang="en-ZA"/>
        </a:p>
      </dgm:t>
    </dgm:pt>
    <dgm:pt modelId="{D6C234BB-1518-4CE8-B0B9-D8AEB7033648}" type="sibTrans" cxnId="{9C0C0850-4BF8-4968-836A-56898125D2C8}">
      <dgm:prSet/>
      <dgm:spPr/>
      <dgm:t>
        <a:bodyPr/>
        <a:lstStyle/>
        <a:p>
          <a:endParaRPr lang="en-ZA"/>
        </a:p>
      </dgm:t>
    </dgm:pt>
    <dgm:pt modelId="{AE0BAD9C-8D4B-401D-A1CB-A6DFADA63205}">
      <dgm:prSet/>
      <dgm:spPr/>
      <dgm:t>
        <a:bodyPr/>
        <a:lstStyle/>
        <a:p>
          <a:r>
            <a:rPr lang="en-ZA" dirty="0"/>
            <a:t>Integrity</a:t>
          </a:r>
        </a:p>
      </dgm:t>
    </dgm:pt>
    <dgm:pt modelId="{6EB5D39D-1D02-4EF4-ABF5-1E0A2E07F4F1}" type="parTrans" cxnId="{3FA5F294-CF50-4E15-A13D-84FDA16EC4E9}">
      <dgm:prSet/>
      <dgm:spPr/>
      <dgm:t>
        <a:bodyPr/>
        <a:lstStyle/>
        <a:p>
          <a:endParaRPr lang="en-ZA"/>
        </a:p>
      </dgm:t>
    </dgm:pt>
    <dgm:pt modelId="{04F8C812-E63D-4054-8739-AF71988DF2F0}" type="sibTrans" cxnId="{3FA5F294-CF50-4E15-A13D-84FDA16EC4E9}">
      <dgm:prSet/>
      <dgm:spPr/>
      <dgm:t>
        <a:bodyPr/>
        <a:lstStyle/>
        <a:p>
          <a:endParaRPr lang="en-ZA"/>
        </a:p>
      </dgm:t>
    </dgm:pt>
    <dgm:pt modelId="{C556E68E-254E-49E0-81CA-E137340CB338}">
      <dgm:prSet/>
      <dgm:spPr/>
      <dgm:t>
        <a:bodyPr/>
        <a:lstStyle/>
        <a:p>
          <a:r>
            <a:rPr lang="en-ZA" dirty="0"/>
            <a:t>Professionalism</a:t>
          </a:r>
        </a:p>
      </dgm:t>
    </dgm:pt>
    <dgm:pt modelId="{D8669131-287C-4C8E-B5DC-EF87A3639E3C}" type="parTrans" cxnId="{C2BD76F7-46E9-42A0-B5D0-F4CC6D9B2BC9}">
      <dgm:prSet/>
      <dgm:spPr/>
      <dgm:t>
        <a:bodyPr/>
        <a:lstStyle/>
        <a:p>
          <a:endParaRPr lang="en-ZA"/>
        </a:p>
      </dgm:t>
    </dgm:pt>
    <dgm:pt modelId="{C7FBC173-EE6A-46D0-95CD-40DF38B668ED}" type="sibTrans" cxnId="{C2BD76F7-46E9-42A0-B5D0-F4CC6D9B2BC9}">
      <dgm:prSet/>
      <dgm:spPr/>
      <dgm:t>
        <a:bodyPr/>
        <a:lstStyle/>
        <a:p>
          <a:endParaRPr lang="en-ZA"/>
        </a:p>
      </dgm:t>
    </dgm:pt>
    <dgm:pt modelId="{241EC09A-9BAF-4B3E-989A-CC412E2E3CA8}" type="pres">
      <dgm:prSet presAssocID="{46CE0E6E-FC7A-4169-B445-5D2DC2D0F025}" presName="Name0" presStyleCnt="0">
        <dgm:presLayoutVars>
          <dgm:chMax val="7"/>
          <dgm:chPref val="7"/>
          <dgm:dir/>
        </dgm:presLayoutVars>
      </dgm:prSet>
      <dgm:spPr/>
      <dgm:t>
        <a:bodyPr/>
        <a:lstStyle/>
        <a:p>
          <a:endParaRPr lang="en-US"/>
        </a:p>
      </dgm:t>
    </dgm:pt>
    <dgm:pt modelId="{FD94BCD0-8CC4-448A-9C6B-2BEDA8B2C124}" type="pres">
      <dgm:prSet presAssocID="{46CE0E6E-FC7A-4169-B445-5D2DC2D0F025}" presName="Name1" presStyleCnt="0"/>
      <dgm:spPr/>
    </dgm:pt>
    <dgm:pt modelId="{7A4415BE-9058-4F04-899A-7F5E8E5C32F3}" type="pres">
      <dgm:prSet presAssocID="{46CE0E6E-FC7A-4169-B445-5D2DC2D0F025}" presName="cycle" presStyleCnt="0"/>
      <dgm:spPr/>
    </dgm:pt>
    <dgm:pt modelId="{F5BE0A29-5ED3-4529-98D4-E2E71ED34C80}" type="pres">
      <dgm:prSet presAssocID="{46CE0E6E-FC7A-4169-B445-5D2DC2D0F025}" presName="srcNode" presStyleLbl="node1" presStyleIdx="0" presStyleCnt="5"/>
      <dgm:spPr/>
    </dgm:pt>
    <dgm:pt modelId="{29E2248F-65BD-49CD-B4EB-41B507021EC7}" type="pres">
      <dgm:prSet presAssocID="{46CE0E6E-FC7A-4169-B445-5D2DC2D0F025}" presName="conn" presStyleLbl="parChTrans1D2" presStyleIdx="0" presStyleCnt="1"/>
      <dgm:spPr/>
      <dgm:t>
        <a:bodyPr/>
        <a:lstStyle/>
        <a:p>
          <a:endParaRPr lang="en-US"/>
        </a:p>
      </dgm:t>
    </dgm:pt>
    <dgm:pt modelId="{C81C3B34-313E-4034-B911-01331C7F5A1B}" type="pres">
      <dgm:prSet presAssocID="{46CE0E6E-FC7A-4169-B445-5D2DC2D0F025}" presName="extraNode" presStyleLbl="node1" presStyleIdx="0" presStyleCnt="5"/>
      <dgm:spPr/>
    </dgm:pt>
    <dgm:pt modelId="{93F2A053-8E52-47D4-9DC5-B3C9D0BE020E}" type="pres">
      <dgm:prSet presAssocID="{46CE0E6E-FC7A-4169-B445-5D2DC2D0F025}" presName="dstNode" presStyleLbl="node1" presStyleIdx="0" presStyleCnt="5"/>
      <dgm:spPr/>
    </dgm:pt>
    <dgm:pt modelId="{E557B48F-861B-41DA-A523-60400FB187A9}" type="pres">
      <dgm:prSet presAssocID="{4223BBB6-CBE7-45DF-82E3-64198C6F2679}" presName="text_1" presStyleLbl="node1" presStyleIdx="0" presStyleCnt="5">
        <dgm:presLayoutVars>
          <dgm:bulletEnabled val="1"/>
        </dgm:presLayoutVars>
      </dgm:prSet>
      <dgm:spPr/>
      <dgm:t>
        <a:bodyPr/>
        <a:lstStyle/>
        <a:p>
          <a:endParaRPr lang="en-US"/>
        </a:p>
      </dgm:t>
    </dgm:pt>
    <dgm:pt modelId="{03F73F7F-0464-4815-AC74-F45AF40D9900}" type="pres">
      <dgm:prSet presAssocID="{4223BBB6-CBE7-45DF-82E3-64198C6F2679}" presName="accent_1" presStyleCnt="0"/>
      <dgm:spPr/>
    </dgm:pt>
    <dgm:pt modelId="{E141298B-EE6F-4E72-82A5-0BA5D7D2DF04}" type="pres">
      <dgm:prSet presAssocID="{4223BBB6-CBE7-45DF-82E3-64198C6F2679}" presName="accentRepeatNode" presStyleLbl="solidFgAcc1" presStyleIdx="0" presStyleCnt="5"/>
      <dgm:spPr/>
    </dgm:pt>
    <dgm:pt modelId="{DFD4A715-6A5D-4632-AD92-953F747385D6}" type="pres">
      <dgm:prSet presAssocID="{DF299A8D-DB4F-4EB8-9AB4-BE0B4A24CEA3}" presName="text_2" presStyleLbl="node1" presStyleIdx="1" presStyleCnt="5">
        <dgm:presLayoutVars>
          <dgm:bulletEnabled val="1"/>
        </dgm:presLayoutVars>
      </dgm:prSet>
      <dgm:spPr/>
      <dgm:t>
        <a:bodyPr/>
        <a:lstStyle/>
        <a:p>
          <a:endParaRPr lang="en-US"/>
        </a:p>
      </dgm:t>
    </dgm:pt>
    <dgm:pt modelId="{C4089447-D63F-4C76-B4EB-A423C88B1D89}" type="pres">
      <dgm:prSet presAssocID="{DF299A8D-DB4F-4EB8-9AB4-BE0B4A24CEA3}" presName="accent_2" presStyleCnt="0"/>
      <dgm:spPr/>
    </dgm:pt>
    <dgm:pt modelId="{9C3307E2-D638-4C96-8BAB-049C9E7BC20A}" type="pres">
      <dgm:prSet presAssocID="{DF299A8D-DB4F-4EB8-9AB4-BE0B4A24CEA3}" presName="accentRepeatNode" presStyleLbl="solidFgAcc1" presStyleIdx="1" presStyleCnt="5"/>
      <dgm:spPr/>
    </dgm:pt>
    <dgm:pt modelId="{77C6FBAA-A4E3-4E3A-9FA7-EA6A389B0273}" type="pres">
      <dgm:prSet presAssocID="{AE0BAD9C-8D4B-401D-A1CB-A6DFADA63205}" presName="text_3" presStyleLbl="node1" presStyleIdx="2" presStyleCnt="5">
        <dgm:presLayoutVars>
          <dgm:bulletEnabled val="1"/>
        </dgm:presLayoutVars>
      </dgm:prSet>
      <dgm:spPr/>
      <dgm:t>
        <a:bodyPr/>
        <a:lstStyle/>
        <a:p>
          <a:endParaRPr lang="en-US"/>
        </a:p>
      </dgm:t>
    </dgm:pt>
    <dgm:pt modelId="{E8690BDD-1432-4DA1-A877-4BFF458CBF65}" type="pres">
      <dgm:prSet presAssocID="{AE0BAD9C-8D4B-401D-A1CB-A6DFADA63205}" presName="accent_3" presStyleCnt="0"/>
      <dgm:spPr/>
    </dgm:pt>
    <dgm:pt modelId="{9CE3A387-8CAA-4034-830C-9BC907392D66}" type="pres">
      <dgm:prSet presAssocID="{AE0BAD9C-8D4B-401D-A1CB-A6DFADA63205}" presName="accentRepeatNode" presStyleLbl="solidFgAcc1" presStyleIdx="2" presStyleCnt="5"/>
      <dgm:spPr/>
    </dgm:pt>
    <dgm:pt modelId="{0161FCD3-0971-42AB-8612-D97529FAD2CF}" type="pres">
      <dgm:prSet presAssocID="{C556E68E-254E-49E0-81CA-E137340CB338}" presName="text_4" presStyleLbl="node1" presStyleIdx="3" presStyleCnt="5">
        <dgm:presLayoutVars>
          <dgm:bulletEnabled val="1"/>
        </dgm:presLayoutVars>
      </dgm:prSet>
      <dgm:spPr/>
      <dgm:t>
        <a:bodyPr/>
        <a:lstStyle/>
        <a:p>
          <a:endParaRPr lang="en-US"/>
        </a:p>
      </dgm:t>
    </dgm:pt>
    <dgm:pt modelId="{EF628274-117D-43A7-B814-4A82DE2AB964}" type="pres">
      <dgm:prSet presAssocID="{C556E68E-254E-49E0-81CA-E137340CB338}" presName="accent_4" presStyleCnt="0"/>
      <dgm:spPr/>
    </dgm:pt>
    <dgm:pt modelId="{C75D1C1E-A0B3-49BB-86A8-4D95136D1539}" type="pres">
      <dgm:prSet presAssocID="{C556E68E-254E-49E0-81CA-E137340CB338}" presName="accentRepeatNode" presStyleLbl="solidFgAcc1" presStyleIdx="3" presStyleCnt="5"/>
      <dgm:spPr/>
    </dgm:pt>
    <dgm:pt modelId="{BFE8BCCD-A2AA-45FA-AFE3-018414D83316}" type="pres">
      <dgm:prSet presAssocID="{B6D4F5BA-1369-4C91-A0CE-405BB0502191}" presName="text_5" presStyleLbl="node1" presStyleIdx="4" presStyleCnt="5">
        <dgm:presLayoutVars>
          <dgm:bulletEnabled val="1"/>
        </dgm:presLayoutVars>
      </dgm:prSet>
      <dgm:spPr/>
      <dgm:t>
        <a:bodyPr/>
        <a:lstStyle/>
        <a:p>
          <a:endParaRPr lang="en-US"/>
        </a:p>
      </dgm:t>
    </dgm:pt>
    <dgm:pt modelId="{2ECA5D30-415B-45E6-A7AB-026E4322967F}" type="pres">
      <dgm:prSet presAssocID="{B6D4F5BA-1369-4C91-A0CE-405BB0502191}" presName="accent_5" presStyleCnt="0"/>
      <dgm:spPr/>
    </dgm:pt>
    <dgm:pt modelId="{042D4CC2-1525-4009-9A20-874480DE4140}" type="pres">
      <dgm:prSet presAssocID="{B6D4F5BA-1369-4C91-A0CE-405BB0502191}" presName="accentRepeatNode" presStyleLbl="solidFgAcc1" presStyleIdx="4" presStyleCnt="5"/>
      <dgm:spPr/>
    </dgm:pt>
  </dgm:ptLst>
  <dgm:cxnLst>
    <dgm:cxn modelId="{9C0C0850-4BF8-4968-836A-56898125D2C8}" srcId="{46CE0E6E-FC7A-4169-B445-5D2DC2D0F025}" destId="{B6D4F5BA-1369-4C91-A0CE-405BB0502191}" srcOrd="4" destOrd="0" parTransId="{09FAF9B6-C902-4607-992B-AE31EADB388D}" sibTransId="{D6C234BB-1518-4CE8-B0B9-D8AEB7033648}"/>
    <dgm:cxn modelId="{05B87C5D-6879-4067-AF52-80F1E0E3762A}" type="presOf" srcId="{C556E68E-254E-49E0-81CA-E137340CB338}" destId="{0161FCD3-0971-42AB-8612-D97529FAD2CF}" srcOrd="0" destOrd="0" presId="urn:microsoft.com/office/officeart/2008/layout/VerticalCurvedList"/>
    <dgm:cxn modelId="{E1204FD5-6384-4FA2-A8E5-48F7360D9DB2}" type="presOf" srcId="{DF299A8D-DB4F-4EB8-9AB4-BE0B4A24CEA3}" destId="{DFD4A715-6A5D-4632-AD92-953F747385D6}" srcOrd="0" destOrd="0" presId="urn:microsoft.com/office/officeart/2008/layout/VerticalCurvedList"/>
    <dgm:cxn modelId="{B5C1AD20-E52A-4950-897B-DA7B14FBCEE5}" type="presOf" srcId="{AE0BAD9C-8D4B-401D-A1CB-A6DFADA63205}" destId="{77C6FBAA-A4E3-4E3A-9FA7-EA6A389B0273}" srcOrd="0" destOrd="0" presId="urn:microsoft.com/office/officeart/2008/layout/VerticalCurvedList"/>
    <dgm:cxn modelId="{9FFDAC88-0AB0-439D-9379-E1A286061945}" type="presOf" srcId="{46CE0E6E-FC7A-4169-B445-5D2DC2D0F025}" destId="{241EC09A-9BAF-4B3E-989A-CC412E2E3CA8}" srcOrd="0" destOrd="0" presId="urn:microsoft.com/office/officeart/2008/layout/VerticalCurvedList"/>
    <dgm:cxn modelId="{C2BD76F7-46E9-42A0-B5D0-F4CC6D9B2BC9}" srcId="{46CE0E6E-FC7A-4169-B445-5D2DC2D0F025}" destId="{C556E68E-254E-49E0-81CA-E137340CB338}" srcOrd="3" destOrd="0" parTransId="{D8669131-287C-4C8E-B5DC-EF87A3639E3C}" sibTransId="{C7FBC173-EE6A-46D0-95CD-40DF38B668ED}"/>
    <dgm:cxn modelId="{4D324CCC-0892-4352-8F2C-FD6370D3EF49}" srcId="{46CE0E6E-FC7A-4169-B445-5D2DC2D0F025}" destId="{DF299A8D-DB4F-4EB8-9AB4-BE0B4A24CEA3}" srcOrd="1" destOrd="0" parTransId="{1D609B2D-17FE-4690-9C15-686BB1374A8C}" sibTransId="{58365DDB-3656-4CAB-9516-5FF64A1B7EC1}"/>
    <dgm:cxn modelId="{D12DC6A1-F8F7-4EA2-B4F1-574B108521D1}" type="presOf" srcId="{B6D4F5BA-1369-4C91-A0CE-405BB0502191}" destId="{BFE8BCCD-A2AA-45FA-AFE3-018414D83316}" srcOrd="0" destOrd="0" presId="urn:microsoft.com/office/officeart/2008/layout/VerticalCurvedList"/>
    <dgm:cxn modelId="{8BCCC8D0-2948-4F9B-96C6-AD9AE16645E5}" type="presOf" srcId="{4223BBB6-CBE7-45DF-82E3-64198C6F2679}" destId="{E557B48F-861B-41DA-A523-60400FB187A9}" srcOrd="0" destOrd="0" presId="urn:microsoft.com/office/officeart/2008/layout/VerticalCurvedList"/>
    <dgm:cxn modelId="{3FA5F294-CF50-4E15-A13D-84FDA16EC4E9}" srcId="{46CE0E6E-FC7A-4169-B445-5D2DC2D0F025}" destId="{AE0BAD9C-8D4B-401D-A1CB-A6DFADA63205}" srcOrd="2" destOrd="0" parTransId="{6EB5D39D-1D02-4EF4-ABF5-1E0A2E07F4F1}" sibTransId="{04F8C812-E63D-4054-8739-AF71988DF2F0}"/>
    <dgm:cxn modelId="{79C46F0F-76F2-41DE-A5EC-9CCFD40992C3}" type="presOf" srcId="{82808BF8-0479-48FC-804A-4A0AF357EE83}" destId="{29E2248F-65BD-49CD-B4EB-41B507021EC7}" srcOrd="0" destOrd="0" presId="urn:microsoft.com/office/officeart/2008/layout/VerticalCurvedList"/>
    <dgm:cxn modelId="{0510FD84-3089-4F7D-A113-EED205E02EF2}" srcId="{46CE0E6E-FC7A-4169-B445-5D2DC2D0F025}" destId="{4223BBB6-CBE7-45DF-82E3-64198C6F2679}" srcOrd="0" destOrd="0" parTransId="{2D348199-CEB0-436E-9A51-EC3C42082C40}" sibTransId="{82808BF8-0479-48FC-804A-4A0AF357EE83}"/>
    <dgm:cxn modelId="{2CCCD4D9-AA7E-40E0-AC4C-7A03B74B9FC6}" type="presParOf" srcId="{241EC09A-9BAF-4B3E-989A-CC412E2E3CA8}" destId="{FD94BCD0-8CC4-448A-9C6B-2BEDA8B2C124}" srcOrd="0" destOrd="0" presId="urn:microsoft.com/office/officeart/2008/layout/VerticalCurvedList"/>
    <dgm:cxn modelId="{ED58D9B5-DCEA-439B-8B24-E129EC934A9F}" type="presParOf" srcId="{FD94BCD0-8CC4-448A-9C6B-2BEDA8B2C124}" destId="{7A4415BE-9058-4F04-899A-7F5E8E5C32F3}" srcOrd="0" destOrd="0" presId="urn:microsoft.com/office/officeart/2008/layout/VerticalCurvedList"/>
    <dgm:cxn modelId="{94C18B06-6A70-4104-9A00-C7F380E799F4}" type="presParOf" srcId="{7A4415BE-9058-4F04-899A-7F5E8E5C32F3}" destId="{F5BE0A29-5ED3-4529-98D4-E2E71ED34C80}" srcOrd="0" destOrd="0" presId="urn:microsoft.com/office/officeart/2008/layout/VerticalCurvedList"/>
    <dgm:cxn modelId="{30EB32A0-08D2-4076-B229-F8A3A07A322A}" type="presParOf" srcId="{7A4415BE-9058-4F04-899A-7F5E8E5C32F3}" destId="{29E2248F-65BD-49CD-B4EB-41B507021EC7}" srcOrd="1" destOrd="0" presId="urn:microsoft.com/office/officeart/2008/layout/VerticalCurvedList"/>
    <dgm:cxn modelId="{1E51E5DF-A7AB-4AF6-96F0-C373B260C29D}" type="presParOf" srcId="{7A4415BE-9058-4F04-899A-7F5E8E5C32F3}" destId="{C81C3B34-313E-4034-B911-01331C7F5A1B}" srcOrd="2" destOrd="0" presId="urn:microsoft.com/office/officeart/2008/layout/VerticalCurvedList"/>
    <dgm:cxn modelId="{382689D8-4552-4709-88F6-549CBEC861C7}" type="presParOf" srcId="{7A4415BE-9058-4F04-899A-7F5E8E5C32F3}" destId="{93F2A053-8E52-47D4-9DC5-B3C9D0BE020E}" srcOrd="3" destOrd="0" presId="urn:microsoft.com/office/officeart/2008/layout/VerticalCurvedList"/>
    <dgm:cxn modelId="{A68BF6C2-27B4-4D29-8A74-6DD8BF812EC8}" type="presParOf" srcId="{FD94BCD0-8CC4-448A-9C6B-2BEDA8B2C124}" destId="{E557B48F-861B-41DA-A523-60400FB187A9}" srcOrd="1" destOrd="0" presId="urn:microsoft.com/office/officeart/2008/layout/VerticalCurvedList"/>
    <dgm:cxn modelId="{6485A5B0-6DE2-418F-9B21-C258211D2222}" type="presParOf" srcId="{FD94BCD0-8CC4-448A-9C6B-2BEDA8B2C124}" destId="{03F73F7F-0464-4815-AC74-F45AF40D9900}" srcOrd="2" destOrd="0" presId="urn:microsoft.com/office/officeart/2008/layout/VerticalCurvedList"/>
    <dgm:cxn modelId="{BB9DD24F-B5B9-49A4-80F1-674FEF6E0442}" type="presParOf" srcId="{03F73F7F-0464-4815-AC74-F45AF40D9900}" destId="{E141298B-EE6F-4E72-82A5-0BA5D7D2DF04}" srcOrd="0" destOrd="0" presId="urn:microsoft.com/office/officeart/2008/layout/VerticalCurvedList"/>
    <dgm:cxn modelId="{7056AB38-EFEB-4600-A8B1-40A73329050D}" type="presParOf" srcId="{FD94BCD0-8CC4-448A-9C6B-2BEDA8B2C124}" destId="{DFD4A715-6A5D-4632-AD92-953F747385D6}" srcOrd="3" destOrd="0" presId="urn:microsoft.com/office/officeart/2008/layout/VerticalCurvedList"/>
    <dgm:cxn modelId="{90421EC4-D90E-4162-A6C7-DDC1B5F9A316}" type="presParOf" srcId="{FD94BCD0-8CC4-448A-9C6B-2BEDA8B2C124}" destId="{C4089447-D63F-4C76-B4EB-A423C88B1D89}" srcOrd="4" destOrd="0" presId="urn:microsoft.com/office/officeart/2008/layout/VerticalCurvedList"/>
    <dgm:cxn modelId="{C3F4BFA1-F3B4-4655-9576-D11020031A54}" type="presParOf" srcId="{C4089447-D63F-4C76-B4EB-A423C88B1D89}" destId="{9C3307E2-D638-4C96-8BAB-049C9E7BC20A}" srcOrd="0" destOrd="0" presId="urn:microsoft.com/office/officeart/2008/layout/VerticalCurvedList"/>
    <dgm:cxn modelId="{C54BC72C-BED9-4090-B30C-6F389D6DD04F}" type="presParOf" srcId="{FD94BCD0-8CC4-448A-9C6B-2BEDA8B2C124}" destId="{77C6FBAA-A4E3-4E3A-9FA7-EA6A389B0273}" srcOrd="5" destOrd="0" presId="urn:microsoft.com/office/officeart/2008/layout/VerticalCurvedList"/>
    <dgm:cxn modelId="{CF2FAC71-260F-4664-A049-FF3E9A37E61F}" type="presParOf" srcId="{FD94BCD0-8CC4-448A-9C6B-2BEDA8B2C124}" destId="{E8690BDD-1432-4DA1-A877-4BFF458CBF65}" srcOrd="6" destOrd="0" presId="urn:microsoft.com/office/officeart/2008/layout/VerticalCurvedList"/>
    <dgm:cxn modelId="{D530F905-890A-4DE9-B50D-44ED9DEA40D4}" type="presParOf" srcId="{E8690BDD-1432-4DA1-A877-4BFF458CBF65}" destId="{9CE3A387-8CAA-4034-830C-9BC907392D66}" srcOrd="0" destOrd="0" presId="urn:microsoft.com/office/officeart/2008/layout/VerticalCurvedList"/>
    <dgm:cxn modelId="{A55360FE-054A-4068-A531-673FAD662D63}" type="presParOf" srcId="{FD94BCD0-8CC4-448A-9C6B-2BEDA8B2C124}" destId="{0161FCD3-0971-42AB-8612-D97529FAD2CF}" srcOrd="7" destOrd="0" presId="urn:microsoft.com/office/officeart/2008/layout/VerticalCurvedList"/>
    <dgm:cxn modelId="{57B93EE3-6BC3-4519-A6FA-C5994CB7325A}" type="presParOf" srcId="{FD94BCD0-8CC4-448A-9C6B-2BEDA8B2C124}" destId="{EF628274-117D-43A7-B814-4A82DE2AB964}" srcOrd="8" destOrd="0" presId="urn:microsoft.com/office/officeart/2008/layout/VerticalCurvedList"/>
    <dgm:cxn modelId="{A27BAB71-03CE-490D-AA97-9395F419950B}" type="presParOf" srcId="{EF628274-117D-43A7-B814-4A82DE2AB964}" destId="{C75D1C1E-A0B3-49BB-86A8-4D95136D1539}" srcOrd="0" destOrd="0" presId="urn:microsoft.com/office/officeart/2008/layout/VerticalCurvedList"/>
    <dgm:cxn modelId="{122423FF-FC82-4C29-8A3E-3B413B9EB391}" type="presParOf" srcId="{FD94BCD0-8CC4-448A-9C6B-2BEDA8B2C124}" destId="{BFE8BCCD-A2AA-45FA-AFE3-018414D83316}" srcOrd="9" destOrd="0" presId="urn:microsoft.com/office/officeart/2008/layout/VerticalCurvedList"/>
    <dgm:cxn modelId="{B8F3FB45-A4E5-43D4-9BC3-EE0E33412109}" type="presParOf" srcId="{FD94BCD0-8CC4-448A-9C6B-2BEDA8B2C124}" destId="{2ECA5D30-415B-45E6-A7AB-026E4322967F}" srcOrd="10" destOrd="0" presId="urn:microsoft.com/office/officeart/2008/layout/VerticalCurvedList"/>
    <dgm:cxn modelId="{E0051C28-DBF0-4733-A361-520A0BEAE6D3}" type="presParOf" srcId="{2ECA5D30-415B-45E6-A7AB-026E4322967F}" destId="{042D4CC2-1525-4009-9A20-874480DE4140}"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083B22-4D8F-47BD-8847-DF9E4BCBA825}">
      <dsp:nvSpPr>
        <dsp:cNvPr id="0" name=""/>
        <dsp:cNvSpPr/>
      </dsp:nvSpPr>
      <dsp:spPr>
        <a:xfrm>
          <a:off x="1685375" y="0"/>
          <a:ext cx="5057054" cy="5057054"/>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35B6E-F759-46D6-B0CF-399691B4DDC7}">
      <dsp:nvSpPr>
        <dsp:cNvPr id="0" name=""/>
        <dsp:cNvSpPr/>
      </dsp:nvSpPr>
      <dsp:spPr>
        <a:xfrm>
          <a:off x="4213902" y="508421"/>
          <a:ext cx="3287085" cy="1197099"/>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Vision: </a:t>
          </a:r>
        </a:p>
        <a:p>
          <a:pPr lvl="0" algn="ctr" defTabSz="711200">
            <a:lnSpc>
              <a:spcPct val="90000"/>
            </a:lnSpc>
            <a:spcBef>
              <a:spcPct val="0"/>
            </a:spcBef>
            <a:spcAft>
              <a:spcPct val="35000"/>
            </a:spcAft>
          </a:pPr>
          <a:r>
            <a:rPr lang="en-US" sz="1600" kern="1200" dirty="0"/>
            <a:t>Digitally transformed society</a:t>
          </a:r>
        </a:p>
      </dsp:txBody>
      <dsp:txXfrm>
        <a:off x="4213902" y="508421"/>
        <a:ext cx="3287085" cy="1197099"/>
      </dsp:txXfrm>
    </dsp:sp>
    <dsp:sp modelId="{0ABFBB6B-BD28-414A-85F5-C2498081BB4A}">
      <dsp:nvSpPr>
        <dsp:cNvPr id="0" name=""/>
        <dsp:cNvSpPr/>
      </dsp:nvSpPr>
      <dsp:spPr>
        <a:xfrm>
          <a:off x="4213902" y="1855158"/>
          <a:ext cx="3287085" cy="1197099"/>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Mission:</a:t>
          </a:r>
          <a:r>
            <a:rPr lang="en-US" sz="1600" kern="1200" dirty="0"/>
            <a:t/>
          </a:r>
          <a:br>
            <a:rPr lang="en-US" sz="1600" kern="1200" dirty="0"/>
          </a:br>
          <a:r>
            <a:rPr lang="en-US" sz="1600" kern="1200" dirty="0"/>
            <a:t>To be a leader in the provision of cutting-edge digital, innovation and broadcasting skills</a:t>
          </a:r>
        </a:p>
      </dsp:txBody>
      <dsp:txXfrm>
        <a:off x="4213902" y="1855158"/>
        <a:ext cx="3287085" cy="1197099"/>
      </dsp:txXfrm>
    </dsp:sp>
    <dsp:sp modelId="{80FE8850-C49E-4544-A458-8C92F0F4F5A1}">
      <dsp:nvSpPr>
        <dsp:cNvPr id="0" name=""/>
        <dsp:cNvSpPr/>
      </dsp:nvSpPr>
      <dsp:spPr>
        <a:xfrm>
          <a:off x="4213902" y="3201895"/>
          <a:ext cx="3287085" cy="1197099"/>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Impact Statement: </a:t>
          </a:r>
        </a:p>
        <a:p>
          <a:pPr lvl="0" algn="ctr" defTabSz="711200">
            <a:lnSpc>
              <a:spcPct val="90000"/>
            </a:lnSpc>
            <a:spcBef>
              <a:spcPct val="0"/>
            </a:spcBef>
            <a:spcAft>
              <a:spcPct val="35000"/>
            </a:spcAft>
          </a:pPr>
          <a:r>
            <a:rPr lang="en-US" sz="1600" kern="1200" dirty="0"/>
            <a:t>Accelerated use of digital technologies to improve quality of life</a:t>
          </a:r>
        </a:p>
      </dsp:txBody>
      <dsp:txXfrm>
        <a:off x="4213902" y="3201895"/>
        <a:ext cx="3287085" cy="11970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E2248F-65BD-49CD-B4EB-41B507021EC7}">
      <dsp:nvSpPr>
        <dsp:cNvPr id="0" name=""/>
        <dsp:cNvSpPr/>
      </dsp:nvSpPr>
      <dsp:spPr>
        <a:xfrm>
          <a:off x="-5471199" y="-837714"/>
          <a:ext cx="6514467" cy="6514467"/>
        </a:xfrm>
        <a:prstGeom prst="blockArc">
          <a:avLst>
            <a:gd name="adj1" fmla="val 18900000"/>
            <a:gd name="adj2" fmla="val 2700000"/>
            <a:gd name="adj3" fmla="val 332"/>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57B48F-861B-41DA-A523-60400FB187A9}">
      <dsp:nvSpPr>
        <dsp:cNvPr id="0" name=""/>
        <dsp:cNvSpPr/>
      </dsp:nvSpPr>
      <dsp:spPr>
        <a:xfrm>
          <a:off x="456156" y="302343"/>
          <a:ext cx="7658760" cy="6050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277" tIns="78740" rIns="78740" bIns="78740" numCol="1" spcCol="1270" anchor="ctr" anchorCtr="0">
          <a:noAutofit/>
        </a:bodyPr>
        <a:lstStyle/>
        <a:p>
          <a:pPr lvl="0" algn="l" defTabSz="1377950">
            <a:lnSpc>
              <a:spcPct val="90000"/>
            </a:lnSpc>
            <a:spcBef>
              <a:spcPct val="0"/>
            </a:spcBef>
            <a:spcAft>
              <a:spcPct val="35000"/>
            </a:spcAft>
          </a:pPr>
          <a:r>
            <a:rPr lang="en-ZA" sz="3100" kern="1200" dirty="0"/>
            <a:t>Agility</a:t>
          </a:r>
        </a:p>
      </dsp:txBody>
      <dsp:txXfrm>
        <a:off x="456156" y="302343"/>
        <a:ext cx="7658760" cy="605073"/>
      </dsp:txXfrm>
    </dsp:sp>
    <dsp:sp modelId="{E141298B-EE6F-4E72-82A5-0BA5D7D2DF04}">
      <dsp:nvSpPr>
        <dsp:cNvPr id="0" name=""/>
        <dsp:cNvSpPr/>
      </dsp:nvSpPr>
      <dsp:spPr>
        <a:xfrm>
          <a:off x="77985" y="226708"/>
          <a:ext cx="756341" cy="75634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4A715-6A5D-4632-AD92-953F747385D6}">
      <dsp:nvSpPr>
        <dsp:cNvPr id="0" name=""/>
        <dsp:cNvSpPr/>
      </dsp:nvSpPr>
      <dsp:spPr>
        <a:xfrm>
          <a:off x="889734" y="1209662"/>
          <a:ext cx="7225182" cy="60507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277" tIns="78740" rIns="78740" bIns="78740" numCol="1" spcCol="1270" anchor="ctr" anchorCtr="0">
          <a:noAutofit/>
        </a:bodyPr>
        <a:lstStyle/>
        <a:p>
          <a:pPr lvl="0" algn="l" defTabSz="1377950">
            <a:lnSpc>
              <a:spcPct val="90000"/>
            </a:lnSpc>
            <a:spcBef>
              <a:spcPct val="0"/>
            </a:spcBef>
            <a:spcAft>
              <a:spcPct val="35000"/>
            </a:spcAft>
          </a:pPr>
          <a:r>
            <a:rPr lang="en-ZA" sz="3100" kern="1200" dirty="0"/>
            <a:t>Collaboration</a:t>
          </a:r>
        </a:p>
      </dsp:txBody>
      <dsp:txXfrm>
        <a:off x="889734" y="1209662"/>
        <a:ext cx="7225182" cy="605073"/>
      </dsp:txXfrm>
    </dsp:sp>
    <dsp:sp modelId="{9C3307E2-D638-4C96-8BAB-049C9E7BC20A}">
      <dsp:nvSpPr>
        <dsp:cNvPr id="0" name=""/>
        <dsp:cNvSpPr/>
      </dsp:nvSpPr>
      <dsp:spPr>
        <a:xfrm>
          <a:off x="511563" y="1134028"/>
          <a:ext cx="756341" cy="756341"/>
        </a:xfrm>
        <a:prstGeom prst="ellipse">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6FBAA-A4E3-4E3A-9FA7-EA6A389B0273}">
      <dsp:nvSpPr>
        <dsp:cNvPr id="0" name=""/>
        <dsp:cNvSpPr/>
      </dsp:nvSpPr>
      <dsp:spPr>
        <a:xfrm>
          <a:off x="1022807" y="2116982"/>
          <a:ext cx="7092108" cy="60507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277" tIns="78740" rIns="78740" bIns="78740" numCol="1" spcCol="1270" anchor="ctr" anchorCtr="0">
          <a:noAutofit/>
        </a:bodyPr>
        <a:lstStyle/>
        <a:p>
          <a:pPr lvl="0" algn="l" defTabSz="1377950">
            <a:lnSpc>
              <a:spcPct val="90000"/>
            </a:lnSpc>
            <a:spcBef>
              <a:spcPct val="0"/>
            </a:spcBef>
            <a:spcAft>
              <a:spcPct val="35000"/>
            </a:spcAft>
          </a:pPr>
          <a:r>
            <a:rPr lang="en-ZA" sz="3100" kern="1200" dirty="0"/>
            <a:t>Integrity</a:t>
          </a:r>
        </a:p>
      </dsp:txBody>
      <dsp:txXfrm>
        <a:off x="1022807" y="2116982"/>
        <a:ext cx="7092108" cy="605073"/>
      </dsp:txXfrm>
    </dsp:sp>
    <dsp:sp modelId="{9CE3A387-8CAA-4034-830C-9BC907392D66}">
      <dsp:nvSpPr>
        <dsp:cNvPr id="0" name=""/>
        <dsp:cNvSpPr/>
      </dsp:nvSpPr>
      <dsp:spPr>
        <a:xfrm>
          <a:off x="644636" y="2041348"/>
          <a:ext cx="756341" cy="756341"/>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61FCD3-0971-42AB-8612-D97529FAD2CF}">
      <dsp:nvSpPr>
        <dsp:cNvPr id="0" name=""/>
        <dsp:cNvSpPr/>
      </dsp:nvSpPr>
      <dsp:spPr>
        <a:xfrm>
          <a:off x="889734" y="3024301"/>
          <a:ext cx="7225182" cy="60507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277" tIns="78740" rIns="78740" bIns="78740" numCol="1" spcCol="1270" anchor="ctr" anchorCtr="0">
          <a:noAutofit/>
        </a:bodyPr>
        <a:lstStyle/>
        <a:p>
          <a:pPr lvl="0" algn="l" defTabSz="1377950">
            <a:lnSpc>
              <a:spcPct val="90000"/>
            </a:lnSpc>
            <a:spcBef>
              <a:spcPct val="0"/>
            </a:spcBef>
            <a:spcAft>
              <a:spcPct val="35000"/>
            </a:spcAft>
          </a:pPr>
          <a:r>
            <a:rPr lang="en-ZA" sz="3100" kern="1200" dirty="0"/>
            <a:t>Professionalism</a:t>
          </a:r>
        </a:p>
      </dsp:txBody>
      <dsp:txXfrm>
        <a:off x="889734" y="3024301"/>
        <a:ext cx="7225182" cy="605073"/>
      </dsp:txXfrm>
    </dsp:sp>
    <dsp:sp modelId="{C75D1C1E-A0B3-49BB-86A8-4D95136D1539}">
      <dsp:nvSpPr>
        <dsp:cNvPr id="0" name=""/>
        <dsp:cNvSpPr/>
      </dsp:nvSpPr>
      <dsp:spPr>
        <a:xfrm>
          <a:off x="511563" y="2948667"/>
          <a:ext cx="756341" cy="756341"/>
        </a:xfrm>
        <a:prstGeom prst="ellipse">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8BCCD-A2AA-45FA-AFE3-018414D83316}">
      <dsp:nvSpPr>
        <dsp:cNvPr id="0" name=""/>
        <dsp:cNvSpPr/>
      </dsp:nvSpPr>
      <dsp:spPr>
        <a:xfrm>
          <a:off x="456156" y="3931621"/>
          <a:ext cx="7658760" cy="60507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277" tIns="78740" rIns="78740" bIns="78740" numCol="1" spcCol="1270" anchor="ctr" anchorCtr="0">
          <a:noAutofit/>
        </a:bodyPr>
        <a:lstStyle/>
        <a:p>
          <a:pPr lvl="0" algn="l" defTabSz="1377950">
            <a:lnSpc>
              <a:spcPct val="90000"/>
            </a:lnSpc>
            <a:spcBef>
              <a:spcPct val="0"/>
            </a:spcBef>
            <a:spcAft>
              <a:spcPct val="35000"/>
            </a:spcAft>
          </a:pPr>
          <a:r>
            <a:rPr lang="en-ZA" sz="3100" kern="1200" dirty="0"/>
            <a:t>Commitment to excellence</a:t>
          </a:r>
        </a:p>
      </dsp:txBody>
      <dsp:txXfrm>
        <a:off x="456156" y="3931621"/>
        <a:ext cx="7658760" cy="605073"/>
      </dsp:txXfrm>
    </dsp:sp>
    <dsp:sp modelId="{042D4CC2-1525-4009-9A20-874480DE4140}">
      <dsp:nvSpPr>
        <dsp:cNvPr id="0" name=""/>
        <dsp:cNvSpPr/>
      </dsp:nvSpPr>
      <dsp:spPr>
        <a:xfrm>
          <a:off x="77985" y="3855987"/>
          <a:ext cx="756341" cy="756341"/>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2A01AD6-E300-49FF-A07C-B1A78C95395B}" type="datetimeFigureOut">
              <a:rPr lang="en-ZA" smtClean="0"/>
              <a:pPr/>
              <a:t>2022/05/06</a:t>
            </a:fld>
            <a:endParaRPr lang="en-ZA"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58845BB-9C63-4B37-9B07-7D2F2C8572C8}" type="slidenum">
              <a:rPr lang="en-ZA" smtClean="0"/>
              <a:pPr/>
              <a:t>‹#›</a:t>
            </a:fld>
            <a:endParaRPr lang="en-ZA" dirty="0"/>
          </a:p>
        </p:txBody>
      </p:sp>
    </p:spTree>
    <p:extLst>
      <p:ext uri="{BB962C8B-B14F-4D97-AF65-F5344CB8AC3E}">
        <p14:creationId xmlns:p14="http://schemas.microsoft.com/office/powerpoint/2010/main" xmlns="" val="145756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3524A-6039-4EDD-B1EC-485ACB6F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DAC585E-4D49-4EB8-9F84-ACB7E8D40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FC363BD-DE25-46EB-983C-A7DA2747AEB6}"/>
              </a:ext>
            </a:extLst>
          </p:cNvPr>
          <p:cNvSpPr>
            <a:spLocks noGrp="1"/>
          </p:cNvSpPr>
          <p:nvPr>
            <p:ph type="dt" sz="half" idx="10"/>
          </p:nvPr>
        </p:nvSpPr>
        <p:spPr/>
        <p:txBody>
          <a:bodyPr/>
          <a:lstStyle/>
          <a:p>
            <a:fld id="{3E4E2247-BDF7-44D1-AA85-6D37DB18A334}" type="datetime1">
              <a:rPr lang="en-ZA" smtClean="0"/>
              <a:pPr/>
              <a:t>2022/05/06</a:t>
            </a:fld>
            <a:endParaRPr lang="en-ZA" dirty="0"/>
          </a:p>
        </p:txBody>
      </p:sp>
      <p:sp>
        <p:nvSpPr>
          <p:cNvPr id="5" name="Footer Placeholder 4">
            <a:extLst>
              <a:ext uri="{FF2B5EF4-FFF2-40B4-BE49-F238E27FC236}">
                <a16:creationId xmlns:a16="http://schemas.microsoft.com/office/drawing/2014/main" xmlns="" id="{76D8DCC3-240F-4D88-A788-097993170F8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914583C-8394-475F-B98A-34087B24EBAE}"/>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27290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B442C-B867-4183-924E-FDCAEE85DD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0F51F121-55D4-4AD5-B236-37558308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DA22F59-EAD2-42C7-AB31-9E72A3A08412}"/>
              </a:ext>
            </a:extLst>
          </p:cNvPr>
          <p:cNvSpPr>
            <a:spLocks noGrp="1"/>
          </p:cNvSpPr>
          <p:nvPr>
            <p:ph type="dt" sz="half" idx="10"/>
          </p:nvPr>
        </p:nvSpPr>
        <p:spPr/>
        <p:txBody>
          <a:bodyPr/>
          <a:lstStyle/>
          <a:p>
            <a:fld id="{F4949E11-88FD-4BA5-B430-300564F5F169}" type="datetime1">
              <a:rPr lang="en-ZA" smtClean="0"/>
              <a:pPr/>
              <a:t>2022/05/06</a:t>
            </a:fld>
            <a:endParaRPr lang="en-ZA" dirty="0"/>
          </a:p>
        </p:txBody>
      </p:sp>
      <p:sp>
        <p:nvSpPr>
          <p:cNvPr id="5" name="Footer Placeholder 4">
            <a:extLst>
              <a:ext uri="{FF2B5EF4-FFF2-40B4-BE49-F238E27FC236}">
                <a16:creationId xmlns:a16="http://schemas.microsoft.com/office/drawing/2014/main" xmlns="" id="{883A3C4E-5211-4F98-B25D-EB232B6AB91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3BE99DB-9945-4DF5-B533-E7DB746A63C3}"/>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2838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164172-2040-45E0-90DB-20D0672B6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3217B84-ABC4-49CB-B65A-1C4536965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79C10EA-0A47-4B3A-AFEC-79BB00A2CD98}"/>
              </a:ext>
            </a:extLst>
          </p:cNvPr>
          <p:cNvSpPr>
            <a:spLocks noGrp="1"/>
          </p:cNvSpPr>
          <p:nvPr>
            <p:ph type="dt" sz="half" idx="10"/>
          </p:nvPr>
        </p:nvSpPr>
        <p:spPr/>
        <p:txBody>
          <a:bodyPr/>
          <a:lstStyle/>
          <a:p>
            <a:fld id="{551FE4DC-9654-4559-986A-C3F7C9B5E72C}" type="datetime1">
              <a:rPr lang="en-ZA" smtClean="0"/>
              <a:pPr/>
              <a:t>2022/05/06</a:t>
            </a:fld>
            <a:endParaRPr lang="en-ZA" dirty="0"/>
          </a:p>
        </p:txBody>
      </p:sp>
      <p:sp>
        <p:nvSpPr>
          <p:cNvPr id="5" name="Footer Placeholder 4">
            <a:extLst>
              <a:ext uri="{FF2B5EF4-FFF2-40B4-BE49-F238E27FC236}">
                <a16:creationId xmlns:a16="http://schemas.microsoft.com/office/drawing/2014/main" xmlns="" id="{850211C3-C9CD-475C-B7D5-E56E236FD19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F8A5148A-CB85-4322-87D5-EF17DCE53BD1}"/>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3946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9A2B7-B9EF-461C-BBE9-8AEAD029C2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4F8E35D-D4D5-4B8E-995C-5AB405DD8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C19E68B-EEA0-48EC-9AD7-E0DAD577D706}"/>
              </a:ext>
            </a:extLst>
          </p:cNvPr>
          <p:cNvSpPr>
            <a:spLocks noGrp="1"/>
          </p:cNvSpPr>
          <p:nvPr>
            <p:ph type="dt" sz="half" idx="10"/>
          </p:nvPr>
        </p:nvSpPr>
        <p:spPr/>
        <p:txBody>
          <a:bodyPr/>
          <a:lstStyle/>
          <a:p>
            <a:fld id="{C60273C4-5A1C-4E50-A910-016B9ADEF6ED}" type="datetime1">
              <a:rPr lang="en-ZA" smtClean="0"/>
              <a:pPr/>
              <a:t>2022/05/06</a:t>
            </a:fld>
            <a:endParaRPr lang="en-ZA" dirty="0"/>
          </a:p>
        </p:txBody>
      </p:sp>
      <p:sp>
        <p:nvSpPr>
          <p:cNvPr id="5" name="Footer Placeholder 4">
            <a:extLst>
              <a:ext uri="{FF2B5EF4-FFF2-40B4-BE49-F238E27FC236}">
                <a16:creationId xmlns:a16="http://schemas.microsoft.com/office/drawing/2014/main" xmlns="" id="{7F2C18D8-0C76-4334-B2A7-7EAE96868E8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0C5D83F-073B-4172-8214-7E21AF5284C2}"/>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942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3B8B-530B-47DE-912E-CF1DD8045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3E6C82D-C6D3-411F-88A8-4BD886BCC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FF8984-2D6E-479F-927C-D2FDC225624D}"/>
              </a:ext>
            </a:extLst>
          </p:cNvPr>
          <p:cNvSpPr>
            <a:spLocks noGrp="1"/>
          </p:cNvSpPr>
          <p:nvPr>
            <p:ph type="dt" sz="half" idx="10"/>
          </p:nvPr>
        </p:nvSpPr>
        <p:spPr/>
        <p:txBody>
          <a:bodyPr/>
          <a:lstStyle/>
          <a:p>
            <a:fld id="{454AD129-8112-477D-BD61-3A2EEA56CD2C}" type="datetime1">
              <a:rPr lang="en-ZA" smtClean="0"/>
              <a:pPr/>
              <a:t>2022/05/06</a:t>
            </a:fld>
            <a:endParaRPr lang="en-ZA" dirty="0"/>
          </a:p>
        </p:txBody>
      </p:sp>
      <p:sp>
        <p:nvSpPr>
          <p:cNvPr id="5" name="Footer Placeholder 4">
            <a:extLst>
              <a:ext uri="{FF2B5EF4-FFF2-40B4-BE49-F238E27FC236}">
                <a16:creationId xmlns:a16="http://schemas.microsoft.com/office/drawing/2014/main" xmlns="" id="{9AC79112-C301-48F6-9243-88A40B87FF8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724140CF-89E1-4A2E-919A-CB5E3DDF6676}"/>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22711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8EFA-54C7-4D5C-B2CC-F0E563D3D2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B33B9F7-4893-4BC7-A054-FC80F3F86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7B8EE35F-5271-4339-B517-711A7937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72458CE6-16B6-4F8F-8DA2-EA987C575C47}"/>
              </a:ext>
            </a:extLst>
          </p:cNvPr>
          <p:cNvSpPr>
            <a:spLocks noGrp="1"/>
          </p:cNvSpPr>
          <p:nvPr>
            <p:ph type="dt" sz="half" idx="10"/>
          </p:nvPr>
        </p:nvSpPr>
        <p:spPr/>
        <p:txBody>
          <a:bodyPr/>
          <a:lstStyle/>
          <a:p>
            <a:fld id="{7E450838-99E7-4FF0-84B0-304B73BB4F89}" type="datetime1">
              <a:rPr lang="en-ZA" smtClean="0"/>
              <a:pPr/>
              <a:t>2022/05/06</a:t>
            </a:fld>
            <a:endParaRPr lang="en-ZA" dirty="0"/>
          </a:p>
        </p:txBody>
      </p:sp>
      <p:sp>
        <p:nvSpPr>
          <p:cNvPr id="6" name="Footer Placeholder 5">
            <a:extLst>
              <a:ext uri="{FF2B5EF4-FFF2-40B4-BE49-F238E27FC236}">
                <a16:creationId xmlns:a16="http://schemas.microsoft.com/office/drawing/2014/main" xmlns="" id="{6DD2BAC4-4E8A-47FB-9AA8-46D6F4CF122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68B7F8FD-416D-4CB6-BF4E-5BFBA38AE8DF}"/>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2196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474E0-B28D-4307-A1A1-AF1530757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E572CA73-5C6A-4325-973A-29005339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A99630-CEDB-4EF8-8A76-EC22B9100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55A41D08-3C12-45E9-9C26-5FE7A7A2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1A72C6-F738-45F2-B74E-278FF8099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F4D956E-32ED-46B9-9222-A3D66AE6A53A}"/>
              </a:ext>
            </a:extLst>
          </p:cNvPr>
          <p:cNvSpPr>
            <a:spLocks noGrp="1"/>
          </p:cNvSpPr>
          <p:nvPr>
            <p:ph type="dt" sz="half" idx="10"/>
          </p:nvPr>
        </p:nvSpPr>
        <p:spPr/>
        <p:txBody>
          <a:bodyPr/>
          <a:lstStyle/>
          <a:p>
            <a:fld id="{9028E679-7280-4984-ADCD-2B86AE48C5CF}" type="datetime1">
              <a:rPr lang="en-ZA" smtClean="0"/>
              <a:pPr/>
              <a:t>2022/05/06</a:t>
            </a:fld>
            <a:endParaRPr lang="en-ZA" dirty="0"/>
          </a:p>
        </p:txBody>
      </p:sp>
      <p:sp>
        <p:nvSpPr>
          <p:cNvPr id="8" name="Footer Placeholder 7">
            <a:extLst>
              <a:ext uri="{FF2B5EF4-FFF2-40B4-BE49-F238E27FC236}">
                <a16:creationId xmlns:a16="http://schemas.microsoft.com/office/drawing/2014/main" xmlns="" id="{87C4269D-7C0A-4774-9F54-CEB820F9438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96AD15BE-F265-425C-960C-6A4105E3E754}"/>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3659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B4F26-F21A-4D14-B538-B7D5031C7F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8F362718-1C3C-49BB-83F7-44B37C7EDBF6}"/>
              </a:ext>
            </a:extLst>
          </p:cNvPr>
          <p:cNvSpPr>
            <a:spLocks noGrp="1"/>
          </p:cNvSpPr>
          <p:nvPr>
            <p:ph type="dt" sz="half" idx="10"/>
          </p:nvPr>
        </p:nvSpPr>
        <p:spPr/>
        <p:txBody>
          <a:bodyPr/>
          <a:lstStyle/>
          <a:p>
            <a:fld id="{E0E3DB7A-32ED-4949-AA03-7D3FA963C8E7}" type="datetime1">
              <a:rPr lang="en-ZA" smtClean="0"/>
              <a:pPr/>
              <a:t>2022/05/06</a:t>
            </a:fld>
            <a:endParaRPr lang="en-ZA" dirty="0"/>
          </a:p>
        </p:txBody>
      </p:sp>
      <p:sp>
        <p:nvSpPr>
          <p:cNvPr id="4" name="Footer Placeholder 3">
            <a:extLst>
              <a:ext uri="{FF2B5EF4-FFF2-40B4-BE49-F238E27FC236}">
                <a16:creationId xmlns:a16="http://schemas.microsoft.com/office/drawing/2014/main" xmlns="" id="{086FD725-5DD4-4DAB-B440-6F6D0E6BD1D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F13376F2-10E0-421C-8592-235650E49C18}"/>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27939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A8D80D-7C9F-4379-98C5-87B7388CE4C5}"/>
              </a:ext>
            </a:extLst>
          </p:cNvPr>
          <p:cNvSpPr>
            <a:spLocks noGrp="1"/>
          </p:cNvSpPr>
          <p:nvPr>
            <p:ph type="dt" sz="half" idx="10"/>
          </p:nvPr>
        </p:nvSpPr>
        <p:spPr/>
        <p:txBody>
          <a:bodyPr/>
          <a:lstStyle/>
          <a:p>
            <a:fld id="{4909C469-369F-4095-A1EC-93DEDBB92146}" type="datetime1">
              <a:rPr lang="en-ZA" smtClean="0"/>
              <a:pPr/>
              <a:t>2022/05/06</a:t>
            </a:fld>
            <a:endParaRPr lang="en-ZA" dirty="0"/>
          </a:p>
        </p:txBody>
      </p:sp>
      <p:sp>
        <p:nvSpPr>
          <p:cNvPr id="3" name="Footer Placeholder 2">
            <a:extLst>
              <a:ext uri="{FF2B5EF4-FFF2-40B4-BE49-F238E27FC236}">
                <a16:creationId xmlns:a16="http://schemas.microsoft.com/office/drawing/2014/main" xmlns="" id="{F97680E9-11A4-4728-A396-E0B7C347A895}"/>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9C97E4FC-CAC6-4BCB-A19F-6E264603B251}"/>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7010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F23D9-6567-46E5-A97D-7E4C2B6B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E3680B3-BB0A-4E36-9B8C-63A3F37BD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46B9794B-6701-4BA9-9383-FC3FD92C6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B97E87-8517-4BF9-AF29-A1F7B2AB6060}"/>
              </a:ext>
            </a:extLst>
          </p:cNvPr>
          <p:cNvSpPr>
            <a:spLocks noGrp="1"/>
          </p:cNvSpPr>
          <p:nvPr>
            <p:ph type="dt" sz="half" idx="10"/>
          </p:nvPr>
        </p:nvSpPr>
        <p:spPr/>
        <p:txBody>
          <a:bodyPr/>
          <a:lstStyle/>
          <a:p>
            <a:fld id="{3D036A2F-4F3A-4EBC-B91F-E021B3FDE3CC}" type="datetime1">
              <a:rPr lang="en-ZA" smtClean="0"/>
              <a:pPr/>
              <a:t>2022/05/06</a:t>
            </a:fld>
            <a:endParaRPr lang="en-ZA" dirty="0"/>
          </a:p>
        </p:txBody>
      </p:sp>
      <p:sp>
        <p:nvSpPr>
          <p:cNvPr id="6" name="Footer Placeholder 5">
            <a:extLst>
              <a:ext uri="{FF2B5EF4-FFF2-40B4-BE49-F238E27FC236}">
                <a16:creationId xmlns:a16="http://schemas.microsoft.com/office/drawing/2014/main" xmlns="" id="{7322A3CE-95C6-46F4-9C73-7C52AEBE6CB4}"/>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1AC8ACDB-6AE4-4C49-8456-BE1E79F8898D}"/>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4209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C404-6890-4422-A4FD-DF0880889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5B2896B3-89B4-4689-BE5D-C8378834E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a:extLst>
              <a:ext uri="{FF2B5EF4-FFF2-40B4-BE49-F238E27FC236}">
                <a16:creationId xmlns:a16="http://schemas.microsoft.com/office/drawing/2014/main" xmlns="" id="{10996508-1481-4076-9598-BF4D6334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52BA98-296E-4817-8694-A17139C7D16B}"/>
              </a:ext>
            </a:extLst>
          </p:cNvPr>
          <p:cNvSpPr>
            <a:spLocks noGrp="1"/>
          </p:cNvSpPr>
          <p:nvPr>
            <p:ph type="dt" sz="half" idx="10"/>
          </p:nvPr>
        </p:nvSpPr>
        <p:spPr/>
        <p:txBody>
          <a:bodyPr/>
          <a:lstStyle/>
          <a:p>
            <a:fld id="{32F5FB9F-D554-46FC-AE2D-04C70E16BFB4}" type="datetime1">
              <a:rPr lang="en-ZA" smtClean="0"/>
              <a:pPr/>
              <a:t>2022/05/06</a:t>
            </a:fld>
            <a:endParaRPr lang="en-ZA" dirty="0"/>
          </a:p>
        </p:txBody>
      </p:sp>
      <p:sp>
        <p:nvSpPr>
          <p:cNvPr id="6" name="Footer Placeholder 5">
            <a:extLst>
              <a:ext uri="{FF2B5EF4-FFF2-40B4-BE49-F238E27FC236}">
                <a16:creationId xmlns:a16="http://schemas.microsoft.com/office/drawing/2014/main" xmlns="" id="{2AE6ABD2-1372-495B-80E4-47923E5DB87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A1726491-E5DB-4629-A8A5-A0E2F3141994}"/>
              </a:ext>
            </a:extLst>
          </p:cNvPr>
          <p:cNvSpPr>
            <a:spLocks noGrp="1"/>
          </p:cNvSpPr>
          <p:nvPr>
            <p:ph type="sldNum" sz="quarter" idx="12"/>
          </p:nvPr>
        </p:nvSpPr>
        <p:spPr/>
        <p:txBody>
          <a:body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38611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54615C-C77D-4BE3-9C53-611EC63A3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50F6E8F-A616-421D-B4ED-A9CC59BFB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8675BC6-788F-4D0B-9DBF-2FD20D69E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0B4E7-461A-483D-B09F-A199AC84A743}" type="datetime1">
              <a:rPr lang="en-ZA" smtClean="0"/>
              <a:pPr/>
              <a:t>2022/05/06</a:t>
            </a:fld>
            <a:endParaRPr lang="en-ZA" dirty="0"/>
          </a:p>
        </p:txBody>
      </p:sp>
      <p:sp>
        <p:nvSpPr>
          <p:cNvPr id="5" name="Footer Placeholder 4">
            <a:extLst>
              <a:ext uri="{FF2B5EF4-FFF2-40B4-BE49-F238E27FC236}">
                <a16:creationId xmlns:a16="http://schemas.microsoft.com/office/drawing/2014/main" xmlns="" id="{FDF32D84-C717-4D02-9A68-A512148EC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FEBDC288-6B84-4962-A772-F7AA24FB4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38FA-002C-4525-9490-70C5858E63E3}" type="slidenum">
              <a:rPr lang="en-ZA" smtClean="0"/>
              <a:pPr/>
              <a:t>‹#›</a:t>
            </a:fld>
            <a:endParaRPr lang="en-ZA" dirty="0"/>
          </a:p>
        </p:txBody>
      </p:sp>
    </p:spTree>
    <p:extLst>
      <p:ext uri="{BB962C8B-B14F-4D97-AF65-F5344CB8AC3E}">
        <p14:creationId xmlns:p14="http://schemas.microsoft.com/office/powerpoint/2010/main" xmlns="" val="13086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31264F-91B6-4CA9-A250-CA7233FD830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67" r="14054" b="23716"/>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522514" y="2355821"/>
            <a:ext cx="10145486" cy="1463704"/>
          </a:xfrm>
        </p:spPr>
        <p:txBody>
          <a:bodyPr>
            <a:normAutofit fontScale="90000"/>
          </a:bodyPr>
          <a:lstStyle/>
          <a:p>
            <a:pPr algn="l"/>
            <a:r>
              <a:rPr lang="en-US" sz="5400" b="1" dirty="0">
                <a:latin typeface="Arial" panose="020B0604020202020204" pitchFamily="34" charset="0"/>
                <a:cs typeface="Arial" panose="020B0604020202020204" pitchFamily="34" charset="0"/>
              </a:rPr>
              <a:t>NEMISA</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2020-2025 STRATEGIC PLAN AND APP Priorities</a:t>
            </a:r>
            <a:endParaRPr lang="en-ZA" sz="5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F55A547E-B839-4775-B0B8-F14B9C17978C}"/>
              </a:ext>
            </a:extLst>
          </p:cNvPr>
          <p:cNvSpPr>
            <a:spLocks noGrp="1"/>
          </p:cNvSpPr>
          <p:nvPr>
            <p:ph type="subTitle" idx="1"/>
          </p:nvPr>
        </p:nvSpPr>
        <p:spPr>
          <a:xfrm>
            <a:off x="522514" y="3902409"/>
            <a:ext cx="6611711" cy="923925"/>
          </a:xfrm>
        </p:spPr>
        <p:txBody>
          <a:bodyPr>
            <a:normAutofit/>
          </a:bodyPr>
          <a:lstStyle/>
          <a:p>
            <a:pPr algn="l"/>
            <a:r>
              <a:rPr lang="en-US" sz="4000" b="1" dirty="0">
                <a:latin typeface="Arial" panose="020B0604020202020204" pitchFamily="34" charset="0"/>
                <a:ea typeface="+mj-ea"/>
                <a:cs typeface="Arial" panose="020B0604020202020204" pitchFamily="34" charset="0"/>
              </a:rPr>
              <a:t>25 APRIL  2022</a:t>
            </a:r>
            <a:endParaRPr lang="en-ZA" sz="4000" b="1" dirty="0">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xmlns="" id="{5D711C40-EE3B-4685-A11D-8A165F0765F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0"/>
            <a:ext cx="2991394" cy="1358537"/>
          </a:xfrm>
          <a:prstGeom prst="rect">
            <a:avLst/>
          </a:prstGeom>
        </p:spPr>
      </p:pic>
      <p:sp>
        <p:nvSpPr>
          <p:cNvPr id="4" name="Rectangle 3">
            <a:extLst>
              <a:ext uri="{FF2B5EF4-FFF2-40B4-BE49-F238E27FC236}">
                <a16:creationId xmlns:a16="http://schemas.microsoft.com/office/drawing/2014/main" xmlns="" id="{8D0C550A-8219-4AFD-9697-B3DC8312D240}"/>
              </a:ext>
            </a:extLst>
          </p:cNvPr>
          <p:cNvSpPr/>
          <p:nvPr/>
        </p:nvSpPr>
        <p:spPr>
          <a:xfrm>
            <a:off x="0" y="6675120"/>
            <a:ext cx="12192000" cy="18288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CCB2AC91-4D6C-42E9-BFBC-91E71E40D7A8}"/>
              </a:ext>
            </a:extLst>
          </p:cNvPr>
          <p:cNvSpPr>
            <a:spLocks noGrp="1"/>
          </p:cNvSpPr>
          <p:nvPr>
            <p:ph type="sldNum" sz="quarter" idx="12"/>
          </p:nvPr>
        </p:nvSpPr>
        <p:spPr/>
        <p:txBody>
          <a:bodyPr/>
          <a:lstStyle/>
          <a:p>
            <a:fld id="{7C5138FA-002C-4525-9490-70C5858E63E3}" type="slidenum">
              <a:rPr lang="en-ZA" smtClean="0"/>
              <a:pPr/>
              <a:t>1</a:t>
            </a:fld>
            <a:endParaRPr lang="en-ZA" dirty="0"/>
          </a:p>
        </p:txBody>
      </p:sp>
    </p:spTree>
    <p:extLst>
      <p:ext uri="{BB962C8B-B14F-4D97-AF65-F5344CB8AC3E}">
        <p14:creationId xmlns:p14="http://schemas.microsoft.com/office/powerpoint/2010/main" xmlns="" val="38545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4424218" y="540210"/>
            <a:ext cx="7602543" cy="523220"/>
          </a:xfrm>
          <a:prstGeom prst="rect">
            <a:avLst/>
          </a:prstGeom>
          <a:noFill/>
        </p:spPr>
        <p:txBody>
          <a:bodyPr wrap="square" rtlCol="0">
            <a:spAutoFit/>
          </a:bodyPr>
          <a:lstStyle/>
          <a:p>
            <a:pPr algn="ctr"/>
            <a:r>
              <a:rPr lang="en-ZA" sz="2800" b="1" dirty="0"/>
              <a:t>PART B: POSITIONING NEMISA FOR THE FUTURE</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p:txBody>
          <a:bodyPr/>
          <a:lstStyle/>
          <a:p>
            <a:fld id="{7C5138FA-002C-4525-9490-70C5858E63E3}" type="slidenum">
              <a:rPr lang="en-ZA" smtClean="0"/>
              <a:pPr/>
              <a:t>10</a:t>
            </a:fld>
            <a:endParaRPr lang="en-ZA" dirty="0"/>
          </a:p>
        </p:txBody>
      </p:sp>
      <p:pic>
        <p:nvPicPr>
          <p:cNvPr id="8" name="Picture 7" descr="Chart, sunburst chart&#10;&#10;Description automatically generated">
            <a:extLst>
              <a:ext uri="{FF2B5EF4-FFF2-40B4-BE49-F238E27FC236}">
                <a16:creationId xmlns:a16="http://schemas.microsoft.com/office/drawing/2014/main" xmlns="" id="{43431ACD-887F-439C-A3AE-617891E44645}"/>
              </a:ext>
            </a:extLst>
          </p:cNvPr>
          <p:cNvPicPr/>
          <p:nvPr/>
        </p:nvPicPr>
        <p:blipFill>
          <a:blip r:embed="rId5" cstate="print"/>
          <a:stretch>
            <a:fillRect/>
          </a:stretch>
        </p:blipFill>
        <p:spPr>
          <a:xfrm>
            <a:off x="858980" y="1946910"/>
            <a:ext cx="4692073" cy="4192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xmlns="" id="{C8ADBC59-6499-46AE-A626-094E37C6A7DA}"/>
              </a:ext>
            </a:extLst>
          </p:cNvPr>
          <p:cNvSpPr txBox="1"/>
          <p:nvPr/>
        </p:nvSpPr>
        <p:spPr>
          <a:xfrm>
            <a:off x="6591299" y="2130515"/>
            <a:ext cx="4038601" cy="3693319"/>
          </a:xfrm>
          <a:prstGeom prst="rect">
            <a:avLst/>
          </a:prstGeom>
          <a:noFill/>
        </p:spPr>
        <p:txBody>
          <a:bodyPr wrap="square">
            <a:spAutoFit/>
          </a:bodyPr>
          <a:lstStyle/>
          <a:p>
            <a:r>
              <a:rPr lang="en-US" dirty="0"/>
              <a:t>NEMISA will transform into a digitally enabled institution with a dynamic curriculum that responds to the needs of the economy through value adding partnerships</a:t>
            </a:r>
          </a:p>
          <a:p>
            <a:endParaRPr lang="en-US" dirty="0"/>
          </a:p>
          <a:p>
            <a:r>
              <a:rPr lang="en-US" dirty="0"/>
              <a:t>NEMISA will be aligning its initiatives with the future of work  and the changes that are driven by new technologies </a:t>
            </a:r>
          </a:p>
          <a:p>
            <a:endParaRPr lang="en-US" dirty="0"/>
          </a:p>
          <a:p>
            <a:r>
              <a:rPr lang="en-US" dirty="0"/>
              <a:t>Training for impact that enables beneficiaries to take part in the digital economy </a:t>
            </a:r>
            <a:endParaRPr lang="en-ZA" dirty="0"/>
          </a:p>
        </p:txBody>
      </p:sp>
    </p:spTree>
    <p:extLst>
      <p:ext uri="{BB962C8B-B14F-4D97-AF65-F5344CB8AC3E}">
        <p14:creationId xmlns:p14="http://schemas.microsoft.com/office/powerpoint/2010/main" xmlns="" val="345672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1015663"/>
          </a:xfrm>
          <a:prstGeom prst="rect">
            <a:avLst/>
          </a:prstGeom>
          <a:noFill/>
        </p:spPr>
        <p:txBody>
          <a:bodyPr wrap="square" rtlCol="0">
            <a:spAutoFit/>
          </a:bodyPr>
          <a:lstStyle/>
          <a:p>
            <a:pPr algn="ctr"/>
            <a:r>
              <a:rPr lang="en-ZA" sz="3000" b="1" dirty="0"/>
              <a:t>PART C: MEASURING PERFORMANCE</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11</a:t>
            </a:fld>
            <a:endParaRPr lang="en-ZA" dirty="0"/>
          </a:p>
        </p:txBody>
      </p:sp>
      <p:graphicFrame>
        <p:nvGraphicFramePr>
          <p:cNvPr id="10" name="Content Placeholder 9">
            <a:extLst>
              <a:ext uri="{FF2B5EF4-FFF2-40B4-BE49-F238E27FC236}">
                <a16:creationId xmlns:a16="http://schemas.microsoft.com/office/drawing/2014/main" xmlns="" id="{9354B5C1-6A4B-494F-8D43-84382A17B22C}"/>
              </a:ext>
            </a:extLst>
          </p:cNvPr>
          <p:cNvGraphicFramePr>
            <a:graphicFrameLocks noGrp="1"/>
          </p:cNvGraphicFramePr>
          <p:nvPr>
            <p:ph idx="1"/>
            <p:extLst>
              <p:ext uri="{D42A27DB-BD31-4B8C-83A1-F6EECF244321}">
                <p14:modId xmlns:p14="http://schemas.microsoft.com/office/powerpoint/2010/main" xmlns="" val="2607986877"/>
              </p:ext>
            </p:extLst>
          </p:nvPr>
        </p:nvGraphicFramePr>
        <p:xfrm>
          <a:off x="863600" y="1473200"/>
          <a:ext cx="10012681" cy="5191690"/>
        </p:xfrm>
        <a:graphic>
          <a:graphicData uri="http://schemas.openxmlformats.org/drawingml/2006/table">
            <a:tbl>
              <a:tblPr firstRow="1" firstCol="1" bandRow="1">
                <a:tableStyleId>{16D9F66E-5EB9-4882-86FB-DCBF35E3C3E4}</a:tableStyleId>
              </a:tblPr>
              <a:tblGrid>
                <a:gridCol w="1566113">
                  <a:extLst>
                    <a:ext uri="{9D8B030D-6E8A-4147-A177-3AD203B41FA5}">
                      <a16:colId xmlns:a16="http://schemas.microsoft.com/office/drawing/2014/main" xmlns="" val="402258386"/>
                    </a:ext>
                  </a:extLst>
                </a:gridCol>
                <a:gridCol w="3648182">
                  <a:extLst>
                    <a:ext uri="{9D8B030D-6E8A-4147-A177-3AD203B41FA5}">
                      <a16:colId xmlns:a16="http://schemas.microsoft.com/office/drawing/2014/main" xmlns="" val="2555869097"/>
                    </a:ext>
                  </a:extLst>
                </a:gridCol>
                <a:gridCol w="2399193">
                  <a:extLst>
                    <a:ext uri="{9D8B030D-6E8A-4147-A177-3AD203B41FA5}">
                      <a16:colId xmlns:a16="http://schemas.microsoft.com/office/drawing/2014/main" xmlns="" val="2446791818"/>
                    </a:ext>
                  </a:extLst>
                </a:gridCol>
                <a:gridCol w="2399193">
                  <a:extLst>
                    <a:ext uri="{9D8B030D-6E8A-4147-A177-3AD203B41FA5}">
                      <a16:colId xmlns:a16="http://schemas.microsoft.com/office/drawing/2014/main" xmlns="" val="3793357250"/>
                    </a:ext>
                  </a:extLst>
                </a:gridCol>
              </a:tblGrid>
              <a:tr h="528885">
                <a:tc>
                  <a:txBody>
                    <a:bodyPr/>
                    <a:lstStyle/>
                    <a:p>
                      <a:pPr>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Outcomes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Outcome Indicator</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marL="50800">
                        <a:lnSpc>
                          <a:spcPct val="115000"/>
                        </a:lnSpc>
                        <a:spcAft>
                          <a:spcPts val="1000"/>
                        </a:spcAft>
                      </a:pPr>
                      <a:r>
                        <a:rPr lang="en-ZA" sz="1100" b="1">
                          <a:solidFill>
                            <a:srgbClr val="000000"/>
                          </a:solidFill>
                          <a:effectLst/>
                          <a:latin typeface="Arial" panose="020B0604020202020204" pitchFamily="34" charset="0"/>
                          <a:cs typeface="Arial" panose="020B0604020202020204" pitchFamily="34" charset="0"/>
                        </a:rPr>
                        <a:t>Baseline</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marL="50800">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Five-year targets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3723489134"/>
                  </a:ext>
                </a:extLst>
              </a:tr>
              <a:tr h="875183">
                <a:tc rowSpan="3">
                  <a:txBody>
                    <a:bodyPr/>
                    <a:lstStyle/>
                    <a:p>
                      <a:pPr>
                        <a:lnSpc>
                          <a:spcPct val="115000"/>
                        </a:lnSpc>
                        <a:spcAft>
                          <a:spcPts val="1000"/>
                        </a:spcAft>
                      </a:pPr>
                      <a:endParaRPr lang="en-ZA" sz="1100" dirty="0">
                        <a:effectLst/>
                        <a:latin typeface="Arial" panose="020B0604020202020204" pitchFamily="34" charset="0"/>
                        <a:cs typeface="Arial" panose="020B0604020202020204" pitchFamily="34" charset="0"/>
                      </a:endParaRPr>
                    </a:p>
                    <a:p>
                      <a:pPr>
                        <a:lnSpc>
                          <a:spcPct val="115000"/>
                        </a:lnSpc>
                        <a:spcAft>
                          <a:spcPts val="1000"/>
                        </a:spcAft>
                      </a:pPr>
                      <a:r>
                        <a:rPr lang="en-ZA" sz="1100" dirty="0">
                          <a:effectLst/>
                          <a:latin typeface="Arial" panose="020B0604020202020204" pitchFamily="34" charset="0"/>
                          <a:cs typeface="Arial" panose="020B0604020202020204" pitchFamily="34" charset="0"/>
                        </a:rPr>
                        <a:t> </a:t>
                      </a:r>
                      <a:r>
                        <a:rPr lang="en-ZA" sz="1100" u="sng" dirty="0">
                          <a:effectLst/>
                          <a:latin typeface="Arial" panose="020B0604020202020204" pitchFamily="34" charset="0"/>
                          <a:cs typeface="Arial" panose="020B0604020202020204" pitchFamily="34" charset="0"/>
                        </a:rPr>
                        <a:t>Outcome 1:</a:t>
                      </a:r>
                    </a:p>
                    <a:p>
                      <a:pPr>
                        <a:lnSpc>
                          <a:spcPct val="100000"/>
                        </a:lnSpc>
                        <a:spcAft>
                          <a:spcPts val="1000"/>
                        </a:spcAft>
                      </a:pPr>
                      <a:r>
                        <a:rPr lang="en-ZA" sz="1100" dirty="0">
                          <a:effectLst/>
                          <a:latin typeface="Arial" panose="020B0604020202020204" pitchFamily="34" charset="0"/>
                          <a:cs typeface="Arial" panose="020B0604020202020204" pitchFamily="34" charset="0"/>
                        </a:rPr>
                        <a:t> Transformed   Organisation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pPr>
                      <a:r>
                        <a:rPr lang="en-ZA" sz="1100" dirty="0">
                          <a:effectLst/>
                          <a:latin typeface="Arial" panose="020B0604020202020204" pitchFamily="34" charset="0"/>
                          <a:cs typeface="Arial" panose="020B0604020202020204" pitchFamily="34" charset="0"/>
                        </a:rPr>
                        <a:t>Transformation and Change Strategy  implemented </a:t>
                      </a:r>
                    </a:p>
                    <a:p>
                      <a:pPr>
                        <a:lnSpc>
                          <a:spcPct val="115000"/>
                        </a:lnSpc>
                        <a:spcAft>
                          <a:spcPts val="1000"/>
                        </a:spcAft>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Draft Transformation and Change Strategy 3 goals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pPr>
                      <a:r>
                        <a:rPr lang="en-ZA" sz="1100" dirty="0">
                          <a:effectLst/>
                          <a:latin typeface="Arial" panose="020B0604020202020204" pitchFamily="34" charset="0"/>
                          <a:cs typeface="Arial" panose="020B0604020202020204" pitchFamily="34" charset="0"/>
                        </a:rPr>
                        <a:t> Completed implementation of the Transformation and Change Strategy goals</a:t>
                      </a:r>
                    </a:p>
                    <a:p>
                      <a:pPr>
                        <a:lnSpc>
                          <a:spcPct val="115000"/>
                        </a:lnSpc>
                        <a:spcAft>
                          <a:spcPts val="1000"/>
                        </a:spcAft>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1339209361"/>
                  </a:ext>
                </a:extLst>
              </a:tr>
              <a:tr h="366435">
                <a:tc vMerge="1">
                  <a:txBody>
                    <a:bodyPr/>
                    <a:lstStyle/>
                    <a:p>
                      <a:endParaRPr lang="en-ZA"/>
                    </a:p>
                  </a:txBody>
                  <a:tcPr/>
                </a:tc>
                <a:tc>
                  <a:txBody>
                    <a:bodyPr/>
                    <a:lstStyle/>
                    <a:p>
                      <a:pPr>
                        <a:lnSpc>
                          <a:spcPct val="115000"/>
                        </a:lnSpc>
                        <a:spcAft>
                          <a:spcPts val="1000"/>
                        </a:spcAft>
                      </a:pPr>
                      <a:r>
                        <a:rPr lang="en-ZA" sz="1100" dirty="0">
                          <a:effectLst/>
                          <a:latin typeface="Arial" panose="020B0604020202020204" pitchFamily="34" charset="0"/>
                          <a:cs typeface="Arial" panose="020B0604020202020204" pitchFamily="34" charset="0"/>
                        </a:rPr>
                        <a:t>Reskilling of the workforce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a:effectLst/>
                          <a:latin typeface="Arial" panose="020B0604020202020204" pitchFamily="34" charset="0"/>
                          <a:cs typeface="Arial" panose="020B0604020202020204" pitchFamily="34" charset="0"/>
                        </a:rPr>
                        <a:t>2021/22 Skills Audit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a:effectLst/>
                          <a:latin typeface="Arial" panose="020B0604020202020204" pitchFamily="34" charset="0"/>
                          <a:cs typeface="Arial" panose="020B0604020202020204" pitchFamily="34" charset="0"/>
                        </a:rPr>
                        <a:t>Workforce skills report  (50% of staff upskilled)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565898627"/>
                  </a:ext>
                </a:extLst>
              </a:tr>
              <a:tr h="875183">
                <a:tc vMerge="1">
                  <a:txBody>
                    <a:bodyPr/>
                    <a:lstStyle/>
                    <a:p>
                      <a:endParaRPr lang="en-ZA"/>
                    </a:p>
                  </a:txBody>
                  <a:tcPr/>
                </a:tc>
                <a:tc>
                  <a:txBody>
                    <a:bodyPr/>
                    <a:lstStyle/>
                    <a:p>
                      <a:pPr>
                        <a:lnSpc>
                          <a:spcPct val="115000"/>
                        </a:lnSpc>
                        <a:spcAft>
                          <a:spcPts val="1000"/>
                        </a:spcAft>
                      </a:pPr>
                      <a:r>
                        <a:rPr lang="en-ZA" sz="1100" dirty="0">
                          <a:effectLst/>
                          <a:latin typeface="Arial" panose="020B0604020202020204" pitchFamily="34" charset="0"/>
                          <a:cs typeface="Arial" panose="020B0604020202020204" pitchFamily="34" charset="0"/>
                        </a:rPr>
                        <a:t>Audit findings reduced to achieve a clean audit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Unqualified audit opinion with no material findings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Clean audit status is maintained. New controls are implemented to prevent audit findings</a:t>
                      </a:r>
                    </a:p>
                    <a:p>
                      <a:pPr>
                        <a:lnSpc>
                          <a:spcPct val="115000"/>
                        </a:lnSpc>
                        <a:spcAft>
                          <a:spcPts val="1000"/>
                        </a:spcAft>
                        <a:tabLst>
                          <a:tab pos="279400" algn="l"/>
                        </a:tabLs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864500815"/>
                  </a:ext>
                </a:extLst>
              </a:tr>
              <a:tr h="2018731">
                <a:tc rowSpan="2">
                  <a:txBody>
                    <a:bodyPr/>
                    <a:lstStyle/>
                    <a:p>
                      <a:pPr>
                        <a:lnSpc>
                          <a:spcPct val="115000"/>
                        </a:lnSpc>
                        <a:spcAft>
                          <a:spcPts val="1000"/>
                        </a:spcAft>
                        <a:tabLst>
                          <a:tab pos="279400" algn="l"/>
                        </a:tabLst>
                      </a:pPr>
                      <a:r>
                        <a:rPr lang="en-ZA" sz="1100" u="sng" dirty="0">
                          <a:effectLst/>
                          <a:latin typeface="Arial" panose="020B0604020202020204" pitchFamily="34" charset="0"/>
                          <a:cs typeface="Arial" panose="020B0604020202020204" pitchFamily="34" charset="0"/>
                        </a:rPr>
                        <a:t>Outcome 2:</a:t>
                      </a:r>
                    </a:p>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Digitally skilled citizens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pPr>
                      <a:r>
                        <a:rPr lang="en-ZA" sz="1100" dirty="0">
                          <a:effectLst/>
                          <a:latin typeface="Arial" panose="020B0604020202020204" pitchFamily="34" charset="0"/>
                          <a:cs typeface="Arial" panose="020B0604020202020204" pitchFamily="34" charset="0"/>
                        </a:rPr>
                        <a:t>Number of citizens trained in  digital literacy</a:t>
                      </a:r>
                    </a:p>
                    <a:p>
                      <a:pPr>
                        <a:lnSpc>
                          <a:spcPct val="115000"/>
                        </a:lnSpc>
                        <a:spcAft>
                          <a:spcPts val="1000"/>
                        </a:spcAft>
                      </a:pPr>
                      <a:r>
                        <a:rPr lang="en-ZA" sz="1100" dirty="0">
                          <a:effectLst/>
                          <a:latin typeface="Arial" panose="020B0604020202020204" pitchFamily="34" charset="0"/>
                          <a:cs typeface="Arial" panose="020B0604020202020204" pitchFamily="34" charset="0"/>
                        </a:rPr>
                        <a:t> Training of unemployed youth, women and people with disabilities</a:t>
                      </a:r>
                    </a:p>
                    <a:p>
                      <a:pPr>
                        <a:lnSpc>
                          <a:spcPct val="115000"/>
                        </a:lnSpc>
                        <a:spcAft>
                          <a:spcPts val="1000"/>
                        </a:spcAft>
                      </a:pPr>
                      <a:r>
                        <a:rPr lang="en-ZA" sz="1100" dirty="0">
                          <a:effectLst/>
                          <a:latin typeface="Arial" panose="020B0604020202020204" pitchFamily="34" charset="0"/>
                          <a:cs typeface="Arial" panose="020B0604020202020204" pitchFamily="34" charset="0"/>
                        </a:rPr>
                        <a:t>Training of Teachers and Techer assistants and in-school learners</a:t>
                      </a:r>
                    </a:p>
                    <a:p>
                      <a:pPr>
                        <a:lnSpc>
                          <a:spcPct val="115000"/>
                        </a:lnSpc>
                        <a:spcAft>
                          <a:spcPts val="1000"/>
                        </a:spcAft>
                      </a:pPr>
                      <a:r>
                        <a:rPr lang="en-ZA" sz="1100" dirty="0">
                          <a:effectLst/>
                          <a:latin typeface="Arial" panose="020B0604020202020204" pitchFamily="34" charset="0"/>
                          <a:cs typeface="Arial" panose="020B0604020202020204" pitchFamily="34" charset="0"/>
                        </a:rPr>
                        <a:t>Training of TVET and Community College lecturers and TVET and Community College learners</a:t>
                      </a:r>
                    </a:p>
                    <a:p>
                      <a:pPr>
                        <a:lnSpc>
                          <a:spcPct val="115000"/>
                        </a:lnSpc>
                        <a:spcAft>
                          <a:spcPts val="1000"/>
                        </a:spcAft>
                      </a:pPr>
                      <a:r>
                        <a:rPr lang="en-ZA" sz="1100" dirty="0">
                          <a:effectLst/>
                          <a:latin typeface="Arial" panose="020B0604020202020204" pitchFamily="34" charset="0"/>
                          <a:cs typeface="Arial" panose="020B0604020202020204" pitchFamily="34" charset="0"/>
                        </a:rPr>
                        <a:t>Training of SMMEs in digital entrepreneurship </a:t>
                      </a: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16 018</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 460 000 (This target was revised from 1 000 000 after the Board reflected on driving numbers versus training for impact)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690166221"/>
                  </a:ext>
                </a:extLst>
              </a:tr>
              <a:tr h="492487">
                <a:tc vMerge="1">
                  <a:txBody>
                    <a:bodyPr/>
                    <a:lstStyle/>
                    <a:p>
                      <a:endParaRPr lang="en-ZA"/>
                    </a:p>
                  </a:txBody>
                  <a:tcPr/>
                </a:tc>
                <a:tc>
                  <a:txBody>
                    <a:bodyPr/>
                    <a:lstStyle/>
                    <a:p>
                      <a:pPr>
                        <a:lnSpc>
                          <a:spcPct val="115000"/>
                        </a:lnSpc>
                        <a:spcAft>
                          <a:spcPts val="1000"/>
                        </a:spcAft>
                      </a:pPr>
                      <a:r>
                        <a:rPr lang="en-US" sz="1100" dirty="0">
                          <a:effectLst/>
                          <a:latin typeface="Arial" panose="020B0604020202020204" pitchFamily="34" charset="0"/>
                          <a:cs typeface="Arial" panose="020B0604020202020204" pitchFamily="34" charset="0"/>
                        </a:rPr>
                        <a:t>Number of SMMEs trained in digital entrepreneurship</a:t>
                      </a:r>
                    </a:p>
                    <a:p>
                      <a:pPr>
                        <a:lnSpc>
                          <a:spcPct val="115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New</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60 000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488937559"/>
                  </a:ext>
                </a:extLst>
              </a:tr>
            </a:tbl>
          </a:graphicData>
        </a:graphic>
      </p:graphicFrame>
    </p:spTree>
    <p:extLst>
      <p:ext uri="{BB962C8B-B14F-4D97-AF65-F5344CB8AC3E}">
        <p14:creationId xmlns:p14="http://schemas.microsoft.com/office/powerpoint/2010/main" xmlns="" val="59938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1015663"/>
          </a:xfrm>
          <a:prstGeom prst="rect">
            <a:avLst/>
          </a:prstGeom>
          <a:noFill/>
        </p:spPr>
        <p:txBody>
          <a:bodyPr wrap="square" rtlCol="0">
            <a:spAutoFit/>
          </a:bodyPr>
          <a:lstStyle/>
          <a:p>
            <a:pPr algn="ctr"/>
            <a:r>
              <a:rPr lang="en-ZA" sz="3000" b="1" dirty="0"/>
              <a:t>PART C: MEASURING PERFORMANCE (Cont.)</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12</a:t>
            </a:fld>
            <a:endParaRPr lang="en-ZA" dirty="0"/>
          </a:p>
        </p:txBody>
      </p:sp>
      <p:graphicFrame>
        <p:nvGraphicFramePr>
          <p:cNvPr id="8" name="Content Placeholder 7">
            <a:extLst>
              <a:ext uri="{FF2B5EF4-FFF2-40B4-BE49-F238E27FC236}">
                <a16:creationId xmlns:a16="http://schemas.microsoft.com/office/drawing/2014/main" xmlns="" id="{0727EA15-5803-480D-9883-6B0758A46B3F}"/>
              </a:ext>
            </a:extLst>
          </p:cNvPr>
          <p:cNvGraphicFramePr>
            <a:graphicFrameLocks noGrp="1"/>
          </p:cNvGraphicFramePr>
          <p:nvPr>
            <p:ph idx="1"/>
            <p:extLst>
              <p:ext uri="{D42A27DB-BD31-4B8C-83A1-F6EECF244321}">
                <p14:modId xmlns:p14="http://schemas.microsoft.com/office/powerpoint/2010/main" xmlns="" val="1989181547"/>
              </p:ext>
            </p:extLst>
          </p:nvPr>
        </p:nvGraphicFramePr>
        <p:xfrm>
          <a:off x="685800" y="1435981"/>
          <a:ext cx="10256520" cy="5102931"/>
        </p:xfrm>
        <a:graphic>
          <a:graphicData uri="http://schemas.openxmlformats.org/drawingml/2006/table">
            <a:tbl>
              <a:tblPr firstRow="1" firstCol="1" bandRow="1">
                <a:tableStyleId>{16D9F66E-5EB9-4882-86FB-DCBF35E3C3E4}</a:tableStyleId>
              </a:tblPr>
              <a:tblGrid>
                <a:gridCol w="1826989">
                  <a:extLst>
                    <a:ext uri="{9D8B030D-6E8A-4147-A177-3AD203B41FA5}">
                      <a16:colId xmlns:a16="http://schemas.microsoft.com/office/drawing/2014/main" xmlns="" val="3690429446"/>
                    </a:ext>
                  </a:extLst>
                </a:gridCol>
                <a:gridCol w="4321695">
                  <a:extLst>
                    <a:ext uri="{9D8B030D-6E8A-4147-A177-3AD203B41FA5}">
                      <a16:colId xmlns:a16="http://schemas.microsoft.com/office/drawing/2014/main" xmlns="" val="1392543784"/>
                    </a:ext>
                  </a:extLst>
                </a:gridCol>
                <a:gridCol w="2295056">
                  <a:extLst>
                    <a:ext uri="{9D8B030D-6E8A-4147-A177-3AD203B41FA5}">
                      <a16:colId xmlns:a16="http://schemas.microsoft.com/office/drawing/2014/main" xmlns="" val="2818217587"/>
                    </a:ext>
                  </a:extLst>
                </a:gridCol>
                <a:gridCol w="1812780">
                  <a:extLst>
                    <a:ext uri="{9D8B030D-6E8A-4147-A177-3AD203B41FA5}">
                      <a16:colId xmlns:a16="http://schemas.microsoft.com/office/drawing/2014/main" xmlns="" val="1786994166"/>
                    </a:ext>
                  </a:extLst>
                </a:gridCol>
              </a:tblGrid>
              <a:tr h="279857">
                <a:tc>
                  <a:txBody>
                    <a:bodyPr/>
                    <a:lstStyle/>
                    <a:p>
                      <a:pPr>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Outcomes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pPr>
                      <a:r>
                        <a:rPr lang="en-ZA" sz="1100" b="1">
                          <a:solidFill>
                            <a:srgbClr val="000000"/>
                          </a:solidFill>
                          <a:effectLst/>
                          <a:latin typeface="Arial" panose="020B0604020202020204" pitchFamily="34" charset="0"/>
                          <a:cs typeface="Arial" panose="020B0604020202020204" pitchFamily="34" charset="0"/>
                        </a:rPr>
                        <a:t>Outcome Indicator</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marL="50800">
                        <a:lnSpc>
                          <a:spcPct val="115000"/>
                        </a:lnSpc>
                        <a:spcAft>
                          <a:spcPts val="1000"/>
                        </a:spcAft>
                      </a:pPr>
                      <a:r>
                        <a:rPr lang="en-ZA" sz="1100" b="1">
                          <a:solidFill>
                            <a:srgbClr val="000000"/>
                          </a:solidFill>
                          <a:effectLst/>
                          <a:latin typeface="Arial" panose="020B0604020202020204" pitchFamily="34" charset="0"/>
                          <a:cs typeface="Arial" panose="020B0604020202020204" pitchFamily="34" charset="0"/>
                        </a:rPr>
                        <a:t>Baseline</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marL="50800">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Five-year targets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13792737"/>
                  </a:ext>
                </a:extLst>
              </a:tr>
              <a:tr h="1156507">
                <a:tc rowSpan="4">
                  <a:txBody>
                    <a:bodyPr/>
                    <a:lstStyle/>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100" b="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Outcome 2:</a:t>
                      </a:r>
                    </a:p>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1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Digitally skilled citizens</a:t>
                      </a:r>
                    </a:p>
                    <a:p>
                      <a:endParaRPr lang="en-ZA" sz="1100" dirty="0">
                        <a:latin typeface="Arial" panose="020B0604020202020204" pitchFamily="34" charset="0"/>
                        <a:cs typeface="Arial" panose="020B0604020202020204" pitchFamily="34" charset="0"/>
                      </a:endParaRPr>
                    </a:p>
                  </a:txBody>
                  <a:tcPr/>
                </a:tc>
                <a:tc>
                  <a:txBody>
                    <a:bodyPr/>
                    <a:lstStyle/>
                    <a:p>
                      <a:pPr>
                        <a:lnSpc>
                          <a:spcPct val="115000"/>
                        </a:lnSpc>
                        <a:spcAft>
                          <a:spcPts val="800"/>
                        </a:spcAft>
                      </a:pPr>
                      <a:r>
                        <a:rPr lang="en-ZA" sz="1100" dirty="0">
                          <a:effectLst/>
                          <a:latin typeface="Arial" panose="020B0604020202020204" pitchFamily="34" charset="0"/>
                          <a:cs typeface="Arial" panose="020B0604020202020204" pitchFamily="34" charset="0"/>
                        </a:rPr>
                        <a:t>Number of learners trained in creative media short courses</a:t>
                      </a:r>
                    </a:p>
                    <a:p>
                      <a:pPr>
                        <a:lnSpc>
                          <a:spcPct val="115000"/>
                        </a:lnSpc>
                        <a:spcAft>
                          <a:spcPts val="800"/>
                        </a:spcAft>
                      </a:pPr>
                      <a:r>
                        <a:rPr lang="en-ZA" sz="1100" dirty="0">
                          <a:effectLst/>
                          <a:latin typeface="Arial" panose="020B0604020202020204" pitchFamily="34" charset="0"/>
                          <a:cs typeface="Arial" panose="020B0604020202020204" pitchFamily="34" charset="0"/>
                        </a:rPr>
                        <a:t>Training of unemployed youth, women and people with disabilities</a:t>
                      </a:r>
                    </a:p>
                    <a:p>
                      <a:pPr>
                        <a:lnSpc>
                          <a:spcPct val="115000"/>
                        </a:lnSpc>
                        <a:spcAft>
                          <a:spcPts val="800"/>
                        </a:spcAft>
                      </a:pPr>
                      <a:r>
                        <a:rPr lang="en-ZA" sz="1100" dirty="0">
                          <a:effectLst/>
                          <a:latin typeface="Arial" panose="020B0604020202020204" pitchFamily="34" charset="0"/>
                          <a:cs typeface="Arial" panose="020B0604020202020204" pitchFamily="34" charset="0"/>
                        </a:rPr>
                        <a:t>Training of the employed beneficiaries in the creative media industry</a:t>
                      </a:r>
                    </a:p>
                    <a:p>
                      <a:pPr>
                        <a:lnSpc>
                          <a:spcPct val="115000"/>
                        </a:lnSpc>
                        <a:spcAft>
                          <a:spcPts val="8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144</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 14 950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3062623139"/>
                  </a:ext>
                </a:extLst>
              </a:tr>
              <a:tr h="696612">
                <a:tc vMerge="1">
                  <a:txBody>
                    <a:bodyPr/>
                    <a:lstStyle/>
                    <a:p>
                      <a:endParaRPr lang="en-ZA"/>
                    </a:p>
                  </a:txBody>
                  <a:tcPr/>
                </a:tc>
                <a:tc>
                  <a:txBody>
                    <a:bodyPr/>
                    <a:lstStyle/>
                    <a:p>
                      <a:pPr>
                        <a:lnSpc>
                          <a:spcPct val="115000"/>
                        </a:lnSpc>
                        <a:spcAft>
                          <a:spcPts val="800"/>
                        </a:spcAft>
                      </a:pPr>
                      <a:r>
                        <a:rPr lang="en-ZA" sz="1100" dirty="0">
                          <a:effectLst/>
                          <a:latin typeface="Arial" panose="020B0604020202020204" pitchFamily="34" charset="0"/>
                          <a:cs typeface="Arial" panose="020B0604020202020204" pitchFamily="34" charset="0"/>
                        </a:rPr>
                        <a:t>Number of unemployed learners trained in creative media learnerships</a:t>
                      </a:r>
                    </a:p>
                    <a:p>
                      <a:pPr>
                        <a:lnSpc>
                          <a:spcPct val="115000"/>
                        </a:lnSpc>
                        <a:spcAft>
                          <a:spcPts val="800"/>
                        </a:spcAft>
                      </a:pPr>
                      <a:r>
                        <a:rPr lang="en-ZA" sz="1100" dirty="0">
                          <a:effectLst/>
                          <a:latin typeface="Arial" panose="020B0604020202020204" pitchFamily="34" charset="0"/>
                          <a:cs typeface="Arial" panose="020B0604020202020204" pitchFamily="34" charset="0"/>
                        </a:rPr>
                        <a:t>Training of unemployed youth, women and people with disabilities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a:effectLst/>
                          <a:latin typeface="Arial" panose="020B0604020202020204" pitchFamily="34" charset="0"/>
                          <a:cs typeface="Arial" panose="020B0604020202020204" pitchFamily="34" charset="0"/>
                        </a:rPr>
                        <a:t>New</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500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016259019"/>
                  </a:ext>
                </a:extLst>
              </a:tr>
              <a:tr h="1695235">
                <a:tc vMerge="1">
                  <a:txBody>
                    <a:bodyPr/>
                    <a:lstStyle/>
                    <a:p>
                      <a:endParaRPr lang="en-ZA"/>
                    </a:p>
                  </a:txBody>
                  <a:tcPr/>
                </a:tc>
                <a:tc>
                  <a:txBody>
                    <a:bodyPr/>
                    <a:lstStyle/>
                    <a:p>
                      <a:pPr>
                        <a:lnSpc>
                          <a:spcPct val="115000"/>
                        </a:lnSpc>
                        <a:spcAft>
                          <a:spcPts val="1000"/>
                        </a:spcAft>
                        <a:tabLst>
                          <a:tab pos="279400" algn="l"/>
                        </a:tabLst>
                      </a:pPr>
                      <a:r>
                        <a:rPr lang="en-ZA" sz="1100" dirty="0">
                          <a:solidFill>
                            <a:srgbClr val="000000"/>
                          </a:solidFill>
                          <a:effectLst/>
                          <a:latin typeface="Arial" panose="020B0604020202020204" pitchFamily="34" charset="0"/>
                          <a:cs typeface="Arial" panose="020B0604020202020204" pitchFamily="34" charset="0"/>
                        </a:rPr>
                        <a:t>Number of citizens trained in Digital Technologies</a:t>
                      </a:r>
                      <a:endParaRPr lang="en-ZA" sz="1100" dirty="0">
                        <a:effectLst/>
                        <a:latin typeface="Arial" panose="020B0604020202020204" pitchFamily="34" charset="0"/>
                        <a:cs typeface="Arial" panose="020B0604020202020204" pitchFamily="34" charset="0"/>
                      </a:endParaRPr>
                    </a:p>
                    <a:p>
                      <a:pPr>
                        <a:lnSpc>
                          <a:spcPct val="115000"/>
                        </a:lnSpc>
                        <a:spcAft>
                          <a:spcPts val="1000"/>
                        </a:spcAft>
                        <a:tabLst>
                          <a:tab pos="279400" algn="l"/>
                        </a:tabLst>
                      </a:pPr>
                      <a:r>
                        <a:rPr lang="en-ZA" sz="1100" dirty="0">
                          <a:solidFill>
                            <a:srgbClr val="000000"/>
                          </a:solidFill>
                          <a:effectLst/>
                          <a:latin typeface="Arial" panose="020B0604020202020204" pitchFamily="34" charset="0"/>
                          <a:cs typeface="Arial" panose="020B0604020202020204" pitchFamily="34" charset="0"/>
                        </a:rPr>
                        <a:t>Artificial Intelligence </a:t>
                      </a:r>
                      <a:r>
                        <a:rPr lang="en-ZA" sz="1100" dirty="0">
                          <a:solidFill>
                            <a:schemeClr val="tx1"/>
                          </a:solidFill>
                          <a:effectLst/>
                          <a:latin typeface="Arial" panose="020B0604020202020204" pitchFamily="34" charset="0"/>
                          <a:cs typeface="Arial" panose="020B0604020202020204" pitchFamily="34" charset="0"/>
                        </a:rPr>
                        <a:t>;</a:t>
                      </a:r>
                      <a:r>
                        <a:rPr lang="en-ZA" sz="1100" dirty="0">
                          <a:solidFill>
                            <a:srgbClr val="000000"/>
                          </a:solidFill>
                          <a:effectLst/>
                          <a:latin typeface="Arial" panose="020B0604020202020204" pitchFamily="34" charset="0"/>
                          <a:cs typeface="Arial" panose="020B0604020202020204" pitchFamily="34" charset="0"/>
                        </a:rPr>
                        <a:t>Data Science/Data Analytics</a:t>
                      </a:r>
                      <a:endParaRPr lang="en-ZA" sz="1100" dirty="0">
                        <a:effectLst/>
                        <a:latin typeface="Arial" panose="020B0604020202020204" pitchFamily="34" charset="0"/>
                        <a:cs typeface="Arial" panose="020B0604020202020204" pitchFamily="34" charset="0"/>
                      </a:endParaRPr>
                    </a:p>
                    <a:p>
                      <a:pPr>
                        <a:lnSpc>
                          <a:spcPct val="115000"/>
                        </a:lnSpc>
                        <a:spcAft>
                          <a:spcPts val="1000"/>
                        </a:spcAft>
                        <a:tabLst>
                          <a:tab pos="279400" algn="l"/>
                        </a:tabLst>
                      </a:pPr>
                      <a:r>
                        <a:rPr lang="en-ZA" sz="1100" dirty="0">
                          <a:solidFill>
                            <a:srgbClr val="000000"/>
                          </a:solidFill>
                          <a:effectLst/>
                          <a:latin typeface="Arial" panose="020B0604020202020204" pitchFamily="34" charset="0"/>
                          <a:cs typeface="Arial" panose="020B0604020202020204" pitchFamily="34" charset="0"/>
                        </a:rPr>
                        <a:t>Software Development</a:t>
                      </a:r>
                      <a:r>
                        <a:rPr lang="en-ZA" sz="1100" dirty="0">
                          <a:solidFill>
                            <a:schemeClr val="tx1"/>
                          </a:solidFill>
                          <a:effectLst/>
                          <a:latin typeface="Arial" panose="020B0604020202020204" pitchFamily="34" charset="0"/>
                          <a:cs typeface="Arial" panose="020B0604020202020204" pitchFamily="34" charset="0"/>
                        </a:rPr>
                        <a:t>; </a:t>
                      </a:r>
                      <a:r>
                        <a:rPr lang="en-ZA" sz="1100" dirty="0">
                          <a:solidFill>
                            <a:srgbClr val="000000"/>
                          </a:solidFill>
                          <a:effectLst/>
                          <a:latin typeface="Arial" panose="020B0604020202020204" pitchFamily="34" charset="0"/>
                          <a:cs typeface="Arial" panose="020B0604020202020204" pitchFamily="34" charset="0"/>
                        </a:rPr>
                        <a:t>Cybersecurity</a:t>
                      </a:r>
                      <a:endParaRPr lang="en-ZA" sz="1100" dirty="0">
                        <a:effectLst/>
                        <a:latin typeface="Arial" panose="020B0604020202020204" pitchFamily="34" charset="0"/>
                        <a:cs typeface="Arial" panose="020B0604020202020204" pitchFamily="34" charset="0"/>
                      </a:endParaRPr>
                    </a:p>
                    <a:p>
                      <a:pPr>
                        <a:lnSpc>
                          <a:spcPct val="115000"/>
                        </a:lnSpc>
                        <a:spcAft>
                          <a:spcPts val="1000"/>
                        </a:spcAft>
                        <a:tabLst>
                          <a:tab pos="279400" algn="l"/>
                        </a:tabLst>
                      </a:pPr>
                      <a:r>
                        <a:rPr lang="en-ZA" sz="1100" dirty="0">
                          <a:solidFill>
                            <a:srgbClr val="000000"/>
                          </a:solidFill>
                          <a:effectLst/>
                          <a:latin typeface="Arial" panose="020B0604020202020204" pitchFamily="34" charset="0"/>
                          <a:cs typeface="Arial" panose="020B0604020202020204" pitchFamily="34" charset="0"/>
                        </a:rPr>
                        <a:t>Cloud computing</a:t>
                      </a:r>
                      <a:r>
                        <a:rPr lang="en-ZA" sz="1100" dirty="0">
                          <a:solidFill>
                            <a:schemeClr val="tx1"/>
                          </a:solidFill>
                          <a:effectLst/>
                          <a:latin typeface="Arial" panose="020B0604020202020204" pitchFamily="34" charset="0"/>
                          <a:cs typeface="Arial" panose="020B0604020202020204" pitchFamily="34" charset="0"/>
                        </a:rPr>
                        <a:t> ;</a:t>
                      </a:r>
                      <a:r>
                        <a:rPr lang="en-ZA" sz="1100" dirty="0">
                          <a:solidFill>
                            <a:srgbClr val="000000"/>
                          </a:solidFill>
                          <a:effectLst/>
                          <a:latin typeface="Arial" panose="020B0604020202020204" pitchFamily="34" charset="0"/>
                          <a:cs typeface="Arial" panose="020B0604020202020204" pitchFamily="34" charset="0"/>
                        </a:rPr>
                        <a:t>Web Development</a:t>
                      </a:r>
                      <a:r>
                        <a:rPr lang="en-ZA" sz="1100" dirty="0">
                          <a:solidFill>
                            <a:schemeClr val="tx1"/>
                          </a:solidFill>
                          <a:effectLst/>
                          <a:latin typeface="Arial" panose="020B0604020202020204" pitchFamily="34" charset="0"/>
                          <a:cs typeface="Arial" panose="020B0604020202020204" pitchFamily="34" charset="0"/>
                        </a:rPr>
                        <a:t> ;</a:t>
                      </a:r>
                      <a:r>
                        <a:rPr lang="en-ZA" sz="1100" dirty="0">
                          <a:solidFill>
                            <a:srgbClr val="000000"/>
                          </a:solidFill>
                          <a:effectLst/>
                          <a:latin typeface="Arial" panose="020B0604020202020204" pitchFamily="34" charset="0"/>
                          <a:cs typeface="Arial" panose="020B0604020202020204" pitchFamily="34" charset="0"/>
                        </a:rPr>
                        <a:t>Robotics</a:t>
                      </a:r>
                      <a:r>
                        <a:rPr lang="en-ZA" sz="1100" dirty="0">
                          <a:solidFill>
                            <a:schemeClr val="tx1"/>
                          </a:solidFill>
                          <a:effectLst/>
                          <a:latin typeface="Arial" panose="020B0604020202020204" pitchFamily="34" charset="0"/>
                          <a:cs typeface="Arial" panose="020B0604020202020204" pitchFamily="34" charset="0"/>
                        </a:rPr>
                        <a:t> ;</a:t>
                      </a:r>
                      <a:r>
                        <a:rPr lang="en-ZA" sz="1100" dirty="0">
                          <a:solidFill>
                            <a:srgbClr val="000000"/>
                          </a:solidFill>
                          <a:effectLst/>
                          <a:latin typeface="Arial" panose="020B0604020202020204" pitchFamily="34" charset="0"/>
                          <a:cs typeface="Arial" panose="020B0604020202020204" pitchFamily="34" charset="0"/>
                        </a:rPr>
                        <a:t>3D Printing </a:t>
                      </a:r>
                      <a:endParaRPr lang="en-ZA" sz="1100" dirty="0">
                        <a:effectLst/>
                        <a:latin typeface="Arial" panose="020B0604020202020204" pitchFamily="34" charset="0"/>
                        <a:cs typeface="Arial" panose="020B0604020202020204" pitchFamily="34" charset="0"/>
                      </a:endParaRPr>
                    </a:p>
                    <a:p>
                      <a:pPr>
                        <a:lnSpc>
                          <a:spcPct val="115000"/>
                        </a:lnSpc>
                        <a:spcAft>
                          <a:spcPts val="1000"/>
                        </a:spcAft>
                        <a:tabLst>
                          <a:tab pos="279400" algn="l"/>
                        </a:tabLst>
                      </a:pPr>
                      <a:r>
                        <a:rPr lang="en-ZA" sz="1100" dirty="0">
                          <a:solidFill>
                            <a:srgbClr val="000000"/>
                          </a:solidFill>
                          <a:effectLst/>
                          <a:latin typeface="Arial" panose="020B0604020202020204" pitchFamily="34" charset="0"/>
                          <a:cs typeface="Arial" panose="020B0604020202020204" pitchFamily="34" charset="0"/>
                        </a:rPr>
                        <a:t>Internet of Things</a:t>
                      </a:r>
                      <a:r>
                        <a:rPr lang="en-ZA" sz="1100" dirty="0">
                          <a:solidFill>
                            <a:schemeClr val="tx1"/>
                          </a:solidFill>
                          <a:effectLst/>
                          <a:latin typeface="Arial" panose="020B0604020202020204" pitchFamily="34" charset="0"/>
                          <a:cs typeface="Arial" panose="020B0604020202020204" pitchFamily="34" charset="0"/>
                        </a:rPr>
                        <a:t> ;</a:t>
                      </a:r>
                      <a:r>
                        <a:rPr lang="en-ZA" sz="1100" dirty="0">
                          <a:solidFill>
                            <a:srgbClr val="000000"/>
                          </a:solidFill>
                          <a:effectLst/>
                          <a:latin typeface="Arial" panose="020B0604020202020204" pitchFamily="34" charset="0"/>
                          <a:cs typeface="Arial" panose="020B0604020202020204" pitchFamily="34" charset="0"/>
                        </a:rPr>
                        <a:t>Digital Marketing</a:t>
                      </a:r>
                      <a:r>
                        <a:rPr lang="en-ZA" sz="1100" dirty="0">
                          <a:solidFill>
                            <a:schemeClr val="tx1"/>
                          </a:solidFill>
                          <a:effectLst/>
                          <a:latin typeface="Arial" panose="020B0604020202020204" pitchFamily="34" charset="0"/>
                          <a:cs typeface="Arial" panose="020B0604020202020204" pitchFamily="34" charset="0"/>
                        </a:rPr>
                        <a:t>; </a:t>
                      </a:r>
                      <a:r>
                        <a:rPr lang="en-ZA" sz="1100" dirty="0">
                          <a:solidFill>
                            <a:srgbClr val="000000"/>
                          </a:solidFill>
                          <a:effectLst/>
                          <a:latin typeface="Arial" panose="020B0604020202020204" pitchFamily="34" charset="0"/>
                          <a:cs typeface="Arial" panose="020B0604020202020204" pitchFamily="34" charset="0"/>
                        </a:rPr>
                        <a:t>Coding</a:t>
                      </a:r>
                      <a:endParaRPr lang="en-ZA" sz="1100" dirty="0">
                        <a:effectLst/>
                        <a:latin typeface="Arial" panose="020B0604020202020204" pitchFamily="34" charset="0"/>
                        <a:cs typeface="Arial" panose="020B0604020202020204" pitchFamily="34" charset="0"/>
                      </a:endParaRPr>
                    </a:p>
                    <a:p>
                      <a:pPr>
                        <a:lnSpc>
                          <a:spcPct val="115000"/>
                        </a:lnSpc>
                        <a:spcAft>
                          <a:spcPts val="1000"/>
                        </a:spcAft>
                      </a:pP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337</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10 000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931781841"/>
                  </a:ext>
                </a:extLst>
              </a:tr>
              <a:tr h="1194622">
                <a:tc vMerge="1">
                  <a:txBody>
                    <a:bodyPr/>
                    <a:lstStyle/>
                    <a:p>
                      <a:endParaRPr lang="en-ZA"/>
                    </a:p>
                  </a:txBody>
                  <a:tcPr/>
                </a:tc>
                <a:tc>
                  <a:txBody>
                    <a:bodyPr/>
                    <a:lstStyle/>
                    <a:p>
                      <a:pPr>
                        <a:lnSpc>
                          <a:spcPct val="115000"/>
                        </a:lnSpc>
                        <a:spcAft>
                          <a:spcPts val="1000"/>
                        </a:spcAft>
                      </a:pPr>
                      <a:r>
                        <a:rPr lang="en-ZA" sz="1100" dirty="0">
                          <a:effectLst/>
                          <a:latin typeface="Arial" panose="020B0604020202020204" pitchFamily="34" charset="0"/>
                          <a:cs typeface="Arial" panose="020B0604020202020204" pitchFamily="34" charset="0"/>
                        </a:rPr>
                        <a:t> Technical skills-based courses in ICT</a:t>
                      </a:r>
                    </a:p>
                    <a:p>
                      <a:pPr>
                        <a:lnSpc>
                          <a:spcPct val="115000"/>
                        </a:lnSpc>
                        <a:spcAft>
                          <a:spcPts val="1000"/>
                        </a:spcAft>
                      </a:pPr>
                      <a:r>
                        <a:rPr lang="en-ZA" sz="1100" dirty="0">
                          <a:effectLst/>
                          <a:latin typeface="Arial" panose="020B0604020202020204" pitchFamily="34" charset="0"/>
                          <a:cs typeface="Arial" panose="020B0604020202020204" pitchFamily="34" charset="0"/>
                        </a:rPr>
                        <a:t>Cell-phone and computer hardware repairs and maintenance</a:t>
                      </a:r>
                    </a:p>
                    <a:p>
                      <a:pPr>
                        <a:lnSpc>
                          <a:spcPct val="115000"/>
                        </a:lnSpc>
                        <a:spcAft>
                          <a:spcPts val="1000"/>
                        </a:spcAft>
                      </a:pPr>
                      <a:r>
                        <a:rPr lang="en-ZA" sz="1100" dirty="0">
                          <a:effectLst/>
                          <a:latin typeface="Arial" panose="020B0604020202020204" pitchFamily="34" charset="0"/>
                          <a:cs typeface="Arial" panose="020B0604020202020204" pitchFamily="34" charset="0"/>
                        </a:rPr>
                        <a:t>Broadband installations and related services</a:t>
                      </a: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New</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gn="ctr">
                        <a:lnSpc>
                          <a:spcPct val="115000"/>
                        </a:lnSpc>
                        <a:spcAft>
                          <a:spcPts val="1000"/>
                        </a:spcAft>
                        <a:tabLst>
                          <a:tab pos="279400" algn="l"/>
                        </a:tabLst>
                      </a:pPr>
                      <a:r>
                        <a:rPr lang="en-ZA" sz="1100" dirty="0">
                          <a:effectLst/>
                          <a:latin typeface="Arial" panose="020B0604020202020204" pitchFamily="34" charset="0"/>
                          <a:cs typeface="Arial" panose="020B0604020202020204" pitchFamily="34" charset="0"/>
                        </a:rPr>
                        <a:t>    500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247936686"/>
                  </a:ext>
                </a:extLst>
              </a:tr>
            </a:tbl>
          </a:graphicData>
        </a:graphic>
      </p:graphicFrame>
    </p:spTree>
    <p:extLst>
      <p:ext uri="{BB962C8B-B14F-4D97-AF65-F5344CB8AC3E}">
        <p14:creationId xmlns:p14="http://schemas.microsoft.com/office/powerpoint/2010/main" xmlns="" val="410126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1015663"/>
          </a:xfrm>
          <a:prstGeom prst="rect">
            <a:avLst/>
          </a:prstGeom>
          <a:noFill/>
        </p:spPr>
        <p:txBody>
          <a:bodyPr wrap="square" rtlCol="0">
            <a:spAutoFit/>
          </a:bodyPr>
          <a:lstStyle/>
          <a:p>
            <a:pPr algn="ctr"/>
            <a:r>
              <a:rPr lang="en-ZA" sz="3000" b="1" dirty="0"/>
              <a:t>PART C: MEASURING PERFORMANCE</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13</a:t>
            </a:fld>
            <a:endParaRPr lang="en-ZA" dirty="0"/>
          </a:p>
        </p:txBody>
      </p:sp>
      <p:graphicFrame>
        <p:nvGraphicFramePr>
          <p:cNvPr id="8" name="Content Placeholder 7">
            <a:extLst>
              <a:ext uri="{FF2B5EF4-FFF2-40B4-BE49-F238E27FC236}">
                <a16:creationId xmlns:a16="http://schemas.microsoft.com/office/drawing/2014/main" xmlns="" id="{0727EA15-5803-480D-9883-6B0758A46B3F}"/>
              </a:ext>
            </a:extLst>
          </p:cNvPr>
          <p:cNvGraphicFramePr>
            <a:graphicFrameLocks noGrp="1"/>
          </p:cNvGraphicFramePr>
          <p:nvPr>
            <p:ph idx="1"/>
            <p:extLst>
              <p:ext uri="{D42A27DB-BD31-4B8C-83A1-F6EECF244321}">
                <p14:modId xmlns:p14="http://schemas.microsoft.com/office/powerpoint/2010/main" xmlns="" val="2797354409"/>
              </p:ext>
            </p:extLst>
          </p:nvPr>
        </p:nvGraphicFramePr>
        <p:xfrm>
          <a:off x="1198880" y="1690576"/>
          <a:ext cx="9625061" cy="4816097"/>
        </p:xfrm>
        <a:graphic>
          <a:graphicData uri="http://schemas.openxmlformats.org/drawingml/2006/table">
            <a:tbl>
              <a:tblPr firstRow="1" firstCol="1" bandRow="1">
                <a:tableStyleId>{16D9F66E-5EB9-4882-86FB-DCBF35E3C3E4}</a:tableStyleId>
              </a:tblPr>
              <a:tblGrid>
                <a:gridCol w="2183215">
                  <a:extLst>
                    <a:ext uri="{9D8B030D-6E8A-4147-A177-3AD203B41FA5}">
                      <a16:colId xmlns:a16="http://schemas.microsoft.com/office/drawing/2014/main" xmlns="" val="3690429446"/>
                    </a:ext>
                  </a:extLst>
                </a:gridCol>
                <a:gridCol w="2829218">
                  <a:extLst>
                    <a:ext uri="{9D8B030D-6E8A-4147-A177-3AD203B41FA5}">
                      <a16:colId xmlns:a16="http://schemas.microsoft.com/office/drawing/2014/main" xmlns="" val="1392543784"/>
                    </a:ext>
                  </a:extLst>
                </a:gridCol>
                <a:gridCol w="2306314">
                  <a:extLst>
                    <a:ext uri="{9D8B030D-6E8A-4147-A177-3AD203B41FA5}">
                      <a16:colId xmlns:a16="http://schemas.microsoft.com/office/drawing/2014/main" xmlns="" val="2818217587"/>
                    </a:ext>
                  </a:extLst>
                </a:gridCol>
                <a:gridCol w="2306314">
                  <a:extLst>
                    <a:ext uri="{9D8B030D-6E8A-4147-A177-3AD203B41FA5}">
                      <a16:colId xmlns:a16="http://schemas.microsoft.com/office/drawing/2014/main" xmlns="" val="1786994166"/>
                    </a:ext>
                  </a:extLst>
                </a:gridCol>
              </a:tblGrid>
              <a:tr h="562589">
                <a:tc>
                  <a:txBody>
                    <a:bodyPr/>
                    <a:lstStyle/>
                    <a:p>
                      <a:pPr>
                        <a:lnSpc>
                          <a:spcPct val="115000"/>
                        </a:lnSpc>
                        <a:spcAft>
                          <a:spcPts val="1000"/>
                        </a:spcAft>
                      </a:pPr>
                      <a:r>
                        <a:rPr lang="en-ZA" sz="1300" b="1" dirty="0">
                          <a:solidFill>
                            <a:srgbClr val="000000"/>
                          </a:solidFill>
                          <a:effectLst/>
                        </a:rPr>
                        <a:t>Outcomes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pPr>
                      <a:r>
                        <a:rPr lang="en-ZA" sz="1300" b="1" dirty="0">
                          <a:solidFill>
                            <a:srgbClr val="000000"/>
                          </a:solidFill>
                          <a:effectLst/>
                        </a:rPr>
                        <a:t>Outcome Indicator</a:t>
                      </a:r>
                    </a:p>
                    <a:p>
                      <a:pPr>
                        <a:lnSpc>
                          <a:spcPct val="115000"/>
                        </a:lnSpc>
                        <a:spcAft>
                          <a:spcPts val="1000"/>
                        </a:spcAft>
                      </a:pP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marL="50800">
                        <a:lnSpc>
                          <a:spcPct val="115000"/>
                        </a:lnSpc>
                        <a:spcAft>
                          <a:spcPts val="1000"/>
                        </a:spcAft>
                      </a:pPr>
                      <a:r>
                        <a:rPr lang="en-ZA" sz="1300" b="1" dirty="0">
                          <a:solidFill>
                            <a:srgbClr val="000000"/>
                          </a:solidFill>
                          <a:effectLst/>
                        </a:rPr>
                        <a:t>Baseline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marL="50800">
                        <a:lnSpc>
                          <a:spcPct val="115000"/>
                        </a:lnSpc>
                        <a:spcAft>
                          <a:spcPts val="1000"/>
                        </a:spcAft>
                      </a:pPr>
                      <a:r>
                        <a:rPr lang="en-ZA" sz="1300" b="1" dirty="0">
                          <a:solidFill>
                            <a:srgbClr val="000000"/>
                          </a:solidFill>
                          <a:effectLst/>
                        </a:rPr>
                        <a:t>Five-year targets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13792737"/>
                  </a:ext>
                </a:extLst>
              </a:tr>
              <a:tr h="949190">
                <a:tc rowSpan="2">
                  <a:txBody>
                    <a:bodyPr/>
                    <a:lstStyle/>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sng" strike="noStrike" kern="1200" cap="none" spc="0" normalizeH="0" baseline="0" noProof="0" dirty="0">
                          <a:ln>
                            <a:noFill/>
                          </a:ln>
                          <a:solidFill>
                            <a:prstClr val="black"/>
                          </a:solidFill>
                          <a:effectLst/>
                          <a:uLnTx/>
                          <a:uFillTx/>
                        </a:rPr>
                        <a:t>Outcome 2:</a:t>
                      </a:r>
                    </a:p>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none" strike="noStrike" kern="1200" cap="none" spc="0" normalizeH="0" baseline="0" noProof="0" dirty="0">
                          <a:ln>
                            <a:noFill/>
                          </a:ln>
                          <a:solidFill>
                            <a:prstClr val="black"/>
                          </a:solidFill>
                          <a:effectLst/>
                          <a:uLnTx/>
                          <a:uFillTx/>
                        </a:rPr>
                        <a:t>Digitally skilled citizens</a:t>
                      </a:r>
                    </a:p>
                    <a:p>
                      <a:endParaRPr lang="en-ZA" sz="1200" dirty="0">
                        <a:latin typeface="Arial" panose="020B0604020202020204" pitchFamily="34" charset="0"/>
                        <a:cs typeface="Arial" panose="020B0604020202020204" pitchFamily="34" charset="0"/>
                      </a:endParaRPr>
                    </a:p>
                  </a:txBody>
                  <a:tcPr/>
                </a:tc>
                <a:tc>
                  <a:txBody>
                    <a:bodyPr/>
                    <a:lstStyle/>
                    <a:p>
                      <a:pPr>
                        <a:lnSpc>
                          <a:spcPct val="115000"/>
                        </a:lnSpc>
                        <a:spcAft>
                          <a:spcPts val="1000"/>
                        </a:spcAft>
                      </a:pPr>
                      <a:r>
                        <a:rPr lang="en-ZA" sz="1200" dirty="0">
                          <a:effectLst/>
                        </a:rPr>
                        <a:t>Number of new collaboration agreements signed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dirty="0">
                          <a:effectLst/>
                        </a:rPr>
                        <a:t>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dirty="0">
                          <a:effectLst/>
                        </a:rPr>
                        <a:t>20 Signed </a:t>
                      </a:r>
                      <a:r>
                        <a:rPr lang="en-ZA" sz="1200" dirty="0" err="1">
                          <a:effectLst/>
                        </a:rPr>
                        <a:t>MoA</a:t>
                      </a:r>
                      <a:r>
                        <a:rPr lang="en-ZA" sz="1200" dirty="0">
                          <a:effectLst/>
                        </a:rPr>
                        <a:t> with technology organization and/or government institutions</a:t>
                      </a:r>
                    </a:p>
                    <a:p>
                      <a:pPr>
                        <a:lnSpc>
                          <a:spcPct val="115000"/>
                        </a:lnSpc>
                        <a:spcAft>
                          <a:spcPts val="1000"/>
                        </a:spcAft>
                        <a:tabLst>
                          <a:tab pos="279400" algn="l"/>
                        </a:tabLst>
                      </a:pPr>
                      <a:r>
                        <a:rPr lang="en-ZA" sz="1200" dirty="0">
                          <a:effectLst/>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438187940"/>
                  </a:ext>
                </a:extLst>
              </a:tr>
              <a:tr h="739147">
                <a:tc vMerge="1">
                  <a:txBody>
                    <a:bodyPr/>
                    <a:lstStyle/>
                    <a:p>
                      <a:endParaRPr lang="en-ZA"/>
                    </a:p>
                  </a:txBody>
                  <a:tcPr/>
                </a:tc>
                <a:tc>
                  <a:txBody>
                    <a:bodyPr/>
                    <a:lstStyle/>
                    <a:p>
                      <a:pPr>
                        <a:lnSpc>
                          <a:spcPct val="115000"/>
                        </a:lnSpc>
                        <a:spcAft>
                          <a:spcPts val="1000"/>
                        </a:spcAft>
                      </a:pPr>
                      <a:r>
                        <a:rPr lang="en-ZA" sz="1200" dirty="0">
                          <a:effectLst/>
                        </a:rPr>
                        <a:t>Number of products produced by MMPH to support the LMS</a:t>
                      </a:r>
                    </a:p>
                    <a:p>
                      <a:pPr>
                        <a:lnSpc>
                          <a:spcPct val="115000"/>
                        </a:lnSpc>
                        <a:spcAft>
                          <a:spcPts val="10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dirty="0">
                          <a:effectLst/>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dirty="0">
                          <a:effectLst/>
                        </a:rPr>
                        <a:t>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840234858"/>
                  </a:ext>
                </a:extLst>
              </a:tr>
              <a:tr h="1072096">
                <a:tc rowSpan="2">
                  <a:txBody>
                    <a:bodyPr/>
                    <a:lstStyle/>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sng" strike="noStrike" kern="1200" cap="none" spc="0" normalizeH="0" baseline="0" dirty="0">
                          <a:ln>
                            <a:noFill/>
                          </a:ln>
                          <a:solidFill>
                            <a:prstClr val="black"/>
                          </a:solidFill>
                          <a:effectLst/>
                          <a:uLnTx/>
                          <a:uFillTx/>
                        </a:rPr>
                        <a:t>Outcome 3:</a:t>
                      </a:r>
                    </a:p>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none" strike="noStrike" kern="1200" cap="none" spc="0" normalizeH="0" baseline="0" dirty="0">
                          <a:ln>
                            <a:noFill/>
                          </a:ln>
                          <a:solidFill>
                            <a:prstClr val="black"/>
                          </a:solidFill>
                          <a:effectLst/>
                          <a:uLnTx/>
                          <a:uFillTx/>
                        </a:rPr>
                        <a:t>Improved applied research &amp; innovation outcomes </a:t>
                      </a:r>
                    </a:p>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sng" strike="noStrike" kern="1200" cap="none" spc="0" normalizeH="0" baseline="0" dirty="0">
                          <a:ln>
                            <a:noFill/>
                          </a:ln>
                          <a:solidFill>
                            <a:prstClr val="black"/>
                          </a:solidFill>
                          <a:effectLst/>
                          <a:uLnTx/>
                          <a:uFillTx/>
                        </a:rPr>
                        <a:t> </a:t>
                      </a:r>
                      <a:endParaRPr kumimoji="0" lang="en-ZA" sz="1200" b="1" i="0" u="sng"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dirty="0">
                          <a:effectLst/>
                        </a:rPr>
                        <a:t>Number of research and innovation  events hosted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07000"/>
                        </a:lnSpc>
                        <a:spcAft>
                          <a:spcPts val="800"/>
                        </a:spcAft>
                      </a:pPr>
                      <a:r>
                        <a:rPr lang="en-ZA" sz="1200" dirty="0">
                          <a:effectLst/>
                        </a:rPr>
                        <a:t>1 Digital skills summit hosted</a:t>
                      </a:r>
                    </a:p>
                    <a:p>
                      <a:pPr>
                        <a:lnSpc>
                          <a:spcPct val="107000"/>
                        </a:lnSpc>
                        <a:spcAft>
                          <a:spcPts val="800"/>
                        </a:spcAft>
                      </a:pPr>
                      <a:r>
                        <a:rPr lang="en-ZA" sz="1200" dirty="0">
                          <a:effectLst/>
                        </a:rPr>
                        <a:t>1 Colloquium hosted</a:t>
                      </a:r>
                    </a:p>
                    <a:p>
                      <a:pPr>
                        <a:lnSpc>
                          <a:spcPct val="107000"/>
                        </a:lnSpc>
                        <a:spcAft>
                          <a:spcPts val="800"/>
                        </a:spcAft>
                      </a:pPr>
                      <a:r>
                        <a:rPr lang="en-ZA" sz="1200" dirty="0">
                          <a:effectLst/>
                        </a:rPr>
                        <a:t>2 Hackathons</a:t>
                      </a:r>
                    </a:p>
                    <a:p>
                      <a:pPr>
                        <a:lnSpc>
                          <a:spcPct val="107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07000"/>
                        </a:lnSpc>
                        <a:spcAft>
                          <a:spcPts val="800"/>
                        </a:spcAft>
                      </a:pPr>
                      <a:r>
                        <a:rPr lang="en-ZA" sz="1200" dirty="0">
                          <a:effectLst/>
                        </a:rPr>
                        <a:t>5 Hackathons</a:t>
                      </a:r>
                    </a:p>
                    <a:p>
                      <a:pPr>
                        <a:lnSpc>
                          <a:spcPct val="107000"/>
                        </a:lnSpc>
                        <a:spcAft>
                          <a:spcPts val="800"/>
                        </a:spcAft>
                      </a:pPr>
                      <a:r>
                        <a:rPr lang="en-ZA" sz="1200" dirty="0">
                          <a:effectLst/>
                        </a:rPr>
                        <a:t>2 Digital Skills Summits</a:t>
                      </a:r>
                    </a:p>
                    <a:p>
                      <a:pPr>
                        <a:lnSpc>
                          <a:spcPct val="107000"/>
                        </a:lnSpc>
                        <a:spcAft>
                          <a:spcPts val="800"/>
                        </a:spcAft>
                      </a:pPr>
                      <a:r>
                        <a:rPr lang="en-ZA" sz="1200" dirty="0">
                          <a:effectLst/>
                        </a:rPr>
                        <a:t>2 Colloquiums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3308175071"/>
                  </a:ext>
                </a:extLst>
              </a:tr>
              <a:tr h="739147">
                <a:tc vMerge="1">
                  <a:txBody>
                    <a:bodyPr/>
                    <a:lstStyle/>
                    <a:p>
                      <a:endParaRPr lang="en-ZA"/>
                    </a:p>
                  </a:txBody>
                  <a:tcPr/>
                </a:tc>
                <a:tc>
                  <a:txBody>
                    <a:bodyPr/>
                    <a:lstStyle/>
                    <a:p>
                      <a:pPr>
                        <a:lnSpc>
                          <a:spcPct val="115000"/>
                        </a:lnSpc>
                        <a:spcAft>
                          <a:spcPts val="1000"/>
                        </a:spcAft>
                        <a:tabLst>
                          <a:tab pos="279400" algn="l"/>
                        </a:tabLst>
                      </a:pPr>
                      <a:r>
                        <a:rPr lang="en-ZA" sz="1200" dirty="0">
                          <a:effectLst/>
                        </a:rPr>
                        <a:t>Number of research agenda implementation report</a:t>
                      </a:r>
                    </a:p>
                    <a:p>
                      <a:pPr>
                        <a:lnSpc>
                          <a:spcPct val="115000"/>
                        </a:lnSpc>
                        <a:spcAft>
                          <a:spcPts val="1000"/>
                        </a:spcAft>
                        <a:tabLst>
                          <a:tab pos="279400" algn="l"/>
                        </a:tabLs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07000"/>
                        </a:lnSpc>
                        <a:spcAft>
                          <a:spcPts val="800"/>
                        </a:spcAft>
                      </a:pPr>
                      <a:r>
                        <a:rPr lang="en-ZA" sz="1200">
                          <a:effectLst/>
                        </a:rPr>
                        <a:t>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07000"/>
                        </a:lnSpc>
                        <a:spcAft>
                          <a:spcPts val="800"/>
                        </a:spcAft>
                      </a:pPr>
                      <a:r>
                        <a:rPr lang="en-ZA" sz="1200" dirty="0">
                          <a:effectLst/>
                        </a:rPr>
                        <a:t>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1408823112"/>
                  </a:ext>
                </a:extLst>
              </a:tr>
              <a:tr h="739147">
                <a:tc>
                  <a:txBody>
                    <a:bodyPr/>
                    <a:lstStyle/>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sng" strike="noStrike" kern="1200" cap="none" spc="0" normalizeH="0" baseline="0" dirty="0">
                          <a:ln>
                            <a:noFill/>
                          </a:ln>
                          <a:solidFill>
                            <a:prstClr val="black"/>
                          </a:solidFill>
                          <a:effectLst/>
                          <a:uLnTx/>
                          <a:uFillTx/>
                        </a:rPr>
                        <a:t>Outcome 4</a:t>
                      </a:r>
                    </a:p>
                    <a:p>
                      <a:pPr marL="0" marR="0" lvl="0" indent="0" algn="l" defTabSz="914400" rtl="0" eaLnBrk="1" fontAlgn="auto" latinLnBrk="0" hangingPunct="1">
                        <a:lnSpc>
                          <a:spcPct val="115000"/>
                        </a:lnSpc>
                        <a:spcBef>
                          <a:spcPts val="0"/>
                        </a:spcBef>
                        <a:spcAft>
                          <a:spcPts val="1000"/>
                        </a:spcAft>
                        <a:buClrTx/>
                        <a:buSzTx/>
                        <a:buFontTx/>
                        <a:buNone/>
                        <a:tabLst>
                          <a:tab pos="279400" algn="l"/>
                        </a:tabLst>
                        <a:defRPr/>
                      </a:pPr>
                      <a:r>
                        <a:rPr kumimoji="0" lang="en-ZA" sz="1200" b="1" u="none" strike="noStrike" kern="1200" cap="none" spc="0" normalizeH="0" baseline="0" dirty="0">
                          <a:ln>
                            <a:noFill/>
                          </a:ln>
                          <a:solidFill>
                            <a:prstClr val="black"/>
                          </a:solidFill>
                          <a:effectLst/>
                          <a:uLnTx/>
                          <a:uFillTx/>
                        </a:rPr>
                        <a:t>Aggregated digital skills programmes</a:t>
                      </a:r>
                      <a:endParaRPr kumimoji="0" lang="en-ZA"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a:effectLst/>
                        </a:rPr>
                        <a:t>Number of approved monitoring and evaluation impact reports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a:effectLst/>
                        </a:rPr>
                        <a:t>4 annually and 1 annual impact assessment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tc>
                  <a:txBody>
                    <a:bodyPr/>
                    <a:lstStyle/>
                    <a:p>
                      <a:pPr>
                        <a:lnSpc>
                          <a:spcPct val="115000"/>
                        </a:lnSpc>
                        <a:spcAft>
                          <a:spcPts val="1000"/>
                        </a:spcAft>
                        <a:tabLst>
                          <a:tab pos="279400" algn="l"/>
                        </a:tabLst>
                      </a:pPr>
                      <a:r>
                        <a:rPr lang="en-ZA" sz="1200" dirty="0">
                          <a:effectLst/>
                        </a:rPr>
                        <a:t>20 Monitoring and Evaluation and 5 impact reports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2342" marR="12342" marT="0" marB="0"/>
                </a:tc>
                <a:extLst>
                  <a:ext uri="{0D108BD9-81ED-4DB2-BD59-A6C34878D82A}">
                    <a16:rowId xmlns:a16="http://schemas.microsoft.com/office/drawing/2014/main" xmlns="" val="2062912903"/>
                  </a:ext>
                </a:extLst>
              </a:tr>
            </a:tbl>
          </a:graphicData>
        </a:graphic>
      </p:graphicFrame>
    </p:spTree>
    <p:extLst>
      <p:ext uri="{BB962C8B-B14F-4D97-AF65-F5344CB8AC3E}">
        <p14:creationId xmlns:p14="http://schemas.microsoft.com/office/powerpoint/2010/main" xmlns="" val="371951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553998"/>
          </a:xfrm>
          <a:prstGeom prst="rect">
            <a:avLst/>
          </a:prstGeom>
          <a:noFill/>
        </p:spPr>
        <p:txBody>
          <a:bodyPr wrap="square" rtlCol="0">
            <a:spAutoFit/>
          </a:bodyPr>
          <a:lstStyle/>
          <a:p>
            <a:pPr algn="ctr"/>
            <a:r>
              <a:rPr lang="en-ZA" sz="3000" b="1" dirty="0"/>
              <a:t>PART C: KEY RISKS</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14</a:t>
            </a:fld>
            <a:endParaRPr lang="en-ZA" dirty="0"/>
          </a:p>
        </p:txBody>
      </p:sp>
      <p:graphicFrame>
        <p:nvGraphicFramePr>
          <p:cNvPr id="10" name="Content Placeholder 9">
            <a:extLst>
              <a:ext uri="{FF2B5EF4-FFF2-40B4-BE49-F238E27FC236}">
                <a16:creationId xmlns:a16="http://schemas.microsoft.com/office/drawing/2014/main" xmlns="" id="{861E72DF-EBC7-4666-BBE4-4239D4CC0D57}"/>
              </a:ext>
            </a:extLst>
          </p:cNvPr>
          <p:cNvGraphicFramePr>
            <a:graphicFrameLocks noGrp="1"/>
          </p:cNvGraphicFramePr>
          <p:nvPr>
            <p:ph idx="1"/>
            <p:extLst>
              <p:ext uri="{D42A27DB-BD31-4B8C-83A1-F6EECF244321}">
                <p14:modId xmlns:p14="http://schemas.microsoft.com/office/powerpoint/2010/main" xmlns="" val="1170264059"/>
              </p:ext>
            </p:extLst>
          </p:nvPr>
        </p:nvGraphicFramePr>
        <p:xfrm>
          <a:off x="914400" y="1433624"/>
          <a:ext cx="10356111" cy="4922725"/>
        </p:xfrm>
        <a:graphic>
          <a:graphicData uri="http://schemas.openxmlformats.org/drawingml/2006/table">
            <a:tbl>
              <a:tblPr firstRow="1" firstCol="1" bandRow="1">
                <a:tableStyleId>{16D9F66E-5EB9-4882-86FB-DCBF35E3C3E4}</a:tableStyleId>
              </a:tblPr>
              <a:tblGrid>
                <a:gridCol w="1702643">
                  <a:extLst>
                    <a:ext uri="{9D8B030D-6E8A-4147-A177-3AD203B41FA5}">
                      <a16:colId xmlns:a16="http://schemas.microsoft.com/office/drawing/2014/main" xmlns="" val="3583993965"/>
                    </a:ext>
                  </a:extLst>
                </a:gridCol>
                <a:gridCol w="3832237">
                  <a:extLst>
                    <a:ext uri="{9D8B030D-6E8A-4147-A177-3AD203B41FA5}">
                      <a16:colId xmlns:a16="http://schemas.microsoft.com/office/drawing/2014/main" xmlns="" val="168497063"/>
                    </a:ext>
                  </a:extLst>
                </a:gridCol>
                <a:gridCol w="4821231">
                  <a:extLst>
                    <a:ext uri="{9D8B030D-6E8A-4147-A177-3AD203B41FA5}">
                      <a16:colId xmlns:a16="http://schemas.microsoft.com/office/drawing/2014/main" xmlns="" val="2220427288"/>
                    </a:ext>
                  </a:extLst>
                </a:gridCol>
              </a:tblGrid>
              <a:tr h="500464">
                <a:tc>
                  <a:txBody>
                    <a:bodyPr/>
                    <a:lstStyle/>
                    <a:p>
                      <a:pPr algn="l">
                        <a:lnSpc>
                          <a:spcPct val="115000"/>
                        </a:lnSpc>
                        <a:spcAft>
                          <a:spcPts val="1000"/>
                        </a:spcAft>
                      </a:pPr>
                      <a:r>
                        <a:rPr lang="en-ZA" sz="1100" b="1" dirty="0">
                          <a:effectLst/>
                          <a:latin typeface="Arial" panose="020B0604020202020204" pitchFamily="34" charset="0"/>
                          <a:cs typeface="Arial" panose="020B0604020202020204" pitchFamily="34" charset="0"/>
                        </a:rPr>
                        <a:t>Outcomes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Key Risks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Risk Mitigations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extLst>
                  <a:ext uri="{0D108BD9-81ED-4DB2-BD59-A6C34878D82A}">
                    <a16:rowId xmlns:a16="http://schemas.microsoft.com/office/drawing/2014/main" xmlns="" val="2249241013"/>
                  </a:ext>
                </a:extLst>
              </a:tr>
              <a:tr h="3390054">
                <a:tc>
                  <a:txBody>
                    <a:bodyPr/>
                    <a:lstStyle/>
                    <a:p>
                      <a:pPr algn="l">
                        <a:lnSpc>
                          <a:spcPct val="115000"/>
                        </a:lnSpc>
                        <a:spcAft>
                          <a:spcPts val="1000"/>
                        </a:spcAft>
                        <a:tabLst>
                          <a:tab pos="279400" algn="l"/>
                        </a:tabLst>
                      </a:pPr>
                      <a:r>
                        <a:rPr lang="en-US" sz="1100">
                          <a:effectLst/>
                          <a:latin typeface="Arial" panose="020B0604020202020204" pitchFamily="34" charset="0"/>
                          <a:cs typeface="Arial" panose="020B0604020202020204" pitchFamily="34" charset="0"/>
                        </a:rPr>
                        <a:t>Organizational Transformation</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dirty="0">
                          <a:effectLst/>
                          <a:latin typeface="Arial" panose="020B0604020202020204" pitchFamily="34" charset="0"/>
                          <a:cs typeface="Arial" panose="020B0604020202020204" pitchFamily="34" charset="0"/>
                        </a:rPr>
                        <a:t>1.Widening gap between technology developments and NEMISA's ability to keep-up</a:t>
                      </a:r>
                    </a:p>
                    <a:p>
                      <a:pPr algn="l">
                        <a:lnSpc>
                          <a:spcPct val="115000"/>
                        </a:lnSpc>
                        <a:spcAft>
                          <a:spcPts val="1000"/>
                        </a:spcAft>
                      </a:pP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cs typeface="Arial" panose="020B0604020202020204" pitchFamily="34" charset="0"/>
                        </a:rPr>
                        <a:t>2.Declining Brand awareness and poor brand positioning</a:t>
                      </a:r>
                    </a:p>
                    <a:p>
                      <a:pPr algn="l">
                        <a:lnSpc>
                          <a:spcPct val="115000"/>
                        </a:lnSpc>
                        <a:spcAft>
                          <a:spcPts val="1000"/>
                        </a:spcAft>
                      </a:pP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cs typeface="Arial" panose="020B0604020202020204" pitchFamily="34" charset="0"/>
                        </a:rPr>
                        <a:t>3.Employee, students /Learners health and wellness Health Risk</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4.Compliance and Legal Violations - POPI Act </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5. NEMISA exposed to unnecessary litigation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dirty="0">
                          <a:effectLst/>
                          <a:latin typeface="Arial" panose="020B0604020202020204" pitchFamily="34" charset="0"/>
                          <a:cs typeface="Arial" panose="020B0604020202020204" pitchFamily="34" charset="0"/>
                        </a:rPr>
                        <a:t>-Implement the approved Research Agenda</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Upskilling of staff especially for 4IR (Upskill and reskill the NEMISA staff)</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Review curriculum of training programmes to align with National Digital and Future Skills Strategy  </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Develop and maintain Training team/practitioners to meet ETQA requirements.</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Develop Marketing and Communication Strategy, policy and action plan</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Ongoing Advocacy and Brand awareness campaigns</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Establish Employee Wellness Programme</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Provide POPI training for Information Officer and to provide POPI training for NEMISA Staff</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 Source Panel of Legal Advisors for NEMISA</a:t>
                      </a:r>
                    </a:p>
                  </a:txBody>
                  <a:tcPr marL="29255" marR="29255" marT="0" marB="0"/>
                </a:tc>
                <a:extLst>
                  <a:ext uri="{0D108BD9-81ED-4DB2-BD59-A6C34878D82A}">
                    <a16:rowId xmlns:a16="http://schemas.microsoft.com/office/drawing/2014/main" xmlns="" val="3355006840"/>
                  </a:ext>
                </a:extLst>
              </a:tr>
              <a:tr h="1032207">
                <a:tc>
                  <a:txBody>
                    <a:bodyPr/>
                    <a:lstStyle/>
                    <a:p>
                      <a:pPr algn="l">
                        <a:lnSpc>
                          <a:spcPct val="115000"/>
                        </a:lnSpc>
                        <a:spcAft>
                          <a:spcPts val="1000"/>
                        </a:spcAft>
                        <a:tabLst>
                          <a:tab pos="279400" algn="l"/>
                        </a:tabLst>
                      </a:pPr>
                      <a:r>
                        <a:rPr lang="en-US" sz="1100" dirty="0">
                          <a:effectLst/>
                          <a:latin typeface="Arial" panose="020B0604020202020204" pitchFamily="34" charset="0"/>
                          <a:cs typeface="Arial" panose="020B0604020202020204" pitchFamily="34" charset="0"/>
                        </a:rPr>
                        <a:t>Expanded digital skills delivery model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dirty="0">
                          <a:effectLst/>
                          <a:latin typeface="Arial" panose="020B0604020202020204" pitchFamily="34" charset="0"/>
                          <a:cs typeface="Arial" panose="020B0604020202020204" pitchFamily="34" charset="0"/>
                        </a:rPr>
                        <a:t>6.Unavailability of ICT infrastructure / connectivity failure and disruptions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dirty="0">
                          <a:effectLst/>
                          <a:latin typeface="Arial" panose="020B0604020202020204" pitchFamily="34" charset="0"/>
                          <a:cs typeface="Arial" panose="020B0604020202020204" pitchFamily="34" charset="0"/>
                        </a:rPr>
                        <a:t>Enhance Cybersecurity and Develop a mechanism to monitor user's accounts</a:t>
                      </a:r>
                    </a:p>
                    <a:p>
                      <a:pPr algn="l">
                        <a:lnSpc>
                          <a:spcPct val="115000"/>
                        </a:lnSpc>
                        <a:spcAft>
                          <a:spcPts val="1000"/>
                        </a:spcAft>
                      </a:pPr>
                      <a:r>
                        <a:rPr lang="en-ZA" sz="1100" dirty="0">
                          <a:effectLst/>
                          <a:latin typeface="Arial" panose="020B0604020202020204" pitchFamily="34" charset="0"/>
                          <a:cs typeface="Arial" panose="020B0604020202020204" pitchFamily="34" charset="0"/>
                        </a:rPr>
                        <a:t>&amp; Conduct Annual Cybersecurity Workshop</a:t>
                      </a:r>
                    </a:p>
                    <a:p>
                      <a:pPr algn="l">
                        <a:lnSpc>
                          <a:spcPct val="115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extLst>
                  <a:ext uri="{0D108BD9-81ED-4DB2-BD59-A6C34878D82A}">
                    <a16:rowId xmlns:a16="http://schemas.microsoft.com/office/drawing/2014/main" xmlns="" val="1547883686"/>
                  </a:ext>
                </a:extLst>
              </a:tr>
            </a:tbl>
          </a:graphicData>
        </a:graphic>
      </p:graphicFrame>
    </p:spTree>
    <p:extLst>
      <p:ext uri="{BB962C8B-B14F-4D97-AF65-F5344CB8AC3E}">
        <p14:creationId xmlns:p14="http://schemas.microsoft.com/office/powerpoint/2010/main" xmlns="" val="120693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553998"/>
          </a:xfrm>
          <a:prstGeom prst="rect">
            <a:avLst/>
          </a:prstGeom>
          <a:noFill/>
        </p:spPr>
        <p:txBody>
          <a:bodyPr wrap="square" rtlCol="0">
            <a:spAutoFit/>
          </a:bodyPr>
          <a:lstStyle/>
          <a:p>
            <a:pPr algn="ctr"/>
            <a:r>
              <a:rPr lang="en-ZA" sz="3000" b="1" dirty="0"/>
              <a:t>PART C: KEY RISKS</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15</a:t>
            </a:fld>
            <a:endParaRPr lang="en-ZA" dirty="0"/>
          </a:p>
        </p:txBody>
      </p:sp>
      <p:graphicFrame>
        <p:nvGraphicFramePr>
          <p:cNvPr id="10" name="Content Placeholder 9">
            <a:extLst>
              <a:ext uri="{FF2B5EF4-FFF2-40B4-BE49-F238E27FC236}">
                <a16:creationId xmlns:a16="http://schemas.microsoft.com/office/drawing/2014/main" xmlns="" id="{861E72DF-EBC7-4666-BBE4-4239D4CC0D57}"/>
              </a:ext>
            </a:extLst>
          </p:cNvPr>
          <p:cNvGraphicFramePr>
            <a:graphicFrameLocks noGrp="1"/>
          </p:cNvGraphicFramePr>
          <p:nvPr>
            <p:ph idx="1"/>
            <p:extLst>
              <p:ext uri="{D42A27DB-BD31-4B8C-83A1-F6EECF244321}">
                <p14:modId xmlns:p14="http://schemas.microsoft.com/office/powerpoint/2010/main" xmlns="" val="1948723111"/>
              </p:ext>
            </p:extLst>
          </p:nvPr>
        </p:nvGraphicFramePr>
        <p:xfrm>
          <a:off x="1626780" y="1392912"/>
          <a:ext cx="8856922" cy="5079688"/>
        </p:xfrm>
        <a:graphic>
          <a:graphicData uri="http://schemas.openxmlformats.org/drawingml/2006/table">
            <a:tbl>
              <a:tblPr firstRow="1" firstCol="1" bandRow="1">
                <a:tableStyleId>{16D9F66E-5EB9-4882-86FB-DCBF35E3C3E4}</a:tableStyleId>
              </a:tblPr>
              <a:tblGrid>
                <a:gridCol w="1456162">
                  <a:extLst>
                    <a:ext uri="{9D8B030D-6E8A-4147-A177-3AD203B41FA5}">
                      <a16:colId xmlns:a16="http://schemas.microsoft.com/office/drawing/2014/main" xmlns="" val="3583993965"/>
                    </a:ext>
                  </a:extLst>
                </a:gridCol>
                <a:gridCol w="3277467">
                  <a:extLst>
                    <a:ext uri="{9D8B030D-6E8A-4147-A177-3AD203B41FA5}">
                      <a16:colId xmlns:a16="http://schemas.microsoft.com/office/drawing/2014/main" xmlns="" val="168497063"/>
                    </a:ext>
                  </a:extLst>
                </a:gridCol>
                <a:gridCol w="4123293">
                  <a:extLst>
                    <a:ext uri="{9D8B030D-6E8A-4147-A177-3AD203B41FA5}">
                      <a16:colId xmlns:a16="http://schemas.microsoft.com/office/drawing/2014/main" xmlns="" val="2220427288"/>
                    </a:ext>
                  </a:extLst>
                </a:gridCol>
              </a:tblGrid>
              <a:tr h="517065">
                <a:tc>
                  <a:txBody>
                    <a:bodyPr/>
                    <a:lstStyle/>
                    <a:p>
                      <a:pPr algn="l">
                        <a:lnSpc>
                          <a:spcPct val="115000"/>
                        </a:lnSpc>
                        <a:spcAft>
                          <a:spcPts val="1000"/>
                        </a:spcAft>
                      </a:pPr>
                      <a:r>
                        <a:rPr lang="en-ZA" sz="1100" b="1">
                          <a:effectLst/>
                          <a:latin typeface="Arial" panose="020B0604020202020204" pitchFamily="34" charset="0"/>
                          <a:cs typeface="Arial" panose="020B0604020202020204" pitchFamily="34" charset="0"/>
                        </a:rPr>
                        <a:t>Outcomes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b="1" dirty="0">
                          <a:solidFill>
                            <a:srgbClr val="000000"/>
                          </a:solidFill>
                          <a:effectLst/>
                          <a:latin typeface="Arial" panose="020B0604020202020204" pitchFamily="34" charset="0"/>
                          <a:cs typeface="Arial" panose="020B0604020202020204" pitchFamily="34" charset="0"/>
                        </a:rPr>
                        <a:t>Key Risks</a:t>
                      </a:r>
                    </a:p>
                    <a:p>
                      <a:pPr algn="l">
                        <a:lnSpc>
                          <a:spcPct val="115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ZA" sz="1100" b="1">
                          <a:solidFill>
                            <a:srgbClr val="000000"/>
                          </a:solidFill>
                          <a:effectLst/>
                          <a:latin typeface="Arial" panose="020B0604020202020204" pitchFamily="34" charset="0"/>
                          <a:cs typeface="Arial" panose="020B0604020202020204" pitchFamily="34" charset="0"/>
                        </a:rPr>
                        <a:t>Risk Mitigations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extLst>
                  <a:ext uri="{0D108BD9-81ED-4DB2-BD59-A6C34878D82A}">
                    <a16:rowId xmlns:a16="http://schemas.microsoft.com/office/drawing/2014/main" xmlns="" val="2249241013"/>
                  </a:ext>
                </a:extLst>
              </a:tr>
              <a:tr h="2521271">
                <a:tc>
                  <a:txBody>
                    <a:bodyPr/>
                    <a:lstStyle/>
                    <a:p>
                      <a:pPr algn="l">
                        <a:lnSpc>
                          <a:spcPct val="115000"/>
                        </a:lnSpc>
                        <a:spcAft>
                          <a:spcPts val="1000"/>
                        </a:spcAft>
                      </a:pPr>
                      <a:r>
                        <a:rPr lang="en-US" sz="1100">
                          <a:effectLst/>
                          <a:latin typeface="Arial" panose="020B0604020202020204" pitchFamily="34" charset="0"/>
                          <a:cs typeface="Arial" panose="020B0604020202020204" pitchFamily="34" charset="0"/>
                        </a:rPr>
                        <a:t>Digitally skilled citizens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US" sz="1100" dirty="0">
                          <a:effectLst/>
                          <a:latin typeface="Arial" panose="020B0604020202020204" pitchFamily="34" charset="0"/>
                          <a:cs typeface="Arial" panose="020B0604020202020204" pitchFamily="34" charset="0"/>
                        </a:rPr>
                        <a:t>7. Unsuccessful collaborations with key partners/stakeholders for NEMISA</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8.CoLabs not performing up to expectations and negatively impacting NEMISA's service delivery objectives</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cs typeface="Arial" panose="020B0604020202020204" pitchFamily="34" charset="0"/>
                        </a:rPr>
                        <a:t>9. </a:t>
                      </a:r>
                      <a:r>
                        <a:rPr lang="en-US" sz="1100" dirty="0">
                          <a:effectLst/>
                          <a:latin typeface="Arial" panose="020B0604020202020204" pitchFamily="34" charset="0"/>
                          <a:cs typeface="Arial" panose="020B0604020202020204" pitchFamily="34" charset="0"/>
                        </a:rPr>
                        <a:t>Failure to monitor the impact of technology uptake within the society. (measure impact on digital skills training provided)</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US" sz="1100" dirty="0">
                          <a:effectLst/>
                          <a:latin typeface="Arial" panose="020B0604020202020204" pitchFamily="34" charset="0"/>
                          <a:cs typeface="Arial" panose="020B0604020202020204" pitchFamily="34" charset="0"/>
                        </a:rPr>
                        <a:t>- Develop and implement a Partnership framework and   Formulate agreements with industry providers (Partnership performance reports of signed agreements)   </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The new signed </a:t>
                      </a:r>
                      <a:r>
                        <a:rPr lang="en-US" sz="1100" dirty="0" err="1">
                          <a:effectLst/>
                          <a:latin typeface="Arial" panose="020B0604020202020204" pitchFamily="34" charset="0"/>
                          <a:cs typeface="Arial" panose="020B0604020202020204" pitchFamily="34" charset="0"/>
                        </a:rPr>
                        <a:t>MoA's</a:t>
                      </a:r>
                      <a:r>
                        <a:rPr lang="en-US" sz="1100" dirty="0">
                          <a:effectLst/>
                          <a:latin typeface="Arial" panose="020B0604020202020204" pitchFamily="34" charset="0"/>
                          <a:cs typeface="Arial" panose="020B0604020202020204" pitchFamily="34" charset="0"/>
                        </a:rPr>
                        <a:t> to incorporate clear expectations regarding program performance.</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implement and monitor the Monitoring &amp; Evaluation Plan and develop quarterly reports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extLst>
                  <a:ext uri="{0D108BD9-81ED-4DB2-BD59-A6C34878D82A}">
                    <a16:rowId xmlns:a16="http://schemas.microsoft.com/office/drawing/2014/main" xmlns="" val="1886273718"/>
                  </a:ext>
                </a:extLst>
              </a:tr>
              <a:tr h="2041352">
                <a:tc>
                  <a:txBody>
                    <a:bodyPr/>
                    <a:lstStyle/>
                    <a:p>
                      <a:pPr algn="l">
                        <a:lnSpc>
                          <a:spcPct val="115000"/>
                        </a:lnSpc>
                        <a:spcAft>
                          <a:spcPts val="1000"/>
                        </a:spcAft>
                      </a:pPr>
                      <a:r>
                        <a:rPr lang="en-US" sz="1100">
                          <a:effectLst/>
                          <a:latin typeface="Arial" panose="020B0604020202020204" pitchFamily="34" charset="0"/>
                          <a:cs typeface="Arial" panose="020B0604020202020204" pitchFamily="34" charset="0"/>
                        </a:rPr>
                        <a:t>Improved applied research &amp; innovation outcomes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US" sz="1100" dirty="0">
                          <a:effectLst/>
                          <a:latin typeface="Arial" panose="020B0604020202020204" pitchFamily="34" charset="0"/>
                          <a:cs typeface="Arial" panose="020B0604020202020204" pitchFamily="34" charset="0"/>
                        </a:rPr>
                        <a:t>10. Inadequate internal research capabilities to provide leadership with respect to 4IR developments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tc>
                  <a:txBody>
                    <a:bodyPr/>
                    <a:lstStyle/>
                    <a:p>
                      <a:pPr algn="l">
                        <a:lnSpc>
                          <a:spcPct val="115000"/>
                        </a:lnSpc>
                        <a:spcAft>
                          <a:spcPts val="1000"/>
                        </a:spcAft>
                      </a:pPr>
                      <a:r>
                        <a:rPr lang="en-US" sz="1100" dirty="0">
                          <a:effectLst/>
                          <a:latin typeface="Arial" panose="020B0604020202020204" pitchFamily="34" charset="0"/>
                          <a:cs typeface="Arial" panose="020B0604020202020204" pitchFamily="34" charset="0"/>
                        </a:rPr>
                        <a:t>- Implement the Approved Research Agenda</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r>
                        <a:rPr lang="en-US" sz="1100" dirty="0">
                          <a:effectLst/>
                          <a:latin typeface="Arial" panose="020B0604020202020204" pitchFamily="34" charset="0"/>
                          <a:cs typeface="Arial" panose="020B0604020202020204" pitchFamily="34" charset="0"/>
                        </a:rPr>
                        <a:t>- Expedite training partnerships in the same industry/active collaboration with government departments (DHE, DSI) for quality research and innovation</a:t>
                      </a:r>
                      <a:endParaRPr lang="en-ZA" sz="1100" dirty="0">
                        <a:effectLst/>
                        <a:latin typeface="Arial" panose="020B0604020202020204" pitchFamily="34" charset="0"/>
                        <a:cs typeface="Arial" panose="020B0604020202020204" pitchFamily="34" charset="0"/>
                      </a:endParaRPr>
                    </a:p>
                    <a:p>
                      <a:pPr algn="l">
                        <a:lnSpc>
                          <a:spcPct val="115000"/>
                        </a:lnSpc>
                        <a:spcAft>
                          <a:spcPts val="100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29255" marR="29255" marT="0" marB="0"/>
                </a:tc>
                <a:extLst>
                  <a:ext uri="{0D108BD9-81ED-4DB2-BD59-A6C34878D82A}">
                    <a16:rowId xmlns:a16="http://schemas.microsoft.com/office/drawing/2014/main" xmlns="" val="3474123122"/>
                  </a:ext>
                </a:extLst>
              </a:tr>
            </a:tbl>
          </a:graphicData>
        </a:graphic>
      </p:graphicFrame>
    </p:spTree>
    <p:extLst>
      <p:ext uri="{BB962C8B-B14F-4D97-AF65-F5344CB8AC3E}">
        <p14:creationId xmlns:p14="http://schemas.microsoft.com/office/powerpoint/2010/main" xmlns="" val="209411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16</a:t>
            </a:fld>
            <a:endParaRPr lang="en-ZA" dirty="0"/>
          </a:p>
        </p:txBody>
      </p:sp>
      <p:sp>
        <p:nvSpPr>
          <p:cNvPr id="12" name="Content Placeholder 11">
            <a:extLst>
              <a:ext uri="{FF2B5EF4-FFF2-40B4-BE49-F238E27FC236}">
                <a16:creationId xmlns:a16="http://schemas.microsoft.com/office/drawing/2014/main" xmlns="" id="{DF4F552F-35F2-4CBD-8BB0-7496FF7C220D}"/>
              </a:ext>
            </a:extLst>
          </p:cNvPr>
          <p:cNvSpPr>
            <a:spLocks noGrp="1"/>
          </p:cNvSpPr>
          <p:nvPr>
            <p:ph idx="1"/>
          </p:nvPr>
        </p:nvSpPr>
        <p:spPr/>
        <p:txBody>
          <a:bodyPr/>
          <a:lstStyle/>
          <a:p>
            <a:pPr marL="0" indent="0" algn="ctr">
              <a:buNone/>
            </a:pPr>
            <a:r>
              <a:rPr kumimoji="0" lang="en-ZA" sz="5100" b="1" i="0" u="none" strike="noStrike" kern="1200" cap="none" spc="0" normalizeH="0" baseline="0" noProof="0" dirty="0">
                <a:ln>
                  <a:noFill/>
                </a:ln>
                <a:solidFill>
                  <a:prstClr val="black"/>
                </a:solidFill>
                <a:effectLst/>
                <a:uLnTx/>
                <a:uFillTx/>
                <a:latin typeface="Calibri Light" panose="020F0302020204030204"/>
                <a:ea typeface="+mj-ea"/>
                <a:cs typeface="+mj-cs"/>
              </a:rPr>
              <a:t>2022-23 </a:t>
            </a:r>
          </a:p>
          <a:p>
            <a:pPr marL="0" indent="0" algn="ctr">
              <a:buNone/>
            </a:pPr>
            <a:r>
              <a:rPr kumimoji="0" lang="en-ZA" sz="5100" b="1" i="0" u="none" strike="noStrike" kern="1200" cap="none" spc="0" normalizeH="0" baseline="0" noProof="0" dirty="0">
                <a:ln>
                  <a:noFill/>
                </a:ln>
                <a:solidFill>
                  <a:prstClr val="black"/>
                </a:solidFill>
                <a:effectLst/>
                <a:uLnTx/>
                <a:uFillTx/>
                <a:latin typeface="Calibri Light" panose="020F0302020204030204"/>
                <a:ea typeface="+mj-ea"/>
                <a:cs typeface="+mj-cs"/>
              </a:rPr>
              <a:t>Annual Performance Plan</a:t>
            </a:r>
            <a:br>
              <a:rPr kumimoji="0" lang="en-ZA" sz="51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ZA" b="1" dirty="0"/>
          </a:p>
        </p:txBody>
      </p:sp>
    </p:spTree>
    <p:extLst>
      <p:ext uri="{BB962C8B-B14F-4D97-AF65-F5344CB8AC3E}">
        <p14:creationId xmlns:p14="http://schemas.microsoft.com/office/powerpoint/2010/main" xmlns="" val="253190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172973" y="296562"/>
            <a:ext cx="7882686" cy="553998"/>
          </a:xfrm>
          <a:prstGeom prst="rect">
            <a:avLst/>
          </a:prstGeom>
          <a:noFill/>
        </p:spPr>
        <p:txBody>
          <a:bodyPr wrap="square" rtlCol="0">
            <a:spAutoFit/>
          </a:bodyPr>
          <a:lstStyle/>
          <a:p>
            <a:pPr algn="ctr"/>
            <a:r>
              <a:rPr lang="en-ZA" sz="3000" b="1" dirty="0"/>
              <a:t>Outcome: Transformed Organisation</a:t>
            </a:r>
            <a:endParaRPr lang="en-ZA"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660695"/>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167917"/>
            <a:ext cx="12192000" cy="298704"/>
          </a:xfrm>
          <a:prstGeom prst="rect">
            <a:avLst/>
          </a:prstGeom>
        </p:spPr>
      </p:pic>
      <p:graphicFrame>
        <p:nvGraphicFramePr>
          <p:cNvPr id="10" name="Table 5">
            <a:extLst>
              <a:ext uri="{FF2B5EF4-FFF2-40B4-BE49-F238E27FC236}">
                <a16:creationId xmlns:a16="http://schemas.microsoft.com/office/drawing/2014/main" xmlns="" id="{707A9F97-0534-4D22-8F29-044870D53F3F}"/>
              </a:ext>
            </a:extLst>
          </p:cNvPr>
          <p:cNvGraphicFramePr>
            <a:graphicFrameLocks noGrp="1"/>
          </p:cNvGraphicFramePr>
          <p:nvPr>
            <p:extLst>
              <p:ext uri="{D42A27DB-BD31-4B8C-83A1-F6EECF244321}">
                <p14:modId xmlns:p14="http://schemas.microsoft.com/office/powerpoint/2010/main" xmlns="" val="2109430961"/>
              </p:ext>
            </p:extLst>
          </p:nvPr>
        </p:nvGraphicFramePr>
        <p:xfrm>
          <a:off x="609600" y="1584960"/>
          <a:ext cx="10744200" cy="5128645"/>
        </p:xfrm>
        <a:graphic>
          <a:graphicData uri="http://schemas.openxmlformats.org/drawingml/2006/table">
            <a:tbl>
              <a:tblPr firstRow="1" bandRow="1">
                <a:tableStyleId>{16D9F66E-5EB9-4882-86FB-DCBF35E3C3E4}</a:tableStyleId>
              </a:tblPr>
              <a:tblGrid>
                <a:gridCol w="2873102">
                  <a:extLst>
                    <a:ext uri="{9D8B030D-6E8A-4147-A177-3AD203B41FA5}">
                      <a16:colId xmlns:a16="http://schemas.microsoft.com/office/drawing/2014/main" xmlns="" val="1454618726"/>
                    </a:ext>
                  </a:extLst>
                </a:gridCol>
                <a:gridCol w="4369506">
                  <a:extLst>
                    <a:ext uri="{9D8B030D-6E8A-4147-A177-3AD203B41FA5}">
                      <a16:colId xmlns:a16="http://schemas.microsoft.com/office/drawing/2014/main" xmlns="" val="931608205"/>
                    </a:ext>
                  </a:extLst>
                </a:gridCol>
                <a:gridCol w="3501592">
                  <a:extLst>
                    <a:ext uri="{9D8B030D-6E8A-4147-A177-3AD203B41FA5}">
                      <a16:colId xmlns:a16="http://schemas.microsoft.com/office/drawing/2014/main" xmlns="" val="3817624102"/>
                    </a:ext>
                  </a:extLst>
                </a:gridCol>
              </a:tblGrid>
              <a:tr h="843923">
                <a:tc>
                  <a:txBody>
                    <a:bodyPr/>
                    <a:lstStyle/>
                    <a:p>
                      <a:pPr algn="ctr"/>
                      <a:r>
                        <a:rPr lang="en-US" sz="1400" dirty="0"/>
                        <a:t>Outputs</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a:t>Output Indicators</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2022/23 Annual Targets</a:t>
                      </a:r>
                    </a:p>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61306533"/>
                  </a:ext>
                </a:extLst>
              </a:tr>
              <a:tr h="667727">
                <a:tc rowSpan="3">
                  <a:txBody>
                    <a:bodyPr/>
                    <a:lstStyle/>
                    <a:p>
                      <a:pPr marL="0" algn="l" defTabSz="914400" rtl="0" eaLnBrk="1" latinLnBrk="0" hangingPunct="1">
                        <a:lnSpc>
                          <a:spcPct val="107000"/>
                        </a:lnSpc>
                        <a:spcAft>
                          <a:spcPts val="800"/>
                        </a:spcAft>
                      </a:pPr>
                      <a:r>
                        <a:rPr lang="en-US" sz="1400" kern="1200" dirty="0">
                          <a:solidFill>
                            <a:schemeClr val="dk1"/>
                          </a:solidFill>
                          <a:effectLst/>
                        </a:rPr>
                        <a:t>Transformation and change strategy implemented</a:t>
                      </a:r>
                      <a:endParaRPr lang="en-ZA" sz="14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tc>
                <a:tc rowSpan="2">
                  <a:txBody>
                    <a:bodyPr/>
                    <a:lstStyle/>
                    <a:p>
                      <a:pPr algn="l"/>
                      <a:r>
                        <a:rPr lang="en-ZA" sz="1400" kern="1200" dirty="0">
                          <a:solidFill>
                            <a:schemeClr val="dk1"/>
                          </a:solidFill>
                          <a:effectLst/>
                        </a:rPr>
                        <a:t>Approved Strategy </a:t>
                      </a:r>
                    </a:p>
                    <a:p>
                      <a:pPr algn="l"/>
                      <a:r>
                        <a:rPr lang="en-ZA" sz="1400" kern="1200" dirty="0">
                          <a:solidFill>
                            <a:schemeClr val="dk1"/>
                          </a:solidFill>
                          <a:effectLst/>
                        </a:rPr>
                        <a:t>Approved project plans </a:t>
                      </a:r>
                    </a:p>
                    <a:p>
                      <a:pPr algn="l"/>
                      <a:r>
                        <a:rPr lang="en-ZA" sz="1400" kern="1200" dirty="0">
                          <a:solidFill>
                            <a:schemeClr val="dk1"/>
                          </a:solidFill>
                          <a:effectLst/>
                        </a:rPr>
                        <a:t>Upskilled Staff </a:t>
                      </a:r>
                    </a:p>
                    <a:p>
                      <a:pPr algn="l">
                        <a:lnSpc>
                          <a:spcPct val="107000"/>
                        </a:lnSpc>
                        <a:spcAft>
                          <a:spcPts val="800"/>
                        </a:spcAft>
                      </a:pPr>
                      <a:r>
                        <a:rPr lang="en-ZA" sz="1400" kern="1200" dirty="0">
                          <a:solidFill>
                            <a:schemeClr val="dk1"/>
                          </a:solidFill>
                          <a:effectLst/>
                        </a:rPr>
                        <a:t>Approved systems and processes </a:t>
                      </a:r>
                    </a:p>
                    <a:p>
                      <a:pPr algn="l">
                        <a:lnSpc>
                          <a:spcPct val="107000"/>
                        </a:lnSpc>
                        <a:spcAft>
                          <a:spcPts val="800"/>
                        </a:spcAft>
                      </a:pPr>
                      <a:r>
                        <a:rPr lang="en-ZA" sz="1400" kern="1200" dirty="0">
                          <a:solidFill>
                            <a:schemeClr val="dk1"/>
                          </a:solidFill>
                          <a:effectLst/>
                        </a:rPr>
                        <a:t>Digitalisation of operations</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tc>
                <a:tc>
                  <a:txBody>
                    <a:bodyPr/>
                    <a:lstStyle/>
                    <a:p>
                      <a:pPr marL="0" algn="l" defTabSz="914400" rtl="0" eaLnBrk="1" latinLnBrk="0" hangingPunct="1">
                        <a:lnSpc>
                          <a:spcPct val="107000"/>
                        </a:lnSpc>
                        <a:spcAft>
                          <a:spcPts val="800"/>
                        </a:spcAft>
                      </a:pPr>
                      <a:r>
                        <a:rPr lang="en-US" sz="1400" kern="1200" dirty="0" err="1">
                          <a:solidFill>
                            <a:schemeClr val="dk1"/>
                          </a:solidFill>
                          <a:effectLst/>
                        </a:rPr>
                        <a:t>Organisational</a:t>
                      </a:r>
                      <a:r>
                        <a:rPr lang="en-US" sz="1400" kern="1200" dirty="0">
                          <a:solidFill>
                            <a:schemeClr val="dk1"/>
                          </a:solidFill>
                          <a:effectLst/>
                        </a:rPr>
                        <a:t> efficiency report developed</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0896906"/>
                  </a:ext>
                </a:extLst>
              </a:tr>
              <a:tr h="673998">
                <a:tc vMerge="1">
                  <a:txBody>
                    <a:bodyPr/>
                    <a:lstStyle/>
                    <a:p>
                      <a:endParaRPr lang="en-ZA" sz="1400" dirty="0">
                        <a:latin typeface="Arial Narrow" panose="020B0606020202030204" pitchFamily="34" charset="0"/>
                      </a:endParaRPr>
                    </a:p>
                  </a:txBody>
                  <a:tcPr/>
                </a:tc>
                <a:tc vMerge="1">
                  <a:txBody>
                    <a:bodyPr/>
                    <a:lstStyle/>
                    <a:p>
                      <a:pPr marL="0" algn="l" defTabSz="914400" rtl="0" eaLnBrk="1" latinLnBrk="0" hangingPunct="1">
                        <a:lnSpc>
                          <a:spcPct val="107000"/>
                        </a:lnSpc>
                        <a:spcAft>
                          <a:spcPts val="800"/>
                        </a:spcAft>
                      </a:pPr>
                      <a:endParaRPr lang="en-ZA" sz="1400" kern="1200" dirty="0">
                        <a:solidFill>
                          <a:schemeClr val="dk1"/>
                        </a:solidFill>
                        <a:effectLst/>
                        <a:latin typeface="+mn-lt"/>
                        <a:ea typeface="+mn-ea"/>
                        <a:cs typeface="+mn-cs"/>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Phase 1 of the Digital Skills Workforce plan completed</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38511447"/>
                  </a:ext>
                </a:extLst>
              </a:tr>
              <a:tr h="673998">
                <a:tc vMerge="1">
                  <a:txBody>
                    <a:bodyPr/>
                    <a:lstStyle/>
                    <a:p>
                      <a:endParaRPr lang="en-ZA" sz="1400" dirty="0">
                        <a:latin typeface="Arial Narrow" panose="020B060602020203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Improved compliance with applicable legislation and regulations</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Unqualified audit outcome with no material finings (Clean Audit)</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7792949"/>
                  </a:ext>
                </a:extLst>
              </a:tr>
              <a:tr h="953896">
                <a:tc>
                  <a:txBody>
                    <a:bodyPr/>
                    <a:lstStyle/>
                    <a:p>
                      <a:pPr marL="0" algn="l" defTabSz="914400" rtl="0" eaLnBrk="1" latinLnBrk="0" hangingPunct="1">
                        <a:lnSpc>
                          <a:spcPct val="107000"/>
                        </a:lnSpc>
                        <a:spcAft>
                          <a:spcPts val="800"/>
                        </a:spcAft>
                      </a:pPr>
                      <a:r>
                        <a:rPr lang="en-US" sz="1400" kern="1200" dirty="0">
                          <a:solidFill>
                            <a:schemeClr val="dk1"/>
                          </a:solidFill>
                          <a:effectLst/>
                        </a:rPr>
                        <a:t>Multi-Media Production house (MMPH) </a:t>
                      </a:r>
                      <a:r>
                        <a:rPr lang="en-US" sz="1400" kern="1200" dirty="0" err="1">
                          <a:solidFill>
                            <a:schemeClr val="dk1"/>
                          </a:solidFill>
                          <a:effectLst/>
                        </a:rPr>
                        <a:t>operationalised</a:t>
                      </a:r>
                      <a:endParaRPr lang="en-ZA" sz="14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Multi-Media Production house business plan approved and implemented</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MMPH business plan implementation report developed</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74752920"/>
                  </a:ext>
                </a:extLst>
              </a:tr>
              <a:tr h="526145">
                <a:tc>
                  <a:txBody>
                    <a:bodyPr/>
                    <a:lstStyle/>
                    <a:p>
                      <a:pPr marL="0" algn="l" defTabSz="914400" rtl="0" eaLnBrk="1" latinLnBrk="0" hangingPunct="1">
                        <a:lnSpc>
                          <a:spcPct val="107000"/>
                        </a:lnSpc>
                        <a:spcAft>
                          <a:spcPts val="800"/>
                        </a:spcAft>
                      </a:pPr>
                      <a:r>
                        <a:rPr lang="en-US" sz="1400" kern="1200" dirty="0">
                          <a:solidFill>
                            <a:schemeClr val="dk1"/>
                          </a:solidFill>
                          <a:effectLst/>
                        </a:rPr>
                        <a:t>Collaborations and partnerships established</a:t>
                      </a:r>
                      <a:endParaRPr lang="en-US" sz="14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Number of new collaboration agreements signed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5 </a:t>
                      </a:r>
                      <a:r>
                        <a:rPr lang="en-US" sz="1400" kern="1200" dirty="0" err="1">
                          <a:solidFill>
                            <a:schemeClr val="dk1"/>
                          </a:solidFill>
                          <a:effectLst/>
                        </a:rPr>
                        <a:t>MoAs</a:t>
                      </a:r>
                      <a:r>
                        <a:rPr lang="en-US" sz="1400" kern="1200" dirty="0">
                          <a:solidFill>
                            <a:schemeClr val="dk1"/>
                          </a:solidFill>
                          <a:effectLst/>
                        </a:rPr>
                        <a:t> established</a:t>
                      </a:r>
                      <a:endParaRPr lang="en-US"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1404911"/>
                  </a:ext>
                </a:extLst>
              </a:tr>
              <a:tr h="778591">
                <a:tc gridSpan="3">
                  <a:txBody>
                    <a:bodyPr/>
                    <a:lstStyle/>
                    <a:p>
                      <a:pPr marL="0" algn="l" defTabSz="914400" rtl="0" eaLnBrk="1" latinLnBrk="0" hangingPunct="1">
                        <a:lnSpc>
                          <a:spcPct val="107000"/>
                        </a:lnSpc>
                        <a:spcAft>
                          <a:spcPts val="800"/>
                        </a:spcAft>
                      </a:pPr>
                      <a:r>
                        <a:rPr lang="en-US" sz="1600" b="1" kern="1200" dirty="0">
                          <a:solidFill>
                            <a:schemeClr val="tx1"/>
                          </a:solidFill>
                          <a:effectLst/>
                        </a:rPr>
                        <a:t>Administration programmatic  budget R </a:t>
                      </a:r>
                      <a:r>
                        <a:rPr lang="en-ZA" sz="1600" b="1" kern="1200" dirty="0">
                          <a:solidFill>
                            <a:schemeClr val="tx1"/>
                          </a:solidFill>
                          <a:effectLst/>
                        </a:rPr>
                        <a:t>52 586 000,00 (Inclusive of Staff costs and the lease among other costs)</a:t>
                      </a:r>
                      <a:endParaRPr lang="en-US" sz="1600" b="1" kern="1200" dirty="0">
                        <a:solidFill>
                          <a:schemeClr val="tx1"/>
                        </a:solidFill>
                        <a:effectLst/>
                        <a:latin typeface="Arial" panose="020B0604020202020204" pitchFamily="34" charset="0"/>
                        <a:cs typeface="Arial" panose="020B0604020202020204" pitchFamily="34" charset="0"/>
                      </a:endParaRPr>
                    </a:p>
                  </a:txBody>
                  <a:tcPr/>
                </a:tc>
                <a:tc hMerge="1">
                  <a:txBody>
                    <a:bodyPr/>
                    <a:lstStyle/>
                    <a:p>
                      <a:endParaRPr lang="en-ZA"/>
                    </a:p>
                  </a:txBody>
                  <a:tcPr/>
                </a:tc>
                <a:tc hMerge="1">
                  <a:txBody>
                    <a:bodyPr/>
                    <a:lstStyle/>
                    <a:p>
                      <a:pPr marL="0" algn="l" defTabSz="914400" rtl="0" eaLnBrk="1" latinLnBrk="0" hangingPunct="1">
                        <a:lnSpc>
                          <a:spcPct val="107000"/>
                        </a:lnSpc>
                        <a:spcAft>
                          <a:spcPts val="800"/>
                        </a:spcAft>
                      </a:pPr>
                      <a:r>
                        <a:rPr lang="en-US" sz="1400" kern="1200" dirty="0">
                          <a:solidFill>
                            <a:schemeClr val="dk1"/>
                          </a:solidFill>
                          <a:effectLst/>
                          <a:latin typeface="Arial" panose="020B0604020202020204" pitchFamily="34" charset="0"/>
                          <a:cs typeface="Times New Roman" panose="02020603050405020304" pitchFamily="18" charset="0"/>
                        </a:rPr>
                        <a:t>Administration budget R </a:t>
                      </a:r>
                      <a:r>
                        <a:rPr lang="en-ZA" sz="1400" kern="1200" dirty="0">
                          <a:solidFill>
                            <a:schemeClr val="dk1"/>
                          </a:solidFill>
                          <a:effectLst/>
                          <a:latin typeface="Arial" panose="020B0604020202020204" pitchFamily="34" charset="0"/>
                          <a:ea typeface="+mn-ea"/>
                          <a:cs typeface="Times New Roman" panose="02020603050405020304" pitchFamily="18" charset="0"/>
                        </a:rPr>
                        <a:t>52 586 000,00</a:t>
                      </a:r>
                      <a:endParaRPr lang="en-US" sz="1400" kern="1200" dirty="0">
                        <a:solidFill>
                          <a:schemeClr val="dk1"/>
                        </a:solidFill>
                        <a:effectLst/>
                        <a:latin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xmlns="" val="3494004972"/>
                  </a:ext>
                </a:extLst>
              </a:tr>
            </a:tbl>
          </a:graphicData>
        </a:graphic>
      </p:graphicFrame>
      <p:sp>
        <p:nvSpPr>
          <p:cNvPr id="5" name="Slide Number Placeholder 4">
            <a:extLst>
              <a:ext uri="{FF2B5EF4-FFF2-40B4-BE49-F238E27FC236}">
                <a16:creationId xmlns:a16="http://schemas.microsoft.com/office/drawing/2014/main" xmlns="" id="{FEAFCDB2-182A-474E-9718-4F2940DADA07}"/>
              </a:ext>
            </a:extLst>
          </p:cNvPr>
          <p:cNvSpPr>
            <a:spLocks noGrp="1"/>
          </p:cNvSpPr>
          <p:nvPr>
            <p:ph type="sldNum" sz="quarter" idx="12"/>
          </p:nvPr>
        </p:nvSpPr>
        <p:spPr/>
        <p:txBody>
          <a:bodyPr/>
          <a:lstStyle/>
          <a:p>
            <a:fld id="{7C5138FA-002C-4525-9490-70C5858E63E3}" type="slidenum">
              <a:rPr lang="en-ZA" smtClean="0"/>
              <a:pPr/>
              <a:t>17</a:t>
            </a:fld>
            <a:endParaRPr lang="en-ZA" dirty="0"/>
          </a:p>
        </p:txBody>
      </p:sp>
    </p:spTree>
    <p:extLst>
      <p:ext uri="{BB962C8B-B14F-4D97-AF65-F5344CB8AC3E}">
        <p14:creationId xmlns:p14="http://schemas.microsoft.com/office/powerpoint/2010/main" xmlns="" val="27920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833062" y="400061"/>
            <a:ext cx="7882686" cy="553998"/>
          </a:xfrm>
          <a:prstGeom prst="rect">
            <a:avLst/>
          </a:prstGeom>
          <a:noFill/>
        </p:spPr>
        <p:txBody>
          <a:bodyPr wrap="square" rtlCol="0">
            <a:spAutoFit/>
          </a:bodyPr>
          <a:lstStyle/>
          <a:p>
            <a:pPr algn="ctr"/>
            <a:r>
              <a:rPr lang="en-ZA" sz="3000" b="1" dirty="0"/>
              <a:t>Outcome: Digitally Skilled citizens </a:t>
            </a:r>
            <a:endParaRPr lang="en-ZA"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660695"/>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167917"/>
            <a:ext cx="12192000" cy="298704"/>
          </a:xfrm>
          <a:prstGeom prst="rect">
            <a:avLst/>
          </a:prstGeom>
        </p:spPr>
      </p:pic>
      <p:graphicFrame>
        <p:nvGraphicFramePr>
          <p:cNvPr id="10" name="Table 5">
            <a:extLst>
              <a:ext uri="{FF2B5EF4-FFF2-40B4-BE49-F238E27FC236}">
                <a16:creationId xmlns:a16="http://schemas.microsoft.com/office/drawing/2014/main" xmlns="" id="{707A9F97-0534-4D22-8F29-044870D53F3F}"/>
              </a:ext>
            </a:extLst>
          </p:cNvPr>
          <p:cNvGraphicFramePr>
            <a:graphicFrameLocks noGrp="1"/>
          </p:cNvGraphicFramePr>
          <p:nvPr>
            <p:extLst>
              <p:ext uri="{D42A27DB-BD31-4B8C-83A1-F6EECF244321}">
                <p14:modId xmlns:p14="http://schemas.microsoft.com/office/powerpoint/2010/main" xmlns="" val="4000516670"/>
              </p:ext>
            </p:extLst>
          </p:nvPr>
        </p:nvGraphicFramePr>
        <p:xfrm>
          <a:off x="243840" y="1564640"/>
          <a:ext cx="11109961" cy="4791709"/>
        </p:xfrm>
        <a:graphic>
          <a:graphicData uri="http://schemas.openxmlformats.org/drawingml/2006/table">
            <a:tbl>
              <a:tblPr firstRow="1" bandRow="1">
                <a:tableStyleId>{16D9F66E-5EB9-4882-86FB-DCBF35E3C3E4}</a:tableStyleId>
              </a:tblPr>
              <a:tblGrid>
                <a:gridCol w="2234522">
                  <a:extLst>
                    <a:ext uri="{9D8B030D-6E8A-4147-A177-3AD203B41FA5}">
                      <a16:colId xmlns:a16="http://schemas.microsoft.com/office/drawing/2014/main" xmlns="" val="1454618726"/>
                    </a:ext>
                  </a:extLst>
                </a:gridCol>
                <a:gridCol w="4035933">
                  <a:extLst>
                    <a:ext uri="{9D8B030D-6E8A-4147-A177-3AD203B41FA5}">
                      <a16:colId xmlns:a16="http://schemas.microsoft.com/office/drawing/2014/main" xmlns="" val="4114284060"/>
                    </a:ext>
                  </a:extLst>
                </a:gridCol>
                <a:gridCol w="4839506">
                  <a:extLst>
                    <a:ext uri="{9D8B030D-6E8A-4147-A177-3AD203B41FA5}">
                      <a16:colId xmlns:a16="http://schemas.microsoft.com/office/drawing/2014/main" xmlns="" val="3817624102"/>
                    </a:ext>
                  </a:extLst>
                </a:gridCol>
              </a:tblGrid>
              <a:tr h="788432">
                <a:tc>
                  <a:txBody>
                    <a:bodyPr/>
                    <a:lstStyle/>
                    <a:p>
                      <a:pPr algn="ctr"/>
                      <a:r>
                        <a:rPr lang="en-US" sz="1400" dirty="0"/>
                        <a:t>Outputs</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a:t>Output Indicators</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2022/23 Annual Targets</a:t>
                      </a:r>
                    </a:p>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61306533"/>
                  </a:ext>
                </a:extLst>
              </a:tr>
              <a:tr h="556479">
                <a:tc rowSpan="2">
                  <a:txBody>
                    <a:bodyPr/>
                    <a:lstStyle/>
                    <a:p>
                      <a:pPr algn="l">
                        <a:lnSpc>
                          <a:spcPct val="107000"/>
                        </a:lnSpc>
                        <a:spcAft>
                          <a:spcPts val="800"/>
                        </a:spcAft>
                        <a:tabLst>
                          <a:tab pos="279400" algn="l"/>
                        </a:tabLst>
                      </a:pPr>
                      <a:r>
                        <a:rPr lang="en-US" sz="1400" dirty="0">
                          <a:effectLst/>
                        </a:rPr>
                        <a:t>Increase the number of citizens trained in digital literacy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279400" algn="l"/>
                        </a:tabLst>
                        <a:defRPr/>
                      </a:pPr>
                      <a:r>
                        <a:rPr lang="en-US" sz="1400" kern="1200" dirty="0">
                          <a:solidFill>
                            <a:schemeClr val="dk1"/>
                          </a:solidFill>
                          <a:effectLst/>
                        </a:rPr>
                        <a:t>Number of citizens trained in digital literacy</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t>50 000 citizens trained in Basic digital literacy</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0896906"/>
                  </a:ext>
                </a:extLst>
              </a:tr>
              <a:tr h="994326">
                <a:tc vMerge="1">
                  <a:txBody>
                    <a:bodyPr/>
                    <a:lstStyle/>
                    <a:p>
                      <a:pPr algn="l">
                        <a:lnSpc>
                          <a:spcPct val="107000"/>
                        </a:lnSpc>
                        <a:spcAft>
                          <a:spcPts val="800"/>
                        </a:spcAft>
                        <a:tabLst>
                          <a:tab pos="279400" algn="l"/>
                        </a:tabLs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279400" algn="l"/>
                        </a:tabLst>
                        <a:defRPr/>
                      </a:pPr>
                      <a:r>
                        <a:rPr lang="en-US" sz="1400" kern="1200" dirty="0">
                          <a:solidFill>
                            <a:schemeClr val="dk1"/>
                          </a:solidFill>
                          <a:effectLst/>
                        </a:rPr>
                        <a:t>Number of SMMEs trained in digital entrepreneurship</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t>10 000 SMME’s trained in digital entrepreneurship</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38511447"/>
                  </a:ext>
                </a:extLst>
              </a:tr>
              <a:tr h="837122">
                <a:tc rowSpan="3">
                  <a:txBody>
                    <a:bodyPr/>
                    <a:lstStyle/>
                    <a:p>
                      <a:pPr algn="l">
                        <a:lnSpc>
                          <a:spcPct val="107000"/>
                        </a:lnSpc>
                        <a:spcAft>
                          <a:spcPts val="800"/>
                        </a:spcAft>
                      </a:pPr>
                      <a:r>
                        <a:rPr lang="en-US" sz="1400" kern="1200" dirty="0">
                          <a:solidFill>
                            <a:schemeClr val="dk1"/>
                          </a:solidFill>
                        </a:rPr>
                        <a:t>Provide training for creative industry practitioners</a:t>
                      </a:r>
                      <a:endParaRPr lang="en-ZA" sz="1400" kern="1200" dirty="0">
                        <a:solidFill>
                          <a:schemeClr val="dk1"/>
                        </a:solidFill>
                        <a:latin typeface="Arial" panose="020B0604020202020204" pitchFamily="34" charset="0"/>
                        <a:ea typeface="+mn-ea"/>
                        <a:cs typeface="Arial" panose="020B0604020202020204" pitchFamily="34" charset="0"/>
                      </a:endParaRPr>
                    </a:p>
                  </a:txBody>
                  <a:tcPr marL="114300" marR="114300" marT="0" marB="0"/>
                </a:tc>
                <a:tc>
                  <a:txBody>
                    <a:bodyPr/>
                    <a:lstStyle/>
                    <a:p>
                      <a:pPr marL="0" algn="l" defTabSz="914400" rtl="0" eaLnBrk="1" latinLnBrk="0" hangingPunct="1">
                        <a:lnSpc>
                          <a:spcPct val="107000"/>
                        </a:lnSpc>
                        <a:spcAft>
                          <a:spcPts val="800"/>
                        </a:spcAft>
                        <a:tabLst>
                          <a:tab pos="279400" algn="l"/>
                        </a:tabLst>
                      </a:pPr>
                      <a:r>
                        <a:rPr lang="en-US" sz="1400" kern="1200" dirty="0">
                          <a:solidFill>
                            <a:schemeClr val="dk1"/>
                          </a:solidFill>
                          <a:effectLst/>
                        </a:rPr>
                        <a:t>Number of learners trained in creative media, radio and TV short courses</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tc>
                <a:tc>
                  <a:txBody>
                    <a:bodyPr/>
                    <a:lstStyle/>
                    <a:p>
                      <a:pPr algn="l">
                        <a:lnSpc>
                          <a:spcPct val="107000"/>
                        </a:lnSpc>
                        <a:spcAft>
                          <a:spcPts val="800"/>
                        </a:spcAft>
                      </a:pPr>
                      <a:r>
                        <a:rPr lang="en-US" sz="1400" dirty="0">
                          <a:effectLst/>
                        </a:rPr>
                        <a:t>500 learners  trained in creative media, radio and TV short courses</a:t>
                      </a:r>
                    </a:p>
                    <a:p>
                      <a:pPr algn="l">
                        <a:lnSpc>
                          <a:spcPct val="107000"/>
                        </a:lnSpc>
                        <a:spcAft>
                          <a:spcPts val="80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tc>
                <a:extLst>
                  <a:ext uri="{0D108BD9-81ED-4DB2-BD59-A6C34878D82A}">
                    <a16:rowId xmlns:a16="http://schemas.microsoft.com/office/drawing/2014/main" xmlns="" val="2187792949"/>
                  </a:ext>
                </a:extLst>
              </a:tr>
              <a:tr h="747594">
                <a:tc vMerge="1">
                  <a:txBody>
                    <a:bodyPr/>
                    <a:lstStyle/>
                    <a:p>
                      <a:pPr marL="0" algn="l" defTabSz="914400" rtl="0" eaLnBrk="1" latinLnBrk="0" hangingPunct="1">
                        <a:lnSpc>
                          <a:spcPct val="107000"/>
                        </a:lnSpc>
                        <a:spcAft>
                          <a:spcPts val="800"/>
                        </a:spcAft>
                      </a:pPr>
                      <a:endParaRPr lang="en-ZA" sz="12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algn="l" defTabSz="914400" rtl="0" eaLnBrk="1" latinLnBrk="0" hangingPunct="1">
                        <a:lnSpc>
                          <a:spcPct val="107000"/>
                        </a:lnSpc>
                        <a:spcAft>
                          <a:spcPts val="800"/>
                        </a:spcAft>
                        <a:tabLst>
                          <a:tab pos="279400" algn="l"/>
                        </a:tabLst>
                      </a:pPr>
                      <a:r>
                        <a:rPr lang="en-US" sz="1400" kern="1200" dirty="0">
                          <a:solidFill>
                            <a:schemeClr val="dk1"/>
                          </a:solidFill>
                          <a:effectLst/>
                        </a:rPr>
                        <a:t>Number of learners trained in creative media, radio and TV learnerships (Focus on the unemployed)</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tc>
                <a:tc>
                  <a:txBody>
                    <a:bodyPr/>
                    <a:lstStyle/>
                    <a:p>
                      <a:pPr marL="0" algn="l" defTabSz="914400" rtl="0" eaLnBrk="1" latinLnBrk="0" hangingPunct="1">
                        <a:lnSpc>
                          <a:spcPct val="107000"/>
                        </a:lnSpc>
                        <a:spcAft>
                          <a:spcPts val="800"/>
                        </a:spcAft>
                      </a:pPr>
                      <a:r>
                        <a:rPr lang="en-US" sz="1400" kern="1200" dirty="0">
                          <a:solidFill>
                            <a:schemeClr val="dk1"/>
                          </a:solidFill>
                          <a:effectLst/>
                        </a:rPr>
                        <a:t>150 learners trained in creative media, radio and TV learnerships (Focus on the unemployed)</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74752920"/>
                  </a:ext>
                </a:extLst>
              </a:tr>
              <a:tr h="867756">
                <a:tc vMerge="1">
                  <a:txBody>
                    <a:bodyPr/>
                    <a:lstStyle/>
                    <a:p>
                      <a:pPr marL="0" algn="l" defTabSz="914400" rtl="0" eaLnBrk="1" latinLnBrk="0" hangingPunct="1">
                        <a:lnSpc>
                          <a:spcPct val="107000"/>
                        </a:lnSpc>
                        <a:spcAft>
                          <a:spcPts val="800"/>
                        </a:spcAft>
                      </a:pPr>
                      <a:endParaRPr lang="en-ZA" sz="12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algn="l" defTabSz="914400" rtl="0" eaLnBrk="1" latinLnBrk="0" hangingPunct="1">
                        <a:lnSpc>
                          <a:spcPct val="107000"/>
                        </a:lnSpc>
                        <a:spcAft>
                          <a:spcPts val="800"/>
                        </a:spcAft>
                        <a:tabLst>
                          <a:tab pos="279400" algn="l"/>
                        </a:tabLst>
                      </a:pPr>
                      <a:r>
                        <a:rPr lang="en-US" sz="1400" kern="1200" dirty="0">
                          <a:solidFill>
                            <a:schemeClr val="dk1"/>
                          </a:solidFill>
                          <a:effectLst/>
                        </a:rPr>
                        <a:t>Number of training </a:t>
                      </a:r>
                      <a:r>
                        <a:rPr lang="en-US" sz="1400" kern="1200" dirty="0" err="1">
                          <a:solidFill>
                            <a:schemeClr val="dk1"/>
                          </a:solidFill>
                          <a:effectLst/>
                        </a:rPr>
                        <a:t>programmes</a:t>
                      </a:r>
                      <a:r>
                        <a:rPr lang="en-US" sz="1400" kern="1200" dirty="0">
                          <a:solidFill>
                            <a:schemeClr val="dk1"/>
                          </a:solidFill>
                          <a:effectLst/>
                        </a:rPr>
                        <a:t> reviewed and developed</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5 learning </a:t>
                      </a:r>
                      <a:r>
                        <a:rPr lang="en-US" sz="1400" kern="1200" dirty="0" err="1">
                          <a:solidFill>
                            <a:schemeClr val="dk1"/>
                          </a:solidFill>
                          <a:effectLst/>
                        </a:rPr>
                        <a:t>programmes</a:t>
                      </a:r>
                      <a:r>
                        <a:rPr lang="en-US" sz="1400" kern="1200" dirty="0">
                          <a:solidFill>
                            <a:schemeClr val="dk1"/>
                          </a:solidFill>
                          <a:effectLst/>
                        </a:rPr>
                        <a:t> reviewed </a:t>
                      </a:r>
                    </a:p>
                    <a:p>
                      <a:pPr marL="0" algn="l" defTabSz="914400" rtl="0" eaLnBrk="1" latinLnBrk="0" hangingPunct="1">
                        <a:lnSpc>
                          <a:spcPct val="107000"/>
                        </a:lnSpc>
                        <a:spcAft>
                          <a:spcPts val="800"/>
                        </a:spcAft>
                      </a:pPr>
                      <a:r>
                        <a:rPr lang="en-US" sz="1400" kern="1200" dirty="0">
                          <a:solidFill>
                            <a:schemeClr val="dk1"/>
                          </a:solidFill>
                          <a:effectLst/>
                        </a:rPr>
                        <a:t>2 learning </a:t>
                      </a:r>
                      <a:r>
                        <a:rPr lang="en-US" sz="1400" kern="1200" dirty="0" err="1">
                          <a:solidFill>
                            <a:schemeClr val="dk1"/>
                          </a:solidFill>
                          <a:effectLst/>
                        </a:rPr>
                        <a:t>programmes</a:t>
                      </a:r>
                      <a:r>
                        <a:rPr lang="en-US" sz="1400" kern="1200" dirty="0">
                          <a:solidFill>
                            <a:schemeClr val="dk1"/>
                          </a:solidFill>
                          <a:effectLst/>
                        </a:rPr>
                        <a:t> developed </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04374693"/>
                  </a:ext>
                </a:extLst>
              </a:tr>
            </a:tbl>
          </a:graphicData>
        </a:graphic>
      </p:graphicFrame>
      <p:sp>
        <p:nvSpPr>
          <p:cNvPr id="4" name="Slide Number Placeholder 3">
            <a:extLst>
              <a:ext uri="{FF2B5EF4-FFF2-40B4-BE49-F238E27FC236}">
                <a16:creationId xmlns:a16="http://schemas.microsoft.com/office/drawing/2014/main" xmlns="" id="{CA8CDE61-CE04-42DD-84C3-E7D78DEC2909}"/>
              </a:ext>
            </a:extLst>
          </p:cNvPr>
          <p:cNvSpPr>
            <a:spLocks noGrp="1"/>
          </p:cNvSpPr>
          <p:nvPr>
            <p:ph type="sldNum" sz="quarter" idx="12"/>
          </p:nvPr>
        </p:nvSpPr>
        <p:spPr/>
        <p:txBody>
          <a:bodyPr/>
          <a:lstStyle/>
          <a:p>
            <a:fld id="{7C5138FA-002C-4525-9490-70C5858E63E3}" type="slidenum">
              <a:rPr lang="en-ZA" smtClean="0"/>
              <a:pPr/>
              <a:t>18</a:t>
            </a:fld>
            <a:endParaRPr lang="en-ZA" dirty="0"/>
          </a:p>
        </p:txBody>
      </p:sp>
    </p:spTree>
    <p:extLst>
      <p:ext uri="{BB962C8B-B14F-4D97-AF65-F5344CB8AC3E}">
        <p14:creationId xmlns:p14="http://schemas.microsoft.com/office/powerpoint/2010/main" xmlns="" val="26795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833062" y="400061"/>
            <a:ext cx="7882686" cy="553998"/>
          </a:xfrm>
          <a:prstGeom prst="rect">
            <a:avLst/>
          </a:prstGeom>
          <a:noFill/>
        </p:spPr>
        <p:txBody>
          <a:bodyPr wrap="square" rtlCol="0">
            <a:spAutoFit/>
          </a:bodyPr>
          <a:lstStyle/>
          <a:p>
            <a:pPr algn="ctr"/>
            <a:r>
              <a:rPr lang="en-ZA" sz="3000" b="1" dirty="0"/>
              <a:t>Outcome: Digitally Skilled citizens (continues)</a:t>
            </a:r>
            <a:endParaRPr lang="en-ZA"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3248A3D-DA26-46D2-9488-77B98D735915}"/>
              </a:ext>
            </a:extLst>
          </p:cNvPr>
          <p:cNvSpPr/>
          <p:nvPr/>
        </p:nvSpPr>
        <p:spPr>
          <a:xfrm>
            <a:off x="0" y="6660695"/>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167917"/>
            <a:ext cx="12192000" cy="298704"/>
          </a:xfrm>
          <a:prstGeom prst="rect">
            <a:avLst/>
          </a:prstGeom>
        </p:spPr>
      </p:pic>
      <p:graphicFrame>
        <p:nvGraphicFramePr>
          <p:cNvPr id="10" name="Table 5">
            <a:extLst>
              <a:ext uri="{FF2B5EF4-FFF2-40B4-BE49-F238E27FC236}">
                <a16:creationId xmlns:a16="http://schemas.microsoft.com/office/drawing/2014/main" xmlns="" id="{707A9F97-0534-4D22-8F29-044870D53F3F}"/>
              </a:ext>
            </a:extLst>
          </p:cNvPr>
          <p:cNvGraphicFramePr>
            <a:graphicFrameLocks noGrp="1"/>
          </p:cNvGraphicFramePr>
          <p:nvPr>
            <p:extLst>
              <p:ext uri="{D42A27DB-BD31-4B8C-83A1-F6EECF244321}">
                <p14:modId xmlns:p14="http://schemas.microsoft.com/office/powerpoint/2010/main" xmlns="" val="2831692306"/>
              </p:ext>
            </p:extLst>
          </p:nvPr>
        </p:nvGraphicFramePr>
        <p:xfrm>
          <a:off x="423862" y="1609724"/>
          <a:ext cx="11291886" cy="4696910"/>
        </p:xfrm>
        <a:graphic>
          <a:graphicData uri="http://schemas.openxmlformats.org/drawingml/2006/table">
            <a:tbl>
              <a:tblPr firstRow="1" bandRow="1">
                <a:tableStyleId>{16D9F66E-5EB9-4882-86FB-DCBF35E3C3E4}</a:tableStyleId>
              </a:tblPr>
              <a:tblGrid>
                <a:gridCol w="2167418">
                  <a:extLst>
                    <a:ext uri="{9D8B030D-6E8A-4147-A177-3AD203B41FA5}">
                      <a16:colId xmlns:a16="http://schemas.microsoft.com/office/drawing/2014/main" xmlns="" val="1454618726"/>
                    </a:ext>
                  </a:extLst>
                </a:gridCol>
                <a:gridCol w="4562234">
                  <a:extLst>
                    <a:ext uri="{9D8B030D-6E8A-4147-A177-3AD203B41FA5}">
                      <a16:colId xmlns:a16="http://schemas.microsoft.com/office/drawing/2014/main" xmlns="" val="710501502"/>
                    </a:ext>
                  </a:extLst>
                </a:gridCol>
                <a:gridCol w="4562234">
                  <a:extLst>
                    <a:ext uri="{9D8B030D-6E8A-4147-A177-3AD203B41FA5}">
                      <a16:colId xmlns:a16="http://schemas.microsoft.com/office/drawing/2014/main" xmlns="" val="3817624102"/>
                    </a:ext>
                  </a:extLst>
                </a:gridCol>
              </a:tblGrid>
              <a:tr h="478271">
                <a:tc>
                  <a:txBody>
                    <a:bodyPr/>
                    <a:lstStyle/>
                    <a:p>
                      <a:pPr algn="ctr"/>
                      <a:r>
                        <a:rPr lang="en-US" sz="1400" dirty="0"/>
                        <a:t>Outputs</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a:t>Output Indicators</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2022/23 Annual Targets</a:t>
                      </a:r>
                    </a:p>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61306533"/>
                  </a:ext>
                </a:extLst>
              </a:tr>
              <a:tr h="1514134">
                <a:tc>
                  <a:txBody>
                    <a:bodyPr/>
                    <a:lstStyle/>
                    <a:p>
                      <a:pPr algn="l">
                        <a:lnSpc>
                          <a:spcPct val="107000"/>
                        </a:lnSpc>
                        <a:spcAft>
                          <a:spcPts val="800"/>
                        </a:spcAft>
                        <a:tabLst>
                          <a:tab pos="279400" algn="l"/>
                        </a:tabLst>
                      </a:pPr>
                      <a:r>
                        <a:rPr lang="en-US" sz="1400" dirty="0">
                          <a:effectLst/>
                        </a:rPr>
                        <a:t>Increase the number of citizens trained in digital technologies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tc>
                <a:tc>
                  <a:txBody>
                    <a:bodyPr/>
                    <a:lstStyle/>
                    <a:p>
                      <a:pPr algn="l">
                        <a:lnSpc>
                          <a:spcPct val="107000"/>
                        </a:lnSpc>
                        <a:spcAft>
                          <a:spcPts val="800"/>
                        </a:spcAft>
                      </a:pPr>
                      <a:r>
                        <a:rPr lang="en-ZA" sz="1400" kern="1200" dirty="0">
                          <a:solidFill>
                            <a:schemeClr val="dk1"/>
                          </a:solidFill>
                          <a:effectLst/>
                        </a:rPr>
                        <a:t>Number of </a:t>
                      </a:r>
                      <a:r>
                        <a:rPr lang="en-US" sz="1400" kern="1200" dirty="0">
                          <a:solidFill>
                            <a:schemeClr val="dk1"/>
                          </a:solidFill>
                          <a:effectLst/>
                        </a:rPr>
                        <a:t>citizens trained in Digital Technologies</a:t>
                      </a:r>
                      <a:endParaRPr lang="en-ZA" sz="1400" kern="1200" dirty="0">
                        <a:solidFill>
                          <a:schemeClr val="dk1"/>
                        </a:solidFill>
                        <a:effectLst/>
                      </a:endParaRPr>
                    </a:p>
                    <a:p>
                      <a:pPr algn="l">
                        <a:lnSpc>
                          <a:spcPct val="107000"/>
                        </a:lnSpc>
                        <a:spcAft>
                          <a:spcPts val="800"/>
                        </a:spcAft>
                      </a:pPr>
                      <a:r>
                        <a:rPr lang="en-US" sz="1400" kern="1200" dirty="0">
                          <a:solidFill>
                            <a:schemeClr val="dk1"/>
                          </a:solidFill>
                          <a:effectLst/>
                        </a:rPr>
                        <a:t> </a:t>
                      </a:r>
                      <a:endParaRPr lang="en-ZA" sz="1400" kern="1200" dirty="0">
                        <a:solidFill>
                          <a:schemeClr val="dk1"/>
                        </a:solidFill>
                        <a:effectLst/>
                      </a:endParaRPr>
                    </a:p>
                    <a:p>
                      <a:pPr algn="l">
                        <a:lnSpc>
                          <a:spcPct val="107000"/>
                        </a:lnSpc>
                        <a:spcAft>
                          <a:spcPts val="800"/>
                        </a:spcAft>
                        <a:tabLst>
                          <a:tab pos="279400" algn="l"/>
                        </a:tabLst>
                      </a:pPr>
                      <a:r>
                        <a:rPr lang="en-ZA" sz="1400" kern="1200" dirty="0">
                          <a:solidFill>
                            <a:schemeClr val="dk1"/>
                          </a:solidFill>
                          <a:effectLst/>
                        </a:rPr>
                        <a:t>Artificial Intelligence ,Data Science/Data Analytics</a:t>
                      </a:r>
                    </a:p>
                    <a:p>
                      <a:pPr algn="l">
                        <a:lnSpc>
                          <a:spcPct val="107000"/>
                        </a:lnSpc>
                        <a:spcAft>
                          <a:spcPts val="800"/>
                        </a:spcAft>
                        <a:tabLst>
                          <a:tab pos="279400" algn="l"/>
                        </a:tabLst>
                      </a:pPr>
                      <a:r>
                        <a:rPr lang="en-ZA" sz="1400" kern="1200" dirty="0">
                          <a:solidFill>
                            <a:schemeClr val="dk1"/>
                          </a:solidFill>
                          <a:effectLst/>
                        </a:rPr>
                        <a:t>Software Development, Cybersecurity ,Cloud computing, Web Development ,Robotics, 3D Printing ,Internet of Things ,Digital </a:t>
                      </a:r>
                      <a:r>
                        <a:rPr lang="en-ZA" sz="1400" kern="1200" dirty="0" err="1">
                          <a:solidFill>
                            <a:schemeClr val="dk1"/>
                          </a:solidFill>
                          <a:effectLst/>
                        </a:rPr>
                        <a:t>Marketing,Coding</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t>3000 learners trained in digital technologies</a:t>
                      </a:r>
                    </a:p>
                    <a:p>
                      <a:pPr marL="0" algn="l" defTabSz="914400" rtl="0" eaLnBrk="1" latinLnBrk="0" hangingPunct="1">
                        <a:lnSpc>
                          <a:spcPct val="107000"/>
                        </a:lnSpc>
                        <a:spcAft>
                          <a:spcPts val="800"/>
                        </a:spcAft>
                      </a:pPr>
                      <a:endParaRPr lang="en-US"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1404911"/>
                  </a:ext>
                </a:extLst>
              </a:tr>
              <a:tr h="1122881">
                <a:tc>
                  <a:txBody>
                    <a:bodyPr/>
                    <a:lstStyle/>
                    <a:p>
                      <a:pPr marL="0" algn="l" defTabSz="914400" rtl="0" eaLnBrk="1" latinLnBrk="0" hangingPunct="1">
                        <a:lnSpc>
                          <a:spcPct val="107000"/>
                        </a:lnSpc>
                        <a:spcAft>
                          <a:spcPts val="800"/>
                        </a:spcAft>
                      </a:pPr>
                      <a:r>
                        <a:rPr lang="en-US" sz="1400" kern="1200" dirty="0">
                          <a:solidFill>
                            <a:schemeClr val="dk1"/>
                          </a:solidFill>
                          <a:effectLst/>
                        </a:rPr>
                        <a:t>Technical skills-based courses in ICT</a:t>
                      </a:r>
                      <a:endParaRPr lang="en-US" sz="14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kern="1200" dirty="0">
                          <a:solidFill>
                            <a:schemeClr val="dk1"/>
                          </a:solidFill>
                          <a:effectLst/>
                        </a:rPr>
                        <a:t>Number of citizens participating in ICT skills building courses</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200" dirty="0">
                          <a:solidFill>
                            <a:schemeClr val="dk1"/>
                          </a:solidFill>
                        </a:rPr>
                        <a:t>100 learners participating in ICT skills-based </a:t>
                      </a:r>
                      <a:r>
                        <a:rPr lang="en-US" sz="1400" kern="1200" dirty="0" err="1">
                          <a:solidFill>
                            <a:schemeClr val="dk1"/>
                          </a:solidFill>
                        </a:rPr>
                        <a:t>programmes</a:t>
                      </a:r>
                      <a:endParaRPr lang="en-US" sz="1400" kern="1200" dirty="0">
                        <a:solidFill>
                          <a:schemeClr val="dk1"/>
                        </a:solidFil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200" dirty="0">
                          <a:solidFill>
                            <a:schemeClr val="dk1"/>
                          </a:solidFill>
                        </a:rPr>
                        <a:t>(</a:t>
                      </a:r>
                      <a:r>
                        <a:rPr lang="en-US" sz="1400" kern="1200" dirty="0" err="1">
                          <a:solidFill>
                            <a:schemeClr val="dk1"/>
                          </a:solidFill>
                        </a:rPr>
                        <a:t>i.e</a:t>
                      </a:r>
                      <a:r>
                        <a:rPr lang="en-US" sz="1400" kern="1200" dirty="0">
                          <a:solidFill>
                            <a:schemeClr val="dk1"/>
                          </a:solidFill>
                        </a:rPr>
                        <a:t> Cell phone repairs, broadband training)</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629031682"/>
                  </a:ext>
                </a:extLst>
              </a:tr>
              <a:tr h="910650">
                <a:tc>
                  <a:txBody>
                    <a:bodyPr/>
                    <a:lstStyle/>
                    <a:p>
                      <a:pPr marL="0" algn="l" defTabSz="914400" rtl="0" eaLnBrk="1" latinLnBrk="0" hangingPunct="1">
                        <a:lnSpc>
                          <a:spcPct val="107000"/>
                        </a:lnSpc>
                        <a:spcAft>
                          <a:spcPts val="800"/>
                        </a:spcAft>
                      </a:pPr>
                      <a:r>
                        <a:rPr lang="en-US" sz="1400" kern="1200" dirty="0">
                          <a:solidFill>
                            <a:schemeClr val="dk1"/>
                          </a:solidFill>
                          <a:effectLst/>
                        </a:rPr>
                        <a:t>Multi-Media Production house </a:t>
                      </a:r>
                      <a:r>
                        <a:rPr lang="en-US" sz="1400" kern="1200" dirty="0" err="1">
                          <a:solidFill>
                            <a:schemeClr val="dk1"/>
                          </a:solidFill>
                          <a:effectLst/>
                        </a:rPr>
                        <a:t>operationalised</a:t>
                      </a:r>
                      <a:endParaRPr lang="en-US" sz="14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200" dirty="0">
                          <a:solidFill>
                            <a:schemeClr val="dk1"/>
                          </a:solidFill>
                          <a:effectLst/>
                        </a:rPr>
                        <a:t>Number of products produced by MMPH</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kern="1200" dirty="0">
                          <a:solidFill>
                            <a:schemeClr val="dk1"/>
                          </a:solidFill>
                        </a:rPr>
                        <a:t>4 Content productions completed</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14209702"/>
                  </a:ext>
                </a:extLst>
              </a:tr>
              <a:tr h="482217">
                <a:tc gridSpan="3">
                  <a:txBody>
                    <a:bodyPr/>
                    <a:lstStyle/>
                    <a:p>
                      <a:pPr marL="0" algn="l" defTabSz="914400" rtl="0" eaLnBrk="1" latinLnBrk="0" hangingPunct="1">
                        <a:lnSpc>
                          <a:spcPct val="107000"/>
                        </a:lnSpc>
                        <a:spcAft>
                          <a:spcPts val="800"/>
                        </a:spcAft>
                      </a:pPr>
                      <a:r>
                        <a:rPr lang="en-US" sz="1600" b="1" kern="1200" dirty="0">
                          <a:solidFill>
                            <a:schemeClr val="tx1"/>
                          </a:solidFill>
                          <a:effectLst/>
                        </a:rPr>
                        <a:t> </a:t>
                      </a:r>
                      <a:r>
                        <a:rPr lang="af-ZA" sz="1600" b="1" dirty="0">
                          <a:solidFill>
                            <a:schemeClr val="tx1"/>
                          </a:solidFill>
                        </a:rPr>
                        <a:t>e-Astuteness Development Programmatic Budget:</a:t>
                      </a:r>
                      <a:r>
                        <a:rPr lang="en-US" sz="1600" b="1" kern="1200" dirty="0">
                          <a:solidFill>
                            <a:schemeClr val="tx1"/>
                          </a:solidFill>
                          <a:effectLst/>
                        </a:rPr>
                        <a:t> </a:t>
                      </a:r>
                      <a:r>
                        <a:rPr lang="en-US" sz="1600" b="1" kern="1200" dirty="0">
                          <a:solidFill>
                            <a:schemeClr val="tx1"/>
                          </a:solidFill>
                        </a:rPr>
                        <a:t>R </a:t>
                      </a:r>
                      <a:r>
                        <a:rPr lang="en-ZA" sz="1600" b="1" kern="1200" dirty="0">
                          <a:solidFill>
                            <a:schemeClr val="tx1"/>
                          </a:solidFill>
                        </a:rPr>
                        <a:t>45 348 000,00</a:t>
                      </a:r>
                      <a:endParaRPr lang="en-US" sz="1600" b="1" i="0" kern="1200" dirty="0">
                        <a:solidFill>
                          <a:schemeClr val="tx1"/>
                        </a:solidFill>
                        <a:latin typeface="Arial" pitchFamily="34" charset="0"/>
                        <a:ea typeface="+mn-ea"/>
                        <a:cs typeface="Arial" pitchFamily="34" charset="0"/>
                      </a:endParaRPr>
                    </a:p>
                  </a:txBody>
                  <a:tcPr/>
                </a:tc>
                <a:tc hMerge="1">
                  <a:txBody>
                    <a:bodyPr/>
                    <a:lstStyle/>
                    <a:p>
                      <a:endParaRPr lang="en-ZA"/>
                    </a:p>
                  </a:txBody>
                  <a:tcPr/>
                </a:tc>
                <a:tc hMerge="1">
                  <a:txBody>
                    <a:bodyPr/>
                    <a:lstStyle/>
                    <a:p>
                      <a:pPr marL="0" algn="l" defTabSz="914400" rtl="0" eaLnBrk="1" latinLnBrk="0" hangingPunct="1">
                        <a:lnSpc>
                          <a:spcPct val="107000"/>
                        </a:lnSpc>
                        <a:spcAft>
                          <a:spcPts val="800"/>
                        </a:spcAft>
                      </a:pPr>
                      <a:r>
                        <a:rPr lang="en-US" sz="1400" kern="1200" dirty="0">
                          <a:solidFill>
                            <a:schemeClr val="dk1"/>
                          </a:solidFill>
                          <a:effectLst/>
                          <a:latin typeface="Arial" panose="020B0604020202020204" pitchFamily="34" charset="0"/>
                          <a:cs typeface="Times New Roman" panose="02020603050405020304" pitchFamily="18" charset="0"/>
                        </a:rPr>
                        <a:t>Administration budget R </a:t>
                      </a:r>
                      <a:r>
                        <a:rPr lang="en-ZA" sz="1400" kern="1200" dirty="0">
                          <a:solidFill>
                            <a:schemeClr val="dk1"/>
                          </a:solidFill>
                          <a:effectLst/>
                          <a:latin typeface="Arial" panose="020B0604020202020204" pitchFamily="34" charset="0"/>
                          <a:ea typeface="+mn-ea"/>
                          <a:cs typeface="Times New Roman" panose="02020603050405020304" pitchFamily="18" charset="0"/>
                        </a:rPr>
                        <a:t>52 586 000,00</a:t>
                      </a:r>
                      <a:endParaRPr lang="en-US" sz="1400" kern="1200" dirty="0">
                        <a:solidFill>
                          <a:schemeClr val="dk1"/>
                        </a:solidFill>
                        <a:effectLst/>
                        <a:latin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xmlns="" val="3494004972"/>
                  </a:ext>
                </a:extLst>
              </a:tr>
            </a:tbl>
          </a:graphicData>
        </a:graphic>
      </p:graphicFrame>
      <p:sp>
        <p:nvSpPr>
          <p:cNvPr id="2" name="Slide Number Placeholder 1">
            <a:extLst>
              <a:ext uri="{FF2B5EF4-FFF2-40B4-BE49-F238E27FC236}">
                <a16:creationId xmlns:a16="http://schemas.microsoft.com/office/drawing/2014/main" xmlns="" id="{C3181571-61EC-49DB-8C5F-B5DE4D421026}"/>
              </a:ext>
            </a:extLst>
          </p:cNvPr>
          <p:cNvSpPr>
            <a:spLocks noGrp="1"/>
          </p:cNvSpPr>
          <p:nvPr>
            <p:ph type="sldNum" sz="quarter" idx="12"/>
          </p:nvPr>
        </p:nvSpPr>
        <p:spPr/>
        <p:txBody>
          <a:bodyPr/>
          <a:lstStyle/>
          <a:p>
            <a:fld id="{7C5138FA-002C-4525-9490-70C5858E63E3}" type="slidenum">
              <a:rPr lang="en-ZA" smtClean="0"/>
              <a:pPr/>
              <a:t>19</a:t>
            </a:fld>
            <a:endParaRPr lang="en-ZA" dirty="0"/>
          </a:p>
        </p:txBody>
      </p:sp>
    </p:spTree>
    <p:extLst>
      <p:ext uri="{BB962C8B-B14F-4D97-AF65-F5344CB8AC3E}">
        <p14:creationId xmlns:p14="http://schemas.microsoft.com/office/powerpoint/2010/main" xmlns="" val="18118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78896"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7049039" y="540210"/>
            <a:ext cx="5064065" cy="553998"/>
          </a:xfrm>
          <a:prstGeom prst="rect">
            <a:avLst/>
          </a:prstGeom>
          <a:noFill/>
        </p:spPr>
        <p:txBody>
          <a:bodyPr wrap="square" rtlCol="0">
            <a:spAutoFit/>
          </a:bodyPr>
          <a:lstStyle/>
          <a:p>
            <a:pPr algn="ctr"/>
            <a:r>
              <a:rPr lang="en-ZA" sz="3000" b="1" dirty="0"/>
              <a:t>TOPIC OUTLINE</a:t>
            </a:r>
          </a:p>
        </p:txBody>
      </p:sp>
      <p:sp>
        <p:nvSpPr>
          <p:cNvPr id="8" name="Content Placeholder 7">
            <a:extLst>
              <a:ext uri="{FF2B5EF4-FFF2-40B4-BE49-F238E27FC236}">
                <a16:creationId xmlns:a16="http://schemas.microsoft.com/office/drawing/2014/main" xmlns="" id="{C520455D-B813-42AA-B7E8-1FCF2B73D641}"/>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
                <a:srgbClr val="EE7700"/>
              </a:buClr>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PART A: OUR MANDATE</a:t>
            </a:r>
          </a:p>
          <a:p>
            <a:pPr marL="0" marR="0" lvl="0" indent="0" algn="l" defTabSz="914400" rtl="0" eaLnBrk="1" fontAlgn="auto" latinLnBrk="0" hangingPunct="1">
              <a:lnSpc>
                <a:spcPct val="100000"/>
              </a:lnSpc>
              <a:spcBef>
                <a:spcPts val="0"/>
              </a:spcBef>
              <a:spcAft>
                <a:spcPts val="0"/>
              </a:spcAft>
              <a:buClr>
                <a:srgbClr val="EE7700"/>
              </a:buClr>
              <a:buSzTx/>
              <a:buNone/>
              <a:tabLst/>
              <a:defRPr/>
            </a:pPr>
            <a:endParaRPr lang="en-ZA" sz="1400" dirty="0">
              <a:solidFill>
                <a:prstClr val="black"/>
              </a:solidFill>
              <a:latin typeface="Calibri" panose="020F0502020204030204"/>
            </a:endParaRPr>
          </a:p>
          <a:p>
            <a:pPr marL="0" indent="0">
              <a:lnSpc>
                <a:spcPct val="100000"/>
              </a:lnSpc>
              <a:spcBef>
                <a:spcPts val="0"/>
              </a:spcBef>
              <a:buClr>
                <a:srgbClr val="EE7700"/>
              </a:buClr>
              <a:buNone/>
              <a:defRPr/>
            </a:pPr>
            <a:r>
              <a:rPr lang="en-ZA" sz="1400" dirty="0">
                <a:solidFill>
                  <a:prstClr val="black"/>
                </a:solidFill>
                <a:latin typeface="Arial" pitchFamily="34" charset="0"/>
                <a:cs typeface="Arial" pitchFamily="34" charset="0"/>
              </a:rPr>
              <a:t>1. Constitutional Mandate  </a:t>
            </a:r>
          </a:p>
          <a:p>
            <a:pPr marL="0" marR="0" lvl="0" indent="0" algn="l" defTabSz="914400" rtl="0" eaLnBrk="1" fontAlgn="auto" latinLnBrk="0" hangingPunct="1">
              <a:lnSpc>
                <a:spcPct val="100000"/>
              </a:lnSpc>
              <a:spcBef>
                <a:spcPts val="0"/>
              </a:spcBef>
              <a:spcAft>
                <a:spcPts val="0"/>
              </a:spcAft>
              <a:buClr>
                <a:srgbClr val="EE7700"/>
              </a:buClr>
              <a:buSzTx/>
              <a:buNone/>
              <a:tabLst/>
              <a:defRPr/>
            </a:pP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
                <a:srgbClr val="EE7700"/>
              </a:buClr>
              <a:buSzTx/>
              <a:buFontTx/>
              <a:buNone/>
              <a:tabLst/>
              <a:defRPr/>
            </a:pPr>
            <a:r>
              <a:rPr kumimoji="0" lang="en-ZA"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PART B: OUR STRATEGIC FOCUS </a:t>
            </a:r>
          </a:p>
          <a:p>
            <a:pPr marL="0" marR="0" lvl="0" indent="0" algn="l" defTabSz="914400" rtl="0" eaLnBrk="1" fontAlgn="auto" latinLnBrk="0" hangingPunct="1">
              <a:lnSpc>
                <a:spcPct val="100000"/>
              </a:lnSpc>
              <a:spcBef>
                <a:spcPts val="0"/>
              </a:spcBef>
              <a:spcAft>
                <a:spcPts val="0"/>
              </a:spcAft>
              <a:buClr>
                <a:srgbClr val="EE7700"/>
              </a:buClr>
              <a:buSzTx/>
              <a:buFontTx/>
              <a:buNone/>
              <a:tabLst/>
              <a:defRPr/>
            </a:pP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 Vision, Mission and </a:t>
            </a:r>
            <a:r>
              <a:rPr lang="en-ZA" sz="1400" dirty="0">
                <a:solidFill>
                  <a:prstClr val="black"/>
                </a:solidFill>
                <a:latin typeface="Arial" pitchFamily="34" charset="0"/>
                <a:cs typeface="Arial" pitchFamily="34" charset="0"/>
              </a:rPr>
              <a:t>Impact statement</a:t>
            </a: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3.  Values</a:t>
            </a: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4. Situational Analysis (External and Internal)</a:t>
            </a: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lang="en-ZA" sz="1400" dirty="0">
                <a:solidFill>
                  <a:prstClr val="black"/>
                </a:solidFill>
                <a:latin typeface="Arial" pitchFamily="34" charset="0"/>
                <a:cs typeface="Arial" pitchFamily="34" charset="0"/>
              </a:rPr>
              <a:t>5. Strategic Key Focus areas</a:t>
            </a: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6. Positioning </a:t>
            </a:r>
            <a:r>
              <a:rPr lang="en-ZA" sz="1400" dirty="0">
                <a:solidFill>
                  <a:prstClr val="black"/>
                </a:solidFill>
                <a:latin typeface="Arial" pitchFamily="34" charset="0"/>
                <a:cs typeface="Arial" pitchFamily="34" charset="0"/>
              </a:rPr>
              <a:t>NEMISA  for the future</a:t>
            </a:r>
            <a:endPar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57200" marR="0" lvl="0" indent="-457200" algn="l" defTabSz="914400" rtl="0" eaLnBrk="1" fontAlgn="auto" latinLnBrk="0" hangingPunct="1">
              <a:lnSpc>
                <a:spcPct val="100000"/>
              </a:lnSpc>
              <a:spcBef>
                <a:spcPts val="0"/>
              </a:spcBef>
              <a:spcAft>
                <a:spcPts val="0"/>
              </a:spcAft>
              <a:buClr>
                <a:srgbClr val="EE7700"/>
              </a:buClr>
              <a:buSzTx/>
              <a:buFont typeface="Wingdings" pitchFamily="2" charset="2"/>
              <a:buAutoNum type="arabicPeriod" startAt="5"/>
              <a:tabLst/>
              <a:defRPr/>
            </a:pPr>
            <a:endParaRPr kumimoji="0" lang="en-ZA"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
                <a:srgbClr val="EE7700"/>
              </a:buClr>
              <a:buSzTx/>
              <a:buFontTx/>
              <a:buNone/>
              <a:tabLst/>
              <a:defRPr/>
            </a:pPr>
            <a:r>
              <a:rPr kumimoji="0" lang="en-ZA"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PART C: MEASURING OUR PERFORMANCE</a:t>
            </a:r>
          </a:p>
          <a:p>
            <a:pPr marL="0" marR="0" lvl="0" indent="0" algn="l" defTabSz="914400" rtl="0" eaLnBrk="1" fontAlgn="auto" latinLnBrk="0" hangingPunct="1">
              <a:lnSpc>
                <a:spcPct val="100000"/>
              </a:lnSpc>
              <a:spcBef>
                <a:spcPts val="0"/>
              </a:spcBef>
              <a:spcAft>
                <a:spcPts val="0"/>
              </a:spcAft>
              <a:buClr>
                <a:srgbClr val="EE7700"/>
              </a:buClr>
              <a:buSzTx/>
              <a:buNone/>
              <a:tabLst/>
              <a:defRPr/>
            </a:pPr>
            <a:endParaRPr lang="en-ZA" sz="1400" dirty="0">
              <a:solidFill>
                <a:prstClr val="black"/>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lang="en-ZA" sz="1400" dirty="0">
                <a:solidFill>
                  <a:prstClr val="black"/>
                </a:solidFill>
                <a:latin typeface="Arial" pitchFamily="34" charset="0"/>
                <a:cs typeface="Arial" pitchFamily="34" charset="0"/>
              </a:rPr>
              <a:t>7</a:t>
            </a: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Institutional Performance Information</a:t>
            </a: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lang="en-ZA" sz="1400" dirty="0">
                <a:solidFill>
                  <a:prstClr val="black"/>
                </a:solidFill>
                <a:latin typeface="Arial" pitchFamily="34" charset="0"/>
                <a:cs typeface="Arial" pitchFamily="34" charset="0"/>
              </a:rPr>
              <a:t>8. </a:t>
            </a:r>
            <a:r>
              <a:rPr kumimoji="0" lang="en-ZA"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Key Risks</a:t>
            </a:r>
          </a:p>
          <a:p>
            <a:pPr marL="0" marR="0" lvl="0" indent="0" algn="l" defTabSz="914400" rtl="0" eaLnBrk="1" fontAlgn="auto" latinLnBrk="0" hangingPunct="1">
              <a:lnSpc>
                <a:spcPct val="100000"/>
              </a:lnSpc>
              <a:spcBef>
                <a:spcPts val="0"/>
              </a:spcBef>
              <a:spcAft>
                <a:spcPts val="0"/>
              </a:spcAft>
              <a:buClr>
                <a:srgbClr val="EE7700"/>
              </a:buClr>
              <a:buSzTx/>
              <a:buNone/>
              <a:tabLst/>
              <a:defRPr/>
            </a:pPr>
            <a:endParaRPr lang="en-ZA" sz="1400" dirty="0">
              <a:solidFill>
                <a:prstClr val="black"/>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
                <a:srgbClr val="EE7700"/>
              </a:buClr>
              <a:buSzTx/>
              <a:buNone/>
              <a:tabLst/>
              <a:defRPr/>
            </a:pPr>
            <a:r>
              <a:rPr kumimoji="0" lang="en-ZA"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2022-23 Annual Performance Plan</a:t>
            </a:r>
          </a:p>
          <a:p>
            <a:pPr marL="0" indent="0">
              <a:buNone/>
            </a:pPr>
            <a:endParaRPr lang="en-ZA" dirty="0"/>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2</a:t>
            </a:fld>
            <a:endParaRPr lang="en-ZA" dirty="0"/>
          </a:p>
        </p:txBody>
      </p:sp>
    </p:spTree>
    <p:extLst>
      <p:ext uri="{BB962C8B-B14F-4D97-AF65-F5344CB8AC3E}">
        <p14:creationId xmlns:p14="http://schemas.microsoft.com/office/powerpoint/2010/main" xmlns="" val="359798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3833062" y="400061"/>
            <a:ext cx="7882686" cy="1015663"/>
          </a:xfrm>
          <a:prstGeom prst="rect">
            <a:avLst/>
          </a:prstGeom>
          <a:noFill/>
        </p:spPr>
        <p:txBody>
          <a:bodyPr wrap="square" rtlCol="0">
            <a:spAutoFit/>
          </a:bodyPr>
          <a:lstStyle/>
          <a:p>
            <a:pPr algn="ctr"/>
            <a:r>
              <a:rPr lang="en-ZA" sz="3000" b="1" dirty="0"/>
              <a:t>Outcome: </a:t>
            </a:r>
            <a:r>
              <a:rPr lang="en-US" sz="2800" b="1" dirty="0"/>
              <a:t>Improved applied research &amp; innovation outcomes</a:t>
            </a:r>
            <a:endParaRPr lang="en-ZA" sz="2800" b="1" dirty="0"/>
          </a:p>
        </p:txBody>
      </p:sp>
      <p:sp>
        <p:nvSpPr>
          <p:cNvPr id="7" name="Rectangle 6">
            <a:extLst>
              <a:ext uri="{FF2B5EF4-FFF2-40B4-BE49-F238E27FC236}">
                <a16:creationId xmlns:a16="http://schemas.microsoft.com/office/drawing/2014/main" xmlns="" id="{53248A3D-DA26-46D2-9488-77B98D735915}"/>
              </a:ext>
            </a:extLst>
          </p:cNvPr>
          <p:cNvSpPr/>
          <p:nvPr/>
        </p:nvSpPr>
        <p:spPr>
          <a:xfrm>
            <a:off x="0" y="6660695"/>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167917"/>
            <a:ext cx="12192000" cy="298704"/>
          </a:xfrm>
          <a:prstGeom prst="rect">
            <a:avLst/>
          </a:prstGeom>
        </p:spPr>
      </p:pic>
      <p:graphicFrame>
        <p:nvGraphicFramePr>
          <p:cNvPr id="10" name="Table 5">
            <a:extLst>
              <a:ext uri="{FF2B5EF4-FFF2-40B4-BE49-F238E27FC236}">
                <a16:creationId xmlns:a16="http://schemas.microsoft.com/office/drawing/2014/main" xmlns="" id="{707A9F97-0534-4D22-8F29-044870D53F3F}"/>
              </a:ext>
            </a:extLst>
          </p:cNvPr>
          <p:cNvGraphicFramePr>
            <a:graphicFrameLocks noGrp="1"/>
          </p:cNvGraphicFramePr>
          <p:nvPr>
            <p:extLst>
              <p:ext uri="{D42A27DB-BD31-4B8C-83A1-F6EECF244321}">
                <p14:modId xmlns:p14="http://schemas.microsoft.com/office/powerpoint/2010/main" xmlns="" val="2682790231"/>
              </p:ext>
            </p:extLst>
          </p:nvPr>
        </p:nvGraphicFramePr>
        <p:xfrm>
          <a:off x="1605280" y="1554479"/>
          <a:ext cx="9662159" cy="4348480"/>
        </p:xfrm>
        <a:graphic>
          <a:graphicData uri="http://schemas.openxmlformats.org/drawingml/2006/table">
            <a:tbl>
              <a:tblPr firstRow="1" bandRow="1">
                <a:tableStyleId>{16D9F66E-5EB9-4882-86FB-DCBF35E3C3E4}</a:tableStyleId>
              </a:tblPr>
              <a:tblGrid>
                <a:gridCol w="1854601">
                  <a:extLst>
                    <a:ext uri="{9D8B030D-6E8A-4147-A177-3AD203B41FA5}">
                      <a16:colId xmlns:a16="http://schemas.microsoft.com/office/drawing/2014/main" xmlns="" val="1454618726"/>
                    </a:ext>
                  </a:extLst>
                </a:gridCol>
                <a:gridCol w="3903779">
                  <a:extLst>
                    <a:ext uri="{9D8B030D-6E8A-4147-A177-3AD203B41FA5}">
                      <a16:colId xmlns:a16="http://schemas.microsoft.com/office/drawing/2014/main" xmlns="" val="4097786480"/>
                    </a:ext>
                  </a:extLst>
                </a:gridCol>
                <a:gridCol w="3903779">
                  <a:extLst>
                    <a:ext uri="{9D8B030D-6E8A-4147-A177-3AD203B41FA5}">
                      <a16:colId xmlns:a16="http://schemas.microsoft.com/office/drawing/2014/main" xmlns="" val="3817624102"/>
                    </a:ext>
                  </a:extLst>
                </a:gridCol>
              </a:tblGrid>
              <a:tr h="973973">
                <a:tc>
                  <a:txBody>
                    <a:bodyPr/>
                    <a:lstStyle/>
                    <a:p>
                      <a:pPr algn="ctr"/>
                      <a:r>
                        <a:rPr lang="en-US" sz="1400" dirty="0"/>
                        <a:t>Outputs</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a:t>Output Indicators</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2022/23 Annual Targets</a:t>
                      </a:r>
                    </a:p>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61306533"/>
                  </a:ext>
                </a:extLst>
              </a:tr>
              <a:tr h="805729">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279400" algn="l"/>
                        </a:tabLst>
                        <a:defRPr/>
                      </a:pPr>
                      <a:r>
                        <a:rPr lang="en-US" sz="1400" kern="1200" dirty="0">
                          <a:solidFill>
                            <a:schemeClr val="dk1"/>
                          </a:solidFill>
                          <a:effectLst/>
                        </a:rPr>
                        <a:t>5 </a:t>
                      </a:r>
                      <a:r>
                        <a:rPr lang="en-US" sz="1400" kern="1200" dirty="0" err="1">
                          <a:solidFill>
                            <a:schemeClr val="dk1"/>
                          </a:solidFill>
                          <a:effectLst/>
                        </a:rPr>
                        <a:t>Datathons</a:t>
                      </a:r>
                      <a:r>
                        <a:rPr lang="en-US" sz="1400" kern="1200" dirty="0">
                          <a:solidFill>
                            <a:schemeClr val="dk1"/>
                          </a:solidFill>
                          <a:effectLst/>
                        </a:rPr>
                        <a:t> hosted</a:t>
                      </a:r>
                    </a:p>
                    <a:p>
                      <a:pPr marL="0" algn="l" defTabSz="914400" rtl="0" eaLnBrk="1" latinLnBrk="0" hangingPunct="1">
                        <a:lnSpc>
                          <a:spcPct val="107000"/>
                        </a:lnSpc>
                        <a:spcAft>
                          <a:spcPts val="800"/>
                        </a:spcAft>
                        <a:tabLst>
                          <a:tab pos="279400" algn="l"/>
                        </a:tabLst>
                      </a:pP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tc>
                <a:tc>
                  <a:txBody>
                    <a:bodyPr/>
                    <a:lstStyle/>
                    <a:p>
                      <a:pPr marL="0" algn="l" defTabSz="914400" rtl="0" eaLnBrk="1" latinLnBrk="0" hangingPunct="1">
                        <a:lnSpc>
                          <a:spcPct val="107000"/>
                        </a:lnSpc>
                        <a:spcAft>
                          <a:spcPts val="800"/>
                        </a:spcAft>
                        <a:tabLst>
                          <a:tab pos="279400" algn="l"/>
                        </a:tabLst>
                      </a:pPr>
                      <a:r>
                        <a:rPr lang="en-US" sz="1400" kern="1200" dirty="0">
                          <a:solidFill>
                            <a:schemeClr val="dk1"/>
                          </a:solidFill>
                          <a:effectLst/>
                        </a:rPr>
                        <a:t>Number of </a:t>
                      </a:r>
                      <a:r>
                        <a:rPr lang="en-US" sz="1400" kern="1200" dirty="0" err="1">
                          <a:solidFill>
                            <a:schemeClr val="dk1"/>
                          </a:solidFill>
                          <a:effectLst/>
                        </a:rPr>
                        <a:t>datathons</a:t>
                      </a:r>
                      <a:r>
                        <a:rPr lang="en-US" sz="1400" kern="1200" dirty="0">
                          <a:solidFill>
                            <a:schemeClr val="dk1"/>
                          </a:solidFill>
                          <a:effectLst/>
                        </a:rPr>
                        <a:t> hosted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lnSpc>
                          <a:spcPct val="107000"/>
                        </a:lnSpc>
                        <a:spcAft>
                          <a:spcPts val="800"/>
                        </a:spcAft>
                      </a:pPr>
                      <a:r>
                        <a:rPr lang="en-US" sz="1400" kern="1200" dirty="0">
                          <a:solidFill>
                            <a:schemeClr val="dk1"/>
                          </a:solidFill>
                          <a:effectLst/>
                        </a:rPr>
                        <a:t>1</a:t>
                      </a:r>
                      <a:endParaRPr lang="en-US"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1404911"/>
                  </a:ext>
                </a:extLst>
              </a:tr>
              <a:tr h="871936">
                <a:tc>
                  <a:txBody>
                    <a:bodyPr/>
                    <a:lstStyle/>
                    <a:p>
                      <a:pPr marL="0" algn="l" defTabSz="914400" rtl="0" eaLnBrk="1" latinLnBrk="0" hangingPunct="1">
                        <a:lnSpc>
                          <a:spcPct val="107000"/>
                        </a:lnSpc>
                        <a:spcAft>
                          <a:spcPts val="800"/>
                        </a:spcAft>
                        <a:tabLst>
                          <a:tab pos="279400" algn="l"/>
                        </a:tabLst>
                      </a:pPr>
                      <a:r>
                        <a:rPr lang="en-US" sz="1400" kern="1200" dirty="0">
                          <a:solidFill>
                            <a:schemeClr val="dk1"/>
                          </a:solidFill>
                          <a:effectLst/>
                        </a:rPr>
                        <a:t>2 Colloquiums hosted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279400" algn="l"/>
                        </a:tabLst>
                        <a:defRPr/>
                      </a:pPr>
                      <a:r>
                        <a:rPr lang="en-US" sz="1400" kern="1200" dirty="0">
                          <a:solidFill>
                            <a:schemeClr val="dk1"/>
                          </a:solidFill>
                          <a:effectLst/>
                        </a:rPr>
                        <a:t>Number of Colloquiums hosted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kern="1200" dirty="0">
                          <a:solidFill>
                            <a:schemeClr val="dk1"/>
                          </a:solidFill>
                        </a:rPr>
                        <a:t>1</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629031682"/>
                  </a:ext>
                </a:extLst>
              </a:tr>
              <a:tr h="996498">
                <a:tc>
                  <a:txBody>
                    <a:bodyPr/>
                    <a:lstStyle/>
                    <a:p>
                      <a:pPr marL="0" algn="l" defTabSz="914400" rtl="0" eaLnBrk="1" latinLnBrk="0" hangingPunct="1">
                        <a:lnSpc>
                          <a:spcPct val="107000"/>
                        </a:lnSpc>
                        <a:spcAft>
                          <a:spcPts val="800"/>
                        </a:spcAft>
                        <a:tabLst>
                          <a:tab pos="279400" algn="l"/>
                        </a:tabLst>
                      </a:pPr>
                      <a:r>
                        <a:rPr lang="en-US" sz="1400" kern="1200" dirty="0">
                          <a:solidFill>
                            <a:schemeClr val="dk1"/>
                          </a:solidFill>
                          <a:effectLst/>
                        </a:rPr>
                        <a:t>Research Agenda implemented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279400" algn="l"/>
                        </a:tabLst>
                        <a:defRPr/>
                      </a:pPr>
                      <a:r>
                        <a:rPr lang="en-US" sz="1400" kern="1200" dirty="0">
                          <a:solidFill>
                            <a:schemeClr val="dk1"/>
                          </a:solidFill>
                          <a:effectLst/>
                        </a:rPr>
                        <a:t>Number of research agenda implementation reports</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400" kern="1200" dirty="0">
                          <a:solidFill>
                            <a:schemeClr val="dk1"/>
                          </a:solidFill>
                        </a:rPr>
                        <a:t>2</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14209702"/>
                  </a:ext>
                </a:extLst>
              </a:tr>
              <a:tr h="700344">
                <a:tc gridSpan="3">
                  <a:txBody>
                    <a:bodyPr/>
                    <a:lstStyle/>
                    <a:p>
                      <a:pPr marL="0" algn="l" defTabSz="914400" rtl="0" eaLnBrk="1" latinLnBrk="0" hangingPunct="1">
                        <a:lnSpc>
                          <a:spcPct val="107000"/>
                        </a:lnSpc>
                        <a:spcAft>
                          <a:spcPts val="800"/>
                        </a:spcAft>
                      </a:pPr>
                      <a:r>
                        <a:rPr lang="en-US" sz="1600" b="1" kern="1200" dirty="0">
                          <a:solidFill>
                            <a:schemeClr val="tx1"/>
                          </a:solidFill>
                          <a:effectLst/>
                        </a:rPr>
                        <a:t> </a:t>
                      </a:r>
                      <a:r>
                        <a:rPr lang="af-ZA" sz="1600" b="1" kern="1200" dirty="0">
                          <a:solidFill>
                            <a:schemeClr val="tx1"/>
                          </a:solidFill>
                          <a:effectLst/>
                        </a:rPr>
                        <a:t>Knowledge for Innovation </a:t>
                      </a:r>
                      <a:r>
                        <a:rPr lang="af-ZA" sz="1600" b="1" dirty="0">
                          <a:solidFill>
                            <a:schemeClr val="tx1"/>
                          </a:solidFill>
                        </a:rPr>
                        <a:t>Budget:</a:t>
                      </a:r>
                      <a:r>
                        <a:rPr lang="en-US" sz="1600" b="1" kern="1200" dirty="0">
                          <a:solidFill>
                            <a:schemeClr val="tx1"/>
                          </a:solidFill>
                          <a:effectLst/>
                        </a:rPr>
                        <a:t> </a:t>
                      </a:r>
                      <a:r>
                        <a:rPr lang="en-US" sz="1600" b="1" kern="1200" dirty="0">
                          <a:solidFill>
                            <a:schemeClr val="tx1"/>
                          </a:solidFill>
                        </a:rPr>
                        <a:t>R 2 294 </a:t>
                      </a:r>
                      <a:r>
                        <a:rPr lang="en-ZA" sz="1600" b="1" kern="1200" dirty="0">
                          <a:solidFill>
                            <a:schemeClr val="tx1"/>
                          </a:solidFill>
                        </a:rPr>
                        <a:t>000,00</a:t>
                      </a:r>
                      <a:endParaRPr lang="en-US" sz="1600" b="1" i="1" kern="1200" dirty="0">
                        <a:solidFill>
                          <a:schemeClr val="tx1"/>
                        </a:solidFill>
                        <a:latin typeface="Arial" pitchFamily="34" charset="0"/>
                        <a:ea typeface="+mn-ea"/>
                        <a:cs typeface="Arial" pitchFamily="34" charset="0"/>
                      </a:endParaRPr>
                    </a:p>
                  </a:txBody>
                  <a:tcPr/>
                </a:tc>
                <a:tc hMerge="1">
                  <a:txBody>
                    <a:bodyPr/>
                    <a:lstStyle/>
                    <a:p>
                      <a:endParaRPr lang="en-ZA"/>
                    </a:p>
                  </a:txBody>
                  <a:tcPr/>
                </a:tc>
                <a:tc hMerge="1">
                  <a:txBody>
                    <a:bodyPr/>
                    <a:lstStyle/>
                    <a:p>
                      <a:pPr marL="0" algn="l" defTabSz="914400" rtl="0" eaLnBrk="1" latinLnBrk="0" hangingPunct="1">
                        <a:lnSpc>
                          <a:spcPct val="107000"/>
                        </a:lnSpc>
                        <a:spcAft>
                          <a:spcPts val="800"/>
                        </a:spcAft>
                      </a:pPr>
                      <a:r>
                        <a:rPr lang="en-US" sz="1400" kern="1200" dirty="0">
                          <a:solidFill>
                            <a:schemeClr val="dk1"/>
                          </a:solidFill>
                          <a:effectLst/>
                          <a:latin typeface="Arial" panose="020B0604020202020204" pitchFamily="34" charset="0"/>
                          <a:cs typeface="Times New Roman" panose="02020603050405020304" pitchFamily="18" charset="0"/>
                        </a:rPr>
                        <a:t>Administration budget R </a:t>
                      </a:r>
                      <a:r>
                        <a:rPr lang="en-ZA" sz="1400" kern="1200" dirty="0">
                          <a:solidFill>
                            <a:schemeClr val="dk1"/>
                          </a:solidFill>
                          <a:effectLst/>
                          <a:latin typeface="Arial" panose="020B0604020202020204" pitchFamily="34" charset="0"/>
                          <a:ea typeface="+mn-ea"/>
                          <a:cs typeface="Times New Roman" panose="02020603050405020304" pitchFamily="18" charset="0"/>
                        </a:rPr>
                        <a:t>52 586 000,00</a:t>
                      </a:r>
                      <a:endParaRPr lang="en-US" sz="1400" kern="1200" dirty="0">
                        <a:solidFill>
                          <a:schemeClr val="dk1"/>
                        </a:solidFill>
                        <a:effectLst/>
                        <a:latin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xmlns="" val="3494004972"/>
                  </a:ext>
                </a:extLst>
              </a:tr>
            </a:tbl>
          </a:graphicData>
        </a:graphic>
      </p:graphicFrame>
      <p:sp>
        <p:nvSpPr>
          <p:cNvPr id="2" name="Slide Number Placeholder 1">
            <a:extLst>
              <a:ext uri="{FF2B5EF4-FFF2-40B4-BE49-F238E27FC236}">
                <a16:creationId xmlns:a16="http://schemas.microsoft.com/office/drawing/2014/main" xmlns="" id="{C3181571-61EC-49DB-8C5F-B5DE4D421026}"/>
              </a:ext>
            </a:extLst>
          </p:cNvPr>
          <p:cNvSpPr>
            <a:spLocks noGrp="1"/>
          </p:cNvSpPr>
          <p:nvPr>
            <p:ph type="sldNum" sz="quarter" idx="12"/>
          </p:nvPr>
        </p:nvSpPr>
        <p:spPr/>
        <p:txBody>
          <a:bodyPr/>
          <a:lstStyle/>
          <a:p>
            <a:fld id="{7C5138FA-002C-4525-9490-70C5858E63E3}" type="slidenum">
              <a:rPr lang="en-ZA" smtClean="0"/>
              <a:pPr/>
              <a:t>20</a:t>
            </a:fld>
            <a:endParaRPr lang="en-ZA" dirty="0"/>
          </a:p>
        </p:txBody>
      </p:sp>
    </p:spTree>
    <p:extLst>
      <p:ext uri="{BB962C8B-B14F-4D97-AF65-F5344CB8AC3E}">
        <p14:creationId xmlns:p14="http://schemas.microsoft.com/office/powerpoint/2010/main" xmlns="" val="89294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1664953-C075-4F60-863A-9C0BB31D6F47}"/>
              </a:ext>
            </a:extLst>
          </p:cNvPr>
          <p:cNvSpPr txBox="1"/>
          <p:nvPr/>
        </p:nvSpPr>
        <p:spPr>
          <a:xfrm>
            <a:off x="4404012" y="403594"/>
            <a:ext cx="7626063" cy="1015663"/>
          </a:xfrm>
          <a:prstGeom prst="rect">
            <a:avLst/>
          </a:prstGeom>
          <a:noFill/>
        </p:spPr>
        <p:txBody>
          <a:bodyPr wrap="square" rtlCol="0">
            <a:spAutoFit/>
          </a:bodyPr>
          <a:lstStyle/>
          <a:p>
            <a:pPr algn="ctr"/>
            <a:r>
              <a:rPr lang="en-ZA" sz="3000" b="1" dirty="0"/>
              <a:t>Outcome: Aggregated digital skills programmes</a:t>
            </a:r>
          </a:p>
        </p:txBody>
      </p:sp>
      <p:sp>
        <p:nvSpPr>
          <p:cNvPr id="7" name="Rectangle 6">
            <a:extLst>
              <a:ext uri="{FF2B5EF4-FFF2-40B4-BE49-F238E27FC236}">
                <a16:creationId xmlns:a16="http://schemas.microsoft.com/office/drawing/2014/main" xmlns="" id="{53248A3D-DA26-46D2-9488-77B98D735915}"/>
              </a:ext>
            </a:extLst>
          </p:cNvPr>
          <p:cNvSpPr/>
          <p:nvPr/>
        </p:nvSpPr>
        <p:spPr>
          <a:xfrm>
            <a:off x="0" y="6660695"/>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xmlns="" id="{F069913E-34E0-4678-B489-559DEA1BD45A}"/>
              </a:ext>
            </a:extLst>
          </p:cNvPr>
          <p:cNvPicPr>
            <a:picLocks noChangeAspect="1"/>
          </p:cNvPicPr>
          <p:nvPr/>
        </p:nvPicPr>
        <p:blipFill>
          <a:blip r:embed="rId4" cstate="print"/>
          <a:stretch>
            <a:fillRect/>
          </a:stretch>
        </p:blipFill>
        <p:spPr>
          <a:xfrm>
            <a:off x="-6534" y="1233788"/>
            <a:ext cx="12192000" cy="298704"/>
          </a:xfrm>
          <a:prstGeom prst="rect">
            <a:avLst/>
          </a:prstGeom>
        </p:spPr>
      </p:pic>
      <p:graphicFrame>
        <p:nvGraphicFramePr>
          <p:cNvPr id="10" name="Table 5">
            <a:extLst>
              <a:ext uri="{FF2B5EF4-FFF2-40B4-BE49-F238E27FC236}">
                <a16:creationId xmlns:a16="http://schemas.microsoft.com/office/drawing/2014/main" xmlns="" id="{707A9F97-0534-4D22-8F29-044870D53F3F}"/>
              </a:ext>
            </a:extLst>
          </p:cNvPr>
          <p:cNvGraphicFramePr>
            <a:graphicFrameLocks noGrp="1"/>
          </p:cNvGraphicFramePr>
          <p:nvPr>
            <p:extLst>
              <p:ext uri="{D42A27DB-BD31-4B8C-83A1-F6EECF244321}">
                <p14:modId xmlns:p14="http://schemas.microsoft.com/office/powerpoint/2010/main" xmlns="" val="438795918"/>
              </p:ext>
            </p:extLst>
          </p:nvPr>
        </p:nvGraphicFramePr>
        <p:xfrm>
          <a:off x="447674" y="1854854"/>
          <a:ext cx="11001376" cy="2397233"/>
        </p:xfrm>
        <a:graphic>
          <a:graphicData uri="http://schemas.openxmlformats.org/drawingml/2006/table">
            <a:tbl>
              <a:tblPr firstRow="1" bandRow="1">
                <a:tableStyleId>{16D9F66E-5EB9-4882-86FB-DCBF35E3C3E4}</a:tableStyleId>
              </a:tblPr>
              <a:tblGrid>
                <a:gridCol w="2111656">
                  <a:extLst>
                    <a:ext uri="{9D8B030D-6E8A-4147-A177-3AD203B41FA5}">
                      <a16:colId xmlns:a16="http://schemas.microsoft.com/office/drawing/2014/main" xmlns="" val="1454618726"/>
                    </a:ext>
                  </a:extLst>
                </a:gridCol>
                <a:gridCol w="4444860">
                  <a:extLst>
                    <a:ext uri="{9D8B030D-6E8A-4147-A177-3AD203B41FA5}">
                      <a16:colId xmlns:a16="http://schemas.microsoft.com/office/drawing/2014/main" xmlns="" val="4097786480"/>
                    </a:ext>
                  </a:extLst>
                </a:gridCol>
                <a:gridCol w="4444860">
                  <a:extLst>
                    <a:ext uri="{9D8B030D-6E8A-4147-A177-3AD203B41FA5}">
                      <a16:colId xmlns:a16="http://schemas.microsoft.com/office/drawing/2014/main" xmlns="" val="3817624102"/>
                    </a:ext>
                  </a:extLst>
                </a:gridCol>
              </a:tblGrid>
              <a:tr h="734458">
                <a:tc>
                  <a:txBody>
                    <a:bodyPr/>
                    <a:lstStyle/>
                    <a:p>
                      <a:pPr algn="ctr"/>
                      <a:r>
                        <a:rPr lang="en-US" sz="1400" dirty="0"/>
                        <a:t>Outputs</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a:t>Output Indicators</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t>2022/23 Annual Targets</a:t>
                      </a:r>
                    </a:p>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61306533"/>
                  </a:ext>
                </a:extLst>
              </a:tr>
              <a:tr h="1057487">
                <a:tc>
                  <a:txBody>
                    <a:bodyPr/>
                    <a:lstStyle/>
                    <a:p>
                      <a:pPr algn="l">
                        <a:lnSpc>
                          <a:spcPct val="107000"/>
                        </a:lnSpc>
                        <a:spcAft>
                          <a:spcPts val="800"/>
                        </a:spcAft>
                        <a:tabLst>
                          <a:tab pos="279400" algn="l"/>
                        </a:tabLst>
                      </a:pPr>
                      <a:r>
                        <a:rPr lang="en-US" sz="1400" kern="1200" dirty="0">
                          <a:solidFill>
                            <a:schemeClr val="dk1"/>
                          </a:solidFill>
                          <a:effectLst/>
                        </a:rPr>
                        <a:t>Evaluation and impact report on training </a:t>
                      </a:r>
                      <a:r>
                        <a:rPr lang="en-US" sz="1400" kern="1200" dirty="0" err="1">
                          <a:solidFill>
                            <a:schemeClr val="dk1"/>
                          </a:solidFill>
                          <a:effectLst/>
                        </a:rPr>
                        <a:t>programmes</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tc>
                <a:tc>
                  <a:txBody>
                    <a:bodyPr/>
                    <a:lstStyle/>
                    <a:p>
                      <a:pPr marL="0" algn="l" defTabSz="914400" rtl="0" eaLnBrk="1" latinLnBrk="0" hangingPunct="1">
                        <a:lnSpc>
                          <a:spcPct val="107000"/>
                        </a:lnSpc>
                        <a:spcAft>
                          <a:spcPts val="800"/>
                        </a:spcAft>
                      </a:pPr>
                      <a:r>
                        <a:rPr lang="en-US" sz="1400" kern="1200" dirty="0">
                          <a:solidFill>
                            <a:schemeClr val="dk1"/>
                          </a:solidFill>
                          <a:effectLst/>
                        </a:rPr>
                        <a:t>Approved monitoring and evaluation framework implemented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lnSpc>
                          <a:spcPct val="107000"/>
                        </a:lnSpc>
                        <a:spcAft>
                          <a:spcPts val="800"/>
                        </a:spcAft>
                      </a:pPr>
                      <a:r>
                        <a:rPr lang="en-US" sz="1400" kern="1200" dirty="0">
                          <a:solidFill>
                            <a:schemeClr val="dk1"/>
                          </a:solidFill>
                          <a:effectLst/>
                        </a:rPr>
                        <a:t>Monitoring and evaluation framework implemented</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071404911"/>
                  </a:ext>
                </a:extLst>
              </a:tr>
              <a:tr h="605288">
                <a:tc gridSpan="3">
                  <a:txBody>
                    <a:bodyPr/>
                    <a:lstStyle/>
                    <a:p>
                      <a:pPr marL="0" algn="l" defTabSz="914400" rtl="0" eaLnBrk="1" latinLnBrk="0" hangingPunct="1">
                        <a:lnSpc>
                          <a:spcPct val="107000"/>
                        </a:lnSpc>
                        <a:spcAft>
                          <a:spcPts val="800"/>
                        </a:spcAft>
                      </a:pPr>
                      <a:r>
                        <a:rPr lang="en-US" sz="1600" b="1" kern="1200" dirty="0">
                          <a:solidFill>
                            <a:schemeClr val="tx1"/>
                          </a:solidFill>
                          <a:effectLst/>
                        </a:rPr>
                        <a:t> </a:t>
                      </a:r>
                      <a:r>
                        <a:rPr lang="af-ZA" sz="1600" b="1" kern="1200" dirty="0">
                          <a:solidFill>
                            <a:schemeClr val="tx1"/>
                          </a:solidFill>
                          <a:effectLst/>
                        </a:rPr>
                        <a:t>Aggregation Framework </a:t>
                      </a:r>
                      <a:r>
                        <a:rPr lang="af-ZA" sz="1600" b="1" dirty="0">
                          <a:solidFill>
                            <a:schemeClr val="tx1"/>
                          </a:solidFill>
                        </a:rPr>
                        <a:t>Budget:</a:t>
                      </a:r>
                      <a:r>
                        <a:rPr lang="en-US" sz="1600" b="1" kern="1200" dirty="0">
                          <a:solidFill>
                            <a:schemeClr val="tx1"/>
                          </a:solidFill>
                          <a:effectLst/>
                        </a:rPr>
                        <a:t> </a:t>
                      </a:r>
                      <a:r>
                        <a:rPr lang="en-US" sz="1600" b="1" kern="1200" dirty="0">
                          <a:solidFill>
                            <a:schemeClr val="tx1"/>
                          </a:solidFill>
                        </a:rPr>
                        <a:t>R 1 893</a:t>
                      </a:r>
                      <a:r>
                        <a:rPr lang="en-ZA" sz="1600" b="1" kern="1200" dirty="0">
                          <a:solidFill>
                            <a:schemeClr val="tx1"/>
                          </a:solidFill>
                        </a:rPr>
                        <a:t> 000,00</a:t>
                      </a:r>
                      <a:endParaRPr lang="en-US" sz="1600" b="1" i="1" kern="1200" dirty="0">
                        <a:solidFill>
                          <a:schemeClr val="tx1"/>
                        </a:solidFill>
                        <a:latin typeface="Arial" pitchFamily="34" charset="0"/>
                        <a:ea typeface="+mn-ea"/>
                        <a:cs typeface="Arial" pitchFamily="34" charset="0"/>
                      </a:endParaRPr>
                    </a:p>
                  </a:txBody>
                  <a:tcPr/>
                </a:tc>
                <a:tc hMerge="1">
                  <a:txBody>
                    <a:bodyPr/>
                    <a:lstStyle/>
                    <a:p>
                      <a:endParaRPr lang="en-ZA"/>
                    </a:p>
                  </a:txBody>
                  <a:tcPr/>
                </a:tc>
                <a:tc hMerge="1">
                  <a:txBody>
                    <a:bodyPr/>
                    <a:lstStyle/>
                    <a:p>
                      <a:pPr marL="0" algn="l" defTabSz="914400" rtl="0" eaLnBrk="1" latinLnBrk="0" hangingPunct="1">
                        <a:lnSpc>
                          <a:spcPct val="107000"/>
                        </a:lnSpc>
                        <a:spcAft>
                          <a:spcPts val="800"/>
                        </a:spcAft>
                      </a:pPr>
                      <a:r>
                        <a:rPr lang="en-US" sz="1400" kern="1200" dirty="0">
                          <a:solidFill>
                            <a:schemeClr val="dk1"/>
                          </a:solidFill>
                          <a:effectLst/>
                          <a:latin typeface="Arial" panose="020B0604020202020204" pitchFamily="34" charset="0"/>
                          <a:cs typeface="Times New Roman" panose="02020603050405020304" pitchFamily="18" charset="0"/>
                        </a:rPr>
                        <a:t>Administration budget R </a:t>
                      </a:r>
                      <a:r>
                        <a:rPr lang="en-ZA" sz="1400" kern="1200" dirty="0">
                          <a:solidFill>
                            <a:schemeClr val="dk1"/>
                          </a:solidFill>
                          <a:effectLst/>
                          <a:latin typeface="Arial" panose="020B0604020202020204" pitchFamily="34" charset="0"/>
                          <a:ea typeface="+mn-ea"/>
                          <a:cs typeface="Times New Roman" panose="02020603050405020304" pitchFamily="18" charset="0"/>
                        </a:rPr>
                        <a:t>52 586 000,00</a:t>
                      </a:r>
                      <a:endParaRPr lang="en-US" sz="1400" kern="1200" dirty="0">
                        <a:solidFill>
                          <a:schemeClr val="dk1"/>
                        </a:solidFill>
                        <a:effectLst/>
                        <a:latin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xmlns="" val="3494004972"/>
                  </a:ext>
                </a:extLst>
              </a:tr>
            </a:tbl>
          </a:graphicData>
        </a:graphic>
      </p:graphicFrame>
      <p:sp>
        <p:nvSpPr>
          <p:cNvPr id="2" name="Slide Number Placeholder 1">
            <a:extLst>
              <a:ext uri="{FF2B5EF4-FFF2-40B4-BE49-F238E27FC236}">
                <a16:creationId xmlns:a16="http://schemas.microsoft.com/office/drawing/2014/main" xmlns="" id="{C3181571-61EC-49DB-8C5F-B5DE4D421026}"/>
              </a:ext>
            </a:extLst>
          </p:cNvPr>
          <p:cNvSpPr>
            <a:spLocks noGrp="1"/>
          </p:cNvSpPr>
          <p:nvPr>
            <p:ph type="sldNum" sz="quarter" idx="12"/>
          </p:nvPr>
        </p:nvSpPr>
        <p:spPr>
          <a:xfrm>
            <a:off x="8610600" y="6352720"/>
            <a:ext cx="2743200" cy="365125"/>
          </a:xfrm>
        </p:spPr>
        <p:txBody>
          <a:bodyPr/>
          <a:lstStyle/>
          <a:p>
            <a:fld id="{7C5138FA-002C-4525-9490-70C5858E63E3}" type="slidenum">
              <a:rPr lang="en-ZA" smtClean="0"/>
              <a:pPr/>
              <a:t>21</a:t>
            </a:fld>
            <a:endParaRPr lang="en-ZA" dirty="0"/>
          </a:p>
        </p:txBody>
      </p:sp>
    </p:spTree>
    <p:extLst>
      <p:ext uri="{BB962C8B-B14F-4D97-AF65-F5344CB8AC3E}">
        <p14:creationId xmlns:p14="http://schemas.microsoft.com/office/powerpoint/2010/main" xmlns="" val="421373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B9D5E-5875-40EC-A251-9970F83B3609}"/>
              </a:ext>
            </a:extLst>
          </p:cNvPr>
          <p:cNvSpPr>
            <a:spLocks noGrp="1"/>
          </p:cNvSpPr>
          <p:nvPr>
            <p:ph type="ctrTitle"/>
          </p:nvPr>
        </p:nvSpPr>
        <p:spPr>
          <a:xfrm>
            <a:off x="3012910" y="2646227"/>
            <a:ext cx="6028155" cy="1053842"/>
          </a:xfrm>
        </p:spPr>
        <p:txBody>
          <a:bodyPr>
            <a:normAutofit/>
          </a:bodyPr>
          <a:lstStyle/>
          <a:p>
            <a:r>
              <a:rPr lang="en-ZA" sz="5400" b="1" dirty="0">
                <a:solidFill>
                  <a:srgbClr val="92D050"/>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xmlns="" id="{5016B7AA-475F-4A62-8ACB-6E255216435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857" t="11912" r="71608" b="7779"/>
          <a:stretch/>
        </p:blipFill>
        <p:spPr>
          <a:xfrm>
            <a:off x="21516" y="26123"/>
            <a:ext cx="2991394" cy="1358537"/>
          </a:xfrm>
          <a:prstGeom prst="rect">
            <a:avLst/>
          </a:prstGeom>
        </p:spPr>
      </p:pic>
      <p:sp>
        <p:nvSpPr>
          <p:cNvPr id="4" name="Rectangle 3">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9A851488-54B3-4A3F-BD34-A71718003F13}"/>
              </a:ext>
            </a:extLst>
          </p:cNvPr>
          <p:cNvSpPr>
            <a:spLocks noGrp="1"/>
          </p:cNvSpPr>
          <p:nvPr>
            <p:ph type="sldNum" sz="quarter" idx="12"/>
          </p:nvPr>
        </p:nvSpPr>
        <p:spPr/>
        <p:txBody>
          <a:bodyPr/>
          <a:lstStyle/>
          <a:p>
            <a:fld id="{7C5138FA-002C-4525-9490-70C5858E63E3}" type="slidenum">
              <a:rPr lang="en-ZA" smtClean="0"/>
              <a:pPr/>
              <a:t>22</a:t>
            </a:fld>
            <a:endParaRPr lang="en-ZA" dirty="0"/>
          </a:p>
        </p:txBody>
      </p:sp>
    </p:spTree>
    <p:extLst>
      <p:ext uri="{BB962C8B-B14F-4D97-AF65-F5344CB8AC3E}">
        <p14:creationId xmlns:p14="http://schemas.microsoft.com/office/powerpoint/2010/main" xmlns="" val="342165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7049039" y="540210"/>
            <a:ext cx="5064065" cy="553998"/>
          </a:xfrm>
          <a:prstGeom prst="rect">
            <a:avLst/>
          </a:prstGeom>
          <a:noFill/>
        </p:spPr>
        <p:txBody>
          <a:bodyPr wrap="square" rtlCol="0">
            <a:spAutoFit/>
          </a:bodyPr>
          <a:lstStyle/>
          <a:p>
            <a:pPr algn="ctr"/>
            <a:r>
              <a:rPr lang="en-ZA" sz="3000" b="1" dirty="0"/>
              <a:t>PART A: OUR MANDATE</a:t>
            </a:r>
          </a:p>
        </p:txBody>
      </p:sp>
      <p:sp>
        <p:nvSpPr>
          <p:cNvPr id="8" name="Content Placeholder 7">
            <a:extLst>
              <a:ext uri="{FF2B5EF4-FFF2-40B4-BE49-F238E27FC236}">
                <a16:creationId xmlns:a16="http://schemas.microsoft.com/office/drawing/2014/main" xmlns="" id="{C520455D-B813-42AA-B7E8-1FCF2B73D641}"/>
              </a:ext>
            </a:extLst>
          </p:cNvPr>
          <p:cNvSpPr>
            <a:spLocks noGrp="1"/>
          </p:cNvSpPr>
          <p:nvPr>
            <p:ph idx="1"/>
          </p:nvPr>
        </p:nvSpPr>
        <p:spPr>
          <a:xfrm>
            <a:off x="736600" y="1801506"/>
            <a:ext cx="10515600" cy="4351338"/>
          </a:xfrm>
        </p:spPr>
        <p:txBody>
          <a:bodyPr>
            <a:normAutofit/>
          </a:bodyPr>
          <a:lstStyle/>
          <a:p>
            <a:pPr marL="0" indent="0">
              <a:lnSpc>
                <a:spcPct val="150000"/>
              </a:lnSpc>
              <a:buNone/>
            </a:pPr>
            <a:r>
              <a:rPr lang="en-ZA" sz="1600" b="1" dirty="0">
                <a:solidFill>
                  <a:prstClr val="black"/>
                </a:solidFill>
                <a:latin typeface="Arial" pitchFamily="34" charset="0"/>
                <a:cs typeface="Arial" pitchFamily="34" charset="0"/>
              </a:rPr>
              <a:t>Constitutional Mandate</a:t>
            </a:r>
          </a:p>
          <a:p>
            <a:pPr marL="0" indent="0">
              <a:lnSpc>
                <a:spcPct val="150000"/>
              </a:lnSpc>
              <a:buNone/>
            </a:pPr>
            <a:r>
              <a:rPr lang="en-ZA" sz="1500" dirty="0">
                <a:solidFill>
                  <a:prstClr val="black"/>
                </a:solidFill>
                <a:latin typeface="Arial" pitchFamily="34" charset="0"/>
                <a:cs typeface="Arial" pitchFamily="34" charset="0"/>
              </a:rPr>
              <a:t>The National Electronic Media Institute of South Africa was established as a non-profit institute for education in terms of the Companies Act (1973) and is listed as a schedule 3A public entity in terms of the Public Finance Management Act (1999). NEMISA’s mandate is to deliver training programmes for the supply of needed skills to the creative media industry including the broadcasting sub-sector. NEMISA is also required to deliver training programmes in digital technologies to various sectors of the economy and South Africa’s citizenry. By fulfilling its mandate NEMISA will contribute to the creation of a leading edge creative media industry and robust and inclusive digital economy. NEMISA’s training programmes are required to contribute to reduced digital divide, equitable opportunities in the productive economy and improved global competitiveness for South Africa</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3</a:t>
            </a:fld>
            <a:endParaRPr lang="en-ZA" dirty="0"/>
          </a:p>
        </p:txBody>
      </p:sp>
    </p:spTree>
    <p:extLst>
      <p:ext uri="{BB962C8B-B14F-4D97-AF65-F5344CB8AC3E}">
        <p14:creationId xmlns:p14="http://schemas.microsoft.com/office/powerpoint/2010/main" xmlns="" val="387488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7211599" y="540210"/>
            <a:ext cx="5064065" cy="553998"/>
          </a:xfrm>
          <a:prstGeom prst="rect">
            <a:avLst/>
          </a:prstGeom>
          <a:noFill/>
        </p:spPr>
        <p:txBody>
          <a:bodyPr wrap="square" rtlCol="0">
            <a:spAutoFit/>
          </a:bodyPr>
          <a:lstStyle/>
          <a:p>
            <a:pPr algn="ctr"/>
            <a:r>
              <a:rPr lang="en-ZA" sz="3000" b="1" dirty="0"/>
              <a:t>PART B: STRATEGIC FOCUS</a:t>
            </a:r>
          </a:p>
        </p:txBody>
      </p:sp>
      <p:graphicFrame>
        <p:nvGraphicFramePr>
          <p:cNvPr id="14" name="TextBox 11">
            <a:extLst>
              <a:ext uri="{FF2B5EF4-FFF2-40B4-BE49-F238E27FC236}">
                <a16:creationId xmlns:a16="http://schemas.microsoft.com/office/drawing/2014/main" xmlns="" id="{B9445212-F6C8-4D36-A3F6-05E14C7C6891}"/>
              </a:ext>
            </a:extLst>
          </p:cNvPr>
          <p:cNvGraphicFramePr/>
          <p:nvPr>
            <p:extLst>
              <p:ext uri="{D42A27DB-BD31-4B8C-83A1-F6EECF244321}">
                <p14:modId xmlns:p14="http://schemas.microsoft.com/office/powerpoint/2010/main" xmlns="" val="35822277"/>
              </p:ext>
            </p:extLst>
          </p:nvPr>
        </p:nvGraphicFramePr>
        <p:xfrm>
          <a:off x="1259963" y="1299296"/>
          <a:ext cx="9186364" cy="5057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p:txBody>
          <a:bodyPr/>
          <a:lstStyle/>
          <a:p>
            <a:fld id="{7C5138FA-002C-4525-9490-70C5858E63E3}" type="slidenum">
              <a:rPr lang="en-ZA" smtClean="0"/>
              <a:pPr/>
              <a:t>4</a:t>
            </a:fld>
            <a:endParaRPr lang="en-ZA" dirty="0"/>
          </a:p>
        </p:txBody>
      </p:sp>
    </p:spTree>
    <p:extLst>
      <p:ext uri="{BB962C8B-B14F-4D97-AF65-F5344CB8AC3E}">
        <p14:creationId xmlns:p14="http://schemas.microsoft.com/office/powerpoint/2010/main" xmlns="" val="45372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7211599" y="540210"/>
            <a:ext cx="5064065" cy="553998"/>
          </a:xfrm>
          <a:prstGeom prst="rect">
            <a:avLst/>
          </a:prstGeom>
          <a:noFill/>
        </p:spPr>
        <p:txBody>
          <a:bodyPr wrap="square" rtlCol="0">
            <a:spAutoFit/>
          </a:bodyPr>
          <a:lstStyle/>
          <a:p>
            <a:pPr algn="ctr"/>
            <a:r>
              <a:rPr lang="en-ZA" sz="3000" b="1" dirty="0"/>
              <a:t>PART B: VALUES</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p:txBody>
          <a:bodyPr/>
          <a:lstStyle/>
          <a:p>
            <a:fld id="{7C5138FA-002C-4525-9490-70C5858E63E3}" type="slidenum">
              <a:rPr lang="en-ZA" smtClean="0"/>
              <a:pPr/>
              <a:t>5</a:t>
            </a:fld>
            <a:endParaRPr lang="en-ZA" dirty="0"/>
          </a:p>
        </p:txBody>
      </p:sp>
      <p:graphicFrame>
        <p:nvGraphicFramePr>
          <p:cNvPr id="5" name="Diagram 4">
            <a:extLst>
              <a:ext uri="{FF2B5EF4-FFF2-40B4-BE49-F238E27FC236}">
                <a16:creationId xmlns:a16="http://schemas.microsoft.com/office/drawing/2014/main" xmlns="" id="{82A0FB55-2148-492F-879C-9E9F5CDD1AC1}"/>
              </a:ext>
            </a:extLst>
          </p:cNvPr>
          <p:cNvGraphicFramePr/>
          <p:nvPr>
            <p:extLst>
              <p:ext uri="{D42A27DB-BD31-4B8C-83A1-F6EECF244321}">
                <p14:modId xmlns:p14="http://schemas.microsoft.com/office/powerpoint/2010/main" xmlns="" val="2245898169"/>
              </p:ext>
            </p:extLst>
          </p:nvPr>
        </p:nvGraphicFramePr>
        <p:xfrm>
          <a:off x="2004828" y="1517312"/>
          <a:ext cx="8182344" cy="48390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23318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1015663"/>
          </a:xfrm>
          <a:prstGeom prst="rect">
            <a:avLst/>
          </a:prstGeom>
          <a:noFill/>
        </p:spPr>
        <p:txBody>
          <a:bodyPr wrap="square" rtlCol="0">
            <a:spAutoFit/>
          </a:bodyPr>
          <a:lstStyle/>
          <a:p>
            <a:pPr algn="ctr"/>
            <a:r>
              <a:rPr lang="en-ZA" sz="3000" b="1" dirty="0"/>
              <a:t>PART B: SITUATIONAL ANALYSIS</a:t>
            </a:r>
          </a:p>
        </p:txBody>
      </p:sp>
      <p:sp>
        <p:nvSpPr>
          <p:cNvPr id="8" name="Content Placeholder 7">
            <a:extLst>
              <a:ext uri="{FF2B5EF4-FFF2-40B4-BE49-F238E27FC236}">
                <a16:creationId xmlns:a16="http://schemas.microsoft.com/office/drawing/2014/main" xmlns="" id="{C520455D-B813-42AA-B7E8-1FCF2B73D641}"/>
              </a:ext>
            </a:extLst>
          </p:cNvPr>
          <p:cNvSpPr>
            <a:spLocks noGrp="1"/>
          </p:cNvSpPr>
          <p:nvPr>
            <p:ph idx="1"/>
          </p:nvPr>
        </p:nvSpPr>
        <p:spPr>
          <a:xfrm>
            <a:off x="736600" y="1801506"/>
            <a:ext cx="10515600" cy="4351338"/>
          </a:xfrm>
        </p:spPr>
        <p:txBody>
          <a:bodyPr>
            <a:normAutofit fontScale="85000" lnSpcReduction="20000"/>
          </a:bodyPr>
          <a:lstStyle/>
          <a:p>
            <a:pPr marL="0" indent="0">
              <a:lnSpc>
                <a:spcPct val="150000"/>
              </a:lnSpc>
              <a:buNone/>
            </a:pPr>
            <a:r>
              <a:rPr lang="en-ZA" sz="1600" b="1" dirty="0">
                <a:solidFill>
                  <a:prstClr val="black"/>
                </a:solidFill>
                <a:latin typeface="Arial" pitchFamily="34" charset="0"/>
                <a:cs typeface="Arial" pitchFamily="34" charset="0"/>
              </a:rPr>
              <a:t>Situational Analysis</a:t>
            </a:r>
          </a:p>
          <a:p>
            <a:pPr marL="0" indent="0">
              <a:lnSpc>
                <a:spcPct val="150000"/>
              </a:lnSpc>
              <a:buNone/>
            </a:pPr>
            <a:r>
              <a:rPr lang="en-ZA" sz="1600" b="1" dirty="0">
                <a:latin typeface="Arial" panose="020B0604020202020204" pitchFamily="34" charset="0"/>
                <a:ea typeface="MS Mincho" panose="02020609040205080304" pitchFamily="49" charset="-128"/>
              </a:rPr>
              <a:t>Evolution of the Creative Media  Industry and new trends in the Broadcasting. </a:t>
            </a:r>
            <a:r>
              <a:rPr lang="en-ZA" sz="1600" b="1" dirty="0">
                <a:effectLst/>
                <a:latin typeface="Arial" panose="020B0604020202020204" pitchFamily="34" charset="0"/>
                <a:ea typeface="Calibri" panose="020F0502020204030204" pitchFamily="34" charset="0"/>
                <a:cs typeface="Times New Roman" panose="02020603050405020304" pitchFamily="18" charset="0"/>
              </a:rPr>
              <a:t>Some of the key trends observed in the creative media industry include: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Accelerated use of digital platforms and social networking sites as a means to broadcast or to share information. This has exponentially increased the speed with which news and information travel, calling for broadcasters and those working in news agencies to operate in a fast-paced environment.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Streaming services have also increased and create opportunities for consumers or information users to access productions anytime and anywhere. People can choose when and what information they want to consume, and this is challenging the traditional ways of production. A good example of this is the increasing use of OTT Platforms to broadcast information.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Massive increase in podcasting creating many opportunities for people who can produce content at a personal/organisational level.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User generated content has also disrupted the traditional ways of producing content. The users generate content and use digital platforms to share it. This has not only increased content in an unprecedented way but has also shaken the old business models of broadcasters. Digital transformation has empowered the listeners and viewers to demand direct participation in what is curated and produced for them.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ZA" sz="1600" b="1" dirty="0">
              <a:solidFill>
                <a:prstClr val="black"/>
              </a:solidFill>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6</a:t>
            </a:fld>
            <a:endParaRPr lang="en-ZA" dirty="0"/>
          </a:p>
        </p:txBody>
      </p:sp>
    </p:spTree>
    <p:extLst>
      <p:ext uri="{BB962C8B-B14F-4D97-AF65-F5344CB8AC3E}">
        <p14:creationId xmlns:p14="http://schemas.microsoft.com/office/powerpoint/2010/main" xmlns="" val="82639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1015663"/>
          </a:xfrm>
          <a:prstGeom prst="rect">
            <a:avLst/>
          </a:prstGeom>
          <a:noFill/>
        </p:spPr>
        <p:txBody>
          <a:bodyPr wrap="square" rtlCol="0">
            <a:spAutoFit/>
          </a:bodyPr>
          <a:lstStyle/>
          <a:p>
            <a:pPr algn="ctr"/>
            <a:r>
              <a:rPr lang="en-ZA" sz="3000" b="1" dirty="0"/>
              <a:t>PART B: SITUATIONAL ANALYSIS</a:t>
            </a:r>
          </a:p>
        </p:txBody>
      </p:sp>
      <p:sp>
        <p:nvSpPr>
          <p:cNvPr id="8" name="Content Placeholder 7">
            <a:extLst>
              <a:ext uri="{FF2B5EF4-FFF2-40B4-BE49-F238E27FC236}">
                <a16:creationId xmlns:a16="http://schemas.microsoft.com/office/drawing/2014/main" xmlns="" id="{C520455D-B813-42AA-B7E8-1FCF2B73D641}"/>
              </a:ext>
            </a:extLst>
          </p:cNvPr>
          <p:cNvSpPr>
            <a:spLocks noGrp="1"/>
          </p:cNvSpPr>
          <p:nvPr>
            <p:ph idx="1"/>
          </p:nvPr>
        </p:nvSpPr>
        <p:spPr>
          <a:xfrm>
            <a:off x="736600" y="1801506"/>
            <a:ext cx="10515600" cy="4351338"/>
          </a:xfrm>
        </p:spPr>
        <p:txBody>
          <a:bodyPr>
            <a:normAutofit fontScale="77500" lnSpcReduction="20000"/>
          </a:bodyPr>
          <a:lstStyle/>
          <a:p>
            <a:pPr marL="0" indent="0">
              <a:lnSpc>
                <a:spcPct val="150000"/>
              </a:lnSpc>
              <a:buNone/>
            </a:pPr>
            <a:r>
              <a:rPr lang="en-ZA" sz="1600" b="1" dirty="0">
                <a:solidFill>
                  <a:prstClr val="black"/>
                </a:solidFill>
                <a:latin typeface="Arial" pitchFamily="34" charset="0"/>
                <a:cs typeface="Arial" pitchFamily="34" charset="0"/>
              </a:rPr>
              <a:t>Evolution of Digital Technologies in South Africa </a:t>
            </a:r>
          </a:p>
          <a:p>
            <a:pPr marL="0" indent="0">
              <a:lnSpc>
                <a:spcPct val="150000"/>
              </a:lnSpc>
              <a:buNone/>
            </a:pPr>
            <a:r>
              <a:rPr lang="en-ZA" sz="1600" dirty="0">
                <a:effectLst/>
                <a:latin typeface="Arial" panose="020B0604020202020204" pitchFamily="34" charset="0"/>
                <a:ea typeface="MS Mincho" panose="02020609040205080304" pitchFamily="49" charset="-128"/>
              </a:rPr>
              <a:t>The ICT industry is rapidly changing and disrupting not only itself but other industries. Digital technologies particular, continue to advance and bring with these changes economic opportunities and challenges that force many countries to adapt and position themselves to take advantages of the said technological developments. </a:t>
            </a:r>
          </a:p>
          <a:p>
            <a:pPr algn="just">
              <a:lnSpc>
                <a:spcPct val="115000"/>
              </a:lnSpc>
              <a:spcAft>
                <a:spcPts val="1000"/>
              </a:spcAft>
            </a:pPr>
            <a:r>
              <a:rPr lang="en-ZA" sz="1600" b="1" dirty="0">
                <a:effectLst/>
                <a:latin typeface="Arial" panose="020B0604020202020204" pitchFamily="34" charset="0"/>
                <a:ea typeface="MS Mincho" panose="02020609040205080304" pitchFamily="49" charset="-128"/>
                <a:cs typeface="Times New Roman" panose="02020603050405020304" pitchFamily="18" charset="0"/>
              </a:rPr>
              <a:t>Technology affects all areas of life</a:t>
            </a:r>
            <a:r>
              <a:rPr lang="en-ZA" sz="1600" dirty="0">
                <a:effectLst/>
                <a:latin typeface="Arial" panose="020B0604020202020204" pitchFamily="34" charset="0"/>
                <a:ea typeface="MS Mincho" panose="02020609040205080304" pitchFamily="49" charset="-128"/>
                <a:cs typeface="Times New Roman" panose="02020603050405020304" pitchFamily="18" charset="0"/>
              </a:rPr>
              <a:t>: Digital technologies affect access and effective use related to business, education and government, socially as well as information pertaining to all aspects of one’s life.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latin typeface="Arial" panose="020B0604020202020204" pitchFamily="34" charset="0"/>
                <a:ea typeface="MS Mincho" panose="02020609040205080304" pitchFamily="49" charset="-128"/>
                <a:cs typeface="Times New Roman" panose="02020603050405020304" pitchFamily="18" charset="0"/>
              </a:rPr>
              <a:t>Technology addresses national challenges</a:t>
            </a:r>
            <a:r>
              <a:rPr lang="en-ZA" sz="1600" dirty="0">
                <a:effectLst/>
                <a:latin typeface="Arial" panose="020B0604020202020204" pitchFamily="34" charset="0"/>
                <a:ea typeface="MS Mincho" panose="02020609040205080304" pitchFamily="49" charset="-128"/>
                <a:cs typeface="Times New Roman" panose="02020603050405020304" pitchFamily="18" charset="0"/>
              </a:rPr>
              <a:t>: Digital technologies have become fundamental to approaches for addressing socio-economic equity, development and sustainability. Dealing with the challenges of poverty and inequality, building an inclusive economy. Establishing a capable and developmental state has partly become dependent on society across the full socio-economic spectrum – appropriating modern ICTs. </a:t>
            </a:r>
          </a:p>
          <a:p>
            <a:pPr algn="just">
              <a:lnSpc>
                <a:spcPct val="115000"/>
              </a:lnSpc>
              <a:spcAft>
                <a:spcPts val="1000"/>
              </a:spcAft>
            </a:pPr>
            <a:r>
              <a:rPr lang="en-ZA" sz="1600" b="1" dirty="0">
                <a:effectLst/>
                <a:latin typeface="Arial" panose="020B0604020202020204" pitchFamily="34" charset="0"/>
                <a:ea typeface="MS Mincho" panose="02020609040205080304" pitchFamily="49" charset="-128"/>
                <a:cs typeface="Times New Roman" panose="02020603050405020304" pitchFamily="18" charset="0"/>
              </a:rPr>
              <a:t>Digital skills are fundamental to ICT ecosystem:</a:t>
            </a:r>
            <a:r>
              <a:rPr lang="en-ZA" sz="1600" dirty="0">
                <a:effectLst/>
                <a:latin typeface="Arial" panose="020B0604020202020204" pitchFamily="34" charset="0"/>
                <a:ea typeface="MS Mincho" panose="02020609040205080304" pitchFamily="49" charset="-128"/>
                <a:cs typeface="Times New Roman" panose="02020603050405020304" pitchFamily="18" charset="0"/>
              </a:rPr>
              <a:t> ICTs do not stand alone. They exist in an ecosystem where the ability to use the technologies effectively is as important as the infrastructure and services. ICT infrastructure plays an integral part into technological advances. Therefore, the 4IR Commission is recommending that government should invest in making South Africa a hyper-scaled data  owner.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latin typeface="Arial" panose="020B0604020202020204" pitchFamily="34" charset="0"/>
                <a:ea typeface="MS Mincho" panose="02020609040205080304" pitchFamily="49" charset="-128"/>
                <a:cs typeface="Times New Roman" panose="02020603050405020304" pitchFamily="18" charset="0"/>
              </a:rPr>
              <a:t>Digital skills enable inclusion:</a:t>
            </a:r>
            <a:r>
              <a:rPr lang="en-ZA" sz="1600" dirty="0">
                <a:effectLst/>
                <a:latin typeface="Arial" panose="020B0604020202020204" pitchFamily="34" charset="0"/>
                <a:ea typeface="MS Mincho" panose="02020609040205080304" pitchFamily="49" charset="-128"/>
                <a:cs typeface="Times New Roman" panose="02020603050405020304" pitchFamily="18" charset="0"/>
              </a:rPr>
              <a:t> By developing and enhancing digital skills, all South Africans will be able to participate more equitably in a societal environment increasingly dominated by modern ICTs. This is particularly relevant for groups at risk of socio-economic exclusion, including the previously disadvantaged, elderly, unemployed, people in rural areas youth and women.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ZA" sz="1600" b="1" dirty="0">
              <a:solidFill>
                <a:prstClr val="black"/>
              </a:solidFill>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7</a:t>
            </a:fld>
            <a:endParaRPr lang="en-ZA" dirty="0"/>
          </a:p>
        </p:txBody>
      </p:sp>
    </p:spTree>
    <p:extLst>
      <p:ext uri="{BB962C8B-B14F-4D97-AF65-F5344CB8AC3E}">
        <p14:creationId xmlns:p14="http://schemas.microsoft.com/office/powerpoint/2010/main" xmlns="" val="72477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6998239" y="227897"/>
            <a:ext cx="5064065" cy="553998"/>
          </a:xfrm>
          <a:prstGeom prst="rect">
            <a:avLst/>
          </a:prstGeom>
          <a:noFill/>
        </p:spPr>
        <p:txBody>
          <a:bodyPr wrap="square" rtlCol="0">
            <a:spAutoFit/>
          </a:bodyPr>
          <a:lstStyle/>
          <a:p>
            <a:pPr algn="ctr"/>
            <a:r>
              <a:rPr lang="en-ZA" sz="3000" b="1" dirty="0"/>
              <a:t>PART B: SWOT ANALYSIS</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a:xfrm>
            <a:off x="8610600" y="6356350"/>
            <a:ext cx="2743200" cy="365125"/>
          </a:xfrm>
        </p:spPr>
        <p:txBody>
          <a:bodyPr/>
          <a:lstStyle/>
          <a:p>
            <a:fld id="{7C5138FA-002C-4525-9490-70C5858E63E3}" type="slidenum">
              <a:rPr lang="en-ZA" smtClean="0"/>
              <a:pPr/>
              <a:t>8</a:t>
            </a:fld>
            <a:endParaRPr lang="en-ZA" dirty="0"/>
          </a:p>
        </p:txBody>
      </p:sp>
      <p:graphicFrame>
        <p:nvGraphicFramePr>
          <p:cNvPr id="5" name="Table 4">
            <a:extLst>
              <a:ext uri="{FF2B5EF4-FFF2-40B4-BE49-F238E27FC236}">
                <a16:creationId xmlns:a16="http://schemas.microsoft.com/office/drawing/2014/main" xmlns="" id="{D1CEA7BC-BCCB-4F14-8F12-E795378E3F96}"/>
              </a:ext>
            </a:extLst>
          </p:cNvPr>
          <p:cNvGraphicFramePr>
            <a:graphicFrameLocks noGrp="1"/>
          </p:cNvGraphicFramePr>
          <p:nvPr>
            <p:extLst>
              <p:ext uri="{D42A27DB-BD31-4B8C-83A1-F6EECF244321}">
                <p14:modId xmlns:p14="http://schemas.microsoft.com/office/powerpoint/2010/main" xmlns="" val="1208767894"/>
              </p:ext>
            </p:extLst>
          </p:nvPr>
        </p:nvGraphicFramePr>
        <p:xfrm>
          <a:off x="766618" y="1598000"/>
          <a:ext cx="10658764" cy="4925051"/>
        </p:xfrm>
        <a:graphic>
          <a:graphicData uri="http://schemas.openxmlformats.org/drawingml/2006/table">
            <a:tbl>
              <a:tblPr firstRow="1" firstCol="1" bandRow="1">
                <a:tableStyleId>{E8B1032C-EA38-4F05-BA0D-38AFFFC7BED3}</a:tableStyleId>
              </a:tblPr>
              <a:tblGrid>
                <a:gridCol w="2889877">
                  <a:extLst>
                    <a:ext uri="{9D8B030D-6E8A-4147-A177-3AD203B41FA5}">
                      <a16:colId xmlns:a16="http://schemas.microsoft.com/office/drawing/2014/main" xmlns="" val="194392658"/>
                    </a:ext>
                  </a:extLst>
                </a:gridCol>
                <a:gridCol w="2588861">
                  <a:extLst>
                    <a:ext uri="{9D8B030D-6E8A-4147-A177-3AD203B41FA5}">
                      <a16:colId xmlns:a16="http://schemas.microsoft.com/office/drawing/2014/main" xmlns="" val="3718771767"/>
                    </a:ext>
                  </a:extLst>
                </a:gridCol>
                <a:gridCol w="2590013">
                  <a:extLst>
                    <a:ext uri="{9D8B030D-6E8A-4147-A177-3AD203B41FA5}">
                      <a16:colId xmlns:a16="http://schemas.microsoft.com/office/drawing/2014/main" xmlns="" val="1623073199"/>
                    </a:ext>
                  </a:extLst>
                </a:gridCol>
                <a:gridCol w="2590013">
                  <a:extLst>
                    <a:ext uri="{9D8B030D-6E8A-4147-A177-3AD203B41FA5}">
                      <a16:colId xmlns:a16="http://schemas.microsoft.com/office/drawing/2014/main" xmlns="" val="3054213169"/>
                    </a:ext>
                  </a:extLst>
                </a:gridCol>
              </a:tblGrid>
              <a:tr h="302318">
                <a:tc>
                  <a:txBody>
                    <a:bodyPr/>
                    <a:lstStyle/>
                    <a:p>
                      <a:pPr>
                        <a:lnSpc>
                          <a:spcPct val="115000"/>
                        </a:lnSpc>
                        <a:spcAft>
                          <a:spcPts val="1000"/>
                        </a:spcAft>
                      </a:pPr>
                      <a:r>
                        <a:rPr lang="en-ZA" sz="1200" b="1" dirty="0">
                          <a:effectLst/>
                          <a:latin typeface="Arial" panose="020B0604020202020204" pitchFamily="34" charset="0"/>
                          <a:cs typeface="Arial" panose="020B0604020202020204" pitchFamily="34" charset="0"/>
                        </a:rPr>
                        <a:t>Strengths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tc>
                  <a:txBody>
                    <a:bodyPr/>
                    <a:lstStyle/>
                    <a:p>
                      <a:pPr>
                        <a:lnSpc>
                          <a:spcPct val="115000"/>
                        </a:lnSpc>
                        <a:spcAft>
                          <a:spcPts val="1000"/>
                        </a:spcAft>
                      </a:pPr>
                      <a:r>
                        <a:rPr lang="en-ZA" sz="1200" b="1" dirty="0">
                          <a:solidFill>
                            <a:srgbClr val="000000"/>
                          </a:solidFill>
                          <a:effectLst/>
                          <a:latin typeface="Arial" panose="020B0604020202020204" pitchFamily="34" charset="0"/>
                          <a:cs typeface="Arial" panose="020B0604020202020204" pitchFamily="34" charset="0"/>
                        </a:rPr>
                        <a:t>Weaknesses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tc>
                  <a:txBody>
                    <a:bodyPr/>
                    <a:lstStyle/>
                    <a:p>
                      <a:pPr>
                        <a:lnSpc>
                          <a:spcPct val="115000"/>
                        </a:lnSpc>
                        <a:spcAft>
                          <a:spcPts val="1000"/>
                        </a:spcAft>
                      </a:pPr>
                      <a:r>
                        <a:rPr lang="en-ZA" sz="1200" b="1">
                          <a:solidFill>
                            <a:srgbClr val="000000"/>
                          </a:solidFill>
                          <a:effectLst/>
                          <a:latin typeface="Arial" panose="020B0604020202020204" pitchFamily="34" charset="0"/>
                          <a:cs typeface="Arial" panose="020B0604020202020204" pitchFamily="34" charset="0"/>
                        </a:rPr>
                        <a:t>Opportunities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tc>
                  <a:txBody>
                    <a:bodyPr/>
                    <a:lstStyle/>
                    <a:p>
                      <a:pPr>
                        <a:lnSpc>
                          <a:spcPct val="115000"/>
                        </a:lnSpc>
                        <a:spcAft>
                          <a:spcPts val="1000"/>
                        </a:spcAft>
                      </a:pPr>
                      <a:r>
                        <a:rPr lang="en-ZA" sz="1200" b="1" dirty="0">
                          <a:solidFill>
                            <a:srgbClr val="000000"/>
                          </a:solidFill>
                          <a:effectLst/>
                          <a:latin typeface="Arial" panose="020B0604020202020204" pitchFamily="34" charset="0"/>
                          <a:cs typeface="Arial" panose="020B0604020202020204" pitchFamily="34" charset="0"/>
                        </a:rPr>
                        <a:t>Threats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extLst>
                  <a:ext uri="{0D108BD9-81ED-4DB2-BD59-A6C34878D82A}">
                    <a16:rowId xmlns:a16="http://schemas.microsoft.com/office/drawing/2014/main" xmlns="" val="1796934978"/>
                  </a:ext>
                </a:extLst>
              </a:tr>
              <a:tr h="4622733">
                <a:tc>
                  <a:txBody>
                    <a:bodyPr/>
                    <a:lstStyle/>
                    <a:p>
                      <a:pPr>
                        <a:lnSpc>
                          <a:spcPct val="115000"/>
                        </a:lnSpc>
                        <a:spcAft>
                          <a:spcPts val="1000"/>
                        </a:spcAft>
                      </a:pPr>
                      <a:r>
                        <a:rPr lang="en-US" sz="1000" b="0" dirty="0">
                          <a:effectLst/>
                          <a:latin typeface="Arial" panose="020B0604020202020204" pitchFamily="34" charset="0"/>
                          <a:cs typeface="Arial" panose="020B0604020202020204" pitchFamily="34" charset="0"/>
                        </a:rPr>
                        <a:t>Good management team</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Good operating systems </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Strong governance system and a stable boarding </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Available talent and the right staff attitude </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Embracing of change </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Futuristic Mandate</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Consequence management </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err="1">
                          <a:effectLst/>
                          <a:latin typeface="Arial" panose="020B0604020202020204" pitchFamily="34" charset="0"/>
                          <a:cs typeface="Arial" panose="020B0604020202020204" pitchFamily="34" charset="0"/>
                        </a:rPr>
                        <a:t>Organisational</a:t>
                      </a:r>
                      <a:r>
                        <a:rPr lang="en-US" sz="1000" b="0" dirty="0">
                          <a:effectLst/>
                          <a:latin typeface="Arial" panose="020B0604020202020204" pitchFamily="34" charset="0"/>
                          <a:cs typeface="Arial" panose="020B0604020202020204" pitchFamily="34" charset="0"/>
                        </a:rPr>
                        <a:t> Agility and willingness to learn</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Accredited courses</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National institute</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US" sz="1000" b="0" dirty="0">
                          <a:effectLst/>
                          <a:latin typeface="Arial" panose="020B0604020202020204" pitchFamily="34" charset="0"/>
                          <a:cs typeface="Arial" panose="020B0604020202020204" pitchFamily="34" charset="0"/>
                        </a:rPr>
                        <a:t>Enjoying the support of DCDT</a:t>
                      </a:r>
                      <a:endParaRPr lang="en-ZA" sz="1000" b="0" dirty="0">
                        <a:effectLst/>
                        <a:latin typeface="Arial" panose="020B0604020202020204" pitchFamily="34" charset="0"/>
                        <a:cs typeface="Arial" panose="020B0604020202020204" pitchFamily="34" charset="0"/>
                      </a:endParaRPr>
                    </a:p>
                    <a:p>
                      <a:pPr>
                        <a:lnSpc>
                          <a:spcPct val="115000"/>
                        </a:lnSpc>
                        <a:spcAft>
                          <a:spcPts val="1000"/>
                        </a:spcAft>
                      </a:pPr>
                      <a:r>
                        <a:rPr lang="en-ZA" sz="1000" dirty="0">
                          <a:effectLst/>
                          <a:latin typeface="Arial" panose="020B060402020202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tc>
                  <a:txBody>
                    <a:bodyPr/>
                    <a:lstStyle/>
                    <a:p>
                      <a:pPr>
                        <a:lnSpc>
                          <a:spcPct val="115000"/>
                        </a:lnSpc>
                        <a:spcAft>
                          <a:spcPts val="1000"/>
                        </a:spcAft>
                      </a:pPr>
                      <a:r>
                        <a:rPr lang="en-ZA" sz="1000" dirty="0">
                          <a:effectLst/>
                          <a:latin typeface="Arial" panose="020B0604020202020204" pitchFamily="34" charset="0"/>
                          <a:cs typeface="Arial" panose="020B0604020202020204" pitchFamily="34" charset="0"/>
                        </a:rPr>
                        <a:t>Inefficiencies in the business model</a:t>
                      </a:r>
                    </a:p>
                    <a:p>
                      <a:pPr>
                        <a:lnSpc>
                          <a:spcPct val="115000"/>
                        </a:lnSpc>
                        <a:spcAft>
                          <a:spcPts val="1000"/>
                        </a:spcAft>
                      </a:pPr>
                      <a:r>
                        <a:rPr lang="en-ZA" sz="1000" dirty="0">
                          <a:effectLst/>
                          <a:latin typeface="Arial" panose="020B0604020202020204" pitchFamily="34" charset="0"/>
                          <a:cs typeface="Arial" panose="020B0604020202020204" pitchFamily="34" charset="0"/>
                        </a:rPr>
                        <a:t>Lack of planning which results in operational decisions taking long</a:t>
                      </a:r>
                    </a:p>
                    <a:p>
                      <a:pPr>
                        <a:lnSpc>
                          <a:spcPct val="115000"/>
                        </a:lnSpc>
                        <a:spcAft>
                          <a:spcPts val="1000"/>
                        </a:spcAft>
                      </a:pPr>
                      <a:r>
                        <a:rPr lang="en-ZA" sz="1000" dirty="0">
                          <a:effectLst/>
                          <a:latin typeface="Arial" panose="020B0604020202020204" pitchFamily="34" charset="0"/>
                          <a:cs typeface="Arial" panose="020B0604020202020204" pitchFamily="34" charset="0"/>
                        </a:rPr>
                        <a:t>Vacant executive positions </a:t>
                      </a:r>
                    </a:p>
                    <a:p>
                      <a:pPr>
                        <a:lnSpc>
                          <a:spcPct val="115000"/>
                        </a:lnSpc>
                        <a:spcAft>
                          <a:spcPts val="1000"/>
                        </a:spcAft>
                      </a:pPr>
                      <a:r>
                        <a:rPr lang="en-ZA" sz="1000" dirty="0">
                          <a:effectLst/>
                          <a:latin typeface="Arial" panose="020B0604020202020204" pitchFamily="34" charset="0"/>
                          <a:cs typeface="Arial" panose="020B0604020202020204" pitchFamily="34" charset="0"/>
                        </a:rPr>
                        <a:t>Inadequate organisation structure</a:t>
                      </a:r>
                    </a:p>
                    <a:p>
                      <a:pPr>
                        <a:lnSpc>
                          <a:spcPct val="115000"/>
                        </a:lnSpc>
                        <a:spcAft>
                          <a:spcPts val="1000"/>
                        </a:spcAft>
                      </a:pPr>
                      <a:r>
                        <a:rPr lang="en-ZA" sz="1000" dirty="0">
                          <a:effectLst/>
                          <a:latin typeface="Arial" panose="020B0604020202020204" pitchFamily="34" charset="0"/>
                          <a:cs typeface="Arial" panose="020B0604020202020204" pitchFamily="34" charset="0"/>
                        </a:rPr>
                        <a:t>Inadequate human Capital skills </a:t>
                      </a:r>
                    </a:p>
                    <a:p>
                      <a:pPr>
                        <a:lnSpc>
                          <a:spcPct val="115000"/>
                        </a:lnSpc>
                        <a:spcAft>
                          <a:spcPts val="1000"/>
                        </a:spcAft>
                      </a:pPr>
                      <a:r>
                        <a:rPr lang="en-ZA" sz="1000" dirty="0">
                          <a:effectLst/>
                          <a:latin typeface="Arial" panose="020B0604020202020204" pitchFamily="34" charset="0"/>
                          <a:cs typeface="Arial" panose="020B0604020202020204" pitchFamily="34" charset="0"/>
                        </a:rPr>
                        <a:t>Unquantifiable impact</a:t>
                      </a:r>
                    </a:p>
                    <a:p>
                      <a:pPr>
                        <a:lnSpc>
                          <a:spcPct val="115000"/>
                        </a:lnSpc>
                        <a:spcAft>
                          <a:spcPts val="1000"/>
                        </a:spcAft>
                      </a:pPr>
                      <a:r>
                        <a:rPr lang="en-ZA" sz="1000" dirty="0">
                          <a:effectLst/>
                          <a:latin typeface="Arial" panose="020B0604020202020204" pitchFamily="34" charset="0"/>
                          <a:cs typeface="Arial" panose="020B0604020202020204" pitchFamily="34" charset="0"/>
                        </a:rPr>
                        <a:t>Lack of learning support devices </a:t>
                      </a:r>
                    </a:p>
                    <a:p>
                      <a:pPr>
                        <a:lnSpc>
                          <a:spcPct val="115000"/>
                        </a:lnSpc>
                        <a:spcAft>
                          <a:spcPts val="1000"/>
                        </a:spcAft>
                      </a:pPr>
                      <a:r>
                        <a:rPr lang="en-ZA" sz="1000" dirty="0">
                          <a:effectLst/>
                          <a:latin typeface="Arial" panose="020B0604020202020204" pitchFamily="34" charset="0"/>
                          <a:cs typeface="Arial" panose="020B0604020202020204" pitchFamily="34" charset="0"/>
                        </a:rPr>
                        <a:t>Lack of enterprise-wide ICT system </a:t>
                      </a:r>
                    </a:p>
                    <a:p>
                      <a:pPr>
                        <a:lnSpc>
                          <a:spcPct val="115000"/>
                        </a:lnSpc>
                        <a:spcAft>
                          <a:spcPts val="1000"/>
                        </a:spcAft>
                      </a:pPr>
                      <a:r>
                        <a:rPr lang="en-ZA" sz="1000" dirty="0">
                          <a:effectLst/>
                          <a:latin typeface="Arial" panose="020B0604020202020204" pitchFamily="34" charset="0"/>
                          <a:cs typeface="Arial" panose="020B0604020202020204" pitchFamily="34" charset="0"/>
                        </a:rPr>
                        <a:t>Inadequate digitalization in the operating environment </a:t>
                      </a:r>
                    </a:p>
                    <a:p>
                      <a:pPr>
                        <a:lnSpc>
                          <a:spcPct val="115000"/>
                        </a:lnSpc>
                        <a:spcAft>
                          <a:spcPts val="1000"/>
                        </a:spcAft>
                      </a:pPr>
                      <a:r>
                        <a:rPr lang="en-ZA" sz="1000" dirty="0">
                          <a:effectLst/>
                          <a:latin typeface="Arial" panose="020B0604020202020204" pitchFamily="34" charset="0"/>
                          <a:cs typeface="Arial" panose="020B0604020202020204" pitchFamily="34" charset="0"/>
                        </a:rPr>
                        <a:t>Lack of presence in the provinces</a:t>
                      </a:r>
                    </a:p>
                    <a:p>
                      <a:pPr>
                        <a:lnSpc>
                          <a:spcPct val="115000"/>
                        </a:lnSpc>
                        <a:spcAft>
                          <a:spcPts val="1000"/>
                        </a:spcAft>
                      </a:pPr>
                      <a:r>
                        <a:rPr lang="en-ZA" sz="1000" dirty="0">
                          <a:effectLst/>
                          <a:latin typeface="Arial" panose="020B0604020202020204" pitchFamily="34" charset="0"/>
                          <a:cs typeface="Arial" panose="020B0604020202020204" pitchFamily="34" charset="0"/>
                        </a:rPr>
                        <a:t>Inadequate Risk Management</a:t>
                      </a:r>
                    </a:p>
                    <a:p>
                      <a:pPr>
                        <a:lnSpc>
                          <a:spcPct val="115000"/>
                        </a:lnSpc>
                        <a:spcAft>
                          <a:spcPts val="1000"/>
                        </a:spcAft>
                      </a:pPr>
                      <a:r>
                        <a:rPr lang="en-ZA" sz="1000" dirty="0">
                          <a:effectLst/>
                          <a:latin typeface="Arial" panose="020B0604020202020204" pitchFamily="34" charset="0"/>
                          <a:cs typeface="Arial" panose="020B0604020202020204" pitchFamily="34" charset="0"/>
                        </a:rPr>
                        <a:t>Lack of intellectual property</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tc>
                  <a:txBody>
                    <a:bodyPr/>
                    <a:lstStyle/>
                    <a:p>
                      <a:pPr>
                        <a:lnSpc>
                          <a:spcPct val="115000"/>
                        </a:lnSpc>
                        <a:spcAft>
                          <a:spcPts val="1000"/>
                        </a:spcAft>
                      </a:pPr>
                      <a:r>
                        <a:rPr lang="en-US" sz="1000" dirty="0">
                          <a:effectLst/>
                          <a:latin typeface="Arial" panose="020B0604020202020204" pitchFamily="34" charset="0"/>
                          <a:cs typeface="Arial" panose="020B0604020202020204" pitchFamily="34" charset="0"/>
                        </a:rPr>
                        <a:t>Recognition as leader of digital skills development </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Demand for products and services impact on the lives of beneficiaries</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Position in digital and broadcasting skills development ecosystem</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Centre for the possibilities for SA and </a:t>
                      </a:r>
                      <a:r>
                        <a:rPr lang="en-US" sz="1000" dirty="0" err="1">
                          <a:effectLst/>
                          <a:latin typeface="Arial" panose="020B0604020202020204" pitchFamily="34" charset="0"/>
                          <a:cs typeface="Arial" panose="020B0604020202020204" pitchFamily="34" charset="0"/>
                        </a:rPr>
                        <a:t>Digitalisation</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Provision of e-commerce skills for SMMEs</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Make an impact on national imperatives</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Digital collaborator of choice</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Promoting literacy and use of new digital technologies </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US" sz="1000" dirty="0">
                          <a:effectLst/>
                          <a:latin typeface="Arial" panose="020B0604020202020204" pitchFamily="34" charset="0"/>
                          <a:cs typeface="Arial" panose="020B0604020202020204" pitchFamily="34" charset="0"/>
                        </a:rPr>
                        <a:t>Modernizing learning platforms </a:t>
                      </a:r>
                      <a:endParaRPr lang="en-ZA" sz="1000" dirty="0">
                        <a:effectLst/>
                        <a:latin typeface="Arial" panose="020B0604020202020204" pitchFamily="34" charset="0"/>
                        <a:cs typeface="Arial" panose="020B0604020202020204" pitchFamily="34" charset="0"/>
                      </a:endParaRPr>
                    </a:p>
                    <a:p>
                      <a:pPr>
                        <a:lnSpc>
                          <a:spcPct val="115000"/>
                        </a:lnSpc>
                        <a:spcAft>
                          <a:spcPts val="1000"/>
                        </a:spcAft>
                      </a:pPr>
                      <a:r>
                        <a:rPr lang="en-ZA" sz="1000" dirty="0">
                          <a:effectLst/>
                          <a:latin typeface="Arial" panose="020B0604020202020204" pitchFamily="34" charset="0"/>
                          <a:cs typeface="Arial" panose="020B0604020202020204" pitchFamily="34" charset="0"/>
                        </a:rPr>
                        <a:t> </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tc>
                  <a:txBody>
                    <a:bodyPr/>
                    <a:lstStyle/>
                    <a:p>
                      <a:pPr>
                        <a:lnSpc>
                          <a:spcPct val="115000"/>
                        </a:lnSpc>
                        <a:spcAft>
                          <a:spcPts val="1000"/>
                        </a:spcAft>
                      </a:pPr>
                      <a:r>
                        <a:rPr lang="en-ZA" sz="1000" dirty="0">
                          <a:effectLst/>
                          <a:latin typeface="Arial" panose="020B0604020202020204" pitchFamily="34" charset="0"/>
                          <a:cs typeface="Arial" panose="020B0604020202020204" pitchFamily="34" charset="0"/>
                        </a:rPr>
                        <a:t>NEMISA is not well known despite its critical role and good delivery</a:t>
                      </a:r>
                    </a:p>
                    <a:p>
                      <a:pPr>
                        <a:lnSpc>
                          <a:spcPct val="115000"/>
                        </a:lnSpc>
                        <a:spcAft>
                          <a:spcPts val="1000"/>
                        </a:spcAft>
                      </a:pPr>
                      <a:r>
                        <a:rPr lang="en-ZA" sz="1000" dirty="0">
                          <a:effectLst/>
                          <a:latin typeface="Arial" panose="020B0604020202020204" pitchFamily="34" charset="0"/>
                          <a:cs typeface="Arial" panose="020B0604020202020204" pitchFamily="34" charset="0"/>
                        </a:rPr>
                        <a:t> Inability to take up opportunities due to lack of foresight</a:t>
                      </a:r>
                    </a:p>
                    <a:p>
                      <a:pPr>
                        <a:lnSpc>
                          <a:spcPct val="115000"/>
                        </a:lnSpc>
                        <a:spcAft>
                          <a:spcPts val="1000"/>
                        </a:spcAft>
                      </a:pPr>
                      <a:r>
                        <a:rPr lang="en-ZA" sz="1000" dirty="0">
                          <a:effectLst/>
                          <a:latin typeface="Arial" panose="020B0604020202020204" pitchFamily="34" charset="0"/>
                          <a:cs typeface="Arial" panose="020B0604020202020204" pitchFamily="34" charset="0"/>
                        </a:rPr>
                        <a:t>NEMISA not being recognised by partner organisations for the work it has done</a:t>
                      </a:r>
                    </a:p>
                    <a:p>
                      <a:pPr>
                        <a:lnSpc>
                          <a:spcPct val="115000"/>
                        </a:lnSpc>
                        <a:spcAft>
                          <a:spcPts val="1000"/>
                        </a:spcAft>
                      </a:pPr>
                      <a:r>
                        <a:rPr lang="en-ZA" sz="1000" dirty="0">
                          <a:effectLst/>
                          <a:latin typeface="Arial" panose="020B0604020202020204" pitchFamily="34" charset="0"/>
                          <a:cs typeface="Arial" panose="020B0604020202020204" pitchFamily="34" charset="0"/>
                        </a:rPr>
                        <a:t>Lack of Brand Management capacity </a:t>
                      </a:r>
                    </a:p>
                    <a:p>
                      <a:pPr>
                        <a:lnSpc>
                          <a:spcPct val="115000"/>
                        </a:lnSpc>
                        <a:spcAft>
                          <a:spcPts val="1000"/>
                        </a:spcAft>
                      </a:pPr>
                      <a:r>
                        <a:rPr lang="en-ZA" sz="1000" dirty="0">
                          <a:effectLst/>
                          <a:latin typeface="Arial" panose="020B0604020202020204" pitchFamily="34" charset="0"/>
                          <a:cs typeface="Arial" panose="020B0604020202020204" pitchFamily="34" charset="0"/>
                        </a:rPr>
                        <a:t>Cyber Security threats </a:t>
                      </a:r>
                    </a:p>
                    <a:p>
                      <a:pPr>
                        <a:lnSpc>
                          <a:spcPct val="115000"/>
                        </a:lnSpc>
                        <a:spcAft>
                          <a:spcPts val="1000"/>
                        </a:spcAft>
                      </a:pPr>
                      <a:r>
                        <a:rPr lang="en-ZA" sz="1000" dirty="0">
                          <a:effectLst/>
                          <a:latin typeface="Arial" panose="020B0604020202020204" pitchFamily="34" charset="0"/>
                          <a:cs typeface="Arial" panose="020B0604020202020204" pitchFamily="34" charset="0"/>
                        </a:rPr>
                        <a:t>High price of data</a:t>
                      </a:r>
                    </a:p>
                    <a:p>
                      <a:pPr>
                        <a:lnSpc>
                          <a:spcPct val="115000"/>
                        </a:lnSpc>
                        <a:spcAft>
                          <a:spcPts val="1000"/>
                        </a:spcAft>
                      </a:pPr>
                      <a:r>
                        <a:rPr lang="en-ZA" sz="1000" dirty="0">
                          <a:effectLst/>
                          <a:latin typeface="Arial" panose="020B0604020202020204" pitchFamily="34" charset="0"/>
                          <a:cs typeface="Arial" panose="020B0604020202020204" pitchFamily="34" charset="0"/>
                        </a:rPr>
                        <a:t>Inhibiting legislation</a:t>
                      </a:r>
                    </a:p>
                    <a:p>
                      <a:pPr>
                        <a:lnSpc>
                          <a:spcPct val="115000"/>
                        </a:lnSpc>
                        <a:spcAft>
                          <a:spcPts val="1000"/>
                        </a:spcAft>
                      </a:pPr>
                      <a:r>
                        <a:rPr lang="en-ZA" sz="1000" dirty="0">
                          <a:effectLst/>
                          <a:latin typeface="Arial" panose="020B0604020202020204" pitchFamily="34" charset="0"/>
                          <a:cs typeface="Arial" panose="020B0604020202020204" pitchFamily="34" charset="0"/>
                        </a:rPr>
                        <a:t>National disasters </a:t>
                      </a:r>
                    </a:p>
                    <a:p>
                      <a:pPr>
                        <a:lnSpc>
                          <a:spcPct val="115000"/>
                        </a:lnSpc>
                        <a:spcAft>
                          <a:spcPts val="1000"/>
                        </a:spcAft>
                      </a:pPr>
                      <a:r>
                        <a:rPr lang="en-ZA" sz="1000" dirty="0">
                          <a:effectLst/>
                          <a:latin typeface="Arial" panose="020B0604020202020204" pitchFamily="34" charset="0"/>
                          <a:cs typeface="Arial" panose="020B0604020202020204" pitchFamily="34" charset="0"/>
                        </a:rPr>
                        <a:t>New competitors</a:t>
                      </a:r>
                      <a:endParaRPr lang="en-ZA" sz="1000" dirty="0">
                        <a:effectLst/>
                        <a:latin typeface="Arial" panose="020B0604020202020204" pitchFamily="34" charset="0"/>
                        <a:ea typeface="Calibri" panose="020F0502020204030204" pitchFamily="34" charset="0"/>
                        <a:cs typeface="Arial" panose="020B0604020202020204" pitchFamily="34" charset="0"/>
                      </a:endParaRPr>
                    </a:p>
                  </a:txBody>
                  <a:tcPr marL="49507" marR="49507" marT="0" marB="0"/>
                </a:tc>
                <a:extLst>
                  <a:ext uri="{0D108BD9-81ED-4DB2-BD59-A6C34878D82A}">
                    <a16:rowId xmlns:a16="http://schemas.microsoft.com/office/drawing/2014/main" xmlns="" val="589573619"/>
                  </a:ext>
                </a:extLst>
              </a:tr>
            </a:tbl>
          </a:graphicData>
        </a:graphic>
      </p:graphicFrame>
    </p:spTree>
    <p:extLst>
      <p:ext uri="{BB962C8B-B14F-4D97-AF65-F5344CB8AC3E}">
        <p14:creationId xmlns:p14="http://schemas.microsoft.com/office/powerpoint/2010/main" xmlns="" val="92386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248A3D-DA26-46D2-9488-77B98D735915}"/>
              </a:ext>
            </a:extLst>
          </p:cNvPr>
          <p:cNvSpPr/>
          <p:nvPr/>
        </p:nvSpPr>
        <p:spPr>
          <a:xfrm>
            <a:off x="0" y="6561438"/>
            <a:ext cx="12192000" cy="296562"/>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xmlns=""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xmlns="" id="{DBEE3C44-486B-417D-BF0D-C683D5316A87}"/>
              </a:ext>
            </a:extLst>
          </p:cNvPr>
          <p:cNvPicPr>
            <a:picLocks noChangeAspect="1"/>
          </p:cNvPicPr>
          <p:nvPr/>
        </p:nvPicPr>
        <p:blipFill>
          <a:blip r:embed="rId4" cstate="print"/>
          <a:stretch>
            <a:fillRect/>
          </a:stretch>
        </p:blipFill>
        <p:spPr>
          <a:xfrm>
            <a:off x="0" y="1094208"/>
            <a:ext cx="12192000" cy="298704"/>
          </a:xfrm>
          <a:prstGeom prst="rect">
            <a:avLst/>
          </a:prstGeom>
        </p:spPr>
      </p:pic>
      <p:sp>
        <p:nvSpPr>
          <p:cNvPr id="3" name="TextBox 2">
            <a:extLst>
              <a:ext uri="{FF2B5EF4-FFF2-40B4-BE49-F238E27FC236}">
                <a16:creationId xmlns:a16="http://schemas.microsoft.com/office/drawing/2014/main" xmlns="" id="{E2263BCA-E8AC-4219-BE9D-8E641CD0A059}"/>
              </a:ext>
            </a:extLst>
          </p:cNvPr>
          <p:cNvSpPr txBox="1"/>
          <p:nvPr/>
        </p:nvSpPr>
        <p:spPr>
          <a:xfrm>
            <a:off x="7032030" y="289453"/>
            <a:ext cx="5064065" cy="954107"/>
          </a:xfrm>
          <a:prstGeom prst="rect">
            <a:avLst/>
          </a:prstGeom>
          <a:noFill/>
        </p:spPr>
        <p:txBody>
          <a:bodyPr wrap="square" rtlCol="0">
            <a:spAutoFit/>
          </a:bodyPr>
          <a:lstStyle/>
          <a:p>
            <a:pPr algn="ctr"/>
            <a:r>
              <a:rPr lang="en-ZA" sz="2800" b="1" dirty="0"/>
              <a:t>PART B: STRATEGIC KEY FOCUS AREAS </a:t>
            </a:r>
          </a:p>
        </p:txBody>
      </p:sp>
      <p:sp>
        <p:nvSpPr>
          <p:cNvPr id="4" name="Slide Number Placeholder 3">
            <a:extLst>
              <a:ext uri="{FF2B5EF4-FFF2-40B4-BE49-F238E27FC236}">
                <a16:creationId xmlns:a16="http://schemas.microsoft.com/office/drawing/2014/main" xmlns="" id="{92CE517F-A213-4ADB-A116-3D51B111BF34}"/>
              </a:ext>
            </a:extLst>
          </p:cNvPr>
          <p:cNvSpPr>
            <a:spLocks noGrp="1"/>
          </p:cNvSpPr>
          <p:nvPr>
            <p:ph type="sldNum" sz="quarter" idx="12"/>
          </p:nvPr>
        </p:nvSpPr>
        <p:spPr/>
        <p:txBody>
          <a:bodyPr/>
          <a:lstStyle/>
          <a:p>
            <a:fld id="{7C5138FA-002C-4525-9490-70C5858E63E3}" type="slidenum">
              <a:rPr lang="en-ZA" smtClean="0"/>
              <a:pPr/>
              <a:t>9</a:t>
            </a:fld>
            <a:endParaRPr lang="en-ZA" dirty="0"/>
          </a:p>
        </p:txBody>
      </p:sp>
      <p:sp>
        <p:nvSpPr>
          <p:cNvPr id="10" name="TextBox 9">
            <a:extLst>
              <a:ext uri="{FF2B5EF4-FFF2-40B4-BE49-F238E27FC236}">
                <a16:creationId xmlns:a16="http://schemas.microsoft.com/office/drawing/2014/main" xmlns="" id="{50080DEC-7E38-4BCC-87A4-FFF280BB1FE7}"/>
              </a:ext>
            </a:extLst>
          </p:cNvPr>
          <p:cNvSpPr txBox="1"/>
          <p:nvPr/>
        </p:nvSpPr>
        <p:spPr>
          <a:xfrm>
            <a:off x="470210" y="1508525"/>
            <a:ext cx="11251580" cy="4809265"/>
          </a:xfrm>
          <a:prstGeom prst="rect">
            <a:avLst/>
          </a:prstGeom>
          <a:noFill/>
        </p:spPr>
        <p:txBody>
          <a:bodyPr wrap="square">
            <a:spAutoFit/>
          </a:bodyPr>
          <a:lstStyle/>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1.Human capital capacity:</a:t>
            </a:r>
            <a:r>
              <a:rPr lang="en-ZA" sz="1600" dirty="0">
                <a:effectLst/>
                <a:ea typeface="MS Mincho" panose="02020609040205080304" pitchFamily="49" charset="-128"/>
                <a:cs typeface="Times New Roman" panose="02020603050405020304" pitchFamily="18" charset="0"/>
              </a:rPr>
              <a:t> NEMISA will prioritise the filling of vacant positions, upskilling the current staff and maintaining employee wellness</a:t>
            </a:r>
            <a:endParaRPr lang="en-ZA" sz="1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2.Advancing NEMISA as an institution:</a:t>
            </a:r>
            <a:r>
              <a:rPr lang="en-ZA" sz="1600" dirty="0">
                <a:effectLst/>
                <a:ea typeface="MS Mincho" panose="02020609040205080304" pitchFamily="49" charset="-128"/>
                <a:cs typeface="Times New Roman" panose="02020603050405020304" pitchFamily="18" charset="0"/>
              </a:rPr>
              <a:t> Marketing NEMISA brand and its offerings, reviewing of the value proposition, Digitalisation of NEMISA, strengthen research and development, the establishment of new revenue generation sources and improving organisation’s performance management system and the Monitoring and Evaluation system</a:t>
            </a:r>
            <a:endParaRPr lang="en-ZA" sz="1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3.Organisational change:</a:t>
            </a:r>
            <a:r>
              <a:rPr lang="en-ZA" sz="1600" dirty="0">
                <a:effectLst/>
                <a:ea typeface="MS Mincho" panose="02020609040205080304" pitchFamily="49" charset="-128"/>
                <a:cs typeface="Times New Roman" panose="02020603050405020304" pitchFamily="18" charset="0"/>
              </a:rPr>
              <a:t> Efficiently manage organisational change and Implement organisation culture change project.  </a:t>
            </a:r>
            <a:endParaRPr lang="en-ZA" sz="1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4.Partnerships</a:t>
            </a:r>
            <a:r>
              <a:rPr lang="en-ZA" sz="1600" dirty="0">
                <a:effectLst/>
                <a:ea typeface="MS Mincho" panose="02020609040205080304" pitchFamily="49" charset="-128"/>
                <a:cs typeface="Times New Roman" panose="02020603050405020304" pitchFamily="18" charset="0"/>
              </a:rPr>
              <a:t>: Considering its limited resources NEMISA will forge strategic partnerships that will enable the advancement of its mandate</a:t>
            </a:r>
            <a:endParaRPr lang="en-ZA" sz="1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5.Basic Education and Post schooling sector: </a:t>
            </a:r>
            <a:r>
              <a:rPr lang="en-ZA" sz="1600" dirty="0">
                <a:effectLst/>
                <a:ea typeface="MS Mincho" panose="02020609040205080304" pitchFamily="49" charset="-128"/>
                <a:cs typeface="Times New Roman" panose="02020603050405020304" pitchFamily="18" charset="0"/>
              </a:rPr>
              <a:t>To realise its mandate NEMISA believes that the Basic Education and Post schooling sectors will yield the desired results in creating an information society.</a:t>
            </a:r>
            <a:endParaRPr lang="en-ZA" sz="1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6.SMME Digital Entrepreneurship:</a:t>
            </a:r>
            <a:r>
              <a:rPr lang="en-ZA" sz="1600" dirty="0">
                <a:effectLst/>
                <a:ea typeface="MS Mincho" panose="02020609040205080304" pitchFamily="49" charset="-128"/>
                <a:cs typeface="Times New Roman" panose="02020603050405020304" pitchFamily="18" charset="0"/>
              </a:rPr>
              <a:t> Noting that the SMMEs are key to the economic recovery of South Africa NEMISA will focus on empowering small businesses to participate in the digital economy.</a:t>
            </a:r>
            <a:endParaRPr lang="en-ZA" sz="1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ZA" sz="1600" b="1" dirty="0">
                <a:effectLst/>
                <a:ea typeface="MS Mincho" panose="02020609040205080304" pitchFamily="49" charset="-128"/>
                <a:cs typeface="Times New Roman" panose="02020603050405020304" pitchFamily="18" charset="0"/>
              </a:rPr>
              <a:t>7.Creative Media and Broadcasting:</a:t>
            </a:r>
            <a:r>
              <a:rPr lang="en-ZA" sz="1600" dirty="0">
                <a:effectLst/>
                <a:ea typeface="MS Mincho" panose="02020609040205080304" pitchFamily="49" charset="-128"/>
                <a:cs typeface="Times New Roman" panose="02020603050405020304" pitchFamily="18" charset="0"/>
              </a:rPr>
              <a:t> NEMISA will improve its focus on the Creative Media and Broadcasting industry noting that this is the original mandate of NEMISA and the need to renew NEMISA’s contribution to the industry.</a:t>
            </a:r>
            <a:endParaRPr lang="en-Z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95730645"/>
      </p:ext>
    </p:extLst>
  </p:cSld>
  <p:clrMapOvr>
    <a:masterClrMapping/>
  </p:clrMapOvr>
</p:sld>
</file>

<file path=ppt/theme/theme1.xml><?xml version="1.0" encoding="utf-8"?>
<a:theme xmlns:a="http://schemas.openxmlformats.org/drawingml/2006/main" name="NEMISA_PowerPointPress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EMISA_PowerPointPresso" id="{022CE575-58D8-4EC6-8903-4F0CB1609C60}" vid="{E21C67E9-8ECD-45FC-95DD-C11ABC6A8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BFFFC785DA0B42AF779995A7BB7AE5" ma:contentTypeVersion="14" ma:contentTypeDescription="Create a new document." ma:contentTypeScope="" ma:versionID="1511eecc560d24a0fe65647999e2c98e">
  <xsd:schema xmlns:xsd="http://www.w3.org/2001/XMLSchema" xmlns:xs="http://www.w3.org/2001/XMLSchema" xmlns:p="http://schemas.microsoft.com/office/2006/metadata/properties" xmlns:ns3="a5fe980f-6ebf-473a-9460-b3e439b69c3e" xmlns:ns4="5d083db3-2ade-4f7b-a54e-b1db2eb061da" targetNamespace="http://schemas.microsoft.com/office/2006/metadata/properties" ma:root="true" ma:fieldsID="6d9208ae5de63465cdf5f348a4210a46" ns3:_="" ns4:_="">
    <xsd:import namespace="a5fe980f-6ebf-473a-9460-b3e439b69c3e"/>
    <xsd:import namespace="5d083db3-2ade-4f7b-a54e-b1db2eb061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e980f-6ebf-473a-9460-b3e439b69c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083db3-2ade-4f7b-a54e-b1db2eb061d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8ED1E9-5A7B-4FE5-8C57-A7931B64C12D}">
  <ds:schemaRefs>
    <ds:schemaRef ds:uri="http://schemas.microsoft.com/sharepoint/v3/contenttype/forms"/>
  </ds:schemaRefs>
</ds:datastoreItem>
</file>

<file path=customXml/itemProps2.xml><?xml version="1.0" encoding="utf-8"?>
<ds:datastoreItem xmlns:ds="http://schemas.openxmlformats.org/officeDocument/2006/customXml" ds:itemID="{30DFB0C3-07FF-4B84-AF15-C893513E8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e980f-6ebf-473a-9460-b3e439b69c3e"/>
    <ds:schemaRef ds:uri="5d083db3-2ade-4f7b-a54e-b1db2eb061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BB4C4-4436-4707-A032-EF5015CC0612}">
  <ds:schemaRefs>
    <ds:schemaRef ds:uri="a5fe980f-6ebf-473a-9460-b3e439b69c3e"/>
    <ds:schemaRef ds:uri="http://purl.org/dc/terms/"/>
    <ds:schemaRef ds:uri="http://purl.org/dc/elements/1.1/"/>
    <ds:schemaRef ds:uri="http://www.w3.org/XML/1998/namespace"/>
    <ds:schemaRef ds:uri="http://schemas.openxmlformats.org/package/2006/metadata/core-properties"/>
    <ds:schemaRef ds:uri="5d083db3-2ade-4f7b-a54e-b1db2eb061da"/>
    <ds:schemaRef ds:uri="http://schemas.microsoft.com/office/2006/documentManagement/type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NEMISA_PowerPointPresso</Template>
  <TotalTime>2441</TotalTime>
  <Words>2275</Words>
  <Application>Microsoft Office PowerPoint</Application>
  <PresentationFormat>Custom</PresentationFormat>
  <Paragraphs>351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NEMISA_PowerPointPresso</vt:lpstr>
      <vt:lpstr>NEMISA 2020-2025 STRATEGIC PLAN AND APP Priorities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plan and budget presentation</dc:title>
  <dc:creator>kefiloe</dc:creator>
  <cp:lastModifiedBy>USER</cp:lastModifiedBy>
  <cp:revision>116</cp:revision>
  <cp:lastPrinted>2022-04-25T12:27:51Z</cp:lastPrinted>
  <dcterms:created xsi:type="dcterms:W3CDTF">2020-04-30T03:59:18Z</dcterms:created>
  <dcterms:modified xsi:type="dcterms:W3CDTF">2022-05-06T08:49:31Z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0x010100EABFFFC785DA0B42AF779995A7BB7AE5</vt:lpwstr>
  </property>
</Properties>
</file>