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diagrams/layout1.xml" ContentType="application/vnd.openxmlformats-officedocument.drawingml.diagramLayout+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authors.xml" ContentType="application/vnd.ms-powerpoint.author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61" r:id="rId2"/>
  </p:sldMasterIdLst>
  <p:notesMasterIdLst>
    <p:notesMasterId r:id="rId36"/>
  </p:notesMasterIdLst>
  <p:sldIdLst>
    <p:sldId id="271" r:id="rId3"/>
    <p:sldId id="296" r:id="rId4"/>
    <p:sldId id="1053" r:id="rId5"/>
    <p:sldId id="3606" r:id="rId6"/>
    <p:sldId id="3574" r:id="rId7"/>
    <p:sldId id="290" r:id="rId8"/>
    <p:sldId id="286" r:id="rId9"/>
    <p:sldId id="3600" r:id="rId10"/>
    <p:sldId id="3599" r:id="rId11"/>
    <p:sldId id="538" r:id="rId12"/>
    <p:sldId id="281" r:id="rId13"/>
    <p:sldId id="365" r:id="rId14"/>
    <p:sldId id="366" r:id="rId15"/>
    <p:sldId id="352" r:id="rId16"/>
    <p:sldId id="289" r:id="rId17"/>
    <p:sldId id="356" r:id="rId18"/>
    <p:sldId id="357" r:id="rId19"/>
    <p:sldId id="358" r:id="rId20"/>
    <p:sldId id="367" r:id="rId21"/>
    <p:sldId id="3605" r:id="rId22"/>
    <p:sldId id="361" r:id="rId23"/>
    <p:sldId id="3602" r:id="rId24"/>
    <p:sldId id="3610" r:id="rId25"/>
    <p:sldId id="3609" r:id="rId26"/>
    <p:sldId id="3608" r:id="rId27"/>
    <p:sldId id="3607" r:id="rId28"/>
    <p:sldId id="3596" r:id="rId29"/>
    <p:sldId id="3598" r:id="rId30"/>
    <p:sldId id="3565" r:id="rId31"/>
    <p:sldId id="973" r:id="rId32"/>
    <p:sldId id="284" r:id="rId33"/>
    <p:sldId id="3559" r:id="rId34"/>
    <p:sldId id="269" r:id="rId35"/>
  </p:sldIdLst>
  <p:sldSz cx="12192000" cy="6858000"/>
  <p:notesSz cx="6881813" cy="9296400"/>
  <p:embeddedFontLst>
    <p:embeddedFont>
      <p:font typeface="Gill Sans MT" charset="0"/>
      <p:regular r:id="rId37"/>
      <p:bold r:id="rId38"/>
      <p:italic r:id="rId39"/>
      <p:boldItalic r:id="rId40"/>
    </p:embeddedFont>
    <p:embeddedFont>
      <p:font typeface="Calibri" pitchFamily="34" charset="0"/>
      <p:regular r:id="rId41"/>
      <p:bold r:id="rId42"/>
      <p:italic r:id="rId43"/>
      <p:boldItalic r:id="rId44"/>
    </p:embeddedFont>
    <p:embeddedFont>
      <p:font typeface="Calibri Light" pitchFamily="34" charset="0"/>
      <p:regular r:id="rId45"/>
      <p:italic r:id="rId46"/>
    </p:embeddedFont>
    <p:embeddedFont>
      <p:font typeface="Copperplate Gothic Bold"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8B155B-F90D-FC86-6BB8-17938F7D2D33}" name="NDMC" initials="NDMC" userId="NDMC" providerId="None"/>
  <p188:author id="{ED04D2B8-5D34-A00D-D495-56EBF6F258FA}" name="Motlalepula Pitso" initials="MP" userId="S::motlalepulap@ndmc.gov.za::f549619c-4037-4a72-a067-2d67b58bf4b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C9822C-58C6-43DD-93E2-8C3A81641623}" v="3" dt="2022-04-30T22:14:54.724"/>
    <p1510:client id="{1C441F80-8B35-192E-3285-46D38B7E98CF}" v="10" dt="2022-05-01T18:15:40.911"/>
    <p1510:client id="{6B115F4D-9E96-F4AE-FBA1-657AE6967C71}" v="414" dt="2022-05-01T18:11:49.727"/>
    <p1510:client id="{774BF753-B0EE-5499-41EA-5CFD43A8F414}" v="424" dt="2022-05-01T08:17:42.075"/>
    <p1510:client id="{8FCD69DB-F62E-97D2-9C58-A99DC19E9504}" v="1095" dt="2022-05-01T10:18:15.460"/>
    <p1510:client id="{9267DFBE-66B0-B2F3-529E-7AF98E6BE518}" v="203" dt="2022-05-01T09:36:05.2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8"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FA5EF4-2F03-412C-8B4C-2CF1E5821498}" type="doc">
      <dgm:prSet loTypeId="urn:microsoft.com/office/officeart/2005/8/layout/cycle8" loCatId="cycle" qsTypeId="urn:microsoft.com/office/officeart/2005/8/quickstyle/simple1" qsCatId="simple" csTypeId="urn:microsoft.com/office/officeart/2005/8/colors/accent1_2" csCatId="accent1" phldr="1"/>
      <dgm:spPr/>
    </dgm:pt>
    <dgm:pt modelId="{050B4882-CB32-4E5C-864E-2A57F1B5B34A}">
      <dgm:prSet phldrT="[Text]"/>
      <dgm:spPr/>
      <dgm:t>
        <a:bodyPr/>
        <a:lstStyle/>
        <a:p>
          <a:r>
            <a:rPr lang="en-ZA"/>
            <a:t>mitigation</a:t>
          </a:r>
        </a:p>
      </dgm:t>
    </dgm:pt>
    <dgm:pt modelId="{B22C0353-2A1A-4D15-839C-D4444AEBA594}" type="parTrans" cxnId="{DBA63E1A-2EE2-4764-84CC-6D1D2681901A}">
      <dgm:prSet/>
      <dgm:spPr/>
      <dgm:t>
        <a:bodyPr/>
        <a:lstStyle/>
        <a:p>
          <a:endParaRPr lang="en-ZA"/>
        </a:p>
      </dgm:t>
    </dgm:pt>
    <dgm:pt modelId="{23B8C484-436D-42E4-B2E2-F8139F1E675A}" type="sibTrans" cxnId="{DBA63E1A-2EE2-4764-84CC-6D1D2681901A}">
      <dgm:prSet/>
      <dgm:spPr/>
      <dgm:t>
        <a:bodyPr/>
        <a:lstStyle/>
        <a:p>
          <a:endParaRPr lang="en-ZA"/>
        </a:p>
      </dgm:t>
    </dgm:pt>
    <dgm:pt modelId="{B71F46A0-8D95-4875-A96D-65B33AC8DE95}">
      <dgm:prSet phldrT="[Text]" custT="1"/>
      <dgm:spPr/>
      <dgm:t>
        <a:bodyPr/>
        <a:lstStyle/>
        <a:p>
          <a:r>
            <a:rPr lang="en-ZA" sz="2000"/>
            <a:t>response</a:t>
          </a:r>
        </a:p>
      </dgm:t>
    </dgm:pt>
    <dgm:pt modelId="{C875C935-95DD-4354-9CC0-8BE1031939CD}" type="parTrans" cxnId="{353D1851-C570-4C9F-A746-9E12E275607B}">
      <dgm:prSet/>
      <dgm:spPr/>
      <dgm:t>
        <a:bodyPr/>
        <a:lstStyle/>
        <a:p>
          <a:endParaRPr lang="en-ZA"/>
        </a:p>
      </dgm:t>
    </dgm:pt>
    <dgm:pt modelId="{F0B6CA9D-0374-4DA7-8F25-BE20DDC1D079}" type="sibTrans" cxnId="{353D1851-C570-4C9F-A746-9E12E275607B}">
      <dgm:prSet/>
      <dgm:spPr/>
      <dgm:t>
        <a:bodyPr/>
        <a:lstStyle/>
        <a:p>
          <a:endParaRPr lang="en-ZA"/>
        </a:p>
      </dgm:t>
    </dgm:pt>
    <dgm:pt modelId="{AEE04847-E526-436D-A51C-5FACCA98C5E9}">
      <dgm:prSet phldrT="[Text]"/>
      <dgm:spPr/>
      <dgm:t>
        <a:bodyPr/>
        <a:lstStyle/>
        <a:p>
          <a:r>
            <a:rPr lang="en-ZA"/>
            <a:t>recovery</a:t>
          </a:r>
        </a:p>
      </dgm:t>
    </dgm:pt>
    <dgm:pt modelId="{DBA1C36C-AABC-44CF-B4D8-CF49C275D67B}" type="parTrans" cxnId="{83742D08-5AC6-4F74-9415-39D158F90D18}">
      <dgm:prSet/>
      <dgm:spPr/>
      <dgm:t>
        <a:bodyPr/>
        <a:lstStyle/>
        <a:p>
          <a:endParaRPr lang="en-ZA"/>
        </a:p>
      </dgm:t>
    </dgm:pt>
    <dgm:pt modelId="{C4E616F8-DF6A-48F7-9B78-5D2058405E55}" type="sibTrans" cxnId="{83742D08-5AC6-4F74-9415-39D158F90D18}">
      <dgm:prSet/>
      <dgm:spPr/>
      <dgm:t>
        <a:bodyPr/>
        <a:lstStyle/>
        <a:p>
          <a:endParaRPr lang="en-ZA"/>
        </a:p>
      </dgm:t>
    </dgm:pt>
    <dgm:pt modelId="{814D71C0-0DC3-4CE6-B8EE-9966A374AC03}">
      <dgm:prSet custT="1"/>
      <dgm:spPr/>
      <dgm:t>
        <a:bodyPr/>
        <a:lstStyle/>
        <a:p>
          <a:r>
            <a:rPr lang="en-ZA" sz="1800"/>
            <a:t>preparedness</a:t>
          </a:r>
        </a:p>
      </dgm:t>
    </dgm:pt>
    <dgm:pt modelId="{3EF7DCBD-31F8-437D-AC23-E23CA481FDA4}" type="parTrans" cxnId="{DB6418ED-9B75-4E88-BEEE-AE2936541B41}">
      <dgm:prSet/>
      <dgm:spPr/>
      <dgm:t>
        <a:bodyPr/>
        <a:lstStyle/>
        <a:p>
          <a:endParaRPr lang="en-ZA"/>
        </a:p>
      </dgm:t>
    </dgm:pt>
    <dgm:pt modelId="{7088CE52-298F-44A7-9A07-4E5B57BD4BB1}" type="sibTrans" cxnId="{DB6418ED-9B75-4E88-BEEE-AE2936541B41}">
      <dgm:prSet/>
      <dgm:spPr/>
      <dgm:t>
        <a:bodyPr/>
        <a:lstStyle/>
        <a:p>
          <a:endParaRPr lang="en-ZA"/>
        </a:p>
      </dgm:t>
    </dgm:pt>
    <dgm:pt modelId="{595E9008-B861-461C-A7B5-2F829D235CB1}" type="pres">
      <dgm:prSet presAssocID="{F6FA5EF4-2F03-412C-8B4C-2CF1E5821498}" presName="compositeShape" presStyleCnt="0">
        <dgm:presLayoutVars>
          <dgm:chMax val="7"/>
          <dgm:dir/>
          <dgm:resizeHandles val="exact"/>
        </dgm:presLayoutVars>
      </dgm:prSet>
      <dgm:spPr/>
    </dgm:pt>
    <dgm:pt modelId="{51CB306B-6A18-482E-828E-654F2C6F3FDA}" type="pres">
      <dgm:prSet presAssocID="{F6FA5EF4-2F03-412C-8B4C-2CF1E5821498}" presName="wedge1" presStyleLbl="node1" presStyleIdx="0" presStyleCnt="4" custScaleX="105063" custScaleY="104950" custLinFactNeighborX="-478" custLinFactNeighborY="462"/>
      <dgm:spPr/>
      <dgm:t>
        <a:bodyPr/>
        <a:lstStyle/>
        <a:p>
          <a:endParaRPr lang="en-US"/>
        </a:p>
      </dgm:t>
    </dgm:pt>
    <dgm:pt modelId="{7203AEA5-B1F1-4732-A248-1AE9E5B1046A}" type="pres">
      <dgm:prSet presAssocID="{F6FA5EF4-2F03-412C-8B4C-2CF1E5821498}" presName="dummy1a" presStyleCnt="0"/>
      <dgm:spPr/>
    </dgm:pt>
    <dgm:pt modelId="{075CD87F-8F5B-409B-9395-7D80D0DF6EA1}" type="pres">
      <dgm:prSet presAssocID="{F6FA5EF4-2F03-412C-8B4C-2CF1E5821498}" presName="dummy1b" presStyleCnt="0"/>
      <dgm:spPr/>
    </dgm:pt>
    <dgm:pt modelId="{927B54E9-7533-4742-90D4-5DFF1D52FE3C}" type="pres">
      <dgm:prSet presAssocID="{F6FA5EF4-2F03-412C-8B4C-2CF1E5821498}" presName="wedge1Tx" presStyleLbl="node1" presStyleIdx="0" presStyleCnt="4">
        <dgm:presLayoutVars>
          <dgm:chMax val="0"/>
          <dgm:chPref val="0"/>
          <dgm:bulletEnabled val="1"/>
        </dgm:presLayoutVars>
      </dgm:prSet>
      <dgm:spPr/>
      <dgm:t>
        <a:bodyPr/>
        <a:lstStyle/>
        <a:p>
          <a:endParaRPr lang="en-US"/>
        </a:p>
      </dgm:t>
    </dgm:pt>
    <dgm:pt modelId="{76951FE5-B8F8-4E65-8066-CB7BEF922E64}" type="pres">
      <dgm:prSet presAssocID="{F6FA5EF4-2F03-412C-8B4C-2CF1E5821498}" presName="wedge2" presStyleLbl="node1" presStyleIdx="1" presStyleCnt="4" custScaleX="108806" custScaleY="100201"/>
      <dgm:spPr/>
      <dgm:t>
        <a:bodyPr/>
        <a:lstStyle/>
        <a:p>
          <a:endParaRPr lang="en-US"/>
        </a:p>
      </dgm:t>
    </dgm:pt>
    <dgm:pt modelId="{632E7711-BFAA-4190-8EDC-8BEDFCFEB4AA}" type="pres">
      <dgm:prSet presAssocID="{F6FA5EF4-2F03-412C-8B4C-2CF1E5821498}" presName="dummy2a" presStyleCnt="0"/>
      <dgm:spPr/>
    </dgm:pt>
    <dgm:pt modelId="{76794B53-25F0-45DE-81F1-88444D4B693B}" type="pres">
      <dgm:prSet presAssocID="{F6FA5EF4-2F03-412C-8B4C-2CF1E5821498}" presName="dummy2b" presStyleCnt="0"/>
      <dgm:spPr/>
    </dgm:pt>
    <dgm:pt modelId="{EAD5F0B9-A771-4518-A437-2AB5C9898F4B}" type="pres">
      <dgm:prSet presAssocID="{F6FA5EF4-2F03-412C-8B4C-2CF1E5821498}" presName="wedge2Tx" presStyleLbl="node1" presStyleIdx="1" presStyleCnt="4">
        <dgm:presLayoutVars>
          <dgm:chMax val="0"/>
          <dgm:chPref val="0"/>
          <dgm:bulletEnabled val="1"/>
        </dgm:presLayoutVars>
      </dgm:prSet>
      <dgm:spPr/>
      <dgm:t>
        <a:bodyPr/>
        <a:lstStyle/>
        <a:p>
          <a:endParaRPr lang="en-US"/>
        </a:p>
      </dgm:t>
    </dgm:pt>
    <dgm:pt modelId="{2B3C8FF3-B801-41F5-BF83-852457BFC515}" type="pres">
      <dgm:prSet presAssocID="{F6FA5EF4-2F03-412C-8B4C-2CF1E5821498}" presName="wedge3" presStyleLbl="node1" presStyleIdx="2" presStyleCnt="4" custLinFactNeighborY="-947"/>
      <dgm:spPr/>
      <dgm:t>
        <a:bodyPr/>
        <a:lstStyle/>
        <a:p>
          <a:endParaRPr lang="en-US"/>
        </a:p>
      </dgm:t>
    </dgm:pt>
    <dgm:pt modelId="{3E1FCD3E-3E38-42C7-ADEA-17814AD3D732}" type="pres">
      <dgm:prSet presAssocID="{F6FA5EF4-2F03-412C-8B4C-2CF1E5821498}" presName="dummy3a" presStyleCnt="0"/>
      <dgm:spPr/>
    </dgm:pt>
    <dgm:pt modelId="{BBE80F20-40D0-436C-BF48-90E9D9BC4E44}" type="pres">
      <dgm:prSet presAssocID="{F6FA5EF4-2F03-412C-8B4C-2CF1E5821498}" presName="dummy3b" presStyleCnt="0"/>
      <dgm:spPr/>
    </dgm:pt>
    <dgm:pt modelId="{BF44ED32-4E64-4261-9768-C275DAAB9A74}" type="pres">
      <dgm:prSet presAssocID="{F6FA5EF4-2F03-412C-8B4C-2CF1E5821498}" presName="wedge3Tx" presStyleLbl="node1" presStyleIdx="2" presStyleCnt="4">
        <dgm:presLayoutVars>
          <dgm:chMax val="0"/>
          <dgm:chPref val="0"/>
          <dgm:bulletEnabled val="1"/>
        </dgm:presLayoutVars>
      </dgm:prSet>
      <dgm:spPr/>
      <dgm:t>
        <a:bodyPr/>
        <a:lstStyle/>
        <a:p>
          <a:endParaRPr lang="en-US"/>
        </a:p>
      </dgm:t>
    </dgm:pt>
    <dgm:pt modelId="{7DF2DADC-1F81-42A4-ABF2-D1440BFACCEB}" type="pres">
      <dgm:prSet presAssocID="{F6FA5EF4-2F03-412C-8B4C-2CF1E5821498}" presName="wedge4" presStyleLbl="node1" presStyleIdx="3" presStyleCnt="4" custLinFactNeighborY="1265"/>
      <dgm:spPr/>
      <dgm:t>
        <a:bodyPr/>
        <a:lstStyle/>
        <a:p>
          <a:endParaRPr lang="en-US"/>
        </a:p>
      </dgm:t>
    </dgm:pt>
    <dgm:pt modelId="{18ED845C-4738-445B-9843-835DD84B72C8}" type="pres">
      <dgm:prSet presAssocID="{F6FA5EF4-2F03-412C-8B4C-2CF1E5821498}" presName="dummy4a" presStyleCnt="0"/>
      <dgm:spPr/>
    </dgm:pt>
    <dgm:pt modelId="{FCDA8F8C-0BBB-4E59-9C94-7C835C201227}" type="pres">
      <dgm:prSet presAssocID="{F6FA5EF4-2F03-412C-8B4C-2CF1E5821498}" presName="dummy4b" presStyleCnt="0"/>
      <dgm:spPr/>
    </dgm:pt>
    <dgm:pt modelId="{715EDC91-513A-4EB5-93FE-2143EB0F2E05}" type="pres">
      <dgm:prSet presAssocID="{F6FA5EF4-2F03-412C-8B4C-2CF1E5821498}" presName="wedge4Tx" presStyleLbl="node1" presStyleIdx="3" presStyleCnt="4">
        <dgm:presLayoutVars>
          <dgm:chMax val="0"/>
          <dgm:chPref val="0"/>
          <dgm:bulletEnabled val="1"/>
        </dgm:presLayoutVars>
      </dgm:prSet>
      <dgm:spPr/>
      <dgm:t>
        <a:bodyPr/>
        <a:lstStyle/>
        <a:p>
          <a:endParaRPr lang="en-US"/>
        </a:p>
      </dgm:t>
    </dgm:pt>
    <dgm:pt modelId="{AF94431B-3EB5-4CD6-B884-45F46769AA6F}" type="pres">
      <dgm:prSet presAssocID="{23B8C484-436D-42E4-B2E2-F8139F1E675A}" presName="arrowWedge1" presStyleLbl="fgSibTrans2D1" presStyleIdx="0" presStyleCnt="4"/>
      <dgm:spPr/>
    </dgm:pt>
    <dgm:pt modelId="{AB3D0DC5-3677-4B41-B479-BD5BFE3B3489}" type="pres">
      <dgm:prSet presAssocID="{7088CE52-298F-44A7-9A07-4E5B57BD4BB1}" presName="arrowWedge2" presStyleLbl="fgSibTrans2D1" presStyleIdx="1" presStyleCnt="4" custScaleX="97426"/>
      <dgm:spPr/>
    </dgm:pt>
    <dgm:pt modelId="{7A3C7DAD-E6CB-4D23-B47C-048822E33783}" type="pres">
      <dgm:prSet presAssocID="{F0B6CA9D-0374-4DA7-8F25-BE20DDC1D079}" presName="arrowWedge3" presStyleLbl="fgSibTrans2D1" presStyleIdx="2" presStyleCnt="4"/>
      <dgm:spPr/>
    </dgm:pt>
    <dgm:pt modelId="{36D50285-413F-4E6B-9C4F-1A7944CB0C99}" type="pres">
      <dgm:prSet presAssocID="{C4E616F8-DF6A-48F7-9B78-5D2058405E55}" presName="arrowWedge4" presStyleLbl="fgSibTrans2D1" presStyleIdx="3" presStyleCnt="4"/>
      <dgm:spPr/>
    </dgm:pt>
  </dgm:ptLst>
  <dgm:cxnLst>
    <dgm:cxn modelId="{DB6418ED-9B75-4E88-BEEE-AE2936541B41}" srcId="{F6FA5EF4-2F03-412C-8B4C-2CF1E5821498}" destId="{814D71C0-0DC3-4CE6-B8EE-9966A374AC03}" srcOrd="1" destOrd="0" parTransId="{3EF7DCBD-31F8-437D-AC23-E23CA481FDA4}" sibTransId="{7088CE52-298F-44A7-9A07-4E5B57BD4BB1}"/>
    <dgm:cxn modelId="{7C8C80F4-26D5-4044-9A9B-3A460FC28A3F}" type="presOf" srcId="{F6FA5EF4-2F03-412C-8B4C-2CF1E5821498}" destId="{595E9008-B861-461C-A7B5-2F829D235CB1}" srcOrd="0" destOrd="0" presId="urn:microsoft.com/office/officeart/2005/8/layout/cycle8"/>
    <dgm:cxn modelId="{FBED21CE-C795-4217-B3D3-FC7278A040C2}" type="presOf" srcId="{AEE04847-E526-436D-A51C-5FACCA98C5E9}" destId="{7DF2DADC-1F81-42A4-ABF2-D1440BFACCEB}" srcOrd="0" destOrd="0" presId="urn:microsoft.com/office/officeart/2005/8/layout/cycle8"/>
    <dgm:cxn modelId="{30639A89-29E6-4371-9B34-0B6CAB29B072}" type="presOf" srcId="{814D71C0-0DC3-4CE6-B8EE-9966A374AC03}" destId="{76951FE5-B8F8-4E65-8066-CB7BEF922E64}" srcOrd="0" destOrd="0" presId="urn:microsoft.com/office/officeart/2005/8/layout/cycle8"/>
    <dgm:cxn modelId="{DBA63E1A-2EE2-4764-84CC-6D1D2681901A}" srcId="{F6FA5EF4-2F03-412C-8B4C-2CF1E5821498}" destId="{050B4882-CB32-4E5C-864E-2A57F1B5B34A}" srcOrd="0" destOrd="0" parTransId="{B22C0353-2A1A-4D15-839C-D4444AEBA594}" sibTransId="{23B8C484-436D-42E4-B2E2-F8139F1E675A}"/>
    <dgm:cxn modelId="{2D42DDC2-426D-4E53-ABDD-A874645A4207}" type="presOf" srcId="{B71F46A0-8D95-4875-A96D-65B33AC8DE95}" destId="{BF44ED32-4E64-4261-9768-C275DAAB9A74}" srcOrd="1" destOrd="0" presId="urn:microsoft.com/office/officeart/2005/8/layout/cycle8"/>
    <dgm:cxn modelId="{9D7EA657-35AF-430B-B26C-493EF01DC293}" type="presOf" srcId="{814D71C0-0DC3-4CE6-B8EE-9966A374AC03}" destId="{EAD5F0B9-A771-4518-A437-2AB5C9898F4B}" srcOrd="1" destOrd="0" presId="urn:microsoft.com/office/officeart/2005/8/layout/cycle8"/>
    <dgm:cxn modelId="{83742D08-5AC6-4F74-9415-39D158F90D18}" srcId="{F6FA5EF4-2F03-412C-8B4C-2CF1E5821498}" destId="{AEE04847-E526-436D-A51C-5FACCA98C5E9}" srcOrd="3" destOrd="0" parTransId="{DBA1C36C-AABC-44CF-B4D8-CF49C275D67B}" sibTransId="{C4E616F8-DF6A-48F7-9B78-5D2058405E55}"/>
    <dgm:cxn modelId="{353D1851-C570-4C9F-A746-9E12E275607B}" srcId="{F6FA5EF4-2F03-412C-8B4C-2CF1E5821498}" destId="{B71F46A0-8D95-4875-A96D-65B33AC8DE95}" srcOrd="2" destOrd="0" parTransId="{C875C935-95DD-4354-9CC0-8BE1031939CD}" sibTransId="{F0B6CA9D-0374-4DA7-8F25-BE20DDC1D079}"/>
    <dgm:cxn modelId="{94C58B34-778C-4607-A5DA-D1EEF0904FF4}" type="presOf" srcId="{AEE04847-E526-436D-A51C-5FACCA98C5E9}" destId="{715EDC91-513A-4EB5-93FE-2143EB0F2E05}" srcOrd="1" destOrd="0" presId="urn:microsoft.com/office/officeart/2005/8/layout/cycle8"/>
    <dgm:cxn modelId="{BC942158-1299-4135-8507-CE9BB0161A2C}" type="presOf" srcId="{B71F46A0-8D95-4875-A96D-65B33AC8DE95}" destId="{2B3C8FF3-B801-41F5-BF83-852457BFC515}" srcOrd="0" destOrd="0" presId="urn:microsoft.com/office/officeart/2005/8/layout/cycle8"/>
    <dgm:cxn modelId="{ED9E3A18-4BC5-40E6-83AA-DD5D8FF839FF}" type="presOf" srcId="{050B4882-CB32-4E5C-864E-2A57F1B5B34A}" destId="{927B54E9-7533-4742-90D4-5DFF1D52FE3C}" srcOrd="1" destOrd="0" presId="urn:microsoft.com/office/officeart/2005/8/layout/cycle8"/>
    <dgm:cxn modelId="{E7FE5C3E-479F-4049-A4A9-091EA151C52F}" type="presOf" srcId="{050B4882-CB32-4E5C-864E-2A57F1B5B34A}" destId="{51CB306B-6A18-482E-828E-654F2C6F3FDA}" srcOrd="0" destOrd="0" presId="urn:microsoft.com/office/officeart/2005/8/layout/cycle8"/>
    <dgm:cxn modelId="{971453D5-1884-4044-B48B-010076BCAE92}" type="presParOf" srcId="{595E9008-B861-461C-A7B5-2F829D235CB1}" destId="{51CB306B-6A18-482E-828E-654F2C6F3FDA}" srcOrd="0" destOrd="0" presId="urn:microsoft.com/office/officeart/2005/8/layout/cycle8"/>
    <dgm:cxn modelId="{CADA13B2-23C2-4B63-B052-73E1CBCD6E03}" type="presParOf" srcId="{595E9008-B861-461C-A7B5-2F829D235CB1}" destId="{7203AEA5-B1F1-4732-A248-1AE9E5B1046A}" srcOrd="1" destOrd="0" presId="urn:microsoft.com/office/officeart/2005/8/layout/cycle8"/>
    <dgm:cxn modelId="{907B166C-76E5-4BAD-93A0-EA26133C7100}" type="presParOf" srcId="{595E9008-B861-461C-A7B5-2F829D235CB1}" destId="{075CD87F-8F5B-409B-9395-7D80D0DF6EA1}" srcOrd="2" destOrd="0" presId="urn:microsoft.com/office/officeart/2005/8/layout/cycle8"/>
    <dgm:cxn modelId="{7B71AC7F-021B-4BAB-80F1-C6E016C39E27}" type="presParOf" srcId="{595E9008-B861-461C-A7B5-2F829D235CB1}" destId="{927B54E9-7533-4742-90D4-5DFF1D52FE3C}" srcOrd="3" destOrd="0" presId="urn:microsoft.com/office/officeart/2005/8/layout/cycle8"/>
    <dgm:cxn modelId="{F07D0481-3377-46AA-895A-E4D3E090BB5F}" type="presParOf" srcId="{595E9008-B861-461C-A7B5-2F829D235CB1}" destId="{76951FE5-B8F8-4E65-8066-CB7BEF922E64}" srcOrd="4" destOrd="0" presId="urn:microsoft.com/office/officeart/2005/8/layout/cycle8"/>
    <dgm:cxn modelId="{337245DB-6920-4591-BB84-3C46685D6CC3}" type="presParOf" srcId="{595E9008-B861-461C-A7B5-2F829D235CB1}" destId="{632E7711-BFAA-4190-8EDC-8BEDFCFEB4AA}" srcOrd="5" destOrd="0" presId="urn:microsoft.com/office/officeart/2005/8/layout/cycle8"/>
    <dgm:cxn modelId="{299F35C2-9B75-4522-AE8A-1B88B57EC3A6}" type="presParOf" srcId="{595E9008-B861-461C-A7B5-2F829D235CB1}" destId="{76794B53-25F0-45DE-81F1-88444D4B693B}" srcOrd="6" destOrd="0" presId="urn:microsoft.com/office/officeart/2005/8/layout/cycle8"/>
    <dgm:cxn modelId="{9922FDD3-067E-4DB5-A436-1A4E878680BF}" type="presParOf" srcId="{595E9008-B861-461C-A7B5-2F829D235CB1}" destId="{EAD5F0B9-A771-4518-A437-2AB5C9898F4B}" srcOrd="7" destOrd="0" presId="urn:microsoft.com/office/officeart/2005/8/layout/cycle8"/>
    <dgm:cxn modelId="{0A8B57BF-FF82-4BDD-866D-1AAC7264DECA}" type="presParOf" srcId="{595E9008-B861-461C-A7B5-2F829D235CB1}" destId="{2B3C8FF3-B801-41F5-BF83-852457BFC515}" srcOrd="8" destOrd="0" presId="urn:microsoft.com/office/officeart/2005/8/layout/cycle8"/>
    <dgm:cxn modelId="{EFC2FF49-7609-4C82-BA5F-FCD4BEFF6358}" type="presParOf" srcId="{595E9008-B861-461C-A7B5-2F829D235CB1}" destId="{3E1FCD3E-3E38-42C7-ADEA-17814AD3D732}" srcOrd="9" destOrd="0" presId="urn:microsoft.com/office/officeart/2005/8/layout/cycle8"/>
    <dgm:cxn modelId="{648AEE40-5BF3-46D0-ACCF-A1DF5FA2E3A1}" type="presParOf" srcId="{595E9008-B861-461C-A7B5-2F829D235CB1}" destId="{BBE80F20-40D0-436C-BF48-90E9D9BC4E44}" srcOrd="10" destOrd="0" presId="urn:microsoft.com/office/officeart/2005/8/layout/cycle8"/>
    <dgm:cxn modelId="{195F407D-7FF4-4076-A2A2-0092B3BCD9CC}" type="presParOf" srcId="{595E9008-B861-461C-A7B5-2F829D235CB1}" destId="{BF44ED32-4E64-4261-9768-C275DAAB9A74}" srcOrd="11" destOrd="0" presId="urn:microsoft.com/office/officeart/2005/8/layout/cycle8"/>
    <dgm:cxn modelId="{C9DA9FFB-5F2B-4488-BAC2-EA461DAF8CBA}" type="presParOf" srcId="{595E9008-B861-461C-A7B5-2F829D235CB1}" destId="{7DF2DADC-1F81-42A4-ABF2-D1440BFACCEB}" srcOrd="12" destOrd="0" presId="urn:microsoft.com/office/officeart/2005/8/layout/cycle8"/>
    <dgm:cxn modelId="{102E7CDA-6D9F-46BF-9703-B9F23B6CD909}" type="presParOf" srcId="{595E9008-B861-461C-A7B5-2F829D235CB1}" destId="{18ED845C-4738-445B-9843-835DD84B72C8}" srcOrd="13" destOrd="0" presId="urn:microsoft.com/office/officeart/2005/8/layout/cycle8"/>
    <dgm:cxn modelId="{C32D707E-8807-4D6D-8A10-3D599E52370E}" type="presParOf" srcId="{595E9008-B861-461C-A7B5-2F829D235CB1}" destId="{FCDA8F8C-0BBB-4E59-9C94-7C835C201227}" srcOrd="14" destOrd="0" presId="urn:microsoft.com/office/officeart/2005/8/layout/cycle8"/>
    <dgm:cxn modelId="{853A51DB-D68A-4638-B4F0-E8ADDAC45C59}" type="presParOf" srcId="{595E9008-B861-461C-A7B5-2F829D235CB1}" destId="{715EDC91-513A-4EB5-93FE-2143EB0F2E05}" srcOrd="15" destOrd="0" presId="urn:microsoft.com/office/officeart/2005/8/layout/cycle8"/>
    <dgm:cxn modelId="{A4E082B7-CFFD-4453-A6D1-8D1C77E31F2E}" type="presParOf" srcId="{595E9008-B861-461C-A7B5-2F829D235CB1}" destId="{AF94431B-3EB5-4CD6-B884-45F46769AA6F}" srcOrd="16" destOrd="0" presId="urn:microsoft.com/office/officeart/2005/8/layout/cycle8"/>
    <dgm:cxn modelId="{83C76ADB-F6BF-4964-AE89-BBE159DF2C22}" type="presParOf" srcId="{595E9008-B861-461C-A7B5-2F829D235CB1}" destId="{AB3D0DC5-3677-4B41-B479-BD5BFE3B3489}" srcOrd="17" destOrd="0" presId="urn:microsoft.com/office/officeart/2005/8/layout/cycle8"/>
    <dgm:cxn modelId="{D1C77DF6-1DAD-4141-92B3-A4C6844881EC}" type="presParOf" srcId="{595E9008-B861-461C-A7B5-2F829D235CB1}" destId="{7A3C7DAD-E6CB-4D23-B47C-048822E33783}" srcOrd="18" destOrd="0" presId="urn:microsoft.com/office/officeart/2005/8/layout/cycle8"/>
    <dgm:cxn modelId="{3A1F6471-8A5E-441C-AB1E-6619220C347F}" type="presParOf" srcId="{595E9008-B861-461C-A7B5-2F829D235CB1}" destId="{36D50285-413F-4E6B-9C4F-1A7944CB0C99}" srcOrd="19" destOrd="0" presId="urn:microsoft.com/office/officeart/2005/8/layout/cycle8"/>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ZA"/>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51F6181D-2A44-4864-924A-EFC038A9EDB5}" type="datetimeFigureOut">
              <a:rPr lang="en-ZA" smtClean="0"/>
              <a:pPr/>
              <a:t>2022/06/30</a:t>
            </a:fld>
            <a:endParaRPr lang="en-ZA"/>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ZA"/>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ZA"/>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333CCAB5-CC74-4106-AD18-209A4B8300EB}" type="slidenum">
              <a:rPr lang="en-ZA" smtClean="0"/>
              <a:pPr/>
              <a:t>‹#›</a:t>
            </a:fld>
            <a:endParaRPr lang="en-ZA"/>
          </a:p>
        </p:txBody>
      </p:sp>
    </p:spTree>
    <p:extLst>
      <p:ext uri="{BB962C8B-B14F-4D97-AF65-F5344CB8AC3E}">
        <p14:creationId xmlns:p14="http://schemas.microsoft.com/office/powerpoint/2010/main" xmlns="" val="4199556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C72ECC0C-510C-5E48-AF0D-A97BF27AD213}"/>
              </a:ext>
            </a:extLst>
          </p:cNvPr>
          <p:cNvPicPr>
            <a:picLocks noChangeAspect="1"/>
          </p:cNvPicPr>
          <p:nvPr userDrawn="1"/>
        </p:nvPicPr>
        <p:blipFill>
          <a:blip r:embed="rId2"/>
          <a:srcRect/>
          <a:stretch/>
        </p:blipFill>
        <p:spPr>
          <a:xfrm>
            <a:off x="0" y="0"/>
            <a:ext cx="12192000" cy="6858000"/>
          </a:xfrm>
          <a:prstGeom prst="rect">
            <a:avLst/>
          </a:prstGeom>
        </p:spPr>
      </p:pic>
      <p:sp>
        <p:nvSpPr>
          <p:cNvPr id="20" name="Text Placeholder 19">
            <a:extLst>
              <a:ext uri="{FF2B5EF4-FFF2-40B4-BE49-F238E27FC236}">
                <a16:creationId xmlns:a16="http://schemas.microsoft.com/office/drawing/2014/main" xmlns="" id="{18A5A4AE-3708-D54B-9903-5205548851A9}"/>
              </a:ext>
            </a:extLst>
          </p:cNvPr>
          <p:cNvSpPr>
            <a:spLocks noGrp="1"/>
          </p:cNvSpPr>
          <p:nvPr>
            <p:ph type="body" sz="quarter" idx="13" hasCustomPrompt="1"/>
          </p:nvPr>
        </p:nvSpPr>
        <p:spPr>
          <a:xfrm>
            <a:off x="1755444" y="3132892"/>
            <a:ext cx="8681110" cy="1520328"/>
          </a:xfrm>
          <a:prstGeom prst="rect">
            <a:avLst/>
          </a:prstGeom>
          <a:noFill/>
        </p:spPr>
        <p:txBody>
          <a:bodyPr anchor="ctr"/>
          <a:lstStyle>
            <a:lvl1pPr algn="ctr">
              <a:lnSpc>
                <a:spcPts val="4200"/>
              </a:lnSpc>
              <a:buNone/>
              <a:defRPr sz="2800" b="1" i="0" u="none">
                <a:solidFill>
                  <a:schemeClr val="accent2"/>
                </a:solidFill>
                <a:latin typeface="Gill Sans MT" panose="020B0502020104020203" pitchFamily="34" charset="77"/>
              </a:defRPr>
            </a:lvl1pPr>
            <a:lvl2pPr>
              <a:buNone/>
              <a:defRPr>
                <a:latin typeface="Gill Sans MT" panose="020B0502020104020203" pitchFamily="34" charset="77"/>
              </a:defRPr>
            </a:lvl2pPr>
            <a:lvl3pPr>
              <a:buNone/>
              <a:defRPr>
                <a:latin typeface="Gill Sans MT" panose="020B0502020104020203" pitchFamily="34" charset="77"/>
              </a:defRPr>
            </a:lvl3pPr>
            <a:lvl4pPr>
              <a:buNone/>
              <a:defRPr>
                <a:latin typeface="Gill Sans MT" panose="020B0502020104020203" pitchFamily="34" charset="77"/>
              </a:defRPr>
            </a:lvl4pPr>
            <a:lvl5pPr>
              <a:buNone/>
              <a:defRPr>
                <a:latin typeface="Gill Sans MT" panose="020B0502020104020203" pitchFamily="34" charset="77"/>
              </a:defRPr>
            </a:lvl5pPr>
          </a:lstStyle>
          <a:p>
            <a:pPr lvl="0"/>
            <a:r>
              <a:rPr lang="en-GB"/>
              <a:t>ADD PRESENTATION TITLE HERE </a:t>
            </a:r>
          </a:p>
        </p:txBody>
      </p:sp>
      <p:sp>
        <p:nvSpPr>
          <p:cNvPr id="26" name="Text Placeholder 25">
            <a:extLst>
              <a:ext uri="{FF2B5EF4-FFF2-40B4-BE49-F238E27FC236}">
                <a16:creationId xmlns:a16="http://schemas.microsoft.com/office/drawing/2014/main" xmlns="" id="{75E4678B-EFFA-9A45-B059-056813AE3EE2}"/>
              </a:ext>
            </a:extLst>
          </p:cNvPr>
          <p:cNvSpPr>
            <a:spLocks noGrp="1"/>
          </p:cNvSpPr>
          <p:nvPr>
            <p:ph type="body" sz="quarter" idx="15" hasCustomPrompt="1"/>
          </p:nvPr>
        </p:nvSpPr>
        <p:spPr>
          <a:xfrm>
            <a:off x="1712056" y="5564054"/>
            <a:ext cx="8937523" cy="310203"/>
          </a:xfrm>
          <a:prstGeom prst="rect">
            <a:avLst/>
          </a:prstGeom>
        </p:spPr>
        <p:txBody>
          <a:bodyPr/>
          <a:lstStyle>
            <a:lvl1pPr algn="ctr">
              <a:buNone/>
              <a:defRPr sz="1800" b="0" i="0">
                <a:solidFill>
                  <a:schemeClr val="tx1">
                    <a:lumMod val="65000"/>
                    <a:lumOff val="35000"/>
                  </a:schemeClr>
                </a:solidFill>
                <a:latin typeface="Gill Sans MT" panose="020B0502020104020203" pitchFamily="34" charset="77"/>
              </a:defRPr>
            </a:lvl1pPr>
          </a:lstStyle>
          <a:p>
            <a:pPr lvl="0"/>
            <a:r>
              <a:rPr lang="en-GB"/>
              <a:t>To Whom | Presenter Name | Date</a:t>
            </a:r>
          </a:p>
        </p:txBody>
      </p:sp>
      <p:pic>
        <p:nvPicPr>
          <p:cNvPr id="10" name="Picture 9">
            <a:extLst>
              <a:ext uri="{FF2B5EF4-FFF2-40B4-BE49-F238E27FC236}">
                <a16:creationId xmlns:a16="http://schemas.microsoft.com/office/drawing/2014/main" xmlns="" id="{8F67059D-9A0D-1B4D-90A7-A06B738AC6B9}"/>
              </a:ext>
            </a:extLst>
          </p:cNvPr>
          <p:cNvPicPr>
            <a:picLocks noChangeAspect="1"/>
          </p:cNvPicPr>
          <p:nvPr userDrawn="1"/>
        </p:nvPicPr>
        <p:blipFill>
          <a:blip r:embed="rId3"/>
          <a:srcRect/>
          <a:stretch/>
        </p:blipFill>
        <p:spPr>
          <a:xfrm>
            <a:off x="11405296" y="6225219"/>
            <a:ext cx="567055" cy="508947"/>
          </a:xfrm>
          <a:prstGeom prst="rect">
            <a:avLst/>
          </a:prstGeom>
        </p:spPr>
      </p:pic>
      <p:cxnSp>
        <p:nvCxnSpPr>
          <p:cNvPr id="17" name="Straight Connector 16">
            <a:extLst>
              <a:ext uri="{FF2B5EF4-FFF2-40B4-BE49-F238E27FC236}">
                <a16:creationId xmlns:a16="http://schemas.microsoft.com/office/drawing/2014/main" xmlns="" id="{2BF4CFBC-EBCD-4E4F-804D-43ED054C575C}"/>
              </a:ext>
            </a:extLst>
          </p:cNvPr>
          <p:cNvCxnSpPr>
            <a:cxnSpLocks/>
          </p:cNvCxnSpPr>
          <p:nvPr userDrawn="1"/>
        </p:nvCxnSpPr>
        <p:spPr>
          <a:xfrm>
            <a:off x="2429572" y="2392906"/>
            <a:ext cx="750248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D9D41E40-B815-F844-ACF1-D07175B385F4}"/>
              </a:ext>
            </a:extLst>
          </p:cNvPr>
          <p:cNvCxnSpPr>
            <a:cxnSpLocks/>
          </p:cNvCxnSpPr>
          <p:nvPr userDrawn="1"/>
        </p:nvCxnSpPr>
        <p:spPr>
          <a:xfrm>
            <a:off x="2429573" y="5330019"/>
            <a:ext cx="750248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xmlns="" id="{180B3B4D-4090-41A3-BAF7-4F8AA0BBD52D}"/>
              </a:ext>
            </a:extLst>
          </p:cNvPr>
          <p:cNvPicPr>
            <a:picLocks noChangeAspect="1"/>
          </p:cNvPicPr>
          <p:nvPr userDrawn="1"/>
        </p:nvPicPr>
        <p:blipFill>
          <a:blip r:embed="rId4"/>
          <a:srcRect/>
          <a:stretch/>
        </p:blipFill>
        <p:spPr>
          <a:xfrm>
            <a:off x="3926299" y="202910"/>
            <a:ext cx="3974294" cy="1450011"/>
          </a:xfrm>
          <a:prstGeom prst="rect">
            <a:avLst/>
          </a:prstGeom>
        </p:spPr>
      </p:pic>
      <p:sp>
        <p:nvSpPr>
          <p:cNvPr id="13" name="Slide Number Placeholder 11">
            <a:extLst>
              <a:ext uri="{FF2B5EF4-FFF2-40B4-BE49-F238E27FC236}">
                <a16:creationId xmlns:a16="http://schemas.microsoft.com/office/drawing/2014/main" xmlns="" id="{538102B2-D1DA-4EC0-A923-2AD8995DB1C6}"/>
              </a:ext>
            </a:extLst>
          </p:cNvPr>
          <p:cNvSpPr txBox="1">
            <a:spLocks/>
          </p:cNvSpPr>
          <p:nvPr userDrawn="1"/>
        </p:nvSpPr>
        <p:spPr>
          <a:xfrm>
            <a:off x="-105296" y="6373704"/>
            <a:ext cx="3441469"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accent2">
                    <a:lumMod val="50000"/>
                  </a:schemeClr>
                </a:solidFill>
                <a:latin typeface="Copperplate Gothic Bold" panose="020E0705020206020404" pitchFamily="34" charset="0"/>
              </a:rPr>
              <a:t>DISTRICT DEVELOPMENT MODEL</a:t>
            </a:r>
          </a:p>
        </p:txBody>
      </p:sp>
    </p:spTree>
    <p:extLst>
      <p:ext uri="{BB962C8B-B14F-4D97-AF65-F5344CB8AC3E}">
        <p14:creationId xmlns:p14="http://schemas.microsoft.com/office/powerpoint/2010/main" xmlns="" val="2536440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678F1B-A048-47BD-BBB4-BC7C10E792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xmlns="" id="{531CFE74-8122-4E8C-A361-C8FC5138C7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C30A80F-DB01-416C-B592-F30AC3F2FDE9}"/>
              </a:ext>
            </a:extLst>
          </p:cNvPr>
          <p:cNvSpPr>
            <a:spLocks noGrp="1"/>
          </p:cNvSpPr>
          <p:nvPr>
            <p:ph type="dt" sz="half" idx="10"/>
          </p:nvPr>
        </p:nvSpPr>
        <p:spPr/>
        <p:txBody>
          <a:bodyPr/>
          <a:lstStyle/>
          <a:p>
            <a:fld id="{31736E1E-949A-452C-A1D1-F5F6D2F30983}" type="datetimeFigureOut">
              <a:rPr lang="en-ZA" smtClean="0"/>
              <a:pPr/>
              <a:t>2022/06/30</a:t>
            </a:fld>
            <a:endParaRPr lang="en-ZA"/>
          </a:p>
        </p:txBody>
      </p:sp>
      <p:sp>
        <p:nvSpPr>
          <p:cNvPr id="5" name="Footer Placeholder 4">
            <a:extLst>
              <a:ext uri="{FF2B5EF4-FFF2-40B4-BE49-F238E27FC236}">
                <a16:creationId xmlns:a16="http://schemas.microsoft.com/office/drawing/2014/main" xmlns="" id="{F5521F2C-001E-46F7-B6F6-5DAACA645F7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xmlns="" id="{34828F3E-77BA-4AE7-A56A-CCFF97924E0A}"/>
              </a:ext>
            </a:extLst>
          </p:cNvPr>
          <p:cNvSpPr>
            <a:spLocks noGrp="1"/>
          </p:cNvSpPr>
          <p:nvPr>
            <p:ph type="sldNum" sz="quarter" idx="12"/>
          </p:nvPr>
        </p:nvSpPr>
        <p:spPr/>
        <p:txBody>
          <a:bodyPr/>
          <a:lstStyle/>
          <a:p>
            <a:fld id="{5F983339-6924-42F2-96B2-7F4CE10ED631}" type="slidenum">
              <a:rPr lang="en-ZA" smtClean="0"/>
              <a:pPr/>
              <a:t>‹#›</a:t>
            </a:fld>
            <a:endParaRPr lang="en-ZA"/>
          </a:p>
        </p:txBody>
      </p:sp>
    </p:spTree>
    <p:extLst>
      <p:ext uri="{BB962C8B-B14F-4D97-AF65-F5344CB8AC3E}">
        <p14:creationId xmlns:p14="http://schemas.microsoft.com/office/powerpoint/2010/main" xmlns="" val="3938417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859047-B86B-41E1-B3CA-429500A89024}"/>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xmlns="" id="{48A7ABD9-A509-41EC-9D7A-D4B6E9A077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xmlns="" id="{E4363E82-4F25-4CDF-96CA-7E70090907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xmlns="" id="{EE31B70D-F9DA-4325-A30E-83B90E036DE5}"/>
              </a:ext>
            </a:extLst>
          </p:cNvPr>
          <p:cNvSpPr>
            <a:spLocks noGrp="1"/>
          </p:cNvSpPr>
          <p:nvPr>
            <p:ph type="dt" sz="half" idx="10"/>
          </p:nvPr>
        </p:nvSpPr>
        <p:spPr/>
        <p:txBody>
          <a:bodyPr/>
          <a:lstStyle/>
          <a:p>
            <a:fld id="{31736E1E-949A-452C-A1D1-F5F6D2F30983}" type="datetimeFigureOut">
              <a:rPr lang="en-ZA" smtClean="0"/>
              <a:pPr/>
              <a:t>2022/06/30</a:t>
            </a:fld>
            <a:endParaRPr lang="en-ZA"/>
          </a:p>
        </p:txBody>
      </p:sp>
      <p:sp>
        <p:nvSpPr>
          <p:cNvPr id="6" name="Footer Placeholder 5">
            <a:extLst>
              <a:ext uri="{FF2B5EF4-FFF2-40B4-BE49-F238E27FC236}">
                <a16:creationId xmlns:a16="http://schemas.microsoft.com/office/drawing/2014/main" xmlns="" id="{B42F28B1-C279-4032-9B35-BBAC3EAECB3C}"/>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xmlns="" id="{9B43F231-B010-492E-8DC5-7CA3D28773B6}"/>
              </a:ext>
            </a:extLst>
          </p:cNvPr>
          <p:cNvSpPr>
            <a:spLocks noGrp="1"/>
          </p:cNvSpPr>
          <p:nvPr>
            <p:ph type="sldNum" sz="quarter" idx="12"/>
          </p:nvPr>
        </p:nvSpPr>
        <p:spPr/>
        <p:txBody>
          <a:bodyPr/>
          <a:lstStyle/>
          <a:p>
            <a:fld id="{5F983339-6924-42F2-96B2-7F4CE10ED631}" type="slidenum">
              <a:rPr lang="en-ZA" smtClean="0"/>
              <a:pPr/>
              <a:t>‹#›</a:t>
            </a:fld>
            <a:endParaRPr lang="en-ZA"/>
          </a:p>
        </p:txBody>
      </p:sp>
    </p:spTree>
    <p:extLst>
      <p:ext uri="{BB962C8B-B14F-4D97-AF65-F5344CB8AC3E}">
        <p14:creationId xmlns:p14="http://schemas.microsoft.com/office/powerpoint/2010/main" xmlns="" val="2987164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71D16D-6558-4532-B74F-A8F1B23AE720}"/>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xmlns="" id="{F6FD3D1A-A620-4ACB-BFB4-B1A42A776C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3146E80-6CC4-4576-886B-AB45A7FC28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xmlns="" id="{19EF0CA9-17F4-43BD-95EF-B480FED10B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D56B069-6DE9-4818-81DB-7A51743D28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xmlns="" id="{9EFD2F32-443C-4882-B51D-9DC60FAD7EA4}"/>
              </a:ext>
            </a:extLst>
          </p:cNvPr>
          <p:cNvSpPr>
            <a:spLocks noGrp="1"/>
          </p:cNvSpPr>
          <p:nvPr>
            <p:ph type="dt" sz="half" idx="10"/>
          </p:nvPr>
        </p:nvSpPr>
        <p:spPr/>
        <p:txBody>
          <a:bodyPr/>
          <a:lstStyle/>
          <a:p>
            <a:fld id="{31736E1E-949A-452C-A1D1-F5F6D2F30983}" type="datetimeFigureOut">
              <a:rPr lang="en-ZA" smtClean="0"/>
              <a:pPr/>
              <a:t>2022/06/30</a:t>
            </a:fld>
            <a:endParaRPr lang="en-ZA"/>
          </a:p>
        </p:txBody>
      </p:sp>
      <p:sp>
        <p:nvSpPr>
          <p:cNvPr id="8" name="Footer Placeholder 7">
            <a:extLst>
              <a:ext uri="{FF2B5EF4-FFF2-40B4-BE49-F238E27FC236}">
                <a16:creationId xmlns:a16="http://schemas.microsoft.com/office/drawing/2014/main" xmlns="" id="{EAB9393E-7D2B-4952-98A0-E727C24F4A41}"/>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xmlns="" id="{DF5A9923-6A7A-472E-A61F-C29BD8110C87}"/>
              </a:ext>
            </a:extLst>
          </p:cNvPr>
          <p:cNvSpPr>
            <a:spLocks noGrp="1"/>
          </p:cNvSpPr>
          <p:nvPr>
            <p:ph type="sldNum" sz="quarter" idx="12"/>
          </p:nvPr>
        </p:nvSpPr>
        <p:spPr/>
        <p:txBody>
          <a:bodyPr/>
          <a:lstStyle/>
          <a:p>
            <a:fld id="{5F983339-6924-42F2-96B2-7F4CE10ED631}" type="slidenum">
              <a:rPr lang="en-ZA" smtClean="0"/>
              <a:pPr/>
              <a:t>‹#›</a:t>
            </a:fld>
            <a:endParaRPr lang="en-ZA"/>
          </a:p>
        </p:txBody>
      </p:sp>
    </p:spTree>
    <p:extLst>
      <p:ext uri="{BB962C8B-B14F-4D97-AF65-F5344CB8AC3E}">
        <p14:creationId xmlns:p14="http://schemas.microsoft.com/office/powerpoint/2010/main" xmlns="" val="547628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A724EC-DEBE-41BF-B252-83EC5A601F5C}"/>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xmlns="" id="{ACEF19C2-65B6-4C30-BAFB-0F65187D045D}"/>
              </a:ext>
            </a:extLst>
          </p:cNvPr>
          <p:cNvSpPr>
            <a:spLocks noGrp="1"/>
          </p:cNvSpPr>
          <p:nvPr>
            <p:ph type="dt" sz="half" idx="10"/>
          </p:nvPr>
        </p:nvSpPr>
        <p:spPr/>
        <p:txBody>
          <a:bodyPr/>
          <a:lstStyle/>
          <a:p>
            <a:fld id="{31736E1E-949A-452C-A1D1-F5F6D2F30983}" type="datetimeFigureOut">
              <a:rPr lang="en-ZA" smtClean="0"/>
              <a:pPr/>
              <a:t>2022/06/30</a:t>
            </a:fld>
            <a:endParaRPr lang="en-ZA"/>
          </a:p>
        </p:txBody>
      </p:sp>
      <p:sp>
        <p:nvSpPr>
          <p:cNvPr id="4" name="Footer Placeholder 3">
            <a:extLst>
              <a:ext uri="{FF2B5EF4-FFF2-40B4-BE49-F238E27FC236}">
                <a16:creationId xmlns:a16="http://schemas.microsoft.com/office/drawing/2014/main" xmlns="" id="{1861E017-A8A4-4D7C-9CDD-84FC3A2C421D}"/>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xmlns="" id="{7BA651C0-EE84-4AF0-8895-7540A88BB7F6}"/>
              </a:ext>
            </a:extLst>
          </p:cNvPr>
          <p:cNvSpPr>
            <a:spLocks noGrp="1"/>
          </p:cNvSpPr>
          <p:nvPr>
            <p:ph type="sldNum" sz="quarter" idx="12"/>
          </p:nvPr>
        </p:nvSpPr>
        <p:spPr/>
        <p:txBody>
          <a:bodyPr/>
          <a:lstStyle/>
          <a:p>
            <a:fld id="{5F983339-6924-42F2-96B2-7F4CE10ED631}" type="slidenum">
              <a:rPr lang="en-ZA" smtClean="0"/>
              <a:pPr/>
              <a:t>‹#›</a:t>
            </a:fld>
            <a:endParaRPr lang="en-ZA"/>
          </a:p>
        </p:txBody>
      </p:sp>
    </p:spTree>
    <p:extLst>
      <p:ext uri="{BB962C8B-B14F-4D97-AF65-F5344CB8AC3E}">
        <p14:creationId xmlns:p14="http://schemas.microsoft.com/office/powerpoint/2010/main" xmlns="" val="1444717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AE45DA7-4C5E-4EDB-8956-109D945FD2AB}"/>
              </a:ext>
            </a:extLst>
          </p:cNvPr>
          <p:cNvSpPr>
            <a:spLocks noGrp="1"/>
          </p:cNvSpPr>
          <p:nvPr>
            <p:ph type="dt" sz="half" idx="10"/>
          </p:nvPr>
        </p:nvSpPr>
        <p:spPr/>
        <p:txBody>
          <a:bodyPr/>
          <a:lstStyle/>
          <a:p>
            <a:fld id="{31736E1E-949A-452C-A1D1-F5F6D2F30983}" type="datetimeFigureOut">
              <a:rPr lang="en-ZA" smtClean="0"/>
              <a:pPr/>
              <a:t>2022/06/30</a:t>
            </a:fld>
            <a:endParaRPr lang="en-ZA"/>
          </a:p>
        </p:txBody>
      </p:sp>
      <p:sp>
        <p:nvSpPr>
          <p:cNvPr id="3" name="Footer Placeholder 2">
            <a:extLst>
              <a:ext uri="{FF2B5EF4-FFF2-40B4-BE49-F238E27FC236}">
                <a16:creationId xmlns:a16="http://schemas.microsoft.com/office/drawing/2014/main" xmlns="" id="{9BE99ECA-CC02-443A-878B-A2086C1AABD9}"/>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xmlns="" id="{B0182856-E375-45A1-AFAF-1482458D1509}"/>
              </a:ext>
            </a:extLst>
          </p:cNvPr>
          <p:cNvSpPr>
            <a:spLocks noGrp="1"/>
          </p:cNvSpPr>
          <p:nvPr>
            <p:ph type="sldNum" sz="quarter" idx="12"/>
          </p:nvPr>
        </p:nvSpPr>
        <p:spPr/>
        <p:txBody>
          <a:bodyPr/>
          <a:lstStyle/>
          <a:p>
            <a:fld id="{5F983339-6924-42F2-96B2-7F4CE10ED631}" type="slidenum">
              <a:rPr lang="en-ZA" smtClean="0"/>
              <a:pPr/>
              <a:t>‹#›</a:t>
            </a:fld>
            <a:endParaRPr lang="en-ZA"/>
          </a:p>
        </p:txBody>
      </p:sp>
    </p:spTree>
    <p:extLst>
      <p:ext uri="{BB962C8B-B14F-4D97-AF65-F5344CB8AC3E}">
        <p14:creationId xmlns:p14="http://schemas.microsoft.com/office/powerpoint/2010/main" xmlns="" val="379818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BDE2D8-E6CC-4592-947A-8521D153C5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xmlns="" id="{CCCE6DC9-40C5-42D7-B70C-7DC17EDD61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xmlns="" id="{8B6806E0-0424-4DCD-919D-D875C7B7BE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FEA7865-660A-4846-B294-6575A733457C}"/>
              </a:ext>
            </a:extLst>
          </p:cNvPr>
          <p:cNvSpPr>
            <a:spLocks noGrp="1"/>
          </p:cNvSpPr>
          <p:nvPr>
            <p:ph type="dt" sz="half" idx="10"/>
          </p:nvPr>
        </p:nvSpPr>
        <p:spPr/>
        <p:txBody>
          <a:bodyPr/>
          <a:lstStyle/>
          <a:p>
            <a:fld id="{31736E1E-949A-452C-A1D1-F5F6D2F30983}" type="datetimeFigureOut">
              <a:rPr lang="en-ZA" smtClean="0"/>
              <a:pPr/>
              <a:t>2022/06/30</a:t>
            </a:fld>
            <a:endParaRPr lang="en-ZA"/>
          </a:p>
        </p:txBody>
      </p:sp>
      <p:sp>
        <p:nvSpPr>
          <p:cNvPr id="6" name="Footer Placeholder 5">
            <a:extLst>
              <a:ext uri="{FF2B5EF4-FFF2-40B4-BE49-F238E27FC236}">
                <a16:creationId xmlns:a16="http://schemas.microsoft.com/office/drawing/2014/main" xmlns="" id="{67670528-BC31-4BA9-8976-94CB32B3736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xmlns="" id="{948F6923-5EB5-4B92-B78A-D5BA10949B8B}"/>
              </a:ext>
            </a:extLst>
          </p:cNvPr>
          <p:cNvSpPr>
            <a:spLocks noGrp="1"/>
          </p:cNvSpPr>
          <p:nvPr>
            <p:ph type="sldNum" sz="quarter" idx="12"/>
          </p:nvPr>
        </p:nvSpPr>
        <p:spPr/>
        <p:txBody>
          <a:bodyPr/>
          <a:lstStyle/>
          <a:p>
            <a:fld id="{5F983339-6924-42F2-96B2-7F4CE10ED631}" type="slidenum">
              <a:rPr lang="en-ZA" smtClean="0"/>
              <a:pPr/>
              <a:t>‹#›</a:t>
            </a:fld>
            <a:endParaRPr lang="en-ZA"/>
          </a:p>
        </p:txBody>
      </p:sp>
    </p:spTree>
    <p:extLst>
      <p:ext uri="{BB962C8B-B14F-4D97-AF65-F5344CB8AC3E}">
        <p14:creationId xmlns:p14="http://schemas.microsoft.com/office/powerpoint/2010/main" xmlns="" val="3897832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7C0862-424E-4949-8CC8-60C327B084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xmlns="" id="{1616714E-C058-4841-A126-50D1ECFBCD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xmlns="" id="{78243A05-83B2-4E57-9CF8-6EEB30D4A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03CAF8C-2049-4187-BEB1-FE9D241A5075}"/>
              </a:ext>
            </a:extLst>
          </p:cNvPr>
          <p:cNvSpPr>
            <a:spLocks noGrp="1"/>
          </p:cNvSpPr>
          <p:nvPr>
            <p:ph type="dt" sz="half" idx="10"/>
          </p:nvPr>
        </p:nvSpPr>
        <p:spPr/>
        <p:txBody>
          <a:bodyPr/>
          <a:lstStyle/>
          <a:p>
            <a:fld id="{31736E1E-949A-452C-A1D1-F5F6D2F30983}" type="datetimeFigureOut">
              <a:rPr lang="en-ZA" smtClean="0"/>
              <a:pPr/>
              <a:t>2022/06/30</a:t>
            </a:fld>
            <a:endParaRPr lang="en-ZA"/>
          </a:p>
        </p:txBody>
      </p:sp>
      <p:sp>
        <p:nvSpPr>
          <p:cNvPr id="6" name="Footer Placeholder 5">
            <a:extLst>
              <a:ext uri="{FF2B5EF4-FFF2-40B4-BE49-F238E27FC236}">
                <a16:creationId xmlns:a16="http://schemas.microsoft.com/office/drawing/2014/main" xmlns="" id="{BC798032-7023-47CF-8063-F9B20A5EB0A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xmlns="" id="{81F03886-CEF5-4795-BB7B-68CF880E6467}"/>
              </a:ext>
            </a:extLst>
          </p:cNvPr>
          <p:cNvSpPr>
            <a:spLocks noGrp="1"/>
          </p:cNvSpPr>
          <p:nvPr>
            <p:ph type="sldNum" sz="quarter" idx="12"/>
          </p:nvPr>
        </p:nvSpPr>
        <p:spPr/>
        <p:txBody>
          <a:bodyPr/>
          <a:lstStyle/>
          <a:p>
            <a:fld id="{5F983339-6924-42F2-96B2-7F4CE10ED631}" type="slidenum">
              <a:rPr lang="en-ZA" smtClean="0"/>
              <a:pPr/>
              <a:t>‹#›</a:t>
            </a:fld>
            <a:endParaRPr lang="en-ZA"/>
          </a:p>
        </p:txBody>
      </p:sp>
    </p:spTree>
    <p:extLst>
      <p:ext uri="{BB962C8B-B14F-4D97-AF65-F5344CB8AC3E}">
        <p14:creationId xmlns:p14="http://schemas.microsoft.com/office/powerpoint/2010/main" xmlns="" val="1620064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BF68D9-B26E-4778-BF46-3E8C276A9EA0}"/>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xmlns="" id="{2552FD41-4896-40BD-AED9-C146FCE387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0A768A15-CFCD-45E6-8135-AFBDBAF5D91A}"/>
              </a:ext>
            </a:extLst>
          </p:cNvPr>
          <p:cNvSpPr>
            <a:spLocks noGrp="1"/>
          </p:cNvSpPr>
          <p:nvPr>
            <p:ph type="dt" sz="half" idx="10"/>
          </p:nvPr>
        </p:nvSpPr>
        <p:spPr/>
        <p:txBody>
          <a:bodyPr/>
          <a:lstStyle/>
          <a:p>
            <a:fld id="{31736E1E-949A-452C-A1D1-F5F6D2F30983}" type="datetimeFigureOut">
              <a:rPr lang="en-ZA" smtClean="0"/>
              <a:pPr/>
              <a:t>2022/06/30</a:t>
            </a:fld>
            <a:endParaRPr lang="en-ZA"/>
          </a:p>
        </p:txBody>
      </p:sp>
      <p:sp>
        <p:nvSpPr>
          <p:cNvPr id="5" name="Footer Placeholder 4">
            <a:extLst>
              <a:ext uri="{FF2B5EF4-FFF2-40B4-BE49-F238E27FC236}">
                <a16:creationId xmlns:a16="http://schemas.microsoft.com/office/drawing/2014/main" xmlns="" id="{74F08622-43AC-412B-BDCE-1348D736376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xmlns="" id="{257AC333-6B56-4849-BD5B-F01DF38B5022}"/>
              </a:ext>
            </a:extLst>
          </p:cNvPr>
          <p:cNvSpPr>
            <a:spLocks noGrp="1"/>
          </p:cNvSpPr>
          <p:nvPr>
            <p:ph type="sldNum" sz="quarter" idx="12"/>
          </p:nvPr>
        </p:nvSpPr>
        <p:spPr/>
        <p:txBody>
          <a:bodyPr/>
          <a:lstStyle/>
          <a:p>
            <a:fld id="{5F983339-6924-42F2-96B2-7F4CE10ED631}" type="slidenum">
              <a:rPr lang="en-ZA" smtClean="0"/>
              <a:pPr/>
              <a:t>‹#›</a:t>
            </a:fld>
            <a:endParaRPr lang="en-ZA"/>
          </a:p>
        </p:txBody>
      </p:sp>
    </p:spTree>
    <p:extLst>
      <p:ext uri="{BB962C8B-B14F-4D97-AF65-F5344CB8AC3E}">
        <p14:creationId xmlns:p14="http://schemas.microsoft.com/office/powerpoint/2010/main" xmlns="" val="21956233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025EF44-A7CB-488D-9DFA-602F86DC6A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xmlns="" id="{7094D8D0-3B56-4FF3-9E6B-F2A72B6D28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A4271482-A1C2-4C04-A6F2-D900C668ED43}"/>
              </a:ext>
            </a:extLst>
          </p:cNvPr>
          <p:cNvSpPr>
            <a:spLocks noGrp="1"/>
          </p:cNvSpPr>
          <p:nvPr>
            <p:ph type="dt" sz="half" idx="10"/>
          </p:nvPr>
        </p:nvSpPr>
        <p:spPr/>
        <p:txBody>
          <a:bodyPr/>
          <a:lstStyle/>
          <a:p>
            <a:fld id="{31736E1E-949A-452C-A1D1-F5F6D2F30983}" type="datetimeFigureOut">
              <a:rPr lang="en-ZA" smtClean="0"/>
              <a:pPr/>
              <a:t>2022/06/30</a:t>
            </a:fld>
            <a:endParaRPr lang="en-ZA"/>
          </a:p>
        </p:txBody>
      </p:sp>
      <p:sp>
        <p:nvSpPr>
          <p:cNvPr id="5" name="Footer Placeholder 4">
            <a:extLst>
              <a:ext uri="{FF2B5EF4-FFF2-40B4-BE49-F238E27FC236}">
                <a16:creationId xmlns:a16="http://schemas.microsoft.com/office/drawing/2014/main" xmlns="" id="{9A36830B-B3D4-4DB6-87C9-CBCBAD15612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xmlns="" id="{980BF86D-E0C1-46BB-9933-A9EA828F5C53}"/>
              </a:ext>
            </a:extLst>
          </p:cNvPr>
          <p:cNvSpPr>
            <a:spLocks noGrp="1"/>
          </p:cNvSpPr>
          <p:nvPr>
            <p:ph type="sldNum" sz="quarter" idx="12"/>
          </p:nvPr>
        </p:nvSpPr>
        <p:spPr/>
        <p:txBody>
          <a:bodyPr/>
          <a:lstStyle/>
          <a:p>
            <a:fld id="{5F983339-6924-42F2-96B2-7F4CE10ED631}" type="slidenum">
              <a:rPr lang="en-ZA" smtClean="0"/>
              <a:pPr/>
              <a:t>‹#›</a:t>
            </a:fld>
            <a:endParaRPr lang="en-ZA"/>
          </a:p>
        </p:txBody>
      </p:sp>
    </p:spTree>
    <p:extLst>
      <p:ext uri="{BB962C8B-B14F-4D97-AF65-F5344CB8AC3E}">
        <p14:creationId xmlns:p14="http://schemas.microsoft.com/office/powerpoint/2010/main" xmlns="" val="729268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C7B3AC2E-1437-0F4A-B6D9-C73A1B4AB017}"/>
              </a:ext>
            </a:extLst>
          </p:cNvPr>
          <p:cNvPicPr>
            <a:picLocks noChangeAspect="1"/>
          </p:cNvPicPr>
          <p:nvPr userDrawn="1"/>
        </p:nvPicPr>
        <p:blipFill>
          <a:blip r:embed="rId2"/>
          <a:srcRect l="4002" r="4002"/>
          <a:stretch/>
        </p:blipFill>
        <p:spPr>
          <a:xfrm>
            <a:off x="0" y="0"/>
            <a:ext cx="12192000" cy="681037"/>
          </a:xfrm>
          <a:prstGeom prst="rect">
            <a:avLst/>
          </a:prstGeom>
        </p:spPr>
      </p:pic>
      <p:sp>
        <p:nvSpPr>
          <p:cNvPr id="2" name="Title 1">
            <a:extLst>
              <a:ext uri="{FF2B5EF4-FFF2-40B4-BE49-F238E27FC236}">
                <a16:creationId xmlns:a16="http://schemas.microsoft.com/office/drawing/2014/main" xmlns="" id="{B9BB9720-9CF0-9642-834C-C41C9539A4A4}"/>
              </a:ext>
            </a:extLst>
          </p:cNvPr>
          <p:cNvSpPr>
            <a:spLocks noGrp="1"/>
          </p:cNvSpPr>
          <p:nvPr>
            <p:ph type="title" hasCustomPrompt="1"/>
          </p:nvPr>
        </p:nvSpPr>
        <p:spPr>
          <a:xfrm>
            <a:off x="498684" y="109452"/>
            <a:ext cx="11205636" cy="571585"/>
          </a:xfrm>
          <a:prstGeom prst="rect">
            <a:avLst/>
          </a:prstGeom>
        </p:spPr>
        <p:txBody>
          <a:bodyPr/>
          <a:lstStyle>
            <a:lvl1pPr algn="l">
              <a:defRPr sz="2400" b="0" i="0" cap="all" baseline="0">
                <a:solidFill>
                  <a:schemeClr val="tx1">
                    <a:lumMod val="75000"/>
                    <a:lumOff val="25000"/>
                  </a:schemeClr>
                </a:solidFill>
                <a:latin typeface="+mn-lt"/>
              </a:defRPr>
            </a:lvl1pPr>
          </a:lstStyle>
          <a:p>
            <a:r>
              <a:rPr lang="en-GB"/>
              <a:t>Click to ADD title</a:t>
            </a:r>
            <a:endParaRPr lang="en-US"/>
          </a:p>
        </p:txBody>
      </p:sp>
      <p:sp>
        <p:nvSpPr>
          <p:cNvPr id="16" name="Slide Number Placeholder 11">
            <a:extLst>
              <a:ext uri="{FF2B5EF4-FFF2-40B4-BE49-F238E27FC236}">
                <a16:creationId xmlns:a16="http://schemas.microsoft.com/office/drawing/2014/main" xmlns="" id="{C849C03B-FFA0-864E-92FD-6539E5B2E75E}"/>
              </a:ext>
            </a:extLst>
          </p:cNvPr>
          <p:cNvSpPr txBox="1">
            <a:spLocks/>
          </p:cNvSpPr>
          <p:nvPr userDrawn="1"/>
        </p:nvSpPr>
        <p:spPr>
          <a:xfrm>
            <a:off x="10681854" y="6435598"/>
            <a:ext cx="1022465"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E41146E-9C06-9F49-A71B-5E154561DE30}" type="slidenum">
              <a:rPr lang="en-US" smtClean="0"/>
              <a:pPr algn="r"/>
              <a:t>‹#›</a:t>
            </a:fld>
            <a:endParaRPr lang="en-US"/>
          </a:p>
        </p:txBody>
      </p:sp>
      <p:pic>
        <p:nvPicPr>
          <p:cNvPr id="13" name="Picture 12">
            <a:extLst>
              <a:ext uri="{FF2B5EF4-FFF2-40B4-BE49-F238E27FC236}">
                <a16:creationId xmlns:a16="http://schemas.microsoft.com/office/drawing/2014/main" xmlns="" id="{51AFAE71-9C12-E44B-9B26-B11C929C4052}"/>
              </a:ext>
            </a:extLst>
          </p:cNvPr>
          <p:cNvPicPr>
            <a:picLocks noChangeAspect="1"/>
          </p:cNvPicPr>
          <p:nvPr userDrawn="1"/>
        </p:nvPicPr>
        <p:blipFill>
          <a:blip r:embed="rId3"/>
          <a:srcRect/>
          <a:stretch/>
        </p:blipFill>
        <p:spPr>
          <a:xfrm>
            <a:off x="498684" y="6238442"/>
            <a:ext cx="1616736" cy="589862"/>
          </a:xfrm>
          <a:prstGeom prst="rect">
            <a:avLst/>
          </a:prstGeom>
        </p:spPr>
      </p:pic>
      <p:sp>
        <p:nvSpPr>
          <p:cNvPr id="8" name="Slide Number Placeholder 11">
            <a:extLst>
              <a:ext uri="{FF2B5EF4-FFF2-40B4-BE49-F238E27FC236}">
                <a16:creationId xmlns:a16="http://schemas.microsoft.com/office/drawing/2014/main" xmlns="" id="{39362617-C9E6-4FDE-B70E-C0C732FC5C59}"/>
              </a:ext>
            </a:extLst>
          </p:cNvPr>
          <p:cNvSpPr txBox="1">
            <a:spLocks/>
          </p:cNvSpPr>
          <p:nvPr userDrawn="1"/>
        </p:nvSpPr>
        <p:spPr>
          <a:xfrm>
            <a:off x="4375265" y="6475819"/>
            <a:ext cx="3441469"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accent2">
                    <a:lumMod val="50000"/>
                  </a:schemeClr>
                </a:solidFill>
                <a:latin typeface="Copperplate Gothic Bold" panose="020E0705020206020404" pitchFamily="34" charset="0"/>
              </a:rPr>
              <a:t>DISTRICT DEVELOPMENT MODEL</a:t>
            </a:r>
          </a:p>
        </p:txBody>
      </p:sp>
      <p:sp>
        <p:nvSpPr>
          <p:cNvPr id="9" name="Content Placeholder 3">
            <a:extLst>
              <a:ext uri="{FF2B5EF4-FFF2-40B4-BE49-F238E27FC236}">
                <a16:creationId xmlns:a16="http://schemas.microsoft.com/office/drawing/2014/main" xmlns="" id="{EE9D14CF-1D0B-4A2E-9E66-9A10386040A2}"/>
              </a:ext>
            </a:extLst>
          </p:cNvPr>
          <p:cNvSpPr>
            <a:spLocks noGrp="1"/>
          </p:cNvSpPr>
          <p:nvPr>
            <p:ph sz="half" idx="2" hasCustomPrompt="1"/>
          </p:nvPr>
        </p:nvSpPr>
        <p:spPr>
          <a:xfrm>
            <a:off x="498684" y="814647"/>
            <a:ext cx="11205636" cy="5325681"/>
          </a:xfrm>
          <a:prstGeom prst="rect">
            <a:avLst/>
          </a:prstGeom>
        </p:spPr>
        <p:txBody>
          <a:bodyPr/>
          <a:lstStyle>
            <a:lvl1pPr>
              <a:defRPr sz="2000"/>
            </a:lvl1pPr>
            <a:lvl2pPr>
              <a:defRPr sz="1800"/>
            </a:lvl2pPr>
            <a:lvl3pPr>
              <a:defRPr sz="1800"/>
            </a:lvl3pPr>
          </a:lstStyle>
          <a:p>
            <a:pPr lvl="0"/>
            <a:r>
              <a:rPr lang="en-GB"/>
              <a:t>Point 1</a:t>
            </a:r>
          </a:p>
          <a:p>
            <a:pPr lvl="1"/>
            <a:r>
              <a:rPr lang="en-GB"/>
              <a:t>Point 2</a:t>
            </a:r>
          </a:p>
          <a:p>
            <a:pPr lvl="2"/>
            <a:r>
              <a:rPr lang="en-GB"/>
              <a:t>Point 3</a:t>
            </a:r>
          </a:p>
        </p:txBody>
      </p:sp>
    </p:spTree>
    <p:extLst>
      <p:ext uri="{BB962C8B-B14F-4D97-AF65-F5344CB8AC3E}">
        <p14:creationId xmlns:p14="http://schemas.microsoft.com/office/powerpoint/2010/main" xmlns="" val="1096990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C7B3AC2E-1437-0F4A-B6D9-C73A1B4AB017}"/>
              </a:ext>
            </a:extLst>
          </p:cNvPr>
          <p:cNvPicPr>
            <a:picLocks noChangeAspect="1"/>
          </p:cNvPicPr>
          <p:nvPr userDrawn="1"/>
        </p:nvPicPr>
        <p:blipFill>
          <a:blip r:embed="rId2"/>
          <a:srcRect l="4002" r="4002"/>
          <a:stretch/>
        </p:blipFill>
        <p:spPr>
          <a:xfrm>
            <a:off x="0" y="0"/>
            <a:ext cx="12192000" cy="681037"/>
          </a:xfrm>
          <a:prstGeom prst="rect">
            <a:avLst/>
          </a:prstGeom>
        </p:spPr>
      </p:pic>
      <p:sp>
        <p:nvSpPr>
          <p:cNvPr id="2" name="Title 1">
            <a:extLst>
              <a:ext uri="{FF2B5EF4-FFF2-40B4-BE49-F238E27FC236}">
                <a16:creationId xmlns:a16="http://schemas.microsoft.com/office/drawing/2014/main" xmlns="" id="{B9BB9720-9CF0-9642-834C-C41C9539A4A4}"/>
              </a:ext>
            </a:extLst>
          </p:cNvPr>
          <p:cNvSpPr>
            <a:spLocks noGrp="1"/>
          </p:cNvSpPr>
          <p:nvPr>
            <p:ph type="title" hasCustomPrompt="1"/>
          </p:nvPr>
        </p:nvSpPr>
        <p:spPr>
          <a:xfrm>
            <a:off x="498684" y="109452"/>
            <a:ext cx="11205636" cy="571585"/>
          </a:xfrm>
          <a:prstGeom prst="rect">
            <a:avLst/>
          </a:prstGeom>
        </p:spPr>
        <p:txBody>
          <a:bodyPr/>
          <a:lstStyle>
            <a:lvl1pPr algn="l">
              <a:defRPr sz="2400" b="0" i="0" cap="all" baseline="0">
                <a:solidFill>
                  <a:schemeClr val="tx1">
                    <a:lumMod val="75000"/>
                    <a:lumOff val="25000"/>
                  </a:schemeClr>
                </a:solidFill>
                <a:latin typeface="+mn-lt"/>
              </a:defRPr>
            </a:lvl1pPr>
          </a:lstStyle>
          <a:p>
            <a:r>
              <a:rPr lang="en-GB"/>
              <a:t>Click to ADD title</a:t>
            </a:r>
            <a:endParaRPr lang="en-US"/>
          </a:p>
        </p:txBody>
      </p:sp>
      <p:sp>
        <p:nvSpPr>
          <p:cNvPr id="16" name="Slide Number Placeholder 11">
            <a:extLst>
              <a:ext uri="{FF2B5EF4-FFF2-40B4-BE49-F238E27FC236}">
                <a16:creationId xmlns:a16="http://schemas.microsoft.com/office/drawing/2014/main" xmlns="" id="{C849C03B-FFA0-864E-92FD-6539E5B2E75E}"/>
              </a:ext>
            </a:extLst>
          </p:cNvPr>
          <p:cNvSpPr txBox="1">
            <a:spLocks/>
          </p:cNvSpPr>
          <p:nvPr userDrawn="1"/>
        </p:nvSpPr>
        <p:spPr>
          <a:xfrm>
            <a:off x="10681854" y="6435598"/>
            <a:ext cx="1022465"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E41146E-9C06-9F49-A71B-5E154561DE30}" type="slidenum">
              <a:rPr lang="en-US" smtClean="0"/>
              <a:pPr algn="r"/>
              <a:t>‹#›</a:t>
            </a:fld>
            <a:endParaRPr lang="en-US"/>
          </a:p>
        </p:txBody>
      </p:sp>
      <p:pic>
        <p:nvPicPr>
          <p:cNvPr id="13" name="Picture 12">
            <a:extLst>
              <a:ext uri="{FF2B5EF4-FFF2-40B4-BE49-F238E27FC236}">
                <a16:creationId xmlns:a16="http://schemas.microsoft.com/office/drawing/2014/main" xmlns="" id="{51AFAE71-9C12-E44B-9B26-B11C929C4052}"/>
              </a:ext>
            </a:extLst>
          </p:cNvPr>
          <p:cNvPicPr>
            <a:picLocks noChangeAspect="1"/>
          </p:cNvPicPr>
          <p:nvPr userDrawn="1"/>
        </p:nvPicPr>
        <p:blipFill>
          <a:blip r:embed="rId3"/>
          <a:srcRect/>
          <a:stretch/>
        </p:blipFill>
        <p:spPr>
          <a:xfrm>
            <a:off x="498684" y="6238442"/>
            <a:ext cx="1616736" cy="589862"/>
          </a:xfrm>
          <a:prstGeom prst="rect">
            <a:avLst/>
          </a:prstGeom>
        </p:spPr>
      </p:pic>
      <p:sp>
        <p:nvSpPr>
          <p:cNvPr id="8" name="Slide Number Placeholder 11">
            <a:extLst>
              <a:ext uri="{FF2B5EF4-FFF2-40B4-BE49-F238E27FC236}">
                <a16:creationId xmlns:a16="http://schemas.microsoft.com/office/drawing/2014/main" xmlns="" id="{39362617-C9E6-4FDE-B70E-C0C732FC5C59}"/>
              </a:ext>
            </a:extLst>
          </p:cNvPr>
          <p:cNvSpPr txBox="1">
            <a:spLocks/>
          </p:cNvSpPr>
          <p:nvPr userDrawn="1"/>
        </p:nvSpPr>
        <p:spPr>
          <a:xfrm>
            <a:off x="4375265" y="6475819"/>
            <a:ext cx="3441469"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accent2">
                    <a:lumMod val="50000"/>
                  </a:schemeClr>
                </a:solidFill>
                <a:latin typeface="Copperplate Gothic Bold" panose="020E0705020206020404" pitchFamily="34" charset="0"/>
              </a:rPr>
              <a:t>DISTRICT DEVELOPMENT MODEL</a:t>
            </a:r>
          </a:p>
        </p:txBody>
      </p:sp>
      <p:sp>
        <p:nvSpPr>
          <p:cNvPr id="9" name="Content Placeholder 3">
            <a:extLst>
              <a:ext uri="{FF2B5EF4-FFF2-40B4-BE49-F238E27FC236}">
                <a16:creationId xmlns:a16="http://schemas.microsoft.com/office/drawing/2014/main" xmlns="" id="{EE9D14CF-1D0B-4A2E-9E66-9A10386040A2}"/>
              </a:ext>
            </a:extLst>
          </p:cNvPr>
          <p:cNvSpPr>
            <a:spLocks noGrp="1"/>
          </p:cNvSpPr>
          <p:nvPr>
            <p:ph sz="half" idx="2" hasCustomPrompt="1"/>
          </p:nvPr>
        </p:nvSpPr>
        <p:spPr>
          <a:xfrm>
            <a:off x="498684" y="814647"/>
            <a:ext cx="11205636" cy="5325681"/>
          </a:xfrm>
          <a:prstGeom prst="rect">
            <a:avLst/>
          </a:prstGeom>
        </p:spPr>
        <p:txBody>
          <a:bodyPr/>
          <a:lstStyle>
            <a:lvl1pPr>
              <a:defRPr sz="2000"/>
            </a:lvl1pPr>
            <a:lvl2pPr>
              <a:defRPr sz="1800"/>
            </a:lvl2pPr>
            <a:lvl3pPr>
              <a:defRPr sz="1800"/>
            </a:lvl3pPr>
          </a:lstStyle>
          <a:p>
            <a:pPr lvl="0"/>
            <a:r>
              <a:rPr lang="en-GB"/>
              <a:t>Point 1</a:t>
            </a:r>
          </a:p>
          <a:p>
            <a:pPr lvl="1"/>
            <a:r>
              <a:rPr lang="en-GB"/>
              <a:t>Point 2</a:t>
            </a:r>
          </a:p>
          <a:p>
            <a:pPr lvl="2"/>
            <a:r>
              <a:rPr lang="en-GB"/>
              <a:t>Point 3</a:t>
            </a:r>
          </a:p>
        </p:txBody>
      </p:sp>
    </p:spTree>
    <p:extLst>
      <p:ext uri="{BB962C8B-B14F-4D97-AF65-F5344CB8AC3E}">
        <p14:creationId xmlns:p14="http://schemas.microsoft.com/office/powerpoint/2010/main" xmlns="" val="491731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C72ECC0C-510C-5E48-AF0D-A97BF27AD213}"/>
              </a:ext>
            </a:extLst>
          </p:cNvPr>
          <p:cNvPicPr>
            <a:picLocks noChangeAspect="1"/>
          </p:cNvPicPr>
          <p:nvPr userDrawn="1"/>
        </p:nvPicPr>
        <p:blipFill>
          <a:blip r:embed="rId2"/>
          <a:srcRect/>
          <a:stretch/>
        </p:blipFill>
        <p:spPr>
          <a:xfrm>
            <a:off x="0" y="0"/>
            <a:ext cx="12192000" cy="6858000"/>
          </a:xfrm>
          <a:prstGeom prst="rect">
            <a:avLst/>
          </a:prstGeom>
        </p:spPr>
      </p:pic>
      <p:sp>
        <p:nvSpPr>
          <p:cNvPr id="20" name="Text Placeholder 19">
            <a:extLst>
              <a:ext uri="{FF2B5EF4-FFF2-40B4-BE49-F238E27FC236}">
                <a16:creationId xmlns:a16="http://schemas.microsoft.com/office/drawing/2014/main" xmlns="" id="{18A5A4AE-3708-D54B-9903-5205548851A9}"/>
              </a:ext>
            </a:extLst>
          </p:cNvPr>
          <p:cNvSpPr>
            <a:spLocks noGrp="1"/>
          </p:cNvSpPr>
          <p:nvPr>
            <p:ph type="body" sz="quarter" idx="13" hasCustomPrompt="1"/>
          </p:nvPr>
        </p:nvSpPr>
        <p:spPr>
          <a:xfrm>
            <a:off x="1755444" y="3132892"/>
            <a:ext cx="8681110" cy="1520328"/>
          </a:xfrm>
          <a:prstGeom prst="rect">
            <a:avLst/>
          </a:prstGeom>
          <a:noFill/>
        </p:spPr>
        <p:txBody>
          <a:bodyPr anchor="ctr"/>
          <a:lstStyle>
            <a:lvl1pPr algn="ctr">
              <a:lnSpc>
                <a:spcPts val="4200"/>
              </a:lnSpc>
              <a:buNone/>
              <a:defRPr sz="2800" b="1" i="0" u="none">
                <a:solidFill>
                  <a:schemeClr val="accent2"/>
                </a:solidFill>
                <a:latin typeface="Gill Sans MT" panose="020B0502020104020203" pitchFamily="34" charset="77"/>
              </a:defRPr>
            </a:lvl1pPr>
            <a:lvl2pPr>
              <a:buNone/>
              <a:defRPr>
                <a:latin typeface="Gill Sans MT" panose="020B0502020104020203" pitchFamily="34" charset="77"/>
              </a:defRPr>
            </a:lvl2pPr>
            <a:lvl3pPr>
              <a:buNone/>
              <a:defRPr>
                <a:latin typeface="Gill Sans MT" panose="020B0502020104020203" pitchFamily="34" charset="77"/>
              </a:defRPr>
            </a:lvl3pPr>
            <a:lvl4pPr>
              <a:buNone/>
              <a:defRPr>
                <a:latin typeface="Gill Sans MT" panose="020B0502020104020203" pitchFamily="34" charset="77"/>
              </a:defRPr>
            </a:lvl4pPr>
            <a:lvl5pPr>
              <a:buNone/>
              <a:defRPr>
                <a:latin typeface="Gill Sans MT" panose="020B0502020104020203" pitchFamily="34" charset="77"/>
              </a:defRPr>
            </a:lvl5pPr>
          </a:lstStyle>
          <a:p>
            <a:pPr lvl="0"/>
            <a:r>
              <a:rPr lang="en-GB"/>
              <a:t>ADD PRESENTATION TITLE HERE </a:t>
            </a:r>
          </a:p>
        </p:txBody>
      </p:sp>
      <p:sp>
        <p:nvSpPr>
          <p:cNvPr id="26" name="Text Placeholder 25">
            <a:extLst>
              <a:ext uri="{FF2B5EF4-FFF2-40B4-BE49-F238E27FC236}">
                <a16:creationId xmlns:a16="http://schemas.microsoft.com/office/drawing/2014/main" xmlns="" id="{75E4678B-EFFA-9A45-B059-056813AE3EE2}"/>
              </a:ext>
            </a:extLst>
          </p:cNvPr>
          <p:cNvSpPr>
            <a:spLocks noGrp="1"/>
          </p:cNvSpPr>
          <p:nvPr>
            <p:ph type="body" sz="quarter" idx="15" hasCustomPrompt="1"/>
          </p:nvPr>
        </p:nvSpPr>
        <p:spPr>
          <a:xfrm>
            <a:off x="1712056" y="5564054"/>
            <a:ext cx="8937523" cy="310203"/>
          </a:xfrm>
          <a:prstGeom prst="rect">
            <a:avLst/>
          </a:prstGeom>
        </p:spPr>
        <p:txBody>
          <a:bodyPr/>
          <a:lstStyle>
            <a:lvl1pPr algn="ctr">
              <a:buNone/>
              <a:defRPr sz="1800" b="0" i="0">
                <a:solidFill>
                  <a:schemeClr val="tx1">
                    <a:lumMod val="65000"/>
                    <a:lumOff val="35000"/>
                  </a:schemeClr>
                </a:solidFill>
                <a:latin typeface="Gill Sans MT" panose="020B0502020104020203" pitchFamily="34" charset="77"/>
              </a:defRPr>
            </a:lvl1pPr>
          </a:lstStyle>
          <a:p>
            <a:pPr lvl="0"/>
            <a:r>
              <a:rPr lang="en-GB"/>
              <a:t>To Whom | Presenter Name | Date</a:t>
            </a:r>
          </a:p>
        </p:txBody>
      </p:sp>
      <p:pic>
        <p:nvPicPr>
          <p:cNvPr id="10" name="Picture 9">
            <a:extLst>
              <a:ext uri="{FF2B5EF4-FFF2-40B4-BE49-F238E27FC236}">
                <a16:creationId xmlns:a16="http://schemas.microsoft.com/office/drawing/2014/main" xmlns="" id="{8F67059D-9A0D-1B4D-90A7-A06B738AC6B9}"/>
              </a:ext>
            </a:extLst>
          </p:cNvPr>
          <p:cNvPicPr>
            <a:picLocks noChangeAspect="1"/>
          </p:cNvPicPr>
          <p:nvPr userDrawn="1"/>
        </p:nvPicPr>
        <p:blipFill>
          <a:blip r:embed="rId3"/>
          <a:srcRect/>
          <a:stretch/>
        </p:blipFill>
        <p:spPr>
          <a:xfrm>
            <a:off x="11405296" y="6225219"/>
            <a:ext cx="567055" cy="508947"/>
          </a:xfrm>
          <a:prstGeom prst="rect">
            <a:avLst/>
          </a:prstGeom>
        </p:spPr>
      </p:pic>
      <p:cxnSp>
        <p:nvCxnSpPr>
          <p:cNvPr id="17" name="Straight Connector 16">
            <a:extLst>
              <a:ext uri="{FF2B5EF4-FFF2-40B4-BE49-F238E27FC236}">
                <a16:creationId xmlns:a16="http://schemas.microsoft.com/office/drawing/2014/main" xmlns="" id="{2BF4CFBC-EBCD-4E4F-804D-43ED054C575C}"/>
              </a:ext>
            </a:extLst>
          </p:cNvPr>
          <p:cNvCxnSpPr>
            <a:cxnSpLocks/>
          </p:cNvCxnSpPr>
          <p:nvPr userDrawn="1"/>
        </p:nvCxnSpPr>
        <p:spPr>
          <a:xfrm>
            <a:off x="2429572" y="2392906"/>
            <a:ext cx="750248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D9D41E40-B815-F844-ACF1-D07175B385F4}"/>
              </a:ext>
            </a:extLst>
          </p:cNvPr>
          <p:cNvCxnSpPr>
            <a:cxnSpLocks/>
          </p:cNvCxnSpPr>
          <p:nvPr userDrawn="1"/>
        </p:nvCxnSpPr>
        <p:spPr>
          <a:xfrm>
            <a:off x="2429573" y="5330019"/>
            <a:ext cx="750248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xmlns="" id="{180B3B4D-4090-41A3-BAF7-4F8AA0BBD52D}"/>
              </a:ext>
            </a:extLst>
          </p:cNvPr>
          <p:cNvPicPr>
            <a:picLocks noChangeAspect="1"/>
          </p:cNvPicPr>
          <p:nvPr userDrawn="1"/>
        </p:nvPicPr>
        <p:blipFill>
          <a:blip r:embed="rId4"/>
          <a:srcRect/>
          <a:stretch/>
        </p:blipFill>
        <p:spPr>
          <a:xfrm>
            <a:off x="3926299" y="202910"/>
            <a:ext cx="3974294" cy="1450011"/>
          </a:xfrm>
          <a:prstGeom prst="rect">
            <a:avLst/>
          </a:prstGeom>
        </p:spPr>
      </p:pic>
      <p:sp>
        <p:nvSpPr>
          <p:cNvPr id="13" name="Slide Number Placeholder 11">
            <a:extLst>
              <a:ext uri="{FF2B5EF4-FFF2-40B4-BE49-F238E27FC236}">
                <a16:creationId xmlns:a16="http://schemas.microsoft.com/office/drawing/2014/main" xmlns="" id="{538102B2-D1DA-4EC0-A923-2AD8995DB1C6}"/>
              </a:ext>
            </a:extLst>
          </p:cNvPr>
          <p:cNvSpPr txBox="1">
            <a:spLocks/>
          </p:cNvSpPr>
          <p:nvPr userDrawn="1"/>
        </p:nvSpPr>
        <p:spPr>
          <a:xfrm>
            <a:off x="-105296" y="6373704"/>
            <a:ext cx="3441469"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accent2">
                    <a:lumMod val="50000"/>
                  </a:schemeClr>
                </a:solidFill>
                <a:latin typeface="Copperplate Gothic Bold" panose="020E0705020206020404" pitchFamily="34" charset="0"/>
              </a:rPr>
              <a:t>DISTRICT DEVELOPMENT MODEL</a:t>
            </a:r>
          </a:p>
        </p:txBody>
      </p:sp>
    </p:spTree>
    <p:extLst>
      <p:ext uri="{BB962C8B-B14F-4D97-AF65-F5344CB8AC3E}">
        <p14:creationId xmlns:p14="http://schemas.microsoft.com/office/powerpoint/2010/main" xmlns="" val="39179747"/>
      </p:ext>
    </p:extLst>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4D110688-23E1-5240-B9BC-D4EC2A51F285}"/>
              </a:ext>
            </a:extLst>
          </p:cNvPr>
          <p:cNvPicPr>
            <a:picLocks noChangeAspect="1"/>
          </p:cNvPicPr>
          <p:nvPr userDrawn="1"/>
        </p:nvPicPr>
        <p:blipFill rotWithShape="1">
          <a:blip r:embed="rId2"/>
          <a:srcRect b="11165"/>
          <a:stretch/>
        </p:blipFill>
        <p:spPr>
          <a:xfrm>
            <a:off x="15631" y="0"/>
            <a:ext cx="12192000" cy="6092328"/>
          </a:xfrm>
          <a:prstGeom prst="rect">
            <a:avLst/>
          </a:prstGeom>
        </p:spPr>
      </p:pic>
      <p:sp>
        <p:nvSpPr>
          <p:cNvPr id="20" name="Text Placeholder 19">
            <a:extLst>
              <a:ext uri="{FF2B5EF4-FFF2-40B4-BE49-F238E27FC236}">
                <a16:creationId xmlns:a16="http://schemas.microsoft.com/office/drawing/2014/main" xmlns="" id="{18A5A4AE-3708-D54B-9903-5205548851A9}"/>
              </a:ext>
            </a:extLst>
          </p:cNvPr>
          <p:cNvSpPr>
            <a:spLocks noGrp="1"/>
          </p:cNvSpPr>
          <p:nvPr>
            <p:ph type="body" sz="quarter" idx="13" hasCustomPrompt="1"/>
          </p:nvPr>
        </p:nvSpPr>
        <p:spPr>
          <a:xfrm>
            <a:off x="780399" y="2865439"/>
            <a:ext cx="10586720" cy="589858"/>
          </a:xfrm>
          <a:prstGeom prst="rect">
            <a:avLst/>
          </a:prstGeom>
        </p:spPr>
        <p:txBody>
          <a:bodyPr/>
          <a:lstStyle>
            <a:lvl1pPr algn="ctr">
              <a:buNone/>
              <a:defRPr sz="3500" b="1" i="0" u="none">
                <a:solidFill>
                  <a:schemeClr val="accent2"/>
                </a:solidFill>
                <a:latin typeface="Gill Sans MT" panose="020B0502020104020203" pitchFamily="34" charset="77"/>
              </a:defRPr>
            </a:lvl1pPr>
            <a:lvl2pPr>
              <a:buNone/>
              <a:defRPr>
                <a:latin typeface="Gill Sans MT" panose="020B0502020104020203" pitchFamily="34" charset="77"/>
              </a:defRPr>
            </a:lvl2pPr>
            <a:lvl3pPr>
              <a:buNone/>
              <a:defRPr>
                <a:latin typeface="Gill Sans MT" panose="020B0502020104020203" pitchFamily="34" charset="77"/>
              </a:defRPr>
            </a:lvl3pPr>
            <a:lvl4pPr>
              <a:buNone/>
              <a:defRPr>
                <a:latin typeface="Gill Sans MT" panose="020B0502020104020203" pitchFamily="34" charset="77"/>
              </a:defRPr>
            </a:lvl4pPr>
            <a:lvl5pPr>
              <a:buNone/>
              <a:defRPr>
                <a:latin typeface="Gill Sans MT" panose="020B0502020104020203" pitchFamily="34" charset="77"/>
              </a:defRPr>
            </a:lvl5pPr>
          </a:lstStyle>
          <a:p>
            <a:pPr lvl="0"/>
            <a:r>
              <a:rPr lang="en-GB"/>
              <a:t>ADD SECTION BREAK TITLE</a:t>
            </a:r>
          </a:p>
          <a:p>
            <a:pPr lvl="1"/>
            <a:endParaRPr lang="en-US"/>
          </a:p>
        </p:txBody>
      </p:sp>
      <p:cxnSp>
        <p:nvCxnSpPr>
          <p:cNvPr id="28" name="Straight Connector 27">
            <a:extLst>
              <a:ext uri="{FF2B5EF4-FFF2-40B4-BE49-F238E27FC236}">
                <a16:creationId xmlns:a16="http://schemas.microsoft.com/office/drawing/2014/main" xmlns="" id="{F79A047A-8B61-E048-BF5B-F056E75509E9}"/>
              </a:ext>
            </a:extLst>
          </p:cNvPr>
          <p:cNvCxnSpPr>
            <a:cxnSpLocks/>
          </p:cNvCxnSpPr>
          <p:nvPr userDrawn="1"/>
        </p:nvCxnSpPr>
        <p:spPr>
          <a:xfrm>
            <a:off x="3293892" y="3415969"/>
            <a:ext cx="544521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40A58D35-01AD-384E-B073-154A9AC6DA05}"/>
              </a:ext>
            </a:extLst>
          </p:cNvPr>
          <p:cNvCxnSpPr>
            <a:cxnSpLocks/>
          </p:cNvCxnSpPr>
          <p:nvPr userDrawn="1"/>
        </p:nvCxnSpPr>
        <p:spPr>
          <a:xfrm>
            <a:off x="3318605" y="2842587"/>
            <a:ext cx="537107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Slide Number Placeholder 11">
            <a:extLst>
              <a:ext uri="{FF2B5EF4-FFF2-40B4-BE49-F238E27FC236}">
                <a16:creationId xmlns:a16="http://schemas.microsoft.com/office/drawing/2014/main" xmlns="" id="{B23F1392-F971-134D-9E73-C2BA4982FFE7}"/>
              </a:ext>
            </a:extLst>
          </p:cNvPr>
          <p:cNvSpPr txBox="1">
            <a:spLocks/>
          </p:cNvSpPr>
          <p:nvPr userDrawn="1"/>
        </p:nvSpPr>
        <p:spPr>
          <a:xfrm>
            <a:off x="4724400" y="6356350"/>
            <a:ext cx="2743200"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41146E-9C06-9F49-A71B-5E154561DE30}" type="slidenum">
              <a:rPr lang="en-US" smtClean="0"/>
              <a:pPr/>
              <a:t>‹#›</a:t>
            </a:fld>
            <a:endParaRPr lang="en-US"/>
          </a:p>
        </p:txBody>
      </p:sp>
      <p:pic>
        <p:nvPicPr>
          <p:cNvPr id="8" name="Picture 7">
            <a:extLst>
              <a:ext uri="{FF2B5EF4-FFF2-40B4-BE49-F238E27FC236}">
                <a16:creationId xmlns:a16="http://schemas.microsoft.com/office/drawing/2014/main" xmlns="" id="{C96C399F-5629-8247-A198-7FB3283E8589}"/>
              </a:ext>
            </a:extLst>
          </p:cNvPr>
          <p:cNvPicPr>
            <a:picLocks noChangeAspect="1"/>
          </p:cNvPicPr>
          <p:nvPr userDrawn="1"/>
        </p:nvPicPr>
        <p:blipFill>
          <a:blip r:embed="rId3"/>
          <a:srcRect/>
          <a:stretch/>
        </p:blipFill>
        <p:spPr>
          <a:xfrm>
            <a:off x="498684" y="6171599"/>
            <a:ext cx="1616736" cy="589862"/>
          </a:xfrm>
          <a:prstGeom prst="rect">
            <a:avLst/>
          </a:prstGeom>
        </p:spPr>
      </p:pic>
      <p:pic>
        <p:nvPicPr>
          <p:cNvPr id="11" name="Picture 10">
            <a:extLst>
              <a:ext uri="{FF2B5EF4-FFF2-40B4-BE49-F238E27FC236}">
                <a16:creationId xmlns:a16="http://schemas.microsoft.com/office/drawing/2014/main" xmlns="" id="{A2033DEE-4368-F643-BA4A-DDCDC70A054B}"/>
              </a:ext>
            </a:extLst>
          </p:cNvPr>
          <p:cNvPicPr>
            <a:picLocks noChangeAspect="1"/>
          </p:cNvPicPr>
          <p:nvPr userDrawn="1"/>
        </p:nvPicPr>
        <p:blipFill>
          <a:blip r:embed="rId4"/>
          <a:srcRect/>
          <a:stretch/>
        </p:blipFill>
        <p:spPr>
          <a:xfrm>
            <a:off x="10931470" y="6229882"/>
            <a:ext cx="567055" cy="508947"/>
          </a:xfrm>
          <a:prstGeom prst="rect">
            <a:avLst/>
          </a:prstGeom>
        </p:spPr>
      </p:pic>
    </p:spTree>
    <p:extLst>
      <p:ext uri="{BB962C8B-B14F-4D97-AF65-F5344CB8AC3E}">
        <p14:creationId xmlns:p14="http://schemas.microsoft.com/office/powerpoint/2010/main" xmlns="" val="332969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362A62A-54B5-F747-81FE-566FD9A0B3B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9B0CCECC-E1E4-EF4F-94F2-323A9164F7FC}"/>
              </a:ext>
            </a:extLst>
          </p:cNvPr>
          <p:cNvPicPr>
            <a:picLocks noChangeAspect="1"/>
          </p:cNvPicPr>
          <p:nvPr userDrawn="1"/>
        </p:nvPicPr>
        <p:blipFill>
          <a:blip r:embed="rId3"/>
          <a:srcRect/>
          <a:stretch/>
        </p:blipFill>
        <p:spPr>
          <a:xfrm>
            <a:off x="498684" y="6171599"/>
            <a:ext cx="1616736" cy="589862"/>
          </a:xfrm>
          <a:prstGeom prst="rect">
            <a:avLst/>
          </a:prstGeom>
        </p:spPr>
      </p:pic>
      <p:pic>
        <p:nvPicPr>
          <p:cNvPr id="8" name="Picture 7">
            <a:extLst>
              <a:ext uri="{FF2B5EF4-FFF2-40B4-BE49-F238E27FC236}">
                <a16:creationId xmlns:a16="http://schemas.microsoft.com/office/drawing/2014/main" xmlns="" id="{B57C5FF6-C185-0445-B3BA-EBA41B9A81D3}"/>
              </a:ext>
            </a:extLst>
          </p:cNvPr>
          <p:cNvPicPr>
            <a:picLocks noChangeAspect="1"/>
          </p:cNvPicPr>
          <p:nvPr userDrawn="1"/>
        </p:nvPicPr>
        <p:blipFill>
          <a:blip r:embed="rId4"/>
          <a:srcRect/>
          <a:stretch/>
        </p:blipFill>
        <p:spPr>
          <a:xfrm>
            <a:off x="10931470" y="6229882"/>
            <a:ext cx="567055" cy="508947"/>
          </a:xfrm>
          <a:prstGeom prst="rect">
            <a:avLst/>
          </a:prstGeom>
        </p:spPr>
      </p:pic>
    </p:spTree>
    <p:extLst>
      <p:ext uri="{BB962C8B-B14F-4D97-AF65-F5344CB8AC3E}">
        <p14:creationId xmlns:p14="http://schemas.microsoft.com/office/powerpoint/2010/main" xmlns="" val="3324697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C7B3AC2E-1437-0F4A-B6D9-C73A1B4AB017}"/>
              </a:ext>
            </a:extLst>
          </p:cNvPr>
          <p:cNvPicPr>
            <a:picLocks noChangeAspect="1"/>
          </p:cNvPicPr>
          <p:nvPr userDrawn="1"/>
        </p:nvPicPr>
        <p:blipFill>
          <a:blip r:embed="rId2"/>
          <a:srcRect l="4002" r="4002"/>
          <a:stretch/>
        </p:blipFill>
        <p:spPr>
          <a:xfrm>
            <a:off x="0" y="2"/>
            <a:ext cx="12192000" cy="681037"/>
          </a:xfrm>
          <a:prstGeom prst="rect">
            <a:avLst/>
          </a:prstGeom>
        </p:spPr>
      </p:pic>
      <p:sp>
        <p:nvSpPr>
          <p:cNvPr id="2" name="Title 1">
            <a:extLst>
              <a:ext uri="{FF2B5EF4-FFF2-40B4-BE49-F238E27FC236}">
                <a16:creationId xmlns:a16="http://schemas.microsoft.com/office/drawing/2014/main" xmlns="" id="{B9BB9720-9CF0-9642-834C-C41C9539A4A4}"/>
              </a:ext>
            </a:extLst>
          </p:cNvPr>
          <p:cNvSpPr>
            <a:spLocks noGrp="1"/>
          </p:cNvSpPr>
          <p:nvPr>
            <p:ph type="title" hasCustomPrompt="1"/>
          </p:nvPr>
        </p:nvSpPr>
        <p:spPr>
          <a:xfrm>
            <a:off x="731520" y="173462"/>
            <a:ext cx="10753344" cy="409925"/>
          </a:xfrm>
          <a:prstGeom prst="rect">
            <a:avLst/>
          </a:prstGeom>
        </p:spPr>
        <p:txBody>
          <a:bodyPr/>
          <a:lstStyle>
            <a:lvl1pPr algn="ctr">
              <a:defRPr sz="1800" b="0" i="0" cap="all" baseline="0">
                <a:solidFill>
                  <a:schemeClr val="tx1">
                    <a:lumMod val="75000"/>
                    <a:lumOff val="25000"/>
                  </a:schemeClr>
                </a:solidFill>
                <a:latin typeface="Gill Sans MT" panose="020B0502020104020203" pitchFamily="34" charset="77"/>
              </a:defRPr>
            </a:lvl1pPr>
          </a:lstStyle>
          <a:p>
            <a:r>
              <a:rPr lang="en-GB"/>
              <a:t>Click to ADD title</a:t>
            </a:r>
            <a:endParaRPr lang="en-US"/>
          </a:p>
        </p:txBody>
      </p:sp>
      <p:sp>
        <p:nvSpPr>
          <p:cNvPr id="9" name="Content Placeholder 3">
            <a:extLst>
              <a:ext uri="{FF2B5EF4-FFF2-40B4-BE49-F238E27FC236}">
                <a16:creationId xmlns:a16="http://schemas.microsoft.com/office/drawing/2014/main" xmlns="" id="{EE9D14CF-1D0B-4A2E-9E66-9A10386040A2}"/>
              </a:ext>
            </a:extLst>
          </p:cNvPr>
          <p:cNvSpPr>
            <a:spLocks noGrp="1"/>
          </p:cNvSpPr>
          <p:nvPr>
            <p:ph sz="half" idx="2" hasCustomPrompt="1"/>
          </p:nvPr>
        </p:nvSpPr>
        <p:spPr>
          <a:xfrm>
            <a:off x="731520" y="2608783"/>
            <a:ext cx="10753344" cy="3433704"/>
          </a:xfrm>
          <a:prstGeom prst="rect">
            <a:avLst/>
          </a:prstGeom>
        </p:spPr>
        <p:txBody>
          <a:bodyPr/>
          <a:lstStyle>
            <a:lvl1pPr>
              <a:defRPr sz="1350"/>
            </a:lvl1pPr>
            <a:lvl2pPr>
              <a:defRPr sz="1350"/>
            </a:lvl2pPr>
            <a:lvl3pPr>
              <a:defRPr sz="1350"/>
            </a:lvl3pPr>
          </a:lstStyle>
          <a:p>
            <a:pPr lvl="0"/>
            <a:r>
              <a:rPr lang="en-GB"/>
              <a:t>Point 1</a:t>
            </a:r>
          </a:p>
          <a:p>
            <a:pPr lvl="1"/>
            <a:r>
              <a:rPr lang="en-GB"/>
              <a:t>Point 2</a:t>
            </a:r>
          </a:p>
          <a:p>
            <a:pPr lvl="2"/>
            <a:r>
              <a:rPr lang="en-GB"/>
              <a:t>Point 3</a:t>
            </a:r>
          </a:p>
        </p:txBody>
      </p:sp>
      <p:sp>
        <p:nvSpPr>
          <p:cNvPr id="7" name="Content Placeholder 3">
            <a:extLst>
              <a:ext uri="{FF2B5EF4-FFF2-40B4-BE49-F238E27FC236}">
                <a16:creationId xmlns:a16="http://schemas.microsoft.com/office/drawing/2014/main" xmlns="" id="{45CE0E68-3BC4-FB49-A7D8-C9752D8C9402}"/>
              </a:ext>
            </a:extLst>
          </p:cNvPr>
          <p:cNvSpPr>
            <a:spLocks noGrp="1"/>
          </p:cNvSpPr>
          <p:nvPr>
            <p:ph sz="half" idx="10" hasCustomPrompt="1"/>
          </p:nvPr>
        </p:nvSpPr>
        <p:spPr>
          <a:xfrm>
            <a:off x="731520" y="930589"/>
            <a:ext cx="10753344" cy="1547437"/>
          </a:xfrm>
          <a:prstGeom prst="rect">
            <a:avLst/>
          </a:prstGeom>
        </p:spPr>
        <p:txBody>
          <a:bodyPr/>
          <a:lstStyle>
            <a:lvl1pPr>
              <a:buNone/>
              <a:defRPr sz="1500"/>
            </a:lvl1pPr>
            <a:lvl2pPr>
              <a:defRPr sz="1350"/>
            </a:lvl2pPr>
            <a:lvl3pPr>
              <a:defRPr sz="1350"/>
            </a:lvl3pPr>
          </a:lstStyle>
          <a:p>
            <a:pPr lvl="0"/>
            <a:r>
              <a:rPr lang="en-GB"/>
              <a:t>Body text</a:t>
            </a:r>
          </a:p>
        </p:txBody>
      </p:sp>
      <p:sp>
        <p:nvSpPr>
          <p:cNvPr id="8" name="Slide Number Placeholder 11">
            <a:extLst>
              <a:ext uri="{FF2B5EF4-FFF2-40B4-BE49-F238E27FC236}">
                <a16:creationId xmlns:a16="http://schemas.microsoft.com/office/drawing/2014/main" xmlns="" id="{7BB72711-4F9F-6041-8A85-B061F1D7CC50}"/>
              </a:ext>
            </a:extLst>
          </p:cNvPr>
          <p:cNvSpPr txBox="1">
            <a:spLocks/>
          </p:cNvSpPr>
          <p:nvPr userDrawn="1"/>
        </p:nvSpPr>
        <p:spPr>
          <a:xfrm>
            <a:off x="4724400" y="6356352"/>
            <a:ext cx="2743200"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41146E-9C06-9F49-A71B-5E154561DE30}" type="slidenum">
              <a:rPr lang="en-US" sz="1050" smtClean="0"/>
              <a:pPr/>
              <a:t>‹#›</a:t>
            </a:fld>
            <a:endParaRPr lang="en-US" sz="1050"/>
          </a:p>
        </p:txBody>
      </p:sp>
      <p:pic>
        <p:nvPicPr>
          <p:cNvPr id="10" name="Picture 9">
            <a:extLst>
              <a:ext uri="{FF2B5EF4-FFF2-40B4-BE49-F238E27FC236}">
                <a16:creationId xmlns:a16="http://schemas.microsoft.com/office/drawing/2014/main" xmlns="" id="{790F1560-8196-F649-971B-AF11839923E0}"/>
              </a:ext>
            </a:extLst>
          </p:cNvPr>
          <p:cNvPicPr>
            <a:picLocks noChangeAspect="1"/>
          </p:cNvPicPr>
          <p:nvPr userDrawn="1"/>
        </p:nvPicPr>
        <p:blipFill>
          <a:blip r:embed="rId3"/>
          <a:srcRect/>
          <a:stretch/>
        </p:blipFill>
        <p:spPr>
          <a:xfrm>
            <a:off x="498685" y="6231073"/>
            <a:ext cx="1503852" cy="548677"/>
          </a:xfrm>
          <a:prstGeom prst="rect">
            <a:avLst/>
          </a:prstGeom>
        </p:spPr>
      </p:pic>
      <p:pic>
        <p:nvPicPr>
          <p:cNvPr id="11" name="Picture 10">
            <a:extLst>
              <a:ext uri="{FF2B5EF4-FFF2-40B4-BE49-F238E27FC236}">
                <a16:creationId xmlns:a16="http://schemas.microsoft.com/office/drawing/2014/main" xmlns="" id="{B25D9C0C-770C-7449-82A6-F7276E8DFAF9}"/>
              </a:ext>
            </a:extLst>
          </p:cNvPr>
          <p:cNvPicPr>
            <a:picLocks noChangeAspect="1"/>
          </p:cNvPicPr>
          <p:nvPr userDrawn="1"/>
        </p:nvPicPr>
        <p:blipFill>
          <a:blip r:embed="rId4"/>
          <a:srcRect/>
          <a:stretch/>
        </p:blipFill>
        <p:spPr>
          <a:xfrm>
            <a:off x="10991089" y="6243178"/>
            <a:ext cx="553284" cy="496587"/>
          </a:xfrm>
          <a:prstGeom prst="rect">
            <a:avLst/>
          </a:prstGeom>
        </p:spPr>
      </p:pic>
    </p:spTree>
    <p:extLst>
      <p:ext uri="{BB962C8B-B14F-4D97-AF65-F5344CB8AC3E}">
        <p14:creationId xmlns:p14="http://schemas.microsoft.com/office/powerpoint/2010/main" xmlns="" val="1022854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4E797EB9-45B4-4A95-88C1-921C317723E4}"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6/30/2022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FD465C2-31D3-4AAF-970C-581EE6359CD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387721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ZA" sz="4400" b="0" strike="noStrike" spc="-1">
              <a:latin typeface="Arial" charset="0"/>
            </a:endParaRPr>
          </a:p>
        </p:txBody>
      </p:sp>
      <p:sp>
        <p:nvSpPr>
          <p:cNvPr id="43"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ZA" sz="3200" b="0" strike="noStrike" spc="-1">
              <a:latin typeface="Arial" charset="0"/>
            </a:endParaRPr>
          </a:p>
        </p:txBody>
      </p:sp>
    </p:spTree>
    <p:extLst>
      <p:ext uri="{BB962C8B-B14F-4D97-AF65-F5344CB8AC3E}">
        <p14:creationId xmlns:p14="http://schemas.microsoft.com/office/powerpoint/2010/main" xmlns="" val="4209640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29535B-3570-48E0-A462-3C56EF8CBC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xmlns="" id="{7F563BE0-E32B-4D44-87E5-430A31EB14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xmlns="" id="{D4F7EEC6-51E5-4A4C-90CD-77DAB4B9C493}"/>
              </a:ext>
            </a:extLst>
          </p:cNvPr>
          <p:cNvSpPr>
            <a:spLocks noGrp="1"/>
          </p:cNvSpPr>
          <p:nvPr>
            <p:ph type="dt" sz="half" idx="10"/>
          </p:nvPr>
        </p:nvSpPr>
        <p:spPr/>
        <p:txBody>
          <a:bodyPr/>
          <a:lstStyle/>
          <a:p>
            <a:fld id="{31736E1E-949A-452C-A1D1-F5F6D2F30983}" type="datetimeFigureOut">
              <a:rPr lang="en-ZA" smtClean="0"/>
              <a:pPr/>
              <a:t>2022/06/30</a:t>
            </a:fld>
            <a:endParaRPr lang="en-ZA"/>
          </a:p>
        </p:txBody>
      </p:sp>
      <p:sp>
        <p:nvSpPr>
          <p:cNvPr id="5" name="Footer Placeholder 4">
            <a:extLst>
              <a:ext uri="{FF2B5EF4-FFF2-40B4-BE49-F238E27FC236}">
                <a16:creationId xmlns:a16="http://schemas.microsoft.com/office/drawing/2014/main" xmlns="" id="{FCB2B251-6CAD-44A2-A085-774D21A3EB2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xmlns="" id="{0EE20FEC-49EB-49B0-B3C0-B93DEC036F7F}"/>
              </a:ext>
            </a:extLst>
          </p:cNvPr>
          <p:cNvSpPr>
            <a:spLocks noGrp="1"/>
          </p:cNvSpPr>
          <p:nvPr>
            <p:ph type="sldNum" sz="quarter" idx="12"/>
          </p:nvPr>
        </p:nvSpPr>
        <p:spPr/>
        <p:txBody>
          <a:bodyPr/>
          <a:lstStyle/>
          <a:p>
            <a:fld id="{5F983339-6924-42F2-96B2-7F4CE10ED631}" type="slidenum">
              <a:rPr lang="en-ZA" smtClean="0"/>
              <a:pPr/>
              <a:t>‹#›</a:t>
            </a:fld>
            <a:endParaRPr lang="en-ZA"/>
          </a:p>
        </p:txBody>
      </p:sp>
    </p:spTree>
    <p:extLst>
      <p:ext uri="{BB962C8B-B14F-4D97-AF65-F5344CB8AC3E}">
        <p14:creationId xmlns:p14="http://schemas.microsoft.com/office/powerpoint/2010/main" xmlns="" val="2530230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AC9DA4-F50A-4AC2-B5D4-F99C25FE26C6}"/>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xmlns="" id="{6AD6C5F2-B7B0-4D8E-9BCE-A46A3CB2BA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A9AB0EA4-8AA5-4C7E-9367-7519AEF85E36}"/>
              </a:ext>
            </a:extLst>
          </p:cNvPr>
          <p:cNvSpPr>
            <a:spLocks noGrp="1"/>
          </p:cNvSpPr>
          <p:nvPr>
            <p:ph type="dt" sz="half" idx="10"/>
          </p:nvPr>
        </p:nvSpPr>
        <p:spPr/>
        <p:txBody>
          <a:bodyPr/>
          <a:lstStyle/>
          <a:p>
            <a:fld id="{31736E1E-949A-452C-A1D1-F5F6D2F30983}" type="datetimeFigureOut">
              <a:rPr lang="en-ZA" smtClean="0"/>
              <a:pPr/>
              <a:t>2022/06/30</a:t>
            </a:fld>
            <a:endParaRPr lang="en-ZA"/>
          </a:p>
        </p:txBody>
      </p:sp>
      <p:sp>
        <p:nvSpPr>
          <p:cNvPr id="5" name="Footer Placeholder 4">
            <a:extLst>
              <a:ext uri="{FF2B5EF4-FFF2-40B4-BE49-F238E27FC236}">
                <a16:creationId xmlns:a16="http://schemas.microsoft.com/office/drawing/2014/main" xmlns="" id="{54FBD8A5-83EA-44B4-9D25-0519E40412D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xmlns="" id="{DA95EA80-2A87-41C5-AA98-9642998C5CEF}"/>
              </a:ext>
            </a:extLst>
          </p:cNvPr>
          <p:cNvSpPr>
            <a:spLocks noGrp="1"/>
          </p:cNvSpPr>
          <p:nvPr>
            <p:ph type="sldNum" sz="quarter" idx="12"/>
          </p:nvPr>
        </p:nvSpPr>
        <p:spPr/>
        <p:txBody>
          <a:bodyPr/>
          <a:lstStyle/>
          <a:p>
            <a:fld id="{5F983339-6924-42F2-96B2-7F4CE10ED631}" type="slidenum">
              <a:rPr lang="en-ZA" smtClean="0"/>
              <a:pPr/>
              <a:t>‹#›</a:t>
            </a:fld>
            <a:endParaRPr lang="en-ZA"/>
          </a:p>
        </p:txBody>
      </p:sp>
    </p:spTree>
    <p:extLst>
      <p:ext uri="{BB962C8B-B14F-4D97-AF65-F5344CB8AC3E}">
        <p14:creationId xmlns:p14="http://schemas.microsoft.com/office/powerpoint/2010/main" xmlns="" val="2457951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45295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0" r:id="rId4"/>
    <p:sldLayoutId id="2147483675" r:id="rId5"/>
    <p:sldLayoutId id="2147483676" r:id="rId6"/>
    <p:sldLayoutId id="214748367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8767018-98F4-4777-A2C3-FF0906FBE7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xmlns="" id="{451D018A-8F72-4D71-B112-FDC3EFA288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B885BFA8-FD70-4396-B369-686DF3880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36E1E-949A-452C-A1D1-F5F6D2F30983}" type="datetimeFigureOut">
              <a:rPr lang="en-ZA" smtClean="0"/>
              <a:pPr/>
              <a:t>2022/06/30</a:t>
            </a:fld>
            <a:endParaRPr lang="en-ZA"/>
          </a:p>
        </p:txBody>
      </p:sp>
      <p:sp>
        <p:nvSpPr>
          <p:cNvPr id="5" name="Footer Placeholder 4">
            <a:extLst>
              <a:ext uri="{FF2B5EF4-FFF2-40B4-BE49-F238E27FC236}">
                <a16:creationId xmlns:a16="http://schemas.microsoft.com/office/drawing/2014/main" xmlns="" id="{6C93E6B3-57DD-4615-8585-34A4E80991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xmlns="" id="{80488E66-E2D5-4584-96A1-EFEC0ADCD1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983339-6924-42F2-96B2-7F4CE10ED631}" type="slidenum">
              <a:rPr lang="en-ZA" smtClean="0"/>
              <a:pPr/>
              <a:t>‹#›</a:t>
            </a:fld>
            <a:endParaRPr lang="en-ZA"/>
          </a:p>
        </p:txBody>
      </p:sp>
    </p:spTree>
    <p:extLst>
      <p:ext uri="{BB962C8B-B14F-4D97-AF65-F5344CB8AC3E}">
        <p14:creationId xmlns:p14="http://schemas.microsoft.com/office/powerpoint/2010/main" xmlns="" val="282487525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Office_Excel_Worksheet1.xlsx"/><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5.xml"/><Relationship Id="rId1" Type="http://schemas.openxmlformats.org/officeDocument/2006/relationships/themeOverride" Target="../theme/themeOverride1.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BF150E4-CD0D-2147-BD01-936532EDC0F2}"/>
              </a:ext>
            </a:extLst>
          </p:cNvPr>
          <p:cNvSpPr>
            <a:spLocks noGrp="1"/>
          </p:cNvSpPr>
          <p:nvPr>
            <p:ph type="body" sz="quarter" idx="13"/>
          </p:nvPr>
        </p:nvSpPr>
        <p:spPr>
          <a:xfrm>
            <a:off x="1755444" y="2942392"/>
            <a:ext cx="8681110" cy="1710828"/>
          </a:xfrm>
        </p:spPr>
        <p:txBody>
          <a:bodyPr lIns="91440" tIns="45720" rIns="91440" bIns="45720" anchor="ctr"/>
          <a:lstStyle/>
          <a:p>
            <a:r>
              <a:rPr lang="en-US" dirty="0">
                <a:latin typeface="Gill Sans MT"/>
              </a:rPr>
              <a:t> </a:t>
            </a:r>
            <a:r>
              <a:rPr lang="en-US" sz="2400" dirty="0">
                <a:latin typeface="Gill Sans MT"/>
              </a:rPr>
              <a:t>BRIEFING TO THE COGTA PORTFOLIO COMMITTEE ON THE COORDINATION OF RESPONSE AND RECOVERY EFFORTS  TO FLOODING INCIDENTS IN KZN</a:t>
            </a:r>
          </a:p>
        </p:txBody>
      </p:sp>
      <p:sp>
        <p:nvSpPr>
          <p:cNvPr id="3" name="Text Placeholder 2">
            <a:extLst>
              <a:ext uri="{FF2B5EF4-FFF2-40B4-BE49-F238E27FC236}">
                <a16:creationId xmlns:a16="http://schemas.microsoft.com/office/drawing/2014/main" xmlns="" id="{C360F1A8-600F-A446-AF6A-1BADD7726357}"/>
              </a:ext>
            </a:extLst>
          </p:cNvPr>
          <p:cNvSpPr>
            <a:spLocks noGrp="1"/>
          </p:cNvSpPr>
          <p:nvPr>
            <p:ph type="body" sz="quarter" idx="15"/>
          </p:nvPr>
        </p:nvSpPr>
        <p:spPr/>
        <p:txBody>
          <a:bodyPr/>
          <a:lstStyle/>
          <a:p>
            <a:r>
              <a:rPr lang="en-US"/>
              <a:t>DCOG 03 MAY 2022</a:t>
            </a:r>
          </a:p>
        </p:txBody>
      </p:sp>
    </p:spTree>
    <p:extLst>
      <p:ext uri="{BB962C8B-B14F-4D97-AF65-F5344CB8AC3E}">
        <p14:creationId xmlns:p14="http://schemas.microsoft.com/office/powerpoint/2010/main" xmlns="" val="2766550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663A73-BEF0-4F7D-88FB-1EFFA10E5951}"/>
              </a:ext>
            </a:extLst>
          </p:cNvPr>
          <p:cNvSpPr>
            <a:spLocks noGrp="1"/>
          </p:cNvSpPr>
          <p:nvPr>
            <p:ph type="title"/>
          </p:nvPr>
        </p:nvSpPr>
        <p:spPr>
          <a:xfrm>
            <a:off x="2057400" y="33527"/>
            <a:ext cx="10515600" cy="662781"/>
          </a:xfrm>
        </p:spPr>
        <p:txBody>
          <a:bodyPr>
            <a:normAutofit/>
          </a:bodyPr>
          <a:lstStyle/>
          <a:p>
            <a:r>
              <a:rPr kumimoji="0" lang="en-US" sz="2400" b="1" i="0" u="none" strike="noStrike" kern="1200" cap="all" spc="0" normalizeH="0" baseline="0" noProof="0">
                <a:ln>
                  <a:noFill/>
                </a:ln>
                <a:solidFill>
                  <a:srgbClr val="ED7D31"/>
                </a:solidFill>
                <a:effectLst/>
                <a:uLnTx/>
                <a:uFillTx/>
                <a:latin typeface="Arial" panose="020B0604020202020204"/>
                <a:ea typeface="+mj-ea"/>
                <a:cs typeface="+mj-cs"/>
              </a:rPr>
              <a:t>INTERVENTIONS TO AFFECTED AREAS</a:t>
            </a:r>
            <a:endParaRPr lang="en-ZA" sz="2400" b="1">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8257241A-5846-4AB0-B28F-4BB2FB93C19C}"/>
              </a:ext>
            </a:extLst>
          </p:cNvPr>
          <p:cNvSpPr>
            <a:spLocks noGrp="1"/>
          </p:cNvSpPr>
          <p:nvPr>
            <p:ph idx="1"/>
          </p:nvPr>
        </p:nvSpPr>
        <p:spPr>
          <a:xfrm>
            <a:off x="127000" y="378867"/>
            <a:ext cx="7363588" cy="3338787"/>
          </a:xfrm>
        </p:spPr>
        <p:txBody>
          <a:bodyPr lIns="91440" tIns="45720" rIns="91440" bIns="45720" anchor="t">
            <a:noAutofit/>
          </a:bodyPr>
          <a:lstStyle/>
          <a:p>
            <a:pPr algn="just"/>
            <a:endParaRPr lang="en-US" sz="1800">
              <a:latin typeface="Arial" panose="020B0604020202020204" pitchFamily="34" charset="0"/>
              <a:cs typeface="Arial" panose="020B0604020202020204" pitchFamily="34" charset="0"/>
            </a:endParaRPr>
          </a:p>
          <a:p>
            <a:pPr algn="just"/>
            <a:r>
              <a:rPr lang="en-US" sz="1800">
                <a:latin typeface="Arial"/>
                <a:cs typeface="Arial"/>
              </a:rPr>
              <a:t>Interventions are underway by government, relevant organs of state as well as through support of the private sector, NGOs, Civil Society and communities. </a:t>
            </a:r>
            <a:endParaRPr lang="en-US" sz="1800">
              <a:latin typeface="Arial" panose="020B0604020202020204" pitchFamily="34" charset="0"/>
              <a:cs typeface="Arial" panose="020B0604020202020204" pitchFamily="34" charset="0"/>
            </a:endParaRPr>
          </a:p>
          <a:p>
            <a:pPr algn="just"/>
            <a:endParaRPr lang="en-US" sz="1800">
              <a:latin typeface="Arial" panose="020B0604020202020204" pitchFamily="34" charset="0"/>
              <a:cs typeface="Arial" panose="020B0604020202020204" pitchFamily="34" charset="0"/>
            </a:endParaRPr>
          </a:p>
          <a:p>
            <a:pPr algn="just"/>
            <a:r>
              <a:rPr lang="en-US" sz="1800" b="1">
                <a:latin typeface="Arial"/>
                <a:cs typeface="Arial"/>
              </a:rPr>
              <a:t>GCIS</a:t>
            </a:r>
            <a:r>
              <a:rPr lang="en-US" sz="1800">
                <a:latin typeface="Arial"/>
                <a:cs typeface="Arial"/>
              </a:rPr>
              <a:t> as the convener of the </a:t>
            </a:r>
            <a:r>
              <a:rPr lang="en-US" sz="1800" b="1">
                <a:latin typeface="Arial"/>
                <a:cs typeface="Arial"/>
              </a:rPr>
              <a:t>Communications and Community </a:t>
            </a:r>
            <a:r>
              <a:rPr lang="en-US" sz="1800" b="1" err="1">
                <a:latin typeface="Arial"/>
                <a:cs typeface="Arial"/>
              </a:rPr>
              <a:t>Mobilisation</a:t>
            </a:r>
            <a:r>
              <a:rPr lang="en-US" sz="1800" b="1">
                <a:latin typeface="Arial"/>
                <a:cs typeface="Arial"/>
              </a:rPr>
              <a:t> Technical Task Team</a:t>
            </a:r>
            <a:r>
              <a:rPr lang="en-US" sz="1800">
                <a:latin typeface="Arial"/>
                <a:cs typeface="Arial"/>
              </a:rPr>
              <a:t> coordinates enhancement of government messaging to the public including community mobilization within affected communities.  </a:t>
            </a:r>
            <a:endParaRPr lang="en-US" sz="1800">
              <a:latin typeface="Arial" panose="020B0604020202020204" pitchFamily="34" charset="0"/>
              <a:cs typeface="Arial" panose="020B0604020202020204" pitchFamily="34" charset="0"/>
            </a:endParaRPr>
          </a:p>
          <a:p>
            <a:pPr algn="just"/>
            <a:endParaRPr lang="en-US" sz="1800">
              <a:latin typeface="Arial" panose="020B0604020202020204" pitchFamily="34" charset="0"/>
              <a:cs typeface="Arial" panose="020B0604020202020204" pitchFamily="34" charset="0"/>
            </a:endParaRPr>
          </a:p>
          <a:p>
            <a:pPr marL="0" indent="0" algn="just">
              <a:buNone/>
            </a:pPr>
            <a:endParaRPr lang="en-US" sz="1800">
              <a:latin typeface="Arial" panose="020B0604020202020204" pitchFamily="34" charset="0"/>
              <a:cs typeface="Arial" panose="020B0604020202020204" pitchFamily="34" charset="0"/>
            </a:endParaRPr>
          </a:p>
          <a:p>
            <a:pPr algn="just"/>
            <a:endParaRPr lang="en-ZA" sz="180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EBB90C58-0AEB-4D0C-8E91-D551C5B1DDA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9834" y="6264613"/>
            <a:ext cx="1514475" cy="525789"/>
          </a:xfrm>
          <a:prstGeom prst="rect">
            <a:avLst/>
          </a:prstGeom>
        </p:spPr>
      </p:pic>
      <p:pic>
        <p:nvPicPr>
          <p:cNvPr id="8" name="Picture 7">
            <a:extLst>
              <a:ext uri="{FF2B5EF4-FFF2-40B4-BE49-F238E27FC236}">
                <a16:creationId xmlns:a16="http://schemas.microsoft.com/office/drawing/2014/main" xmlns="" id="{2A49C5F6-F51B-4F01-979F-367564CFCE7D}"/>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221827" y="320074"/>
            <a:ext cx="3531398" cy="2896281"/>
          </a:xfrm>
          <a:prstGeom prst="rect">
            <a:avLst/>
          </a:prstGeom>
        </p:spPr>
      </p:pic>
      <p:pic>
        <p:nvPicPr>
          <p:cNvPr id="4" name="Picture 4" descr="Qr code&#10;&#10;Description automatically generated">
            <a:extLst>
              <a:ext uri="{FF2B5EF4-FFF2-40B4-BE49-F238E27FC236}">
                <a16:creationId xmlns:a16="http://schemas.microsoft.com/office/drawing/2014/main" xmlns="" id="{F1476FA5-C2ED-B386-ACDD-BD54E7CC0510}"/>
              </a:ext>
            </a:extLst>
          </p:cNvPr>
          <p:cNvPicPr>
            <a:picLocks noChangeAspect="1"/>
          </p:cNvPicPr>
          <p:nvPr/>
        </p:nvPicPr>
        <p:blipFill>
          <a:blip r:embed="rId4"/>
          <a:stretch>
            <a:fillRect/>
          </a:stretch>
        </p:blipFill>
        <p:spPr>
          <a:xfrm>
            <a:off x="299899" y="3336575"/>
            <a:ext cx="2743200" cy="3452812"/>
          </a:xfrm>
          <a:prstGeom prst="rect">
            <a:avLst/>
          </a:prstGeom>
        </p:spPr>
      </p:pic>
      <p:pic>
        <p:nvPicPr>
          <p:cNvPr id="5" name="Picture 8" descr="A picture containing text, newspaper, screenshot&#10;&#10;Description automatically generated">
            <a:extLst>
              <a:ext uri="{FF2B5EF4-FFF2-40B4-BE49-F238E27FC236}">
                <a16:creationId xmlns:a16="http://schemas.microsoft.com/office/drawing/2014/main" xmlns="" id="{B5B6BE72-E110-0F4A-0205-9EA265E5F762}"/>
              </a:ext>
            </a:extLst>
          </p:cNvPr>
          <p:cNvPicPr>
            <a:picLocks noChangeAspect="1"/>
          </p:cNvPicPr>
          <p:nvPr/>
        </p:nvPicPr>
        <p:blipFill>
          <a:blip r:embed="rId5"/>
          <a:stretch>
            <a:fillRect/>
          </a:stretch>
        </p:blipFill>
        <p:spPr>
          <a:xfrm>
            <a:off x="4580835" y="3381203"/>
            <a:ext cx="2743200" cy="3452812"/>
          </a:xfrm>
          <a:prstGeom prst="rect">
            <a:avLst/>
          </a:prstGeom>
        </p:spPr>
      </p:pic>
      <p:sp>
        <p:nvSpPr>
          <p:cNvPr id="9" name="TextBox 8">
            <a:extLst>
              <a:ext uri="{FF2B5EF4-FFF2-40B4-BE49-F238E27FC236}">
                <a16:creationId xmlns:a16="http://schemas.microsoft.com/office/drawing/2014/main" xmlns="" id="{0BD0F6F1-34AC-F275-495B-C61A4BCBBFCC}"/>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pic>
        <p:nvPicPr>
          <p:cNvPr id="10" name="Picture 10" descr="Timeline, qr code&#10;&#10;Description automatically generated">
            <a:extLst>
              <a:ext uri="{FF2B5EF4-FFF2-40B4-BE49-F238E27FC236}">
                <a16:creationId xmlns:a16="http://schemas.microsoft.com/office/drawing/2014/main" xmlns="" id="{ADAF23CD-8473-11A9-6763-43D7C834D685}"/>
              </a:ext>
            </a:extLst>
          </p:cNvPr>
          <p:cNvPicPr>
            <a:picLocks noChangeAspect="1"/>
          </p:cNvPicPr>
          <p:nvPr/>
        </p:nvPicPr>
        <p:blipFill>
          <a:blip r:embed="rId6"/>
          <a:stretch>
            <a:fillRect/>
          </a:stretch>
        </p:blipFill>
        <p:spPr>
          <a:xfrm>
            <a:off x="8622748" y="3381202"/>
            <a:ext cx="2743200" cy="3452812"/>
          </a:xfrm>
          <a:prstGeom prst="rect">
            <a:avLst/>
          </a:prstGeom>
        </p:spPr>
      </p:pic>
    </p:spTree>
    <p:extLst>
      <p:ext uri="{BB962C8B-B14F-4D97-AF65-F5344CB8AC3E}">
        <p14:creationId xmlns:p14="http://schemas.microsoft.com/office/powerpoint/2010/main" xmlns="" val="421353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7B3756-BF82-4E22-BB16-2FFC923DC662}"/>
              </a:ext>
            </a:extLst>
          </p:cNvPr>
          <p:cNvSpPr>
            <a:spLocks noGrp="1"/>
          </p:cNvSpPr>
          <p:nvPr>
            <p:ph type="title"/>
          </p:nvPr>
        </p:nvSpPr>
        <p:spPr>
          <a:xfrm>
            <a:off x="126977" y="35111"/>
            <a:ext cx="11967635" cy="609065"/>
          </a:xfrm>
        </p:spPr>
        <p:txBody>
          <a:bodyPr/>
          <a:lstStyle/>
          <a:p>
            <a:r>
              <a:rPr lang="en-US" sz="2000" b="1">
                <a:solidFill>
                  <a:schemeClr val="accent2"/>
                </a:solidFill>
              </a:rPr>
              <a:t>DWS SUPPORT TO ETHEKWINI METRO IN ADDRESSING the challenge of providing drinkable water to communities</a:t>
            </a:r>
            <a:r>
              <a:rPr lang="en-US"/>
              <a:t/>
            </a:r>
            <a:br>
              <a:rPr lang="en-US"/>
            </a:br>
            <a:endParaRPr lang="en-US"/>
          </a:p>
        </p:txBody>
      </p:sp>
      <p:sp>
        <p:nvSpPr>
          <p:cNvPr id="3" name="Content Placeholder 2">
            <a:extLst>
              <a:ext uri="{FF2B5EF4-FFF2-40B4-BE49-F238E27FC236}">
                <a16:creationId xmlns:a16="http://schemas.microsoft.com/office/drawing/2014/main" xmlns="" id="{70C99B5D-BAE0-4A6C-B776-51CCF8298145}"/>
              </a:ext>
            </a:extLst>
          </p:cNvPr>
          <p:cNvSpPr>
            <a:spLocks noGrp="1"/>
          </p:cNvSpPr>
          <p:nvPr>
            <p:ph sz="half" idx="2"/>
          </p:nvPr>
        </p:nvSpPr>
        <p:spPr>
          <a:xfrm>
            <a:off x="245765" y="781050"/>
            <a:ext cx="7099488" cy="5359278"/>
          </a:xfrm>
        </p:spPr>
        <p:txBody>
          <a:bodyPr lIns="91440" tIns="45720" rIns="91440" bIns="45720" anchor="t"/>
          <a:lstStyle/>
          <a:p>
            <a:pPr marL="0" indent="0" algn="just">
              <a:buNone/>
            </a:pPr>
            <a:r>
              <a:rPr lang="en-ZA" sz="1800" b="1">
                <a:latin typeface="Arial" panose="020B0604020202020204" pitchFamily="34" charset="0"/>
                <a:ea typeface="Times New Roman" panose="02020603050405020304" pitchFamily="18" charset="0"/>
              </a:rPr>
              <a:t>Key interventions by DWS in support of eThekwini Metro and other affected municipalities :</a:t>
            </a:r>
          </a:p>
          <a:p>
            <a:pPr marL="0" indent="0" algn="just">
              <a:buNone/>
            </a:pPr>
            <a:endParaRPr lang="en-ZA" sz="1800" b="1">
              <a:effectLst/>
              <a:latin typeface="Arial" panose="020B0604020202020204" pitchFamily="34" charset="0"/>
              <a:ea typeface="Times New Roman" panose="02020603050405020304" pitchFamily="18" charset="0"/>
            </a:endParaRPr>
          </a:p>
          <a:p>
            <a:pPr algn="just"/>
            <a:r>
              <a:rPr lang="en-ZA" sz="1800">
                <a:effectLst/>
                <a:latin typeface="Arial" panose="020B0604020202020204" pitchFamily="34" charset="0"/>
                <a:ea typeface="Times New Roman" panose="02020603050405020304" pitchFamily="18" charset="0"/>
              </a:rPr>
              <a:t>On 15 April 2022, the DWS </a:t>
            </a:r>
            <a:r>
              <a:rPr lang="en-ZA" sz="1800" b="1">
                <a:effectLst/>
                <a:latin typeface="Arial" panose="020B0604020202020204" pitchFamily="34" charset="0"/>
                <a:ea typeface="Times New Roman" panose="02020603050405020304" pitchFamily="18" charset="0"/>
              </a:rPr>
              <a:t>hired 82 water tankers for a period of 90 days </a:t>
            </a:r>
            <a:r>
              <a:rPr lang="en-ZA" sz="1800">
                <a:effectLst/>
                <a:latin typeface="Arial" panose="020B0604020202020204" pitchFamily="34" charset="0"/>
                <a:ea typeface="Times New Roman" panose="02020603050405020304" pitchFamily="18" charset="0"/>
              </a:rPr>
              <a:t>(50 for eThekwini, 28 for uGu and 12 for iLembe).  </a:t>
            </a:r>
          </a:p>
          <a:p>
            <a:pPr algn="just"/>
            <a:endParaRPr lang="en-ZA" sz="1800">
              <a:effectLst/>
              <a:latin typeface="Arial" panose="020B0604020202020204" pitchFamily="34" charset="0"/>
              <a:ea typeface="Times New Roman" panose="02020603050405020304" pitchFamily="18" charset="0"/>
            </a:endParaRPr>
          </a:p>
          <a:p>
            <a:pPr algn="just"/>
            <a:r>
              <a:rPr lang="en-ZA" sz="1800">
                <a:latin typeface="Arial"/>
                <a:ea typeface="Times New Roman" panose="02020603050405020304" pitchFamily="18" charset="0"/>
                <a:cs typeface="Arial"/>
              </a:rPr>
              <a:t>DWS </a:t>
            </a:r>
            <a:r>
              <a:rPr lang="en-ZA" sz="1800">
                <a:effectLst/>
                <a:latin typeface="Arial"/>
                <a:ea typeface="Times New Roman" panose="02020603050405020304" pitchFamily="18" charset="0"/>
                <a:cs typeface="Arial"/>
              </a:rPr>
              <a:t>Minister</a:t>
            </a:r>
            <a:r>
              <a:rPr lang="en-ZA" sz="1800">
                <a:latin typeface="Arial"/>
                <a:ea typeface="Times New Roman" panose="02020603050405020304" pitchFamily="18" charset="0"/>
                <a:cs typeface="Arial"/>
              </a:rPr>
              <a:t>, Senzo Mchunu</a:t>
            </a:r>
            <a:r>
              <a:rPr lang="en-ZA" sz="1800">
                <a:effectLst/>
                <a:latin typeface="Arial"/>
                <a:ea typeface="Times New Roman" panose="02020603050405020304" pitchFamily="18" charset="0"/>
                <a:cs typeface="Arial"/>
              </a:rPr>
              <a:t> visited the province on 15 April 2022 meeting with the affected Municipalities that are Water Service Authorities and Water Boards to receive reports, </a:t>
            </a:r>
            <a:r>
              <a:rPr lang="en-ZA" sz="1800" b="1">
                <a:effectLst/>
                <a:latin typeface="Arial"/>
                <a:ea typeface="Times New Roman" panose="02020603050405020304" pitchFamily="18" charset="0"/>
                <a:cs typeface="Arial"/>
              </a:rPr>
              <a:t>establish a Water and Sanitation War Room headed by the </a:t>
            </a:r>
            <a:r>
              <a:rPr lang="en-ZA" sz="1800" b="1">
                <a:latin typeface="Arial"/>
                <a:ea typeface="Times New Roman" panose="02020603050405020304" pitchFamily="18" charset="0"/>
                <a:cs typeface="Arial"/>
              </a:rPr>
              <a:t>eThekwini</a:t>
            </a:r>
            <a:r>
              <a:rPr lang="en-ZA" sz="1800" b="1">
                <a:effectLst/>
                <a:latin typeface="Arial"/>
                <a:ea typeface="Times New Roman" panose="02020603050405020304" pitchFamily="18" charset="0"/>
                <a:cs typeface="Arial"/>
              </a:rPr>
              <a:t> Metro Municipality</a:t>
            </a:r>
            <a:r>
              <a:rPr lang="en-ZA" sz="1800">
                <a:effectLst/>
                <a:latin typeface="Arial"/>
                <a:ea typeface="Times New Roman" panose="02020603050405020304" pitchFamily="18" charset="0"/>
                <a:cs typeface="Arial"/>
              </a:rPr>
              <a:t>.</a:t>
            </a:r>
            <a:r>
              <a:rPr lang="en-ZA" sz="1800">
                <a:latin typeface="Arial"/>
                <a:ea typeface="Times New Roman" panose="02020603050405020304" pitchFamily="18" charset="0"/>
                <a:cs typeface="Arial"/>
              </a:rPr>
              <a:t> </a:t>
            </a:r>
            <a:endParaRPr lang="en-ZA" sz="1800">
              <a:effectLst/>
              <a:latin typeface="Times New Roman"/>
              <a:ea typeface="Times New Roman" panose="02020603050405020304" pitchFamily="18" charset="0"/>
            </a:endParaRPr>
          </a:p>
          <a:p>
            <a:pPr algn="just"/>
            <a:endParaRPr lang="en-ZA" sz="1800">
              <a:latin typeface="Arial" panose="020B0604020202020204" pitchFamily="34" charset="0"/>
              <a:ea typeface="Times New Roman" panose="02020603050405020304" pitchFamily="18" charset="0"/>
            </a:endParaRPr>
          </a:p>
          <a:p>
            <a:pPr algn="just"/>
            <a:r>
              <a:rPr lang="en-ZA" sz="1800">
                <a:effectLst/>
                <a:latin typeface="Arial" panose="020B0604020202020204" pitchFamily="34" charset="0"/>
                <a:ea typeface="Times New Roman" panose="02020603050405020304" pitchFamily="18" charset="0"/>
              </a:rPr>
              <a:t>DWS further deployed </a:t>
            </a:r>
            <a:r>
              <a:rPr lang="en-ZA" sz="1800" b="1">
                <a:effectLst/>
                <a:latin typeface="Arial" panose="020B0604020202020204" pitchFamily="34" charset="0"/>
                <a:ea typeface="Times New Roman" panose="02020603050405020304" pitchFamily="18" charset="0"/>
              </a:rPr>
              <a:t>18 specialists comprising Civil Engineers, Mechanical Engineers, Electrical Engineers, Dam Safety Engineers and Water Quality Scientists to the Water and Sanitation War Room</a:t>
            </a:r>
            <a:r>
              <a:rPr lang="en-ZA" sz="1800">
                <a:effectLst/>
                <a:latin typeface="Arial" panose="020B0604020202020204" pitchFamily="34" charset="0"/>
                <a:ea typeface="Times New Roman" panose="02020603050405020304" pitchFamily="18" charset="0"/>
              </a:rPr>
              <a:t> to assist the above Municipalities in the assessment of the flood damage to water infrastructure and to recommend interventions. </a:t>
            </a:r>
            <a:endParaRPr lang="en-ZA" sz="1800">
              <a:effectLst/>
              <a:latin typeface="Times New Roman" panose="02020603050405020304" pitchFamily="18" charset="0"/>
              <a:ea typeface="Times New Roman" panose="02020603050405020304" pitchFamily="18" charset="0"/>
            </a:endParaRPr>
          </a:p>
          <a:p>
            <a:r>
              <a:rPr lang="en-ZA" sz="1800">
                <a:effectLst/>
                <a:latin typeface="Arial" panose="020B0604020202020204" pitchFamily="34" charset="0"/>
                <a:ea typeface="Times New Roman" panose="02020603050405020304" pitchFamily="18" charset="0"/>
              </a:rPr>
              <a:t>  </a:t>
            </a:r>
            <a:endParaRPr lang="en-ZA" sz="1800">
              <a:effectLst/>
              <a:latin typeface="Times New Roman" panose="02020603050405020304" pitchFamily="18" charset="0"/>
              <a:ea typeface="Times New Roman" panose="02020603050405020304" pitchFamily="18" charset="0"/>
            </a:endParaRPr>
          </a:p>
          <a:p>
            <a:endParaRPr lang="en-US"/>
          </a:p>
        </p:txBody>
      </p:sp>
      <p:pic>
        <p:nvPicPr>
          <p:cNvPr id="5" name="Picture 4" descr="A picture containing text, sign, stone&#10;&#10;Description automatically generated">
            <a:extLst>
              <a:ext uri="{FF2B5EF4-FFF2-40B4-BE49-F238E27FC236}">
                <a16:creationId xmlns:a16="http://schemas.microsoft.com/office/drawing/2014/main" xmlns="" id="{26CD6AA2-D3AA-4CD9-8FCD-FC6A22DF98F4}"/>
              </a:ext>
            </a:extLst>
          </p:cNvPr>
          <p:cNvPicPr>
            <a:picLocks noChangeAspect="1"/>
          </p:cNvPicPr>
          <p:nvPr/>
        </p:nvPicPr>
        <p:blipFill>
          <a:blip r:embed="rId2"/>
          <a:stretch>
            <a:fillRect/>
          </a:stretch>
        </p:blipFill>
        <p:spPr>
          <a:xfrm>
            <a:off x="7644811" y="3415050"/>
            <a:ext cx="4532812" cy="3270850"/>
          </a:xfrm>
          <a:prstGeom prst="rect">
            <a:avLst/>
          </a:prstGeom>
        </p:spPr>
      </p:pic>
      <p:pic>
        <p:nvPicPr>
          <p:cNvPr id="7" name="Picture 6" descr="A picture containing text, truck, outdoor, trailer&#10;&#10;Description automatically generated">
            <a:extLst>
              <a:ext uri="{FF2B5EF4-FFF2-40B4-BE49-F238E27FC236}">
                <a16:creationId xmlns:a16="http://schemas.microsoft.com/office/drawing/2014/main" xmlns="" id="{DF394BEA-BC38-4DA4-8823-E3EFFBBB5E00}"/>
              </a:ext>
            </a:extLst>
          </p:cNvPr>
          <p:cNvPicPr>
            <a:picLocks noChangeAspect="1"/>
          </p:cNvPicPr>
          <p:nvPr/>
        </p:nvPicPr>
        <p:blipFill>
          <a:blip r:embed="rId3"/>
          <a:stretch>
            <a:fillRect/>
          </a:stretch>
        </p:blipFill>
        <p:spPr>
          <a:xfrm>
            <a:off x="7601678" y="557470"/>
            <a:ext cx="4633454" cy="2756512"/>
          </a:xfrm>
          <a:prstGeom prst="rect">
            <a:avLst/>
          </a:prstGeom>
        </p:spPr>
      </p:pic>
    </p:spTree>
    <p:extLst>
      <p:ext uri="{BB962C8B-B14F-4D97-AF65-F5344CB8AC3E}">
        <p14:creationId xmlns:p14="http://schemas.microsoft.com/office/powerpoint/2010/main" xmlns="" val="1214511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p:cNvSpPr>
            <a:spLocks noGrp="1"/>
          </p:cNvSpPr>
          <p:nvPr>
            <p:ph type="title"/>
          </p:nvPr>
        </p:nvSpPr>
        <p:spPr>
          <a:xfrm>
            <a:off x="381159" y="48880"/>
            <a:ext cx="11573736" cy="636683"/>
          </a:xfrm>
          <a:noFill/>
          <a:ln w="28575">
            <a:solidFill>
              <a:srgbClr val="00B050"/>
            </a:solidFill>
          </a:ln>
        </p:spPr>
        <p:txBody>
          <a:bodyPr>
            <a:normAutofit/>
          </a:bodyPr>
          <a:lstStyle/>
          <a:p>
            <a:pPr algn="ctr"/>
            <a:r>
              <a:rPr kumimoji="0" lang="en-US" sz="2000" b="1" i="0" u="none" strike="noStrike" kern="1200" cap="all" spc="0" normalizeH="0" baseline="0" noProof="0">
                <a:ln>
                  <a:noFill/>
                </a:ln>
                <a:solidFill>
                  <a:srgbClr val="ED7D31"/>
                </a:solidFill>
                <a:effectLst/>
                <a:uLnTx/>
                <a:uFillTx/>
                <a:latin typeface="Arial" panose="020B0604020202020204"/>
                <a:ea typeface="+mj-ea"/>
                <a:cs typeface="+mj-cs"/>
              </a:rPr>
              <a:t>HUMANITARIAN INTERVENTIONS – SHELTERS </a:t>
            </a:r>
            <a:endParaRPr lang="en-ZA" sz="2400" b="1">
              <a:effectLst>
                <a:outerShdw blurRad="38100" dist="38100" dir="2700000" algn="tl">
                  <a:srgbClr val="000000">
                    <a:alpha val="43137"/>
                  </a:srgbClr>
                </a:outerShdw>
              </a:effectLst>
              <a:latin typeface="Arial" charset="0"/>
              <a:cs typeface="Arial" charset="0"/>
            </a:endParaRPr>
          </a:p>
        </p:txBody>
      </p:sp>
      <p:sp>
        <p:nvSpPr>
          <p:cNvPr id="3" name="Content Placeholder 2"/>
          <p:cNvSpPr>
            <a:spLocks noGrp="1"/>
          </p:cNvSpPr>
          <p:nvPr>
            <p:ph idx="1"/>
          </p:nvPr>
        </p:nvSpPr>
        <p:spPr>
          <a:xfrm>
            <a:off x="510360" y="965768"/>
            <a:ext cx="11388270" cy="5444335"/>
          </a:xfrm>
        </p:spPr>
        <p:txBody>
          <a:bodyPr lIns="91440" tIns="45720" rIns="91440" bIns="45720" anchor="t">
            <a:noAutofit/>
          </a:bodyPr>
          <a:lstStyle/>
          <a:p>
            <a:pPr marL="0" indent="0" algn="just">
              <a:lnSpc>
                <a:spcPct val="150000"/>
              </a:lnSpc>
              <a:buNone/>
            </a:pPr>
            <a:endParaRPr lang="en-GB" sz="1800" dirty="0">
              <a:cs typeface="Arial"/>
            </a:endParaRPr>
          </a:p>
          <a:p>
            <a:pPr marL="0" indent="0" algn="just">
              <a:lnSpc>
                <a:spcPct val="150000"/>
              </a:lnSpc>
              <a:buNone/>
            </a:pPr>
            <a:endParaRPr lang="en-US" sz="1800"/>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DF82E0-F617-466A-8989-E6F91EEE8384}" type="slidenum">
              <a:rPr kumimoji="0" lang="en-US" altLang="en-US" sz="16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6" name="Slide Number Placeholder 3"/>
          <p:cNvSpPr txBox="1"/>
          <p:nvPr/>
        </p:nvSpPr>
        <p:spPr>
          <a:xfrm>
            <a:off x="8962332" y="6410104"/>
            <a:ext cx="2844800" cy="402772"/>
          </a:xfrm>
          <a:prstGeom prst="rect">
            <a:avLst/>
          </a:prstGeom>
        </p:spPr>
        <p:txBody>
          <a:bodyPr vert="horz" wrap="square" lIns="91410" tIns="45704" rIns="91410" bIns="45704" numCol="1" anchor="ctr" anchorCtr="0" compatLnSpc="1"/>
          <a:lstStyle>
            <a:defPPr>
              <a:defRPr lang="en-US"/>
            </a:defPPr>
            <a:lvl1pPr algn="r" rtl="0" fontAlgn="base">
              <a:spcBef>
                <a:spcPct val="0"/>
              </a:spcBef>
              <a:spcAft>
                <a:spcPct val="0"/>
              </a:spcAft>
              <a:defRPr sz="1200" kern="1200">
                <a:solidFill>
                  <a:srgbClr val="898989"/>
                </a:solidFill>
                <a:latin typeface="Calibri"/>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312F24-582A-4117-A0B2-A1DD2489FD11}" type="slidenum">
              <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graphicFrame>
        <p:nvGraphicFramePr>
          <p:cNvPr id="2" name="Table 1"/>
          <p:cNvGraphicFramePr>
            <a:graphicFrameLocks noGrp="1"/>
          </p:cNvGraphicFramePr>
          <p:nvPr>
            <p:extLst>
              <p:ext uri="{D42A27DB-BD31-4B8C-83A1-F6EECF244321}">
                <p14:modId xmlns:p14="http://schemas.microsoft.com/office/powerpoint/2010/main" xmlns="" val="3247642895"/>
              </p:ext>
            </p:extLst>
          </p:nvPr>
        </p:nvGraphicFramePr>
        <p:xfrm>
          <a:off x="201283" y="848263"/>
          <a:ext cx="7163594" cy="6064847"/>
        </p:xfrm>
        <a:graphic>
          <a:graphicData uri="http://schemas.openxmlformats.org/drawingml/2006/table">
            <a:tbl>
              <a:tblPr firstRow="1" bandRow="1"/>
              <a:tblGrid>
                <a:gridCol w="1384965">
                  <a:extLst>
                    <a:ext uri="{9D8B030D-6E8A-4147-A177-3AD203B41FA5}">
                      <a16:colId xmlns:a16="http://schemas.microsoft.com/office/drawing/2014/main" xmlns="" val="607784369"/>
                    </a:ext>
                  </a:extLst>
                </a:gridCol>
                <a:gridCol w="1130858">
                  <a:extLst>
                    <a:ext uri="{9D8B030D-6E8A-4147-A177-3AD203B41FA5}">
                      <a16:colId xmlns:a16="http://schemas.microsoft.com/office/drawing/2014/main" xmlns="" val="1893970722"/>
                    </a:ext>
                  </a:extLst>
                </a:gridCol>
                <a:gridCol w="1766966">
                  <a:extLst>
                    <a:ext uri="{9D8B030D-6E8A-4147-A177-3AD203B41FA5}">
                      <a16:colId xmlns:a16="http://schemas.microsoft.com/office/drawing/2014/main" xmlns="" val="2182647110"/>
                    </a:ext>
                  </a:extLst>
                </a:gridCol>
                <a:gridCol w="612547">
                  <a:extLst>
                    <a:ext uri="{9D8B030D-6E8A-4147-A177-3AD203B41FA5}">
                      <a16:colId xmlns:a16="http://schemas.microsoft.com/office/drawing/2014/main" xmlns="" val="805037984"/>
                    </a:ext>
                  </a:extLst>
                </a:gridCol>
                <a:gridCol w="650029">
                  <a:extLst>
                    <a:ext uri="{9D8B030D-6E8A-4147-A177-3AD203B41FA5}">
                      <a16:colId xmlns:a16="http://schemas.microsoft.com/office/drawing/2014/main" xmlns="" val="2357200167"/>
                    </a:ext>
                  </a:extLst>
                </a:gridCol>
                <a:gridCol w="1618229">
                  <a:extLst>
                    <a:ext uri="{9D8B030D-6E8A-4147-A177-3AD203B41FA5}">
                      <a16:colId xmlns:a16="http://schemas.microsoft.com/office/drawing/2014/main" xmlns="" val="419709193"/>
                    </a:ext>
                  </a:extLst>
                </a:gridCol>
              </a:tblGrid>
              <a:tr h="632889">
                <a:tc>
                  <a:txBody>
                    <a:bodyPr/>
                    <a:lstStyle/>
                    <a:p>
                      <a:r>
                        <a:rPr lang="en-US" sz="1200" b="1" dirty="0" err="1"/>
                        <a:t>Organisation</a:t>
                      </a:r>
                      <a:endParaRPr lang="en-US" sz="1200" b="1" dirty="0"/>
                    </a:p>
                  </a:txBody>
                  <a:tcPr>
                    <a:solidFill>
                      <a:schemeClr val="accent2"/>
                    </a:solidFill>
                  </a:tcPr>
                </a:tc>
                <a:tc>
                  <a:txBody>
                    <a:bodyPr/>
                    <a:lstStyle/>
                    <a:p>
                      <a:r>
                        <a:rPr lang="en-US" sz="1200" b="1" dirty="0"/>
                        <a:t>Municipality </a:t>
                      </a:r>
                    </a:p>
                  </a:txBody>
                  <a:tcPr>
                    <a:solidFill>
                      <a:schemeClr val="accent2"/>
                    </a:solidFill>
                  </a:tcPr>
                </a:tc>
                <a:tc>
                  <a:txBody>
                    <a:bodyPr/>
                    <a:lstStyle/>
                    <a:p>
                      <a:pPr marR="0" algn="l" rtl="0">
                        <a:lnSpc>
                          <a:spcPct val="100000"/>
                        </a:lnSpc>
                        <a:spcBef>
                          <a:spcPts val="0"/>
                        </a:spcBef>
                        <a:spcAft>
                          <a:spcPts val="0"/>
                        </a:spcAft>
                        <a:buClr>
                          <a:srgbClr val="000000"/>
                        </a:buClr>
                        <a:buFont typeface="Arial"/>
                      </a:pPr>
                      <a:r>
                        <a:rPr lang="en-US" sz="1200" b="1" i="0" u="none" strike="noStrike" cap="none" dirty="0">
                          <a:solidFill>
                            <a:schemeClr val="tx1"/>
                          </a:solidFill>
                          <a:latin typeface="+mn-lt"/>
                          <a:ea typeface="+mn-ea"/>
                          <a:cs typeface="+mn-cs"/>
                          <a:sym typeface="Arial"/>
                        </a:rPr>
                        <a:t>Area</a:t>
                      </a:r>
                      <a:r>
                        <a:rPr lang="en-US" sz="1200" b="1" i="0" u="none" strike="noStrike" cap="none" dirty="0">
                          <a:solidFill>
                            <a:schemeClr val="tx1"/>
                          </a:solidFill>
                          <a:latin typeface="+mn-lt"/>
                          <a:ea typeface="+mn-ea"/>
                          <a:cs typeface="+mn-cs"/>
                        </a:rPr>
                        <a:t> </a:t>
                      </a:r>
                      <a:endParaRPr lang="en-US" sz="1200" b="1" i="0" u="none" strike="noStrike" cap="none" dirty="0">
                        <a:solidFill>
                          <a:schemeClr val="tx1"/>
                        </a:solidFill>
                        <a:latin typeface="+mn-lt"/>
                        <a:ea typeface="+mn-ea"/>
                        <a:cs typeface="+mn-cs"/>
                        <a:sym typeface="Arial"/>
                      </a:endParaRPr>
                    </a:p>
                  </a:txBody>
                  <a:tcPr>
                    <a:solidFill>
                      <a:schemeClr val="accent2"/>
                    </a:solidFill>
                  </a:tcPr>
                </a:tc>
                <a:tc>
                  <a:txBody>
                    <a:bodyPr/>
                    <a:lstStyle/>
                    <a:p>
                      <a:pPr marR="0" algn="l" rtl="0">
                        <a:lnSpc>
                          <a:spcPct val="100000"/>
                        </a:lnSpc>
                        <a:spcBef>
                          <a:spcPts val="0"/>
                        </a:spcBef>
                        <a:spcAft>
                          <a:spcPts val="0"/>
                        </a:spcAft>
                        <a:buClr>
                          <a:srgbClr val="000000"/>
                        </a:buClr>
                        <a:buFont typeface="Arial"/>
                      </a:pPr>
                      <a:r>
                        <a:rPr lang="en-US" sz="1200" b="1" i="0" u="none" strike="noStrike" cap="none" dirty="0">
                          <a:solidFill>
                            <a:schemeClr val="tx1"/>
                          </a:solidFill>
                          <a:latin typeface="+mn-lt"/>
                          <a:ea typeface="+mn-ea"/>
                          <a:cs typeface="+mn-cs"/>
                          <a:sym typeface="Arial"/>
                        </a:rPr>
                        <a:t>Ward</a:t>
                      </a:r>
                      <a:r>
                        <a:rPr lang="en-US" sz="1200" b="1" i="0" u="none" strike="noStrike" cap="none" dirty="0">
                          <a:solidFill>
                            <a:schemeClr val="tx1"/>
                          </a:solidFill>
                          <a:latin typeface="+mn-lt"/>
                          <a:ea typeface="+mn-ea"/>
                          <a:cs typeface="+mn-cs"/>
                        </a:rPr>
                        <a:t> </a:t>
                      </a:r>
                      <a:endParaRPr lang="en-US" sz="1200" b="1" i="0" u="none" strike="noStrike" cap="none" dirty="0">
                        <a:solidFill>
                          <a:schemeClr val="tx1"/>
                        </a:solidFill>
                        <a:latin typeface="+mn-lt"/>
                        <a:ea typeface="+mn-ea"/>
                        <a:cs typeface="+mn-cs"/>
                        <a:sym typeface="Arial"/>
                      </a:endParaRPr>
                    </a:p>
                  </a:txBody>
                  <a:tcPr>
                    <a:solidFill>
                      <a:schemeClr val="accent2"/>
                    </a:solidFill>
                  </a:tcPr>
                </a:tc>
                <a:tc>
                  <a:txBody>
                    <a:bodyPr/>
                    <a:lstStyle/>
                    <a:p>
                      <a:pPr marR="0" algn="l" rtl="0">
                        <a:lnSpc>
                          <a:spcPct val="100000"/>
                        </a:lnSpc>
                        <a:spcBef>
                          <a:spcPts val="0"/>
                        </a:spcBef>
                        <a:spcAft>
                          <a:spcPts val="0"/>
                        </a:spcAft>
                        <a:buClr>
                          <a:srgbClr val="000000"/>
                        </a:buClr>
                        <a:buFont typeface="Arial"/>
                      </a:pPr>
                      <a:r>
                        <a:rPr lang="en-US" sz="1200" b="1" i="0" u="none" strike="noStrike" cap="none" dirty="0">
                          <a:solidFill>
                            <a:schemeClr val="tx1"/>
                          </a:solidFill>
                          <a:latin typeface="+mn-lt"/>
                          <a:ea typeface="+mn-ea"/>
                          <a:cs typeface="+mn-cs"/>
                          <a:sym typeface="Arial"/>
                        </a:rPr>
                        <a:t>No of People</a:t>
                      </a:r>
                      <a:r>
                        <a:rPr lang="en-US" sz="1200" b="1" i="0" u="none" strike="noStrike" cap="none" baseline="0" dirty="0">
                          <a:solidFill>
                            <a:schemeClr val="tx1"/>
                          </a:solidFill>
                          <a:latin typeface="+mn-lt"/>
                          <a:ea typeface="+mn-ea"/>
                          <a:cs typeface="+mn-cs"/>
                        </a:rPr>
                        <a:t> </a:t>
                      </a:r>
                      <a:endParaRPr lang="en-US" sz="1200" b="1" i="0" u="none" strike="noStrike" cap="none" dirty="0">
                        <a:solidFill>
                          <a:schemeClr val="tx1"/>
                        </a:solidFill>
                        <a:latin typeface="+mn-lt"/>
                        <a:ea typeface="+mn-ea"/>
                        <a:cs typeface="+mn-cs"/>
                        <a:sym typeface="Arial"/>
                      </a:endParaRPr>
                    </a:p>
                  </a:txBody>
                  <a:tcPr>
                    <a:solidFill>
                      <a:schemeClr val="accent2"/>
                    </a:solidFill>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200" b="1" i="0" u="none" strike="noStrike" kern="0" cap="none" spc="0" normalizeH="0" baseline="0" noProof="0" dirty="0">
                          <a:ln>
                            <a:noFill/>
                          </a:ln>
                          <a:solidFill>
                            <a:srgbClr val="000000"/>
                          </a:solidFill>
                          <a:effectLst/>
                          <a:uLnTx/>
                          <a:uFillTx/>
                          <a:latin typeface="+mn-lt"/>
                          <a:ea typeface="+mn-ea"/>
                          <a:cs typeface="+mn-cs"/>
                          <a:sym typeface="Arial"/>
                        </a:rPr>
                        <a:t>Support provided</a:t>
                      </a:r>
                      <a:r>
                        <a:rPr lang="en-US" sz="1200" b="1" i="0" u="none" strike="noStrike" kern="0" cap="none" spc="0" normalizeH="0" baseline="0" noProof="0" dirty="0">
                          <a:ln>
                            <a:noFill/>
                          </a:ln>
                          <a:solidFill>
                            <a:srgbClr val="000000"/>
                          </a:solidFill>
                          <a:effectLst/>
                          <a:uLnTx/>
                          <a:uFillTx/>
                          <a:latin typeface="+mn-lt"/>
                          <a:ea typeface="+mn-ea"/>
                          <a:cs typeface="+mn-cs"/>
                        </a:rPr>
                        <a:t> </a:t>
                      </a:r>
                      <a:endParaRPr kumimoji="0" lang="en-US" sz="1200" b="1" i="0" u="none" strike="noStrike" kern="0" cap="none" spc="0" normalizeH="0" baseline="0" noProof="0" dirty="0">
                        <a:ln>
                          <a:noFill/>
                        </a:ln>
                        <a:solidFill>
                          <a:srgbClr val="000000"/>
                        </a:solidFill>
                        <a:effectLst/>
                        <a:uLnTx/>
                        <a:uFillTx/>
                        <a:latin typeface="+mn-lt"/>
                        <a:ea typeface="+mn-ea"/>
                        <a:cs typeface="+mn-cs"/>
                        <a:sym typeface="Arial"/>
                      </a:endParaRPr>
                    </a:p>
                  </a:txBody>
                  <a:tcPr>
                    <a:solidFill>
                      <a:schemeClr val="accent2"/>
                    </a:solidFill>
                  </a:tcPr>
                </a:tc>
                <a:extLst>
                  <a:ext uri="{0D108BD9-81ED-4DB2-BD59-A6C34878D82A}">
                    <a16:rowId xmlns:a16="http://schemas.microsoft.com/office/drawing/2014/main" xmlns="" val="2983182168"/>
                  </a:ext>
                </a:extLst>
              </a:tr>
              <a:tr h="587683">
                <a:tc rowSpan="9">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1" i="0" u="none" strike="noStrike" kern="0" cap="none" spc="0" normalizeH="0" baseline="0" noProof="0" dirty="0">
                          <a:ln>
                            <a:noFill/>
                          </a:ln>
                          <a:solidFill>
                            <a:srgbClr val="000000"/>
                          </a:solidFill>
                          <a:effectLst/>
                          <a:uLnTx/>
                          <a:uFillTx/>
                          <a:latin typeface="Arial"/>
                          <a:ea typeface="Calibri"/>
                          <a:cs typeface="+mn-cs"/>
                          <a:sym typeface="Arial"/>
                        </a:rPr>
                        <a:t>RED CROSS SOCIETY OF SOUTH AFRICA</a:t>
                      </a:r>
                      <a:r>
                        <a:rPr lang="en-US" sz="1600" b="1" i="0" u="none" strike="noStrike" kern="0" cap="none" spc="0" normalizeH="0" baseline="0" noProof="0" dirty="0">
                          <a:ln>
                            <a:noFill/>
                          </a:ln>
                          <a:solidFill>
                            <a:srgbClr val="000000"/>
                          </a:solidFill>
                          <a:effectLst/>
                          <a:uLnTx/>
                          <a:uFillTx/>
                          <a:latin typeface="Arial"/>
                          <a:ea typeface="Calibri"/>
                          <a:cs typeface="+mn-cs"/>
                        </a:rPr>
                        <a:t> </a:t>
                      </a:r>
                      <a:endParaRPr kumimoji="0" lang="en-US" sz="1600" b="1" i="0" u="none" strike="noStrike" kern="0" cap="none" spc="0" normalizeH="0" baseline="0" noProof="0" dirty="0">
                        <a:ln>
                          <a:noFill/>
                        </a:ln>
                        <a:solidFill>
                          <a:srgbClr val="000000"/>
                        </a:solidFill>
                        <a:effectLst/>
                        <a:uLnTx/>
                        <a:uFillTx/>
                        <a:latin typeface="Arial"/>
                        <a:ea typeface="Calibri"/>
                        <a:cs typeface="+mn-cs"/>
                        <a:sym typeface="Arial"/>
                      </a:endParaRPr>
                    </a:p>
                  </a:txBody>
                  <a:tcPr/>
                </a:tc>
                <a:tc rowSpan="6">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noProof="0" dirty="0">
                          <a:ln>
                            <a:noFill/>
                          </a:ln>
                          <a:solidFill>
                            <a:srgbClr val="000000"/>
                          </a:solidFill>
                          <a:effectLst/>
                          <a:uLnTx/>
                          <a:uFillTx/>
                          <a:latin typeface="Arial"/>
                          <a:ea typeface="Calibri"/>
                          <a:cs typeface="+mn-cs"/>
                          <a:sym typeface="Arial"/>
                        </a:rPr>
                        <a:t>eThekwini</a:t>
                      </a:r>
                      <a:r>
                        <a:rPr lang="en-US" sz="1600" b="0" i="0" u="none" strike="noStrike" kern="0" cap="none" spc="0" normalizeH="0" baseline="0" noProof="0" dirty="0">
                          <a:ln>
                            <a:noFill/>
                          </a:ln>
                          <a:solidFill>
                            <a:srgbClr val="000000"/>
                          </a:solidFill>
                          <a:effectLst/>
                          <a:uLnTx/>
                          <a:uFillTx/>
                          <a:latin typeface="Arial"/>
                          <a:ea typeface="Calibri"/>
                          <a:cs typeface="+mn-cs"/>
                        </a:rPr>
                        <a:t> </a:t>
                      </a:r>
                      <a:endParaRPr kumimoji="0" lang="en-US" sz="1600" b="0" i="0" u="none" strike="noStrike" kern="0" cap="none" spc="0" normalizeH="0" baseline="0" noProof="0" dirty="0">
                        <a:ln>
                          <a:noFill/>
                        </a:ln>
                        <a:solidFill>
                          <a:srgbClr val="000000"/>
                        </a:solidFill>
                        <a:effectLst/>
                        <a:uLnTx/>
                        <a:uFillTx/>
                        <a:latin typeface="Arial"/>
                        <a:ea typeface="Calibri"/>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Quarry heights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74</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500</a:t>
                      </a:r>
                    </a:p>
                  </a:txBody>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noProof="0" dirty="0">
                          <a:ln>
                            <a:noFill/>
                          </a:ln>
                          <a:solidFill>
                            <a:srgbClr val="000000"/>
                          </a:solidFill>
                          <a:effectLst/>
                          <a:uLnTx/>
                          <a:uFillTx/>
                          <a:latin typeface="Arial"/>
                          <a:ea typeface="Calibri"/>
                          <a:cs typeface="+mn-cs"/>
                          <a:sym typeface="Arial"/>
                        </a:rPr>
                        <a:t>3 x Hot meals</a:t>
                      </a:r>
                      <a:r>
                        <a:rPr lang="en-US" sz="1600" b="0" i="0" u="none" strike="noStrike" kern="0" cap="none" spc="0" normalizeH="0" baseline="0" noProof="0" dirty="0">
                          <a:ln>
                            <a:noFill/>
                          </a:ln>
                          <a:solidFill>
                            <a:srgbClr val="000000"/>
                          </a:solidFill>
                          <a:effectLst/>
                          <a:uLnTx/>
                          <a:uFillTx/>
                          <a:latin typeface="Arial"/>
                          <a:ea typeface="Calibri"/>
                          <a:cs typeface="+mn-cs"/>
                        </a:rPr>
                        <a:t> </a:t>
                      </a:r>
                      <a:endParaRPr kumimoji="0" lang="en-US" sz="1600" b="0" i="0" u="none" strike="noStrike" kern="0" cap="none" spc="0" normalizeH="0" baseline="0" noProof="0" dirty="0">
                        <a:ln>
                          <a:noFill/>
                        </a:ln>
                        <a:solidFill>
                          <a:srgbClr val="000000"/>
                        </a:solidFill>
                        <a:effectLst/>
                        <a:uLnTx/>
                        <a:uFillTx/>
                        <a:latin typeface="Arial"/>
                        <a:ea typeface="Calibri"/>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Calibri"/>
                          <a:cs typeface="+mn-cs"/>
                          <a:sym typeface="Arial"/>
                        </a:rPr>
                        <a:t>500 blankets</a:t>
                      </a:r>
                    </a:p>
                  </a:txBody>
                  <a:tcPr/>
                </a:tc>
                <a:extLst>
                  <a:ext uri="{0D108BD9-81ED-4DB2-BD59-A6C34878D82A}">
                    <a16:rowId xmlns:a16="http://schemas.microsoft.com/office/drawing/2014/main" xmlns="" val="1110553410"/>
                  </a:ext>
                </a:extLst>
              </a:tr>
              <a:tr h="587683">
                <a:tc vMerge="1">
                  <a:txBody>
                    <a:bodyPr/>
                    <a:lstStyle/>
                    <a:p>
                      <a:endParaRPr lang="en-US"/>
                    </a:p>
                  </a:txBody>
                  <a:tcPr/>
                </a:tc>
                <a:tc vMerge="1">
                  <a:txBody>
                    <a:bodyPr/>
                    <a:lstStyle/>
                    <a:p>
                      <a:endParaRPr lang="en-US"/>
                    </a:p>
                  </a:txBody>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Umlazi V &amp; K</a:t>
                      </a:r>
                      <a:r>
                        <a:rPr lang="en-US" sz="1600" b="0" i="0" u="none" strike="noStrike" kern="0" cap="none" spc="0" normalizeH="0" baseline="0" dirty="0">
                          <a:ln>
                            <a:noFill/>
                          </a:ln>
                          <a:solidFill>
                            <a:srgbClr val="000000"/>
                          </a:solidFill>
                          <a:effectLst/>
                          <a:uLnTx/>
                          <a:uFillTx/>
                          <a:latin typeface="Arial"/>
                          <a:ea typeface="Calibri"/>
                          <a:cs typeface="+mn-cs"/>
                        </a:rPr>
                        <a:t> </a:t>
                      </a:r>
                      <a:endParaRPr kumimoji="0" lang="en-US" sz="1600" b="0" i="0" u="none" strike="noStrike" kern="0" cap="none" spc="0" normalizeH="0" baseline="0" dirty="0">
                        <a:ln>
                          <a:noFill/>
                        </a:ln>
                        <a:solidFill>
                          <a:srgbClr val="000000"/>
                        </a:solidFill>
                        <a:effectLst/>
                        <a:uLnTx/>
                        <a:uFillTx/>
                        <a:latin typeface="Arial"/>
                        <a:ea typeface="Calibri"/>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rPr>
                        <a:t>80</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721</a:t>
                      </a:r>
                    </a:p>
                  </a:txBody>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noProof="0" dirty="0">
                          <a:ln>
                            <a:noFill/>
                          </a:ln>
                          <a:solidFill>
                            <a:srgbClr val="000000"/>
                          </a:solidFill>
                          <a:effectLst/>
                          <a:uLnTx/>
                          <a:uFillTx/>
                          <a:latin typeface="Arial"/>
                          <a:ea typeface="Calibri"/>
                          <a:cs typeface="+mn-cs"/>
                          <a:sym typeface="Arial"/>
                        </a:rPr>
                        <a:t>3 x Hot meals</a:t>
                      </a:r>
                      <a:r>
                        <a:rPr lang="en-US" sz="1600" b="0" i="0" u="none" strike="noStrike" kern="0" cap="none" spc="0" normalizeH="0" baseline="0" noProof="0" dirty="0">
                          <a:ln>
                            <a:noFill/>
                          </a:ln>
                          <a:solidFill>
                            <a:srgbClr val="000000"/>
                          </a:solidFill>
                          <a:effectLst/>
                          <a:uLnTx/>
                          <a:uFillTx/>
                          <a:latin typeface="Arial"/>
                          <a:ea typeface="Calibri"/>
                          <a:cs typeface="+mn-cs"/>
                        </a:rPr>
                        <a:t> </a:t>
                      </a:r>
                      <a:endParaRPr kumimoji="0" lang="en-US" sz="1600" b="0" i="0" u="none" strike="noStrike" kern="0" cap="none" spc="0" normalizeH="0" baseline="0" noProof="0" dirty="0">
                        <a:ln>
                          <a:noFill/>
                        </a:ln>
                        <a:solidFill>
                          <a:srgbClr val="000000"/>
                        </a:solidFill>
                        <a:effectLst/>
                        <a:uLnTx/>
                        <a:uFillTx/>
                        <a:latin typeface="Arial"/>
                        <a:ea typeface="Calibri"/>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Calibri"/>
                          <a:cs typeface="+mn-cs"/>
                          <a:sym typeface="Arial"/>
                        </a:rPr>
                        <a:t>721 blankets</a:t>
                      </a:r>
                    </a:p>
                  </a:txBody>
                  <a:tcPr/>
                </a:tc>
                <a:extLst>
                  <a:ext uri="{0D108BD9-81ED-4DB2-BD59-A6C34878D82A}">
                    <a16:rowId xmlns:a16="http://schemas.microsoft.com/office/drawing/2014/main" xmlns="" val="3750475559"/>
                  </a:ext>
                </a:extLst>
              </a:tr>
              <a:tr h="587683">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000000"/>
                        </a:solidFill>
                        <a:effectLst/>
                        <a:uLnTx/>
                        <a:uFillTx/>
                        <a:latin typeface="+mn-lt"/>
                        <a:ea typeface="+mn-ea"/>
                        <a:cs typeface="+mn-cs"/>
                        <a:sym typeface="Arial"/>
                      </a:endParaRPr>
                    </a:p>
                  </a:txBody>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000000"/>
                        </a:solidFill>
                        <a:effectLst/>
                        <a:uLnTx/>
                        <a:uFillTx/>
                        <a:latin typeface="+mn-lt"/>
                        <a:ea typeface="+mn-ea"/>
                        <a:cs typeface="+mn-cs"/>
                        <a:sym typeface="Arial"/>
                      </a:endParaRPr>
                    </a:p>
                  </a:txBody>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dirty="0" err="1">
                          <a:ln>
                            <a:noFill/>
                          </a:ln>
                          <a:solidFill>
                            <a:srgbClr val="000000"/>
                          </a:solidFill>
                          <a:effectLst/>
                          <a:uLnTx/>
                          <a:uFillTx/>
                          <a:latin typeface="Arial"/>
                          <a:ea typeface="Calibri"/>
                          <a:cs typeface="+mn-cs"/>
                          <a:sym typeface="Arial"/>
                        </a:rPr>
                        <a:t>Marrianridge</a:t>
                      </a:r>
                      <a:r>
                        <a:rPr lang="en-US" sz="1600" b="0" i="0" u="none" strike="noStrike" kern="0" cap="none" spc="0" normalizeH="0" baseline="0" dirty="0">
                          <a:ln>
                            <a:noFill/>
                          </a:ln>
                          <a:solidFill>
                            <a:srgbClr val="000000"/>
                          </a:solidFill>
                          <a:effectLst/>
                          <a:uLnTx/>
                          <a:uFillTx/>
                          <a:latin typeface="Arial"/>
                          <a:ea typeface="Calibri"/>
                          <a:cs typeface="+mn-cs"/>
                        </a:rPr>
                        <a:t> </a:t>
                      </a:r>
                      <a:endParaRPr kumimoji="0" lang="en-US" sz="1600" b="0" i="0" u="none" strike="noStrike" kern="0" cap="none" spc="0" normalizeH="0" baseline="0" dirty="0">
                        <a:ln>
                          <a:noFill/>
                        </a:ln>
                        <a:solidFill>
                          <a:srgbClr val="000000"/>
                        </a:solidFill>
                        <a:effectLst/>
                        <a:uLnTx/>
                        <a:uFillTx/>
                        <a:latin typeface="Arial"/>
                        <a:ea typeface="Calibri"/>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53</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500</a:t>
                      </a:r>
                    </a:p>
                  </a:txBody>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3 x Hot meals</a:t>
                      </a:r>
                      <a:r>
                        <a:rPr lang="en-US" sz="1600" b="0" i="0" u="none" strike="noStrike" kern="0" cap="none" spc="0" normalizeH="0" baseline="0" dirty="0">
                          <a:ln>
                            <a:noFill/>
                          </a:ln>
                          <a:solidFill>
                            <a:srgbClr val="000000"/>
                          </a:solidFill>
                          <a:effectLst/>
                          <a:uLnTx/>
                          <a:uFillTx/>
                          <a:latin typeface="Arial"/>
                          <a:ea typeface="Calibri"/>
                          <a:cs typeface="+mn-cs"/>
                        </a:rPr>
                        <a:t> </a:t>
                      </a:r>
                      <a:endParaRPr kumimoji="0" lang="en-US" sz="1600" b="0" i="0" u="none" strike="noStrike" kern="0" cap="none" spc="0" normalizeH="0" baseline="0" dirty="0">
                        <a:ln>
                          <a:noFill/>
                        </a:ln>
                        <a:solidFill>
                          <a:srgbClr val="000000"/>
                        </a:solidFill>
                        <a:effectLst/>
                        <a:uLnTx/>
                        <a:uFillTx/>
                        <a:latin typeface="Arial"/>
                        <a:ea typeface="Calibri"/>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500 blankets</a:t>
                      </a:r>
                    </a:p>
                  </a:txBody>
                  <a:tcPr/>
                </a:tc>
                <a:extLst>
                  <a:ext uri="{0D108BD9-81ED-4DB2-BD59-A6C34878D82A}">
                    <a16:rowId xmlns:a16="http://schemas.microsoft.com/office/drawing/2014/main" xmlns="" val="2374773383"/>
                  </a:ext>
                </a:extLst>
              </a:tr>
              <a:tr h="587683">
                <a:tc vMerge="1">
                  <a:txBody>
                    <a:bodyPr/>
                    <a:lstStyle/>
                    <a:p>
                      <a:pPr marR="0" algn="l" rtl="0">
                        <a:lnSpc>
                          <a:spcPct val="100000"/>
                        </a:lnSpc>
                        <a:spcBef>
                          <a:spcPts val="0"/>
                        </a:spcBef>
                        <a:spcAft>
                          <a:spcPts val="0"/>
                        </a:spcAft>
                        <a:buClr>
                          <a:srgbClr val="000000"/>
                        </a:buClr>
                        <a:buFont typeface="Arial"/>
                      </a:pPr>
                      <a:endParaRPr kumimoji="0" lang="en-US" sz="1800" b="0" i="0" u="none" strike="noStrike" kern="0" cap="none" spc="0" normalizeH="0" baseline="0">
                        <a:ln>
                          <a:noFill/>
                        </a:ln>
                        <a:solidFill>
                          <a:srgbClr val="000000"/>
                        </a:solidFill>
                        <a:effectLst/>
                        <a:uLnTx/>
                        <a:uFillTx/>
                        <a:latin typeface="+mn-lt"/>
                        <a:ea typeface="+mn-ea"/>
                        <a:cs typeface="+mn-cs"/>
                        <a:sym typeface="Arial"/>
                      </a:endParaRPr>
                    </a:p>
                  </a:txBody>
                  <a:tcPr/>
                </a:tc>
                <a:tc vMerge="1">
                  <a:txBody>
                    <a:bodyPr/>
                    <a:lstStyle/>
                    <a:p>
                      <a:pPr marR="0" algn="l" rtl="0">
                        <a:lnSpc>
                          <a:spcPct val="100000"/>
                        </a:lnSpc>
                        <a:spcBef>
                          <a:spcPts val="0"/>
                        </a:spcBef>
                        <a:spcAft>
                          <a:spcPts val="0"/>
                        </a:spcAft>
                        <a:buClr>
                          <a:srgbClr val="000000"/>
                        </a:buClr>
                        <a:buFont typeface="Arial"/>
                      </a:pPr>
                      <a:endParaRPr kumimoji="0" lang="en-US" sz="1800" b="0" i="0" u="none" strike="noStrike" kern="0" cap="none" spc="0" normalizeH="0" baseline="0">
                        <a:ln>
                          <a:noFill/>
                        </a:ln>
                        <a:solidFill>
                          <a:srgbClr val="000000"/>
                        </a:solidFill>
                        <a:effectLst/>
                        <a:uLnTx/>
                        <a:uFillTx/>
                        <a:latin typeface="+mn-lt"/>
                        <a:ea typeface="+mn-ea"/>
                        <a:cs typeface="+mn-cs"/>
                        <a:sym typeface="Arial"/>
                      </a:endParaRPr>
                    </a:p>
                  </a:txBody>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Chesterville Hall</a:t>
                      </a:r>
                      <a:r>
                        <a:rPr lang="en-US" sz="1600" b="0" i="0" u="none" strike="noStrike" kern="0" cap="none" spc="0" normalizeH="0" baseline="0" dirty="0">
                          <a:ln>
                            <a:noFill/>
                          </a:ln>
                          <a:solidFill>
                            <a:srgbClr val="000000"/>
                          </a:solidFill>
                          <a:effectLst/>
                          <a:uLnTx/>
                          <a:uFillTx/>
                          <a:latin typeface="Arial"/>
                          <a:ea typeface="Calibri"/>
                          <a:cs typeface="+mn-cs"/>
                        </a:rPr>
                        <a:t> </a:t>
                      </a:r>
                      <a:endParaRPr kumimoji="0" lang="en-US" sz="1600" b="0" i="0" u="none" strike="noStrike" kern="0" cap="none" spc="0" normalizeH="0" baseline="0" dirty="0">
                        <a:ln>
                          <a:noFill/>
                        </a:ln>
                        <a:solidFill>
                          <a:srgbClr val="000000"/>
                        </a:solidFill>
                        <a:effectLst/>
                        <a:uLnTx/>
                        <a:uFillTx/>
                        <a:latin typeface="Arial"/>
                        <a:ea typeface="Calibri"/>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24</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320</a:t>
                      </a:r>
                    </a:p>
                  </a:txBody>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noProof="0" dirty="0">
                          <a:ln>
                            <a:noFill/>
                          </a:ln>
                          <a:solidFill>
                            <a:srgbClr val="000000"/>
                          </a:solidFill>
                          <a:effectLst/>
                          <a:uLnTx/>
                          <a:uFillTx/>
                          <a:latin typeface="Arial"/>
                          <a:ea typeface="Calibri"/>
                          <a:cs typeface="+mn-cs"/>
                          <a:sym typeface="Arial"/>
                        </a:rPr>
                        <a:t>3 x Hot meals</a:t>
                      </a:r>
                      <a:r>
                        <a:rPr lang="en-US" sz="1600" b="0" i="0" u="none" strike="noStrike" kern="0" cap="none" spc="0" normalizeH="0" baseline="0" noProof="0" dirty="0">
                          <a:ln>
                            <a:noFill/>
                          </a:ln>
                          <a:solidFill>
                            <a:srgbClr val="000000"/>
                          </a:solidFill>
                          <a:effectLst/>
                          <a:uLnTx/>
                          <a:uFillTx/>
                          <a:latin typeface="Arial"/>
                          <a:ea typeface="Calibri"/>
                          <a:cs typeface="+mn-cs"/>
                        </a:rPr>
                        <a:t> </a:t>
                      </a:r>
                      <a:endParaRPr kumimoji="0" lang="en-US" sz="1600" b="0" i="0" u="none" strike="noStrike" kern="0" cap="none" spc="0" normalizeH="0" baseline="0" noProof="0" dirty="0">
                        <a:ln>
                          <a:noFill/>
                        </a:ln>
                        <a:solidFill>
                          <a:srgbClr val="000000"/>
                        </a:solidFill>
                        <a:effectLst/>
                        <a:uLnTx/>
                        <a:uFillTx/>
                        <a:latin typeface="Arial"/>
                        <a:ea typeface="Calibri"/>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Calibri"/>
                          <a:cs typeface="+mn-cs"/>
                          <a:sym typeface="Arial"/>
                        </a:rPr>
                        <a:t>320 blankets</a:t>
                      </a:r>
                    </a:p>
                  </a:txBody>
                  <a:tcPr/>
                </a:tc>
                <a:extLst>
                  <a:ext uri="{0D108BD9-81ED-4DB2-BD59-A6C34878D82A}">
                    <a16:rowId xmlns:a16="http://schemas.microsoft.com/office/drawing/2014/main" xmlns="" val="721561261"/>
                  </a:ext>
                </a:extLst>
              </a:tr>
              <a:tr h="587683">
                <a:tc vMerge="1">
                  <a:txBody>
                    <a:bodyPr/>
                    <a:lstStyle/>
                    <a:p>
                      <a:pPr marR="0" algn="l" rtl="0">
                        <a:lnSpc>
                          <a:spcPct val="100000"/>
                        </a:lnSpc>
                        <a:spcBef>
                          <a:spcPts val="0"/>
                        </a:spcBef>
                        <a:spcAft>
                          <a:spcPts val="0"/>
                        </a:spcAft>
                        <a:buClr>
                          <a:srgbClr val="000000"/>
                        </a:buClr>
                        <a:buFont typeface="Arial"/>
                      </a:pPr>
                      <a:endParaRPr kumimoji="0" lang="en-US" sz="1800" b="0" i="0" u="none" strike="noStrike" kern="0" cap="none" spc="0" normalizeH="0" baseline="0">
                        <a:ln>
                          <a:noFill/>
                        </a:ln>
                        <a:solidFill>
                          <a:srgbClr val="000000"/>
                        </a:solidFill>
                        <a:effectLst/>
                        <a:uLnTx/>
                        <a:uFillTx/>
                        <a:latin typeface="+mn-lt"/>
                        <a:ea typeface="+mn-ea"/>
                        <a:cs typeface="+mn-cs"/>
                        <a:sym typeface="Arial"/>
                      </a:endParaRPr>
                    </a:p>
                  </a:txBody>
                  <a:tcPr/>
                </a:tc>
                <a:tc vMerge="1">
                  <a:txBody>
                    <a:bodyPr/>
                    <a:lstStyle/>
                    <a:p>
                      <a:pPr marR="0" algn="l" rtl="0">
                        <a:lnSpc>
                          <a:spcPct val="100000"/>
                        </a:lnSpc>
                        <a:spcBef>
                          <a:spcPts val="0"/>
                        </a:spcBef>
                        <a:spcAft>
                          <a:spcPts val="0"/>
                        </a:spcAft>
                        <a:buClr>
                          <a:srgbClr val="000000"/>
                        </a:buClr>
                        <a:buFont typeface="Arial"/>
                      </a:pPr>
                      <a:endParaRPr kumimoji="0" lang="en-US" sz="1800" b="0" i="0" u="none" strike="noStrike" kern="0" cap="none" spc="0" normalizeH="0" baseline="0">
                        <a:ln>
                          <a:noFill/>
                        </a:ln>
                        <a:solidFill>
                          <a:srgbClr val="000000"/>
                        </a:solidFill>
                        <a:effectLst/>
                        <a:uLnTx/>
                        <a:uFillTx/>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err="1">
                          <a:ln>
                            <a:noFill/>
                          </a:ln>
                          <a:solidFill>
                            <a:srgbClr val="000000"/>
                          </a:solidFill>
                          <a:effectLst/>
                          <a:uLnTx/>
                          <a:uFillTx/>
                          <a:latin typeface="Arial"/>
                          <a:ea typeface="Calibri"/>
                          <a:cs typeface="+mn-cs"/>
                          <a:sym typeface="Arial"/>
                        </a:rPr>
                        <a:t>Tehuis</a:t>
                      </a:r>
                      <a:endParaRPr kumimoji="0" lang="en-US" sz="1600" b="0" i="0" u="none" strike="noStrike" kern="0" cap="none" spc="0" normalizeH="0" baseline="0" dirty="0">
                        <a:ln>
                          <a:noFill/>
                        </a:ln>
                        <a:solidFill>
                          <a:srgbClr val="000000"/>
                        </a:solidFill>
                        <a:effectLst/>
                        <a:uLnTx/>
                        <a:uFillTx/>
                        <a:latin typeface="Arial"/>
                        <a:ea typeface="Calibri"/>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74</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500</a:t>
                      </a:r>
                    </a:p>
                  </a:txBody>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noProof="0" dirty="0">
                          <a:ln>
                            <a:noFill/>
                          </a:ln>
                          <a:solidFill>
                            <a:srgbClr val="000000"/>
                          </a:solidFill>
                          <a:effectLst/>
                          <a:uLnTx/>
                          <a:uFillTx/>
                          <a:latin typeface="Arial"/>
                          <a:ea typeface="Calibri"/>
                          <a:cs typeface="+mn-cs"/>
                          <a:sym typeface="Arial"/>
                        </a:rPr>
                        <a:t>3 x Hot meals</a:t>
                      </a:r>
                      <a:r>
                        <a:rPr lang="en-US" sz="1600" b="0" i="0" u="none" strike="noStrike" kern="0" cap="none" spc="0" normalizeH="0" baseline="0" noProof="0" dirty="0">
                          <a:ln>
                            <a:noFill/>
                          </a:ln>
                          <a:solidFill>
                            <a:srgbClr val="000000"/>
                          </a:solidFill>
                          <a:effectLst/>
                          <a:uLnTx/>
                          <a:uFillTx/>
                          <a:latin typeface="Arial"/>
                          <a:ea typeface="Calibri"/>
                          <a:cs typeface="+mn-cs"/>
                        </a:rPr>
                        <a:t> </a:t>
                      </a:r>
                      <a:endParaRPr kumimoji="0" lang="en-US" sz="1600" b="0" i="0" u="none" strike="noStrike" kern="0" cap="none" spc="0" normalizeH="0" baseline="0" noProof="0" dirty="0">
                        <a:ln>
                          <a:noFill/>
                        </a:ln>
                        <a:solidFill>
                          <a:srgbClr val="000000"/>
                        </a:solidFill>
                        <a:effectLst/>
                        <a:uLnTx/>
                        <a:uFillTx/>
                        <a:latin typeface="Arial"/>
                        <a:ea typeface="Calibri"/>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Calibri"/>
                          <a:cs typeface="+mn-cs"/>
                          <a:sym typeface="Arial"/>
                        </a:rPr>
                        <a:t>500 blankets</a:t>
                      </a:r>
                    </a:p>
                  </a:txBody>
                  <a:tcPr/>
                </a:tc>
                <a:extLst>
                  <a:ext uri="{0D108BD9-81ED-4DB2-BD59-A6C34878D82A}">
                    <a16:rowId xmlns:a16="http://schemas.microsoft.com/office/drawing/2014/main" xmlns="" val="2722791645"/>
                  </a:ext>
                </a:extLst>
              </a:tr>
              <a:tr h="587683">
                <a:tc vMerge="1">
                  <a:txBody>
                    <a:bodyPr/>
                    <a:lstStyle/>
                    <a:p>
                      <a:endParaRPr lang="en-ZA"/>
                    </a:p>
                  </a:txBody>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mn-cs"/>
                        <a:sym typeface="Arial"/>
                      </a:endParaRPr>
                    </a:p>
                  </a:txBody>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Verulam (</a:t>
                      </a:r>
                      <a:r>
                        <a:rPr kumimoji="0" lang="en-US" sz="1600" b="0" i="0" u="none" strike="noStrike" kern="0" cap="none" spc="0" normalizeH="0" baseline="0" dirty="0" err="1">
                          <a:ln>
                            <a:noFill/>
                          </a:ln>
                          <a:solidFill>
                            <a:srgbClr val="000000"/>
                          </a:solidFill>
                          <a:effectLst/>
                          <a:uLnTx/>
                          <a:uFillTx/>
                          <a:latin typeface="Arial"/>
                          <a:ea typeface="Calibri"/>
                          <a:cs typeface="+mn-cs"/>
                          <a:sym typeface="Arial"/>
                        </a:rPr>
                        <a:t>Umhlasini</a:t>
                      </a:r>
                      <a:r>
                        <a:rPr lang="en-US" sz="1600" b="0" i="0" u="none" strike="noStrike" kern="0" cap="none" spc="0" normalizeH="0" baseline="0" dirty="0">
                          <a:ln>
                            <a:noFill/>
                          </a:ln>
                          <a:solidFill>
                            <a:srgbClr val="000000"/>
                          </a:solidFill>
                          <a:effectLst/>
                          <a:uLnTx/>
                          <a:uFillTx/>
                          <a:latin typeface="Arial"/>
                          <a:ea typeface="Calibri"/>
                          <a:cs typeface="+mn-cs"/>
                        </a:rPr>
                        <a:t> area</a:t>
                      </a:r>
                      <a:r>
                        <a:rPr kumimoji="0" lang="en-US" sz="1600" b="0" i="0" u="none" strike="noStrike" kern="0" cap="none" spc="0" normalizeH="0" baseline="0" dirty="0">
                          <a:ln>
                            <a:noFill/>
                          </a:ln>
                          <a:solidFill>
                            <a:srgbClr val="000000"/>
                          </a:solidFill>
                          <a:effectLst/>
                          <a:uLnTx/>
                          <a:uFillTx/>
                          <a:latin typeface="Arial"/>
                          <a:ea typeface="Calibri"/>
                          <a:cs typeface="+mn-cs"/>
                          <a:sym typeface="Arial"/>
                        </a:rPr>
                        <a: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74</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120</a:t>
                      </a:r>
                    </a:p>
                  </a:txBody>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noProof="0" dirty="0">
                          <a:ln>
                            <a:noFill/>
                          </a:ln>
                          <a:solidFill>
                            <a:srgbClr val="000000"/>
                          </a:solidFill>
                          <a:effectLst/>
                          <a:uLnTx/>
                          <a:uFillTx/>
                          <a:latin typeface="Arial"/>
                          <a:ea typeface="Calibri"/>
                          <a:cs typeface="+mn-cs"/>
                          <a:sym typeface="Arial"/>
                        </a:rPr>
                        <a:t>Hot meals</a:t>
                      </a:r>
                      <a:r>
                        <a:rPr lang="en-US" sz="1600" b="0" i="0" u="none" strike="noStrike" kern="0" cap="none" spc="0" normalizeH="0" baseline="0" noProof="0" dirty="0">
                          <a:ln>
                            <a:noFill/>
                          </a:ln>
                          <a:solidFill>
                            <a:srgbClr val="000000"/>
                          </a:solidFill>
                          <a:effectLst/>
                          <a:uLnTx/>
                          <a:uFillTx/>
                          <a:latin typeface="Arial"/>
                          <a:ea typeface="Calibri"/>
                          <a:cs typeface="+mn-cs"/>
                        </a:rPr>
                        <a:t> </a:t>
                      </a:r>
                      <a:endParaRPr kumimoji="0" lang="en-US" sz="1600" b="0" i="0" u="none" strike="noStrike" kern="0" cap="none" spc="0" normalizeH="0" baseline="0" noProof="0" dirty="0">
                        <a:ln>
                          <a:noFill/>
                        </a:ln>
                        <a:solidFill>
                          <a:srgbClr val="000000"/>
                        </a:solidFill>
                        <a:effectLst/>
                        <a:uLnTx/>
                        <a:uFillTx/>
                        <a:latin typeface="Arial"/>
                        <a:ea typeface="Calibri"/>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Calibri"/>
                          <a:cs typeface="+mn-cs"/>
                          <a:sym typeface="Arial"/>
                        </a:rPr>
                        <a:t>120 blankets</a:t>
                      </a:r>
                    </a:p>
                  </a:txBody>
                  <a:tcPr/>
                </a:tc>
                <a:extLst>
                  <a:ext uri="{0D108BD9-81ED-4DB2-BD59-A6C34878D82A}">
                    <a16:rowId xmlns:a16="http://schemas.microsoft.com/office/drawing/2014/main" xmlns="" val="2011199730"/>
                  </a:ext>
                </a:extLst>
              </a:tr>
              <a:tr h="587683">
                <a:tc vMerge="1">
                  <a:txBody>
                    <a:bodyPr/>
                    <a:lstStyle/>
                    <a:p>
                      <a:pPr marR="0" algn="l" rtl="0">
                        <a:lnSpc>
                          <a:spcPct val="100000"/>
                        </a:lnSpc>
                        <a:spcBef>
                          <a:spcPts val="0"/>
                        </a:spcBef>
                        <a:spcAft>
                          <a:spcPts val="0"/>
                        </a:spcAft>
                        <a:buClr>
                          <a:srgbClr val="000000"/>
                        </a:buClr>
                        <a:buFont typeface="Arial"/>
                      </a:pPr>
                      <a:endParaRPr kumimoji="0" lang="en-US" sz="1800" b="0" i="0" u="none" strike="noStrike" kern="0" cap="none" spc="0" normalizeH="0" baseline="0">
                        <a:ln>
                          <a:noFill/>
                        </a:ln>
                        <a:solidFill>
                          <a:srgbClr val="000000"/>
                        </a:solidFill>
                        <a:effectLst/>
                        <a:uLnTx/>
                        <a:uFillTx/>
                        <a:latin typeface="+mn-lt"/>
                        <a:ea typeface="+mn-ea"/>
                        <a:cs typeface="+mn-cs"/>
                        <a:sym typeface="Arial"/>
                      </a:endParaRPr>
                    </a:p>
                  </a:txBody>
                  <a:tcPr/>
                </a:tc>
                <a:tc rowSpan="3">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err="1">
                          <a:ln>
                            <a:noFill/>
                          </a:ln>
                          <a:solidFill>
                            <a:srgbClr val="000000"/>
                          </a:solidFill>
                          <a:effectLst/>
                          <a:uLnTx/>
                          <a:uFillTx/>
                          <a:latin typeface="Arial"/>
                          <a:ea typeface="Calibri"/>
                          <a:cs typeface="+mn-cs"/>
                          <a:sym typeface="Arial"/>
                        </a:rPr>
                        <a:t>UGu</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Sea Park</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16</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4</a:t>
                      </a:r>
                    </a:p>
                  </a:txBody>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noProof="0" dirty="0">
                          <a:ln>
                            <a:noFill/>
                          </a:ln>
                          <a:solidFill>
                            <a:srgbClr val="000000"/>
                          </a:solidFill>
                          <a:effectLst/>
                          <a:uLnTx/>
                          <a:uFillTx/>
                          <a:latin typeface="Arial"/>
                          <a:ea typeface="Calibri"/>
                          <a:cs typeface="+mn-cs"/>
                          <a:sym typeface="Arial"/>
                        </a:rPr>
                        <a:t>3 x Hot meals</a:t>
                      </a:r>
                      <a:r>
                        <a:rPr lang="en-US" sz="1600" b="0" i="0" u="none" strike="noStrike" kern="0" cap="none" spc="0" normalizeH="0" baseline="0" noProof="0" dirty="0">
                          <a:ln>
                            <a:noFill/>
                          </a:ln>
                          <a:solidFill>
                            <a:srgbClr val="000000"/>
                          </a:solidFill>
                          <a:effectLst/>
                          <a:uLnTx/>
                          <a:uFillTx/>
                          <a:latin typeface="Arial"/>
                          <a:ea typeface="Calibri"/>
                          <a:cs typeface="+mn-cs"/>
                        </a:rPr>
                        <a:t> </a:t>
                      </a:r>
                      <a:endParaRPr kumimoji="0" lang="en-US" sz="1600" b="0" i="0" u="none" strike="noStrike" kern="0" cap="none" spc="0" normalizeH="0" baseline="0" noProof="0" dirty="0">
                        <a:ln>
                          <a:noFill/>
                        </a:ln>
                        <a:solidFill>
                          <a:srgbClr val="000000"/>
                        </a:solidFill>
                        <a:effectLst/>
                        <a:uLnTx/>
                        <a:uFillTx/>
                        <a:latin typeface="Arial"/>
                        <a:ea typeface="Calibri"/>
                        <a:cs typeface="+mn-cs"/>
                        <a:sym typeface="Arial"/>
                      </a:endParaRPr>
                    </a:p>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noProof="0" dirty="0">
                          <a:ln>
                            <a:noFill/>
                          </a:ln>
                          <a:solidFill>
                            <a:srgbClr val="000000"/>
                          </a:solidFill>
                          <a:effectLst/>
                          <a:uLnTx/>
                          <a:uFillTx/>
                          <a:latin typeface="Arial"/>
                          <a:ea typeface="Calibri"/>
                          <a:cs typeface="+mn-cs"/>
                          <a:sym typeface="Arial"/>
                        </a:rPr>
                        <a:t>4</a:t>
                      </a:r>
                      <a:r>
                        <a:rPr lang="en-US" sz="1600" b="0" i="0" u="none" strike="noStrike" kern="0" cap="none" spc="0" normalizeH="0" baseline="0" noProof="0" dirty="0">
                          <a:ln>
                            <a:noFill/>
                          </a:ln>
                          <a:solidFill>
                            <a:srgbClr val="000000"/>
                          </a:solidFill>
                          <a:effectLst/>
                          <a:uLnTx/>
                          <a:uFillTx/>
                          <a:latin typeface="Arial"/>
                          <a:ea typeface="Calibri"/>
                          <a:cs typeface="+mn-cs"/>
                        </a:rPr>
                        <a:t> </a:t>
                      </a:r>
                      <a:r>
                        <a:rPr kumimoji="0" lang="en-US" sz="1600" b="0" i="0" u="none" strike="noStrike" kern="0" cap="none" spc="0" normalizeH="0" baseline="0" noProof="0" dirty="0">
                          <a:ln>
                            <a:noFill/>
                          </a:ln>
                          <a:solidFill>
                            <a:srgbClr val="000000"/>
                          </a:solidFill>
                          <a:effectLst/>
                          <a:uLnTx/>
                          <a:uFillTx/>
                          <a:latin typeface="Arial"/>
                          <a:ea typeface="Calibri"/>
                          <a:cs typeface="+mn-cs"/>
                          <a:sym typeface="Arial"/>
                        </a:rPr>
                        <a:t> blankets</a:t>
                      </a:r>
                    </a:p>
                  </a:txBody>
                  <a:tcPr/>
                </a:tc>
                <a:extLst>
                  <a:ext uri="{0D108BD9-81ED-4DB2-BD59-A6C34878D82A}">
                    <a16:rowId xmlns:a16="http://schemas.microsoft.com/office/drawing/2014/main" xmlns="" val="3932182564"/>
                  </a:ext>
                </a:extLst>
              </a:tr>
              <a:tr h="587683">
                <a:tc vMerge="1">
                  <a:txBody>
                    <a:bodyPr/>
                    <a:lstStyle/>
                    <a:p>
                      <a:pPr marR="0" algn="l" rtl="0">
                        <a:lnSpc>
                          <a:spcPct val="100000"/>
                        </a:lnSpc>
                        <a:spcBef>
                          <a:spcPts val="0"/>
                        </a:spcBef>
                        <a:spcAft>
                          <a:spcPts val="0"/>
                        </a:spcAft>
                        <a:buClr>
                          <a:srgbClr val="000000"/>
                        </a:buClr>
                        <a:buFont typeface="Arial"/>
                      </a:pPr>
                      <a:endParaRPr kumimoji="0" lang="en-US" sz="2000" b="0" i="0" u="none" strike="noStrike" kern="0" cap="none" spc="0" normalizeH="0" baseline="0">
                        <a:ln>
                          <a:noFill/>
                        </a:ln>
                        <a:solidFill>
                          <a:srgbClr val="000000"/>
                        </a:solidFill>
                        <a:effectLst/>
                        <a:uLnTx/>
                        <a:uFillTx/>
                        <a:latin typeface="+mn-lt"/>
                        <a:ea typeface="+mn-ea"/>
                        <a:cs typeface="+mn-cs"/>
                        <a:sym typeface="Arial"/>
                      </a:endParaRPr>
                    </a:p>
                  </a:txBody>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a:ln>
                          <a:noFill/>
                        </a:ln>
                        <a:solidFill>
                          <a:srgbClr val="000000"/>
                        </a:solidFill>
                        <a:effectLst/>
                        <a:uLnTx/>
                        <a:uFillTx/>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Mojo Hall</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23</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22</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3 x Hot meals</a:t>
                      </a:r>
                    </a:p>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22</a:t>
                      </a:r>
                      <a:r>
                        <a:rPr lang="en-US" sz="1600" b="0" i="0" u="none" strike="noStrike" kern="0" cap="none" spc="0" normalizeH="0" baseline="0" dirty="0">
                          <a:ln>
                            <a:noFill/>
                          </a:ln>
                          <a:solidFill>
                            <a:srgbClr val="000000"/>
                          </a:solidFill>
                          <a:effectLst/>
                          <a:uLnTx/>
                          <a:uFillTx/>
                          <a:latin typeface="Arial"/>
                          <a:ea typeface="Calibri"/>
                          <a:cs typeface="+mn-cs"/>
                        </a:rPr>
                        <a:t> </a:t>
                      </a:r>
                      <a:r>
                        <a:rPr kumimoji="0" lang="en-US" sz="1600" b="0" i="0" u="none" strike="noStrike" kern="0" cap="none" spc="0" normalizeH="0" baseline="0" dirty="0">
                          <a:ln>
                            <a:noFill/>
                          </a:ln>
                          <a:solidFill>
                            <a:srgbClr val="000000"/>
                          </a:solidFill>
                          <a:effectLst/>
                          <a:uLnTx/>
                          <a:uFillTx/>
                          <a:latin typeface="Arial"/>
                          <a:ea typeface="Calibri"/>
                          <a:cs typeface="+mn-cs"/>
                          <a:sym typeface="Arial"/>
                        </a:rPr>
                        <a:t> blankets</a:t>
                      </a:r>
                    </a:p>
                  </a:txBody>
                  <a:tcPr/>
                </a:tc>
                <a:extLst>
                  <a:ext uri="{0D108BD9-81ED-4DB2-BD59-A6C34878D82A}">
                    <a16:rowId xmlns:a16="http://schemas.microsoft.com/office/drawing/2014/main" xmlns="" val="2787956612"/>
                  </a:ext>
                </a:extLst>
              </a:tr>
              <a:tr h="723303">
                <a:tc vMerge="1">
                  <a:txBody>
                    <a:bodyPr/>
                    <a:lstStyle/>
                    <a:p>
                      <a:pPr marR="0" algn="l" rtl="0">
                        <a:lnSpc>
                          <a:spcPct val="100000"/>
                        </a:lnSpc>
                        <a:spcBef>
                          <a:spcPts val="0"/>
                        </a:spcBef>
                        <a:spcAft>
                          <a:spcPts val="0"/>
                        </a:spcAft>
                        <a:buClr>
                          <a:srgbClr val="000000"/>
                        </a:buClr>
                        <a:buFont typeface="Arial"/>
                      </a:pPr>
                      <a:endParaRPr kumimoji="0" lang="en-US" sz="2000" b="0" i="0" u="none" strike="noStrike" kern="0" cap="none" spc="0" normalizeH="0" baseline="0">
                        <a:ln>
                          <a:noFill/>
                        </a:ln>
                        <a:solidFill>
                          <a:srgbClr val="000000"/>
                        </a:solidFill>
                        <a:effectLst/>
                        <a:uLnTx/>
                        <a:uFillTx/>
                        <a:latin typeface="+mn-lt"/>
                        <a:ea typeface="+mn-ea"/>
                        <a:cs typeface="+mn-cs"/>
                        <a:sym typeface="Arial"/>
                      </a:endParaRPr>
                    </a:p>
                  </a:txBody>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a:ln>
                          <a:noFill/>
                        </a:ln>
                        <a:solidFill>
                          <a:srgbClr val="000000"/>
                        </a:solidFill>
                        <a:effectLst/>
                        <a:uLnTx/>
                        <a:uFillTx/>
                        <a:latin typeface="+mn-lt"/>
                        <a:ea typeface="+mn-ea"/>
                        <a:cs typeface="+mn-cs"/>
                        <a:sym typeface="Arial"/>
                      </a:endParaRPr>
                    </a:p>
                  </a:txBody>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dirty="0" err="1">
                          <a:ln>
                            <a:noFill/>
                          </a:ln>
                          <a:solidFill>
                            <a:srgbClr val="000000"/>
                          </a:solidFill>
                          <a:effectLst/>
                          <a:uLnTx/>
                          <a:uFillTx/>
                          <a:latin typeface="Arial"/>
                          <a:ea typeface="Calibri"/>
                          <a:cs typeface="+mn-cs"/>
                          <a:sym typeface="Arial"/>
                        </a:rPr>
                        <a:t>eSgedleni</a:t>
                      </a:r>
                      <a:r>
                        <a:rPr lang="en-US" sz="1600" b="0" i="0" u="none" strike="noStrike" kern="0" cap="none" spc="0" normalizeH="0" baseline="0" dirty="0">
                          <a:ln>
                            <a:noFill/>
                          </a:ln>
                          <a:solidFill>
                            <a:srgbClr val="000000"/>
                          </a:solidFill>
                          <a:effectLst/>
                          <a:uLnTx/>
                          <a:uFillTx/>
                          <a:latin typeface="Arial"/>
                          <a:ea typeface="Calibri"/>
                          <a:cs typeface="+mn-cs"/>
                        </a:rPr>
                        <a:t> </a:t>
                      </a:r>
                      <a:endParaRPr kumimoji="0" lang="en-US" sz="1600" b="0" i="0" u="none" strike="noStrike" kern="0" cap="none" spc="0" normalizeH="0" baseline="0" dirty="0">
                        <a:ln>
                          <a:noFill/>
                        </a:ln>
                        <a:solidFill>
                          <a:srgbClr val="000000"/>
                        </a:solidFill>
                        <a:effectLst/>
                        <a:uLnTx/>
                        <a:uFillTx/>
                        <a:latin typeface="Arial"/>
                        <a:ea typeface="Calibri"/>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28</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20</a:t>
                      </a:r>
                    </a:p>
                  </a:txBody>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3 x Hot meals</a:t>
                      </a:r>
                      <a:r>
                        <a:rPr lang="en-US" sz="1600" b="0" i="0" u="none" strike="noStrike" kern="0" cap="none" spc="0" normalizeH="0" baseline="0" dirty="0">
                          <a:ln>
                            <a:noFill/>
                          </a:ln>
                          <a:solidFill>
                            <a:srgbClr val="000000"/>
                          </a:solidFill>
                          <a:effectLst/>
                          <a:uLnTx/>
                          <a:uFillTx/>
                          <a:latin typeface="Arial"/>
                          <a:ea typeface="Calibri"/>
                          <a:cs typeface="+mn-cs"/>
                        </a:rPr>
                        <a:t> </a:t>
                      </a:r>
                      <a:endParaRPr kumimoji="0" lang="en-US" sz="1600" b="0" i="0" u="none" strike="noStrike" kern="0" cap="none" spc="0" normalizeH="0" baseline="0" dirty="0">
                        <a:ln>
                          <a:noFill/>
                        </a:ln>
                        <a:solidFill>
                          <a:srgbClr val="000000"/>
                        </a:solidFill>
                        <a:effectLst/>
                        <a:uLnTx/>
                        <a:uFillTx/>
                        <a:latin typeface="Arial"/>
                        <a:ea typeface="Calibri"/>
                        <a:cs typeface="+mn-cs"/>
                        <a:sym typeface="Arial"/>
                      </a:endParaRPr>
                    </a:p>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20</a:t>
                      </a:r>
                      <a:r>
                        <a:rPr lang="en-US" sz="1600" b="0" i="0" u="none" strike="noStrike" kern="0" cap="none" spc="0" normalizeH="0" baseline="0" dirty="0">
                          <a:ln>
                            <a:noFill/>
                          </a:ln>
                          <a:solidFill>
                            <a:srgbClr val="000000"/>
                          </a:solidFill>
                          <a:effectLst/>
                          <a:uLnTx/>
                          <a:uFillTx/>
                          <a:latin typeface="Arial"/>
                          <a:ea typeface="Calibri"/>
                          <a:cs typeface="+mn-cs"/>
                        </a:rPr>
                        <a:t> </a:t>
                      </a:r>
                      <a:r>
                        <a:rPr kumimoji="0" lang="en-US" sz="1600" b="0" i="0" u="none" strike="noStrike" kern="0" cap="none" spc="0" normalizeH="0" baseline="0" dirty="0">
                          <a:ln>
                            <a:noFill/>
                          </a:ln>
                          <a:solidFill>
                            <a:srgbClr val="000000"/>
                          </a:solidFill>
                          <a:effectLst/>
                          <a:uLnTx/>
                          <a:uFillTx/>
                          <a:latin typeface="Arial"/>
                          <a:ea typeface="Calibri"/>
                          <a:cs typeface="+mn-cs"/>
                          <a:sym typeface="Arial"/>
                        </a:rPr>
                        <a:t> blankets</a:t>
                      </a:r>
                    </a:p>
                  </a:txBody>
                  <a:tcPr/>
                </a:tc>
                <a:extLst>
                  <a:ext uri="{0D108BD9-81ED-4DB2-BD59-A6C34878D82A}">
                    <a16:rowId xmlns:a16="http://schemas.microsoft.com/office/drawing/2014/main" xmlns="" val="4092495494"/>
                  </a:ext>
                </a:extLst>
              </a:tr>
            </a:tbl>
          </a:graphicData>
        </a:graphic>
      </p:graphicFrame>
      <p:sp>
        <p:nvSpPr>
          <p:cNvPr id="15" name="Content Placeholder 2">
            <a:extLst>
              <a:ext uri="{FF2B5EF4-FFF2-40B4-BE49-F238E27FC236}">
                <a16:creationId xmlns:a16="http://schemas.microsoft.com/office/drawing/2014/main" xmlns="" id="{6AB4A883-A88F-41FA-ACBA-D89B0174F61B}"/>
              </a:ext>
            </a:extLst>
          </p:cNvPr>
          <p:cNvSpPr txBox="1">
            <a:spLocks/>
          </p:cNvSpPr>
          <p:nvPr/>
        </p:nvSpPr>
        <p:spPr>
          <a:xfrm>
            <a:off x="202633" y="286301"/>
            <a:ext cx="11773111" cy="67862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Arial"/>
                <a:ea typeface="Times New Roman" panose="02020603050405020304" pitchFamily="18" charset="0"/>
                <a:cs typeface="Arial"/>
              </a:rPr>
              <a:t>Humanitarian relief efforts are being coordinated within the province with shelters established through donations by various organisations </a:t>
            </a:r>
            <a:endParaRPr lang="en-ZA" sz="1800">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descr="C:\Users\user\Downloads\IMG-20220416-WA0016.jpg">
            <a:extLst>
              <a:ext uri="{FF2B5EF4-FFF2-40B4-BE49-F238E27FC236}">
                <a16:creationId xmlns:a16="http://schemas.microsoft.com/office/drawing/2014/main" xmlns="" id="{F23445CA-FA25-4691-8466-F550DBCA2517}"/>
              </a:ext>
            </a:extLst>
          </p:cNvPr>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84045" y="2482092"/>
            <a:ext cx="4911390" cy="4224719"/>
          </a:xfrm>
          <a:prstGeom prst="rect">
            <a:avLst/>
          </a:prstGeom>
          <a:ln>
            <a:noFill/>
          </a:ln>
          <a:effectLst>
            <a:softEdge rad="112500"/>
          </a:effectLst>
        </p:spPr>
      </p:pic>
      <p:graphicFrame>
        <p:nvGraphicFramePr>
          <p:cNvPr id="5" name="Table 4">
            <a:extLst>
              <a:ext uri="{FF2B5EF4-FFF2-40B4-BE49-F238E27FC236}">
                <a16:creationId xmlns:a16="http://schemas.microsoft.com/office/drawing/2014/main" xmlns="" id="{7C0A2968-9A62-4539-B7E6-BB7E0D3E80BC}"/>
              </a:ext>
            </a:extLst>
          </p:cNvPr>
          <p:cNvGraphicFramePr>
            <a:graphicFrameLocks noGrp="1"/>
          </p:cNvGraphicFramePr>
          <p:nvPr>
            <p:extLst>
              <p:ext uri="{D42A27DB-BD31-4B8C-83A1-F6EECF244321}">
                <p14:modId xmlns:p14="http://schemas.microsoft.com/office/powerpoint/2010/main" xmlns="" val="3022650046"/>
              </p:ext>
            </p:extLst>
          </p:nvPr>
        </p:nvGraphicFramePr>
        <p:xfrm>
          <a:off x="7432109" y="835068"/>
          <a:ext cx="4780312" cy="1547436"/>
        </p:xfrm>
        <a:graphic>
          <a:graphicData uri="http://schemas.openxmlformats.org/drawingml/2006/table">
            <a:tbl>
              <a:tblPr firstRow="1" bandRow="1"/>
              <a:tblGrid>
                <a:gridCol w="4780312">
                  <a:extLst>
                    <a:ext uri="{9D8B030D-6E8A-4147-A177-3AD203B41FA5}">
                      <a16:colId xmlns:a16="http://schemas.microsoft.com/office/drawing/2014/main" xmlns="" val="493072177"/>
                    </a:ext>
                  </a:extLst>
                </a:gridCol>
              </a:tblGrid>
              <a:tr h="639805">
                <a:tc>
                  <a:txBody>
                    <a:bodyPr/>
                    <a:lstStyle/>
                    <a:p>
                      <a:pPr marR="0" algn="l" rtl="0">
                        <a:lnSpc>
                          <a:spcPct val="100000"/>
                        </a:lnSpc>
                        <a:spcBef>
                          <a:spcPts val="0"/>
                        </a:spcBef>
                        <a:spcAft>
                          <a:spcPts val="0"/>
                        </a:spcAft>
                        <a:buClr>
                          <a:srgbClr val="000000"/>
                        </a:buClr>
                        <a:buFont typeface="Arial"/>
                      </a:pPr>
                      <a:r>
                        <a:rPr lang="en-US" sz="1200" b="1" i="0" u="none" strike="noStrike" cap="none" dirty="0">
                          <a:solidFill>
                            <a:schemeClr val="tx1"/>
                          </a:solidFill>
                          <a:latin typeface="+mn-lt"/>
                          <a:ea typeface="+mn-ea"/>
                          <a:cs typeface="+mn-cs"/>
                          <a:sym typeface="Arial"/>
                        </a:rPr>
                        <a:t>Free Medical assistance</a:t>
                      </a:r>
                      <a:r>
                        <a:rPr lang="en-US" sz="1200" b="1" i="0" u="none" strike="noStrike" cap="none" dirty="0">
                          <a:solidFill>
                            <a:schemeClr val="tx1"/>
                          </a:solidFill>
                          <a:latin typeface="+mn-lt"/>
                          <a:ea typeface="+mn-ea"/>
                          <a:cs typeface="+mn-cs"/>
                        </a:rPr>
                        <a:t> </a:t>
                      </a:r>
                      <a:endParaRPr kumimoji="0" lang="en-US" sz="1200" b="1" i="0" u="none" strike="noStrike" kern="0" cap="none" spc="0" normalizeH="0" baseline="0" noProof="0">
                        <a:ln>
                          <a:noFill/>
                        </a:ln>
                        <a:solidFill>
                          <a:srgbClr val="000000"/>
                        </a:solidFill>
                        <a:effectLst/>
                        <a:uLnTx/>
                        <a:uFillTx/>
                        <a:latin typeface="+mn-lt"/>
                        <a:ea typeface="+mn-ea"/>
                        <a:cs typeface="+mn-cs"/>
                        <a:sym typeface="Arial"/>
                      </a:endParaRPr>
                    </a:p>
                    <a:p>
                      <a:pPr marR="0" algn="l" rtl="0">
                        <a:lnSpc>
                          <a:spcPct val="100000"/>
                        </a:lnSpc>
                        <a:spcBef>
                          <a:spcPts val="0"/>
                        </a:spcBef>
                        <a:spcAft>
                          <a:spcPts val="0"/>
                        </a:spcAft>
                        <a:buClr>
                          <a:srgbClr val="000000"/>
                        </a:buClr>
                        <a:buFont typeface="Arial"/>
                      </a:pPr>
                      <a:endParaRPr lang="en-US" sz="1400" b="1" i="0" u="none" strike="noStrike" cap="none">
                        <a:solidFill>
                          <a:schemeClr val="tx1"/>
                        </a:solidFill>
                        <a:latin typeface="+mn-lt"/>
                        <a:ea typeface="+mn-ea"/>
                        <a:cs typeface="+mn-cs"/>
                        <a:sym typeface="Arial"/>
                      </a:endParaRPr>
                    </a:p>
                  </a:txBody>
                  <a:tcPr>
                    <a:solidFill>
                      <a:schemeClr val="accent2"/>
                    </a:solidFill>
                  </a:tcPr>
                </a:tc>
                <a:extLst>
                  <a:ext uri="{0D108BD9-81ED-4DB2-BD59-A6C34878D82A}">
                    <a16:rowId xmlns:a16="http://schemas.microsoft.com/office/drawing/2014/main" xmlns="" val="362088405"/>
                  </a:ext>
                </a:extLst>
              </a:tr>
              <a:tr h="907631">
                <a:tc>
                  <a:txBody>
                    <a:bodyPr/>
                    <a:lstStyle/>
                    <a:p>
                      <a:pPr marL="0" marR="0" lvl="0" indent="0" algn="just"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eThekwini - </a:t>
                      </a:r>
                      <a:r>
                        <a:rPr kumimoji="0" lang="en-US" sz="1600" b="0" i="0" u="none" strike="noStrike" kern="0" cap="none" spc="0" normalizeH="0" baseline="0" dirty="0" err="1">
                          <a:ln>
                            <a:noFill/>
                          </a:ln>
                          <a:solidFill>
                            <a:srgbClr val="000000"/>
                          </a:solidFill>
                          <a:effectLst/>
                          <a:uLnTx/>
                          <a:uFillTx/>
                          <a:latin typeface="Arial"/>
                          <a:ea typeface="Calibri"/>
                          <a:cs typeface="+mn-cs"/>
                          <a:sym typeface="Arial"/>
                        </a:rPr>
                        <a:t>uMhlasini</a:t>
                      </a:r>
                      <a:r>
                        <a:rPr kumimoji="0" lang="en-US" sz="1600" b="0" i="0" u="none" strike="noStrike" kern="0" cap="none" spc="0" normalizeH="0" baseline="0" dirty="0">
                          <a:ln>
                            <a:noFill/>
                          </a:ln>
                          <a:solidFill>
                            <a:srgbClr val="000000"/>
                          </a:solidFill>
                          <a:effectLst/>
                          <a:uLnTx/>
                          <a:uFillTx/>
                          <a:latin typeface="Arial"/>
                          <a:ea typeface="Calibri"/>
                          <a:cs typeface="+mn-cs"/>
                          <a:sym typeface="Arial"/>
                        </a:rPr>
                        <a:t> area - Free Medical Assistance to prevent the spread of waterborne diseases – by Private Doctors &amp; Red Cross</a:t>
                      </a:r>
                      <a:r>
                        <a:rPr lang="en-US" sz="1600" b="0" i="0" u="none" strike="noStrike" kern="0" cap="none" spc="0" normalizeH="0" baseline="0" dirty="0">
                          <a:ln>
                            <a:noFill/>
                          </a:ln>
                          <a:solidFill>
                            <a:srgbClr val="000000"/>
                          </a:solidFill>
                          <a:effectLst/>
                          <a:uLnTx/>
                          <a:uFillTx/>
                          <a:latin typeface="Arial"/>
                          <a:ea typeface="Calibri"/>
                          <a:cs typeface="+mn-cs"/>
                        </a:rPr>
                        <a:t> </a:t>
                      </a:r>
                      <a:endParaRPr kumimoji="0" lang="en-US" sz="1600" b="0" i="0" u="none" strike="noStrike" kern="0" cap="none" spc="0" normalizeH="0" baseline="0">
                        <a:ln>
                          <a:noFill/>
                        </a:ln>
                        <a:solidFill>
                          <a:srgbClr val="000000"/>
                        </a:solidFill>
                        <a:effectLst/>
                        <a:uLnTx/>
                        <a:uFillTx/>
                        <a:latin typeface="Arial" panose="020B0604020202020204" pitchFamily="34" charset="0"/>
                        <a:ea typeface="Calibri" panose="020F0502020204030204" pitchFamily="34" charset="0"/>
                        <a:cs typeface="+mn-cs"/>
                        <a:sym typeface="Arial"/>
                      </a:endParaRPr>
                    </a:p>
                  </a:txBody>
                  <a:tcPr/>
                </a:tc>
                <a:extLst>
                  <a:ext uri="{0D108BD9-81ED-4DB2-BD59-A6C34878D82A}">
                    <a16:rowId xmlns:a16="http://schemas.microsoft.com/office/drawing/2014/main" xmlns="" val="2549604272"/>
                  </a:ext>
                </a:extLst>
              </a:tr>
            </a:tbl>
          </a:graphicData>
        </a:graphic>
      </p:graphicFrame>
    </p:spTree>
    <p:extLst>
      <p:ext uri="{BB962C8B-B14F-4D97-AF65-F5344CB8AC3E}">
        <p14:creationId xmlns:p14="http://schemas.microsoft.com/office/powerpoint/2010/main" xmlns="" val="67466251"/>
      </p:ext>
    </p:extLst>
  </p:cSld>
  <p:clrMapOvr>
    <a:masterClrMapping/>
  </p:clrMapOvr>
  <p:transition>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DF82E0-F617-466A-8989-E6F91EEE8384}" type="slidenum">
              <a:rPr kumimoji="0" lang="en-US" altLang="en-US" sz="16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6" name="Slide Number Placeholder 3"/>
          <p:cNvSpPr txBox="1"/>
          <p:nvPr/>
        </p:nvSpPr>
        <p:spPr>
          <a:xfrm>
            <a:off x="8962332" y="6410104"/>
            <a:ext cx="2844800" cy="402772"/>
          </a:xfrm>
          <a:prstGeom prst="rect">
            <a:avLst/>
          </a:prstGeom>
        </p:spPr>
        <p:txBody>
          <a:bodyPr vert="horz" wrap="square" lIns="91410" tIns="45704" rIns="91410" bIns="45704" numCol="1" anchor="ctr" anchorCtr="0" compatLnSpc="1"/>
          <a:lstStyle>
            <a:defPPr>
              <a:defRPr lang="en-US"/>
            </a:defPPr>
            <a:lvl1pPr algn="r" rtl="0" fontAlgn="base">
              <a:spcBef>
                <a:spcPct val="0"/>
              </a:spcBef>
              <a:spcAft>
                <a:spcPct val="0"/>
              </a:spcAft>
              <a:defRPr sz="1200" kern="1200">
                <a:solidFill>
                  <a:srgbClr val="898989"/>
                </a:solidFill>
                <a:latin typeface="Calibri"/>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312F24-582A-4117-A0B2-A1DD2489FD11}" type="slidenum">
              <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 name="Content Placeholder 2"/>
          <p:cNvSpPr>
            <a:spLocks noGrp="1"/>
          </p:cNvSpPr>
          <p:nvPr>
            <p:ph idx="1"/>
          </p:nvPr>
        </p:nvSpPr>
        <p:spPr>
          <a:xfrm>
            <a:off x="510360" y="965768"/>
            <a:ext cx="11388270" cy="5444335"/>
          </a:xfrm>
        </p:spPr>
        <p:txBody>
          <a:bodyPr>
            <a:noAutofit/>
          </a:bodyPr>
          <a:lstStyle/>
          <a:p>
            <a:pPr marL="0" indent="0" algn="just">
              <a:lnSpc>
                <a:spcPct val="150000"/>
              </a:lnSpc>
              <a:buNone/>
            </a:pPr>
            <a:r>
              <a:rPr lang="en-US" sz="1800"/>
              <a:t>.</a:t>
            </a:r>
            <a:r>
              <a:rPr lang="en-GB" sz="1800"/>
              <a:t> </a:t>
            </a:r>
            <a:endParaRPr lang="en-US" sz="1800"/>
          </a:p>
        </p:txBody>
      </p:sp>
      <p:sp>
        <p:nvSpPr>
          <p:cNvPr id="13" name="Title 2"/>
          <p:cNvSpPr>
            <a:spLocks noGrp="1"/>
          </p:cNvSpPr>
          <p:nvPr>
            <p:ph type="title"/>
          </p:nvPr>
        </p:nvSpPr>
        <p:spPr>
          <a:xfrm>
            <a:off x="352727" y="77631"/>
            <a:ext cx="10924557" cy="488001"/>
          </a:xfrm>
          <a:noFill/>
          <a:ln w="28575">
            <a:solidFill>
              <a:srgbClr val="00B050"/>
            </a:solidFill>
          </a:ln>
        </p:spPr>
        <p:txBody>
          <a:bodyPr>
            <a:normAutofit/>
          </a:bodyPr>
          <a:lstStyle/>
          <a:p>
            <a:pPr algn="ctr"/>
            <a:r>
              <a:rPr kumimoji="0" lang="en-US" sz="2000" b="1" i="0" u="none" strike="noStrike" kern="1200" cap="all" spc="0" normalizeH="0" baseline="0" noProof="0">
                <a:ln>
                  <a:noFill/>
                </a:ln>
                <a:solidFill>
                  <a:srgbClr val="ED7D31"/>
                </a:solidFill>
                <a:effectLst/>
                <a:uLnTx/>
                <a:uFillTx/>
                <a:latin typeface="Arial" panose="020B0604020202020204"/>
                <a:ea typeface="+mj-ea"/>
                <a:cs typeface="+mj-cs"/>
              </a:rPr>
              <a:t>HUMANITARIAN INTERVENTIONS: SHELTERS (Cont.…)</a:t>
            </a:r>
            <a:endParaRPr lang="en-ZA" sz="2400" b="1">
              <a:effectLst>
                <a:outerShdw blurRad="38100" dist="38100" dir="2700000" algn="tl">
                  <a:srgbClr val="000000">
                    <a:alpha val="43137"/>
                  </a:srgbClr>
                </a:outerShdw>
              </a:effectLst>
              <a:latin typeface="Arial" charset="0"/>
              <a:cs typeface="Arial" charset="0"/>
            </a:endParaRPr>
          </a:p>
        </p:txBody>
      </p:sp>
      <p:graphicFrame>
        <p:nvGraphicFramePr>
          <p:cNvPr id="4" name="Table 3"/>
          <p:cNvGraphicFramePr>
            <a:graphicFrameLocks noGrp="1"/>
          </p:cNvGraphicFramePr>
          <p:nvPr>
            <p:extLst>
              <p:ext uri="{D42A27DB-BD31-4B8C-83A1-F6EECF244321}">
                <p14:modId xmlns:p14="http://schemas.microsoft.com/office/powerpoint/2010/main" xmlns="" val="2788076291"/>
              </p:ext>
            </p:extLst>
          </p:nvPr>
        </p:nvGraphicFramePr>
        <p:xfrm>
          <a:off x="510360" y="520739"/>
          <a:ext cx="10892688" cy="6202694"/>
        </p:xfrm>
        <a:graphic>
          <a:graphicData uri="http://schemas.openxmlformats.org/drawingml/2006/table">
            <a:tbl>
              <a:tblPr firstRow="1" bandRow="1"/>
              <a:tblGrid>
                <a:gridCol w="1508407">
                  <a:extLst>
                    <a:ext uri="{9D8B030D-6E8A-4147-A177-3AD203B41FA5}">
                      <a16:colId xmlns:a16="http://schemas.microsoft.com/office/drawing/2014/main" xmlns="" val="331313456"/>
                    </a:ext>
                  </a:extLst>
                </a:gridCol>
                <a:gridCol w="1612052">
                  <a:extLst>
                    <a:ext uri="{9D8B030D-6E8A-4147-A177-3AD203B41FA5}">
                      <a16:colId xmlns:a16="http://schemas.microsoft.com/office/drawing/2014/main" xmlns="" val="4115171387"/>
                    </a:ext>
                  </a:extLst>
                </a:gridCol>
                <a:gridCol w="1375079">
                  <a:extLst>
                    <a:ext uri="{9D8B030D-6E8A-4147-A177-3AD203B41FA5}">
                      <a16:colId xmlns:a16="http://schemas.microsoft.com/office/drawing/2014/main" xmlns="" val="2022116518"/>
                    </a:ext>
                  </a:extLst>
                </a:gridCol>
                <a:gridCol w="835011">
                  <a:extLst>
                    <a:ext uri="{9D8B030D-6E8A-4147-A177-3AD203B41FA5}">
                      <a16:colId xmlns:a16="http://schemas.microsoft.com/office/drawing/2014/main" xmlns="" val="1197251843"/>
                    </a:ext>
                  </a:extLst>
                </a:gridCol>
                <a:gridCol w="1681974">
                  <a:extLst>
                    <a:ext uri="{9D8B030D-6E8A-4147-A177-3AD203B41FA5}">
                      <a16:colId xmlns:a16="http://schemas.microsoft.com/office/drawing/2014/main" xmlns="" val="2357860873"/>
                    </a:ext>
                  </a:extLst>
                </a:gridCol>
                <a:gridCol w="3880165">
                  <a:extLst>
                    <a:ext uri="{9D8B030D-6E8A-4147-A177-3AD203B41FA5}">
                      <a16:colId xmlns:a16="http://schemas.microsoft.com/office/drawing/2014/main" xmlns="" val="79022969"/>
                    </a:ext>
                  </a:extLst>
                </a:gridCol>
              </a:tblGrid>
              <a:tr h="33771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300" b="1" dirty="0"/>
                        <a:t>ORGANISATION</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b="1" dirty="0"/>
                        <a:t>MUNICIPALITY </a:t>
                      </a:r>
                      <a:endParaRPr lang="en-US" sz="14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US" sz="1400" b="1" i="0" u="none" strike="noStrike" cap="none" dirty="0">
                          <a:solidFill>
                            <a:schemeClr val="tx1"/>
                          </a:solidFill>
                          <a:latin typeface="+mn-lt"/>
                          <a:ea typeface="+mn-ea"/>
                          <a:cs typeface="+mn-cs"/>
                          <a:sym typeface="Arial"/>
                        </a:rPr>
                        <a:t>AREA</a:t>
                      </a:r>
                      <a:r>
                        <a:rPr lang="en-US" sz="1400" b="1" i="0" u="none" strike="noStrike" cap="none" dirty="0">
                          <a:solidFill>
                            <a:schemeClr val="tx1"/>
                          </a:solidFill>
                          <a:latin typeface="+mn-lt"/>
                          <a:ea typeface="+mn-ea"/>
                          <a:cs typeface="+mn-cs"/>
                        </a:rPr>
                        <a:t> </a:t>
                      </a:r>
                      <a:endParaRPr lang="en-US" sz="1400" b="1" i="0" u="none" strike="noStrike" cap="none">
                        <a:solidFill>
                          <a:schemeClr val="tx1"/>
                        </a:solidFill>
                        <a:latin typeface="+mn-lt"/>
                        <a:ea typeface="+mn-ea"/>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US" sz="1400" b="1" i="0" u="none" strike="noStrike" cap="none" dirty="0">
                          <a:solidFill>
                            <a:schemeClr val="tx1"/>
                          </a:solidFill>
                          <a:latin typeface="+mn-lt"/>
                          <a:ea typeface="+mn-ea"/>
                          <a:cs typeface="+mn-cs"/>
                          <a:sym typeface="Arial"/>
                        </a:rPr>
                        <a:t>WARD</a:t>
                      </a:r>
                      <a:r>
                        <a:rPr lang="en-US" sz="1400" b="1" i="0" u="none" strike="noStrike" cap="none" dirty="0">
                          <a:solidFill>
                            <a:schemeClr val="tx1"/>
                          </a:solidFill>
                          <a:latin typeface="+mn-lt"/>
                          <a:ea typeface="+mn-ea"/>
                          <a:cs typeface="+mn-cs"/>
                        </a:rPr>
                        <a:t> </a:t>
                      </a:r>
                      <a:endParaRPr lang="en-US" sz="1400" b="1" i="0" u="none" strike="noStrike" cap="none">
                        <a:solidFill>
                          <a:schemeClr val="tx1"/>
                        </a:solidFill>
                        <a:latin typeface="+mn-lt"/>
                        <a:ea typeface="+mn-ea"/>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US" sz="1400" b="1" i="0" u="none" strike="noStrike" cap="none" dirty="0">
                          <a:solidFill>
                            <a:schemeClr val="tx1"/>
                          </a:solidFill>
                          <a:latin typeface="+mn-lt"/>
                          <a:ea typeface="+mn-ea"/>
                          <a:cs typeface="+mn-cs"/>
                          <a:sym typeface="Arial"/>
                        </a:rPr>
                        <a:t>NO OF PEOPLE</a:t>
                      </a:r>
                      <a:r>
                        <a:rPr lang="en-US" sz="1400" b="1" i="0" u="none" strike="noStrike" cap="none" baseline="0" dirty="0">
                          <a:solidFill>
                            <a:schemeClr val="tx1"/>
                          </a:solidFill>
                          <a:latin typeface="+mn-lt"/>
                          <a:ea typeface="+mn-ea"/>
                          <a:cs typeface="+mn-cs"/>
                        </a:rPr>
                        <a:t> </a:t>
                      </a:r>
                      <a:endParaRPr lang="en-US" sz="1400" b="1" i="0" u="none" strike="noStrike" cap="none">
                        <a:solidFill>
                          <a:schemeClr val="tx1"/>
                        </a:solidFill>
                        <a:latin typeface="+mn-lt"/>
                        <a:ea typeface="+mn-ea"/>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400" b="1" i="0" u="none" strike="noStrike" kern="0" cap="none" spc="0" normalizeH="0" baseline="0" noProof="0" dirty="0">
                          <a:ln>
                            <a:noFill/>
                          </a:ln>
                          <a:solidFill>
                            <a:srgbClr val="000000"/>
                          </a:solidFill>
                          <a:effectLst/>
                          <a:uLnTx/>
                          <a:uFillTx/>
                          <a:latin typeface="+mn-lt"/>
                          <a:ea typeface="+mn-ea"/>
                          <a:cs typeface="+mn-cs"/>
                          <a:sym typeface="Arial"/>
                        </a:rPr>
                        <a:t>SUPPORT PROVIDED</a:t>
                      </a:r>
                      <a:r>
                        <a:rPr lang="en-US" sz="1400" b="1" i="0" u="none" strike="noStrike" kern="0" cap="none" spc="0" normalizeH="0" baseline="0" noProof="0" dirty="0">
                          <a:ln>
                            <a:noFill/>
                          </a:ln>
                          <a:solidFill>
                            <a:srgbClr val="000000"/>
                          </a:solidFill>
                          <a:effectLst/>
                          <a:uLnTx/>
                          <a:uFillTx/>
                          <a:latin typeface="+mn-lt"/>
                          <a:ea typeface="+mn-ea"/>
                          <a:cs typeface="+mn-cs"/>
                        </a:rPr>
                        <a:t> </a:t>
                      </a:r>
                      <a:endParaRPr kumimoji="0" lang="en-US" sz="1400" b="1" i="0" u="none" strike="noStrike" kern="0" cap="none" spc="0" normalizeH="0" baseline="0" noProof="0">
                        <a:ln>
                          <a:noFill/>
                        </a:ln>
                        <a:solidFill>
                          <a:srgbClr val="000000"/>
                        </a:solidFill>
                        <a:effectLst/>
                        <a:uLnTx/>
                        <a:uFillTx/>
                        <a:latin typeface="+mn-lt"/>
                        <a:ea typeface="+mn-ea"/>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2054371606"/>
                  </a:ext>
                </a:extLst>
              </a:tr>
              <a:tr h="1359974">
                <a:tc row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Calibri"/>
                          <a:cs typeface="+mn-cs"/>
                          <a:sym typeface="Arial"/>
                        </a:rPr>
                        <a:t>GIFT OF THE GIVERS</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rowSpan="3">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400" b="0" i="0" u="none" strike="noStrike" kern="0" cap="none" spc="0" normalizeH="0" baseline="0" noProof="0" dirty="0">
                          <a:ln>
                            <a:noFill/>
                          </a:ln>
                          <a:solidFill>
                            <a:srgbClr val="000000"/>
                          </a:solidFill>
                          <a:effectLst/>
                          <a:uLnTx/>
                          <a:uFillTx/>
                          <a:latin typeface="Arial"/>
                          <a:ea typeface="Calibri"/>
                          <a:cs typeface="+mn-cs"/>
                          <a:sym typeface="Arial"/>
                        </a:rPr>
                        <a:t>eThekwini</a:t>
                      </a:r>
                      <a:r>
                        <a:rPr lang="en-US" sz="1400" b="0" i="0" u="none" strike="noStrike" kern="0" cap="none" spc="0" normalizeH="0" baseline="0" noProof="0" dirty="0">
                          <a:ln>
                            <a:noFill/>
                          </a:ln>
                          <a:solidFill>
                            <a:srgbClr val="000000"/>
                          </a:solidFill>
                          <a:effectLst/>
                          <a:uLnTx/>
                          <a:uFillTx/>
                          <a:latin typeface="Arial"/>
                          <a:ea typeface="Calibri"/>
                          <a:cs typeface="+mn-cs"/>
                        </a:rPr>
                        <a:t> </a:t>
                      </a:r>
                      <a:endParaRPr kumimoji="0" lang="en-US" sz="1400" b="0" i="0" u="none" strike="noStrike" kern="0" cap="none" spc="0" normalizeH="0" baseline="0" noProof="0" dirty="0">
                        <a:ln>
                          <a:noFill/>
                        </a:ln>
                        <a:solidFill>
                          <a:srgbClr val="000000"/>
                        </a:solidFill>
                        <a:effectLst/>
                        <a:uLnTx/>
                        <a:uFillTx/>
                        <a:latin typeface="Arial"/>
                        <a:ea typeface="Calibri"/>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400" b="0" i="0" u="none" strike="noStrike" kern="0" cap="none" spc="0" normalizeH="0" baseline="0" dirty="0">
                          <a:ln>
                            <a:noFill/>
                          </a:ln>
                          <a:solidFill>
                            <a:srgbClr val="000000"/>
                          </a:solidFill>
                          <a:effectLst/>
                          <a:uLnTx/>
                          <a:uFillTx/>
                          <a:latin typeface="Arial"/>
                          <a:ea typeface="Calibri"/>
                          <a:cs typeface="+mn-cs"/>
                          <a:sym typeface="Arial"/>
                        </a:rPr>
                        <a:t>Isipingo Beach</a:t>
                      </a:r>
                      <a:r>
                        <a:rPr lang="en-US" sz="1400" b="0" i="0" u="none" strike="noStrike" kern="0" cap="none" spc="0" normalizeH="0" baseline="0" dirty="0">
                          <a:ln>
                            <a:noFill/>
                          </a:ln>
                          <a:solidFill>
                            <a:srgbClr val="000000"/>
                          </a:solidFill>
                          <a:effectLst/>
                          <a:uLnTx/>
                          <a:uFillTx/>
                          <a:latin typeface="Arial"/>
                          <a:ea typeface="Calibri"/>
                          <a:cs typeface="+mn-cs"/>
                        </a:rPr>
                        <a:t> </a:t>
                      </a:r>
                      <a:endParaRPr kumimoji="0" lang="en-US" sz="1400" b="0" i="0" u="none" strike="noStrike" kern="0" cap="none" spc="0" normalizeH="0" baseline="0">
                        <a:ln>
                          <a:noFill/>
                        </a:ln>
                        <a:solidFill>
                          <a:srgbClr val="000000"/>
                        </a:solidFill>
                        <a:effectLst/>
                        <a:uLnTx/>
                        <a:uFillTx/>
                        <a:latin typeface="Arial"/>
                        <a:ea typeface="Calibri"/>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dirty="0">
                          <a:ln>
                            <a:noFill/>
                          </a:ln>
                          <a:solidFill>
                            <a:srgbClr val="000000"/>
                          </a:solidFill>
                          <a:effectLst/>
                          <a:uLnTx/>
                          <a:uFillTx/>
                          <a:latin typeface="Arial"/>
                          <a:ea typeface="Calibri"/>
                          <a:cs typeface="+mn-cs"/>
                          <a:sym typeface="Arial"/>
                        </a:rPr>
                        <a:t>90</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dirty="0">
                          <a:ln>
                            <a:noFill/>
                          </a:ln>
                          <a:solidFill>
                            <a:srgbClr val="000000"/>
                          </a:solidFill>
                          <a:effectLst/>
                          <a:uLnTx/>
                          <a:uFillTx/>
                          <a:latin typeface="Arial"/>
                          <a:ea typeface="Calibri"/>
                          <a:cs typeface="+mn-cs"/>
                          <a:sym typeface="Arial"/>
                        </a:rPr>
                        <a:t>300</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Calibri"/>
                          <a:cs typeface="+mn-cs"/>
                          <a:sym typeface="Arial"/>
                        </a:rPr>
                        <a:t>3 x Hot meals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Calibri"/>
                          <a:cs typeface="+mn-cs"/>
                          <a:sym typeface="Arial"/>
                        </a:rPr>
                        <a:t>300x blankets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Calibri"/>
                          <a:cs typeface="+mn-cs"/>
                          <a:sym typeface="Arial"/>
                        </a:rPr>
                        <a:t>900 x 5 </a:t>
                      </a:r>
                      <a:r>
                        <a:rPr kumimoji="0" lang="en-US" sz="1400" b="0" i="0" u="none" strike="noStrike" kern="0" cap="none" spc="0" normalizeH="0" baseline="0" noProof="0" dirty="0" err="1">
                          <a:ln>
                            <a:noFill/>
                          </a:ln>
                          <a:solidFill>
                            <a:srgbClr val="000000"/>
                          </a:solidFill>
                          <a:effectLst/>
                          <a:uLnTx/>
                          <a:uFillTx/>
                          <a:latin typeface="Arial"/>
                          <a:ea typeface="Calibri"/>
                          <a:cs typeface="+mn-cs"/>
                          <a:sym typeface="Arial"/>
                        </a:rPr>
                        <a:t>litre</a:t>
                      </a:r>
                      <a:r>
                        <a:rPr kumimoji="0" lang="en-US" sz="1400" b="0" i="0" u="none" strike="noStrike" kern="0" cap="none" spc="0" normalizeH="0" baseline="0" noProof="0" dirty="0">
                          <a:ln>
                            <a:noFill/>
                          </a:ln>
                          <a:solidFill>
                            <a:srgbClr val="000000"/>
                          </a:solidFill>
                          <a:effectLst/>
                          <a:uLnTx/>
                          <a:uFillTx/>
                          <a:latin typeface="Arial"/>
                          <a:ea typeface="Calibri"/>
                          <a:cs typeface="+mn-cs"/>
                          <a:sym typeface="Arial"/>
                        </a:rPr>
                        <a:t> bottled water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Calibri"/>
                          <a:cs typeface="+mn-cs"/>
                          <a:sym typeface="Arial"/>
                        </a:rPr>
                        <a:t>300 x food parcels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Calibri"/>
                          <a:cs typeface="+mn-cs"/>
                          <a:sym typeface="Arial"/>
                        </a:rPr>
                        <a:t>300 x 10kg rice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Calibri"/>
                          <a:cs typeface="+mn-cs"/>
                          <a:sym typeface="Arial"/>
                        </a:rPr>
                        <a:t>50 x booms and mops</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3418969758"/>
                  </a:ext>
                </a:extLst>
              </a:tr>
              <a:tr h="1579031">
                <a:tc vMerge="1">
                  <a:txBody>
                    <a:bodyPr/>
                    <a:lstStyle/>
                    <a:p>
                      <a:endParaRPr lang="en-US"/>
                    </a:p>
                  </a:txBody>
                  <a:tcPr/>
                </a:tc>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400" b="0" i="0" u="none" strike="noStrike" kern="0" cap="none" spc="0" normalizeH="0" baseline="0" dirty="0" err="1">
                          <a:ln>
                            <a:noFill/>
                          </a:ln>
                          <a:solidFill>
                            <a:srgbClr val="000000"/>
                          </a:solidFill>
                          <a:effectLst/>
                          <a:uLnTx/>
                          <a:uFillTx/>
                          <a:latin typeface="Arial"/>
                          <a:ea typeface="Calibri"/>
                          <a:cs typeface="+mn-cs"/>
                          <a:sym typeface="Arial"/>
                        </a:rPr>
                        <a:t>Enkanyezini</a:t>
                      </a:r>
                      <a:r>
                        <a:rPr lang="en-US" sz="1400" b="0" i="0" u="none" strike="noStrike" kern="0" cap="none" spc="0" normalizeH="0" baseline="0" dirty="0">
                          <a:ln>
                            <a:noFill/>
                          </a:ln>
                          <a:solidFill>
                            <a:srgbClr val="000000"/>
                          </a:solidFill>
                          <a:effectLst/>
                          <a:uLnTx/>
                          <a:uFillTx/>
                          <a:latin typeface="Arial"/>
                          <a:ea typeface="Calibri"/>
                          <a:cs typeface="+mn-cs"/>
                        </a:rPr>
                        <a:t> </a:t>
                      </a:r>
                      <a:endParaRPr kumimoji="0" lang="en-US" sz="1400" b="0" i="0" u="none" strike="noStrike" kern="0" cap="none" spc="0" normalizeH="0" baseline="0" dirty="0">
                        <a:ln>
                          <a:noFill/>
                        </a:ln>
                        <a:solidFill>
                          <a:srgbClr val="000000"/>
                        </a:solidFill>
                        <a:effectLst/>
                        <a:uLnTx/>
                        <a:uFillTx/>
                        <a:latin typeface="Arial"/>
                        <a:ea typeface="Calibri"/>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dirty="0">
                          <a:ln>
                            <a:noFill/>
                          </a:ln>
                          <a:solidFill>
                            <a:srgbClr val="000000"/>
                          </a:solidFill>
                          <a:effectLst/>
                          <a:uLnTx/>
                          <a:uFillTx/>
                          <a:latin typeface="Arial"/>
                          <a:ea typeface="Calibri"/>
                          <a:cs typeface="+mn-cs"/>
                        </a:rPr>
                        <a:t>53</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dirty="0">
                          <a:ln>
                            <a:noFill/>
                          </a:ln>
                          <a:solidFill>
                            <a:srgbClr val="000000"/>
                          </a:solidFill>
                          <a:effectLst/>
                          <a:uLnTx/>
                          <a:uFillTx/>
                          <a:latin typeface="Arial"/>
                          <a:ea typeface="Calibri"/>
                          <a:cs typeface="+mn-cs"/>
                          <a:sym typeface="Arial"/>
                        </a:rPr>
                        <a:t>50</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Calibri"/>
                          <a:cs typeface="+mn-cs"/>
                          <a:sym typeface="Arial"/>
                        </a:rPr>
                        <a:t>60 x sponges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Calibri"/>
                          <a:cs typeface="+mn-cs"/>
                          <a:sym typeface="Arial"/>
                        </a:rPr>
                        <a:t>60 x blankets</a:t>
                      </a:r>
                    </a:p>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400" b="0" i="0" u="none" strike="noStrike" kern="0" cap="none" spc="0" normalizeH="0" baseline="0" noProof="0" dirty="0">
                          <a:ln>
                            <a:noFill/>
                          </a:ln>
                          <a:solidFill>
                            <a:srgbClr val="000000"/>
                          </a:solidFill>
                          <a:effectLst/>
                          <a:uLnTx/>
                          <a:uFillTx/>
                          <a:latin typeface="Arial"/>
                          <a:ea typeface="Calibri"/>
                          <a:cs typeface="+mn-cs"/>
                          <a:sym typeface="Arial"/>
                        </a:rPr>
                        <a:t>60 x 10kg</a:t>
                      </a:r>
                      <a:r>
                        <a:rPr lang="en-US" sz="1400" b="0" i="0" u="none" strike="noStrike" kern="0" cap="none" spc="0" normalizeH="0" baseline="0" noProof="0" dirty="0">
                          <a:ln>
                            <a:noFill/>
                          </a:ln>
                          <a:solidFill>
                            <a:srgbClr val="000000"/>
                          </a:solidFill>
                          <a:effectLst/>
                          <a:uLnTx/>
                          <a:uFillTx/>
                          <a:latin typeface="Arial"/>
                          <a:ea typeface="Calibri"/>
                          <a:cs typeface="+mn-cs"/>
                        </a:rPr>
                        <a:t> </a:t>
                      </a:r>
                      <a:r>
                        <a:rPr kumimoji="0" lang="en-US" sz="1400" b="0" i="0" u="none" strike="noStrike" kern="0" cap="none" spc="0" normalizeH="0" baseline="0" noProof="0" dirty="0">
                          <a:ln>
                            <a:noFill/>
                          </a:ln>
                          <a:solidFill>
                            <a:srgbClr val="000000"/>
                          </a:solidFill>
                          <a:effectLst/>
                          <a:uLnTx/>
                          <a:uFillTx/>
                          <a:latin typeface="Arial"/>
                          <a:ea typeface="Calibri"/>
                          <a:cs typeface="+mn-cs"/>
                          <a:sym typeface="Arial"/>
                        </a:rPr>
                        <a:t> maize meal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Calibri"/>
                          <a:cs typeface="+mn-cs"/>
                          <a:sym typeface="Arial"/>
                        </a:rPr>
                        <a:t>60 x 750ml cooking oil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Calibri"/>
                          <a:cs typeface="+mn-cs"/>
                          <a:sym typeface="Arial"/>
                        </a:rPr>
                        <a:t>60 x 10kg rice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Calibri"/>
                          <a:cs typeface="+mn-cs"/>
                          <a:sym typeface="Arial"/>
                        </a:rPr>
                        <a:t>60 x </a:t>
                      </a:r>
                      <a:r>
                        <a:rPr kumimoji="0" lang="en-US" sz="1400" b="0" i="0" u="none" strike="noStrike" kern="0" cap="none" spc="0" normalizeH="0" baseline="0" noProof="0" dirty="0" err="1">
                          <a:ln>
                            <a:noFill/>
                          </a:ln>
                          <a:solidFill>
                            <a:srgbClr val="000000"/>
                          </a:solidFill>
                          <a:effectLst/>
                          <a:uLnTx/>
                          <a:uFillTx/>
                          <a:latin typeface="Arial"/>
                          <a:ea typeface="Calibri"/>
                          <a:cs typeface="+mn-cs"/>
                          <a:sym typeface="Arial"/>
                        </a:rPr>
                        <a:t>protex</a:t>
                      </a:r>
                      <a:r>
                        <a:rPr kumimoji="0" lang="en-US" sz="1400" b="0" i="0" u="none" strike="noStrike" kern="0" cap="none" spc="0" normalizeH="0" baseline="0" noProof="0" dirty="0">
                          <a:ln>
                            <a:noFill/>
                          </a:ln>
                          <a:solidFill>
                            <a:srgbClr val="000000"/>
                          </a:solidFill>
                          <a:effectLst/>
                          <a:uLnTx/>
                          <a:uFillTx/>
                          <a:latin typeface="Arial"/>
                          <a:ea typeface="Calibri"/>
                          <a:cs typeface="+mn-cs"/>
                          <a:sym typeface="Arial"/>
                        </a:rPr>
                        <a:t> soap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Calibri"/>
                          <a:cs typeface="+mn-cs"/>
                          <a:sym typeface="Arial"/>
                        </a:rPr>
                        <a:t>2 x box sanitizers</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570785139"/>
                  </a:ext>
                </a:extLst>
              </a:tr>
              <a:tr h="1560780">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000000"/>
                        </a:solidFill>
                        <a:effectLst/>
                        <a:uLnTx/>
                        <a:uFillTx/>
                        <a:latin typeface="+mn-lt"/>
                        <a:ea typeface="+mn-ea"/>
                        <a:cs typeface="+mn-cs"/>
                        <a:sym typeface="Arial"/>
                      </a:endParaRPr>
                    </a:p>
                  </a:txBody>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000000"/>
                        </a:solidFill>
                        <a:effectLst/>
                        <a:uLnTx/>
                        <a:uFillTx/>
                        <a:latin typeface="+mn-lt"/>
                        <a:ea typeface="+mn-ea"/>
                        <a:cs typeface="+mn-cs"/>
                        <a:sym typeface="Arial"/>
                      </a:endParaRP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dirty="0" err="1">
                          <a:ln>
                            <a:noFill/>
                          </a:ln>
                          <a:solidFill>
                            <a:srgbClr val="000000"/>
                          </a:solidFill>
                          <a:effectLst/>
                          <a:uLnTx/>
                          <a:uFillTx/>
                          <a:latin typeface="Arial"/>
                          <a:ea typeface="Calibri"/>
                          <a:cs typeface="+mn-cs"/>
                          <a:sym typeface="Arial"/>
                        </a:rPr>
                        <a:t>Bhambayi</a:t>
                      </a:r>
                      <a:endParaRPr kumimoji="0" lang="en-US" sz="1400" b="0" i="0" u="none" strike="noStrike" kern="0" cap="none" spc="0" normalizeH="0" baseline="0" dirty="0">
                        <a:ln>
                          <a:noFill/>
                        </a:ln>
                        <a:solidFill>
                          <a:srgbClr val="000000"/>
                        </a:solidFill>
                        <a:effectLst/>
                        <a:uLnTx/>
                        <a:uFillTx/>
                        <a:latin typeface="Arial"/>
                        <a:ea typeface="Calibri"/>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dirty="0">
                          <a:ln>
                            <a:noFill/>
                          </a:ln>
                          <a:solidFill>
                            <a:srgbClr val="000000"/>
                          </a:solidFill>
                          <a:effectLst/>
                          <a:uLnTx/>
                          <a:uFillTx/>
                          <a:latin typeface="Arial"/>
                          <a:ea typeface="Calibri"/>
                          <a:cs typeface="+mn-cs"/>
                          <a:sym typeface="Arial"/>
                        </a:rPr>
                        <a:t>54</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dirty="0">
                          <a:ln>
                            <a:noFill/>
                          </a:ln>
                          <a:solidFill>
                            <a:srgbClr val="000000"/>
                          </a:solidFill>
                          <a:effectLst/>
                          <a:uLnTx/>
                          <a:uFillTx/>
                          <a:latin typeface="Arial"/>
                          <a:ea typeface="Calibri"/>
                          <a:cs typeface="+mn-cs"/>
                          <a:sym typeface="Arial"/>
                        </a:rPr>
                        <a:t>214</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dirty="0">
                          <a:ln>
                            <a:noFill/>
                          </a:ln>
                          <a:solidFill>
                            <a:srgbClr val="000000"/>
                          </a:solidFill>
                          <a:effectLst/>
                          <a:uLnTx/>
                          <a:uFillTx/>
                          <a:latin typeface="Arial"/>
                          <a:ea typeface="Calibri"/>
                          <a:cs typeface="+mn-cs"/>
                          <a:sym typeface="Arial"/>
                        </a:rPr>
                        <a:t>3 x Hot meals</a:t>
                      </a:r>
                      <a:endParaRPr kumimoji="0" lang="en-US" sz="140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dirty="0">
                          <a:ln>
                            <a:noFill/>
                          </a:ln>
                          <a:solidFill>
                            <a:srgbClr val="000000"/>
                          </a:solidFill>
                          <a:effectLst/>
                          <a:uLnTx/>
                          <a:uFillTx/>
                          <a:latin typeface="Arial"/>
                          <a:ea typeface="Calibri"/>
                          <a:cs typeface="+mn-cs"/>
                          <a:sym typeface="Arial"/>
                        </a:rPr>
                        <a:t>214 x blankets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dirty="0">
                          <a:ln>
                            <a:noFill/>
                          </a:ln>
                          <a:solidFill>
                            <a:srgbClr val="000000"/>
                          </a:solidFill>
                          <a:effectLst/>
                          <a:uLnTx/>
                          <a:uFillTx/>
                          <a:latin typeface="Arial"/>
                          <a:ea typeface="Calibri"/>
                          <a:cs typeface="+mn-cs"/>
                          <a:sym typeface="Arial"/>
                        </a:rPr>
                        <a:t>300 x 5 </a:t>
                      </a:r>
                      <a:r>
                        <a:rPr kumimoji="0" lang="en-US" sz="1400" b="0" i="0" u="none" strike="noStrike" kern="0" cap="none" spc="0" normalizeH="0" baseline="0" dirty="0" err="1">
                          <a:ln>
                            <a:noFill/>
                          </a:ln>
                          <a:solidFill>
                            <a:srgbClr val="000000"/>
                          </a:solidFill>
                          <a:effectLst/>
                          <a:uLnTx/>
                          <a:uFillTx/>
                          <a:latin typeface="Arial"/>
                          <a:ea typeface="Calibri"/>
                          <a:cs typeface="+mn-cs"/>
                          <a:sym typeface="Arial"/>
                        </a:rPr>
                        <a:t>litre</a:t>
                      </a:r>
                      <a:r>
                        <a:rPr kumimoji="0" lang="en-US" sz="1400" b="0" i="0" u="none" strike="noStrike" kern="0" cap="none" spc="0" normalizeH="0" baseline="0" dirty="0">
                          <a:ln>
                            <a:noFill/>
                          </a:ln>
                          <a:solidFill>
                            <a:srgbClr val="000000"/>
                          </a:solidFill>
                          <a:effectLst/>
                          <a:uLnTx/>
                          <a:uFillTx/>
                          <a:latin typeface="Arial"/>
                          <a:ea typeface="Calibri"/>
                          <a:cs typeface="+mn-cs"/>
                          <a:sym typeface="Arial"/>
                        </a:rPr>
                        <a:t> bottled water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dirty="0">
                          <a:ln>
                            <a:noFill/>
                          </a:ln>
                          <a:solidFill>
                            <a:srgbClr val="000000"/>
                          </a:solidFill>
                          <a:effectLst/>
                          <a:uLnTx/>
                          <a:uFillTx/>
                          <a:latin typeface="Arial"/>
                          <a:ea typeface="Calibri"/>
                          <a:cs typeface="+mn-cs"/>
                          <a:sym typeface="Arial"/>
                        </a:rPr>
                        <a:t>214 x food parcels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dirty="0">
                          <a:ln>
                            <a:noFill/>
                          </a:ln>
                          <a:solidFill>
                            <a:srgbClr val="000000"/>
                          </a:solidFill>
                          <a:effectLst/>
                          <a:uLnTx/>
                          <a:uFillTx/>
                          <a:latin typeface="Arial"/>
                          <a:ea typeface="Calibri"/>
                          <a:cs typeface="+mn-cs"/>
                          <a:sym typeface="Arial"/>
                        </a:rPr>
                        <a:t>214 x 10kg rice</a:t>
                      </a:r>
                    </a:p>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400" b="0" i="0" u="none" strike="noStrike" kern="0" cap="none" spc="0" normalizeH="0" baseline="0" dirty="0">
                          <a:ln>
                            <a:noFill/>
                          </a:ln>
                          <a:solidFill>
                            <a:srgbClr val="000000"/>
                          </a:solidFill>
                          <a:effectLst/>
                          <a:uLnTx/>
                          <a:uFillTx/>
                          <a:latin typeface="Arial"/>
                          <a:ea typeface="Calibri"/>
                          <a:cs typeface="+mn-cs"/>
                          <a:sym typeface="Arial"/>
                        </a:rPr>
                        <a:t>214</a:t>
                      </a:r>
                      <a:r>
                        <a:rPr lang="en-US" sz="1400" b="0" i="0" u="none" strike="noStrike" kern="0" cap="none" spc="0" normalizeH="0" baseline="0" dirty="0">
                          <a:ln>
                            <a:noFill/>
                          </a:ln>
                          <a:solidFill>
                            <a:srgbClr val="000000"/>
                          </a:solidFill>
                          <a:effectLst/>
                          <a:uLnTx/>
                          <a:uFillTx/>
                          <a:latin typeface="Arial"/>
                          <a:ea typeface="Calibri"/>
                          <a:cs typeface="+mn-cs"/>
                        </a:rPr>
                        <a:t> </a:t>
                      </a:r>
                      <a:r>
                        <a:rPr kumimoji="0" lang="en-US" sz="1400" b="0" i="0" u="none" strike="noStrike" kern="0" cap="none" spc="0" normalizeH="0" baseline="0" dirty="0">
                          <a:ln>
                            <a:noFill/>
                          </a:ln>
                          <a:solidFill>
                            <a:srgbClr val="000000"/>
                          </a:solidFill>
                          <a:effectLst/>
                          <a:uLnTx/>
                          <a:uFillTx/>
                          <a:latin typeface="Arial"/>
                          <a:ea typeface="Calibri"/>
                          <a:cs typeface="+mn-cs"/>
                          <a:sym typeface="Arial"/>
                        </a:rPr>
                        <a:t> hygiene packs</a:t>
                      </a:r>
                    </a:p>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400" b="0" i="0" u="none" strike="noStrike" kern="0" cap="none" spc="0" normalizeH="0" baseline="0" dirty="0">
                          <a:ln>
                            <a:noFill/>
                          </a:ln>
                          <a:solidFill>
                            <a:srgbClr val="000000"/>
                          </a:solidFill>
                          <a:effectLst/>
                          <a:uLnTx/>
                          <a:uFillTx/>
                          <a:latin typeface="Arial"/>
                          <a:ea typeface="Calibri"/>
                          <a:cs typeface="+mn-cs"/>
                          <a:sym typeface="Arial"/>
                        </a:rPr>
                        <a:t>214 sponges</a:t>
                      </a:r>
                      <a:r>
                        <a:rPr lang="en-US" sz="1400" b="0" i="0" u="none" strike="noStrike" kern="0" cap="none" spc="0" normalizeH="0" baseline="0" dirty="0">
                          <a:ln>
                            <a:noFill/>
                          </a:ln>
                          <a:solidFill>
                            <a:srgbClr val="000000"/>
                          </a:solidFill>
                          <a:effectLst/>
                          <a:uLnTx/>
                          <a:uFillTx/>
                          <a:latin typeface="Arial"/>
                          <a:ea typeface="Calibri"/>
                          <a:cs typeface="+mn-cs"/>
                        </a:rPr>
                        <a:t> </a:t>
                      </a:r>
                      <a:endParaRPr kumimoji="0" lang="en-US" sz="1400" b="0" i="0" u="none" strike="noStrike" kern="0" cap="none" spc="0" normalizeH="0" baseline="0" dirty="0">
                        <a:ln>
                          <a:noFill/>
                        </a:ln>
                        <a:solidFill>
                          <a:srgbClr val="000000"/>
                        </a:solidFill>
                        <a:effectLst/>
                        <a:uLnTx/>
                        <a:uFillTx/>
                        <a:latin typeface="Arial"/>
                        <a:ea typeface="Calibri"/>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346093771"/>
                  </a:ext>
                </a:extLst>
              </a:tr>
              <a:tr h="1323463">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mn-lt"/>
                        <a:sym typeface="Arial"/>
                      </a:endParaRP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400" b="0" i="0" u="none" strike="noStrike" kern="0" cap="none" spc="0" normalizeH="0" baseline="0" noProof="0" dirty="0" err="1">
                          <a:ln>
                            <a:noFill/>
                          </a:ln>
                          <a:solidFill>
                            <a:srgbClr val="000000"/>
                          </a:solidFill>
                          <a:effectLst/>
                          <a:uLnTx/>
                          <a:uFillTx/>
                          <a:latin typeface="Arial"/>
                          <a:ea typeface="Calibri"/>
                          <a:cs typeface="+mn-cs"/>
                          <a:sym typeface="Arial"/>
                        </a:rPr>
                        <a:t>UMgungundlovu</a:t>
                      </a:r>
                      <a:r>
                        <a:rPr lang="en-US" sz="1400" b="0" i="0" u="none" strike="noStrike" kern="0" cap="none" spc="0" normalizeH="0" baseline="0" noProof="0" dirty="0">
                          <a:ln>
                            <a:noFill/>
                          </a:ln>
                          <a:solidFill>
                            <a:srgbClr val="000000"/>
                          </a:solidFill>
                          <a:effectLst/>
                          <a:uLnTx/>
                          <a:uFillTx/>
                          <a:latin typeface="Arial"/>
                          <a:ea typeface="Calibri"/>
                          <a:cs typeface="+mn-cs"/>
                        </a:rPr>
                        <a:t> </a:t>
                      </a:r>
                      <a:endParaRPr kumimoji="0" lang="en-US" sz="1400">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400" b="0" i="0" u="none" strike="noStrike" kern="0" cap="none" spc="0" normalizeH="0" baseline="0" dirty="0" err="1">
                          <a:ln>
                            <a:noFill/>
                          </a:ln>
                          <a:solidFill>
                            <a:srgbClr val="000000"/>
                          </a:solidFill>
                          <a:effectLst/>
                          <a:uLnTx/>
                          <a:uFillTx/>
                          <a:latin typeface="Arial"/>
                          <a:ea typeface="Calibri"/>
                          <a:cs typeface="+mn-cs"/>
                          <a:sym typeface="Arial"/>
                        </a:rPr>
                        <a:t>Willowfontein</a:t>
                      </a:r>
                      <a:r>
                        <a:rPr lang="en-US" sz="1400" b="0" i="0" u="none" strike="noStrike" kern="0" cap="none" spc="0" normalizeH="0" baseline="0" dirty="0">
                          <a:ln>
                            <a:noFill/>
                          </a:ln>
                          <a:solidFill>
                            <a:srgbClr val="000000"/>
                          </a:solidFill>
                          <a:effectLst/>
                          <a:uLnTx/>
                          <a:uFillTx/>
                          <a:latin typeface="Arial"/>
                          <a:ea typeface="Calibri"/>
                          <a:cs typeface="+mn-cs"/>
                        </a:rPr>
                        <a:t> </a:t>
                      </a:r>
                      <a:endParaRPr kumimoji="0" lang="en-US" sz="1400" b="0" i="0" u="none" strike="noStrike" kern="0" cap="none" spc="0" normalizeH="0" baseline="0" dirty="0">
                        <a:ln>
                          <a:noFill/>
                        </a:ln>
                        <a:solidFill>
                          <a:srgbClr val="000000"/>
                        </a:solidFill>
                        <a:effectLst/>
                        <a:uLnTx/>
                        <a:uFillTx/>
                        <a:latin typeface="Arial"/>
                        <a:ea typeface="Calibri"/>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dirty="0">
                          <a:ln>
                            <a:noFill/>
                          </a:ln>
                          <a:solidFill>
                            <a:srgbClr val="000000"/>
                          </a:solidFill>
                          <a:effectLst/>
                          <a:uLnTx/>
                          <a:uFillTx/>
                          <a:latin typeface="Arial"/>
                          <a:ea typeface="Calibri"/>
                          <a:cs typeface="+mn-cs"/>
                          <a:sym typeface="Arial"/>
                        </a:rPr>
                        <a:t>14</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dirty="0">
                          <a:ln>
                            <a:noFill/>
                          </a:ln>
                          <a:solidFill>
                            <a:srgbClr val="000000"/>
                          </a:solidFill>
                          <a:effectLst/>
                          <a:uLnTx/>
                          <a:uFillTx/>
                          <a:latin typeface="Arial"/>
                          <a:ea typeface="Calibri"/>
                          <a:cs typeface="+mn-cs"/>
                          <a:sym typeface="Arial"/>
                        </a:rPr>
                        <a:t>5</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dirty="0">
                          <a:ln>
                            <a:noFill/>
                          </a:ln>
                          <a:solidFill>
                            <a:srgbClr val="000000"/>
                          </a:solidFill>
                          <a:effectLst/>
                          <a:uLnTx/>
                          <a:uFillTx/>
                          <a:latin typeface="Arial"/>
                          <a:ea typeface="Calibri"/>
                          <a:cs typeface="+mn-cs"/>
                          <a:sym typeface="Arial"/>
                        </a:rPr>
                        <a:t>20 x cements</a:t>
                      </a:r>
                      <a:endParaRPr kumimoji="0" lang="en-US" sz="140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dirty="0">
                          <a:ln>
                            <a:noFill/>
                          </a:ln>
                          <a:solidFill>
                            <a:srgbClr val="000000"/>
                          </a:solidFill>
                          <a:effectLst/>
                          <a:uLnTx/>
                          <a:uFillTx/>
                          <a:latin typeface="Arial"/>
                          <a:ea typeface="Calibri"/>
                          <a:cs typeface="+mn-cs"/>
                          <a:sym typeface="Arial"/>
                        </a:rPr>
                        <a:t>24 x 4.2 iron sheet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dirty="0">
                          <a:ln>
                            <a:noFill/>
                          </a:ln>
                          <a:solidFill>
                            <a:srgbClr val="000000"/>
                          </a:solidFill>
                          <a:effectLst/>
                          <a:uLnTx/>
                          <a:uFillTx/>
                          <a:latin typeface="Arial"/>
                          <a:ea typeface="Calibri"/>
                          <a:cs typeface="+mn-cs"/>
                          <a:sym typeface="Arial"/>
                        </a:rPr>
                        <a:t>12 x 2.3 planks</a:t>
                      </a:r>
                    </a:p>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400" b="0" i="0" u="none" strike="noStrike" kern="0" cap="none" spc="0" normalizeH="0" baseline="0" dirty="0">
                          <a:ln>
                            <a:noFill/>
                          </a:ln>
                          <a:solidFill>
                            <a:srgbClr val="000000"/>
                          </a:solidFill>
                          <a:effectLst/>
                          <a:uLnTx/>
                          <a:uFillTx/>
                          <a:latin typeface="Arial"/>
                          <a:ea typeface="Calibri"/>
                          <a:cs typeface="+mn-cs"/>
                          <a:sym typeface="Arial"/>
                        </a:rPr>
                        <a:t>4 x 4 inch nails</a:t>
                      </a:r>
                      <a:r>
                        <a:rPr lang="en-US" sz="1400" b="0" i="0" u="none" strike="noStrike" kern="0" cap="none" spc="0" normalizeH="0" baseline="0" dirty="0">
                          <a:ln>
                            <a:noFill/>
                          </a:ln>
                          <a:solidFill>
                            <a:srgbClr val="000000"/>
                          </a:solidFill>
                          <a:effectLst/>
                          <a:uLnTx/>
                          <a:uFillTx/>
                          <a:latin typeface="Arial"/>
                          <a:ea typeface="Calibri"/>
                          <a:cs typeface="+mn-cs"/>
                        </a:rPr>
                        <a:t> </a:t>
                      </a:r>
                      <a:endParaRPr kumimoji="0" lang="en-US" sz="1400" b="0" i="0" u="none" strike="noStrike" kern="0" cap="none" spc="0" normalizeH="0" baseline="0" dirty="0">
                        <a:ln>
                          <a:noFill/>
                        </a:ln>
                        <a:solidFill>
                          <a:srgbClr val="000000"/>
                        </a:solidFill>
                        <a:effectLst/>
                        <a:uLnTx/>
                        <a:uFillTx/>
                        <a:latin typeface="Arial"/>
                        <a:ea typeface="Calibri"/>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dirty="0">
                          <a:ln>
                            <a:noFill/>
                          </a:ln>
                          <a:solidFill>
                            <a:srgbClr val="000000"/>
                          </a:solidFill>
                          <a:effectLst/>
                          <a:uLnTx/>
                          <a:uFillTx/>
                          <a:latin typeface="Arial"/>
                          <a:ea typeface="Calibri"/>
                          <a:cs typeface="+mn-cs"/>
                          <a:sym typeface="Arial"/>
                        </a:rPr>
                        <a:t>4 x inch roof nails</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3264875283"/>
                  </a:ext>
                </a:extLst>
              </a:tr>
            </a:tbl>
          </a:graphicData>
        </a:graphic>
      </p:graphicFrame>
      <p:sp>
        <p:nvSpPr>
          <p:cNvPr id="2" name="TextBox 1">
            <a:extLst>
              <a:ext uri="{FF2B5EF4-FFF2-40B4-BE49-F238E27FC236}">
                <a16:creationId xmlns:a16="http://schemas.microsoft.com/office/drawing/2014/main" xmlns="" id="{0A401D3D-EDF6-229E-AC80-AB768EA4D342}"/>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extLst>
      <p:ext uri="{BB962C8B-B14F-4D97-AF65-F5344CB8AC3E}">
        <p14:creationId xmlns:p14="http://schemas.microsoft.com/office/powerpoint/2010/main" xmlns="" val="1806942233"/>
      </p:ext>
    </p:extLst>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2DDF82E0-F617-466A-8989-E6F91EEE8384}" type="slidenum">
              <a:rPr lang="en-US" altLang="en-US" sz="1600">
                <a:solidFill>
                  <a:prstClr val="white"/>
                </a:solidFill>
              </a:rPr>
              <a:pPr/>
              <a:t>14</a:t>
            </a:fld>
            <a:endParaRPr lang="en-US" altLang="en-US" sz="1600">
              <a:solidFill>
                <a:prstClr val="white"/>
              </a:solidFill>
            </a:endParaRPr>
          </a:p>
        </p:txBody>
      </p:sp>
      <p:sp>
        <p:nvSpPr>
          <p:cNvPr id="16" name="Slide Number Placeholder 3"/>
          <p:cNvSpPr txBox="1"/>
          <p:nvPr/>
        </p:nvSpPr>
        <p:spPr>
          <a:xfrm>
            <a:off x="8962332" y="6410104"/>
            <a:ext cx="2844800" cy="402772"/>
          </a:xfrm>
          <a:prstGeom prst="rect">
            <a:avLst/>
          </a:prstGeom>
        </p:spPr>
        <p:txBody>
          <a:bodyPr vert="horz" wrap="square" lIns="91410" tIns="45704" rIns="91410" bIns="45704" numCol="1" anchor="ctr" anchorCtr="0" compatLnSpc="1"/>
          <a:lstStyle>
            <a:defPPr>
              <a:defRPr lang="en-US"/>
            </a:defPPr>
            <a:lvl1pPr algn="r" rtl="0" fontAlgn="base">
              <a:spcBef>
                <a:spcPct val="0"/>
              </a:spcBef>
              <a:spcAft>
                <a:spcPct val="0"/>
              </a:spcAft>
              <a:defRPr sz="1200" kern="1200">
                <a:solidFill>
                  <a:srgbClr val="898989"/>
                </a:solidFill>
                <a:latin typeface="Calibri"/>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5D312F24-582A-4117-A0B2-A1DD2489FD11}" type="slidenum">
              <a:rPr lang="en-US" altLang="en-US">
                <a:solidFill>
                  <a:schemeClr val="tx1"/>
                </a:solidFill>
                <a:latin typeface="Arial" charset="0"/>
                <a:cs typeface="Arial" charset="0"/>
              </a:rPr>
              <a:pPr/>
              <a:t>14</a:t>
            </a:fld>
            <a:endParaRPr lang="en-US" altLang="en-US">
              <a:solidFill>
                <a:schemeClr val="tx1"/>
              </a:solidFill>
              <a:latin typeface="Arial" charset="0"/>
              <a:cs typeface="Arial" charset="0"/>
            </a:endParaRPr>
          </a:p>
        </p:txBody>
      </p:sp>
      <p:sp>
        <p:nvSpPr>
          <p:cNvPr id="3" name="Content Placeholder 2"/>
          <p:cNvSpPr>
            <a:spLocks noGrp="1"/>
          </p:cNvSpPr>
          <p:nvPr>
            <p:ph idx="1"/>
          </p:nvPr>
        </p:nvSpPr>
        <p:spPr>
          <a:xfrm>
            <a:off x="510360" y="965768"/>
            <a:ext cx="11388270" cy="5444335"/>
          </a:xfrm>
        </p:spPr>
        <p:txBody>
          <a:bodyPr>
            <a:noAutofit/>
          </a:bodyPr>
          <a:lstStyle/>
          <a:p>
            <a:pPr marL="0" indent="0" algn="just">
              <a:lnSpc>
                <a:spcPct val="150000"/>
              </a:lnSpc>
              <a:buNone/>
            </a:pPr>
            <a:r>
              <a:rPr lang="en-US" sz="1800"/>
              <a:t>.</a:t>
            </a:r>
            <a:r>
              <a:rPr lang="en-GB" sz="1800"/>
              <a:t> </a:t>
            </a:r>
            <a:endParaRPr lang="en-US" sz="1800"/>
          </a:p>
        </p:txBody>
      </p:sp>
      <p:sp>
        <p:nvSpPr>
          <p:cNvPr id="13" name="Title 2"/>
          <p:cNvSpPr>
            <a:spLocks noGrp="1"/>
          </p:cNvSpPr>
          <p:nvPr>
            <p:ph type="title"/>
          </p:nvPr>
        </p:nvSpPr>
        <p:spPr>
          <a:xfrm>
            <a:off x="217135" y="107586"/>
            <a:ext cx="11448265" cy="469416"/>
          </a:xfrm>
          <a:noFill/>
          <a:ln w="28575">
            <a:solidFill>
              <a:srgbClr val="00B050"/>
            </a:solidFill>
          </a:ln>
        </p:spPr>
        <p:txBody>
          <a:bodyPr lIns="91440" tIns="45720" rIns="91440" bIns="45720" anchor="t">
            <a:normAutofit fontScale="90000"/>
          </a:bodyPr>
          <a:lstStyle/>
          <a:p>
            <a:pPr lvl="0" algn="ctr"/>
            <a:r>
              <a:rPr kumimoji="0" lang="en-US" sz="2000" b="1" i="0" u="none" strike="noStrike" kern="1200" cap="all" spc="0" normalizeH="0" baseline="0" noProof="0" dirty="0">
                <a:ln>
                  <a:noFill/>
                </a:ln>
                <a:solidFill>
                  <a:srgbClr val="ED7D31"/>
                </a:solidFill>
                <a:effectLst/>
                <a:uLnTx/>
                <a:uFillTx/>
                <a:latin typeface="Arial" panose="020B0604020202020204"/>
                <a:ea typeface="+mj-ea"/>
                <a:cs typeface="+mj-cs"/>
              </a:rPr>
              <a:t>HUMANITARIAN INTERVENTIONS : DONATIONS TO AFFECTED FAMILIES (Cont.…)</a:t>
            </a:r>
            <a:r>
              <a:rPr lang="en-ZA" sz="2000" b="1" dirty="0">
                <a:effectLst>
                  <a:outerShdw blurRad="38100" dist="38100" dir="2700000" algn="tl">
                    <a:srgbClr val="000000">
                      <a:alpha val="43137"/>
                    </a:srgbClr>
                  </a:outerShdw>
                </a:effectLst>
                <a:latin typeface="Arial"/>
              </a:rPr>
              <a:t/>
            </a:r>
            <a:br>
              <a:rPr lang="en-ZA" sz="2000" b="1" dirty="0">
                <a:effectLst>
                  <a:outerShdw blurRad="38100" dist="38100" dir="2700000" algn="tl">
                    <a:srgbClr val="000000">
                      <a:alpha val="43137"/>
                    </a:srgbClr>
                  </a:outerShdw>
                </a:effectLst>
                <a:latin typeface="Arial"/>
              </a:rPr>
            </a:br>
            <a:endParaRPr lang="en-ZA" sz="2000" b="1">
              <a:effectLst>
                <a:outerShdw blurRad="38100" dist="38100" dir="2700000" algn="tl">
                  <a:srgbClr val="000000">
                    <a:alpha val="43137"/>
                  </a:srgbClr>
                </a:outerShdw>
              </a:effectLst>
              <a:latin typeface="Arial" charset="0"/>
              <a:cs typeface="Arial" charset="0"/>
            </a:endParaRPr>
          </a:p>
        </p:txBody>
      </p:sp>
      <p:graphicFrame>
        <p:nvGraphicFramePr>
          <p:cNvPr id="2" name="Table 1"/>
          <p:cNvGraphicFramePr>
            <a:graphicFrameLocks noGrp="1"/>
          </p:cNvGraphicFramePr>
          <p:nvPr>
            <p:extLst>
              <p:ext uri="{D42A27DB-BD31-4B8C-83A1-F6EECF244321}">
                <p14:modId xmlns:p14="http://schemas.microsoft.com/office/powerpoint/2010/main" xmlns="" val="1382580413"/>
              </p:ext>
            </p:extLst>
          </p:nvPr>
        </p:nvGraphicFramePr>
        <p:xfrm>
          <a:off x="195146" y="622609"/>
          <a:ext cx="11480705" cy="5836114"/>
        </p:xfrm>
        <a:graphic>
          <a:graphicData uri="http://schemas.openxmlformats.org/drawingml/2006/table">
            <a:tbl>
              <a:tblPr firstRow="1" bandRow="1"/>
              <a:tblGrid>
                <a:gridCol w="1774440">
                  <a:extLst>
                    <a:ext uri="{9D8B030D-6E8A-4147-A177-3AD203B41FA5}">
                      <a16:colId xmlns:a16="http://schemas.microsoft.com/office/drawing/2014/main" xmlns="" val="1273701645"/>
                    </a:ext>
                  </a:extLst>
                </a:gridCol>
                <a:gridCol w="1680494">
                  <a:extLst>
                    <a:ext uri="{9D8B030D-6E8A-4147-A177-3AD203B41FA5}">
                      <a16:colId xmlns:a16="http://schemas.microsoft.com/office/drawing/2014/main" xmlns="" val="2425225059"/>
                    </a:ext>
                  </a:extLst>
                </a:gridCol>
                <a:gridCol w="2224401">
                  <a:extLst>
                    <a:ext uri="{9D8B030D-6E8A-4147-A177-3AD203B41FA5}">
                      <a16:colId xmlns:a16="http://schemas.microsoft.com/office/drawing/2014/main" xmlns="" val="1207596120"/>
                    </a:ext>
                  </a:extLst>
                </a:gridCol>
                <a:gridCol w="1084405">
                  <a:extLst>
                    <a:ext uri="{9D8B030D-6E8A-4147-A177-3AD203B41FA5}">
                      <a16:colId xmlns:a16="http://schemas.microsoft.com/office/drawing/2014/main" xmlns="" val="3496335869"/>
                    </a:ext>
                  </a:extLst>
                </a:gridCol>
                <a:gridCol w="1659673">
                  <a:extLst>
                    <a:ext uri="{9D8B030D-6E8A-4147-A177-3AD203B41FA5}">
                      <a16:colId xmlns:a16="http://schemas.microsoft.com/office/drawing/2014/main" xmlns="" val="688744062"/>
                    </a:ext>
                  </a:extLst>
                </a:gridCol>
                <a:gridCol w="3057292">
                  <a:extLst>
                    <a:ext uri="{9D8B030D-6E8A-4147-A177-3AD203B41FA5}">
                      <a16:colId xmlns:a16="http://schemas.microsoft.com/office/drawing/2014/main" xmlns="" val="663271329"/>
                    </a:ext>
                  </a:extLst>
                </a:gridCol>
              </a:tblGrid>
              <a:tr h="48793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600" b="1" dirty="0" err="1"/>
                        <a:t>Organisation</a:t>
                      </a:r>
                      <a:endParaRPr lang="en-US" dirty="0" err="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600" b="1" dirty="0"/>
                        <a:t>Municipality </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US" sz="1600" b="1" i="0" u="none" strike="noStrike" cap="none" dirty="0">
                          <a:solidFill>
                            <a:schemeClr val="tx1"/>
                          </a:solidFill>
                          <a:latin typeface="+mn-lt"/>
                          <a:ea typeface="+mn-ea"/>
                          <a:cs typeface="+mn-cs"/>
                          <a:sym typeface="Arial"/>
                        </a:rPr>
                        <a:t>Area</a:t>
                      </a:r>
                      <a:r>
                        <a:rPr lang="en-US" sz="1600" b="1" i="0" u="none" strike="noStrike" cap="none" dirty="0">
                          <a:solidFill>
                            <a:schemeClr val="tx1"/>
                          </a:solidFill>
                          <a:latin typeface="+mn-lt"/>
                          <a:ea typeface="+mn-ea"/>
                          <a:cs typeface="+mn-cs"/>
                        </a:rPr>
                        <a:t> </a:t>
                      </a:r>
                      <a:endParaRPr lang="en-US" sz="1600" b="1" i="0" u="none" strike="noStrike" cap="none" dirty="0">
                        <a:solidFill>
                          <a:schemeClr val="tx1"/>
                        </a:solidFill>
                        <a:latin typeface="+mn-lt"/>
                        <a:ea typeface="+mn-ea"/>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US" sz="1600" b="1" i="0" u="none" strike="noStrike" cap="none" dirty="0">
                          <a:solidFill>
                            <a:schemeClr val="tx1"/>
                          </a:solidFill>
                          <a:latin typeface="+mn-lt"/>
                          <a:ea typeface="+mn-ea"/>
                          <a:cs typeface="+mn-cs"/>
                          <a:sym typeface="Arial"/>
                        </a:rPr>
                        <a:t>Ward</a:t>
                      </a:r>
                      <a:r>
                        <a:rPr lang="en-US" sz="1600" b="1" i="0" u="none" strike="noStrike" cap="none" dirty="0">
                          <a:solidFill>
                            <a:schemeClr val="tx1"/>
                          </a:solidFill>
                          <a:latin typeface="+mn-lt"/>
                          <a:ea typeface="+mn-ea"/>
                          <a:cs typeface="+mn-cs"/>
                        </a:rPr>
                        <a:t> </a:t>
                      </a:r>
                      <a:endParaRPr lang="en-US" sz="1600" b="1" i="0" u="none" strike="noStrike" cap="none" dirty="0">
                        <a:solidFill>
                          <a:schemeClr val="tx1"/>
                        </a:solidFill>
                        <a:latin typeface="+mn-lt"/>
                        <a:ea typeface="+mn-ea"/>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US" sz="1600" b="1" i="0" u="none" strike="noStrike" cap="none" dirty="0">
                          <a:solidFill>
                            <a:schemeClr val="tx1"/>
                          </a:solidFill>
                          <a:latin typeface="+mn-lt"/>
                          <a:ea typeface="+mn-ea"/>
                          <a:cs typeface="+mn-cs"/>
                          <a:sym typeface="Arial"/>
                        </a:rPr>
                        <a:t>No of People</a:t>
                      </a:r>
                      <a:r>
                        <a:rPr lang="en-US" sz="1600" b="1" i="0" u="none" strike="noStrike" cap="none" baseline="0" dirty="0">
                          <a:solidFill>
                            <a:schemeClr val="tx1"/>
                          </a:solidFill>
                          <a:latin typeface="+mn-lt"/>
                          <a:ea typeface="+mn-ea"/>
                          <a:cs typeface="+mn-cs"/>
                        </a:rPr>
                        <a:t> </a:t>
                      </a:r>
                      <a:endParaRPr lang="en-US" sz="1600" b="1" i="0" u="none" strike="noStrike" cap="none" dirty="0">
                        <a:solidFill>
                          <a:schemeClr val="tx1"/>
                        </a:solidFill>
                        <a:latin typeface="+mn-lt"/>
                        <a:ea typeface="+mn-ea"/>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1" i="0" u="none" strike="noStrike" kern="0" cap="none" spc="0" normalizeH="0" baseline="0" noProof="0" dirty="0">
                          <a:ln>
                            <a:noFill/>
                          </a:ln>
                          <a:solidFill>
                            <a:srgbClr val="000000"/>
                          </a:solidFill>
                          <a:effectLst/>
                          <a:uLnTx/>
                          <a:uFillTx/>
                          <a:latin typeface="+mn-lt"/>
                          <a:ea typeface="+mn-ea"/>
                          <a:cs typeface="+mn-cs"/>
                          <a:sym typeface="Arial"/>
                        </a:rPr>
                        <a:t>Support provided</a:t>
                      </a:r>
                      <a:r>
                        <a:rPr lang="en-US" sz="1600" b="1" i="0" u="none" strike="noStrike" kern="0" cap="none" spc="0" normalizeH="0" baseline="0" noProof="0" dirty="0">
                          <a:ln>
                            <a:noFill/>
                          </a:ln>
                          <a:solidFill>
                            <a:srgbClr val="000000"/>
                          </a:solidFill>
                          <a:effectLst/>
                          <a:uLnTx/>
                          <a:uFillTx/>
                          <a:latin typeface="+mn-lt"/>
                          <a:ea typeface="+mn-ea"/>
                          <a:cs typeface="+mn-cs"/>
                        </a:rPr>
                        <a:t> </a:t>
                      </a:r>
                      <a:endParaRPr kumimoji="0" lang="en-US" sz="1600" b="1" i="0" u="none" strike="noStrike" kern="0" cap="none" spc="0" normalizeH="0" baseline="0" noProof="0" dirty="0">
                        <a:ln>
                          <a:noFill/>
                        </a:ln>
                        <a:solidFill>
                          <a:srgbClr val="000000"/>
                        </a:solidFill>
                        <a:effectLst/>
                        <a:uLnTx/>
                        <a:uFillTx/>
                        <a:latin typeface="+mn-lt"/>
                        <a:ea typeface="+mn-ea"/>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84206347"/>
                  </a:ext>
                </a:extLst>
              </a:tr>
              <a:tr h="535775">
                <a:tc rowSpan="8">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1" i="0" u="none" strike="noStrike" kern="0" cap="none" spc="0" normalizeH="0" baseline="0" noProof="0" dirty="0">
                          <a:ln>
                            <a:noFill/>
                          </a:ln>
                          <a:solidFill>
                            <a:srgbClr val="000000"/>
                          </a:solidFill>
                          <a:effectLst/>
                          <a:uLnTx/>
                          <a:uFillTx/>
                          <a:latin typeface="Arial"/>
                          <a:ea typeface="Calibri"/>
                          <a:cs typeface="+mn-cs"/>
                          <a:sym typeface="Arial"/>
                        </a:rPr>
                        <a:t>GIFT OF THE GIVERS</a:t>
                      </a:r>
                      <a:r>
                        <a:rPr lang="en-US" sz="1600" b="1" i="0" u="none" strike="noStrike" kern="0" cap="none" spc="0" normalizeH="0" baseline="0" noProof="0" dirty="0">
                          <a:ln>
                            <a:noFill/>
                          </a:ln>
                          <a:solidFill>
                            <a:srgbClr val="000000"/>
                          </a:solidFill>
                          <a:effectLst/>
                          <a:uLnTx/>
                          <a:uFillTx/>
                          <a:latin typeface="Arial"/>
                          <a:ea typeface="Calibri"/>
                          <a:cs typeface="+mn-cs"/>
                        </a:rPr>
                        <a:t> </a:t>
                      </a:r>
                      <a:endParaRPr kumimoji="0" lang="en-US" sz="1600" b="1" i="0" u="none" strike="noStrike" kern="0" cap="none" spc="0" normalizeH="0" baseline="0" noProof="0">
                        <a:ln>
                          <a:noFill/>
                        </a:ln>
                        <a:solidFill>
                          <a:srgbClr val="000000"/>
                        </a:solidFill>
                        <a:effectLst/>
                        <a:uLnTx/>
                        <a:uFillTx/>
                        <a:latin typeface="Arial"/>
                        <a:ea typeface="Calibri"/>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srgbClr val="000000"/>
                        </a:solidFill>
                        <a:effectLst/>
                        <a:uLnTx/>
                        <a:uFillTx/>
                        <a:latin typeface="Arial"/>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row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noProof="0" dirty="0">
                          <a:ln>
                            <a:noFill/>
                          </a:ln>
                          <a:solidFill>
                            <a:srgbClr val="000000"/>
                          </a:solidFill>
                          <a:effectLst/>
                          <a:uLnTx/>
                          <a:uFillTx/>
                          <a:latin typeface="Arial"/>
                          <a:ea typeface="Calibri"/>
                          <a:cs typeface="+mn-cs"/>
                          <a:sym typeface="Arial"/>
                        </a:rPr>
                        <a:t>eThekwini</a:t>
                      </a:r>
                      <a:r>
                        <a:rPr lang="en-US" sz="1600" b="0" i="0" u="none" strike="noStrike" kern="0" cap="none" spc="0" normalizeH="0" baseline="0" noProof="0" dirty="0">
                          <a:ln>
                            <a:noFill/>
                          </a:ln>
                          <a:solidFill>
                            <a:srgbClr val="000000"/>
                          </a:solidFill>
                          <a:effectLst/>
                          <a:uLnTx/>
                          <a:uFillTx/>
                          <a:latin typeface="Arial"/>
                          <a:ea typeface="Calibri"/>
                          <a:cs typeface="+mn-cs"/>
                        </a:rPr>
                        <a:t> </a:t>
                      </a:r>
                      <a:endParaRPr kumimoji="0" lang="en-US" sz="1600" b="0" i="0" u="none" strike="noStrike" kern="0" cap="none" spc="0" normalizeH="0" baseline="0" noProof="0" dirty="0">
                        <a:ln>
                          <a:noFill/>
                        </a:ln>
                        <a:solidFill>
                          <a:srgbClr val="000000"/>
                        </a:solidFill>
                        <a:effectLst/>
                        <a:uLnTx/>
                        <a:uFillTx/>
                        <a:latin typeface="Arial"/>
                        <a:ea typeface="Calibri"/>
                        <a:cs typeface="+mn-cs"/>
                        <a:sym typeface="Arial"/>
                      </a:endParaRPr>
                    </a:p>
                    <a:p>
                      <a:pPr marL="0" marR="0" lvl="0" indent="0" algn="l" rtl="0" eaLnBrk="1" fontAlgn="auto" latinLnBrk="0" hangingPunct="1">
                        <a:lnSpc>
                          <a:spcPct val="100000"/>
                        </a:lnSpc>
                        <a:spcBef>
                          <a:spcPts val="0"/>
                        </a:spcBef>
                        <a:spcAft>
                          <a:spcPts val="0"/>
                        </a:spcAft>
                        <a:buClr>
                          <a:srgbClr val="000000"/>
                        </a:buClr>
                        <a:buSzTx/>
                        <a:buFont typeface="Arial"/>
                        <a:buNone/>
                      </a:pPr>
                      <a:endParaRPr kumimoji="0" lang="en-US" sz="1600" b="0" i="0" u="none" strike="noStrike" kern="0" cap="none" spc="0" normalizeH="0" baseline="0" noProof="0" dirty="0">
                        <a:ln>
                          <a:noFill/>
                        </a:ln>
                        <a:solidFill>
                          <a:srgbClr val="000000"/>
                        </a:solidFill>
                        <a:effectLst/>
                        <a:uLnTx/>
                        <a:uFillTx/>
                        <a:latin typeface="Arial"/>
                        <a:ea typeface="Calibri"/>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dirty="0" err="1">
                          <a:ln>
                            <a:noFill/>
                          </a:ln>
                          <a:solidFill>
                            <a:srgbClr val="000000"/>
                          </a:solidFill>
                          <a:effectLst/>
                          <a:uLnTx/>
                          <a:uFillTx/>
                          <a:latin typeface="Arial"/>
                          <a:ea typeface="Calibri"/>
                          <a:cs typeface="+mn-cs"/>
                          <a:sym typeface="Arial"/>
                        </a:rPr>
                        <a:t>Merebank</a:t>
                      </a:r>
                      <a:r>
                        <a:rPr lang="en-US" sz="1600" b="0" i="0" u="none" strike="noStrike" kern="0" cap="none" spc="0" normalizeH="0" baseline="0" dirty="0">
                          <a:ln>
                            <a:noFill/>
                          </a:ln>
                          <a:solidFill>
                            <a:srgbClr val="000000"/>
                          </a:solidFill>
                          <a:effectLst/>
                          <a:uLnTx/>
                          <a:uFillTx/>
                          <a:latin typeface="Arial"/>
                          <a:ea typeface="Calibri"/>
                          <a:cs typeface="+mn-cs"/>
                        </a:rPr>
                        <a:t> </a:t>
                      </a:r>
                      <a:endParaRPr kumimoji="0" lang="en-US" sz="1600" b="0" i="0" u="none" strike="noStrike" kern="0" cap="none" spc="0" normalizeH="0" baseline="0">
                        <a:ln>
                          <a:noFill/>
                        </a:ln>
                        <a:solidFill>
                          <a:srgbClr val="000000"/>
                        </a:solidFill>
                        <a:effectLst/>
                        <a:uLnTx/>
                        <a:uFillTx/>
                        <a:latin typeface="Arial"/>
                        <a:ea typeface="Calibri"/>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68</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144</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noProof="0" dirty="0">
                          <a:ln>
                            <a:noFill/>
                          </a:ln>
                          <a:solidFill>
                            <a:srgbClr val="000000"/>
                          </a:solidFill>
                          <a:effectLst/>
                          <a:uLnTx/>
                          <a:uFillTx/>
                          <a:latin typeface="Arial"/>
                          <a:ea typeface="Calibri"/>
                          <a:cs typeface="+mn-cs"/>
                          <a:sym typeface="Arial"/>
                        </a:rPr>
                        <a:t>144 x 5 </a:t>
                      </a:r>
                      <a:r>
                        <a:rPr kumimoji="0" lang="en-US" sz="1600" b="0" i="0" u="none" strike="noStrike" kern="0" cap="none" spc="0" normalizeH="0" baseline="0" noProof="0" dirty="0" err="1">
                          <a:ln>
                            <a:noFill/>
                          </a:ln>
                          <a:solidFill>
                            <a:srgbClr val="000000"/>
                          </a:solidFill>
                          <a:effectLst/>
                          <a:uLnTx/>
                          <a:uFillTx/>
                          <a:latin typeface="Arial"/>
                          <a:ea typeface="Calibri"/>
                          <a:cs typeface="+mn-cs"/>
                          <a:sym typeface="Arial"/>
                        </a:rPr>
                        <a:t>litre</a:t>
                      </a:r>
                      <a:r>
                        <a:rPr kumimoji="0" lang="en-US" sz="1600" b="0" i="0" u="none" strike="noStrike" kern="0" cap="none" spc="0" normalizeH="0" baseline="0" noProof="0" dirty="0">
                          <a:ln>
                            <a:noFill/>
                          </a:ln>
                          <a:solidFill>
                            <a:srgbClr val="000000"/>
                          </a:solidFill>
                          <a:effectLst/>
                          <a:uLnTx/>
                          <a:uFillTx/>
                          <a:latin typeface="Arial"/>
                          <a:ea typeface="Calibri"/>
                          <a:cs typeface="+mn-cs"/>
                          <a:sym typeface="Arial"/>
                        </a:rPr>
                        <a:t> water</a:t>
                      </a:r>
                      <a:r>
                        <a:rPr lang="en-US" sz="1600" b="0" i="0" u="none" strike="noStrike" kern="0" cap="none" spc="0" normalizeH="0" baseline="0" noProof="0" dirty="0">
                          <a:ln>
                            <a:noFill/>
                          </a:ln>
                          <a:solidFill>
                            <a:srgbClr val="000000"/>
                          </a:solidFill>
                          <a:effectLst/>
                          <a:uLnTx/>
                          <a:uFillTx/>
                          <a:latin typeface="Arial"/>
                          <a:ea typeface="Calibri"/>
                          <a:cs typeface="+mn-cs"/>
                        </a:rPr>
                        <a:t> </a:t>
                      </a:r>
                      <a:endParaRPr kumimoji="0" lang="en-US" sz="1600" b="0" i="0" u="none" strike="noStrike" kern="0" cap="none" spc="0" normalizeH="0" baseline="0" noProof="0" dirty="0">
                        <a:ln>
                          <a:noFill/>
                        </a:ln>
                        <a:solidFill>
                          <a:srgbClr val="000000"/>
                        </a:solidFill>
                        <a:effectLst/>
                        <a:uLnTx/>
                        <a:uFillTx/>
                        <a:latin typeface="Arial"/>
                        <a:ea typeface="Calibri"/>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815652493"/>
                  </a:ext>
                </a:extLst>
              </a:tr>
              <a:tr h="928038">
                <a:tc vMerge="1">
                  <a:txBody>
                    <a:bodyPr/>
                    <a:lstStyle/>
                    <a:p>
                      <a:endParaRPr lang="en-US"/>
                    </a:p>
                  </a:txBody>
                  <a:tcPr/>
                </a:tc>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err="1">
                          <a:ln>
                            <a:noFill/>
                          </a:ln>
                          <a:solidFill>
                            <a:srgbClr val="000000"/>
                          </a:solidFill>
                          <a:effectLst/>
                          <a:uLnTx/>
                          <a:uFillTx/>
                          <a:latin typeface="Arial"/>
                          <a:ea typeface="Calibri"/>
                          <a:cs typeface="+mn-cs"/>
                          <a:sym typeface="Arial"/>
                        </a:rPr>
                        <a:t>Inanda</a:t>
                      </a:r>
                      <a:r>
                        <a:rPr kumimoji="0" lang="en-US" sz="1600" b="0" i="0" u="none" strike="noStrike" kern="0" cap="none" spc="0" normalizeH="0" baseline="0" dirty="0">
                          <a:ln>
                            <a:noFill/>
                          </a:ln>
                          <a:solidFill>
                            <a:srgbClr val="000000"/>
                          </a:solidFill>
                          <a:effectLst/>
                          <a:uLnTx/>
                          <a:uFillTx/>
                          <a:latin typeface="Arial"/>
                          <a:ea typeface="Calibri"/>
                          <a:cs typeface="+mn-cs"/>
                          <a:sym typeface="Arial"/>
                        </a:rPr>
                        <a:t> – (</a:t>
                      </a:r>
                      <a:r>
                        <a:rPr kumimoji="0" lang="en-US" sz="1600" b="0" i="0" u="none" strike="noStrike" kern="0" cap="none" spc="0" normalizeH="0" baseline="0" dirty="0" err="1">
                          <a:ln>
                            <a:noFill/>
                          </a:ln>
                          <a:solidFill>
                            <a:srgbClr val="000000"/>
                          </a:solidFill>
                          <a:effectLst/>
                          <a:uLnTx/>
                          <a:uFillTx/>
                          <a:latin typeface="Arial"/>
                          <a:ea typeface="Calibri"/>
                          <a:cs typeface="+mn-cs"/>
                          <a:sym typeface="Arial"/>
                        </a:rPr>
                        <a:t>Umzinyathi</a:t>
                      </a:r>
                      <a:r>
                        <a:rPr kumimoji="0" lang="en-US" sz="1600" b="0" i="0" u="none" strike="noStrike" kern="0" cap="none" spc="0" normalizeH="0" baseline="0" dirty="0">
                          <a:ln>
                            <a:noFill/>
                          </a:ln>
                          <a:solidFill>
                            <a:srgbClr val="000000"/>
                          </a:solidFill>
                          <a:effectLst/>
                          <a:uLnTx/>
                          <a:uFillTx/>
                          <a:latin typeface="Arial"/>
                          <a:ea typeface="Calibri"/>
                          <a:cs typeface="+mn-cs"/>
                          <a:sym typeface="Arial"/>
                        </a:rPr>
                        <a:t> area)</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rPr>
                        <a:t>55</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155 households</a:t>
                      </a:r>
                      <a:r>
                        <a:rPr lang="en-US" sz="1600" b="0" i="0" u="none" strike="noStrike" kern="0" cap="none" spc="0" normalizeH="0" baseline="0" dirty="0">
                          <a:ln>
                            <a:noFill/>
                          </a:ln>
                          <a:solidFill>
                            <a:srgbClr val="000000"/>
                          </a:solidFill>
                          <a:effectLst/>
                          <a:uLnTx/>
                          <a:uFillTx/>
                          <a:latin typeface="Arial"/>
                          <a:ea typeface="Calibri"/>
                          <a:cs typeface="+mn-cs"/>
                        </a:rPr>
                        <a:t>  </a:t>
                      </a:r>
                      <a:endParaRPr kumimoji="0" lang="en-US" sz="1600" b="0" i="0" u="none" strike="noStrike" kern="0" cap="none" spc="0" normalizeH="0" baseline="0">
                        <a:ln>
                          <a:noFill/>
                        </a:ln>
                        <a:solidFill>
                          <a:srgbClr val="000000"/>
                        </a:solidFill>
                        <a:effectLst/>
                        <a:uLnTx/>
                        <a:uFillTx/>
                        <a:latin typeface="Arial"/>
                        <a:ea typeface="Calibri"/>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155 x sponges</a:t>
                      </a:r>
                      <a:r>
                        <a:rPr lang="en-US" sz="1600" b="0" i="0" u="none" strike="noStrike" kern="0" cap="none" spc="0" normalizeH="0" baseline="0" dirty="0">
                          <a:ln>
                            <a:noFill/>
                          </a:ln>
                          <a:solidFill>
                            <a:srgbClr val="000000"/>
                          </a:solidFill>
                          <a:effectLst/>
                          <a:uLnTx/>
                          <a:uFillTx/>
                          <a:latin typeface="Arial"/>
                          <a:ea typeface="Calibri"/>
                          <a:cs typeface="+mn-cs"/>
                        </a:rPr>
                        <a:t> </a:t>
                      </a:r>
                      <a:endParaRPr kumimoji="0" lang="en-US" sz="1600" b="0" i="0" u="none" strike="noStrike" kern="0" cap="none" spc="0" normalizeH="0" baseline="0">
                        <a:ln>
                          <a:noFill/>
                        </a:ln>
                        <a:solidFill>
                          <a:srgbClr val="000000"/>
                        </a:solidFill>
                        <a:effectLst/>
                        <a:uLnTx/>
                        <a:uFillTx/>
                        <a:latin typeface="Arial"/>
                        <a:ea typeface="Calibri"/>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2 x 5 </a:t>
                      </a:r>
                      <a:r>
                        <a:rPr kumimoji="0" lang="en-US" sz="1600" b="0" i="0" u="none" strike="noStrike" kern="0" cap="none" spc="0" normalizeH="0" baseline="0" dirty="0" err="1">
                          <a:ln>
                            <a:noFill/>
                          </a:ln>
                          <a:solidFill>
                            <a:srgbClr val="000000"/>
                          </a:solidFill>
                          <a:effectLst/>
                          <a:uLnTx/>
                          <a:uFillTx/>
                          <a:latin typeface="Arial"/>
                          <a:ea typeface="Calibri"/>
                          <a:cs typeface="+mn-cs"/>
                          <a:sym typeface="Arial"/>
                        </a:rPr>
                        <a:t>litre</a:t>
                      </a:r>
                      <a:r>
                        <a:rPr kumimoji="0" lang="en-US" sz="1600" b="0" i="0" u="none" strike="noStrike" kern="0" cap="none" spc="0" normalizeH="0" baseline="0" dirty="0">
                          <a:ln>
                            <a:noFill/>
                          </a:ln>
                          <a:solidFill>
                            <a:srgbClr val="000000"/>
                          </a:solidFill>
                          <a:effectLst/>
                          <a:uLnTx/>
                          <a:uFillTx/>
                          <a:latin typeface="Arial"/>
                          <a:ea typeface="Calibri"/>
                          <a:cs typeface="+mn-cs"/>
                          <a:sym typeface="Arial"/>
                        </a:rPr>
                        <a:t> water per household</a:t>
                      </a:r>
                    </a:p>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155 Food Hampers</a:t>
                      </a:r>
                      <a:r>
                        <a:rPr lang="en-US" sz="1600" b="0" i="0" u="none" strike="noStrike" kern="0" cap="none" spc="0" normalizeH="0" baseline="0" dirty="0">
                          <a:ln>
                            <a:noFill/>
                          </a:ln>
                          <a:solidFill>
                            <a:srgbClr val="000000"/>
                          </a:solidFill>
                          <a:effectLst/>
                          <a:uLnTx/>
                          <a:uFillTx/>
                          <a:latin typeface="Arial"/>
                          <a:ea typeface="Calibri"/>
                          <a:cs typeface="+mn-cs"/>
                        </a:rPr>
                        <a:t> </a:t>
                      </a:r>
                      <a:endParaRPr kumimoji="0" lang="en-US" sz="1600" b="0" i="0" u="none" strike="noStrike" kern="0" cap="none" spc="0" normalizeH="0" baseline="0" dirty="0">
                        <a:ln>
                          <a:noFill/>
                        </a:ln>
                        <a:solidFill>
                          <a:srgbClr val="000000"/>
                        </a:solidFill>
                        <a:effectLst/>
                        <a:uLnTx/>
                        <a:uFillTx/>
                        <a:latin typeface="Arial"/>
                        <a:ea typeface="Calibri"/>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2119035389"/>
                  </a:ext>
                </a:extLst>
              </a:tr>
              <a:tr h="928038">
                <a:tc vMerge="1">
                  <a:txBody>
                    <a:bodyPr/>
                    <a:lstStyle/>
                    <a:p>
                      <a:endParaRPr lang="en-US"/>
                    </a:p>
                  </a:txBody>
                  <a:tcPr/>
                </a:tc>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dirty="0" err="1">
                          <a:ln>
                            <a:noFill/>
                          </a:ln>
                          <a:solidFill>
                            <a:srgbClr val="000000"/>
                          </a:solidFill>
                          <a:effectLst/>
                          <a:uLnTx/>
                          <a:uFillTx/>
                          <a:latin typeface="Arial"/>
                          <a:ea typeface="Calibri"/>
                          <a:cs typeface="+mn-cs"/>
                          <a:sym typeface="Arial"/>
                        </a:rPr>
                        <a:t>Inanda</a:t>
                      </a:r>
                      <a:r>
                        <a:rPr kumimoji="0" lang="en-US" sz="1600" b="0" i="0" u="none" strike="noStrike" kern="0" cap="none" spc="0" normalizeH="0" baseline="0" dirty="0">
                          <a:ln>
                            <a:noFill/>
                          </a:ln>
                          <a:solidFill>
                            <a:srgbClr val="000000"/>
                          </a:solidFill>
                          <a:effectLst/>
                          <a:uLnTx/>
                          <a:uFillTx/>
                          <a:latin typeface="Arial"/>
                          <a:ea typeface="Calibri"/>
                          <a:cs typeface="+mn-cs"/>
                          <a:sym typeface="Arial"/>
                        </a:rPr>
                        <a:t> (</a:t>
                      </a:r>
                      <a:r>
                        <a:rPr kumimoji="0" lang="en-US" sz="1600" b="0" i="0" u="none" strike="noStrike" kern="0" cap="none" spc="0" normalizeH="0" baseline="0" dirty="0" err="1">
                          <a:ln>
                            <a:noFill/>
                          </a:ln>
                          <a:solidFill>
                            <a:srgbClr val="000000"/>
                          </a:solidFill>
                          <a:effectLst/>
                          <a:uLnTx/>
                          <a:uFillTx/>
                          <a:latin typeface="Arial"/>
                          <a:ea typeface="Calibri"/>
                          <a:cs typeface="+mn-cs"/>
                          <a:sym typeface="Arial"/>
                        </a:rPr>
                        <a:t>Ohlange</a:t>
                      </a:r>
                      <a:r>
                        <a:rPr kumimoji="0" lang="en-US" sz="1600" b="0" i="0" u="none" strike="noStrike" kern="0" cap="none" spc="0" normalizeH="0" baseline="0" dirty="0">
                          <a:ln>
                            <a:noFill/>
                          </a:ln>
                          <a:solidFill>
                            <a:srgbClr val="000000"/>
                          </a:solidFill>
                          <a:effectLst/>
                          <a:uLnTx/>
                          <a:uFillTx/>
                          <a:latin typeface="Arial"/>
                          <a:ea typeface="Calibri"/>
                          <a:cs typeface="+mn-cs"/>
                          <a:sym typeface="Arial"/>
                        </a:rPr>
                        <a:t> area)</a:t>
                      </a:r>
                      <a:r>
                        <a:rPr lang="en-US" sz="1600" b="0" i="0" u="none" strike="noStrike" kern="0" cap="none" spc="0" normalizeH="0" baseline="0" dirty="0">
                          <a:ln>
                            <a:noFill/>
                          </a:ln>
                          <a:solidFill>
                            <a:srgbClr val="000000"/>
                          </a:solidFill>
                          <a:effectLst/>
                          <a:uLnTx/>
                          <a:uFillTx/>
                          <a:latin typeface="Arial"/>
                          <a:ea typeface="Calibri"/>
                          <a:cs typeface="+mn-cs"/>
                        </a:rPr>
                        <a:t> </a:t>
                      </a:r>
                      <a:endParaRPr kumimoji="0" lang="en-US" sz="1600" b="0" i="0" u="none" strike="noStrike" kern="0" cap="none" spc="0" normalizeH="0" baseline="0">
                        <a:ln>
                          <a:noFill/>
                        </a:ln>
                        <a:solidFill>
                          <a:srgbClr val="000000"/>
                        </a:solidFill>
                        <a:effectLst/>
                        <a:uLnTx/>
                        <a:uFillTx/>
                        <a:latin typeface="Arial"/>
                        <a:ea typeface="Calibri"/>
                        <a:cs typeface="+mn-cs"/>
                        <a:sym typeface="Arial"/>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55</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155 households</a:t>
                      </a:r>
                      <a:r>
                        <a:rPr lang="en-US" sz="1600" b="0" i="0" u="none" strike="noStrike" kern="0" cap="none" spc="0" normalizeH="0" baseline="0" dirty="0">
                          <a:ln>
                            <a:noFill/>
                          </a:ln>
                          <a:solidFill>
                            <a:srgbClr val="000000"/>
                          </a:solidFill>
                          <a:effectLst/>
                          <a:uLnTx/>
                          <a:uFillTx/>
                          <a:latin typeface="Arial"/>
                          <a:ea typeface="Calibri"/>
                          <a:cs typeface="+mn-cs"/>
                        </a:rPr>
                        <a:t> </a:t>
                      </a:r>
                      <a:endParaRPr kumimoji="0" lang="en-US" sz="1600" b="0" i="0" u="none" strike="noStrike" kern="0" cap="none" spc="0" normalizeH="0" baseline="0">
                        <a:ln>
                          <a:noFill/>
                        </a:ln>
                        <a:solidFill>
                          <a:srgbClr val="000000"/>
                        </a:solidFill>
                        <a:effectLst/>
                        <a:uLnTx/>
                        <a:uFillTx/>
                        <a:latin typeface="Arial"/>
                        <a:ea typeface="Calibri"/>
                        <a:cs typeface="+mn-cs"/>
                        <a:sym typeface="Arial"/>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5 x sponges</a:t>
                      </a:r>
                      <a:r>
                        <a:rPr lang="en-US" sz="1600" b="0" i="0" u="none" strike="noStrike" kern="0" cap="none" spc="0" normalizeH="0" baseline="0" dirty="0">
                          <a:ln>
                            <a:noFill/>
                          </a:ln>
                          <a:solidFill>
                            <a:srgbClr val="000000"/>
                          </a:solidFill>
                          <a:effectLst/>
                          <a:uLnTx/>
                          <a:uFillTx/>
                          <a:latin typeface="Arial"/>
                          <a:ea typeface="Calibri"/>
                          <a:cs typeface="+mn-cs"/>
                        </a:rPr>
                        <a:t> </a:t>
                      </a:r>
                      <a:endParaRPr kumimoji="0" lang="en-US" sz="1600" b="0" i="0" u="none" strike="noStrike" kern="0" cap="none" spc="0" normalizeH="0" baseline="0">
                        <a:ln>
                          <a:noFill/>
                        </a:ln>
                        <a:solidFill>
                          <a:srgbClr val="000000"/>
                        </a:solidFill>
                        <a:effectLst/>
                        <a:uLnTx/>
                        <a:uFillTx/>
                        <a:latin typeface="Arial"/>
                        <a:ea typeface="Calibri"/>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2 x 5 </a:t>
                      </a:r>
                      <a:r>
                        <a:rPr kumimoji="0" lang="en-US" sz="1600" b="0" i="0" u="none" strike="noStrike" kern="0" cap="none" spc="0" normalizeH="0" baseline="0" dirty="0" err="1">
                          <a:ln>
                            <a:noFill/>
                          </a:ln>
                          <a:solidFill>
                            <a:srgbClr val="000000"/>
                          </a:solidFill>
                          <a:effectLst/>
                          <a:uLnTx/>
                          <a:uFillTx/>
                          <a:latin typeface="Arial"/>
                          <a:ea typeface="Calibri"/>
                          <a:cs typeface="+mn-cs"/>
                          <a:sym typeface="Arial"/>
                        </a:rPr>
                        <a:t>litre</a:t>
                      </a:r>
                      <a:r>
                        <a:rPr kumimoji="0" lang="en-US" sz="1600" b="0" i="0" u="none" strike="noStrike" kern="0" cap="none" spc="0" normalizeH="0" baseline="0" dirty="0">
                          <a:ln>
                            <a:noFill/>
                          </a:ln>
                          <a:solidFill>
                            <a:srgbClr val="000000"/>
                          </a:solidFill>
                          <a:effectLst/>
                          <a:uLnTx/>
                          <a:uFillTx/>
                          <a:latin typeface="Arial"/>
                          <a:ea typeface="Calibri"/>
                          <a:cs typeface="+mn-cs"/>
                          <a:sym typeface="Arial"/>
                        </a:rPr>
                        <a:t> water </a:t>
                      </a:r>
                      <a:r>
                        <a:rPr kumimoji="0" lang="en-US" sz="1600" b="0" i="0" u="none" strike="noStrike" kern="0" cap="none" spc="0" normalizeH="0" baseline="0" noProof="0" dirty="0">
                          <a:ln>
                            <a:noFill/>
                          </a:ln>
                          <a:solidFill>
                            <a:srgbClr val="000000"/>
                          </a:solidFill>
                          <a:effectLst/>
                          <a:uLnTx/>
                          <a:uFillTx/>
                          <a:latin typeface="Arial"/>
                          <a:ea typeface="Calibri"/>
                          <a:cs typeface="+mn-cs"/>
                          <a:sym typeface="Arial"/>
                        </a:rPr>
                        <a:t>per household</a:t>
                      </a:r>
                      <a:endParaRPr kumimoji="0" lang="en-US" sz="1600" b="0" i="0" u="none" strike="noStrike" kern="0" cap="none" spc="0" normalizeH="0" baseline="0" dirty="0">
                        <a:ln>
                          <a:noFill/>
                        </a:ln>
                        <a:solidFill>
                          <a:srgbClr val="000000"/>
                        </a:solidFill>
                        <a:effectLst/>
                        <a:uLnTx/>
                        <a:uFillTx/>
                        <a:latin typeface="Arial"/>
                        <a:ea typeface="Calibri"/>
                        <a:cs typeface="+mn-cs"/>
                        <a:sym typeface="Arial"/>
                      </a:endParaRPr>
                    </a:p>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9 x food hampers</a:t>
                      </a:r>
                      <a:r>
                        <a:rPr lang="en-US" sz="1600" b="0" i="0" u="none" strike="noStrike" kern="0" cap="none" spc="0" normalizeH="0" baseline="0" dirty="0">
                          <a:ln>
                            <a:noFill/>
                          </a:ln>
                          <a:solidFill>
                            <a:srgbClr val="000000"/>
                          </a:solidFill>
                          <a:effectLst/>
                          <a:uLnTx/>
                          <a:uFillTx/>
                          <a:latin typeface="Arial"/>
                          <a:ea typeface="Calibri"/>
                          <a:cs typeface="+mn-cs"/>
                        </a:rPr>
                        <a:t> </a:t>
                      </a:r>
                      <a:endParaRPr kumimoji="0" lang="en-US" sz="1600" b="0" i="0" u="none" strike="noStrike" kern="0" cap="none" spc="0" normalizeH="0" baseline="0" dirty="0">
                        <a:ln>
                          <a:noFill/>
                        </a:ln>
                        <a:solidFill>
                          <a:srgbClr val="000000"/>
                        </a:solidFill>
                        <a:effectLst/>
                        <a:uLnTx/>
                        <a:uFillTx/>
                        <a:latin typeface="Arial"/>
                        <a:ea typeface="Calibri"/>
                        <a:cs typeface="+mn-cs"/>
                        <a:sym typeface="Arial"/>
                      </a:endParaRPr>
                    </a:p>
                  </a:txBody>
                  <a:tcPr>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4293895318"/>
                  </a:ext>
                </a:extLst>
              </a:tr>
              <a:tr h="928038">
                <a:tc vMerge="1">
                  <a:txBody>
                    <a:bodyPr/>
                    <a:lstStyle/>
                    <a:p>
                      <a:endParaRPr lang="en-US"/>
                    </a:p>
                  </a:txBody>
                  <a:tcPr/>
                </a:tc>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Clermont (</a:t>
                      </a:r>
                      <a:r>
                        <a:rPr kumimoji="0" lang="en-US" sz="1600" b="0" i="0" u="none" strike="noStrike" kern="0" cap="none" spc="0" normalizeH="0" baseline="0" dirty="0" err="1">
                          <a:ln>
                            <a:noFill/>
                          </a:ln>
                          <a:solidFill>
                            <a:srgbClr val="000000"/>
                          </a:solidFill>
                          <a:effectLst/>
                          <a:uLnTx/>
                          <a:uFillTx/>
                          <a:latin typeface="Arial"/>
                          <a:ea typeface="Calibri"/>
                          <a:cs typeface="+mn-cs"/>
                          <a:sym typeface="Arial"/>
                        </a:rPr>
                        <a:t>Mvuzane</a:t>
                      </a:r>
                      <a:r>
                        <a:rPr lang="en-US" sz="1600" b="0" i="0" u="none" strike="noStrike" kern="0" cap="none" spc="0" normalizeH="0" baseline="0" dirty="0">
                          <a:ln>
                            <a:noFill/>
                          </a:ln>
                          <a:solidFill>
                            <a:srgbClr val="000000"/>
                          </a:solidFill>
                          <a:effectLst/>
                          <a:uLnTx/>
                          <a:uFillTx/>
                          <a:latin typeface="Arial"/>
                          <a:ea typeface="Calibri"/>
                          <a:cs typeface="+mn-cs"/>
                        </a:rPr>
                        <a:t> </a:t>
                      </a:r>
                      <a:r>
                        <a:rPr kumimoji="0" lang="en-US" sz="1600" b="0" i="0" u="none" strike="noStrike" kern="0" cap="none" spc="0" normalizeH="0" baseline="0" dirty="0">
                          <a:ln>
                            <a:noFill/>
                          </a:ln>
                          <a:solidFill>
                            <a:srgbClr val="000000"/>
                          </a:solidFill>
                          <a:effectLst/>
                          <a:uLnTx/>
                          <a:uFillTx/>
                          <a:latin typeface="Arial"/>
                          <a:ea typeface="Calibri"/>
                          <a:cs typeface="+mn-cs"/>
                          <a:sym typeface="Arial"/>
                        </a:rPr>
                        <a:t> Informal settlement)</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22</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200</a:t>
                      </a:r>
                      <a:r>
                        <a:rPr lang="en-US" sz="1600" b="0" i="0" u="none" strike="noStrike" kern="0" cap="none" spc="0" normalizeH="0" baseline="0" dirty="0">
                          <a:ln>
                            <a:noFill/>
                          </a:ln>
                          <a:solidFill>
                            <a:srgbClr val="000000"/>
                          </a:solidFill>
                          <a:effectLst/>
                          <a:uLnTx/>
                          <a:uFillTx/>
                          <a:latin typeface="Arial"/>
                          <a:ea typeface="Calibri"/>
                          <a:cs typeface="+mn-cs"/>
                        </a:rPr>
                        <a:t> </a:t>
                      </a:r>
                      <a:endParaRPr kumimoji="0" lang="en-US" sz="1600" b="0" i="0" u="none" strike="noStrike" kern="0" cap="none" spc="0" normalizeH="0" baseline="0">
                        <a:ln>
                          <a:noFill/>
                        </a:ln>
                        <a:solidFill>
                          <a:srgbClr val="000000"/>
                        </a:solidFill>
                        <a:effectLst/>
                        <a:uLnTx/>
                        <a:uFillTx/>
                        <a:latin typeface="Arial"/>
                        <a:ea typeface="Calibri"/>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Calibri"/>
                          <a:cs typeface="+mn-cs"/>
                          <a:sym typeface="Arial"/>
                        </a:rPr>
                        <a:t>2 x blanket per household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Calibri"/>
                          <a:cs typeface="+mn-cs"/>
                          <a:sym typeface="Arial"/>
                        </a:rPr>
                        <a:t>2 x 5 </a:t>
                      </a:r>
                      <a:r>
                        <a:rPr kumimoji="0" lang="en-US" sz="1600" b="0" i="0" u="none" strike="noStrike" kern="0" cap="none" spc="0" normalizeH="0" baseline="0" noProof="0" dirty="0" err="1">
                          <a:ln>
                            <a:noFill/>
                          </a:ln>
                          <a:solidFill>
                            <a:srgbClr val="000000"/>
                          </a:solidFill>
                          <a:effectLst/>
                          <a:uLnTx/>
                          <a:uFillTx/>
                          <a:latin typeface="Arial"/>
                          <a:ea typeface="Calibri"/>
                          <a:cs typeface="+mn-cs"/>
                          <a:sym typeface="Arial"/>
                        </a:rPr>
                        <a:t>litre</a:t>
                      </a:r>
                      <a:r>
                        <a:rPr kumimoji="0" lang="en-US" sz="1600" b="0" i="0" u="none" strike="noStrike" kern="0" cap="none" spc="0" normalizeH="0" baseline="0" noProof="0" dirty="0">
                          <a:ln>
                            <a:noFill/>
                          </a:ln>
                          <a:solidFill>
                            <a:srgbClr val="000000"/>
                          </a:solidFill>
                          <a:effectLst/>
                          <a:uLnTx/>
                          <a:uFillTx/>
                          <a:latin typeface="Arial"/>
                          <a:ea typeface="Calibri"/>
                          <a:cs typeface="+mn-cs"/>
                          <a:sym typeface="Arial"/>
                        </a:rPr>
                        <a:t> water per household</a:t>
                      </a:r>
                    </a:p>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noProof="0" dirty="0">
                          <a:ln>
                            <a:noFill/>
                          </a:ln>
                          <a:solidFill>
                            <a:srgbClr val="000000"/>
                          </a:solidFill>
                          <a:effectLst/>
                          <a:uLnTx/>
                          <a:uFillTx/>
                          <a:latin typeface="Arial"/>
                          <a:ea typeface="Calibri"/>
                          <a:cs typeface="+mn-cs"/>
                          <a:sym typeface="Arial"/>
                        </a:rPr>
                        <a:t>9 x Food Hampers</a:t>
                      </a:r>
                      <a:r>
                        <a:rPr lang="en-US" sz="1600" b="0" i="0" u="none" strike="noStrike" kern="0" cap="none" spc="0" normalizeH="0" baseline="0" noProof="0" dirty="0">
                          <a:ln>
                            <a:noFill/>
                          </a:ln>
                          <a:solidFill>
                            <a:srgbClr val="000000"/>
                          </a:solidFill>
                          <a:effectLst/>
                          <a:uLnTx/>
                          <a:uFillTx/>
                          <a:latin typeface="Arial"/>
                          <a:ea typeface="Calibri"/>
                          <a:cs typeface="+mn-cs"/>
                        </a:rPr>
                        <a:t> </a:t>
                      </a:r>
                      <a:endParaRPr kumimoji="0" lang="en-US" sz="1600" b="0" i="0" u="none" strike="noStrike" kern="0" cap="none" spc="0" normalizeH="0" baseline="0" noProof="0" dirty="0">
                        <a:ln>
                          <a:noFill/>
                        </a:ln>
                        <a:solidFill>
                          <a:srgbClr val="000000"/>
                        </a:solidFill>
                        <a:effectLst/>
                        <a:uLnTx/>
                        <a:uFillTx/>
                        <a:latin typeface="Arial"/>
                        <a:ea typeface="Calibri"/>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2242674225"/>
                  </a:ext>
                </a:extLst>
              </a:tr>
              <a:tr h="507072">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mn-cs"/>
                          <a:sym typeface="Arial"/>
                        </a:rPr>
                        <a:t>Gift of the Givers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mn-cs"/>
                        <a:sym typeface="Arial"/>
                      </a:endParaRPr>
                    </a:p>
                  </a:txBody>
                  <a:tcPr>
                    <a:lnL w="12700" cmpd="sng">
                      <a:solidFill>
                        <a:prstClr val="black"/>
                      </a:solidFill>
                      <a:prstDash val="soli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0000"/>
                          </a:solidFill>
                          <a:effectLst/>
                          <a:uLnTx/>
                          <a:uFillTx/>
                          <a:latin typeface="Arial"/>
                          <a:ea typeface="Calibri"/>
                          <a:cs typeface="+mn-cs"/>
                          <a:sym typeface="Arial"/>
                        </a:rPr>
                        <a:t>UGu</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000000"/>
                        </a:solidFill>
                        <a:effectLst/>
                        <a:uLnTx/>
                        <a:uFillTx/>
                        <a:latin typeface="Arial"/>
                        <a:ea typeface="Calibri"/>
                        <a:cs typeface="+mn-cs"/>
                        <a:sym typeface="Arial"/>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dirty="0" err="1">
                          <a:ln>
                            <a:noFill/>
                          </a:ln>
                          <a:solidFill>
                            <a:srgbClr val="000000"/>
                          </a:solidFill>
                          <a:effectLst/>
                          <a:uLnTx/>
                          <a:uFillTx/>
                          <a:latin typeface="Arial"/>
                          <a:ea typeface="Calibri"/>
                          <a:cs typeface="+mn-cs"/>
                          <a:sym typeface="Arial"/>
                        </a:rPr>
                        <a:t>Bhobhoyi</a:t>
                      </a:r>
                      <a:r>
                        <a:rPr lang="en-US" sz="1600" b="0" i="0" u="none" strike="noStrike" kern="0" cap="none" spc="0" normalizeH="0" baseline="0" dirty="0">
                          <a:ln>
                            <a:noFill/>
                          </a:ln>
                          <a:solidFill>
                            <a:srgbClr val="000000"/>
                          </a:solidFill>
                          <a:effectLst/>
                          <a:uLnTx/>
                          <a:uFillTx/>
                          <a:latin typeface="Arial"/>
                          <a:ea typeface="Calibri"/>
                          <a:cs typeface="+mn-cs"/>
                        </a:rPr>
                        <a:t> </a:t>
                      </a:r>
                      <a:endParaRPr kumimoji="0" lang="en-US" sz="1600" b="0" i="0" u="none" strike="noStrike" kern="0" cap="none" spc="0" normalizeH="0" baseline="0">
                        <a:ln>
                          <a:noFill/>
                        </a:ln>
                        <a:solidFill>
                          <a:srgbClr val="000000"/>
                        </a:solidFill>
                        <a:effectLst/>
                        <a:uLnTx/>
                        <a:uFillTx/>
                        <a:latin typeface="Arial"/>
                        <a:ea typeface="Calibri"/>
                        <a:cs typeface="+mn-cs"/>
                        <a:sym typeface="Arial"/>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23</a:t>
                      </a:r>
                    </a:p>
                  </a:txBody>
                  <a:tcPr>
                    <a:lnL w="12700" cap="flat" cmpd="sng" algn="ctr">
                      <a:solidFill>
                        <a:prstClr val="black"/>
                      </a:solidFill>
                      <a:prstDash val="solid"/>
                      <a:round/>
                      <a:headEnd type="none" w="med" len="med"/>
                      <a:tailEnd type="none" w="med" len="med"/>
                    </a:lnL>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300</a:t>
                      </a:r>
                    </a:p>
                  </a:txBody>
                  <a:tcP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rowSpan="4">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GB" sz="1600" b="0" i="0" u="none" strike="noStrike" kern="0" cap="none" spc="0" normalizeH="0" baseline="0" dirty="0">
                          <a:ln>
                            <a:noFill/>
                          </a:ln>
                          <a:solidFill>
                            <a:srgbClr val="000000"/>
                          </a:solidFill>
                          <a:effectLst/>
                          <a:uLnTx/>
                          <a:uFillTx/>
                          <a:latin typeface="Arial"/>
                          <a:ea typeface="Calibri"/>
                          <a:cs typeface="+mn-cs"/>
                          <a:sym typeface="Arial"/>
                        </a:rPr>
                        <a:t>300 x food hampers</a:t>
                      </a:r>
                      <a:r>
                        <a:rPr lang="en-GB" sz="1600" b="0" i="0" u="none" strike="noStrike" kern="0" cap="none" spc="0" normalizeH="0" baseline="0" dirty="0">
                          <a:ln>
                            <a:noFill/>
                          </a:ln>
                          <a:solidFill>
                            <a:srgbClr val="000000"/>
                          </a:solidFill>
                          <a:effectLst/>
                          <a:uLnTx/>
                          <a:uFillTx/>
                          <a:latin typeface="Arial"/>
                          <a:ea typeface="Calibri"/>
                          <a:cs typeface="+mn-cs"/>
                        </a:rPr>
                        <a:t> </a:t>
                      </a:r>
                      <a:endParaRPr kumimoji="0" lang="en-GB" sz="1600" b="0" i="0" u="none" strike="noStrike" kern="0" cap="none" spc="0" normalizeH="0" baseline="0">
                        <a:ln>
                          <a:noFill/>
                        </a:ln>
                        <a:solidFill>
                          <a:srgbClr val="000000"/>
                        </a:solidFill>
                        <a:effectLst/>
                        <a:uLnTx/>
                        <a:uFillTx/>
                        <a:latin typeface="Arial"/>
                        <a:ea typeface="Calibri"/>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dirty="0">
                          <a:ln>
                            <a:noFill/>
                          </a:ln>
                          <a:solidFill>
                            <a:srgbClr val="000000"/>
                          </a:solidFill>
                          <a:effectLst/>
                          <a:uLnTx/>
                          <a:uFillTx/>
                          <a:latin typeface="Arial"/>
                          <a:ea typeface="Calibri"/>
                          <a:cs typeface="+mn-cs"/>
                          <a:sym typeface="Arial"/>
                        </a:rPr>
                        <a:t>300 x maize meal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dirty="0">
                          <a:ln>
                            <a:noFill/>
                          </a:ln>
                          <a:solidFill>
                            <a:srgbClr val="000000"/>
                          </a:solidFill>
                          <a:effectLst/>
                          <a:uLnTx/>
                          <a:uFillTx/>
                          <a:latin typeface="Arial"/>
                          <a:ea typeface="Calibri"/>
                          <a:cs typeface="+mn-cs"/>
                          <a:sym typeface="Arial"/>
                        </a:rPr>
                        <a:t>300 x rice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dirty="0">
                          <a:ln>
                            <a:noFill/>
                          </a:ln>
                          <a:solidFill>
                            <a:srgbClr val="000000"/>
                          </a:solidFill>
                          <a:effectLst/>
                          <a:uLnTx/>
                          <a:uFillTx/>
                          <a:latin typeface="Arial"/>
                          <a:ea typeface="Calibri"/>
                          <a:cs typeface="+mn-cs"/>
                          <a:sym typeface="Arial"/>
                        </a:rPr>
                        <a:t>300 x blankets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dirty="0">
                          <a:ln>
                            <a:noFill/>
                          </a:ln>
                          <a:solidFill>
                            <a:srgbClr val="000000"/>
                          </a:solidFill>
                          <a:effectLst/>
                          <a:uLnTx/>
                          <a:uFillTx/>
                          <a:latin typeface="Arial"/>
                          <a:ea typeface="Calibri"/>
                          <a:cs typeface="+mn-cs"/>
                          <a:sym typeface="Arial"/>
                        </a:rPr>
                        <a:t>300 x sponges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dirty="0">
                        <a:ln>
                          <a:noFill/>
                        </a:ln>
                        <a:solidFill>
                          <a:srgbClr val="000000"/>
                        </a:solidFill>
                        <a:effectLst/>
                        <a:uLnTx/>
                        <a:uFillTx/>
                        <a:latin typeface="+mn-lt"/>
                        <a:ea typeface="+mn-ea"/>
                        <a:cs typeface="+mn-cs"/>
                        <a:sym typeface="Arial"/>
                      </a:endParaRPr>
                    </a:p>
                  </a:txBody>
                  <a:tcPr>
                    <a:lnT w="12700" cap="flat" cmpd="sng" algn="ctr">
                      <a:solidFill>
                        <a:prstClr val="black"/>
                      </a:solidFill>
                      <a:prstDash val="solid"/>
                      <a:round/>
                      <a:headEnd type="none" w="med" len="med"/>
                      <a:tailEnd type="none" w="med" len="med"/>
                    </a:lnT>
                  </a:tcPr>
                </a:tc>
                <a:extLst>
                  <a:ext uri="{0D108BD9-81ED-4DB2-BD59-A6C34878D82A}">
                    <a16:rowId xmlns:a16="http://schemas.microsoft.com/office/drawing/2014/main" xmlns="" val="33963167"/>
                  </a:ext>
                </a:extLst>
              </a:tr>
              <a:tr h="507072">
                <a:tc vMerge="1">
                  <a:txBody>
                    <a:bodyPr/>
                    <a:lstStyle/>
                    <a:p>
                      <a:endParaRPr lang="en-ZA"/>
                    </a:p>
                  </a:txBody>
                  <a:tcPr/>
                </a:tc>
                <a:tc vMerge="1">
                  <a:txBody>
                    <a:bodyPr/>
                    <a:lstStyle/>
                    <a:p>
                      <a:endParaRPr lang="en-ZA"/>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err="1">
                          <a:ln>
                            <a:noFill/>
                          </a:ln>
                          <a:solidFill>
                            <a:srgbClr val="000000"/>
                          </a:solidFill>
                          <a:effectLst/>
                          <a:uLnTx/>
                          <a:uFillTx/>
                          <a:latin typeface="Arial"/>
                          <a:ea typeface="Calibri"/>
                          <a:cs typeface="+mn-cs"/>
                          <a:sym typeface="Arial"/>
                        </a:rPr>
                        <a:t>Oshabeni</a:t>
                      </a:r>
                      <a:endParaRPr kumimoji="0" lang="en-US" sz="1600" b="0" i="0" u="none" strike="noStrike" kern="0" cap="none" spc="0" normalizeH="0" baseline="0" dirty="0">
                        <a:ln>
                          <a:noFill/>
                        </a:ln>
                        <a:solidFill>
                          <a:srgbClr val="000000"/>
                        </a:solidFill>
                        <a:effectLst/>
                        <a:uLnTx/>
                        <a:uFillTx/>
                        <a:latin typeface="Arial"/>
                        <a:ea typeface="Calibri"/>
                        <a:cs typeface="+mn-cs"/>
                        <a:sym typeface="Arial"/>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rPr>
                        <a:t>23</a:t>
                      </a:r>
                    </a:p>
                  </a:txBody>
                  <a:tcPr>
                    <a:lnL w="12700" cap="flat" cmpd="sng" algn="ctr">
                      <a:solidFill>
                        <a:prstClr val="black"/>
                      </a:solidFill>
                      <a:prstDash val="solid"/>
                      <a:round/>
                      <a:headEnd type="none" w="med" len="med"/>
                      <a:tailEnd type="none" w="med" len="med"/>
                    </a:lnL>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300</a:t>
                      </a:r>
                    </a:p>
                  </a:txBody>
                  <a:tcP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vMerge="1">
                  <a:txBody>
                    <a:bodyPr/>
                    <a:lstStyle/>
                    <a:p>
                      <a:endParaRPr lang="en-ZA"/>
                    </a:p>
                  </a:txBody>
                  <a:tcPr/>
                </a:tc>
                <a:extLst>
                  <a:ext uri="{0D108BD9-81ED-4DB2-BD59-A6C34878D82A}">
                    <a16:rowId xmlns:a16="http://schemas.microsoft.com/office/drawing/2014/main" xmlns="" val="316559050"/>
                  </a:ext>
                </a:extLst>
              </a:tr>
              <a:tr h="507072">
                <a:tc vMerge="1">
                  <a:txBody>
                    <a:bodyPr/>
                    <a:lstStyle/>
                    <a:p>
                      <a:endParaRPr lang="en-ZA"/>
                    </a:p>
                  </a:txBody>
                  <a:tcPr/>
                </a:tc>
                <a:tc vMerge="1">
                  <a:txBody>
                    <a:bodyPr/>
                    <a:lstStyle/>
                    <a:p>
                      <a:endParaRPr lang="en-ZA"/>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err="1">
                          <a:ln>
                            <a:noFill/>
                          </a:ln>
                          <a:solidFill>
                            <a:srgbClr val="000000"/>
                          </a:solidFill>
                          <a:effectLst/>
                          <a:uLnTx/>
                          <a:uFillTx/>
                          <a:latin typeface="Arial"/>
                          <a:ea typeface="Calibri"/>
                          <a:cs typeface="+mn-cs"/>
                          <a:sym typeface="Arial"/>
                        </a:rPr>
                        <a:t>Mtwalume</a:t>
                      </a:r>
                      <a:endParaRPr kumimoji="0" lang="en-US" sz="1600" b="0" i="0" u="none" strike="noStrike" kern="0" cap="none" spc="0" normalizeH="0" baseline="0" dirty="0">
                        <a:ln>
                          <a:noFill/>
                        </a:ln>
                        <a:solidFill>
                          <a:srgbClr val="000000"/>
                        </a:solidFill>
                        <a:effectLst/>
                        <a:uLnTx/>
                        <a:uFillTx/>
                        <a:latin typeface="Arial"/>
                        <a:ea typeface="Calibri"/>
                        <a:cs typeface="+mn-cs"/>
                        <a:sym typeface="Arial"/>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19</a:t>
                      </a:r>
                    </a:p>
                  </a:txBody>
                  <a:tcPr>
                    <a:lnL w="12700" cap="flat" cmpd="sng" algn="ctr">
                      <a:solidFill>
                        <a:prstClr val="black"/>
                      </a:solidFill>
                      <a:prstDash val="solid"/>
                      <a:round/>
                      <a:headEnd type="none" w="med" len="med"/>
                      <a:tailEnd type="none" w="med" len="med"/>
                    </a:lnL>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300</a:t>
                      </a:r>
                    </a:p>
                  </a:txBody>
                  <a:tcP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vMerge="1">
                  <a:txBody>
                    <a:bodyPr/>
                    <a:lstStyle/>
                    <a:p>
                      <a:endParaRPr lang="en-ZA"/>
                    </a:p>
                  </a:txBody>
                  <a:tcPr/>
                </a:tc>
                <a:extLst>
                  <a:ext uri="{0D108BD9-81ED-4DB2-BD59-A6C34878D82A}">
                    <a16:rowId xmlns:a16="http://schemas.microsoft.com/office/drawing/2014/main" xmlns="" val="1663538316"/>
                  </a:ext>
                </a:extLst>
              </a:tr>
              <a:tr h="507072">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mn-cs"/>
                        <a:sym typeface="Arial"/>
                      </a:endParaRPr>
                    </a:p>
                  </a:txBody>
                  <a:tcP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mn-cs"/>
                        <a:sym typeface="Arial"/>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err="1">
                          <a:ln>
                            <a:noFill/>
                          </a:ln>
                          <a:solidFill>
                            <a:srgbClr val="000000"/>
                          </a:solidFill>
                          <a:effectLst/>
                          <a:uLnTx/>
                          <a:uFillTx/>
                          <a:latin typeface="Arial"/>
                          <a:ea typeface="Calibri"/>
                          <a:cs typeface="+mn-cs"/>
                          <a:sym typeface="Arial"/>
                        </a:rPr>
                        <a:t>Mkholombe</a:t>
                      </a:r>
                      <a:endParaRPr kumimoji="0" lang="en-US" sz="1600" b="0" i="0" u="none" strike="noStrike" kern="0" cap="none" spc="0" normalizeH="0" baseline="0" dirty="0">
                        <a:ln>
                          <a:noFill/>
                        </a:ln>
                        <a:solidFill>
                          <a:srgbClr val="000000"/>
                        </a:solidFill>
                        <a:effectLst/>
                        <a:uLnTx/>
                        <a:uFillTx/>
                        <a:latin typeface="Arial"/>
                        <a:ea typeface="Calibri"/>
                        <a:cs typeface="+mn-cs"/>
                        <a:sym typeface="Arial"/>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16</a:t>
                      </a:r>
                    </a:p>
                  </a:txBody>
                  <a:tcPr>
                    <a:lnL w="12700" cap="flat" cmpd="sng" algn="ctr">
                      <a:solidFill>
                        <a:prstClr val="black"/>
                      </a:solidFill>
                      <a:prstDash val="solid"/>
                      <a:round/>
                      <a:headEnd type="none" w="med" len="med"/>
                      <a:tailEnd type="none" w="med" len="med"/>
                    </a:lnL>
                    <a:lnT w="12700" cap="flat" cmpd="sng" algn="ctr">
                      <a:solidFill>
                        <a:prstClr val="black"/>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rgbClr val="000000"/>
                          </a:solidFill>
                          <a:effectLst/>
                          <a:uLnTx/>
                          <a:uFillTx/>
                          <a:latin typeface="Arial"/>
                          <a:ea typeface="Calibri"/>
                          <a:cs typeface="+mn-cs"/>
                          <a:sym typeface="Arial"/>
                        </a:rPr>
                        <a:t>300</a:t>
                      </a:r>
                    </a:p>
                  </a:txBody>
                  <a:tcPr>
                    <a:lnT w="12700" cap="flat" cmpd="sng" algn="ctr">
                      <a:solidFill>
                        <a:prstClr val="black"/>
                      </a:solidFill>
                      <a:prstDash val="solid"/>
                      <a:round/>
                      <a:headEnd type="none" w="med" len="med"/>
                      <a:tailEnd type="none" w="med" len="med"/>
                    </a:lnT>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a:ln>
                          <a:noFill/>
                        </a:ln>
                        <a:solidFill>
                          <a:srgbClr val="000000"/>
                        </a:solidFill>
                        <a:effectLst/>
                        <a:uLnTx/>
                        <a:uFillTx/>
                        <a:latin typeface="+mn-lt"/>
                        <a:ea typeface="+mn-ea"/>
                        <a:cs typeface="+mn-cs"/>
                        <a:sym typeface="Arial"/>
                      </a:endParaRPr>
                    </a:p>
                  </a:txBody>
                  <a:tcPr>
                    <a:lnT w="12700" cap="flat" cmpd="sng" algn="ctr">
                      <a:solidFill>
                        <a:prstClr val="black"/>
                      </a:solidFill>
                      <a:prstDash val="solid"/>
                      <a:round/>
                      <a:headEnd type="none" w="med" len="med"/>
                      <a:tailEnd type="none" w="med" len="med"/>
                    </a:lnT>
                  </a:tcPr>
                </a:tc>
                <a:extLst>
                  <a:ext uri="{0D108BD9-81ED-4DB2-BD59-A6C34878D82A}">
                    <a16:rowId xmlns:a16="http://schemas.microsoft.com/office/drawing/2014/main" xmlns="" val="4150292669"/>
                  </a:ext>
                </a:extLst>
              </a:tr>
            </a:tbl>
          </a:graphicData>
        </a:graphic>
      </p:graphicFrame>
      <p:sp>
        <p:nvSpPr>
          <p:cNvPr id="4" name="TextBox 3">
            <a:extLst>
              <a:ext uri="{FF2B5EF4-FFF2-40B4-BE49-F238E27FC236}">
                <a16:creationId xmlns:a16="http://schemas.microsoft.com/office/drawing/2014/main" xmlns="" id="{990D0D4A-9252-5D9C-A238-B3EF8F44BF7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extLst>
      <p:ext uri="{BB962C8B-B14F-4D97-AF65-F5344CB8AC3E}">
        <p14:creationId xmlns:p14="http://schemas.microsoft.com/office/powerpoint/2010/main" xmlns="" val="3336749485"/>
      </p:ext>
    </p:extLst>
  </p:cSld>
  <p:clrMapOvr>
    <a:masterClrMapping/>
  </p:clrMapOvr>
  <p:transition>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p:txBody>
          <a:bodyPr/>
          <a:lstStyle/>
          <a:p>
            <a:fld id="{2DDF82E0-F617-466A-8989-E6F91EEE8384}" type="slidenum">
              <a:rPr lang="en-US" altLang="en-US" sz="1600">
                <a:solidFill>
                  <a:prstClr val="white"/>
                </a:solidFill>
              </a:rPr>
              <a:pPr/>
              <a:t>15</a:t>
            </a:fld>
            <a:endParaRPr lang="en-US" altLang="en-US" sz="1600">
              <a:solidFill>
                <a:prstClr val="white"/>
              </a:solidFill>
            </a:endParaRPr>
          </a:p>
        </p:txBody>
      </p:sp>
      <p:sp>
        <p:nvSpPr>
          <p:cNvPr id="16" name="Slide Number Placeholder 3"/>
          <p:cNvSpPr txBox="1"/>
          <p:nvPr/>
        </p:nvSpPr>
        <p:spPr>
          <a:xfrm>
            <a:off x="1559496" y="6448252"/>
            <a:ext cx="2133600" cy="365125"/>
          </a:xfrm>
          <a:prstGeom prst="rect">
            <a:avLst/>
          </a:prstGeom>
        </p:spPr>
        <p:txBody>
          <a:bodyPr vert="horz" wrap="square" lIns="91440" tIns="45720" rIns="91440" bIns="45720" numCol="1" anchor="ctr" anchorCtr="0" compatLnSpc="1"/>
          <a:lstStyle>
            <a:defPPr>
              <a:defRPr lang="en-US"/>
            </a:defPPr>
            <a:lvl1pPr algn="r" rtl="0" fontAlgn="base">
              <a:spcBef>
                <a:spcPct val="0"/>
              </a:spcBef>
              <a:spcAft>
                <a:spcPct val="0"/>
              </a:spcAft>
              <a:defRPr sz="1200" kern="1200">
                <a:solidFill>
                  <a:srgbClr val="898989"/>
                </a:solidFill>
                <a:latin typeface="Calibri"/>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fld id="{5D312F24-582A-4117-A0B2-A1DD2489FD11}" type="slidenum">
              <a:rPr lang="en-US" altLang="en-US">
                <a:solidFill>
                  <a:schemeClr val="tx1"/>
                </a:solidFill>
                <a:latin typeface="Arial" charset="0"/>
                <a:cs typeface="Arial" charset="0"/>
              </a:rPr>
              <a:pPr algn="l"/>
              <a:t>15</a:t>
            </a:fld>
            <a:endParaRPr lang="en-US" altLang="en-US">
              <a:solidFill>
                <a:schemeClr val="tx1"/>
              </a:solidFill>
              <a:latin typeface="Arial" charset="0"/>
              <a:cs typeface="Arial" charset="0"/>
            </a:endParaRPr>
          </a:p>
        </p:txBody>
      </p:sp>
      <p:graphicFrame>
        <p:nvGraphicFramePr>
          <p:cNvPr id="4" name="Table 3"/>
          <p:cNvGraphicFramePr>
            <a:graphicFrameLocks noGrp="1"/>
          </p:cNvGraphicFramePr>
          <p:nvPr>
            <p:extLst>
              <p:ext uri="{D42A27DB-BD31-4B8C-83A1-F6EECF244321}">
                <p14:modId xmlns:p14="http://schemas.microsoft.com/office/powerpoint/2010/main" xmlns="" val="2646581648"/>
              </p:ext>
            </p:extLst>
          </p:nvPr>
        </p:nvGraphicFramePr>
        <p:xfrm>
          <a:off x="566853" y="873512"/>
          <a:ext cx="11138996" cy="5900419"/>
        </p:xfrm>
        <a:graphic>
          <a:graphicData uri="http://schemas.openxmlformats.org/drawingml/2006/table">
            <a:tbl>
              <a:tblPr firstRow="1" bandRow="1"/>
              <a:tblGrid>
                <a:gridCol w="1771904">
                  <a:extLst>
                    <a:ext uri="{9D8B030D-6E8A-4147-A177-3AD203B41FA5}">
                      <a16:colId xmlns:a16="http://schemas.microsoft.com/office/drawing/2014/main" xmlns="" val="3703811217"/>
                    </a:ext>
                  </a:extLst>
                </a:gridCol>
                <a:gridCol w="2925486">
                  <a:extLst>
                    <a:ext uri="{9D8B030D-6E8A-4147-A177-3AD203B41FA5}">
                      <a16:colId xmlns:a16="http://schemas.microsoft.com/office/drawing/2014/main" xmlns="" val="585981676"/>
                    </a:ext>
                  </a:extLst>
                </a:gridCol>
                <a:gridCol w="2750141">
                  <a:extLst>
                    <a:ext uri="{9D8B030D-6E8A-4147-A177-3AD203B41FA5}">
                      <a16:colId xmlns:a16="http://schemas.microsoft.com/office/drawing/2014/main" xmlns="" val="1549276741"/>
                    </a:ext>
                  </a:extLst>
                </a:gridCol>
                <a:gridCol w="3691465">
                  <a:extLst>
                    <a:ext uri="{9D8B030D-6E8A-4147-A177-3AD203B41FA5}">
                      <a16:colId xmlns:a16="http://schemas.microsoft.com/office/drawing/2014/main" xmlns="" val="1872493509"/>
                    </a:ext>
                  </a:extLst>
                </a:gridCol>
              </a:tblGrid>
              <a:tr h="59363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rtl="0" eaLnBrk="1" fontAlgn="auto" latinLnBrk="0" hangingPunct="1">
                        <a:lnSpc>
                          <a:spcPct val="100000"/>
                        </a:lnSpc>
                        <a:spcBef>
                          <a:spcPts val="0"/>
                        </a:spcBef>
                        <a:spcAft>
                          <a:spcPts val="0"/>
                        </a:spcAft>
                        <a:buClr>
                          <a:srgbClr val="000000"/>
                        </a:buClr>
                        <a:buSzTx/>
                        <a:buFont typeface="Arial"/>
                        <a:buNone/>
                      </a:pPr>
                      <a:r>
                        <a:rPr lang="en-US" sz="1600" b="1" dirty="0"/>
                        <a:t>Municipality </a:t>
                      </a:r>
                    </a:p>
                    <a:p>
                      <a:endParaRPr lang="en-US" sz="16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t>Organization</a:t>
                      </a:r>
                    </a:p>
                    <a:p>
                      <a:endParaRPr lang="en-US" sz="16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US" sz="1600" b="1" i="0" u="none" strike="noStrike" cap="none" dirty="0">
                          <a:solidFill>
                            <a:schemeClr val="tx1"/>
                          </a:solidFill>
                          <a:latin typeface="+mn-lt"/>
                          <a:ea typeface="+mn-ea"/>
                          <a:cs typeface="+mn-cs"/>
                          <a:sym typeface="Arial"/>
                        </a:rPr>
                        <a:t>Donation received</a:t>
                      </a:r>
                      <a:r>
                        <a:rPr lang="en-US" sz="1600" b="1" i="0" u="none" strike="noStrike" cap="none" baseline="0" dirty="0">
                          <a:solidFill>
                            <a:schemeClr val="tx1"/>
                          </a:solidFill>
                          <a:latin typeface="+mn-lt"/>
                          <a:ea typeface="+mn-ea"/>
                          <a:cs typeface="+mn-cs"/>
                        </a:rPr>
                        <a:t> </a:t>
                      </a:r>
                      <a:endParaRPr lang="en-US" sz="1600" b="1" i="0" u="none" strike="noStrike" cap="none" dirty="0">
                        <a:solidFill>
                          <a:schemeClr val="tx1"/>
                        </a:solidFill>
                        <a:latin typeface="+mn-lt"/>
                        <a:ea typeface="+mn-ea"/>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mn-lt"/>
                          <a:ea typeface="+mn-ea"/>
                          <a:cs typeface="+mn-cs"/>
                          <a:sym typeface="Arial"/>
                        </a:rPr>
                        <a:t>Area of support</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1081986682"/>
                  </a:ext>
                </a:extLst>
              </a:tr>
              <a:tr h="660654">
                <a:tc>
                  <a:txBody>
                    <a:bodyPr/>
                    <a:lstStyle/>
                    <a:p>
                      <a:r>
                        <a:rPr lang="en-US" sz="1600" b="0" dirty="0" err="1"/>
                        <a:t>UGu</a:t>
                      </a:r>
                      <a:r>
                        <a:rPr lang="en-US" sz="1600" b="0" baseline="0" dirty="0"/>
                        <a:t> </a:t>
                      </a:r>
                      <a:endParaRPr lang="en-US" sz="1600" b="0"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l" rtl="0" eaLnBrk="1" fontAlgn="auto" latinLnBrk="0" hangingPunct="1">
                        <a:lnSpc>
                          <a:spcPct val="100000"/>
                        </a:lnSpc>
                        <a:spcBef>
                          <a:spcPts val="0"/>
                        </a:spcBef>
                        <a:spcAft>
                          <a:spcPts val="0"/>
                        </a:spcAft>
                        <a:buClr>
                          <a:srgbClr val="000000"/>
                        </a:buClr>
                        <a:buSzTx/>
                        <a:buFont typeface="Arial"/>
                        <a:buNone/>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Bates Isuzu</a:t>
                      </a:r>
                      <a:r>
                        <a:rPr lang="en-ZA" sz="1600" b="0" i="0" u="none" strike="noStrike" kern="0" cap="none" spc="0" normalizeH="0" baseline="0" dirty="0">
                          <a:ln>
                            <a:noFill/>
                          </a:ln>
                          <a:solidFill>
                            <a:schemeClr val="tx1"/>
                          </a:solidFill>
                          <a:effectLst/>
                          <a:uLnTx/>
                          <a:uFillTx/>
                          <a:latin typeface="Arial"/>
                          <a:ea typeface="Calibri"/>
                          <a:cs typeface="+mn-cs"/>
                        </a:rPr>
                        <a:t> </a:t>
                      </a:r>
                      <a:endParaRPr kumimoji="0" lang="en-ZA" sz="1600" b="0" i="0" u="none" strike="noStrike" kern="0" cap="none" spc="0" normalizeH="0" baseline="0">
                        <a:ln>
                          <a:noFill/>
                        </a:ln>
                        <a:solidFill>
                          <a:schemeClr val="tx1"/>
                        </a:solidFill>
                        <a:effectLst/>
                        <a:uLnTx/>
                        <a:uFillTx/>
                        <a:latin typeface="Arial"/>
                        <a:ea typeface="Calibri"/>
                        <a:cs typeface="+mn-cs"/>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l" rtl="0" eaLnBrk="1" fontAlgn="auto" latinLnBrk="0" hangingPunct="1">
                        <a:lnSpc>
                          <a:spcPct val="100000"/>
                        </a:lnSpc>
                        <a:spcBef>
                          <a:spcPts val="0"/>
                        </a:spcBef>
                        <a:spcAft>
                          <a:spcPts val="0"/>
                        </a:spcAft>
                        <a:buClr>
                          <a:srgbClr val="000000"/>
                        </a:buClr>
                        <a:buSzTx/>
                        <a:buFont typeface="Arial"/>
                        <a:buNone/>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100 loaves of bread per municipality</a:t>
                      </a:r>
                      <a:r>
                        <a:rPr lang="en-ZA" sz="1600" b="0" i="0" u="none" strike="noStrike" kern="0" cap="none" spc="0" normalizeH="0" baseline="0" dirty="0">
                          <a:ln>
                            <a:noFill/>
                          </a:ln>
                          <a:solidFill>
                            <a:schemeClr val="tx1"/>
                          </a:solidFill>
                          <a:effectLst/>
                          <a:uLnTx/>
                          <a:uFillTx/>
                          <a:latin typeface="Arial"/>
                          <a:ea typeface="Calibri"/>
                          <a:cs typeface="+mn-cs"/>
                        </a:rPr>
                        <a:t> </a:t>
                      </a:r>
                      <a:endParaRPr kumimoji="0" lang="en-ZA" sz="1600" b="0" i="0" u="none" strike="noStrike" kern="0" cap="none" spc="0" normalizeH="0" baseline="0">
                        <a:ln>
                          <a:noFill/>
                        </a:ln>
                        <a:solidFill>
                          <a:schemeClr val="tx1"/>
                        </a:solidFill>
                        <a:effectLst/>
                        <a:uLnTx/>
                        <a:uFillTx/>
                        <a:latin typeface="Arial"/>
                        <a:ea typeface="Calibri"/>
                        <a:cs typeface="+mn-cs"/>
                        <a:sym typeface="Arial"/>
                      </a:endParaRPr>
                    </a:p>
                    <a:p>
                      <a:pPr marL="0" marR="0" indent="0" algn="l" rtl="0" eaLnBrk="1" fontAlgn="auto" latinLnBrk="0" hangingPunct="1">
                        <a:lnSpc>
                          <a:spcPct val="100000"/>
                        </a:lnSpc>
                        <a:spcBef>
                          <a:spcPts val="0"/>
                        </a:spcBef>
                        <a:spcAft>
                          <a:spcPts val="0"/>
                        </a:spcAft>
                        <a:buClr>
                          <a:srgbClr val="000000"/>
                        </a:buClr>
                        <a:buSzTx/>
                        <a:buFont typeface="Arial"/>
                        <a:buNone/>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500 loaves of bread per shelter</a:t>
                      </a:r>
                      <a:r>
                        <a:rPr lang="en-ZA" sz="1600" b="0" i="0" u="none" strike="noStrike" kern="0" cap="none" spc="0" normalizeH="0" baseline="0" dirty="0">
                          <a:ln>
                            <a:noFill/>
                          </a:ln>
                          <a:solidFill>
                            <a:schemeClr val="tx1"/>
                          </a:solidFill>
                          <a:effectLst/>
                          <a:uLnTx/>
                          <a:uFillTx/>
                          <a:latin typeface="Arial"/>
                          <a:ea typeface="Calibri"/>
                          <a:cs typeface="+mn-cs"/>
                        </a:rPr>
                        <a:t> </a:t>
                      </a:r>
                      <a:endParaRPr kumimoji="0" lang="en-ZA" sz="1600" b="0" i="0" u="none" strike="noStrike" kern="0" cap="none" spc="0" normalizeH="0" baseline="0" dirty="0">
                        <a:ln>
                          <a:noFill/>
                        </a:ln>
                        <a:solidFill>
                          <a:schemeClr val="tx1"/>
                        </a:solidFill>
                        <a:effectLst/>
                        <a:uLnTx/>
                        <a:uFillTx/>
                        <a:latin typeface="Arial"/>
                        <a:ea typeface="Calibri"/>
                        <a:cs typeface="+mn-cs"/>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1200" cap="none" spc="0" normalizeH="0" baseline="0" noProof="0" dirty="0">
                          <a:ln>
                            <a:noFill/>
                          </a:ln>
                          <a:solidFill>
                            <a:schemeClr val="tx1"/>
                          </a:solidFill>
                          <a:effectLst/>
                          <a:uLnTx/>
                          <a:uFillTx/>
                          <a:latin typeface="Arial"/>
                          <a:ea typeface="Calibri"/>
                          <a:cs typeface="Times New Roman"/>
                          <a:sym typeface="Arial"/>
                        </a:rPr>
                        <a:t>Identified wards in local municipalities</a:t>
                      </a: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879286828"/>
                  </a:ext>
                </a:extLst>
              </a:tr>
              <a:tr h="64150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rtl="0" eaLnBrk="1" fontAlgn="auto" latinLnBrk="0" hangingPunct="1">
                        <a:lnSpc>
                          <a:spcPct val="100000"/>
                        </a:lnSpc>
                        <a:spcBef>
                          <a:spcPts val="0"/>
                        </a:spcBef>
                        <a:spcAft>
                          <a:spcPts val="0"/>
                        </a:spcAft>
                        <a:buClr>
                          <a:srgbClr val="000000"/>
                        </a:buClr>
                        <a:buSzTx/>
                        <a:buFont typeface="Arial"/>
                        <a:buNone/>
                      </a:pPr>
                      <a:r>
                        <a:rPr lang="en-US" sz="1600" b="0" i="0" u="none" strike="noStrike" kern="0" cap="none" spc="0" normalizeH="0" baseline="0" noProof="0" dirty="0" err="1">
                          <a:ln>
                            <a:noFill/>
                          </a:ln>
                          <a:solidFill>
                            <a:srgbClr val="000000"/>
                          </a:solidFill>
                          <a:effectLst/>
                          <a:uLnTx/>
                          <a:uFillTx/>
                          <a:latin typeface="+mn-lt"/>
                        </a:rPr>
                        <a:t>ILembe</a:t>
                      </a:r>
                      <a:r>
                        <a:rPr lang="en-US" sz="1600" b="0" i="0" u="none" strike="noStrike" kern="0" cap="none" spc="0" normalizeH="0" baseline="0" noProof="0" dirty="0">
                          <a:ln>
                            <a:noFill/>
                          </a:ln>
                          <a:solidFill>
                            <a:srgbClr val="000000"/>
                          </a:solidFill>
                          <a:effectLst/>
                          <a:uLnTx/>
                          <a:uFillTx/>
                          <a:latin typeface="+mn-lt"/>
                        </a:rPr>
                        <a:t> </a:t>
                      </a:r>
                      <a:r>
                        <a:rPr kumimoji="0" lang="en-US" sz="1600" b="0" i="0" u="none" strike="noStrike" kern="0" cap="none" spc="0" normalizeH="0" baseline="0" noProof="0" dirty="0">
                          <a:ln>
                            <a:noFill/>
                          </a:ln>
                          <a:solidFill>
                            <a:srgbClr val="000000"/>
                          </a:solidFill>
                          <a:effectLst/>
                          <a:uLnTx/>
                          <a:uFillTx/>
                          <a:latin typeface="+mn-lt"/>
                          <a:sym typeface="Arial"/>
                        </a:rPr>
                        <a:t>District</a:t>
                      </a:r>
                      <a:r>
                        <a:rPr lang="en-US" sz="1600" b="0" i="0" u="none" strike="noStrike" kern="0" cap="none" spc="0" normalizeH="0" baseline="0" noProof="0" dirty="0">
                          <a:ln>
                            <a:noFill/>
                          </a:ln>
                          <a:solidFill>
                            <a:srgbClr val="000000"/>
                          </a:solidFill>
                          <a:effectLst/>
                          <a:uLnTx/>
                          <a:uFillTx/>
                          <a:latin typeface="+mn-lt"/>
                        </a:rPr>
                        <a:t> </a:t>
                      </a:r>
                      <a:endParaRPr lang="en-US" sz="1600" b="1" dirty="0"/>
                    </a:p>
                  </a:txBody>
                  <a:tcPr>
                    <a:lnL w="12700" cmpd="sng">
                      <a:solidFill>
                        <a:prstClr val="black"/>
                      </a:solidFill>
                      <a:prstDash val="soli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noProof="0" dirty="0">
                          <a:ln>
                            <a:noFill/>
                          </a:ln>
                          <a:solidFill>
                            <a:schemeClr val="tx1"/>
                          </a:solidFill>
                          <a:effectLst/>
                          <a:uLnTx/>
                          <a:uFillTx/>
                          <a:latin typeface="+mn-lt"/>
                          <a:ea typeface="+mn-ea"/>
                          <a:cs typeface="+mn-cs"/>
                          <a:sym typeface="Arial"/>
                        </a:rPr>
                        <a:t>MTN</a:t>
                      </a:r>
                      <a:r>
                        <a:rPr lang="en-US" sz="1600" b="0" i="0" u="none" strike="noStrike" kern="0" cap="none" spc="0" normalizeH="0" baseline="0" noProof="0" dirty="0">
                          <a:ln>
                            <a:noFill/>
                          </a:ln>
                          <a:solidFill>
                            <a:schemeClr val="tx1"/>
                          </a:solidFill>
                          <a:effectLst/>
                          <a:uLnTx/>
                          <a:uFillTx/>
                          <a:latin typeface="+mn-lt"/>
                          <a:ea typeface="+mn-ea"/>
                          <a:cs typeface="+mn-cs"/>
                        </a:rPr>
                        <a:t> </a:t>
                      </a:r>
                      <a:endParaRPr kumimoji="0" lang="en-US" sz="1600" b="0" i="0" u="none" strike="noStrike" kern="0" cap="none" spc="0" normalizeH="0" baseline="0" noProof="0" dirty="0">
                        <a:ln>
                          <a:noFill/>
                        </a:ln>
                        <a:solidFill>
                          <a:schemeClr val="tx1"/>
                        </a:solidFill>
                        <a:effectLst/>
                        <a:uLnTx/>
                        <a:uFillTx/>
                        <a:latin typeface="+mn-lt"/>
                        <a:ea typeface="+mn-ea"/>
                        <a:cs typeface="+mn-cs"/>
                        <a:sym typeface="Arial"/>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just">
                        <a:lnSpc>
                          <a:spcPct val="100000"/>
                        </a:lnSpc>
                        <a:spcAft>
                          <a:spcPts val="800"/>
                        </a:spcAft>
                      </a:pPr>
                      <a:r>
                        <a:rPr lang="en-ZA" sz="1600" dirty="0">
                          <a:solidFill>
                            <a:schemeClr val="tx1"/>
                          </a:solidFill>
                          <a:effectLst/>
                          <a:latin typeface="Arial"/>
                          <a:ea typeface="Calibri"/>
                          <a:cs typeface="Times New Roman"/>
                        </a:rPr>
                        <a:t>300 Blankets</a:t>
                      </a:r>
                    </a:p>
                    <a:p>
                      <a:pPr>
                        <a:lnSpc>
                          <a:spcPct val="100000"/>
                        </a:lnSpc>
                      </a:pPr>
                      <a:r>
                        <a:rPr lang="en-ZA" sz="1600" dirty="0">
                          <a:solidFill>
                            <a:schemeClr val="tx1"/>
                          </a:solidFill>
                          <a:effectLst/>
                          <a:latin typeface="Arial"/>
                          <a:ea typeface="Calibri"/>
                        </a:rPr>
                        <a:t>300 Food Parcels</a:t>
                      </a:r>
                      <a:endParaRPr kumimoji="0" lang="en-US" sz="1600" b="0" i="0" u="none" strike="noStrike" kern="0" cap="none" spc="0" normalizeH="0" baseline="0" dirty="0">
                        <a:ln>
                          <a:noFill/>
                        </a:ln>
                        <a:solidFill>
                          <a:schemeClr val="tx1"/>
                        </a:solidFill>
                        <a:effectLst/>
                        <a:uLnTx/>
                        <a:uFillTx/>
                        <a:latin typeface="Arial"/>
                        <a:ea typeface="Calibri"/>
                        <a:cs typeface="+mn-cs"/>
                        <a:sym typeface="Arial"/>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just" rtl="0">
                        <a:lnSpc>
                          <a:spcPct val="100000"/>
                        </a:lnSpc>
                        <a:spcBef>
                          <a:spcPts val="0"/>
                        </a:spcBef>
                        <a:spcAft>
                          <a:spcPts val="0"/>
                        </a:spcAft>
                        <a:buClr>
                          <a:srgbClr val="000000"/>
                        </a:buClr>
                        <a:buFont typeface="Arial"/>
                      </a:pPr>
                      <a:r>
                        <a:rPr lang="en-ZA" sz="1600" b="0" i="0" u="none" strike="noStrike" cap="none" dirty="0">
                          <a:solidFill>
                            <a:schemeClr val="tx1"/>
                          </a:solidFill>
                          <a:effectLst/>
                          <a:latin typeface="Arial"/>
                          <a:ea typeface="Calibri"/>
                          <a:cs typeface="Times New Roman"/>
                          <a:sym typeface="Arial"/>
                        </a:rPr>
                        <a:t>Identified wards in local municipalities</a:t>
                      </a:r>
                    </a:p>
                  </a:txBody>
                  <a:tcPr marL="68580" marR="68580" marT="0" marB="0">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618148938"/>
                  </a:ext>
                </a:extLst>
              </a:tr>
              <a:tr h="756401">
                <a:tc rowSpan="6">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t>KwaDukuza</a:t>
                      </a:r>
                    </a:p>
                    <a:p>
                      <a:endParaRPr lang="en-US" sz="1600" b="0" dirty="0"/>
                    </a:p>
                  </a:txBody>
                  <a:tcPr>
                    <a:lnL w="12700" cmpd="sng">
                      <a:solidFill>
                        <a:prstClr val="black"/>
                      </a:solidFill>
                      <a:prstDash val="soli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noProof="0" dirty="0">
                          <a:ln>
                            <a:noFill/>
                          </a:ln>
                          <a:solidFill>
                            <a:schemeClr val="tx1"/>
                          </a:solidFill>
                          <a:effectLst/>
                          <a:uLnTx/>
                          <a:uFillTx/>
                          <a:latin typeface="Arial"/>
                          <a:ea typeface="Calibri"/>
                          <a:cs typeface="+mn-cs"/>
                          <a:sym typeface="Arial"/>
                        </a:rPr>
                        <a:t>Old Mutual Foundation</a:t>
                      </a:r>
                      <a:endParaRPr lang="en-US" sz="1600" b="1">
                        <a:solidFill>
                          <a:schemeClr val="tx1"/>
                        </a:solidFill>
                        <a:latin typeface="Arial"/>
                        <a:ea typeface="Calibri"/>
                      </a:endParaRPr>
                    </a:p>
                    <a:p>
                      <a:endParaRPr lang="en-US" sz="1600" b="1" dirty="0">
                        <a:solidFill>
                          <a:schemeClr val="tx1"/>
                        </a:solidFill>
                      </a:endParaRPr>
                    </a:p>
                    <a:p>
                      <a:endParaRPr lang="en-US" sz="1600" b="1" dirty="0">
                        <a:solidFill>
                          <a:schemeClr val="tx1"/>
                        </a:solidFill>
                      </a:endParaRPr>
                    </a:p>
                  </a:txBody>
                  <a:tcP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just">
                        <a:lnSpc>
                          <a:spcPct val="107000"/>
                        </a:lnSpc>
                        <a:spcAft>
                          <a:spcPts val="800"/>
                        </a:spcAft>
                      </a:pPr>
                      <a:r>
                        <a:rPr lang="en-ZA" sz="1600" dirty="0">
                          <a:solidFill>
                            <a:schemeClr val="tx1"/>
                          </a:solidFill>
                          <a:effectLst/>
                          <a:latin typeface="Arial"/>
                          <a:ea typeface="Calibri"/>
                          <a:cs typeface="Times New Roman"/>
                        </a:rPr>
                        <a:t>100 Blankets</a:t>
                      </a:r>
                    </a:p>
                    <a:p>
                      <a:r>
                        <a:rPr lang="en-ZA" sz="1600" dirty="0">
                          <a:solidFill>
                            <a:schemeClr val="tx1"/>
                          </a:solidFill>
                          <a:effectLst/>
                          <a:latin typeface="Arial"/>
                          <a:ea typeface="Calibri"/>
                        </a:rPr>
                        <a:t>100 Food</a:t>
                      </a:r>
                      <a:r>
                        <a:rPr lang="en-ZA" sz="1600" baseline="0" dirty="0">
                          <a:solidFill>
                            <a:schemeClr val="tx1"/>
                          </a:solidFill>
                          <a:effectLst/>
                          <a:latin typeface="Arial"/>
                          <a:ea typeface="Calibri"/>
                        </a:rPr>
                        <a:t> Parcels</a:t>
                      </a:r>
                      <a:endParaRPr kumimoji="0" lang="en-US" sz="1600" b="0" i="0" u="none" strike="noStrike" kern="0" cap="none" spc="0" normalizeH="0" baseline="0" dirty="0">
                        <a:ln>
                          <a:noFill/>
                        </a:ln>
                        <a:solidFill>
                          <a:schemeClr val="tx1"/>
                        </a:solidFill>
                        <a:effectLst/>
                        <a:uLnTx/>
                        <a:uFillTx/>
                        <a:latin typeface="Arial"/>
                        <a:ea typeface="Calibri"/>
                        <a:cs typeface="+mn-cs"/>
                        <a:sym typeface="Arial"/>
                      </a:endParaRPr>
                    </a:p>
                  </a:txBody>
                  <a:tcP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just" rtl="0" eaLnBrk="1" fontAlgn="auto" latinLnBrk="0" hangingPunct="1">
                        <a:lnSpc>
                          <a:spcPct val="100000"/>
                        </a:lnSpc>
                        <a:spcBef>
                          <a:spcPts val="0"/>
                        </a:spcBef>
                        <a:spcAft>
                          <a:spcPts val="0"/>
                        </a:spcAft>
                        <a:buClr>
                          <a:srgbClr val="000000"/>
                        </a:buClr>
                        <a:buSzTx/>
                        <a:buFont typeface="Arial"/>
                        <a:buNone/>
                      </a:pPr>
                      <a:r>
                        <a:rPr lang="en-ZA" sz="1600" b="0" i="0" u="none" strike="noStrike" cap="none" dirty="0">
                          <a:solidFill>
                            <a:schemeClr val="tx1"/>
                          </a:solidFill>
                          <a:effectLst/>
                          <a:latin typeface="Arial"/>
                          <a:ea typeface="Calibri"/>
                          <a:cs typeface="Times New Roman"/>
                          <a:sym typeface="Arial"/>
                        </a:rPr>
                        <a:t>Identified</a:t>
                      </a:r>
                      <a:r>
                        <a:rPr lang="en-ZA" sz="1600" b="0" i="0" u="none" strike="noStrike" cap="none" dirty="0">
                          <a:solidFill>
                            <a:schemeClr val="tx1"/>
                          </a:solidFill>
                          <a:effectLst/>
                          <a:latin typeface="Arial"/>
                          <a:ea typeface="Calibri"/>
                          <a:cs typeface="Times New Roman"/>
                        </a:rPr>
                        <a:t> </a:t>
                      </a:r>
                      <a:r>
                        <a:rPr lang="en-ZA" sz="1600" b="0" i="0" u="none" strike="noStrike" cap="none" dirty="0">
                          <a:solidFill>
                            <a:schemeClr val="tx1"/>
                          </a:solidFill>
                          <a:effectLst/>
                          <a:latin typeface="Arial"/>
                          <a:ea typeface="Calibri"/>
                          <a:cs typeface="Times New Roman"/>
                          <a:sym typeface="Arial"/>
                        </a:rPr>
                        <a:t> wards in the</a:t>
                      </a:r>
                      <a:r>
                        <a:rPr lang="en-ZA" sz="1600" b="0" i="0" u="none" strike="noStrike" cap="none" dirty="0">
                          <a:solidFill>
                            <a:schemeClr val="tx1"/>
                          </a:solidFill>
                          <a:effectLst/>
                          <a:latin typeface="Arial"/>
                          <a:ea typeface="Calibri"/>
                          <a:cs typeface="Times New Roman"/>
                        </a:rPr>
                        <a:t> </a:t>
                      </a:r>
                      <a:r>
                        <a:rPr lang="en-ZA" sz="1600" b="0" i="0" u="none" strike="noStrike" cap="none" dirty="0">
                          <a:solidFill>
                            <a:schemeClr val="tx1"/>
                          </a:solidFill>
                          <a:effectLst/>
                          <a:latin typeface="Arial"/>
                          <a:ea typeface="Calibri"/>
                          <a:cs typeface="Times New Roman"/>
                          <a:sym typeface="Arial"/>
                        </a:rPr>
                        <a:t> municipality</a:t>
                      </a:r>
                    </a:p>
                    <a:p>
                      <a:pPr marR="0" algn="just" rtl="0">
                        <a:lnSpc>
                          <a:spcPct val="100000"/>
                        </a:lnSpc>
                        <a:spcBef>
                          <a:spcPts val="0"/>
                        </a:spcBef>
                        <a:spcAft>
                          <a:spcPts val="0"/>
                        </a:spcAft>
                        <a:buClr>
                          <a:srgbClr val="000000"/>
                        </a:buClr>
                        <a:buFont typeface="Arial"/>
                      </a:pPr>
                      <a:endParaRPr lang="en-ZA" sz="1600" b="0" i="0" u="none" strike="noStrike" cap="none" dirty="0">
                        <a:solidFill>
                          <a:schemeClr val="tx1"/>
                        </a:solidFill>
                        <a:effectLst/>
                        <a:latin typeface="Arial"/>
                        <a:ea typeface="Calibri"/>
                        <a:cs typeface="Times New Roman"/>
                        <a:sym typeface="Arial"/>
                      </a:endParaRPr>
                    </a:p>
                  </a:txBody>
                  <a:tcPr marL="68580" marR="68580" marT="0" marB="0">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006716254"/>
                  </a:ext>
                </a:extLst>
              </a:tr>
              <a:tr h="593631">
                <a:tc v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4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chemeClr val="tx1"/>
                          </a:solidFill>
                          <a:effectLst/>
                          <a:uLnTx/>
                          <a:uFillTx/>
                          <a:latin typeface="Arial"/>
                          <a:ea typeface="Calibri"/>
                          <a:cs typeface="+mn-cs"/>
                          <a:sym typeface="Arial"/>
                        </a:rPr>
                        <a:t>South African Red Cross Society</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100 Food Parcels</a:t>
                      </a:r>
                      <a:endParaRPr kumimoji="0" lang="en-US" sz="1600" b="0" i="0" u="none" strike="noStrike" kern="0" cap="none" spc="0" normalizeH="0" baseline="0" dirty="0">
                        <a:ln>
                          <a:noFill/>
                        </a:ln>
                        <a:solidFill>
                          <a:schemeClr val="tx1"/>
                        </a:solidFill>
                        <a:effectLst/>
                        <a:uLnTx/>
                        <a:uFillTx/>
                        <a:latin typeface="Arial"/>
                        <a:ea typeface="Calibri"/>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just" rtl="0" eaLnBrk="1" fontAlgn="auto" latinLnBrk="0" hangingPunct="1">
                        <a:lnSpc>
                          <a:spcPct val="100000"/>
                        </a:lnSpc>
                        <a:spcBef>
                          <a:spcPts val="0"/>
                        </a:spcBef>
                        <a:spcAft>
                          <a:spcPts val="0"/>
                        </a:spcAft>
                        <a:buClr>
                          <a:srgbClr val="000000"/>
                        </a:buClr>
                        <a:buSzTx/>
                        <a:buFont typeface="Arial"/>
                        <a:buNone/>
                      </a:pPr>
                      <a:r>
                        <a:rPr lang="en-ZA" sz="1600" b="0" i="0" u="none" strike="noStrike" cap="none" dirty="0">
                          <a:solidFill>
                            <a:schemeClr val="tx1"/>
                          </a:solidFill>
                          <a:effectLst/>
                          <a:latin typeface="Arial"/>
                          <a:ea typeface="Calibri"/>
                          <a:cs typeface="Times New Roman"/>
                          <a:sym typeface="Arial"/>
                        </a:rPr>
                        <a:t>Identified wards in the</a:t>
                      </a:r>
                      <a:r>
                        <a:rPr lang="en-ZA" sz="1600" b="0" i="0" u="none" strike="noStrike" cap="none" dirty="0">
                          <a:solidFill>
                            <a:schemeClr val="tx1"/>
                          </a:solidFill>
                          <a:effectLst/>
                          <a:latin typeface="Arial"/>
                          <a:ea typeface="Calibri"/>
                          <a:cs typeface="Times New Roman"/>
                        </a:rPr>
                        <a:t> </a:t>
                      </a:r>
                      <a:r>
                        <a:rPr lang="en-ZA" sz="1600" b="0" i="0" u="none" strike="noStrike" cap="none" dirty="0">
                          <a:solidFill>
                            <a:schemeClr val="tx1"/>
                          </a:solidFill>
                          <a:effectLst/>
                          <a:latin typeface="Arial"/>
                          <a:ea typeface="Calibri"/>
                          <a:cs typeface="Times New Roman"/>
                          <a:sym typeface="Arial"/>
                        </a:rPr>
                        <a:t> municipality</a:t>
                      </a:r>
                    </a:p>
                    <a:p>
                      <a:pPr marR="0" algn="just" rtl="0">
                        <a:lnSpc>
                          <a:spcPct val="100000"/>
                        </a:lnSpc>
                        <a:spcBef>
                          <a:spcPts val="0"/>
                        </a:spcBef>
                        <a:spcAft>
                          <a:spcPts val="0"/>
                        </a:spcAft>
                        <a:buClr>
                          <a:srgbClr val="000000"/>
                        </a:buClr>
                        <a:buFont typeface="Arial"/>
                      </a:pPr>
                      <a:endParaRPr lang="en-ZA" sz="1600" b="0" i="0" u="none" strike="noStrike" cap="none" dirty="0">
                        <a:solidFill>
                          <a:schemeClr val="tx1"/>
                        </a:solidFill>
                        <a:effectLst/>
                        <a:latin typeface="Arial"/>
                        <a:ea typeface="Calibri"/>
                        <a:cs typeface="Times New Roman"/>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267919377"/>
                  </a:ext>
                </a:extLst>
              </a:tr>
              <a:tr h="593631">
                <a:tc v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4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SADAC Pty (Ltd)</a:t>
                      </a: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rtl="0" eaLnBrk="1" fontAlgn="auto" latinLnBrk="0" hangingPunct="1">
                        <a:lnSpc>
                          <a:spcPct val="100000"/>
                        </a:lnSpc>
                        <a:spcBef>
                          <a:spcPts val="0"/>
                        </a:spcBef>
                        <a:spcAft>
                          <a:spcPts val="0"/>
                        </a:spcAft>
                        <a:buClr>
                          <a:srgbClr val="000000"/>
                        </a:buClr>
                        <a:buSzTx/>
                        <a:buFont typeface="Arial"/>
                        <a:buNone/>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Soup and Bread</a:t>
                      </a:r>
                      <a:r>
                        <a:rPr lang="en-ZA" sz="1600" b="0" i="0" u="none" strike="noStrike" kern="0" cap="none" spc="0" normalizeH="0" baseline="0" dirty="0">
                          <a:ln>
                            <a:noFill/>
                          </a:ln>
                          <a:solidFill>
                            <a:schemeClr val="tx1"/>
                          </a:solidFill>
                          <a:effectLst/>
                          <a:uLnTx/>
                          <a:uFillTx/>
                          <a:latin typeface="Arial"/>
                          <a:ea typeface="Calibri"/>
                          <a:cs typeface="+mn-cs"/>
                        </a:rPr>
                        <a:t> </a:t>
                      </a:r>
                      <a:endParaRPr kumimoji="0" lang="en-ZA" sz="1600" b="0" i="0" u="none" strike="noStrike" kern="0" cap="none" spc="0" normalizeH="0" baseline="0">
                        <a:ln>
                          <a:noFill/>
                        </a:ln>
                        <a:solidFill>
                          <a:schemeClr val="tx1"/>
                        </a:solidFill>
                        <a:effectLst/>
                        <a:uLnTx/>
                        <a:uFillTx/>
                        <a:latin typeface="Arial"/>
                        <a:ea typeface="Calibri"/>
                        <a:cs typeface="+mn-cs"/>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rtl="0" eaLnBrk="1" fontAlgn="auto" latinLnBrk="0" hangingPunct="1">
                        <a:lnSpc>
                          <a:spcPct val="100000"/>
                        </a:lnSpc>
                        <a:spcBef>
                          <a:spcPts val="0"/>
                        </a:spcBef>
                        <a:spcAft>
                          <a:spcPts val="0"/>
                        </a:spcAft>
                        <a:buClr>
                          <a:srgbClr val="000000"/>
                        </a:buClr>
                        <a:buSzTx/>
                        <a:buFont typeface="Arial"/>
                        <a:buNone/>
                      </a:pPr>
                      <a:r>
                        <a:rPr kumimoji="0" lang="en-GB" sz="1600" b="0" i="0" u="none" strike="noStrike" kern="0" cap="none" spc="0" normalizeH="0" baseline="0" dirty="0">
                          <a:ln>
                            <a:noFill/>
                          </a:ln>
                          <a:solidFill>
                            <a:schemeClr val="tx1"/>
                          </a:solidFill>
                          <a:effectLst/>
                          <a:uLnTx/>
                          <a:uFillTx/>
                          <a:latin typeface="Arial"/>
                          <a:ea typeface="Calibri"/>
                          <a:cs typeface="+mn-cs"/>
                          <a:sym typeface="Arial"/>
                        </a:rPr>
                        <a:t>Delivered everyday at the Shelters</a:t>
                      </a:r>
                      <a:r>
                        <a:rPr lang="en-GB" sz="1600" b="0" i="0" u="none" strike="noStrike" kern="0" cap="none" spc="0" normalizeH="0" baseline="0" dirty="0">
                          <a:ln>
                            <a:noFill/>
                          </a:ln>
                          <a:solidFill>
                            <a:schemeClr val="tx1"/>
                          </a:solidFill>
                          <a:effectLst/>
                          <a:uLnTx/>
                          <a:uFillTx/>
                          <a:latin typeface="Arial"/>
                          <a:ea typeface="Calibri"/>
                          <a:cs typeface="+mn-cs"/>
                        </a:rPr>
                        <a:t> </a:t>
                      </a:r>
                      <a:endParaRPr kumimoji="0" lang="en-ZA" sz="1600" b="0" i="0" u="none" strike="noStrike" kern="0" cap="none" spc="0" normalizeH="0" baseline="0">
                        <a:ln>
                          <a:noFill/>
                        </a:ln>
                        <a:solidFill>
                          <a:schemeClr val="tx1"/>
                        </a:solidFill>
                        <a:effectLst/>
                        <a:uLnTx/>
                        <a:uFillTx/>
                        <a:latin typeface="Arial"/>
                        <a:ea typeface="Calibri"/>
                        <a:cs typeface="+mn-cs"/>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452136590"/>
                  </a:ext>
                </a:extLst>
              </a:tr>
              <a:tr h="421286">
                <a:tc v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4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SASKO</a:t>
                      </a: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Soup and Bread</a:t>
                      </a: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GB" sz="1600" b="0" i="0" u="none" strike="noStrike" kern="0" cap="none" spc="0" normalizeH="0" baseline="0" noProof="0" dirty="0">
                          <a:ln>
                            <a:noFill/>
                          </a:ln>
                          <a:solidFill>
                            <a:schemeClr val="tx1"/>
                          </a:solidFill>
                          <a:effectLst/>
                          <a:uLnTx/>
                          <a:uFillTx/>
                          <a:latin typeface="Arial"/>
                          <a:ea typeface="Calibri"/>
                          <a:cs typeface="+mn-cs"/>
                          <a:sym typeface="Arial"/>
                        </a:rPr>
                        <a:t>Delivered everyday at the Shelters</a:t>
                      </a:r>
                      <a:r>
                        <a:rPr lang="en-GB" sz="1600" b="0" i="0" u="none" strike="noStrike" kern="0" cap="none" spc="0" normalizeH="0" baseline="0" noProof="0" dirty="0">
                          <a:ln>
                            <a:noFill/>
                          </a:ln>
                          <a:solidFill>
                            <a:schemeClr val="tx1"/>
                          </a:solidFill>
                          <a:effectLst/>
                          <a:uLnTx/>
                          <a:uFillTx/>
                          <a:latin typeface="Arial"/>
                          <a:ea typeface="Calibri"/>
                          <a:cs typeface="+mn-cs"/>
                        </a:rPr>
                        <a:t> </a:t>
                      </a:r>
                      <a:endParaRPr kumimoji="0" lang="en-ZA" sz="1600" b="0" i="0" u="none" strike="noStrike" kern="0" cap="none" spc="0" normalizeH="0" baseline="0" noProof="0">
                        <a:ln>
                          <a:noFill/>
                        </a:ln>
                        <a:solidFill>
                          <a:schemeClr val="tx1"/>
                        </a:solidFill>
                        <a:effectLst/>
                        <a:uLnTx/>
                        <a:uFillTx/>
                        <a:latin typeface="Arial"/>
                        <a:ea typeface="Calibri"/>
                        <a:cs typeface="+mn-cs"/>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558901903"/>
                  </a:ext>
                </a:extLst>
              </a:tr>
              <a:tr h="440436">
                <a:tc v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4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err="1">
                          <a:ln>
                            <a:noFill/>
                          </a:ln>
                          <a:solidFill>
                            <a:schemeClr val="tx1"/>
                          </a:solidFill>
                          <a:effectLst/>
                          <a:uLnTx/>
                          <a:uFillTx/>
                          <a:latin typeface="Arial"/>
                          <a:ea typeface="Calibri"/>
                          <a:cs typeface="+mn-cs"/>
                          <a:sym typeface="Arial"/>
                        </a:rPr>
                        <a:t>Dukada</a:t>
                      </a:r>
                      <a:r>
                        <a:rPr kumimoji="0" lang="en-ZA" sz="1600" b="0" i="0" u="none" strike="noStrike" kern="0" cap="none" spc="0" normalizeH="0" baseline="0" dirty="0">
                          <a:ln>
                            <a:noFill/>
                          </a:ln>
                          <a:solidFill>
                            <a:schemeClr val="tx1"/>
                          </a:solidFill>
                          <a:effectLst/>
                          <a:uLnTx/>
                          <a:uFillTx/>
                          <a:latin typeface="Arial"/>
                          <a:ea typeface="Calibri"/>
                          <a:cs typeface="+mn-cs"/>
                          <a:sym typeface="Arial"/>
                        </a:rPr>
                        <a:t> Events &amp; Projects Pty Ltd </a:t>
                      </a: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Blankets</a:t>
                      </a:r>
                    </a:p>
                    <a:p>
                      <a:pPr marL="0" marR="0" indent="0" algn="l" rtl="0" eaLnBrk="1" fontAlgn="auto" latinLnBrk="0" hangingPunct="1">
                        <a:lnSpc>
                          <a:spcPct val="100000"/>
                        </a:lnSpc>
                        <a:spcBef>
                          <a:spcPts val="0"/>
                        </a:spcBef>
                        <a:spcAft>
                          <a:spcPts val="0"/>
                        </a:spcAft>
                        <a:buClr>
                          <a:srgbClr val="000000"/>
                        </a:buClr>
                        <a:buSzTx/>
                        <a:buFont typeface="Arial"/>
                        <a:buNone/>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Breakfast</a:t>
                      </a:r>
                      <a:r>
                        <a:rPr lang="en-ZA" sz="1600" b="0" i="0" u="none" strike="noStrike" kern="0" cap="none" spc="0" normalizeH="0" baseline="0" dirty="0">
                          <a:ln>
                            <a:noFill/>
                          </a:ln>
                          <a:solidFill>
                            <a:schemeClr val="tx1"/>
                          </a:solidFill>
                          <a:effectLst/>
                          <a:uLnTx/>
                          <a:uFillTx/>
                          <a:latin typeface="Arial"/>
                          <a:ea typeface="Calibri"/>
                          <a:cs typeface="+mn-cs"/>
                        </a:rPr>
                        <a:t> </a:t>
                      </a:r>
                      <a:endParaRPr kumimoji="0" lang="en-ZA" sz="1600" b="0" i="0" u="none" strike="noStrike" kern="0" cap="none" spc="0" normalizeH="0" baseline="0" dirty="0">
                        <a:ln>
                          <a:noFill/>
                        </a:ln>
                        <a:solidFill>
                          <a:schemeClr val="tx1"/>
                        </a:solidFill>
                        <a:effectLst/>
                        <a:uLnTx/>
                        <a:uFillTx/>
                        <a:latin typeface="Arial"/>
                        <a:ea typeface="Calibri"/>
                        <a:cs typeface="+mn-cs"/>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dirty="0">
                          <a:ln>
                            <a:noFill/>
                          </a:ln>
                          <a:solidFill>
                            <a:schemeClr val="tx1"/>
                          </a:solidFill>
                          <a:effectLst/>
                          <a:uLnTx/>
                          <a:uFillTx/>
                          <a:latin typeface="Arial"/>
                          <a:ea typeface="Calibri"/>
                          <a:cs typeface="+mn-cs"/>
                          <a:sym typeface="Arial"/>
                        </a:rPr>
                        <a:t>For all Shelters in the municipality</a:t>
                      </a: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860074849"/>
                  </a:ext>
                </a:extLst>
              </a:tr>
              <a:tr h="660654">
                <a:tc v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4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Ocean Galaxy &amp; Progressive Professional Forums</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ZA" sz="1600" b="0" i="0" u="none" strike="noStrike" kern="0" cap="none" spc="0" normalizeH="0" baseline="0" dirty="0">
                        <a:ln>
                          <a:noFill/>
                        </a:ln>
                        <a:solidFill>
                          <a:schemeClr val="tx1"/>
                        </a:solidFill>
                        <a:effectLst/>
                        <a:uLnTx/>
                        <a:uFillTx/>
                        <a:latin typeface="Arial"/>
                        <a:ea typeface="Calibri"/>
                        <a:cs typeface="+mn-cs"/>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Sponges</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Blankets</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Food Parcels</a:t>
                      </a: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ZA" sz="1600" b="0" i="0" u="none" strike="noStrike" cap="none" dirty="0">
                          <a:solidFill>
                            <a:schemeClr val="tx1"/>
                          </a:solidFill>
                          <a:effectLst/>
                          <a:latin typeface="Arial"/>
                          <a:ea typeface="Calibri"/>
                          <a:cs typeface="Times New Roman"/>
                          <a:sym typeface="Arial"/>
                        </a:rPr>
                        <a:t>Identified</a:t>
                      </a:r>
                      <a:r>
                        <a:rPr lang="en-ZA" sz="1600" b="0" i="0" u="none" strike="noStrike" cap="none" dirty="0">
                          <a:solidFill>
                            <a:schemeClr val="tx1"/>
                          </a:solidFill>
                          <a:effectLst/>
                          <a:latin typeface="Arial"/>
                          <a:ea typeface="Calibri"/>
                          <a:cs typeface="Times New Roman"/>
                        </a:rPr>
                        <a:t> </a:t>
                      </a:r>
                      <a:r>
                        <a:rPr lang="en-ZA" sz="1600" b="0" i="0" u="none" strike="noStrike" cap="none" dirty="0">
                          <a:solidFill>
                            <a:schemeClr val="tx1"/>
                          </a:solidFill>
                          <a:effectLst/>
                          <a:latin typeface="Arial"/>
                          <a:ea typeface="Calibri"/>
                          <a:cs typeface="Times New Roman"/>
                          <a:sym typeface="Arial"/>
                        </a:rPr>
                        <a:t> wards in the</a:t>
                      </a:r>
                      <a:r>
                        <a:rPr lang="en-ZA" sz="1600" b="0" i="0" u="none" strike="noStrike" cap="none" dirty="0">
                          <a:solidFill>
                            <a:schemeClr val="tx1"/>
                          </a:solidFill>
                          <a:effectLst/>
                          <a:latin typeface="Arial"/>
                          <a:ea typeface="Calibri"/>
                          <a:cs typeface="Times New Roman"/>
                        </a:rPr>
                        <a:t> </a:t>
                      </a:r>
                      <a:r>
                        <a:rPr lang="en-ZA" sz="1600" b="0" i="0" u="none" strike="noStrike" cap="none" dirty="0">
                          <a:solidFill>
                            <a:schemeClr val="tx1"/>
                          </a:solidFill>
                          <a:effectLst/>
                          <a:latin typeface="Arial"/>
                          <a:ea typeface="Calibri"/>
                          <a:cs typeface="Times New Roman"/>
                          <a:sym typeface="Arial"/>
                        </a:rPr>
                        <a:t> municipality</a:t>
                      </a:r>
                      <a:endParaRPr kumimoji="0" lang="en-ZA" sz="1600" b="0" i="0" u="none" strike="noStrike" kern="0" cap="none" spc="0" normalizeH="0" baseline="0" noProof="0">
                        <a:ln>
                          <a:noFill/>
                        </a:ln>
                        <a:solidFill>
                          <a:schemeClr val="tx1"/>
                        </a:solidFill>
                        <a:effectLst/>
                        <a:uLnTx/>
                        <a:uFillTx/>
                        <a:latin typeface="Arial"/>
                        <a:ea typeface="Calibri"/>
                        <a:cs typeface="Times New Roman"/>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4135838312"/>
                  </a:ext>
                </a:extLst>
              </a:tr>
            </a:tbl>
          </a:graphicData>
        </a:graphic>
      </p:graphicFrame>
      <p:sp>
        <p:nvSpPr>
          <p:cNvPr id="9" name="TextBox 8">
            <a:extLst>
              <a:ext uri="{FF2B5EF4-FFF2-40B4-BE49-F238E27FC236}">
                <a16:creationId xmlns:a16="http://schemas.microsoft.com/office/drawing/2014/main" xmlns="" id="{2A3C2D72-67F1-43FA-A323-A4B26AAB8E49}"/>
              </a:ext>
            </a:extLst>
          </p:cNvPr>
          <p:cNvSpPr txBox="1"/>
          <p:nvPr/>
        </p:nvSpPr>
        <p:spPr>
          <a:xfrm>
            <a:off x="579685" y="242439"/>
            <a:ext cx="11469643" cy="400110"/>
          </a:xfrm>
          <a:prstGeom prst="rect">
            <a:avLst/>
          </a:prstGeom>
          <a:noFill/>
        </p:spPr>
        <p:txBody>
          <a:bodyPr wrap="square" lIns="91440" tIns="45720" rIns="91440" bIns="45720" anchor="t">
            <a:spAutoFit/>
          </a:bodyPr>
          <a:lstStyle/>
          <a:p>
            <a:r>
              <a:rPr kumimoji="0" lang="en-US" sz="2000" b="1" i="0" u="none" strike="noStrike" kern="1200" cap="all" spc="0" normalizeH="0" baseline="0" noProof="0" dirty="0">
                <a:ln>
                  <a:noFill/>
                </a:ln>
                <a:solidFill>
                  <a:srgbClr val="ED7D31"/>
                </a:solidFill>
                <a:effectLst/>
                <a:uLnTx/>
                <a:uFillTx/>
                <a:latin typeface="Arial" panose="020B0604020202020204"/>
                <a:ea typeface="+mj-ea"/>
                <a:cs typeface="+mj-cs"/>
              </a:rPr>
              <a:t>HUMANITARIAN INTERVENTIONS: DONATIONS TO AFFECTED FAMILIES (Cont.…)</a:t>
            </a:r>
            <a:endParaRPr lang="en-ZA" sz="2000" dirty="0"/>
          </a:p>
        </p:txBody>
      </p:sp>
    </p:spTree>
    <p:extLst>
      <p:ext uri="{BB962C8B-B14F-4D97-AF65-F5344CB8AC3E}">
        <p14:creationId xmlns:p14="http://schemas.microsoft.com/office/powerpoint/2010/main" xmlns="" val="503105142"/>
      </p:ext>
    </p:extLst>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p:txBody>
          <a:bodyPr/>
          <a:lstStyle/>
          <a:p>
            <a:fld id="{2DDF82E0-F617-466A-8989-E6F91EEE8384}" type="slidenum">
              <a:rPr lang="en-US" altLang="en-US" sz="1600">
                <a:solidFill>
                  <a:prstClr val="white"/>
                </a:solidFill>
              </a:rPr>
              <a:pPr/>
              <a:t>16</a:t>
            </a:fld>
            <a:endParaRPr lang="en-US" altLang="en-US" sz="1600">
              <a:solidFill>
                <a:prstClr val="white"/>
              </a:solidFill>
            </a:endParaRPr>
          </a:p>
        </p:txBody>
      </p:sp>
      <p:sp>
        <p:nvSpPr>
          <p:cNvPr id="16" name="Slide Number Placeholder 3"/>
          <p:cNvSpPr txBox="1"/>
          <p:nvPr/>
        </p:nvSpPr>
        <p:spPr>
          <a:xfrm>
            <a:off x="1559496" y="6448252"/>
            <a:ext cx="2133600" cy="365125"/>
          </a:xfrm>
          <a:prstGeom prst="rect">
            <a:avLst/>
          </a:prstGeom>
        </p:spPr>
        <p:txBody>
          <a:bodyPr vert="horz" wrap="square" lIns="91440" tIns="45720" rIns="91440" bIns="45720" numCol="1" anchor="ctr" anchorCtr="0" compatLnSpc="1"/>
          <a:lstStyle>
            <a:defPPr>
              <a:defRPr lang="en-US"/>
            </a:defPPr>
            <a:lvl1pPr algn="r" rtl="0" fontAlgn="base">
              <a:spcBef>
                <a:spcPct val="0"/>
              </a:spcBef>
              <a:spcAft>
                <a:spcPct val="0"/>
              </a:spcAft>
              <a:defRPr sz="1200" kern="1200">
                <a:solidFill>
                  <a:srgbClr val="898989"/>
                </a:solidFill>
                <a:latin typeface="Calibri"/>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fld id="{5D312F24-582A-4117-A0B2-A1DD2489FD11}" type="slidenum">
              <a:rPr lang="en-US" altLang="en-US">
                <a:solidFill>
                  <a:schemeClr val="tx1"/>
                </a:solidFill>
                <a:latin typeface="Arial" charset="0"/>
                <a:cs typeface="Arial" charset="0"/>
              </a:rPr>
              <a:pPr algn="l"/>
              <a:t>16</a:t>
            </a:fld>
            <a:endParaRPr lang="en-US" altLang="en-US">
              <a:solidFill>
                <a:schemeClr val="tx1"/>
              </a:solidFill>
              <a:latin typeface="Arial" charset="0"/>
              <a:cs typeface="Arial" charset="0"/>
            </a:endParaRPr>
          </a:p>
        </p:txBody>
      </p:sp>
      <p:graphicFrame>
        <p:nvGraphicFramePr>
          <p:cNvPr id="2" name="Table 1"/>
          <p:cNvGraphicFramePr>
            <a:graphicFrameLocks noGrp="1"/>
          </p:cNvGraphicFramePr>
          <p:nvPr>
            <p:extLst>
              <p:ext uri="{D42A27DB-BD31-4B8C-83A1-F6EECF244321}">
                <p14:modId xmlns:p14="http://schemas.microsoft.com/office/powerpoint/2010/main" xmlns="" val="3954408836"/>
              </p:ext>
            </p:extLst>
          </p:nvPr>
        </p:nvGraphicFramePr>
        <p:xfrm>
          <a:off x="408878" y="650487"/>
          <a:ext cx="11203312" cy="6278451"/>
        </p:xfrm>
        <a:graphic>
          <a:graphicData uri="http://schemas.openxmlformats.org/drawingml/2006/table">
            <a:tbl>
              <a:tblPr firstRow="1" bandRow="1"/>
              <a:tblGrid>
                <a:gridCol w="1949754">
                  <a:extLst>
                    <a:ext uri="{9D8B030D-6E8A-4147-A177-3AD203B41FA5}">
                      <a16:colId xmlns:a16="http://schemas.microsoft.com/office/drawing/2014/main" xmlns="" val="162111916"/>
                    </a:ext>
                  </a:extLst>
                </a:gridCol>
                <a:gridCol w="1640371">
                  <a:extLst>
                    <a:ext uri="{9D8B030D-6E8A-4147-A177-3AD203B41FA5}">
                      <a16:colId xmlns:a16="http://schemas.microsoft.com/office/drawing/2014/main" xmlns="" val="2007556702"/>
                    </a:ext>
                  </a:extLst>
                </a:gridCol>
                <a:gridCol w="731718">
                  <a:extLst>
                    <a:ext uri="{9D8B030D-6E8A-4147-A177-3AD203B41FA5}">
                      <a16:colId xmlns:a16="http://schemas.microsoft.com/office/drawing/2014/main" xmlns="" val="3139195307"/>
                    </a:ext>
                  </a:extLst>
                </a:gridCol>
                <a:gridCol w="2612911">
                  <a:extLst>
                    <a:ext uri="{9D8B030D-6E8A-4147-A177-3AD203B41FA5}">
                      <a16:colId xmlns:a16="http://schemas.microsoft.com/office/drawing/2014/main" xmlns="" val="3761986282"/>
                    </a:ext>
                  </a:extLst>
                </a:gridCol>
                <a:gridCol w="4268558">
                  <a:extLst>
                    <a:ext uri="{9D8B030D-6E8A-4147-A177-3AD203B41FA5}">
                      <a16:colId xmlns:a16="http://schemas.microsoft.com/office/drawing/2014/main" xmlns="" val="3442123209"/>
                    </a:ext>
                  </a:extLst>
                </a:gridCol>
              </a:tblGrid>
              <a:tr h="39804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rtl="0" eaLnBrk="1" fontAlgn="auto" latinLnBrk="0" hangingPunct="1">
                        <a:lnSpc>
                          <a:spcPct val="100000"/>
                        </a:lnSpc>
                        <a:spcBef>
                          <a:spcPts val="0"/>
                        </a:spcBef>
                        <a:spcAft>
                          <a:spcPts val="0"/>
                        </a:spcAft>
                        <a:buClr>
                          <a:srgbClr val="000000"/>
                        </a:buClr>
                        <a:buSzTx/>
                        <a:buFont typeface="Arial"/>
                        <a:buNone/>
                      </a:pPr>
                      <a:r>
                        <a:rPr lang="en-US" sz="1600" b="1" dirty="0"/>
                        <a:t>Municipality </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t>Organization</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solidFill>
                  </a:tcPr>
                </a:tc>
                <a:tc hMerge="1">
                  <a:txBody>
                    <a:bodyPr/>
                    <a:lstStyle/>
                    <a:p>
                      <a:endParaRPr lang="en-ZA"/>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US" sz="1600" b="1" i="0" u="none" strike="noStrike" cap="none" dirty="0">
                          <a:solidFill>
                            <a:schemeClr val="tx1"/>
                          </a:solidFill>
                          <a:latin typeface="+mn-lt"/>
                          <a:ea typeface="+mn-ea"/>
                          <a:cs typeface="+mn-cs"/>
                          <a:sym typeface="Arial"/>
                        </a:rPr>
                        <a:t>Donation received</a:t>
                      </a:r>
                      <a:r>
                        <a:rPr lang="en-US" sz="1600" b="1" i="0" u="none" strike="noStrike" cap="none" baseline="0" dirty="0">
                          <a:solidFill>
                            <a:schemeClr val="tx1"/>
                          </a:solidFill>
                          <a:latin typeface="+mn-lt"/>
                          <a:ea typeface="+mn-ea"/>
                          <a:cs typeface="+mn-cs"/>
                        </a:rPr>
                        <a:t> </a:t>
                      </a:r>
                      <a:endParaRPr lang="en-US" sz="1600" b="1" i="0" u="none" strike="noStrike" cap="none" dirty="0">
                        <a:solidFill>
                          <a:schemeClr val="tx1"/>
                        </a:solidFill>
                        <a:latin typeface="+mn-lt"/>
                        <a:ea typeface="+mn-ea"/>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ea typeface="+mn-ea"/>
                          <a:cs typeface="+mn-cs"/>
                          <a:sym typeface="Arial"/>
                        </a:rPr>
                        <a:t>Area of support</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379054290"/>
                  </a:ext>
                </a:extLst>
              </a:tr>
              <a:tr h="786146">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ZA" sz="1600" dirty="0">
                          <a:effectLst/>
                          <a:latin typeface="Arial"/>
                          <a:ea typeface="Calibri"/>
                        </a:rPr>
                        <a:t>Ndwedwe</a:t>
                      </a:r>
                      <a:endParaRPr lang="en-US" sz="1600" b="1">
                        <a:latin typeface="Arial"/>
                        <a:ea typeface="Calibri"/>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noProof="0" dirty="0">
                          <a:ln>
                            <a:noFill/>
                          </a:ln>
                          <a:solidFill>
                            <a:schemeClr val="tx1"/>
                          </a:solidFill>
                          <a:effectLst/>
                          <a:uLnTx/>
                          <a:uFillTx/>
                          <a:latin typeface="Arial"/>
                          <a:ea typeface="Calibri"/>
                          <a:cs typeface="+mn-cs"/>
                          <a:sym typeface="Arial"/>
                        </a:rPr>
                        <a:t>Old Mutual Foundation</a:t>
                      </a:r>
                      <a:endParaRPr kumimoji="0" lang="en-US" sz="1600" b="0" i="0" u="none" strike="noStrike" kern="0" cap="none" spc="0" normalizeH="0" baseline="0" noProof="0">
                        <a:ln>
                          <a:noFill/>
                        </a:ln>
                        <a:solidFill>
                          <a:schemeClr val="tx1"/>
                        </a:solidFill>
                        <a:effectLst/>
                        <a:uLnTx/>
                        <a:uFillTx/>
                        <a:latin typeface="Arial"/>
                        <a:ea typeface="Calibri"/>
                        <a:cs typeface="+mn-cs"/>
                        <a:sym typeface="Arial"/>
                      </a:endParaRPr>
                    </a:p>
                    <a:p>
                      <a:endParaRPr lang="en-US" sz="1600" b="1" dirty="0">
                        <a:solidFill>
                          <a:schemeClr val="tx1"/>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hMerge="1">
                  <a:txBody>
                    <a:bodyPr/>
                    <a:lstStyle/>
                    <a:p>
                      <a:endParaRPr lang="en-ZA"/>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just">
                        <a:lnSpc>
                          <a:spcPct val="100000"/>
                        </a:lnSpc>
                        <a:spcAft>
                          <a:spcPts val="800"/>
                        </a:spcAft>
                      </a:pPr>
                      <a:r>
                        <a:rPr lang="en-ZA" sz="1600" dirty="0">
                          <a:solidFill>
                            <a:schemeClr val="tx1"/>
                          </a:solidFill>
                          <a:effectLst/>
                          <a:latin typeface="Arial"/>
                          <a:ea typeface="Calibri"/>
                          <a:cs typeface="Times New Roman"/>
                        </a:rPr>
                        <a:t>100 Blankets</a:t>
                      </a:r>
                    </a:p>
                    <a:p>
                      <a:pPr>
                        <a:lnSpc>
                          <a:spcPct val="100000"/>
                        </a:lnSpc>
                      </a:pPr>
                      <a:r>
                        <a:rPr lang="en-ZA" sz="1600" dirty="0">
                          <a:solidFill>
                            <a:schemeClr val="tx1"/>
                          </a:solidFill>
                          <a:effectLst/>
                          <a:latin typeface="Arial"/>
                          <a:ea typeface="Calibri"/>
                        </a:rPr>
                        <a:t>100 Food Parcels</a:t>
                      </a:r>
                      <a:endParaRPr kumimoji="0" lang="en-US" sz="1600" b="0" i="0" u="none" strike="noStrike" kern="0" cap="none" spc="0" normalizeH="0" baseline="0" dirty="0">
                        <a:ln>
                          <a:noFill/>
                        </a:ln>
                        <a:solidFill>
                          <a:schemeClr val="tx1"/>
                        </a:solidFill>
                        <a:effectLst/>
                        <a:uLnTx/>
                        <a:uFillTx/>
                        <a:latin typeface="Arial"/>
                        <a:ea typeface="Calibri"/>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just" rtl="0">
                        <a:lnSpc>
                          <a:spcPct val="100000"/>
                        </a:lnSpc>
                        <a:spcBef>
                          <a:spcPts val="0"/>
                        </a:spcBef>
                        <a:spcAft>
                          <a:spcPts val="0"/>
                        </a:spcAft>
                        <a:buClr>
                          <a:srgbClr val="000000"/>
                        </a:buClr>
                        <a:buFont typeface="Arial"/>
                      </a:pPr>
                      <a:r>
                        <a:rPr lang="en-ZA" sz="1600" b="0" i="0" u="none" strike="noStrike" cap="none" dirty="0">
                          <a:solidFill>
                            <a:schemeClr val="tx1"/>
                          </a:solidFill>
                          <a:effectLst/>
                          <a:latin typeface="Arial"/>
                          <a:ea typeface="Calibri"/>
                          <a:cs typeface="Times New Roman"/>
                          <a:sym typeface="Arial"/>
                        </a:rPr>
                        <a:t>Identified</a:t>
                      </a:r>
                      <a:r>
                        <a:rPr lang="en-ZA" sz="1600" b="0" i="0" u="none" strike="noStrike" cap="none" dirty="0">
                          <a:solidFill>
                            <a:schemeClr val="tx1"/>
                          </a:solidFill>
                          <a:effectLst/>
                          <a:latin typeface="Arial"/>
                          <a:ea typeface="Calibri"/>
                          <a:cs typeface="Times New Roman"/>
                        </a:rPr>
                        <a:t> </a:t>
                      </a:r>
                      <a:r>
                        <a:rPr lang="en-ZA" sz="1600" b="0" i="0" u="none" strike="noStrike" cap="none" dirty="0">
                          <a:solidFill>
                            <a:schemeClr val="tx1"/>
                          </a:solidFill>
                          <a:effectLst/>
                          <a:latin typeface="Arial"/>
                          <a:ea typeface="Calibri"/>
                          <a:cs typeface="Times New Roman"/>
                          <a:sym typeface="Arial"/>
                        </a:rPr>
                        <a:t> wards in the local municipality.</a:t>
                      </a: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2865428647"/>
                  </a:ext>
                </a:extLst>
              </a:tr>
              <a:tr h="557268">
                <a:tc vMerge="1">
                  <a:txBody>
                    <a:bodyPr/>
                    <a:lstStyle/>
                    <a:p>
                      <a:endParaRPr lang="en-US" sz="1400" b="1"/>
                    </a:p>
                  </a:txBody>
                  <a:tcPr>
                    <a:solidFill>
                      <a:schemeClr val="bg1"/>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chemeClr val="tx1"/>
                          </a:solidFill>
                          <a:effectLst/>
                          <a:uLnTx/>
                          <a:uFillTx/>
                          <a:latin typeface="Arial"/>
                          <a:ea typeface="Calibri"/>
                          <a:cs typeface="+mn-cs"/>
                          <a:sym typeface="Arial"/>
                        </a:rPr>
                        <a:t>South African Red Cross Society</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hMerge="1">
                  <a:txBody>
                    <a:bodyPr/>
                    <a:lstStyle/>
                    <a:p>
                      <a:endParaRPr lang="en-ZA"/>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100 Food Parcels</a:t>
                      </a:r>
                      <a:endParaRPr kumimoji="0" lang="en-US" sz="1600" b="0" i="0" u="none" strike="noStrike" kern="0" cap="none" spc="0" normalizeH="0" baseline="0" dirty="0">
                        <a:ln>
                          <a:noFill/>
                        </a:ln>
                        <a:solidFill>
                          <a:schemeClr val="tx1"/>
                        </a:solidFill>
                        <a:effectLst/>
                        <a:uLnTx/>
                        <a:uFillTx/>
                        <a:latin typeface="Arial"/>
                        <a:ea typeface="Calibri"/>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ZA" sz="1600" b="0" i="0" u="none" strike="noStrike" cap="none" dirty="0">
                          <a:solidFill>
                            <a:schemeClr val="tx1"/>
                          </a:solidFill>
                          <a:effectLst/>
                          <a:latin typeface="Arial"/>
                          <a:ea typeface="Calibri"/>
                          <a:cs typeface="Times New Roman"/>
                          <a:sym typeface="Arial"/>
                        </a:rPr>
                        <a:t>Identified wards in the</a:t>
                      </a:r>
                      <a:r>
                        <a:rPr lang="en-ZA" sz="1600" b="0" i="0" u="none" strike="noStrike" cap="none" baseline="0" dirty="0">
                          <a:solidFill>
                            <a:schemeClr val="tx1"/>
                          </a:solidFill>
                          <a:effectLst/>
                          <a:latin typeface="Arial"/>
                          <a:ea typeface="Calibri"/>
                          <a:cs typeface="Times New Roman"/>
                          <a:sym typeface="Arial"/>
                        </a:rPr>
                        <a:t> </a:t>
                      </a:r>
                      <a:r>
                        <a:rPr lang="en-ZA" sz="1600" b="0" i="0" u="none" strike="noStrike" cap="none" dirty="0">
                          <a:solidFill>
                            <a:schemeClr val="tx1"/>
                          </a:solidFill>
                          <a:effectLst/>
                          <a:latin typeface="Arial"/>
                          <a:ea typeface="Calibri"/>
                          <a:cs typeface="Times New Roman"/>
                          <a:sym typeface="Arial"/>
                        </a:rPr>
                        <a:t>local municipality.</a:t>
                      </a: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2936528550"/>
                  </a:ext>
                </a:extLst>
              </a:tr>
              <a:tr h="1096536">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chemeClr val="tx1"/>
                          </a:solidFill>
                          <a:effectLst/>
                          <a:uLnTx/>
                          <a:uFillTx/>
                          <a:latin typeface="Arial"/>
                          <a:ea typeface="Calibri"/>
                          <a:cs typeface="+mn-cs"/>
                          <a:sym typeface="Arial"/>
                        </a:rPr>
                        <a:t>Maphumulo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Department of Correctional Services</a:t>
                      </a: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hMerge="1">
                  <a:txBody>
                    <a:bodyPr/>
                    <a:lstStyle/>
                    <a:p>
                      <a:endParaRPr lang="en-ZA"/>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200 Veggies Combo (potatoes, cabbage, brinjal, carrots )</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200 Packs of Beef and Pork</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dirty="0">
                          <a:ln>
                            <a:noFill/>
                          </a:ln>
                          <a:solidFill>
                            <a:schemeClr val="tx1"/>
                          </a:solidFill>
                          <a:effectLst/>
                          <a:uLnTx/>
                          <a:uFillTx/>
                          <a:latin typeface="Arial"/>
                          <a:ea typeface="Calibri"/>
                          <a:cs typeface="+mn-cs"/>
                          <a:sym typeface="Arial"/>
                        </a:rPr>
                        <a:t>200x 30 tray eggs</a:t>
                      </a:r>
                      <a:endParaRPr kumimoji="0" lang="en-ZA" sz="1600" b="0" i="0" u="none" strike="noStrike" kern="0" cap="none" spc="0" normalizeH="0" baseline="0" dirty="0">
                        <a:ln>
                          <a:noFill/>
                        </a:ln>
                        <a:solidFill>
                          <a:schemeClr val="tx1"/>
                        </a:solidFill>
                        <a:effectLst/>
                        <a:uLnTx/>
                        <a:uFillTx/>
                        <a:latin typeface="Arial"/>
                        <a:ea typeface="Calibri"/>
                        <a:cs typeface="+mn-cs"/>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rtl="0" eaLnBrk="1" fontAlgn="auto" latinLnBrk="0" hangingPunct="1">
                        <a:lnSpc>
                          <a:spcPct val="100000"/>
                        </a:lnSpc>
                        <a:spcBef>
                          <a:spcPts val="0"/>
                        </a:spcBef>
                        <a:spcAft>
                          <a:spcPts val="0"/>
                        </a:spcAft>
                        <a:buClr>
                          <a:srgbClr val="000000"/>
                        </a:buClr>
                        <a:buSzTx/>
                        <a:buFont typeface="Arial"/>
                        <a:buNone/>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Delivered at Ward 7 and Ward 8 using the department cold room trucks</a:t>
                      </a:r>
                      <a:r>
                        <a:rPr lang="en-ZA" sz="1600" b="0" i="0" u="none" strike="noStrike" kern="0" cap="none" spc="0" normalizeH="0" baseline="0" dirty="0">
                          <a:ln>
                            <a:noFill/>
                          </a:ln>
                          <a:solidFill>
                            <a:schemeClr val="tx1"/>
                          </a:solidFill>
                          <a:effectLst/>
                          <a:uLnTx/>
                          <a:uFillTx/>
                          <a:latin typeface="Arial"/>
                          <a:ea typeface="Calibri"/>
                          <a:cs typeface="+mn-cs"/>
                        </a:rPr>
                        <a:t> </a:t>
                      </a:r>
                      <a:endParaRPr kumimoji="0" lang="en-ZA" sz="1600" b="0" i="0" u="none" strike="noStrike" kern="0" cap="none" spc="0" normalizeH="0" baseline="0">
                        <a:ln>
                          <a:noFill/>
                        </a:ln>
                        <a:solidFill>
                          <a:schemeClr val="tx1"/>
                        </a:solidFill>
                        <a:effectLst/>
                        <a:uLnTx/>
                        <a:uFillTx/>
                        <a:latin typeface="Arial"/>
                        <a:ea typeface="Calibri"/>
                        <a:cs typeface="+mn-cs"/>
                        <a:sym typeface="Arial"/>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ZA" sz="1600" b="0" i="0" u="none" strike="noStrike" kern="0" cap="none" spc="0" normalizeH="0" baseline="0" dirty="0">
                        <a:ln>
                          <a:noFill/>
                        </a:ln>
                        <a:solidFill>
                          <a:schemeClr val="tx1"/>
                        </a:solidFill>
                        <a:effectLst/>
                        <a:uLnTx/>
                        <a:uFillTx/>
                        <a:latin typeface="Arial"/>
                        <a:ea typeface="Calibri"/>
                        <a:cs typeface="+mn-cs"/>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452249402"/>
                  </a:ext>
                </a:extLst>
              </a:tr>
              <a:tr h="743414">
                <a:tc vMerge="1">
                  <a:txBody>
                    <a:bodyPr/>
                    <a:lstStyle/>
                    <a:p>
                      <a:endParaRPr lang="en-US" sz="1400" b="1"/>
                    </a:p>
                  </a:txBody>
                  <a:tcPr>
                    <a:solidFill>
                      <a:schemeClr val="bg1"/>
                    </a:solidFill>
                  </a:tcPr>
                </a:tc>
                <a:tc grid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ZA" sz="1600" b="0" i="0" u="none" strike="noStrike" kern="0" cap="none" spc="0" normalizeH="0" baseline="0" noProof="0" dirty="0">
                          <a:ln>
                            <a:noFill/>
                          </a:ln>
                          <a:solidFill>
                            <a:srgbClr val="000000"/>
                          </a:solidFill>
                          <a:effectLst/>
                          <a:uLnTx/>
                          <a:uFillTx/>
                          <a:latin typeface="Arial"/>
                          <a:ea typeface="Calibri"/>
                          <a:cs typeface="+mn-cs"/>
                          <a:sym typeface="Arial"/>
                        </a:rPr>
                        <a:t>Department of Correctional Services</a:t>
                      </a:r>
                      <a:r>
                        <a:rPr kumimoji="0" lang="en-ZA" sz="1600" b="0" i="0" u="none" strike="noStrike" kern="0" cap="none" spc="0" normalizeH="0" baseline="0" noProof="0" dirty="0">
                          <a:ln>
                            <a:noFill/>
                          </a:ln>
                          <a:solidFill>
                            <a:schemeClr val="tx1"/>
                          </a:solidFill>
                          <a:effectLst/>
                          <a:uLnTx/>
                          <a:uFillTx/>
                          <a:latin typeface="+mn-lt"/>
                          <a:ea typeface="+mn-ea"/>
                          <a:cs typeface="+mn-cs"/>
                          <a:sym typeface="Arial"/>
                        </a:rPr>
                        <a:t> in wards 7 &amp; 8</a:t>
                      </a:r>
                      <a:r>
                        <a:rPr lang="en-ZA" sz="1600" b="0" i="0" u="none" strike="noStrike" kern="0" cap="none" spc="0" normalizeH="0" baseline="0" noProof="0" dirty="0">
                          <a:ln>
                            <a:noFill/>
                          </a:ln>
                          <a:solidFill>
                            <a:schemeClr val="tx1"/>
                          </a:solidFill>
                          <a:effectLst/>
                          <a:uLnTx/>
                          <a:uFillTx/>
                          <a:latin typeface="+mn-lt"/>
                          <a:ea typeface="+mn-ea"/>
                          <a:cs typeface="+mn-cs"/>
                        </a:rPr>
                        <a:t> </a:t>
                      </a:r>
                      <a:r>
                        <a:rPr kumimoji="0" lang="en-ZA" sz="1600" b="0" i="0" u="none" strike="noStrike" kern="0" cap="none" spc="0" normalizeH="0" baseline="0" noProof="0" dirty="0">
                          <a:ln>
                            <a:noFill/>
                          </a:ln>
                          <a:solidFill>
                            <a:schemeClr val="tx1"/>
                          </a:solidFill>
                          <a:effectLst/>
                          <a:uLnTx/>
                          <a:uFillTx/>
                          <a:latin typeface="+mn-lt"/>
                          <a:ea typeface="+mn-ea"/>
                          <a:cs typeface="+mn-cs"/>
                          <a:sym typeface="Arial"/>
                        </a:rPr>
                        <a:t> Maphumulo local municipality</a:t>
                      </a:r>
                      <a:endParaRPr kumimoji="0" lang="en-ZA" sz="1600" b="0" i="0" u="none" strike="noStrike" kern="0" cap="none" spc="0" normalizeH="0" baseline="0" noProof="0">
                        <a:ln>
                          <a:noFill/>
                        </a:ln>
                        <a:solidFill>
                          <a:srgbClr val="000000"/>
                        </a:solidFill>
                        <a:effectLst/>
                        <a:uLnTx/>
                        <a:uFillTx/>
                        <a:latin typeface="Arial"/>
                        <a:ea typeface="Calibri"/>
                        <a:cs typeface="+mn-cs"/>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lumMod val="85000"/>
                      </a:schemeClr>
                    </a:solidFill>
                  </a:tcPr>
                </a:tc>
                <a:tc hMerge="1">
                  <a:txBody>
                    <a:bodyPr/>
                    <a:lstStyle/>
                    <a:p>
                      <a:endParaRPr lang="en-ZA"/>
                    </a:p>
                  </a:txBody>
                  <a:tcPr/>
                </a:tc>
                <a:tc hMerge="1">
                  <a:txBody>
                    <a:bodyPr/>
                    <a:lstStyle/>
                    <a:p>
                      <a:endParaRPr lang="en-ZA"/>
                    </a:p>
                  </a:txBody>
                  <a:tcPr marL="68580" marR="68580" marT="0" marB="0">
                    <a:solidFill>
                      <a:schemeClr val="bg1"/>
                    </a:solidFill>
                  </a:tcPr>
                </a:tc>
                <a:tc hMerge="1">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ZA" sz="1400" b="0" i="0" u="none" strike="noStrike" kern="0" cap="none" spc="0" normalizeH="0" baseline="0">
                        <a:ln>
                          <a:noFill/>
                        </a:ln>
                        <a:solidFill>
                          <a:srgbClr val="FF0000"/>
                        </a:solidFill>
                        <a:effectLst/>
                        <a:uLnTx/>
                        <a:uFillTx/>
                        <a:latin typeface="Arial" panose="020B0604020202020204" pitchFamily="34" charset="0"/>
                        <a:ea typeface="Calibri" panose="020F0502020204030204" pitchFamily="34" charset="0"/>
                        <a:cs typeface="+mn-cs"/>
                        <a:sym typeface="Arial"/>
                      </a:endParaRPr>
                    </a:p>
                  </a:txBody>
                  <a:tcPr marL="68580" marR="68580" marT="0" marB="0">
                    <a:solidFill>
                      <a:schemeClr val="bg1"/>
                    </a:solidFill>
                  </a:tcPr>
                </a:tc>
                <a:extLst>
                  <a:ext uri="{0D108BD9-81ED-4DB2-BD59-A6C34878D82A}">
                    <a16:rowId xmlns:a16="http://schemas.microsoft.com/office/drawing/2014/main" xmlns="" val="4138387002"/>
                  </a:ext>
                </a:extLst>
              </a:tr>
              <a:tr h="2308683">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400" b="1"/>
                    </a:p>
                  </a:txBody>
                  <a:tcPr>
                    <a:lnL w="12700" cmpd="sng">
                      <a:solidFill>
                        <a:prstClr val="black"/>
                      </a:solidFill>
                      <a:prstDash val="solid"/>
                    </a:lnL>
                    <a:lnR w="12700" cap="flat" cmpd="sng" algn="ctr">
                      <a:solidFill>
                        <a:srgbClr val="000000"/>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hMerge="1">
                  <a:txBody>
                    <a:bodyPr/>
                    <a:lstStyle/>
                    <a:p>
                      <a:endParaRPr lang="en-ZA"/>
                    </a:p>
                  </a:txBody>
                  <a:tcPr marL="68580" marR="68580" marT="0" marB="0">
                    <a:solidFill>
                      <a:schemeClr val="bg1"/>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400" b="1"/>
                    </a:p>
                  </a:txBody>
                  <a:tcPr>
                    <a:lnL w="12700" cap="flat" cmpd="sng" algn="ctr">
                      <a:solidFill>
                        <a:srgbClr val="000000"/>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hMerge="1">
                  <a:txBody>
                    <a:bodyPr/>
                    <a:lstStyle/>
                    <a:p>
                      <a:endParaRPr lang="en-ZA"/>
                    </a:p>
                  </a:txBody>
                  <a:tcPr marL="68580" marR="68580" marT="0" marB="0">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ZA" sz="1400" b="0" i="0" u="none" strike="noStrike" kern="0" cap="none" spc="0" normalizeH="0" baseline="0">
                        <a:ln>
                          <a:noFill/>
                        </a:ln>
                        <a:solidFill>
                          <a:srgbClr val="FF0000"/>
                        </a:solidFill>
                        <a:effectLst/>
                        <a:uLnTx/>
                        <a:uFillTx/>
                        <a:latin typeface="Arial" panose="020B0604020202020204" pitchFamily="34" charset="0"/>
                        <a:ea typeface="Calibri" panose="020F0502020204030204" pitchFamily="34" charset="0"/>
                        <a:cs typeface="+mn-cs"/>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928141304"/>
                  </a:ext>
                </a:extLst>
              </a:tr>
            </a:tbl>
          </a:graphicData>
        </a:graphic>
      </p:graphicFrame>
      <p:pic>
        <p:nvPicPr>
          <p:cNvPr id="9" name="Picture 8" descr="C:\Users\user\Desktop\Flood Incident - April 2022\IMG-20220422-WA0065.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1746" y="4541144"/>
            <a:ext cx="3501573" cy="2202584"/>
          </a:xfrm>
          <a:prstGeom prst="rect">
            <a:avLst/>
          </a:prstGeom>
          <a:ln>
            <a:noFill/>
          </a:ln>
          <a:effectLst>
            <a:softEdge rad="112500"/>
          </a:effectLst>
        </p:spPr>
      </p:pic>
      <p:pic>
        <p:nvPicPr>
          <p:cNvPr id="13" name="Picture 12" descr="C:\Users\user\Desktop\Flood Incident - April 2022\IMG-20220422-WA0066.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66501" y="4515541"/>
            <a:ext cx="3288145" cy="2423334"/>
          </a:xfrm>
          <a:prstGeom prst="rect">
            <a:avLst/>
          </a:prstGeom>
          <a:ln>
            <a:noFill/>
          </a:ln>
          <a:effectLst>
            <a:softEdge rad="112500"/>
          </a:effectLst>
        </p:spPr>
      </p:pic>
      <p:pic>
        <p:nvPicPr>
          <p:cNvPr id="14" name="Picture 13" descr="C:\Users\user\Desktop\Flood Incident - April 2022\IMG-20220422-WA0073.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352881" y="4513266"/>
            <a:ext cx="4284652" cy="2341972"/>
          </a:xfrm>
          <a:prstGeom prst="rect">
            <a:avLst/>
          </a:prstGeom>
          <a:ln>
            <a:noFill/>
          </a:ln>
          <a:effectLst>
            <a:softEdge rad="112500"/>
          </a:effectLst>
        </p:spPr>
      </p:pic>
      <p:sp>
        <p:nvSpPr>
          <p:cNvPr id="15" name="TextBox 14">
            <a:extLst>
              <a:ext uri="{FF2B5EF4-FFF2-40B4-BE49-F238E27FC236}">
                <a16:creationId xmlns:a16="http://schemas.microsoft.com/office/drawing/2014/main" xmlns="" id="{ADB9879A-F4AE-4B99-8392-A94E0F5B24AE}"/>
              </a:ext>
            </a:extLst>
          </p:cNvPr>
          <p:cNvSpPr txBox="1"/>
          <p:nvPr/>
        </p:nvSpPr>
        <p:spPr>
          <a:xfrm>
            <a:off x="485001" y="12053"/>
            <a:ext cx="11119978" cy="707886"/>
          </a:xfrm>
          <a:prstGeom prst="rect">
            <a:avLst/>
          </a:prstGeom>
          <a:noFill/>
        </p:spPr>
        <p:txBody>
          <a:bodyPr wrap="square" lIns="91440" tIns="45720" rIns="91440" bIns="45720" anchor="t">
            <a:spAutoFit/>
          </a:bodyPr>
          <a:lstStyle/>
          <a:p>
            <a:r>
              <a:rPr kumimoji="0" lang="en-US" sz="2000" b="1" i="0" u="none" strike="noStrike" kern="1200" cap="all" spc="0" normalizeH="0" baseline="0" noProof="0" dirty="0">
                <a:ln>
                  <a:noFill/>
                </a:ln>
                <a:solidFill>
                  <a:srgbClr val="ED7D31"/>
                </a:solidFill>
                <a:effectLst/>
                <a:uLnTx/>
                <a:uFillTx/>
                <a:latin typeface="Arial" panose="020B0604020202020204"/>
                <a:ea typeface="+mj-ea"/>
                <a:cs typeface="+mj-cs"/>
              </a:rPr>
              <a:t>HUMANITARIAN INTERVENTIONS: DONATIONS TO AFFECTED FAMILIES (Cont.…)</a:t>
            </a:r>
            <a:endParaRPr lang="en-US" sz="2000" b="1" i="0" u="none" strike="noStrike" kern="1200" cap="all" spc="0" normalizeH="0" baseline="0" noProof="0" dirty="0">
              <a:ln>
                <a:noFill/>
              </a:ln>
              <a:solidFill>
                <a:srgbClr val="ED7D31"/>
              </a:solidFill>
              <a:effectLst/>
              <a:uLnTx/>
              <a:uFillTx/>
              <a:latin typeface="Arial" panose="020B0604020202020204"/>
              <a:ea typeface="+mj-ea"/>
              <a:cs typeface="Arial"/>
            </a:endParaRPr>
          </a:p>
          <a:p>
            <a:endParaRPr lang="en-ZA" sz="2000" dirty="0">
              <a:cs typeface="Arial"/>
            </a:endParaRPr>
          </a:p>
        </p:txBody>
      </p:sp>
    </p:spTree>
    <p:extLst>
      <p:ext uri="{BB962C8B-B14F-4D97-AF65-F5344CB8AC3E}">
        <p14:creationId xmlns:p14="http://schemas.microsoft.com/office/powerpoint/2010/main" xmlns="" val="1631312706"/>
      </p:ext>
    </p:extLst>
  </p:cSld>
  <p:clrMapOvr>
    <a:masterClrMapping/>
  </p:clrMapOvr>
  <p:transition>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DF82E0-F617-466A-8989-E6F91EEE8384}" type="slidenum">
              <a:rPr kumimoji="0" lang="en-US" altLang="en-US" sz="1600" b="0" i="0" u="none" strike="noStrike" kern="1200" cap="none" spc="0" normalizeH="0" baseline="0" noProof="0">
                <a:ln>
                  <a:noFill/>
                </a:ln>
                <a:solidFill>
                  <a:prstClr val="white"/>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prstClr val="white"/>
              </a:solidFill>
              <a:effectLst/>
              <a:uLnTx/>
              <a:uFillTx/>
              <a:latin typeface="Arial"/>
            </a:endParaRPr>
          </a:p>
        </p:txBody>
      </p:sp>
      <p:sp>
        <p:nvSpPr>
          <p:cNvPr id="16" name="Slide Number Placeholder 3"/>
          <p:cNvSpPr txBox="1"/>
          <p:nvPr/>
        </p:nvSpPr>
        <p:spPr>
          <a:xfrm>
            <a:off x="1559496" y="6448252"/>
            <a:ext cx="2133600" cy="365125"/>
          </a:xfrm>
          <a:prstGeom prst="rect">
            <a:avLst/>
          </a:prstGeom>
        </p:spPr>
        <p:txBody>
          <a:bodyPr vert="horz" wrap="square" lIns="91440" tIns="45720" rIns="91440" bIns="45720" numCol="1" anchor="ctr" anchorCtr="0" compatLnSpc="1"/>
          <a:lstStyle>
            <a:defPPr>
              <a:defRPr lang="en-US"/>
            </a:defPPr>
            <a:lvl1pPr algn="r" rtl="0" fontAlgn="base">
              <a:spcBef>
                <a:spcPct val="0"/>
              </a:spcBef>
              <a:spcAft>
                <a:spcPct val="0"/>
              </a:spcAft>
              <a:defRPr sz="1200" kern="1200">
                <a:solidFill>
                  <a:srgbClr val="898989"/>
                </a:solidFill>
                <a:latin typeface="Calibri"/>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5D312F24-582A-4117-A0B2-A1DD2489FD11}" type="slidenum">
              <a:rPr kumimoji="0" lang="en-US" altLang="en-US" sz="1200" b="0" i="0" u="none" strike="noStrike" kern="1200" cap="none" spc="0" normalizeH="0" baseline="0" noProof="0">
                <a:ln>
                  <a:noFill/>
                </a:ln>
                <a:solidFill>
                  <a:prstClr val="black"/>
                </a:solidFill>
                <a:effectLst/>
                <a:uLnTx/>
                <a:uFillTx/>
                <a:latin typeface="Arial" charset="0"/>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Arial" charset="0"/>
              <a:cs typeface="Arial" charset="0"/>
            </a:endParaRPr>
          </a:p>
        </p:txBody>
      </p:sp>
      <p:graphicFrame>
        <p:nvGraphicFramePr>
          <p:cNvPr id="4" name="Table 3"/>
          <p:cNvGraphicFramePr>
            <a:graphicFrameLocks noGrp="1"/>
          </p:cNvGraphicFramePr>
          <p:nvPr>
            <p:extLst>
              <p:ext uri="{D42A27DB-BD31-4B8C-83A1-F6EECF244321}">
                <p14:modId xmlns:p14="http://schemas.microsoft.com/office/powerpoint/2010/main" xmlns="" val="3368418604"/>
              </p:ext>
            </p:extLst>
          </p:nvPr>
        </p:nvGraphicFramePr>
        <p:xfrm>
          <a:off x="130097" y="446048"/>
          <a:ext cx="11964380" cy="6367926"/>
        </p:xfrm>
        <a:graphic>
          <a:graphicData uri="http://schemas.openxmlformats.org/drawingml/2006/table">
            <a:tbl>
              <a:tblPr firstRow="1" bandRow="1"/>
              <a:tblGrid>
                <a:gridCol w="1872843">
                  <a:extLst>
                    <a:ext uri="{9D8B030D-6E8A-4147-A177-3AD203B41FA5}">
                      <a16:colId xmlns:a16="http://schemas.microsoft.com/office/drawing/2014/main" xmlns="" val="3703811217"/>
                    </a:ext>
                  </a:extLst>
                </a:gridCol>
                <a:gridCol w="2016512">
                  <a:extLst>
                    <a:ext uri="{9D8B030D-6E8A-4147-A177-3AD203B41FA5}">
                      <a16:colId xmlns:a16="http://schemas.microsoft.com/office/drawing/2014/main" xmlns="" val="585981676"/>
                    </a:ext>
                  </a:extLst>
                </a:gridCol>
                <a:gridCol w="3140926">
                  <a:extLst>
                    <a:ext uri="{9D8B030D-6E8A-4147-A177-3AD203B41FA5}">
                      <a16:colId xmlns:a16="http://schemas.microsoft.com/office/drawing/2014/main" xmlns="" val="1549276741"/>
                    </a:ext>
                  </a:extLst>
                </a:gridCol>
                <a:gridCol w="4934099">
                  <a:extLst>
                    <a:ext uri="{9D8B030D-6E8A-4147-A177-3AD203B41FA5}">
                      <a16:colId xmlns:a16="http://schemas.microsoft.com/office/drawing/2014/main" xmlns="" val="1872493509"/>
                    </a:ext>
                  </a:extLst>
                </a:gridCol>
              </a:tblGrid>
              <a:tr h="57953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rtl="0" eaLnBrk="1" fontAlgn="auto" latinLnBrk="0" hangingPunct="1">
                        <a:lnSpc>
                          <a:spcPct val="100000"/>
                        </a:lnSpc>
                        <a:spcBef>
                          <a:spcPts val="0"/>
                        </a:spcBef>
                        <a:spcAft>
                          <a:spcPts val="0"/>
                        </a:spcAft>
                        <a:buClr>
                          <a:srgbClr val="000000"/>
                        </a:buClr>
                        <a:buSzTx/>
                        <a:buFont typeface="Arial"/>
                        <a:buNone/>
                      </a:pPr>
                      <a:r>
                        <a:rPr lang="en-US" sz="1600" b="1" dirty="0"/>
                        <a:t>Municipality </a:t>
                      </a:r>
                    </a:p>
                    <a:p>
                      <a:endParaRPr lang="en-US" sz="16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t>Organization</a:t>
                      </a:r>
                    </a:p>
                    <a:p>
                      <a:endParaRPr lang="en-US" sz="16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US" sz="1600" b="1" i="0" u="none" strike="noStrike" cap="none" dirty="0">
                          <a:solidFill>
                            <a:schemeClr val="tx1"/>
                          </a:solidFill>
                          <a:latin typeface="+mn-lt"/>
                          <a:ea typeface="+mn-ea"/>
                          <a:cs typeface="+mn-cs"/>
                          <a:sym typeface="Arial"/>
                        </a:rPr>
                        <a:t>Donation received</a:t>
                      </a:r>
                      <a:r>
                        <a:rPr lang="en-US" sz="1600" b="1" i="0" u="none" strike="noStrike" cap="none" baseline="0" dirty="0">
                          <a:solidFill>
                            <a:schemeClr val="tx1"/>
                          </a:solidFill>
                          <a:latin typeface="+mn-lt"/>
                          <a:ea typeface="+mn-ea"/>
                          <a:cs typeface="+mn-cs"/>
                        </a:rPr>
                        <a:t> </a:t>
                      </a:r>
                      <a:endParaRPr lang="en-US" sz="1600" b="1" i="0" u="none" strike="noStrike" cap="none" dirty="0">
                        <a:solidFill>
                          <a:schemeClr val="tx1"/>
                        </a:solidFill>
                        <a:latin typeface="+mn-lt"/>
                        <a:ea typeface="+mn-ea"/>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mn-lt"/>
                          <a:ea typeface="+mn-ea"/>
                          <a:cs typeface="+mn-cs"/>
                          <a:sym typeface="Arial"/>
                        </a:rPr>
                        <a:t>Area of support</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1081986682"/>
                  </a:ext>
                </a:extLst>
              </a:tr>
              <a:tr h="1065601">
                <a:tc rowSpan="10">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mn-lt"/>
                          <a:sym typeface="Arial"/>
                        </a:rPr>
                        <a:t>eThekwini</a:t>
                      </a:r>
                      <a:endParaRPr lang="en-US" sz="1600" b="1" dirty="0"/>
                    </a:p>
                    <a:p>
                      <a:endParaRPr lang="en-US" sz="1600" b="1" dirty="0"/>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600" b="0" dirty="0"/>
                    </a:p>
                    <a:p>
                      <a:endParaRPr lang="en-US" sz="1600" b="0" dirty="0"/>
                    </a:p>
                  </a:txBody>
                  <a:tcP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noProof="0" dirty="0">
                          <a:ln>
                            <a:noFill/>
                          </a:ln>
                          <a:solidFill>
                            <a:schemeClr val="tx1"/>
                          </a:solidFill>
                          <a:effectLst/>
                          <a:uLnTx/>
                          <a:uFillTx/>
                          <a:latin typeface="+mn-lt"/>
                          <a:ea typeface="+mn-ea"/>
                          <a:cs typeface="+mn-cs"/>
                          <a:sym typeface="Arial"/>
                        </a:rPr>
                        <a:t>SASOL</a:t>
                      </a:r>
                      <a:r>
                        <a:rPr lang="en-US" sz="1600" b="0" i="0" u="none" strike="noStrike" kern="0" cap="none" spc="0" normalizeH="0" baseline="0" noProof="0" dirty="0">
                          <a:ln>
                            <a:noFill/>
                          </a:ln>
                          <a:solidFill>
                            <a:schemeClr val="tx1"/>
                          </a:solidFill>
                          <a:effectLst/>
                          <a:uLnTx/>
                          <a:uFillTx/>
                          <a:latin typeface="+mn-lt"/>
                          <a:ea typeface="+mn-ea"/>
                          <a:cs typeface="+mn-cs"/>
                        </a:rPr>
                        <a:t>  </a:t>
                      </a:r>
                      <a:endParaRPr kumimoji="0" lang="en-US" sz="1600" b="0" i="0" u="none" strike="noStrike" kern="0" cap="none" spc="0" normalizeH="0" baseline="0" noProof="0" dirty="0">
                        <a:ln>
                          <a:noFill/>
                        </a:ln>
                        <a:solidFill>
                          <a:schemeClr val="tx1"/>
                        </a:solidFill>
                        <a:effectLst/>
                        <a:uLnTx/>
                        <a:uFillTx/>
                        <a:latin typeface="+mn-lt"/>
                        <a:ea typeface="+mn-ea"/>
                        <a:cs typeface="+mn-cs"/>
                        <a:sym typeface="Arial"/>
                      </a:endParaRPr>
                    </a:p>
                    <a:p>
                      <a:endParaRPr lang="en-US" sz="1600" b="1" dirty="0">
                        <a:solidFill>
                          <a:schemeClr val="tx1"/>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00000"/>
                        </a:lnSpc>
                      </a:pPr>
                      <a:r>
                        <a:rPr lang="en-ZA" sz="1600" dirty="0">
                          <a:solidFill>
                            <a:schemeClr val="tx1"/>
                          </a:solidFill>
                          <a:effectLst/>
                          <a:latin typeface="Arial"/>
                          <a:ea typeface="Calibri"/>
                        </a:rPr>
                        <a:t>500 Food Packs</a:t>
                      </a:r>
                    </a:p>
                    <a:p>
                      <a:pPr>
                        <a:lnSpc>
                          <a:spcPct val="100000"/>
                        </a:lnSpc>
                      </a:pPr>
                      <a:r>
                        <a:rPr kumimoji="0" lang="en-ZA" sz="1600" b="0" i="0" u="none" strike="noStrike" kern="0" cap="none" spc="0" normalizeH="0" baseline="0" dirty="0">
                          <a:ln>
                            <a:noFill/>
                          </a:ln>
                          <a:solidFill>
                            <a:schemeClr val="tx1"/>
                          </a:solidFill>
                          <a:effectLst/>
                          <a:uLnTx/>
                          <a:uFillTx/>
                          <a:latin typeface="Arial"/>
                          <a:ea typeface="+mn-ea"/>
                          <a:cs typeface="+mn-cs"/>
                          <a:sym typeface="Arial"/>
                        </a:rPr>
                        <a:t>500 Hygiene Packs</a:t>
                      </a:r>
                    </a:p>
                    <a:p>
                      <a:pPr>
                        <a:lnSpc>
                          <a:spcPct val="100000"/>
                        </a:lnSpc>
                      </a:pPr>
                      <a:r>
                        <a:rPr kumimoji="0" lang="en-ZA" sz="1600" b="0" i="0" u="none" strike="noStrike" kern="0" cap="none" spc="0" normalizeH="0" baseline="0" dirty="0">
                          <a:ln>
                            <a:noFill/>
                          </a:ln>
                          <a:solidFill>
                            <a:schemeClr val="tx1"/>
                          </a:solidFill>
                          <a:effectLst/>
                          <a:uLnTx/>
                          <a:uFillTx/>
                          <a:latin typeface="Arial"/>
                          <a:ea typeface="+mn-ea"/>
                          <a:cs typeface="+mn-cs"/>
                          <a:sym typeface="Arial"/>
                        </a:rPr>
                        <a:t>500 Blankets</a:t>
                      </a:r>
                    </a:p>
                    <a:p>
                      <a:pPr>
                        <a:lnSpc>
                          <a:spcPct val="100000"/>
                        </a:lnSpc>
                      </a:pPr>
                      <a:r>
                        <a:rPr kumimoji="0" lang="en-ZA" sz="1600" b="0" i="0" u="none" strike="noStrike" kern="0" cap="none" spc="0" normalizeH="0" baseline="0" dirty="0">
                          <a:ln>
                            <a:noFill/>
                          </a:ln>
                          <a:solidFill>
                            <a:schemeClr val="tx1"/>
                          </a:solidFill>
                          <a:effectLst/>
                          <a:uLnTx/>
                          <a:uFillTx/>
                          <a:latin typeface="Arial"/>
                          <a:ea typeface="+mn-ea"/>
                          <a:cs typeface="+mn-cs"/>
                          <a:sym typeface="Arial"/>
                        </a:rPr>
                        <a:t>500 x 5 litre water</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just" rtl="0">
                        <a:lnSpc>
                          <a:spcPct val="100000"/>
                        </a:lnSpc>
                        <a:spcBef>
                          <a:spcPts val="0"/>
                        </a:spcBef>
                        <a:spcAft>
                          <a:spcPts val="0"/>
                        </a:spcAft>
                        <a:buClr>
                          <a:srgbClr val="000000"/>
                        </a:buClr>
                        <a:buFont typeface="Arial"/>
                      </a:pPr>
                      <a:r>
                        <a:rPr lang="en-ZA" sz="1600" b="0" i="0" u="none" strike="noStrike" cap="none" baseline="0" dirty="0">
                          <a:solidFill>
                            <a:schemeClr val="tx1"/>
                          </a:solidFill>
                          <a:effectLst/>
                          <a:latin typeface="Arial"/>
                          <a:ea typeface="Calibri"/>
                          <a:cs typeface="Times New Roman"/>
                          <a:sym typeface="Arial"/>
                        </a:rPr>
                        <a:t>Displaced families across the City</a:t>
                      </a:r>
                      <a:endParaRPr lang="en-ZA" sz="1600" b="0" i="0" u="none" strike="noStrike" cap="none">
                        <a:solidFill>
                          <a:schemeClr val="tx1"/>
                        </a:solidFill>
                        <a:effectLst/>
                        <a:latin typeface="Arial"/>
                        <a:ea typeface="Calibri"/>
                        <a:cs typeface="Times New Roman"/>
                        <a:sym typeface="Arial"/>
                      </a:endParaRPr>
                    </a:p>
                    <a:p>
                      <a:pPr marR="0" algn="just" rtl="0">
                        <a:lnSpc>
                          <a:spcPct val="100000"/>
                        </a:lnSpc>
                        <a:spcBef>
                          <a:spcPts val="0"/>
                        </a:spcBef>
                        <a:spcAft>
                          <a:spcPts val="0"/>
                        </a:spcAft>
                        <a:buClr>
                          <a:srgbClr val="000000"/>
                        </a:buClr>
                        <a:buFont typeface="Arial"/>
                      </a:pPr>
                      <a:endParaRPr lang="en-ZA" sz="1600" b="0" i="0" u="none" strike="noStrike" cap="none" dirty="0">
                        <a:solidFill>
                          <a:schemeClr val="tx1"/>
                        </a:solidFill>
                        <a:effectLst/>
                        <a:latin typeface="Arial"/>
                        <a:ea typeface="Calibri"/>
                        <a:cs typeface="Times New Roman"/>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879286828"/>
                  </a:ext>
                </a:extLst>
              </a:tr>
              <a:tr h="355201">
                <a:tc v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400" b="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chemeClr val="tx1"/>
                          </a:solidFill>
                          <a:effectLst/>
                          <a:uLnTx/>
                          <a:uFillTx/>
                          <a:latin typeface="Arial"/>
                          <a:ea typeface="Calibri"/>
                          <a:cs typeface="+mn-cs"/>
                        </a:rPr>
                        <a:t>AVBOB</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just">
                        <a:lnSpc>
                          <a:spcPct val="107000"/>
                        </a:lnSpc>
                        <a:spcAft>
                          <a:spcPts val="800"/>
                        </a:spcAft>
                      </a:pPr>
                      <a:r>
                        <a:rPr kumimoji="0" lang="en-US" sz="1600" b="0" i="0" u="none" strike="noStrike" kern="0" cap="none" spc="0" normalizeH="0" baseline="0" dirty="0">
                          <a:ln>
                            <a:noFill/>
                          </a:ln>
                          <a:solidFill>
                            <a:schemeClr val="tx1"/>
                          </a:solidFill>
                          <a:effectLst/>
                          <a:uLnTx/>
                          <a:uFillTx/>
                          <a:latin typeface="+mn-lt"/>
                          <a:ea typeface="+mn-ea"/>
                          <a:cs typeface="+mn-cs"/>
                          <a:sym typeface="Arial"/>
                        </a:rPr>
                        <a:t>R20 000 per person</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ZA" sz="1600" b="0" i="0" u="none" strike="noStrike" cap="none" baseline="0" dirty="0">
                          <a:solidFill>
                            <a:schemeClr val="tx1"/>
                          </a:solidFill>
                          <a:effectLst/>
                          <a:latin typeface="Arial"/>
                          <a:ea typeface="Calibri"/>
                          <a:cs typeface="Times New Roman"/>
                          <a:sym typeface="Arial"/>
                        </a:rPr>
                        <a:t>Bereaved families</a:t>
                      </a:r>
                      <a:endParaRPr lang="en-ZA" sz="1600" b="0" i="0" u="none" strike="noStrike" cap="none">
                        <a:solidFill>
                          <a:schemeClr val="tx1"/>
                        </a:solidFill>
                        <a:effectLst/>
                        <a:latin typeface="Arial"/>
                        <a:ea typeface="Calibri"/>
                        <a:cs typeface="Times New Roman"/>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006716254"/>
                  </a:ext>
                </a:extLst>
              </a:tr>
              <a:tr h="336506">
                <a:tc v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4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dirty="0">
                          <a:ln>
                            <a:noFill/>
                          </a:ln>
                          <a:solidFill>
                            <a:schemeClr val="tx1"/>
                          </a:solidFill>
                          <a:effectLst/>
                          <a:uLnTx/>
                          <a:uFillTx/>
                          <a:latin typeface="Arial"/>
                          <a:ea typeface="Calibri"/>
                          <a:cs typeface="+mn-cs"/>
                          <a:sym typeface="Arial"/>
                        </a:rPr>
                        <a:t>Vodacom</a:t>
                      </a:r>
                      <a:r>
                        <a:rPr lang="en-US" sz="1600" b="0" i="0" u="none" strike="noStrike" kern="0" cap="none" spc="0" normalizeH="0" baseline="0" dirty="0">
                          <a:ln>
                            <a:noFill/>
                          </a:ln>
                          <a:solidFill>
                            <a:schemeClr val="tx1"/>
                          </a:solidFill>
                          <a:effectLst/>
                          <a:uLnTx/>
                          <a:uFillTx/>
                          <a:latin typeface="Arial"/>
                          <a:ea typeface="Calibri"/>
                          <a:cs typeface="+mn-cs"/>
                        </a:rPr>
                        <a:t> </a:t>
                      </a:r>
                      <a:endParaRPr kumimoji="0" lang="en-US" sz="1600" b="0" i="0" u="none" strike="noStrike" kern="0" cap="none" spc="0" normalizeH="0" baseline="0">
                        <a:ln>
                          <a:noFill/>
                        </a:ln>
                        <a:solidFill>
                          <a:schemeClr val="tx1"/>
                        </a:solidFill>
                        <a:effectLst/>
                        <a:uLnTx/>
                        <a:uFillTx/>
                        <a:latin typeface="Arial"/>
                        <a:ea typeface="Calibri"/>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dirty="0">
                          <a:ln>
                            <a:noFill/>
                          </a:ln>
                          <a:solidFill>
                            <a:schemeClr val="tx1"/>
                          </a:solidFill>
                          <a:effectLst/>
                          <a:uLnTx/>
                          <a:uFillTx/>
                          <a:latin typeface="Arial"/>
                          <a:ea typeface="Calibri"/>
                          <a:cs typeface="+mn-cs"/>
                          <a:sym typeface="Arial"/>
                        </a:rPr>
                        <a:t>R3 million</a:t>
                      </a:r>
                      <a:r>
                        <a:rPr lang="en-US" sz="1600" b="0" i="0" u="none" strike="noStrike" kern="0" cap="none" spc="0" normalizeH="0" baseline="0" dirty="0">
                          <a:ln>
                            <a:noFill/>
                          </a:ln>
                          <a:solidFill>
                            <a:schemeClr val="tx1"/>
                          </a:solidFill>
                          <a:effectLst/>
                          <a:uLnTx/>
                          <a:uFillTx/>
                          <a:latin typeface="Arial"/>
                          <a:ea typeface="Calibri"/>
                          <a:cs typeface="+mn-cs"/>
                        </a:rPr>
                        <a:t> </a:t>
                      </a:r>
                      <a:endParaRPr kumimoji="0" lang="en-US" sz="1600" b="0" i="0" u="none" strike="noStrike" kern="0" cap="none" spc="0" normalizeH="0" baseline="0">
                        <a:ln>
                          <a:noFill/>
                        </a:ln>
                        <a:solidFill>
                          <a:schemeClr val="tx1"/>
                        </a:solidFill>
                        <a:effectLst/>
                        <a:uLnTx/>
                        <a:uFillTx/>
                        <a:latin typeface="Arial"/>
                        <a:ea typeface="Calibri"/>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rtl="0" eaLnBrk="1" fontAlgn="auto" latinLnBrk="0" hangingPunct="1">
                        <a:lnSpc>
                          <a:spcPct val="100000"/>
                        </a:lnSpc>
                        <a:spcBef>
                          <a:spcPts val="0"/>
                        </a:spcBef>
                        <a:spcAft>
                          <a:spcPts val="0"/>
                        </a:spcAft>
                        <a:buClr>
                          <a:srgbClr val="000000"/>
                        </a:buClr>
                        <a:buSzTx/>
                        <a:buFont typeface="Arial"/>
                        <a:buNone/>
                      </a:pPr>
                      <a:r>
                        <a:rPr kumimoji="0" lang="en-ZA" sz="1600" b="0" i="0" u="none" strike="noStrike" kern="1200" cap="none" spc="0" normalizeH="0" baseline="0" noProof="0" dirty="0">
                          <a:ln>
                            <a:noFill/>
                          </a:ln>
                          <a:solidFill>
                            <a:schemeClr val="tx1"/>
                          </a:solidFill>
                          <a:effectLst/>
                          <a:uLnTx/>
                          <a:uFillTx/>
                          <a:latin typeface="Arial"/>
                          <a:ea typeface="Calibri"/>
                          <a:cs typeface="Times New Roman"/>
                          <a:sym typeface="Arial"/>
                        </a:rPr>
                        <a:t>Identified</a:t>
                      </a:r>
                      <a:r>
                        <a:rPr lang="en-ZA" sz="1600" b="0" i="0" u="none" strike="noStrike" kern="1200" cap="none" spc="0" normalizeH="0" baseline="0" noProof="0" dirty="0">
                          <a:ln>
                            <a:noFill/>
                          </a:ln>
                          <a:solidFill>
                            <a:schemeClr val="tx1"/>
                          </a:solidFill>
                          <a:effectLst/>
                          <a:uLnTx/>
                          <a:uFillTx/>
                          <a:latin typeface="Arial"/>
                          <a:ea typeface="Calibri"/>
                          <a:cs typeface="Times New Roman"/>
                        </a:rPr>
                        <a:t> </a:t>
                      </a:r>
                      <a:r>
                        <a:rPr kumimoji="0" lang="en-ZA" sz="1600" b="0" i="0" u="none" strike="noStrike" kern="1200" cap="none" spc="0" normalizeH="0" baseline="0" noProof="0" dirty="0">
                          <a:ln>
                            <a:noFill/>
                          </a:ln>
                          <a:solidFill>
                            <a:schemeClr val="tx1"/>
                          </a:solidFill>
                          <a:effectLst/>
                          <a:uLnTx/>
                          <a:uFillTx/>
                          <a:latin typeface="Arial"/>
                          <a:ea typeface="Calibri"/>
                          <a:cs typeface="Times New Roman"/>
                          <a:sym typeface="Arial"/>
                        </a:rPr>
                        <a:t> areas across the City</a:t>
                      </a: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267919377"/>
                  </a:ext>
                </a:extLst>
              </a:tr>
              <a:tr h="317811">
                <a:tc v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4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PRASA</a:t>
                      </a: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dirty="0">
                          <a:ln>
                            <a:noFill/>
                          </a:ln>
                          <a:solidFill>
                            <a:schemeClr val="tx1"/>
                          </a:solidFill>
                          <a:effectLst/>
                          <a:uLnTx/>
                          <a:uFillTx/>
                          <a:latin typeface="Arial"/>
                          <a:ea typeface="Calibri"/>
                          <a:cs typeface="+mn-cs"/>
                          <a:sym typeface="Arial"/>
                        </a:rPr>
                        <a:t>15 000 litres of water</a:t>
                      </a:r>
                      <a:endParaRPr kumimoji="0" lang="en-ZA" sz="1600" b="0" i="0" u="none" strike="noStrike" kern="0" cap="none" spc="0" normalizeH="0" baseline="0" dirty="0">
                        <a:ln>
                          <a:noFill/>
                        </a:ln>
                        <a:solidFill>
                          <a:schemeClr val="tx1"/>
                        </a:solidFill>
                        <a:effectLst/>
                        <a:uLnTx/>
                        <a:uFillTx/>
                        <a:latin typeface="Arial"/>
                        <a:ea typeface="Calibri"/>
                        <a:cs typeface="+mn-cs"/>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rtl="0" eaLnBrk="1" fontAlgn="auto" latinLnBrk="0" hangingPunct="1">
                        <a:lnSpc>
                          <a:spcPct val="100000"/>
                        </a:lnSpc>
                        <a:spcBef>
                          <a:spcPts val="0"/>
                        </a:spcBef>
                        <a:spcAft>
                          <a:spcPts val="0"/>
                        </a:spcAft>
                        <a:buClr>
                          <a:srgbClr val="000000"/>
                        </a:buClr>
                        <a:buSzTx/>
                        <a:buFont typeface="Arial"/>
                        <a:buNone/>
                      </a:pPr>
                      <a:r>
                        <a:rPr kumimoji="0" lang="en-ZA" sz="1600" b="0" i="0" u="none" strike="noStrike" kern="1200" cap="none" spc="0" normalizeH="0" baseline="0" noProof="0" dirty="0">
                          <a:ln>
                            <a:noFill/>
                          </a:ln>
                          <a:solidFill>
                            <a:schemeClr val="tx1"/>
                          </a:solidFill>
                          <a:effectLst/>
                          <a:uLnTx/>
                          <a:uFillTx/>
                          <a:latin typeface="Arial"/>
                          <a:ea typeface="Calibri"/>
                          <a:cs typeface="Times New Roman"/>
                          <a:sym typeface="Arial"/>
                        </a:rPr>
                        <a:t>Identified</a:t>
                      </a:r>
                      <a:r>
                        <a:rPr lang="en-ZA" sz="1600" b="0" i="0" u="none" strike="noStrike" kern="1200" cap="none" spc="0" normalizeH="0" baseline="0" noProof="0" dirty="0">
                          <a:ln>
                            <a:noFill/>
                          </a:ln>
                          <a:solidFill>
                            <a:schemeClr val="tx1"/>
                          </a:solidFill>
                          <a:effectLst/>
                          <a:uLnTx/>
                          <a:uFillTx/>
                          <a:latin typeface="Arial"/>
                          <a:ea typeface="Calibri"/>
                          <a:cs typeface="Times New Roman"/>
                        </a:rPr>
                        <a:t> </a:t>
                      </a:r>
                      <a:r>
                        <a:rPr kumimoji="0" lang="en-ZA" sz="1600" b="0" i="0" u="none" strike="noStrike" kern="1200" cap="none" spc="0" normalizeH="0" baseline="0" noProof="0" dirty="0">
                          <a:ln>
                            <a:noFill/>
                          </a:ln>
                          <a:solidFill>
                            <a:schemeClr val="tx1"/>
                          </a:solidFill>
                          <a:effectLst/>
                          <a:uLnTx/>
                          <a:uFillTx/>
                          <a:latin typeface="Arial"/>
                          <a:ea typeface="Calibri"/>
                          <a:cs typeface="Times New Roman"/>
                          <a:sym typeface="Arial"/>
                        </a:rPr>
                        <a:t> families across the City</a:t>
                      </a: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452136590"/>
                  </a:ext>
                </a:extLst>
              </a:tr>
              <a:tr h="486064">
                <a:tc v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4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dirty="0">
                          <a:ln>
                            <a:noFill/>
                          </a:ln>
                          <a:solidFill>
                            <a:schemeClr val="tx1"/>
                          </a:solidFill>
                          <a:effectLst/>
                          <a:uLnTx/>
                          <a:uFillTx/>
                          <a:latin typeface="Arial"/>
                          <a:ea typeface="Calibri"/>
                          <a:cs typeface="+mn-cs"/>
                          <a:sym typeface="Arial"/>
                        </a:rPr>
                        <a:t>FNB (Gift of the Givers)</a:t>
                      </a:r>
                      <a:endParaRPr kumimoji="0" lang="en-ZA" sz="1600" b="0" i="0" u="none" strike="noStrike" kern="0" cap="none" spc="0" normalizeH="0" baseline="0" dirty="0">
                        <a:ln>
                          <a:noFill/>
                        </a:ln>
                        <a:solidFill>
                          <a:schemeClr val="tx1"/>
                        </a:solidFill>
                        <a:effectLst/>
                        <a:uLnTx/>
                        <a:uFillTx/>
                        <a:latin typeface="Arial"/>
                        <a:ea typeface="Calibri"/>
                        <a:cs typeface="+mn-cs"/>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dirty="0">
                          <a:ln>
                            <a:noFill/>
                          </a:ln>
                          <a:solidFill>
                            <a:schemeClr val="tx1"/>
                          </a:solidFill>
                          <a:effectLst/>
                          <a:uLnTx/>
                          <a:uFillTx/>
                          <a:latin typeface="Arial"/>
                          <a:ea typeface="Calibri"/>
                          <a:cs typeface="+mn-cs"/>
                          <a:sym typeface="Arial"/>
                        </a:rPr>
                        <a:t>Funds donated to Gift of the Givers for 2000 Food parcels</a:t>
                      </a:r>
                      <a:endParaRPr kumimoji="0" lang="en-ZA" sz="1600" b="0" i="0" u="none" strike="noStrike" kern="0" cap="none" spc="0" normalizeH="0" baseline="0" dirty="0">
                        <a:ln>
                          <a:noFill/>
                        </a:ln>
                        <a:solidFill>
                          <a:schemeClr val="tx1"/>
                        </a:solidFill>
                        <a:effectLst/>
                        <a:uLnTx/>
                        <a:uFillTx/>
                        <a:latin typeface="Arial"/>
                        <a:ea typeface="Calibri"/>
                        <a:cs typeface="+mn-cs"/>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1200" cap="none" spc="0" normalizeH="0" baseline="0" noProof="0" dirty="0">
                          <a:ln>
                            <a:noFill/>
                          </a:ln>
                          <a:solidFill>
                            <a:schemeClr val="tx1"/>
                          </a:solidFill>
                          <a:effectLst/>
                          <a:uLnTx/>
                          <a:uFillTx/>
                          <a:latin typeface="Arial"/>
                          <a:ea typeface="Calibri"/>
                          <a:cs typeface="Times New Roman"/>
                          <a:sym typeface="Arial"/>
                        </a:rPr>
                        <a:t>Identified families across the City</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ZA" sz="1600" b="0" i="0" u="none" strike="noStrike" kern="0" cap="none" spc="0" normalizeH="0" baseline="0" dirty="0">
                        <a:ln>
                          <a:noFill/>
                        </a:ln>
                        <a:solidFill>
                          <a:schemeClr val="tx1"/>
                        </a:solidFill>
                        <a:effectLst/>
                        <a:uLnTx/>
                        <a:uFillTx/>
                        <a:latin typeface="Arial"/>
                        <a:ea typeface="Calibri"/>
                        <a:cs typeface="+mn-cs"/>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558901903"/>
                  </a:ext>
                </a:extLst>
              </a:tr>
              <a:tr h="486064">
                <a:tc v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4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FNB (Durban Chamber)</a:t>
                      </a: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dirty="0">
                          <a:ln>
                            <a:noFill/>
                          </a:ln>
                          <a:solidFill>
                            <a:schemeClr val="tx1"/>
                          </a:solidFill>
                          <a:effectLst/>
                          <a:uLnTx/>
                          <a:uFillTx/>
                          <a:latin typeface="Arial"/>
                          <a:ea typeface="Calibri"/>
                          <a:cs typeface="+mn-cs"/>
                          <a:sym typeface="Arial"/>
                        </a:rPr>
                        <a:t>240 hot meals and 300 blankets</a:t>
                      </a:r>
                      <a:endParaRPr kumimoji="0" lang="en-ZA" sz="1600" b="0" i="0" u="none" strike="noStrike" kern="0" cap="none" spc="0" normalizeH="0" baseline="0" dirty="0">
                        <a:ln>
                          <a:noFill/>
                        </a:ln>
                        <a:solidFill>
                          <a:schemeClr val="tx1"/>
                        </a:solidFill>
                        <a:effectLst/>
                        <a:uLnTx/>
                        <a:uFillTx/>
                        <a:latin typeface="Arial"/>
                        <a:ea typeface="Calibri"/>
                        <a:cs typeface="+mn-cs"/>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ZA" sz="1600" b="0" i="0" u="none" strike="noStrike" cap="none" baseline="0" dirty="0">
                          <a:solidFill>
                            <a:schemeClr val="tx1"/>
                          </a:solidFill>
                          <a:effectLst/>
                          <a:latin typeface="Arial"/>
                          <a:ea typeface="Calibri"/>
                          <a:cs typeface="Times New Roman"/>
                          <a:sym typeface="Arial"/>
                        </a:rPr>
                        <a:t>Displaced families across the City</a:t>
                      </a:r>
                      <a:endParaRPr lang="en-ZA" sz="1600" b="0" i="0" u="none" strike="noStrike" cap="none">
                        <a:solidFill>
                          <a:schemeClr val="tx1"/>
                        </a:solidFill>
                        <a:effectLst/>
                        <a:latin typeface="Arial"/>
                        <a:ea typeface="Calibri"/>
                        <a:cs typeface="Times New Roman"/>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860074849"/>
                  </a:ext>
                </a:extLst>
              </a:tr>
              <a:tr h="280422">
                <a:tc v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4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rtl="0" eaLnBrk="1" fontAlgn="auto" latinLnBrk="0" hangingPunct="1">
                        <a:lnSpc>
                          <a:spcPct val="100000"/>
                        </a:lnSpc>
                        <a:spcBef>
                          <a:spcPts val="0"/>
                        </a:spcBef>
                        <a:spcAft>
                          <a:spcPts val="0"/>
                        </a:spcAft>
                        <a:buClr>
                          <a:srgbClr val="000000"/>
                        </a:buClr>
                        <a:buSzTx/>
                        <a:buFont typeface="Arial"/>
                        <a:buNone/>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ABSA</a:t>
                      </a:r>
                      <a:r>
                        <a:rPr lang="en-ZA" sz="1600" b="0" i="0" u="none" strike="noStrike" kern="0" cap="none" spc="0" normalizeH="0" baseline="0" dirty="0">
                          <a:ln>
                            <a:noFill/>
                          </a:ln>
                          <a:solidFill>
                            <a:schemeClr val="tx1"/>
                          </a:solidFill>
                          <a:effectLst/>
                          <a:uLnTx/>
                          <a:uFillTx/>
                          <a:latin typeface="Arial"/>
                          <a:ea typeface="Calibri"/>
                          <a:cs typeface="+mn-cs"/>
                        </a:rPr>
                        <a:t> </a:t>
                      </a:r>
                      <a:endParaRPr kumimoji="0" lang="en-ZA" sz="1600" b="0" i="0" u="none" strike="noStrike" kern="0" cap="none" spc="0" normalizeH="0" baseline="0" dirty="0">
                        <a:ln>
                          <a:noFill/>
                        </a:ln>
                        <a:solidFill>
                          <a:schemeClr val="tx1"/>
                        </a:solidFill>
                        <a:effectLst/>
                        <a:uLnTx/>
                        <a:uFillTx/>
                        <a:latin typeface="Arial"/>
                        <a:ea typeface="Calibri"/>
                        <a:cs typeface="+mn-cs"/>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2000 Food parcels</a:t>
                      </a: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ZA" sz="1600" b="0" i="0" u="none" strike="noStrike" kern="1200" cap="none" spc="0" normalizeH="0" baseline="0" noProof="0" dirty="0">
                          <a:ln>
                            <a:noFill/>
                          </a:ln>
                          <a:solidFill>
                            <a:schemeClr val="tx1"/>
                          </a:solidFill>
                          <a:effectLst/>
                          <a:uLnTx/>
                          <a:uFillTx/>
                          <a:latin typeface="Arial"/>
                          <a:ea typeface="Calibri"/>
                          <a:cs typeface="Times New Roman"/>
                          <a:sym typeface="Arial"/>
                        </a:rPr>
                        <a:t>Identified</a:t>
                      </a:r>
                      <a:r>
                        <a:rPr lang="en-ZA" sz="1600" b="0" i="0" u="none" strike="noStrike" kern="1200" cap="none" spc="0" normalizeH="0" baseline="0" noProof="0" dirty="0">
                          <a:ln>
                            <a:noFill/>
                          </a:ln>
                          <a:solidFill>
                            <a:schemeClr val="tx1"/>
                          </a:solidFill>
                          <a:effectLst/>
                          <a:uLnTx/>
                          <a:uFillTx/>
                          <a:latin typeface="Arial"/>
                          <a:ea typeface="Calibri"/>
                          <a:cs typeface="Times New Roman"/>
                        </a:rPr>
                        <a:t> </a:t>
                      </a:r>
                      <a:r>
                        <a:rPr kumimoji="0" lang="en-ZA" sz="1600" b="0" i="0" u="none" strike="noStrike" kern="1200" cap="none" spc="0" normalizeH="0" baseline="0" noProof="0" dirty="0">
                          <a:ln>
                            <a:noFill/>
                          </a:ln>
                          <a:solidFill>
                            <a:schemeClr val="tx1"/>
                          </a:solidFill>
                          <a:effectLst/>
                          <a:uLnTx/>
                          <a:uFillTx/>
                          <a:latin typeface="Arial"/>
                          <a:ea typeface="Calibri"/>
                          <a:cs typeface="Times New Roman"/>
                          <a:sym typeface="Arial"/>
                        </a:rPr>
                        <a:t> families across the City</a:t>
                      </a: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4135838312"/>
                  </a:ext>
                </a:extLst>
              </a:tr>
              <a:tr h="486064">
                <a:tc vMerge="1">
                  <a:txBody>
                    <a:bodyPr/>
                    <a:lstStyle/>
                    <a:p>
                      <a:endParaRPr lang="en-US" sz="1400" b="0"/>
                    </a:p>
                  </a:txBody>
                  <a:tcP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err="1">
                          <a:ln>
                            <a:noFill/>
                          </a:ln>
                          <a:solidFill>
                            <a:schemeClr val="tx1"/>
                          </a:solidFill>
                          <a:effectLst/>
                          <a:uLnTx/>
                          <a:uFillTx/>
                          <a:latin typeface="Arial"/>
                          <a:ea typeface="Calibri"/>
                          <a:cs typeface="+mn-cs"/>
                          <a:sym typeface="Arial"/>
                        </a:rPr>
                        <a:t>Dharul</a:t>
                      </a:r>
                      <a:r>
                        <a:rPr kumimoji="0" lang="en-ZA" sz="1600" b="0" i="0" u="none" strike="noStrike" kern="0" cap="none" spc="0" normalizeH="0" baseline="0" dirty="0">
                          <a:ln>
                            <a:noFill/>
                          </a:ln>
                          <a:solidFill>
                            <a:schemeClr val="tx1"/>
                          </a:solidFill>
                          <a:effectLst/>
                          <a:uLnTx/>
                          <a:uFillTx/>
                          <a:latin typeface="Arial"/>
                          <a:ea typeface="Calibri"/>
                          <a:cs typeface="+mn-cs"/>
                          <a:sym typeface="Arial"/>
                        </a:rPr>
                        <a:t> Ihsaan</a:t>
                      </a:r>
                    </a:p>
                  </a:txBody>
                  <a:tcPr marL="68580" marR="68580" marT="0" marB="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dirty="0">
                          <a:ln>
                            <a:noFill/>
                          </a:ln>
                          <a:solidFill>
                            <a:schemeClr val="tx1"/>
                          </a:solidFill>
                          <a:effectLst/>
                          <a:uLnTx/>
                          <a:uFillTx/>
                          <a:latin typeface="Arial"/>
                          <a:ea typeface="Calibri"/>
                          <a:cs typeface="+mn-cs"/>
                          <a:sym typeface="Arial"/>
                        </a:rPr>
                        <a:t>240 hot meals and 300 blankets</a:t>
                      </a:r>
                      <a:endParaRPr kumimoji="0" lang="en-ZA" sz="1600" b="0" i="0" u="none" strike="noStrike" kern="0" cap="none" spc="0" normalizeH="0" baseline="0" dirty="0">
                        <a:ln>
                          <a:noFill/>
                        </a:ln>
                        <a:solidFill>
                          <a:schemeClr val="tx1"/>
                        </a:solidFill>
                        <a:effectLst/>
                        <a:uLnTx/>
                        <a:uFillTx/>
                        <a:latin typeface="Arial"/>
                        <a:ea typeface="Calibri"/>
                        <a:cs typeface="+mn-cs"/>
                        <a:sym typeface="Arial"/>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ZA" sz="1600" b="0" i="0" u="none" strike="noStrike" kern="0" cap="none" spc="0" normalizeH="0" baseline="0" dirty="0">
                        <a:ln>
                          <a:noFill/>
                        </a:ln>
                        <a:solidFill>
                          <a:schemeClr val="tx1"/>
                        </a:solidFill>
                        <a:effectLst/>
                        <a:uLnTx/>
                        <a:uFillTx/>
                        <a:latin typeface="Arial"/>
                        <a:ea typeface="Calibri"/>
                        <a:cs typeface="+mn-cs"/>
                        <a:sym typeface="Arial"/>
                      </a:endParaRPr>
                    </a:p>
                  </a:txBody>
                  <a:tcPr marL="68580" marR="68580" marT="0" marB="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ZA" sz="1600" b="0" i="0" u="none" strike="noStrike" cap="none" baseline="0" dirty="0">
                          <a:solidFill>
                            <a:schemeClr val="tx1"/>
                          </a:solidFill>
                          <a:effectLst/>
                          <a:latin typeface="Arial"/>
                          <a:ea typeface="Calibri"/>
                          <a:cs typeface="Times New Roman"/>
                          <a:sym typeface="Arial"/>
                        </a:rPr>
                        <a:t>Displaced families in ward 9</a:t>
                      </a:r>
                      <a:endParaRPr lang="en-ZA" sz="1600" b="0" i="0" u="none" strike="noStrike" cap="none">
                        <a:solidFill>
                          <a:schemeClr val="tx1"/>
                        </a:solidFill>
                        <a:effectLst/>
                        <a:latin typeface="Arial"/>
                        <a:ea typeface="Calibri"/>
                        <a:cs typeface="Times New Roman"/>
                        <a:sym typeface="Arial"/>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ZA" sz="1600" b="0" i="0" u="none" strike="noStrike" kern="0" cap="none" spc="0" normalizeH="0" baseline="0" dirty="0">
                        <a:ln>
                          <a:noFill/>
                        </a:ln>
                        <a:solidFill>
                          <a:schemeClr val="tx1"/>
                        </a:solidFill>
                        <a:effectLst/>
                        <a:uLnTx/>
                        <a:uFillTx/>
                        <a:latin typeface="Arial"/>
                        <a:ea typeface="Calibri"/>
                        <a:cs typeface="+mn-cs"/>
                        <a:sym typeface="Arial"/>
                      </a:endParaRPr>
                    </a:p>
                  </a:txBody>
                  <a:tcPr marL="68580" marR="68580" marT="0" marB="0">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4001137015"/>
                  </a:ext>
                </a:extLst>
              </a:tr>
              <a:tr h="261727">
                <a:tc vMerge="1">
                  <a:txBody>
                    <a:bodyPr/>
                    <a:lstStyle/>
                    <a:p>
                      <a:endParaRPr lang="en-US" sz="1400" b="0"/>
                    </a:p>
                  </a:txBody>
                  <a:tcP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l" rtl="0" eaLnBrk="1" fontAlgn="auto" latinLnBrk="0" hangingPunct="1">
                        <a:lnSpc>
                          <a:spcPct val="100000"/>
                        </a:lnSpc>
                        <a:spcBef>
                          <a:spcPts val="0"/>
                        </a:spcBef>
                        <a:spcAft>
                          <a:spcPts val="0"/>
                        </a:spcAft>
                        <a:buClr>
                          <a:srgbClr val="000000"/>
                        </a:buClr>
                        <a:buSzTx/>
                        <a:buFont typeface="Arial"/>
                        <a:buNone/>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NMI</a:t>
                      </a:r>
                      <a:r>
                        <a:rPr lang="en-ZA" sz="1600" b="0" i="0" u="none" strike="noStrike" kern="0" cap="none" spc="0" normalizeH="0" baseline="0" dirty="0">
                          <a:ln>
                            <a:noFill/>
                          </a:ln>
                          <a:solidFill>
                            <a:schemeClr val="tx1"/>
                          </a:solidFill>
                          <a:effectLst/>
                          <a:uLnTx/>
                          <a:uFillTx/>
                          <a:latin typeface="Arial"/>
                          <a:ea typeface="Calibri"/>
                          <a:cs typeface="+mn-cs"/>
                        </a:rPr>
                        <a:t> </a:t>
                      </a:r>
                      <a:endParaRPr kumimoji="0" lang="en-ZA" sz="1600" b="0" i="0" u="none" strike="noStrike" kern="0" cap="none" spc="0" normalizeH="0" baseline="0" dirty="0">
                        <a:ln>
                          <a:noFill/>
                        </a:ln>
                        <a:solidFill>
                          <a:schemeClr val="tx1"/>
                        </a:solidFill>
                        <a:effectLst/>
                        <a:uLnTx/>
                        <a:uFillTx/>
                        <a:latin typeface="Arial"/>
                        <a:ea typeface="Calibri"/>
                        <a:cs typeface="+mn-cs"/>
                        <a:sym typeface="Arial"/>
                      </a:endParaRPr>
                    </a:p>
                  </a:txBody>
                  <a:tcPr marL="68580" marR="68580" marT="0" marB="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ZA" sz="1600" b="0" i="0" u="none" strike="noStrike" kern="0" cap="none" spc="0" normalizeH="0" baseline="0" noProof="0" dirty="0">
                          <a:ln>
                            <a:noFill/>
                          </a:ln>
                          <a:solidFill>
                            <a:schemeClr val="tx1"/>
                          </a:solidFill>
                          <a:effectLst/>
                          <a:uLnTx/>
                          <a:uFillTx/>
                          <a:latin typeface="Arial"/>
                          <a:ea typeface="Calibri"/>
                          <a:cs typeface="+mn-cs"/>
                          <a:sym typeface="Arial"/>
                        </a:rPr>
                        <a:t>5 Tipper trucks</a:t>
                      </a:r>
                      <a:r>
                        <a:rPr lang="en-ZA" sz="1600" b="0" i="0" u="none" strike="noStrike" kern="0" cap="none" spc="0" normalizeH="0" baseline="0" noProof="0" dirty="0">
                          <a:ln>
                            <a:noFill/>
                          </a:ln>
                          <a:solidFill>
                            <a:schemeClr val="tx1"/>
                          </a:solidFill>
                          <a:effectLst/>
                          <a:uLnTx/>
                          <a:uFillTx/>
                          <a:latin typeface="Arial"/>
                          <a:ea typeface="Calibri"/>
                          <a:cs typeface="+mn-cs"/>
                        </a:rPr>
                        <a:t> </a:t>
                      </a:r>
                      <a:endParaRPr kumimoji="0" lang="en-ZA" sz="1600" b="0" i="0" u="none" strike="noStrike" kern="0" cap="none" spc="0" normalizeH="0" baseline="0" noProof="0">
                        <a:ln>
                          <a:noFill/>
                        </a:ln>
                        <a:solidFill>
                          <a:schemeClr val="tx1"/>
                        </a:solidFill>
                        <a:effectLst/>
                        <a:uLnTx/>
                        <a:uFillTx/>
                        <a:latin typeface="Arial"/>
                        <a:ea typeface="Calibri"/>
                        <a:cs typeface="+mn-cs"/>
                        <a:sym typeface="Arial"/>
                      </a:endParaRPr>
                    </a:p>
                  </a:txBody>
                  <a:tcPr marL="68580" marR="68580" marT="0" marB="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ZA" sz="1600" b="0" i="0" u="none" strike="noStrike" kern="1200" cap="none" spc="0" normalizeH="0" baseline="0" noProof="0" dirty="0">
                          <a:ln>
                            <a:noFill/>
                          </a:ln>
                          <a:solidFill>
                            <a:schemeClr val="tx1"/>
                          </a:solidFill>
                          <a:effectLst/>
                          <a:uLnTx/>
                          <a:uFillTx/>
                          <a:latin typeface="Arial"/>
                          <a:ea typeface="Calibri"/>
                          <a:cs typeface="Times New Roman"/>
                          <a:sym typeface="Arial"/>
                        </a:rPr>
                        <a:t>Identified</a:t>
                      </a:r>
                      <a:r>
                        <a:rPr lang="en-ZA" sz="1600" b="0" i="0" u="none" strike="noStrike" kern="1200" cap="none" spc="0" normalizeH="0" baseline="0" noProof="0" dirty="0">
                          <a:ln>
                            <a:noFill/>
                          </a:ln>
                          <a:solidFill>
                            <a:schemeClr val="tx1"/>
                          </a:solidFill>
                          <a:effectLst/>
                          <a:uLnTx/>
                          <a:uFillTx/>
                          <a:latin typeface="Arial"/>
                          <a:ea typeface="Calibri"/>
                          <a:cs typeface="Times New Roman"/>
                        </a:rPr>
                        <a:t> </a:t>
                      </a:r>
                      <a:r>
                        <a:rPr kumimoji="0" lang="en-ZA" sz="1600" b="0" i="0" u="none" strike="noStrike" kern="1200" cap="none" spc="0" normalizeH="0" baseline="0" noProof="0" dirty="0">
                          <a:ln>
                            <a:noFill/>
                          </a:ln>
                          <a:solidFill>
                            <a:schemeClr val="tx1"/>
                          </a:solidFill>
                          <a:effectLst/>
                          <a:uLnTx/>
                          <a:uFillTx/>
                          <a:latin typeface="Arial"/>
                          <a:ea typeface="Calibri"/>
                          <a:cs typeface="Times New Roman"/>
                          <a:sym typeface="Arial"/>
                        </a:rPr>
                        <a:t> areas across the City</a:t>
                      </a:r>
                      <a:r>
                        <a:rPr lang="en-ZA" sz="1600" b="0" i="0" u="none" strike="noStrike" kern="1200" cap="none" spc="0" normalizeH="0" baseline="0" noProof="0" dirty="0">
                          <a:ln>
                            <a:noFill/>
                          </a:ln>
                          <a:solidFill>
                            <a:schemeClr val="tx1"/>
                          </a:solidFill>
                          <a:effectLst/>
                          <a:uLnTx/>
                          <a:uFillTx/>
                          <a:latin typeface="Arial"/>
                          <a:ea typeface="Calibri"/>
                          <a:cs typeface="Times New Roman"/>
                        </a:rPr>
                        <a:t> </a:t>
                      </a:r>
                      <a:endParaRPr kumimoji="0" lang="en-ZA" sz="1600" b="0" i="0" u="none" strike="noStrike" kern="1200" cap="none" spc="0" normalizeH="0" baseline="0" noProof="0">
                        <a:ln>
                          <a:noFill/>
                        </a:ln>
                        <a:solidFill>
                          <a:schemeClr val="tx1"/>
                        </a:solidFill>
                        <a:effectLst/>
                        <a:uLnTx/>
                        <a:uFillTx/>
                        <a:latin typeface="Arial"/>
                        <a:ea typeface="Calibri"/>
                        <a:cs typeface="Times New Roman"/>
                        <a:sym typeface="Arial"/>
                      </a:endParaRPr>
                    </a:p>
                  </a:txBody>
                  <a:tcPr marL="68580" marR="68580" marT="0" marB="0">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760744876"/>
                  </a:ext>
                </a:extLst>
              </a:tr>
              <a:tr h="1701230">
                <a:tc vMerge="1">
                  <a:txBody>
                    <a:bodyPr/>
                    <a:lstStyle/>
                    <a:p>
                      <a:endParaRPr lang="en-US" sz="1400" b="0"/>
                    </a:p>
                  </a:txBody>
                  <a:tcP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l" rtl="0" eaLnBrk="1" fontAlgn="auto" latinLnBrk="0" hangingPunct="1">
                        <a:lnSpc>
                          <a:spcPct val="100000"/>
                        </a:lnSpc>
                        <a:spcBef>
                          <a:spcPts val="0"/>
                        </a:spcBef>
                        <a:spcAft>
                          <a:spcPts val="0"/>
                        </a:spcAft>
                        <a:buClr>
                          <a:srgbClr val="000000"/>
                        </a:buClr>
                        <a:buSzTx/>
                        <a:buFont typeface="Arial"/>
                        <a:buNone/>
                      </a:pPr>
                      <a:r>
                        <a:rPr kumimoji="0" lang="en-ZA" sz="1600" b="0" i="0" u="none" strike="noStrike" kern="0" cap="none" spc="0" normalizeH="0" baseline="0" dirty="0">
                          <a:ln>
                            <a:noFill/>
                          </a:ln>
                          <a:solidFill>
                            <a:schemeClr val="tx1"/>
                          </a:solidFill>
                          <a:effectLst/>
                          <a:uLnTx/>
                          <a:uFillTx/>
                          <a:latin typeface="Arial"/>
                          <a:ea typeface="Calibri"/>
                          <a:cs typeface="+mn-cs"/>
                        </a:rPr>
                        <a:t>Motsepe Foundation</a:t>
                      </a:r>
                      <a:r>
                        <a:rPr lang="en-ZA" sz="1600" b="0" i="0" u="none" strike="noStrike" kern="0" cap="none" spc="0" normalizeH="0" baseline="0" dirty="0">
                          <a:ln>
                            <a:noFill/>
                          </a:ln>
                          <a:solidFill>
                            <a:schemeClr val="tx1"/>
                          </a:solidFill>
                          <a:effectLst/>
                          <a:uLnTx/>
                          <a:uFillTx/>
                          <a:latin typeface="Arial"/>
                          <a:ea typeface="Calibri"/>
                          <a:cs typeface="+mn-cs"/>
                        </a:rPr>
                        <a:t> </a:t>
                      </a:r>
                      <a:endParaRPr kumimoji="0" lang="en-ZA" sz="1600" b="0" i="0" u="none" strike="noStrike" kern="0" cap="none" spc="0" normalizeH="0" baseline="0" dirty="0">
                        <a:ln>
                          <a:noFill/>
                        </a:ln>
                        <a:solidFill>
                          <a:schemeClr val="tx1"/>
                        </a:solidFill>
                        <a:effectLst/>
                        <a:uLnTx/>
                        <a:uFillTx/>
                        <a:latin typeface="Arial"/>
                        <a:ea typeface="Calibri"/>
                        <a:cs typeface="+mn-cs"/>
                        <a:sym typeface="Arial"/>
                      </a:endParaRPr>
                    </a:p>
                  </a:txBody>
                  <a:tcPr marL="68580" marR="68580" marT="0" marB="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R30 million</a:t>
                      </a:r>
                    </a:p>
                  </a:txBody>
                  <a:tcPr marL="68580" marR="68580" marT="0" marB="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dirty="0">
                          <a:ln>
                            <a:noFill/>
                          </a:ln>
                          <a:solidFill>
                            <a:schemeClr val="tx1"/>
                          </a:solidFill>
                          <a:effectLst/>
                          <a:uLnTx/>
                          <a:uFillTx/>
                          <a:latin typeface="Arial"/>
                          <a:ea typeface="Calibri"/>
                          <a:cs typeface="Times New Roman"/>
                        </a:rPr>
                        <a:t>400 x Burial Assistance =R6 000 000.00</a:t>
                      </a:r>
                      <a:endParaRPr kumimoji="0" lang="en-ZA" sz="1600" b="0" i="0" u="none" strike="noStrike" kern="1200" cap="none" spc="0" normalizeH="0" baseline="0" noProof="0" dirty="0">
                        <a:ln>
                          <a:noFill/>
                        </a:ln>
                        <a:solidFill>
                          <a:schemeClr val="tx1"/>
                        </a:solidFill>
                        <a:effectLst/>
                        <a:uLnTx/>
                        <a:uFillTx/>
                        <a:latin typeface="Arial"/>
                        <a:ea typeface="Calibri"/>
                        <a:cs typeface="Times New Roman"/>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dirty="0">
                          <a:ln>
                            <a:noFill/>
                          </a:ln>
                          <a:solidFill>
                            <a:schemeClr val="tx1"/>
                          </a:solidFill>
                          <a:effectLst/>
                          <a:uLnTx/>
                          <a:uFillTx/>
                          <a:latin typeface="Arial"/>
                          <a:ea typeface="Calibri"/>
                          <a:cs typeface="Times New Roman"/>
                        </a:rPr>
                        <a:t>400 x Vouchers =R 1 200 000.00</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ZA" sz="1600" b="0" i="0" u="none" strike="noStrike" kern="1200" cap="none" spc="0" normalizeH="0" baseline="0" noProof="0" dirty="0">
                          <a:ln>
                            <a:noFill/>
                          </a:ln>
                          <a:solidFill>
                            <a:schemeClr val="tx1"/>
                          </a:solidFill>
                          <a:effectLst/>
                          <a:uLnTx/>
                          <a:uFillTx/>
                          <a:latin typeface="Arial"/>
                          <a:ea typeface="Calibri"/>
                          <a:cs typeface="Times New Roman"/>
                          <a:sym typeface="Arial"/>
                        </a:rPr>
                        <a:t>6 600 x Mattresses =R 3 000 000.00</a:t>
                      </a:r>
                    </a:p>
                    <a:p>
                      <a:pPr marL="285750" marR="0" lvl="0" indent="-285750" algn="l" rtl="0" eaLnBrk="1" fontAlgn="auto" latinLnBrk="0" hangingPunct="1">
                        <a:lnSpc>
                          <a:spcPct val="100000"/>
                        </a:lnSpc>
                        <a:spcBef>
                          <a:spcPts val="0"/>
                        </a:spcBef>
                        <a:spcAft>
                          <a:spcPts val="0"/>
                        </a:spcAft>
                        <a:buClr>
                          <a:srgbClr val="000000"/>
                        </a:buClr>
                        <a:buSzTx/>
                        <a:buFont typeface="Arial" panose="020B0604020202020204" pitchFamily="34" charset="0"/>
                        <a:buChar char="•"/>
                      </a:pPr>
                      <a:r>
                        <a:rPr kumimoji="0" lang="en-GB" sz="1600" b="0" i="0" u="none" strike="noStrike" kern="1200" cap="none" spc="0" normalizeH="0" baseline="0" noProof="0" dirty="0">
                          <a:ln>
                            <a:noFill/>
                          </a:ln>
                          <a:solidFill>
                            <a:schemeClr val="tx1"/>
                          </a:solidFill>
                          <a:effectLst/>
                          <a:uLnTx/>
                          <a:uFillTx/>
                          <a:latin typeface="Arial"/>
                          <a:ea typeface="Calibri"/>
                          <a:cs typeface="Times New Roman"/>
                          <a:sym typeface="Arial"/>
                        </a:rPr>
                        <a:t>Supply of potable water to Tongaat</a:t>
                      </a:r>
                      <a:r>
                        <a:rPr lang="en-GB" sz="1600" b="0" i="0" u="none" strike="noStrike" kern="1200" cap="none" spc="0" normalizeH="0" baseline="0" noProof="0" dirty="0">
                          <a:ln>
                            <a:noFill/>
                          </a:ln>
                          <a:solidFill>
                            <a:schemeClr val="tx1"/>
                          </a:solidFill>
                          <a:effectLst/>
                          <a:uLnTx/>
                          <a:uFillTx/>
                          <a:latin typeface="Arial"/>
                          <a:ea typeface="Calibri"/>
                          <a:cs typeface="Times New Roman"/>
                        </a:rPr>
                        <a:t> </a:t>
                      </a:r>
                      <a:r>
                        <a:rPr kumimoji="0" lang="en-GB" sz="1600" b="0" i="0" u="none" strike="noStrike" kern="1200" cap="none" spc="0" normalizeH="0" baseline="0" noProof="0" dirty="0">
                          <a:ln>
                            <a:noFill/>
                          </a:ln>
                          <a:solidFill>
                            <a:schemeClr val="tx1"/>
                          </a:solidFill>
                          <a:effectLst/>
                          <a:uLnTx/>
                          <a:uFillTx/>
                          <a:latin typeface="Arial"/>
                          <a:ea typeface="Calibri"/>
                          <a:cs typeface="Times New Roman"/>
                          <a:sym typeface="Arial"/>
                        </a:rPr>
                        <a:t> Communities=R10 800 000.00</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solidFill>
                          <a:effectLst/>
                          <a:uLnTx/>
                          <a:uFillTx/>
                          <a:latin typeface="Arial"/>
                          <a:ea typeface="Calibri"/>
                          <a:cs typeface="Times New Roman"/>
                          <a:sym typeface="Arial"/>
                        </a:rPr>
                        <a:t>Financial Assistance to augment soup kitchens=R 9 000 000.00</a:t>
                      </a:r>
                    </a:p>
                  </a:txBody>
                  <a:tcPr marL="68580" marR="68580" marT="0" marB="0">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920555782"/>
                  </a:ext>
                </a:extLst>
              </a:tr>
            </a:tbl>
          </a:graphicData>
        </a:graphic>
      </p:graphicFrame>
      <p:sp>
        <p:nvSpPr>
          <p:cNvPr id="9" name="TextBox 8">
            <a:extLst>
              <a:ext uri="{FF2B5EF4-FFF2-40B4-BE49-F238E27FC236}">
                <a16:creationId xmlns:a16="http://schemas.microsoft.com/office/drawing/2014/main" xmlns="" id="{68B8C041-71A2-425C-A850-5C2B61CF2CF2}"/>
              </a:ext>
            </a:extLst>
          </p:cNvPr>
          <p:cNvSpPr txBox="1"/>
          <p:nvPr/>
        </p:nvSpPr>
        <p:spPr>
          <a:xfrm>
            <a:off x="441028" y="73986"/>
            <a:ext cx="11436935" cy="400110"/>
          </a:xfrm>
          <a:prstGeom prst="rect">
            <a:avLst/>
          </a:prstGeom>
          <a:noFill/>
        </p:spPr>
        <p:txBody>
          <a:bodyPr wrap="square" lIns="91440" tIns="45720" rIns="91440" bIns="45720" anchor="t">
            <a:spAutoFit/>
          </a:bodyPr>
          <a:lstStyle/>
          <a:p>
            <a:r>
              <a:rPr kumimoji="0" lang="en-US" sz="2000" b="1" i="0" u="none" strike="noStrike" kern="1200" cap="all" spc="0" normalizeH="0" baseline="0" noProof="0" dirty="0">
                <a:ln>
                  <a:noFill/>
                </a:ln>
                <a:solidFill>
                  <a:srgbClr val="ED7D31"/>
                </a:solidFill>
                <a:effectLst/>
                <a:uLnTx/>
                <a:uFillTx/>
                <a:latin typeface="Arial" panose="020B0604020202020204"/>
                <a:ea typeface="+mj-ea"/>
                <a:cs typeface="+mj-cs"/>
              </a:rPr>
              <a:t>HUMANITARIAN INTERVENTIONS: DONATIONS TO AFFECTED FAMILIES (Cont.…)</a:t>
            </a:r>
            <a:endParaRPr lang="en-US" sz="2000" b="1" i="0" u="none" strike="noStrike" kern="1200" cap="all" spc="0" normalizeH="0" baseline="0" noProof="0" dirty="0">
              <a:ln>
                <a:noFill/>
              </a:ln>
              <a:solidFill>
                <a:srgbClr val="ED7D31"/>
              </a:solidFill>
              <a:effectLst/>
              <a:uLnTx/>
              <a:uFillTx/>
              <a:latin typeface="Arial" panose="020B0604020202020204"/>
              <a:ea typeface="+mj-ea"/>
              <a:cs typeface="Arial"/>
            </a:endParaRPr>
          </a:p>
        </p:txBody>
      </p:sp>
    </p:spTree>
    <p:extLst>
      <p:ext uri="{BB962C8B-B14F-4D97-AF65-F5344CB8AC3E}">
        <p14:creationId xmlns:p14="http://schemas.microsoft.com/office/powerpoint/2010/main" xmlns="" val="1859193196"/>
      </p:ext>
    </p:extLst>
  </p:cSld>
  <p:clrMapOvr>
    <a:masterClrMapping/>
  </p:clrMapOvr>
  <p:transition>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DF82E0-F617-466A-8989-E6F91EEE8384}" type="slidenum">
              <a:rPr kumimoji="0" lang="en-US" altLang="en-US" sz="1600" b="0" i="0" u="none" strike="noStrike" kern="1200" cap="none" spc="0" normalizeH="0" baseline="0" noProof="0">
                <a:ln>
                  <a:noFill/>
                </a:ln>
                <a:solidFill>
                  <a:prstClr val="white"/>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prstClr val="white"/>
              </a:solidFill>
              <a:effectLst/>
              <a:uLnTx/>
              <a:uFillTx/>
              <a:latin typeface="Arial"/>
            </a:endParaRPr>
          </a:p>
        </p:txBody>
      </p:sp>
      <p:sp>
        <p:nvSpPr>
          <p:cNvPr id="16" name="Slide Number Placeholder 3"/>
          <p:cNvSpPr txBox="1"/>
          <p:nvPr/>
        </p:nvSpPr>
        <p:spPr>
          <a:xfrm>
            <a:off x="1559496" y="6448252"/>
            <a:ext cx="2133600" cy="365125"/>
          </a:xfrm>
          <a:prstGeom prst="rect">
            <a:avLst/>
          </a:prstGeom>
        </p:spPr>
        <p:txBody>
          <a:bodyPr vert="horz" wrap="square" lIns="91440" tIns="45720" rIns="91440" bIns="45720" numCol="1" anchor="ctr" anchorCtr="0" compatLnSpc="1"/>
          <a:lstStyle>
            <a:defPPr>
              <a:defRPr lang="en-US"/>
            </a:defPPr>
            <a:lvl1pPr algn="r" rtl="0" fontAlgn="base">
              <a:spcBef>
                <a:spcPct val="0"/>
              </a:spcBef>
              <a:spcAft>
                <a:spcPct val="0"/>
              </a:spcAft>
              <a:defRPr sz="1200" kern="1200">
                <a:solidFill>
                  <a:srgbClr val="898989"/>
                </a:solidFill>
                <a:latin typeface="Calibri"/>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5D312F24-582A-4117-A0B2-A1DD2489FD11}" type="slidenum">
              <a:rPr kumimoji="0" lang="en-US" altLang="en-US" sz="1200" b="0" i="0" u="none" strike="noStrike" kern="1200" cap="none" spc="0" normalizeH="0" baseline="0" noProof="0">
                <a:ln>
                  <a:noFill/>
                </a:ln>
                <a:solidFill>
                  <a:prstClr val="black"/>
                </a:solidFill>
                <a:effectLst/>
                <a:uLnTx/>
                <a:uFillTx/>
                <a:latin typeface="Arial" charset="0"/>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Arial" charset="0"/>
              <a:cs typeface="Arial" charset="0"/>
            </a:endParaRPr>
          </a:p>
        </p:txBody>
      </p:sp>
      <p:graphicFrame>
        <p:nvGraphicFramePr>
          <p:cNvPr id="4" name="Table 3"/>
          <p:cNvGraphicFramePr>
            <a:graphicFrameLocks noGrp="1"/>
          </p:cNvGraphicFramePr>
          <p:nvPr>
            <p:extLst>
              <p:ext uri="{D42A27DB-BD31-4B8C-83A1-F6EECF244321}">
                <p14:modId xmlns:p14="http://schemas.microsoft.com/office/powerpoint/2010/main" xmlns="" val="1126194685"/>
              </p:ext>
            </p:extLst>
          </p:nvPr>
        </p:nvGraphicFramePr>
        <p:xfrm>
          <a:off x="232317" y="734122"/>
          <a:ext cx="11212324" cy="5871215"/>
        </p:xfrm>
        <a:graphic>
          <a:graphicData uri="http://schemas.openxmlformats.org/drawingml/2006/table">
            <a:tbl>
              <a:tblPr firstRow="1" bandRow="1"/>
              <a:tblGrid>
                <a:gridCol w="1421780">
                  <a:extLst>
                    <a:ext uri="{9D8B030D-6E8A-4147-A177-3AD203B41FA5}">
                      <a16:colId xmlns:a16="http://schemas.microsoft.com/office/drawing/2014/main" xmlns="" val="3703811217"/>
                    </a:ext>
                  </a:extLst>
                </a:gridCol>
                <a:gridCol w="2382981">
                  <a:extLst>
                    <a:ext uri="{9D8B030D-6E8A-4147-A177-3AD203B41FA5}">
                      <a16:colId xmlns:a16="http://schemas.microsoft.com/office/drawing/2014/main" xmlns="" val="585981676"/>
                    </a:ext>
                  </a:extLst>
                </a:gridCol>
                <a:gridCol w="3260437">
                  <a:extLst>
                    <a:ext uri="{9D8B030D-6E8A-4147-A177-3AD203B41FA5}">
                      <a16:colId xmlns:a16="http://schemas.microsoft.com/office/drawing/2014/main" xmlns="" val="1549276741"/>
                    </a:ext>
                  </a:extLst>
                </a:gridCol>
                <a:gridCol w="4147126">
                  <a:extLst>
                    <a:ext uri="{9D8B030D-6E8A-4147-A177-3AD203B41FA5}">
                      <a16:colId xmlns:a16="http://schemas.microsoft.com/office/drawing/2014/main" xmlns="" val="1872493509"/>
                    </a:ext>
                  </a:extLst>
                </a:gridCol>
              </a:tblGrid>
              <a:tr h="59509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rtl="0" eaLnBrk="1" fontAlgn="auto" latinLnBrk="0" hangingPunct="1">
                        <a:lnSpc>
                          <a:spcPct val="100000"/>
                        </a:lnSpc>
                        <a:spcBef>
                          <a:spcPts val="0"/>
                        </a:spcBef>
                        <a:spcAft>
                          <a:spcPts val="0"/>
                        </a:spcAft>
                        <a:buClr>
                          <a:srgbClr val="000000"/>
                        </a:buClr>
                        <a:buSzTx/>
                        <a:buFont typeface="Arial"/>
                        <a:buNone/>
                      </a:pPr>
                      <a:r>
                        <a:rPr lang="en-US" sz="1600" b="1" dirty="0"/>
                        <a:t>Municipality </a:t>
                      </a:r>
                    </a:p>
                    <a:p>
                      <a:endParaRPr lang="en-US" sz="16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t>Organization</a:t>
                      </a:r>
                    </a:p>
                    <a:p>
                      <a:endParaRPr lang="en-US" sz="16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US" sz="1600" b="1" i="0" u="none" strike="noStrike" cap="none" dirty="0">
                          <a:solidFill>
                            <a:schemeClr val="tx1"/>
                          </a:solidFill>
                          <a:latin typeface="+mn-lt"/>
                          <a:ea typeface="+mn-ea"/>
                          <a:cs typeface="+mn-cs"/>
                          <a:sym typeface="Arial"/>
                        </a:rPr>
                        <a:t>Donation received</a:t>
                      </a:r>
                      <a:r>
                        <a:rPr lang="en-US" sz="1600" b="1" i="0" u="none" strike="noStrike" cap="none" baseline="0" dirty="0">
                          <a:solidFill>
                            <a:schemeClr val="tx1"/>
                          </a:solidFill>
                          <a:latin typeface="+mn-lt"/>
                          <a:ea typeface="+mn-ea"/>
                          <a:cs typeface="+mn-cs"/>
                        </a:rPr>
                        <a:t> </a:t>
                      </a:r>
                      <a:endParaRPr lang="en-US" sz="1600" b="1" i="0" u="none" strike="noStrike" cap="none" dirty="0">
                        <a:solidFill>
                          <a:schemeClr val="tx1"/>
                        </a:solidFill>
                        <a:latin typeface="+mn-lt"/>
                        <a:ea typeface="+mn-ea"/>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mn-lt"/>
                          <a:ea typeface="+mn-ea"/>
                          <a:cs typeface="+mn-cs"/>
                          <a:sym typeface="Arial"/>
                        </a:rPr>
                        <a:t>Area of support</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1081986682"/>
                  </a:ext>
                </a:extLst>
              </a:tr>
              <a:tr h="361307">
                <a:tc rowSpan="9">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mn-lt"/>
                          <a:sym typeface="Arial"/>
                        </a:rPr>
                        <a:t>eThekwini</a:t>
                      </a:r>
                      <a:endParaRPr lang="en-US" sz="1600" b="1" dirty="0"/>
                    </a:p>
                    <a:p>
                      <a:endParaRPr lang="en-US" sz="1600" b="1" dirty="0"/>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600" b="0" dirty="0"/>
                    </a:p>
                    <a:p>
                      <a:endParaRPr lang="en-US" sz="1600" b="0" dirty="0"/>
                    </a:p>
                  </a:txBody>
                  <a:tcP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just" rtl="0" eaLnBrk="1" latinLnBrk="0" hangingPunct="1">
                        <a:lnSpc>
                          <a:spcPct val="100000"/>
                        </a:lnSpc>
                        <a:spcBef>
                          <a:spcPts val="0"/>
                        </a:spcBef>
                        <a:spcAft>
                          <a:spcPts val="0"/>
                        </a:spcAft>
                        <a:buClr>
                          <a:srgbClr val="000000"/>
                        </a:buClr>
                        <a:buFont typeface="Arial"/>
                      </a:pPr>
                      <a:r>
                        <a:rPr lang="en-GB" sz="1600" b="0" i="0" u="none" strike="noStrike" kern="1200" cap="none" dirty="0">
                          <a:solidFill>
                            <a:schemeClr val="tx1"/>
                          </a:solidFill>
                          <a:effectLst/>
                          <a:latin typeface="Arial"/>
                          <a:ea typeface="Calibri"/>
                          <a:cs typeface="Times New Roman"/>
                        </a:rPr>
                        <a:t>Chinese Consulate </a:t>
                      </a:r>
                      <a:endParaRPr lang="en-ZA" sz="1600" b="0" i="0" u="none" strike="noStrike" kern="1200" cap="none">
                        <a:solidFill>
                          <a:schemeClr val="tx1"/>
                        </a:solidFill>
                        <a:effectLst/>
                        <a:latin typeface="Arial"/>
                        <a:ea typeface="Calibri"/>
                        <a:cs typeface="Times New Roman"/>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p>
                      <a:pPr marL="0" marR="0" algn="just" rtl="0" eaLnBrk="1" latinLnBrk="0" hangingPunct="1">
                        <a:lnSpc>
                          <a:spcPct val="100000"/>
                        </a:lnSpc>
                        <a:spcBef>
                          <a:spcPts val="0"/>
                        </a:spcBef>
                        <a:spcAft>
                          <a:spcPts val="0"/>
                        </a:spcAft>
                        <a:buClr>
                          <a:srgbClr val="000000"/>
                        </a:buClr>
                        <a:buFont typeface="Arial"/>
                      </a:pPr>
                      <a:r>
                        <a:rPr lang="en-GB" sz="1600" b="0" i="0" u="none" strike="noStrike" kern="1200" cap="none" dirty="0">
                          <a:solidFill>
                            <a:schemeClr val="tx1"/>
                          </a:solidFill>
                          <a:effectLst/>
                          <a:latin typeface="Arial"/>
                          <a:ea typeface="Calibri"/>
                          <a:cs typeface="Times New Roman"/>
                        </a:rPr>
                        <a:t>R500 000 food parcels </a:t>
                      </a:r>
                      <a:endParaRPr lang="en-ZA" sz="1600" b="0" i="0" u="none" strike="noStrike" kern="1200" cap="none">
                        <a:solidFill>
                          <a:schemeClr val="tx1"/>
                        </a:solidFill>
                        <a:effectLst/>
                        <a:latin typeface="Arial"/>
                        <a:ea typeface="Calibri"/>
                        <a:cs typeface="Times New Roman"/>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just" rtl="0">
                        <a:lnSpc>
                          <a:spcPct val="100000"/>
                        </a:lnSpc>
                        <a:spcBef>
                          <a:spcPts val="0"/>
                        </a:spcBef>
                        <a:spcAft>
                          <a:spcPts val="0"/>
                        </a:spcAft>
                        <a:buClr>
                          <a:srgbClr val="000000"/>
                        </a:buClr>
                        <a:buFont typeface="Arial"/>
                      </a:pPr>
                      <a:r>
                        <a:rPr lang="en-ZA" sz="1600" b="0" i="0" u="none" strike="noStrike" cap="none" baseline="0" dirty="0">
                          <a:solidFill>
                            <a:schemeClr val="tx1"/>
                          </a:solidFill>
                          <a:effectLst/>
                          <a:latin typeface="Arial"/>
                          <a:ea typeface="Calibri"/>
                          <a:cs typeface="Times New Roman"/>
                          <a:sym typeface="Arial"/>
                        </a:rPr>
                        <a:t>Identified</a:t>
                      </a:r>
                      <a:r>
                        <a:rPr lang="en-ZA" sz="1600" b="0" i="0" u="none" strike="noStrike" cap="none" baseline="0" dirty="0">
                          <a:solidFill>
                            <a:schemeClr val="tx1"/>
                          </a:solidFill>
                          <a:effectLst/>
                          <a:latin typeface="Arial"/>
                          <a:ea typeface="Calibri"/>
                          <a:cs typeface="Times New Roman"/>
                        </a:rPr>
                        <a:t> </a:t>
                      </a:r>
                      <a:r>
                        <a:rPr lang="en-ZA" sz="1600" b="0" i="0" u="none" strike="noStrike" cap="none" baseline="0" dirty="0">
                          <a:solidFill>
                            <a:schemeClr val="tx1"/>
                          </a:solidFill>
                          <a:effectLst/>
                          <a:latin typeface="Arial"/>
                          <a:ea typeface="Calibri"/>
                          <a:cs typeface="Times New Roman"/>
                          <a:sym typeface="Arial"/>
                        </a:rPr>
                        <a:t> families across the City</a:t>
                      </a:r>
                      <a:r>
                        <a:rPr lang="en-ZA" sz="1600" b="0" i="0" u="none" strike="noStrike" cap="none" baseline="0" dirty="0">
                          <a:solidFill>
                            <a:schemeClr val="tx1"/>
                          </a:solidFill>
                          <a:effectLst/>
                          <a:latin typeface="Arial"/>
                          <a:ea typeface="Calibri"/>
                          <a:cs typeface="Times New Roman"/>
                        </a:rPr>
                        <a:t> </a:t>
                      </a:r>
                      <a:endParaRPr lang="en-ZA" sz="1600" b="0" i="0" u="none" strike="noStrike" cap="none" dirty="0">
                        <a:solidFill>
                          <a:schemeClr val="tx1"/>
                        </a:solidFill>
                        <a:effectLst/>
                        <a:latin typeface="Arial"/>
                        <a:ea typeface="Calibri"/>
                        <a:cs typeface="Times New Roman"/>
                        <a:sym typeface="Arial"/>
                      </a:endParaRPr>
                    </a:p>
                  </a:txBody>
                  <a:tcPr marL="68580" marR="68580" marT="0" marB="0">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879286828"/>
                  </a:ext>
                </a:extLst>
              </a:tr>
              <a:tr h="595095">
                <a:tc v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400" b="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p>
                      <a:pPr marL="0" marR="0" algn="just" rtl="0" eaLnBrk="1" latinLnBrk="0" hangingPunct="1">
                        <a:lnSpc>
                          <a:spcPct val="100000"/>
                        </a:lnSpc>
                        <a:spcBef>
                          <a:spcPts val="0"/>
                        </a:spcBef>
                        <a:spcAft>
                          <a:spcPts val="0"/>
                        </a:spcAft>
                        <a:buClr>
                          <a:srgbClr val="000000"/>
                        </a:buClr>
                        <a:buFont typeface="Arial"/>
                      </a:pPr>
                      <a:r>
                        <a:rPr lang="en-GB" sz="1600" b="0" i="0" u="none" strike="noStrike" kern="1200" cap="none" dirty="0">
                          <a:solidFill>
                            <a:schemeClr val="tx1"/>
                          </a:solidFill>
                          <a:effectLst/>
                          <a:latin typeface="Arial"/>
                          <a:ea typeface="Calibri"/>
                          <a:cs typeface="Times New Roman"/>
                        </a:rPr>
                        <a:t>Belgium Consulate </a:t>
                      </a:r>
                      <a:endParaRPr lang="en-ZA" sz="1600" b="0" i="0" u="none" strike="noStrike" kern="1200" cap="none">
                        <a:solidFill>
                          <a:schemeClr val="tx1"/>
                        </a:solidFill>
                        <a:effectLst/>
                        <a:latin typeface="Arial"/>
                        <a:ea typeface="Calibri"/>
                        <a:cs typeface="Times New Roman"/>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p>
                      <a:pPr marL="0" marR="0" algn="just" rtl="0" eaLnBrk="1" latinLnBrk="0" hangingPunct="1">
                        <a:lnSpc>
                          <a:spcPct val="100000"/>
                        </a:lnSpc>
                        <a:spcBef>
                          <a:spcPts val="0"/>
                        </a:spcBef>
                        <a:spcAft>
                          <a:spcPts val="0"/>
                        </a:spcAft>
                        <a:buClr>
                          <a:srgbClr val="000000"/>
                        </a:buClr>
                        <a:buFont typeface="Arial"/>
                      </a:pPr>
                      <a:r>
                        <a:rPr lang="en-GB" sz="1600" b="0" i="0" u="none" strike="noStrike" kern="1200" cap="none" dirty="0">
                          <a:solidFill>
                            <a:schemeClr val="tx1"/>
                          </a:solidFill>
                          <a:effectLst/>
                          <a:latin typeface="Arial"/>
                          <a:ea typeface="Calibri"/>
                          <a:cs typeface="Times New Roman"/>
                        </a:rPr>
                        <a:t>R200 000 worth of blankets and mattresses </a:t>
                      </a:r>
                      <a:endParaRPr lang="en-ZA" sz="1600" b="0" i="0" u="none" strike="noStrike" kern="1200" cap="none">
                        <a:solidFill>
                          <a:schemeClr val="tx1"/>
                        </a:solidFill>
                        <a:effectLst/>
                        <a:latin typeface="Arial"/>
                        <a:ea typeface="Calibri"/>
                        <a:cs typeface="Times New Roman"/>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just" rtl="0" eaLnBrk="1" fontAlgn="auto" latinLnBrk="0" hangingPunct="1">
                        <a:lnSpc>
                          <a:spcPct val="100000"/>
                        </a:lnSpc>
                        <a:spcBef>
                          <a:spcPts val="0"/>
                        </a:spcBef>
                        <a:spcAft>
                          <a:spcPts val="0"/>
                        </a:spcAft>
                        <a:buClr>
                          <a:srgbClr val="000000"/>
                        </a:buClr>
                        <a:buSzTx/>
                        <a:buFont typeface="Arial"/>
                        <a:buNone/>
                      </a:pPr>
                      <a:r>
                        <a:rPr lang="en-ZA" sz="1600" b="0" i="0" u="none" strike="noStrike" cap="none" baseline="0" dirty="0">
                          <a:solidFill>
                            <a:schemeClr val="tx1"/>
                          </a:solidFill>
                          <a:effectLst/>
                          <a:latin typeface="Arial"/>
                          <a:ea typeface="Calibri"/>
                          <a:cs typeface="Times New Roman"/>
                          <a:sym typeface="Arial"/>
                        </a:rPr>
                        <a:t>Identified</a:t>
                      </a:r>
                      <a:r>
                        <a:rPr lang="en-ZA" sz="1600" b="0" i="0" u="none" strike="noStrike" cap="none" baseline="0" dirty="0">
                          <a:solidFill>
                            <a:schemeClr val="tx1"/>
                          </a:solidFill>
                          <a:effectLst/>
                          <a:latin typeface="Arial"/>
                          <a:ea typeface="Calibri"/>
                          <a:cs typeface="Times New Roman"/>
                        </a:rPr>
                        <a:t> </a:t>
                      </a:r>
                      <a:r>
                        <a:rPr lang="en-ZA" sz="1600" b="0" i="0" u="none" strike="noStrike" cap="none" baseline="0" dirty="0">
                          <a:solidFill>
                            <a:schemeClr val="tx1"/>
                          </a:solidFill>
                          <a:effectLst/>
                          <a:latin typeface="Arial"/>
                          <a:ea typeface="Calibri"/>
                          <a:cs typeface="Times New Roman"/>
                          <a:sym typeface="Arial"/>
                        </a:rPr>
                        <a:t> families across the City</a:t>
                      </a:r>
                      <a:r>
                        <a:rPr lang="en-ZA" sz="1600" b="0" i="0" u="none" strike="noStrike" cap="none" baseline="0" dirty="0">
                          <a:solidFill>
                            <a:schemeClr val="tx1"/>
                          </a:solidFill>
                          <a:effectLst/>
                          <a:latin typeface="Arial"/>
                          <a:ea typeface="Calibri"/>
                          <a:cs typeface="Times New Roman"/>
                        </a:rPr>
                        <a:t> </a:t>
                      </a:r>
                      <a:endParaRPr lang="en-ZA" sz="1600" b="0" i="0" u="none" strike="noStrike" cap="none" dirty="0">
                        <a:solidFill>
                          <a:schemeClr val="tx1"/>
                        </a:solidFill>
                        <a:effectLst/>
                        <a:latin typeface="Arial"/>
                        <a:ea typeface="Calibri"/>
                        <a:cs typeface="Times New Roman"/>
                        <a:sym typeface="Arial"/>
                      </a:endParaRPr>
                    </a:p>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ZA" sz="1600" b="0" i="0" u="none" strike="noStrike" cap="none" dirty="0">
                        <a:solidFill>
                          <a:schemeClr val="tx1"/>
                        </a:solidFill>
                        <a:effectLst/>
                        <a:latin typeface="Arial"/>
                        <a:ea typeface="Calibri"/>
                        <a:cs typeface="Times New Roman"/>
                        <a:sym typeface="Arial"/>
                      </a:endParaRPr>
                    </a:p>
                  </a:txBody>
                  <a:tcPr marL="68580" marR="68580" marT="0" marB="0">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006716254"/>
                  </a:ext>
                </a:extLst>
              </a:tr>
              <a:tr h="488828">
                <a:tc v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4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p>
                      <a:pPr marL="0" marR="0" algn="just" rtl="0" eaLnBrk="1" latinLnBrk="0" hangingPunct="1">
                        <a:lnSpc>
                          <a:spcPct val="100000"/>
                        </a:lnSpc>
                        <a:spcBef>
                          <a:spcPts val="0"/>
                        </a:spcBef>
                        <a:spcAft>
                          <a:spcPts val="0"/>
                        </a:spcAft>
                        <a:buClr>
                          <a:srgbClr val="000000"/>
                        </a:buClr>
                        <a:buFont typeface="Arial"/>
                      </a:pPr>
                      <a:r>
                        <a:rPr lang="en-GB" sz="1600" b="0" i="0" u="none" strike="noStrike" kern="1200" cap="none" dirty="0">
                          <a:solidFill>
                            <a:schemeClr val="tx1"/>
                          </a:solidFill>
                          <a:effectLst/>
                          <a:latin typeface="Arial"/>
                          <a:ea typeface="Calibri"/>
                          <a:cs typeface="Times New Roman"/>
                        </a:rPr>
                        <a:t>Rainbow Chicken </a:t>
                      </a:r>
                      <a:endParaRPr lang="en-ZA" sz="1600" b="0" i="0" u="none" strike="noStrike" kern="1200" cap="none">
                        <a:solidFill>
                          <a:schemeClr val="tx1"/>
                        </a:solidFill>
                        <a:effectLst/>
                        <a:latin typeface="Arial"/>
                        <a:ea typeface="Calibri"/>
                        <a:cs typeface="Times New Roman"/>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just" defTabSz="914400" rtl="0" eaLnBrk="1" latinLnBrk="0" hangingPunct="1">
                        <a:lnSpc>
                          <a:spcPct val="100000"/>
                        </a:lnSpc>
                        <a:spcBef>
                          <a:spcPts val="0"/>
                        </a:spcBef>
                        <a:spcAft>
                          <a:spcPts val="0"/>
                        </a:spcAft>
                        <a:buClr>
                          <a:srgbClr val="000000"/>
                        </a:buClr>
                        <a:buFont typeface="Arial"/>
                      </a:pPr>
                      <a:r>
                        <a:rPr lang="en-GB" sz="1600" b="0" i="0" u="none" strike="noStrike" kern="1200" cap="none" dirty="0">
                          <a:solidFill>
                            <a:schemeClr val="tx1"/>
                          </a:solidFill>
                          <a:effectLst/>
                          <a:latin typeface="Arial"/>
                          <a:ea typeface="Calibri"/>
                          <a:cs typeface="Times New Roman"/>
                        </a:rPr>
                        <a:t>Chicken packs to feed 1200 families</a:t>
                      </a:r>
                      <a:endParaRPr lang="en-ZA" sz="1600" b="0" i="0" u="none" strike="noStrike" kern="1200" cap="none" dirty="0">
                        <a:solidFill>
                          <a:schemeClr val="tx1"/>
                        </a:solidFill>
                        <a:effectLst/>
                        <a:latin typeface="Arial"/>
                        <a:ea typeface="Calibri"/>
                        <a:cs typeface="Times New Roman"/>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rtl="0" eaLnBrk="1" fontAlgn="auto" latinLnBrk="0" hangingPunct="1">
                        <a:lnSpc>
                          <a:spcPct val="100000"/>
                        </a:lnSpc>
                        <a:spcBef>
                          <a:spcPts val="0"/>
                        </a:spcBef>
                        <a:spcAft>
                          <a:spcPts val="0"/>
                        </a:spcAft>
                        <a:buClr>
                          <a:srgbClr val="000000"/>
                        </a:buClr>
                        <a:buSzTx/>
                        <a:buFont typeface="Arial"/>
                        <a:buNone/>
                      </a:pPr>
                      <a:r>
                        <a:rPr kumimoji="0" lang="en-ZA" sz="1600" b="0" i="0" u="none" strike="noStrike" kern="1200" cap="none" spc="0" normalizeH="0" baseline="0" noProof="0" dirty="0">
                          <a:ln>
                            <a:noFill/>
                          </a:ln>
                          <a:solidFill>
                            <a:schemeClr val="tx1"/>
                          </a:solidFill>
                          <a:effectLst/>
                          <a:uLnTx/>
                          <a:uFillTx/>
                          <a:latin typeface="Arial"/>
                          <a:ea typeface="Calibri"/>
                          <a:cs typeface="Times New Roman"/>
                          <a:sym typeface="Arial"/>
                        </a:rPr>
                        <a:t>Identified families across the City</a:t>
                      </a:r>
                      <a:r>
                        <a:rPr lang="en-ZA" sz="1600" b="0" i="0" u="none" strike="noStrike" kern="1200" cap="none" spc="0" normalizeH="0" baseline="0" noProof="0" dirty="0">
                          <a:ln>
                            <a:noFill/>
                          </a:ln>
                          <a:solidFill>
                            <a:schemeClr val="tx1"/>
                          </a:solidFill>
                          <a:effectLst/>
                          <a:uLnTx/>
                          <a:uFillTx/>
                          <a:latin typeface="Arial"/>
                          <a:ea typeface="Calibri"/>
                          <a:cs typeface="Times New Roman"/>
                        </a:rPr>
                        <a:t> </a:t>
                      </a:r>
                      <a:endParaRPr kumimoji="0" lang="en-ZA" sz="1600" b="0" i="0" u="none" strike="noStrike" kern="1200" cap="none" spc="0" normalizeH="0" baseline="0" noProof="0" dirty="0">
                        <a:ln>
                          <a:noFill/>
                        </a:ln>
                        <a:solidFill>
                          <a:schemeClr val="tx1"/>
                        </a:solidFill>
                        <a:effectLst/>
                        <a:uLnTx/>
                        <a:uFillTx/>
                        <a:latin typeface="Arial"/>
                        <a:ea typeface="Calibri"/>
                        <a:cs typeface="Times New Roman"/>
                        <a:sym typeface="Arial"/>
                      </a:endParaRPr>
                    </a:p>
                    <a:p>
                      <a:pPr marR="0" algn="just" rtl="0">
                        <a:lnSpc>
                          <a:spcPct val="100000"/>
                        </a:lnSpc>
                        <a:spcBef>
                          <a:spcPts val="0"/>
                        </a:spcBef>
                        <a:spcAft>
                          <a:spcPts val="0"/>
                        </a:spcAft>
                        <a:buClr>
                          <a:srgbClr val="000000"/>
                        </a:buClr>
                        <a:buFont typeface="Arial"/>
                      </a:pPr>
                      <a:endParaRPr lang="en-ZA" sz="1600" b="0" i="0" u="none" strike="noStrike" cap="none" dirty="0">
                        <a:solidFill>
                          <a:schemeClr val="tx1"/>
                        </a:solidFill>
                        <a:effectLst/>
                        <a:latin typeface="Arial"/>
                        <a:ea typeface="Calibri"/>
                        <a:cs typeface="Times New Roman"/>
                        <a:sym typeface="Arial"/>
                      </a:endParaRPr>
                    </a:p>
                  </a:txBody>
                  <a:tcPr marL="68580" marR="68580" marT="0" marB="0">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267919377"/>
                  </a:ext>
                </a:extLst>
              </a:tr>
              <a:tr h="382561">
                <a:tc v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4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GB" sz="1600" b="0" i="0" u="none" strike="noStrike" kern="1200" cap="none" dirty="0">
                          <a:solidFill>
                            <a:schemeClr val="tx1"/>
                          </a:solidFill>
                          <a:effectLst/>
                          <a:latin typeface="Arial"/>
                          <a:ea typeface="Calibri"/>
                          <a:cs typeface="Times New Roman"/>
                        </a:rPr>
                        <a:t>IOCO</a:t>
                      </a:r>
                      <a:endParaRPr lang="en-ZA" sz="1600" b="0" i="0" u="none" strike="noStrike" kern="1200" cap="none" dirty="0">
                        <a:solidFill>
                          <a:schemeClr val="tx1"/>
                        </a:solidFill>
                        <a:effectLst/>
                        <a:latin typeface="Arial"/>
                        <a:ea typeface="Calibri"/>
                        <a:cs typeface="Times New Roman"/>
                      </a:endParaRPr>
                    </a:p>
                  </a:txBody>
                  <a:tcP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rtl="0" eaLnBrk="1" fontAlgn="auto" latinLnBrk="0" hangingPunct="1">
                        <a:lnSpc>
                          <a:spcPct val="100000"/>
                        </a:lnSpc>
                        <a:spcBef>
                          <a:spcPts val="0"/>
                        </a:spcBef>
                        <a:spcAft>
                          <a:spcPts val="0"/>
                        </a:spcAft>
                        <a:buClr>
                          <a:srgbClr val="000000"/>
                        </a:buClr>
                        <a:buSzTx/>
                        <a:buFont typeface="Arial"/>
                        <a:buNone/>
                      </a:pPr>
                      <a:r>
                        <a:rPr lang="en-GB" sz="1600" b="0" i="0" u="none" strike="noStrike" kern="1200" cap="none" dirty="0">
                          <a:solidFill>
                            <a:schemeClr val="tx1"/>
                          </a:solidFill>
                          <a:effectLst/>
                          <a:latin typeface="Arial"/>
                          <a:ea typeface="Calibri"/>
                          <a:cs typeface="Times New Roman"/>
                        </a:rPr>
                        <a:t>200 Food parcel </a:t>
                      </a:r>
                      <a:endParaRPr lang="en-ZA" sz="1600" b="0" i="0" u="none" strike="noStrike" kern="1200" cap="none">
                        <a:solidFill>
                          <a:schemeClr val="tx1"/>
                        </a:solidFill>
                        <a:effectLst/>
                        <a:latin typeface="Arial"/>
                        <a:ea typeface="Calibri"/>
                        <a:cs typeface="Times New Roman"/>
                      </a:endParaRPr>
                    </a:p>
                  </a:txBody>
                  <a:tcP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rtl="0" eaLnBrk="1" fontAlgn="auto" latinLnBrk="0" hangingPunct="1">
                        <a:lnSpc>
                          <a:spcPct val="100000"/>
                        </a:lnSpc>
                        <a:spcBef>
                          <a:spcPts val="0"/>
                        </a:spcBef>
                        <a:spcAft>
                          <a:spcPts val="0"/>
                        </a:spcAft>
                        <a:buClr>
                          <a:srgbClr val="000000"/>
                        </a:buClr>
                        <a:buSzTx/>
                        <a:buFont typeface="Arial"/>
                        <a:buNone/>
                      </a:pPr>
                      <a:r>
                        <a:rPr lang="en-GB" sz="1600" b="0" i="0" u="none" strike="noStrike" cap="none" dirty="0">
                          <a:solidFill>
                            <a:schemeClr val="tx1"/>
                          </a:solidFill>
                          <a:effectLst/>
                          <a:latin typeface="Arial"/>
                          <a:ea typeface="Calibri"/>
                          <a:cs typeface="Times New Roman"/>
                          <a:sym typeface="Arial"/>
                        </a:rPr>
                        <a:t>Identified</a:t>
                      </a:r>
                      <a:r>
                        <a:rPr lang="en-GB" sz="1600" b="0" i="0" u="none" strike="noStrike" cap="none" dirty="0">
                          <a:solidFill>
                            <a:schemeClr val="tx1"/>
                          </a:solidFill>
                          <a:effectLst/>
                          <a:latin typeface="Arial"/>
                          <a:ea typeface="Calibri"/>
                          <a:cs typeface="Times New Roman"/>
                        </a:rPr>
                        <a:t> </a:t>
                      </a:r>
                      <a:r>
                        <a:rPr lang="en-GB" sz="1600" b="0" i="0" u="none" strike="noStrike" cap="none" dirty="0">
                          <a:solidFill>
                            <a:schemeClr val="tx1"/>
                          </a:solidFill>
                          <a:effectLst/>
                          <a:latin typeface="Arial"/>
                          <a:ea typeface="Calibri"/>
                          <a:cs typeface="Times New Roman"/>
                          <a:sym typeface="Arial"/>
                        </a:rPr>
                        <a:t> families across the City</a:t>
                      </a:r>
                      <a:r>
                        <a:rPr lang="en-GB" sz="1600" b="0" i="0" u="none" strike="noStrike" cap="none" dirty="0">
                          <a:solidFill>
                            <a:schemeClr val="tx1"/>
                          </a:solidFill>
                          <a:effectLst/>
                          <a:latin typeface="Arial"/>
                          <a:ea typeface="Calibri"/>
                          <a:cs typeface="Times New Roman"/>
                        </a:rPr>
                        <a:t> </a:t>
                      </a:r>
                      <a:endParaRPr lang="en-GB" sz="1600" b="0" i="0" u="none" strike="noStrike" cap="none" dirty="0">
                        <a:solidFill>
                          <a:schemeClr val="tx1"/>
                        </a:solidFill>
                        <a:effectLst/>
                        <a:latin typeface="Arial"/>
                        <a:ea typeface="Calibri"/>
                        <a:cs typeface="Times New Roman"/>
                        <a:sym typeface="Arial"/>
                      </a:endParaRPr>
                    </a:p>
                  </a:txBody>
                  <a:tcPr marL="68580" marR="68580" marT="0" marB="0">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452136590"/>
                  </a:ext>
                </a:extLst>
              </a:tr>
              <a:tr h="1083926">
                <a:tc v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4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600" b="0" dirty="0">
                          <a:solidFill>
                            <a:schemeClr val="tx1"/>
                          </a:solidFill>
                        </a:rPr>
                        <a:t>Al -</a:t>
                      </a:r>
                      <a:r>
                        <a:rPr lang="en-US" sz="1600" b="0" dirty="0" err="1">
                          <a:solidFill>
                            <a:schemeClr val="tx1"/>
                          </a:solidFill>
                        </a:rPr>
                        <a:t>Imdaad</a:t>
                      </a:r>
                      <a:r>
                        <a:rPr lang="en-US" sz="1600" b="0" dirty="0">
                          <a:solidFill>
                            <a:schemeClr val="tx1"/>
                          </a:solidFill>
                        </a:rPr>
                        <a:t> Foundation</a:t>
                      </a:r>
                    </a:p>
                  </a:txBody>
                  <a:tcP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85750" indent="-285750">
                        <a:lnSpc>
                          <a:spcPct val="100000"/>
                        </a:lnSpc>
                        <a:buFont typeface="Arial" panose="020B0604020202020204" pitchFamily="34" charset="0"/>
                        <a:buChar char="•"/>
                      </a:pPr>
                      <a:r>
                        <a:rPr lang="en-ZA" sz="1600" dirty="0">
                          <a:solidFill>
                            <a:schemeClr val="tx1"/>
                          </a:solidFill>
                          <a:effectLst/>
                          <a:latin typeface="Arial"/>
                          <a:ea typeface="Calibri"/>
                        </a:rPr>
                        <a:t>Food Hampers</a:t>
                      </a:r>
                    </a:p>
                    <a:p>
                      <a:pPr marL="285750" indent="-285750">
                        <a:lnSpc>
                          <a:spcPct val="100000"/>
                        </a:lnSpc>
                        <a:buFont typeface="Arial" panose="020B0604020202020204" pitchFamily="34" charset="0"/>
                        <a:buChar char="•"/>
                      </a:pPr>
                      <a:r>
                        <a:rPr kumimoji="0" lang="en-ZA" sz="1600" b="0" i="0" u="none" strike="noStrike" kern="0" cap="none" spc="0" normalizeH="0" baseline="0" dirty="0">
                          <a:ln>
                            <a:noFill/>
                          </a:ln>
                          <a:solidFill>
                            <a:schemeClr val="tx1"/>
                          </a:solidFill>
                          <a:effectLst/>
                          <a:uLnTx/>
                          <a:uFillTx/>
                          <a:latin typeface="Arial"/>
                          <a:ea typeface="+mn-ea"/>
                          <a:cs typeface="+mn-cs"/>
                          <a:sym typeface="Arial"/>
                        </a:rPr>
                        <a:t>Hygiene Packs</a:t>
                      </a:r>
                    </a:p>
                    <a:p>
                      <a:pPr marL="285750" indent="-285750">
                        <a:lnSpc>
                          <a:spcPct val="100000"/>
                        </a:lnSpc>
                        <a:buFont typeface="Arial" panose="020B0604020202020204" pitchFamily="34" charset="0"/>
                        <a:buChar char="•"/>
                      </a:pPr>
                      <a:r>
                        <a:rPr kumimoji="0" lang="en-ZA" sz="1600" b="0" i="0" u="none" strike="noStrike" kern="0" cap="none" spc="0" normalizeH="0" baseline="0" dirty="0">
                          <a:ln>
                            <a:noFill/>
                          </a:ln>
                          <a:solidFill>
                            <a:schemeClr val="tx1"/>
                          </a:solidFill>
                          <a:effectLst/>
                          <a:uLnTx/>
                          <a:uFillTx/>
                          <a:latin typeface="Arial"/>
                          <a:ea typeface="+mn-ea"/>
                          <a:cs typeface="+mn-cs"/>
                          <a:sym typeface="Arial"/>
                        </a:rPr>
                        <a:t>Blankets</a:t>
                      </a:r>
                    </a:p>
                    <a:p>
                      <a:pPr marL="285750" indent="-285750">
                        <a:lnSpc>
                          <a:spcPct val="100000"/>
                        </a:lnSpc>
                        <a:buFont typeface="Arial" panose="020B0604020202020204" pitchFamily="34" charset="0"/>
                        <a:buChar char="•"/>
                      </a:pPr>
                      <a:r>
                        <a:rPr kumimoji="0" lang="en-GB" sz="1600" b="0" i="0" u="none" strike="noStrike" kern="0" cap="none" spc="0" normalizeH="0" baseline="0" dirty="0">
                          <a:ln>
                            <a:noFill/>
                          </a:ln>
                          <a:solidFill>
                            <a:schemeClr val="tx1"/>
                          </a:solidFill>
                          <a:effectLst/>
                          <a:uLnTx/>
                          <a:uFillTx/>
                          <a:latin typeface="Arial"/>
                          <a:ea typeface="+mn-ea"/>
                          <a:cs typeface="+mn-cs"/>
                          <a:sym typeface="Arial"/>
                        </a:rPr>
                        <a:t>Instant porridge</a:t>
                      </a:r>
                      <a:endParaRPr kumimoji="0" lang="en-ZA" sz="1600" b="0" i="0" u="none" strike="noStrike" kern="0" cap="none" spc="0" normalizeH="0" baseline="0" dirty="0">
                        <a:ln>
                          <a:noFill/>
                        </a:ln>
                        <a:solidFill>
                          <a:schemeClr val="tx1"/>
                        </a:solidFill>
                        <a:effectLst/>
                        <a:uLnTx/>
                        <a:uFillTx/>
                        <a:latin typeface="Arial"/>
                        <a:ea typeface="+mn-ea"/>
                        <a:cs typeface="+mn-cs"/>
                        <a:sym typeface="Arial"/>
                      </a:endParaRPr>
                    </a:p>
                  </a:txBody>
                  <a:tcP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just" rtl="0">
                        <a:lnSpc>
                          <a:spcPct val="100000"/>
                        </a:lnSpc>
                        <a:spcBef>
                          <a:spcPts val="0"/>
                        </a:spcBef>
                        <a:spcAft>
                          <a:spcPts val="0"/>
                        </a:spcAft>
                        <a:buClr>
                          <a:srgbClr val="000000"/>
                        </a:buClr>
                        <a:buFont typeface="Arial"/>
                      </a:pPr>
                      <a:r>
                        <a:rPr lang="en-ZA" sz="1600" b="0" i="0" u="none" strike="noStrike" cap="none" baseline="0" dirty="0">
                          <a:solidFill>
                            <a:schemeClr val="tx1"/>
                          </a:solidFill>
                          <a:effectLst/>
                          <a:latin typeface="Arial"/>
                          <a:ea typeface="Calibri"/>
                          <a:cs typeface="Times New Roman"/>
                          <a:sym typeface="Arial"/>
                        </a:rPr>
                        <a:t>Displaced families across the City</a:t>
                      </a:r>
                      <a:endParaRPr lang="en-ZA" sz="1600" b="0" i="0" u="none" strike="noStrike" cap="none" dirty="0">
                        <a:solidFill>
                          <a:schemeClr val="tx1"/>
                        </a:solidFill>
                        <a:effectLst/>
                        <a:latin typeface="Arial"/>
                        <a:ea typeface="Calibri"/>
                        <a:cs typeface="Times New Roman"/>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558901903"/>
                  </a:ext>
                </a:extLst>
              </a:tr>
              <a:tr h="541961">
                <a:tc v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4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a:ln>
                            <a:noFill/>
                          </a:ln>
                          <a:solidFill>
                            <a:schemeClr val="tx1"/>
                          </a:solidFill>
                          <a:effectLst/>
                          <a:uLnTx/>
                          <a:uFillTx/>
                          <a:latin typeface="Arial"/>
                          <a:ea typeface="Calibri"/>
                          <a:cs typeface="+mn-cs"/>
                        </a:rPr>
                        <a:t>Gagasi FM</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just">
                        <a:lnSpc>
                          <a:spcPct val="107000"/>
                        </a:lnSpc>
                        <a:spcAft>
                          <a:spcPts val="800"/>
                        </a:spcAft>
                      </a:pPr>
                      <a:r>
                        <a:rPr kumimoji="0" lang="en-US" sz="1600" b="0" i="0" u="none" strike="noStrike" kern="0" cap="none" spc="0" normalizeH="0" baseline="0" dirty="0">
                          <a:ln>
                            <a:noFill/>
                          </a:ln>
                          <a:solidFill>
                            <a:schemeClr val="tx1"/>
                          </a:solidFill>
                          <a:effectLst/>
                          <a:uLnTx/>
                          <a:uFillTx/>
                          <a:latin typeface="+mn-lt"/>
                          <a:ea typeface="+mn-ea"/>
                          <a:cs typeface="+mn-cs"/>
                          <a:sym typeface="Arial"/>
                        </a:rPr>
                        <a:t>Dry food products</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ZA" sz="1600" b="0" i="0" u="none" strike="noStrike" cap="none" baseline="0" dirty="0">
                          <a:solidFill>
                            <a:schemeClr val="tx1"/>
                          </a:solidFill>
                          <a:effectLst/>
                          <a:latin typeface="Arial"/>
                          <a:ea typeface="Calibri"/>
                          <a:cs typeface="Times New Roman"/>
                          <a:sym typeface="Arial"/>
                        </a:rPr>
                        <a:t>Displaced families across the City</a:t>
                      </a:r>
                      <a:endParaRPr lang="en-ZA" sz="1600" b="0" i="0" u="none" strike="noStrike" cap="none" dirty="0">
                        <a:solidFill>
                          <a:schemeClr val="tx1"/>
                        </a:solidFill>
                        <a:effectLst/>
                        <a:latin typeface="Arial"/>
                        <a:ea typeface="Calibri"/>
                        <a:cs typeface="Times New Roman"/>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860074849"/>
                  </a:ext>
                </a:extLst>
              </a:tr>
              <a:tr h="595095">
                <a:tc v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4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dirty="0" err="1">
                          <a:ln>
                            <a:noFill/>
                          </a:ln>
                          <a:solidFill>
                            <a:schemeClr val="tx1"/>
                          </a:solidFill>
                          <a:effectLst/>
                          <a:uLnTx/>
                          <a:uFillTx/>
                          <a:latin typeface="Arial"/>
                          <a:ea typeface="Calibri"/>
                          <a:cs typeface="+mn-cs"/>
                          <a:sym typeface="Arial"/>
                        </a:rPr>
                        <a:t>Foodforward</a:t>
                      </a:r>
                      <a:r>
                        <a:rPr kumimoji="0" lang="en-US" sz="1600" b="0" i="0" u="none" strike="noStrike" kern="0" cap="none" spc="0" normalizeH="0" baseline="0" dirty="0">
                          <a:ln>
                            <a:noFill/>
                          </a:ln>
                          <a:solidFill>
                            <a:schemeClr val="tx1"/>
                          </a:solidFill>
                          <a:effectLst/>
                          <a:uLnTx/>
                          <a:uFillTx/>
                          <a:latin typeface="Arial"/>
                          <a:ea typeface="Calibri"/>
                          <a:cs typeface="+mn-cs"/>
                          <a:sym typeface="Arial"/>
                        </a:rPr>
                        <a:t> Sa</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rtl="0" eaLnBrk="1" fontAlgn="auto" latinLnBrk="0" hangingPunct="1">
                        <a:lnSpc>
                          <a:spcPct val="100000"/>
                        </a:lnSpc>
                        <a:spcBef>
                          <a:spcPts val="0"/>
                        </a:spcBef>
                        <a:spcAft>
                          <a:spcPts val="0"/>
                        </a:spcAft>
                        <a:buClr>
                          <a:srgbClr val="000000"/>
                        </a:buClr>
                        <a:buSzTx/>
                        <a:buFont typeface="Arial"/>
                        <a:buNone/>
                      </a:pPr>
                      <a:r>
                        <a:rPr kumimoji="0" lang="en-GB" sz="1600" b="0" i="0" u="none" strike="noStrike" kern="0" cap="none" spc="0" normalizeH="0" baseline="0" dirty="0">
                          <a:ln>
                            <a:noFill/>
                          </a:ln>
                          <a:solidFill>
                            <a:schemeClr val="tx1"/>
                          </a:solidFill>
                          <a:effectLst/>
                          <a:uLnTx/>
                          <a:uFillTx/>
                          <a:latin typeface="Arial"/>
                          <a:ea typeface="Calibri"/>
                          <a:cs typeface="+mn-cs"/>
                          <a:sym typeface="Arial"/>
                        </a:rPr>
                        <a:t>Hot meals</a:t>
                      </a:r>
                      <a:r>
                        <a:rPr lang="en-GB" sz="1600" b="0" i="0" u="none" strike="noStrike" kern="0" cap="none" spc="0" normalizeH="0" baseline="0" dirty="0">
                          <a:ln>
                            <a:noFill/>
                          </a:ln>
                          <a:solidFill>
                            <a:schemeClr val="tx1"/>
                          </a:solidFill>
                          <a:effectLst/>
                          <a:uLnTx/>
                          <a:uFillTx/>
                          <a:latin typeface="Arial"/>
                          <a:ea typeface="Calibri"/>
                          <a:cs typeface="+mn-cs"/>
                        </a:rPr>
                        <a:t> </a:t>
                      </a:r>
                      <a:r>
                        <a:rPr kumimoji="0" lang="en-GB" sz="1600" b="0" i="0" u="none" strike="noStrike" kern="0" cap="none" spc="0" normalizeH="0" baseline="0" dirty="0">
                          <a:ln>
                            <a:noFill/>
                          </a:ln>
                          <a:solidFill>
                            <a:schemeClr val="tx1"/>
                          </a:solidFill>
                          <a:effectLst/>
                          <a:uLnTx/>
                          <a:uFillTx/>
                          <a:latin typeface="Arial"/>
                          <a:ea typeface="Calibri"/>
                          <a:cs typeface="+mn-cs"/>
                          <a:sym typeface="Arial"/>
                        </a:rPr>
                        <a:t> in Umlazi area and </a:t>
                      </a:r>
                      <a:r>
                        <a:rPr kumimoji="0" lang="en-GB" sz="1600" b="0" i="0" u="none" strike="noStrike" kern="0" cap="none" spc="0" normalizeH="0" baseline="0" dirty="0" err="1">
                          <a:ln>
                            <a:noFill/>
                          </a:ln>
                          <a:solidFill>
                            <a:schemeClr val="tx1"/>
                          </a:solidFill>
                          <a:effectLst/>
                          <a:uLnTx/>
                          <a:uFillTx/>
                          <a:latin typeface="Arial"/>
                          <a:ea typeface="Calibri"/>
                          <a:cs typeface="+mn-cs"/>
                          <a:sym typeface="Arial"/>
                        </a:rPr>
                        <a:t>Ntuzuma</a:t>
                      </a:r>
                      <a:endParaRPr kumimoji="0" lang="en-US" sz="1600" b="0" i="0" u="none" strike="noStrike" kern="0" cap="none" spc="0" normalizeH="0" baseline="0" dirty="0">
                        <a:ln>
                          <a:noFill/>
                        </a:ln>
                        <a:solidFill>
                          <a:schemeClr val="tx1"/>
                        </a:solidFill>
                        <a:effectLst/>
                        <a:uLnTx/>
                        <a:uFillTx/>
                        <a:latin typeface="Arial"/>
                        <a:ea typeface="Calibri"/>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1200" cap="none" spc="0" normalizeH="0" baseline="0" noProof="0" dirty="0">
                          <a:ln>
                            <a:noFill/>
                          </a:ln>
                          <a:solidFill>
                            <a:schemeClr val="tx1"/>
                          </a:solidFill>
                          <a:effectLst/>
                          <a:uLnTx/>
                          <a:uFillTx/>
                          <a:latin typeface="Arial"/>
                          <a:ea typeface="Calibri"/>
                          <a:cs typeface="Times New Roman"/>
                          <a:sym typeface="Arial"/>
                        </a:rPr>
                        <a:t>Displaced families across the City</a:t>
                      </a: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4135838312"/>
                  </a:ext>
                </a:extLst>
              </a:tr>
              <a:tr h="478201">
                <a:tc vMerge="1">
                  <a:txBody>
                    <a:bodyPr/>
                    <a:lstStyle/>
                    <a:p>
                      <a:endParaRPr lang="en-US" sz="1400" b="0"/>
                    </a:p>
                  </a:txBody>
                  <a:tcP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Domino Foundation</a:t>
                      </a:r>
                    </a:p>
                  </a:txBody>
                  <a:tcPr marL="68580" marR="68580" marT="0" marB="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Hot meals and water</a:t>
                      </a:r>
                    </a:p>
                  </a:txBody>
                  <a:tcPr marL="68580" marR="68580" marT="0" marB="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1200" cap="none" spc="0" normalizeH="0" baseline="0" noProof="0" dirty="0">
                          <a:ln>
                            <a:noFill/>
                          </a:ln>
                          <a:solidFill>
                            <a:schemeClr val="tx1"/>
                          </a:solidFill>
                          <a:effectLst/>
                          <a:uLnTx/>
                          <a:uFillTx/>
                          <a:latin typeface="Arial"/>
                          <a:ea typeface="Calibri"/>
                          <a:cs typeface="Times New Roman"/>
                          <a:sym typeface="Arial"/>
                        </a:rPr>
                        <a:t>Displaced families across the City</a:t>
                      </a:r>
                    </a:p>
                  </a:txBody>
                  <a:tcPr marL="68580" marR="68580" marT="0" marB="0">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4001137015"/>
                  </a:ext>
                </a:extLst>
              </a:tr>
              <a:tr h="658854">
                <a:tc vMerge="1">
                  <a:txBody>
                    <a:bodyPr/>
                    <a:lstStyle/>
                    <a:p>
                      <a:endParaRPr lang="en-US" sz="1400" b="0"/>
                    </a:p>
                  </a:txBody>
                  <a:tcP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Urban Improvement Precinct (UIP)</a:t>
                      </a:r>
                    </a:p>
                  </a:txBody>
                  <a:tcPr marL="68580" marR="68580" marT="0" marB="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300 Food parcels</a:t>
                      </a:r>
                    </a:p>
                  </a:txBody>
                  <a:tcPr marL="68580" marR="68580" marT="0" marB="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rtl="0" eaLnBrk="1" fontAlgn="auto" latinLnBrk="0" hangingPunct="1">
                        <a:lnSpc>
                          <a:spcPct val="100000"/>
                        </a:lnSpc>
                        <a:spcBef>
                          <a:spcPts val="0"/>
                        </a:spcBef>
                        <a:spcAft>
                          <a:spcPts val="0"/>
                        </a:spcAft>
                        <a:buClr>
                          <a:srgbClr val="000000"/>
                        </a:buClr>
                        <a:buSzTx/>
                        <a:buFont typeface="Arial"/>
                        <a:buNone/>
                      </a:pPr>
                      <a:r>
                        <a:rPr kumimoji="0" lang="en-ZA" sz="1600" b="0" i="0" u="none" strike="noStrike" kern="1200" cap="none" spc="0" normalizeH="0" baseline="0" noProof="0" dirty="0">
                          <a:ln>
                            <a:noFill/>
                          </a:ln>
                          <a:solidFill>
                            <a:schemeClr val="tx1"/>
                          </a:solidFill>
                          <a:effectLst/>
                          <a:uLnTx/>
                          <a:uFillTx/>
                          <a:latin typeface="Arial"/>
                          <a:ea typeface="Calibri"/>
                          <a:cs typeface="Times New Roman"/>
                          <a:sym typeface="Arial"/>
                        </a:rPr>
                        <a:t>Identified</a:t>
                      </a:r>
                      <a:r>
                        <a:rPr lang="en-ZA" sz="1600" b="0" i="0" u="none" strike="noStrike" kern="1200" cap="none" spc="0" normalizeH="0" baseline="0" noProof="0" dirty="0">
                          <a:ln>
                            <a:noFill/>
                          </a:ln>
                          <a:solidFill>
                            <a:schemeClr val="tx1"/>
                          </a:solidFill>
                          <a:effectLst/>
                          <a:uLnTx/>
                          <a:uFillTx/>
                          <a:latin typeface="Arial"/>
                          <a:ea typeface="Calibri"/>
                          <a:cs typeface="Times New Roman"/>
                        </a:rPr>
                        <a:t> </a:t>
                      </a:r>
                      <a:r>
                        <a:rPr kumimoji="0" lang="en-ZA" sz="1600" b="0" i="0" u="none" strike="noStrike" kern="1200" cap="none" spc="0" normalizeH="0" baseline="0" noProof="0" dirty="0">
                          <a:ln>
                            <a:noFill/>
                          </a:ln>
                          <a:solidFill>
                            <a:schemeClr val="tx1"/>
                          </a:solidFill>
                          <a:effectLst/>
                          <a:uLnTx/>
                          <a:uFillTx/>
                          <a:latin typeface="Arial"/>
                          <a:ea typeface="Calibri"/>
                          <a:cs typeface="Times New Roman"/>
                          <a:sym typeface="Arial"/>
                        </a:rPr>
                        <a:t> families in ward 15</a:t>
                      </a:r>
                    </a:p>
                  </a:txBody>
                  <a:tcPr marL="68580" marR="68580" marT="0" marB="0">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760744876"/>
                  </a:ext>
                </a:extLst>
              </a:tr>
            </a:tbl>
          </a:graphicData>
        </a:graphic>
      </p:graphicFrame>
      <p:sp>
        <p:nvSpPr>
          <p:cNvPr id="9" name="TextBox 8">
            <a:extLst>
              <a:ext uri="{FF2B5EF4-FFF2-40B4-BE49-F238E27FC236}">
                <a16:creationId xmlns:a16="http://schemas.microsoft.com/office/drawing/2014/main" xmlns="" id="{A7684735-FE1C-4B7B-A68E-23864CC97817}"/>
              </a:ext>
            </a:extLst>
          </p:cNvPr>
          <p:cNvSpPr txBox="1"/>
          <p:nvPr/>
        </p:nvSpPr>
        <p:spPr>
          <a:xfrm>
            <a:off x="351448" y="131512"/>
            <a:ext cx="11065501" cy="400110"/>
          </a:xfrm>
          <a:prstGeom prst="rect">
            <a:avLst/>
          </a:prstGeom>
          <a:noFill/>
        </p:spPr>
        <p:txBody>
          <a:bodyPr wrap="square" lIns="91440" tIns="45720" rIns="91440" bIns="45720" anchor="t">
            <a:spAutoFit/>
          </a:bodyPr>
          <a:lstStyle/>
          <a:p>
            <a:r>
              <a:rPr kumimoji="0" lang="en-US" sz="2000" b="1" i="0" u="none" strike="noStrike" kern="1200" cap="all" spc="0" normalizeH="0" baseline="0" noProof="0" dirty="0">
                <a:ln>
                  <a:noFill/>
                </a:ln>
                <a:solidFill>
                  <a:srgbClr val="ED7D31"/>
                </a:solidFill>
                <a:effectLst/>
                <a:uLnTx/>
                <a:uFillTx/>
                <a:latin typeface="Arial" panose="020B0604020202020204"/>
                <a:ea typeface="+mj-ea"/>
                <a:cs typeface="+mj-cs"/>
              </a:rPr>
              <a:t>HUMANITARIAN INTERVENTIONS: DONATIONS TO AFFECTED FAMILIES (Cont.…)</a:t>
            </a:r>
            <a:endParaRPr lang="en-US" sz="2000" b="1" i="0" u="none" strike="noStrike" kern="1200" cap="all" spc="0" normalizeH="0" baseline="0" noProof="0" dirty="0">
              <a:ln>
                <a:noFill/>
              </a:ln>
              <a:solidFill>
                <a:srgbClr val="ED7D31"/>
              </a:solidFill>
              <a:effectLst/>
              <a:uLnTx/>
              <a:uFillTx/>
              <a:latin typeface="Arial" panose="020B0604020202020204"/>
              <a:ea typeface="+mj-ea"/>
              <a:cs typeface="Arial"/>
            </a:endParaRPr>
          </a:p>
        </p:txBody>
      </p:sp>
    </p:spTree>
    <p:extLst>
      <p:ext uri="{BB962C8B-B14F-4D97-AF65-F5344CB8AC3E}">
        <p14:creationId xmlns:p14="http://schemas.microsoft.com/office/powerpoint/2010/main" xmlns="" val="1399939834"/>
      </p:ext>
    </p:extLst>
  </p:cSld>
  <p:clrMapOvr>
    <a:masterClrMapping/>
  </p:clrMapOvr>
  <p:transition>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DF82E0-F617-466A-8989-E6F91EEE8384}" type="slidenum">
              <a:rPr kumimoji="0" lang="en-US" altLang="en-US" sz="1600" b="0" i="0" u="none" strike="noStrike" kern="1200" cap="none" spc="0" normalizeH="0" baseline="0" noProof="0">
                <a:ln>
                  <a:noFill/>
                </a:ln>
                <a:solidFill>
                  <a:prstClr val="white"/>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altLang="en-US" sz="1600" b="0" i="0" u="none" strike="noStrike" kern="1200" cap="none" spc="0" normalizeH="0" baseline="0" noProof="0">
              <a:ln>
                <a:noFill/>
              </a:ln>
              <a:solidFill>
                <a:prstClr val="white"/>
              </a:solidFill>
              <a:effectLst/>
              <a:uLnTx/>
              <a:uFillTx/>
              <a:latin typeface="Arial"/>
            </a:endParaRPr>
          </a:p>
        </p:txBody>
      </p:sp>
      <p:sp>
        <p:nvSpPr>
          <p:cNvPr id="16" name="Slide Number Placeholder 3"/>
          <p:cNvSpPr txBox="1"/>
          <p:nvPr/>
        </p:nvSpPr>
        <p:spPr>
          <a:xfrm>
            <a:off x="1559496" y="6448252"/>
            <a:ext cx="2133600" cy="365125"/>
          </a:xfrm>
          <a:prstGeom prst="rect">
            <a:avLst/>
          </a:prstGeom>
        </p:spPr>
        <p:txBody>
          <a:bodyPr vert="horz" wrap="square" lIns="91440" tIns="45720" rIns="91440" bIns="45720" numCol="1" anchor="ctr" anchorCtr="0" compatLnSpc="1"/>
          <a:lstStyle>
            <a:defPPr>
              <a:defRPr lang="en-US"/>
            </a:defPPr>
            <a:lvl1pPr algn="r" rtl="0" fontAlgn="base">
              <a:spcBef>
                <a:spcPct val="0"/>
              </a:spcBef>
              <a:spcAft>
                <a:spcPct val="0"/>
              </a:spcAft>
              <a:defRPr sz="1200" kern="1200">
                <a:solidFill>
                  <a:srgbClr val="898989"/>
                </a:solidFill>
                <a:latin typeface="Calibri"/>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5D312F24-582A-4117-A0B2-A1DD2489FD11}" type="slidenum">
              <a:rPr kumimoji="0" lang="en-US" altLang="en-US" sz="1200" b="0" i="0" u="none" strike="noStrike" kern="1200" cap="none" spc="0" normalizeH="0" baseline="0" noProof="0">
                <a:ln>
                  <a:noFill/>
                </a:ln>
                <a:solidFill>
                  <a:prstClr val="black"/>
                </a:solidFill>
                <a:effectLst/>
                <a:uLnTx/>
                <a:uFillTx/>
                <a:latin typeface="Arial" charset="0"/>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Arial" charset="0"/>
              <a:cs typeface="Arial" charset="0"/>
            </a:endParaRPr>
          </a:p>
        </p:txBody>
      </p:sp>
      <p:graphicFrame>
        <p:nvGraphicFramePr>
          <p:cNvPr id="4" name="Table 3"/>
          <p:cNvGraphicFramePr>
            <a:graphicFrameLocks noGrp="1"/>
          </p:cNvGraphicFramePr>
          <p:nvPr>
            <p:extLst>
              <p:ext uri="{D42A27DB-BD31-4B8C-83A1-F6EECF244321}">
                <p14:modId xmlns:p14="http://schemas.microsoft.com/office/powerpoint/2010/main" xmlns="" val="1373635409"/>
              </p:ext>
            </p:extLst>
          </p:nvPr>
        </p:nvGraphicFramePr>
        <p:xfrm>
          <a:off x="167268" y="659780"/>
          <a:ext cx="11554691" cy="5902603"/>
        </p:xfrm>
        <a:graphic>
          <a:graphicData uri="http://schemas.openxmlformats.org/drawingml/2006/table">
            <a:tbl>
              <a:tblPr firstRow="1" bandRow="1"/>
              <a:tblGrid>
                <a:gridCol w="1507134">
                  <a:extLst>
                    <a:ext uri="{9D8B030D-6E8A-4147-A177-3AD203B41FA5}">
                      <a16:colId xmlns:a16="http://schemas.microsoft.com/office/drawing/2014/main" xmlns="" val="3703811217"/>
                    </a:ext>
                  </a:extLst>
                </a:gridCol>
                <a:gridCol w="2445537">
                  <a:extLst>
                    <a:ext uri="{9D8B030D-6E8A-4147-A177-3AD203B41FA5}">
                      <a16:colId xmlns:a16="http://schemas.microsoft.com/office/drawing/2014/main" xmlns="" val="585981676"/>
                    </a:ext>
                  </a:extLst>
                </a:gridCol>
                <a:gridCol w="3233219">
                  <a:extLst>
                    <a:ext uri="{9D8B030D-6E8A-4147-A177-3AD203B41FA5}">
                      <a16:colId xmlns:a16="http://schemas.microsoft.com/office/drawing/2014/main" xmlns="" val="1549276741"/>
                    </a:ext>
                  </a:extLst>
                </a:gridCol>
                <a:gridCol w="4368801">
                  <a:extLst>
                    <a:ext uri="{9D8B030D-6E8A-4147-A177-3AD203B41FA5}">
                      <a16:colId xmlns:a16="http://schemas.microsoft.com/office/drawing/2014/main" xmlns="" val="1872493509"/>
                    </a:ext>
                  </a:extLst>
                </a:gridCol>
              </a:tblGrid>
              <a:tr h="6095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rtl="0" eaLnBrk="1" fontAlgn="auto" latinLnBrk="0" hangingPunct="1">
                        <a:lnSpc>
                          <a:spcPct val="100000"/>
                        </a:lnSpc>
                        <a:spcBef>
                          <a:spcPts val="0"/>
                        </a:spcBef>
                        <a:spcAft>
                          <a:spcPts val="0"/>
                        </a:spcAft>
                        <a:buClr>
                          <a:srgbClr val="000000"/>
                        </a:buClr>
                        <a:buSzTx/>
                        <a:buFont typeface="Arial"/>
                        <a:buNone/>
                      </a:pPr>
                      <a:r>
                        <a:rPr lang="en-US" sz="1600" b="1" dirty="0"/>
                        <a:t>Municipality </a:t>
                      </a:r>
                    </a:p>
                    <a:p>
                      <a:endParaRPr lang="en-US" sz="16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t>Organization</a:t>
                      </a:r>
                    </a:p>
                    <a:p>
                      <a:endParaRPr lang="en-US" sz="16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US" sz="1600" b="1" i="0" u="none" strike="noStrike" cap="none" dirty="0">
                          <a:solidFill>
                            <a:schemeClr val="tx1"/>
                          </a:solidFill>
                          <a:latin typeface="+mn-lt"/>
                          <a:ea typeface="+mn-ea"/>
                          <a:cs typeface="+mn-cs"/>
                          <a:sym typeface="Arial"/>
                        </a:rPr>
                        <a:t>Donation received</a:t>
                      </a:r>
                      <a:r>
                        <a:rPr lang="en-US" sz="1600" b="1" i="0" u="none" strike="noStrike" cap="none" baseline="0" dirty="0">
                          <a:solidFill>
                            <a:schemeClr val="tx1"/>
                          </a:solidFill>
                          <a:latin typeface="+mn-lt"/>
                          <a:ea typeface="+mn-ea"/>
                          <a:cs typeface="+mn-cs"/>
                        </a:rPr>
                        <a:t> </a:t>
                      </a:r>
                      <a:endParaRPr lang="en-US" sz="1600" b="1" i="0" u="none" strike="noStrike" cap="none" dirty="0">
                        <a:solidFill>
                          <a:schemeClr val="tx1"/>
                        </a:solidFill>
                        <a:latin typeface="+mn-lt"/>
                        <a:ea typeface="+mn-ea"/>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mn-lt"/>
                          <a:ea typeface="+mn-ea"/>
                          <a:cs typeface="+mn-cs"/>
                          <a:sym typeface="Arial"/>
                        </a:rPr>
                        <a:t>Area of support</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1081986682"/>
                  </a:ext>
                </a:extLst>
              </a:tr>
              <a:tr h="568923">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mn-lt"/>
                          <a:sym typeface="Arial"/>
                        </a:rPr>
                        <a:t>eThekwini</a:t>
                      </a:r>
                      <a:endParaRPr lang="en-US" sz="1600" b="1" dirty="0"/>
                    </a:p>
                    <a:p>
                      <a:endParaRPr lang="en-US" sz="1600" b="1" dirty="0"/>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600" b="0" dirty="0"/>
                    </a:p>
                    <a:p>
                      <a:endParaRPr lang="en-US" sz="1600" b="0" dirty="0"/>
                    </a:p>
                  </a:txBody>
                  <a:tcP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Gugu Dlamini Organisation</a:t>
                      </a: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noProof="0" dirty="0">
                          <a:ln>
                            <a:noFill/>
                          </a:ln>
                          <a:solidFill>
                            <a:schemeClr val="tx1"/>
                          </a:solidFill>
                          <a:effectLst/>
                          <a:uLnTx/>
                          <a:uFillTx/>
                          <a:latin typeface="Arial"/>
                          <a:ea typeface="Calibri"/>
                          <a:cs typeface="+mn-cs"/>
                          <a:sym typeface="Arial"/>
                        </a:rPr>
                        <a:t>Hot meals </a:t>
                      </a:r>
                      <a:r>
                        <a:rPr kumimoji="0" lang="en-GB" sz="1600" b="0" i="0" u="none" strike="noStrike" kern="0" cap="none" spc="0" normalizeH="0" baseline="0" dirty="0">
                          <a:ln>
                            <a:noFill/>
                          </a:ln>
                          <a:solidFill>
                            <a:schemeClr val="tx1"/>
                          </a:solidFill>
                          <a:effectLst/>
                          <a:uLnTx/>
                          <a:uFillTx/>
                          <a:latin typeface="Arial"/>
                          <a:ea typeface="Calibri"/>
                          <a:cs typeface="+mn-cs"/>
                          <a:sym typeface="Arial"/>
                        </a:rPr>
                        <a:t>in Umlazi area and </a:t>
                      </a:r>
                      <a:r>
                        <a:rPr kumimoji="0" lang="en-GB" sz="1600" b="0" i="0" u="none" strike="noStrike" kern="0" cap="none" spc="0" normalizeH="0" baseline="0" dirty="0" err="1">
                          <a:ln>
                            <a:noFill/>
                          </a:ln>
                          <a:solidFill>
                            <a:schemeClr val="tx1"/>
                          </a:solidFill>
                          <a:effectLst/>
                          <a:uLnTx/>
                          <a:uFillTx/>
                          <a:latin typeface="Arial"/>
                          <a:ea typeface="Calibri"/>
                          <a:cs typeface="+mn-cs"/>
                          <a:sym typeface="Arial"/>
                        </a:rPr>
                        <a:t>Ntuzuma</a:t>
                      </a:r>
                      <a:endParaRPr kumimoji="0" lang="en-ZA" sz="1600" b="0" i="0" u="none" strike="noStrike" kern="0" cap="none" spc="0" normalizeH="0" baseline="0" dirty="0">
                        <a:ln>
                          <a:noFill/>
                        </a:ln>
                        <a:solidFill>
                          <a:schemeClr val="tx1"/>
                        </a:solidFill>
                        <a:effectLst/>
                        <a:uLnTx/>
                        <a:uFillTx/>
                        <a:latin typeface="Arial"/>
                        <a:ea typeface="Calibri"/>
                        <a:cs typeface="+mn-cs"/>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ZA" sz="1600" b="0" i="0" u="none" strike="noStrike" cap="none" baseline="0" dirty="0">
                          <a:solidFill>
                            <a:schemeClr val="tx1"/>
                          </a:solidFill>
                          <a:effectLst/>
                          <a:latin typeface="Arial"/>
                          <a:ea typeface="Calibri"/>
                          <a:cs typeface="Times New Roman"/>
                          <a:sym typeface="Arial"/>
                        </a:rPr>
                        <a:t>Displaced families across the City</a:t>
                      </a:r>
                      <a:endParaRPr lang="en-ZA" sz="1600" b="0" i="0" u="none" strike="noStrike" cap="none" dirty="0">
                        <a:solidFill>
                          <a:schemeClr val="tx1"/>
                        </a:solidFill>
                        <a:effectLst/>
                        <a:latin typeface="Arial"/>
                        <a:ea typeface="Calibri"/>
                        <a:cs typeface="Times New Roman"/>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879286828"/>
                  </a:ext>
                </a:extLst>
              </a:tr>
              <a:tr h="497807">
                <a:tc v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400" b="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err="1">
                          <a:ln>
                            <a:noFill/>
                          </a:ln>
                          <a:solidFill>
                            <a:schemeClr val="tx1"/>
                          </a:solidFill>
                          <a:effectLst/>
                          <a:uLnTx/>
                          <a:uFillTx/>
                          <a:latin typeface="Arial"/>
                          <a:ea typeface="Calibri"/>
                          <a:cs typeface="+mn-cs"/>
                          <a:sym typeface="Arial"/>
                        </a:rPr>
                        <a:t>Masisizane</a:t>
                      </a:r>
                      <a:r>
                        <a:rPr kumimoji="0" lang="en-ZA" sz="1600" b="0" i="0" u="none" strike="noStrike" kern="0" cap="none" spc="0" normalizeH="0" baseline="0" dirty="0">
                          <a:ln>
                            <a:noFill/>
                          </a:ln>
                          <a:solidFill>
                            <a:schemeClr val="tx1"/>
                          </a:solidFill>
                          <a:effectLst/>
                          <a:uLnTx/>
                          <a:uFillTx/>
                          <a:latin typeface="Arial"/>
                          <a:ea typeface="Calibri"/>
                          <a:cs typeface="+mn-cs"/>
                          <a:sym typeface="Arial"/>
                        </a:rPr>
                        <a:t> Community Center</a:t>
                      </a: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noProof="0" dirty="0">
                          <a:ln>
                            <a:noFill/>
                          </a:ln>
                          <a:solidFill>
                            <a:schemeClr val="tx1"/>
                          </a:solidFill>
                          <a:effectLst/>
                          <a:uLnTx/>
                          <a:uFillTx/>
                          <a:latin typeface="Arial"/>
                          <a:ea typeface="Calibri"/>
                          <a:cs typeface="+mn-cs"/>
                          <a:sym typeface="Arial"/>
                        </a:rPr>
                        <a:t>Hot meals </a:t>
                      </a:r>
                      <a:r>
                        <a:rPr kumimoji="0" lang="en-GB" sz="1600" b="0" i="0" u="none" strike="noStrike" kern="0" cap="none" spc="0" normalizeH="0" baseline="0" dirty="0">
                          <a:ln>
                            <a:noFill/>
                          </a:ln>
                          <a:solidFill>
                            <a:schemeClr val="tx1"/>
                          </a:solidFill>
                          <a:effectLst/>
                          <a:uLnTx/>
                          <a:uFillTx/>
                          <a:latin typeface="Arial"/>
                          <a:ea typeface="Calibri"/>
                          <a:cs typeface="+mn-cs"/>
                          <a:sym typeface="Arial"/>
                        </a:rPr>
                        <a:t>in Umlazi area and </a:t>
                      </a:r>
                      <a:r>
                        <a:rPr kumimoji="0" lang="en-GB" sz="1600" b="0" i="0" u="none" strike="noStrike" kern="0" cap="none" spc="0" normalizeH="0" baseline="0" dirty="0" err="1">
                          <a:ln>
                            <a:noFill/>
                          </a:ln>
                          <a:solidFill>
                            <a:schemeClr val="tx1"/>
                          </a:solidFill>
                          <a:effectLst/>
                          <a:uLnTx/>
                          <a:uFillTx/>
                          <a:latin typeface="Arial"/>
                          <a:ea typeface="Calibri"/>
                          <a:cs typeface="+mn-cs"/>
                          <a:sym typeface="Arial"/>
                        </a:rPr>
                        <a:t>Ntuzuma</a:t>
                      </a:r>
                      <a:endParaRPr kumimoji="0" lang="en-ZA" sz="1600" b="0" i="0" u="none" strike="noStrike" kern="0" cap="none" spc="0" normalizeH="0" baseline="0" dirty="0">
                        <a:ln>
                          <a:noFill/>
                        </a:ln>
                        <a:solidFill>
                          <a:schemeClr val="tx1"/>
                        </a:solidFill>
                        <a:effectLst/>
                        <a:uLnTx/>
                        <a:uFillTx/>
                        <a:latin typeface="Arial"/>
                        <a:ea typeface="Calibri"/>
                        <a:cs typeface="+mn-cs"/>
                        <a:sym typeface="Arial"/>
                      </a:endParaRPr>
                    </a:p>
                  </a:txBody>
                  <a:tcPr marL="68580" marR="68580" marT="0" marB="0">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ZA" sz="1600" b="0" i="0" u="none" strike="noStrike" kern="1200" cap="none" spc="0" normalizeH="0" baseline="0" noProof="0" dirty="0">
                          <a:ln>
                            <a:noFill/>
                          </a:ln>
                          <a:solidFill>
                            <a:schemeClr val="tx1"/>
                          </a:solidFill>
                          <a:effectLst/>
                          <a:uLnTx/>
                          <a:uFillTx/>
                          <a:latin typeface="Arial"/>
                          <a:ea typeface="Calibri"/>
                          <a:cs typeface="Times New Roman"/>
                          <a:sym typeface="Arial"/>
                        </a:rPr>
                        <a:t>Identified</a:t>
                      </a:r>
                      <a:r>
                        <a:rPr lang="en-ZA" sz="1600" b="0" i="0" u="none" strike="noStrike" kern="1200" cap="none" spc="0" normalizeH="0" baseline="0" noProof="0" dirty="0">
                          <a:ln>
                            <a:noFill/>
                          </a:ln>
                          <a:solidFill>
                            <a:schemeClr val="tx1"/>
                          </a:solidFill>
                          <a:effectLst/>
                          <a:uLnTx/>
                          <a:uFillTx/>
                          <a:latin typeface="Arial"/>
                          <a:ea typeface="Calibri"/>
                          <a:cs typeface="Times New Roman"/>
                        </a:rPr>
                        <a:t> </a:t>
                      </a:r>
                      <a:r>
                        <a:rPr kumimoji="0" lang="en-ZA" sz="1600" b="0" i="0" u="none" strike="noStrike" kern="1200" cap="none" spc="0" normalizeH="0" baseline="0" noProof="0" dirty="0">
                          <a:ln>
                            <a:noFill/>
                          </a:ln>
                          <a:solidFill>
                            <a:schemeClr val="tx1"/>
                          </a:solidFill>
                          <a:effectLst/>
                          <a:uLnTx/>
                          <a:uFillTx/>
                          <a:latin typeface="Arial"/>
                          <a:ea typeface="Calibri"/>
                          <a:cs typeface="Times New Roman"/>
                          <a:sym typeface="Arial"/>
                        </a:rPr>
                        <a:t> families across the City</a:t>
                      </a: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006716254"/>
                  </a:ext>
                </a:extLst>
              </a:tr>
              <a:tr h="467329">
                <a:tc v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4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err="1">
                          <a:ln>
                            <a:noFill/>
                          </a:ln>
                          <a:solidFill>
                            <a:schemeClr val="tx1"/>
                          </a:solidFill>
                          <a:effectLst/>
                          <a:uLnTx/>
                          <a:uFillTx/>
                          <a:latin typeface="Arial"/>
                          <a:ea typeface="Calibri"/>
                          <a:cs typeface="+mn-cs"/>
                          <a:sym typeface="Arial"/>
                        </a:rPr>
                        <a:t>Sesiyenza</a:t>
                      </a:r>
                      <a:endParaRPr kumimoji="0" lang="en-ZA" sz="1600" b="0" i="0" u="none" strike="noStrike" kern="0" cap="none" spc="0" normalizeH="0" baseline="0" dirty="0">
                        <a:ln>
                          <a:noFill/>
                        </a:ln>
                        <a:solidFill>
                          <a:schemeClr val="tx1"/>
                        </a:solidFill>
                        <a:effectLst/>
                        <a:uLnTx/>
                        <a:uFillTx/>
                        <a:latin typeface="Arial"/>
                        <a:ea typeface="Calibri"/>
                        <a:cs typeface="+mn-cs"/>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noProof="0" dirty="0">
                          <a:ln>
                            <a:noFill/>
                          </a:ln>
                          <a:solidFill>
                            <a:schemeClr val="tx1"/>
                          </a:solidFill>
                          <a:effectLst/>
                          <a:uLnTx/>
                          <a:uFillTx/>
                          <a:latin typeface="Arial"/>
                          <a:ea typeface="Calibri"/>
                          <a:cs typeface="+mn-cs"/>
                          <a:sym typeface="Arial"/>
                        </a:rPr>
                        <a:t>Hot meals </a:t>
                      </a:r>
                      <a:r>
                        <a:rPr kumimoji="0" lang="en-GB" sz="1600" b="0" i="0" u="none" strike="noStrike" kern="0" cap="none" spc="0" normalizeH="0" baseline="0" dirty="0">
                          <a:ln>
                            <a:noFill/>
                          </a:ln>
                          <a:solidFill>
                            <a:schemeClr val="tx1"/>
                          </a:solidFill>
                          <a:effectLst/>
                          <a:uLnTx/>
                          <a:uFillTx/>
                          <a:latin typeface="Arial"/>
                          <a:ea typeface="Calibri"/>
                          <a:cs typeface="+mn-cs"/>
                          <a:sym typeface="Arial"/>
                        </a:rPr>
                        <a:t>in Umlazi area and </a:t>
                      </a:r>
                      <a:r>
                        <a:rPr kumimoji="0" lang="en-GB" sz="1600" b="0" i="0" u="none" strike="noStrike" kern="0" cap="none" spc="0" normalizeH="0" baseline="0" dirty="0" err="1">
                          <a:ln>
                            <a:noFill/>
                          </a:ln>
                          <a:solidFill>
                            <a:schemeClr val="tx1"/>
                          </a:solidFill>
                          <a:effectLst/>
                          <a:uLnTx/>
                          <a:uFillTx/>
                          <a:latin typeface="Arial"/>
                          <a:ea typeface="Calibri"/>
                          <a:cs typeface="+mn-cs"/>
                          <a:sym typeface="Arial"/>
                        </a:rPr>
                        <a:t>Ntuzuma</a:t>
                      </a:r>
                      <a:endParaRPr kumimoji="0" lang="en-ZA" sz="1600" b="0" i="0" u="none" strike="noStrike" kern="0" cap="none" spc="0" normalizeH="0" baseline="0" dirty="0">
                        <a:ln>
                          <a:noFill/>
                        </a:ln>
                        <a:solidFill>
                          <a:schemeClr val="tx1"/>
                        </a:solidFill>
                        <a:effectLst/>
                        <a:uLnTx/>
                        <a:uFillTx/>
                        <a:latin typeface="Arial"/>
                        <a:ea typeface="Calibri"/>
                        <a:cs typeface="+mn-cs"/>
                        <a:sym typeface="Arial"/>
                      </a:endParaRPr>
                    </a:p>
                  </a:txBody>
                  <a:tcPr marL="68580" marR="68580" marT="0" marB="0">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ZA" sz="1600" b="0" i="0" u="none" strike="noStrike" cap="none" baseline="0" dirty="0">
                          <a:solidFill>
                            <a:schemeClr val="tx1"/>
                          </a:solidFill>
                          <a:effectLst/>
                          <a:latin typeface="Arial"/>
                          <a:ea typeface="Calibri"/>
                          <a:cs typeface="Times New Roman"/>
                          <a:sym typeface="Arial"/>
                        </a:rPr>
                        <a:t>Displaced families across the City</a:t>
                      </a:r>
                      <a:endParaRPr lang="en-ZA" sz="1600" b="0" i="0" u="none" strike="noStrike" cap="none" dirty="0">
                        <a:solidFill>
                          <a:schemeClr val="tx1"/>
                        </a:solidFill>
                        <a:effectLst/>
                        <a:latin typeface="Arial"/>
                        <a:ea typeface="Calibri"/>
                        <a:cs typeface="Times New Roman"/>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267919377"/>
                  </a:ext>
                </a:extLst>
              </a:tr>
              <a:tr h="386054">
                <a:tc v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4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Caring Sisters Network</a:t>
                      </a: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sym typeface="Arial"/>
                        </a:rPr>
                        <a:t>1000 blankets</a:t>
                      </a:r>
                    </a:p>
                  </a:txBody>
                  <a:tcPr marL="68580" marR="68580" marT="0" marB="0">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ZA" sz="1600" b="0" i="0" u="none" strike="noStrike" cap="none" baseline="0" dirty="0">
                          <a:solidFill>
                            <a:schemeClr val="tx1"/>
                          </a:solidFill>
                          <a:effectLst/>
                          <a:latin typeface="Arial"/>
                          <a:ea typeface="Calibri"/>
                          <a:cs typeface="Times New Roman"/>
                          <a:sym typeface="Arial"/>
                        </a:rPr>
                        <a:t>Displaced families across the City</a:t>
                      </a:r>
                      <a:endParaRPr lang="en-ZA" sz="1600" b="0" i="0" u="none" strike="noStrike" cap="none" dirty="0">
                        <a:solidFill>
                          <a:schemeClr val="tx1"/>
                        </a:solidFill>
                        <a:effectLst/>
                        <a:latin typeface="Arial"/>
                        <a:ea typeface="Calibri"/>
                        <a:cs typeface="Times New Roman"/>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452136590"/>
                  </a:ext>
                </a:extLst>
              </a:tr>
              <a:tr h="497807">
                <a:tc v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4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600" b="0" dirty="0">
                          <a:solidFill>
                            <a:schemeClr val="tx1"/>
                          </a:solidFill>
                        </a:rPr>
                        <a:t>Tongaat Hullet Group</a:t>
                      </a:r>
                    </a:p>
                  </a:txBody>
                  <a:tcP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00000"/>
                        </a:lnSpc>
                      </a:pPr>
                      <a:r>
                        <a:rPr kumimoji="0" lang="en-ZA" sz="1600" b="0" i="0" u="none" strike="noStrike" kern="0" cap="none" spc="0" normalizeH="0" baseline="0" dirty="0">
                          <a:ln>
                            <a:noFill/>
                          </a:ln>
                          <a:solidFill>
                            <a:schemeClr val="tx1"/>
                          </a:solidFill>
                          <a:effectLst/>
                          <a:uLnTx/>
                          <a:uFillTx/>
                          <a:latin typeface="Arial"/>
                          <a:ea typeface="+mn-ea"/>
                          <a:cs typeface="+mn-cs"/>
                          <a:sym typeface="Arial"/>
                        </a:rPr>
                        <a:t>14 700 ml water</a:t>
                      </a:r>
                      <a:r>
                        <a:rPr lang="en-ZA" sz="1600" b="0" i="0" u="none" strike="noStrike" kern="0" cap="none" spc="0" normalizeH="0" baseline="0" dirty="0">
                          <a:ln>
                            <a:noFill/>
                          </a:ln>
                          <a:solidFill>
                            <a:schemeClr val="tx1"/>
                          </a:solidFill>
                          <a:effectLst/>
                          <a:uLnTx/>
                          <a:uFillTx/>
                          <a:latin typeface="Arial"/>
                          <a:ea typeface="+mn-ea"/>
                          <a:cs typeface="+mn-cs"/>
                        </a:rPr>
                        <a:t> </a:t>
                      </a:r>
                      <a:endParaRPr kumimoji="0" lang="en-ZA" sz="1600" b="0" i="0" u="none" strike="noStrike" kern="0" cap="none" spc="0" normalizeH="0" baseline="0" dirty="0">
                        <a:ln>
                          <a:noFill/>
                        </a:ln>
                        <a:solidFill>
                          <a:schemeClr val="tx1"/>
                        </a:solidFill>
                        <a:effectLst/>
                        <a:uLnTx/>
                        <a:uFillTx/>
                        <a:latin typeface="Arial"/>
                        <a:ea typeface="+mn-ea"/>
                        <a:cs typeface="+mn-cs"/>
                        <a:sym typeface="Arial"/>
                      </a:endParaRPr>
                    </a:p>
                  </a:txBody>
                  <a:tcPr>
                    <a:lnL w="12700" cmpd="sng">
                      <a:solidFill>
                        <a:prstClr val="black"/>
                      </a:solidFill>
                      <a:prstDash val="soli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just" rtl="0">
                        <a:lnSpc>
                          <a:spcPct val="100000"/>
                        </a:lnSpc>
                        <a:spcBef>
                          <a:spcPts val="0"/>
                        </a:spcBef>
                        <a:spcAft>
                          <a:spcPts val="0"/>
                        </a:spcAft>
                        <a:buClr>
                          <a:srgbClr val="000000"/>
                        </a:buClr>
                        <a:buFont typeface="Arial"/>
                      </a:pPr>
                      <a:r>
                        <a:rPr lang="en-GB" sz="1600" b="0" i="0" u="none" strike="noStrike" cap="none" dirty="0">
                          <a:solidFill>
                            <a:schemeClr val="tx1"/>
                          </a:solidFill>
                          <a:effectLst/>
                          <a:latin typeface="Arial"/>
                          <a:ea typeface="Calibri"/>
                          <a:cs typeface="Times New Roman"/>
                          <a:sym typeface="Arial"/>
                        </a:rPr>
                        <a:t>Tongaat Area (Flamingo heights, Buckingham, Chelmsford)</a:t>
                      </a:r>
                    </a:p>
                  </a:txBody>
                  <a:tcPr marL="68580" marR="68580" marT="0" marB="0">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558901903"/>
                  </a:ext>
                </a:extLst>
              </a:tr>
              <a:tr h="609560">
                <a:tc v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4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rtl="0" eaLnBrk="1" fontAlgn="auto" latinLnBrk="0" hangingPunct="1">
                        <a:lnSpc>
                          <a:spcPct val="100000"/>
                        </a:lnSpc>
                        <a:spcBef>
                          <a:spcPts val="0"/>
                        </a:spcBef>
                        <a:spcAft>
                          <a:spcPts val="0"/>
                        </a:spcAft>
                        <a:buClr>
                          <a:srgbClr val="000000"/>
                        </a:buClr>
                        <a:buSzTx/>
                        <a:buFont typeface="Arial"/>
                        <a:buNone/>
                      </a:pPr>
                      <a:r>
                        <a:rPr kumimoji="0" lang="en-US" sz="1600" b="0" i="0" u="none" strike="noStrike" kern="0" cap="none" spc="0" normalizeH="0" baseline="0" dirty="0">
                          <a:ln>
                            <a:noFill/>
                          </a:ln>
                          <a:solidFill>
                            <a:schemeClr val="tx1"/>
                          </a:solidFill>
                          <a:effectLst/>
                          <a:uLnTx/>
                          <a:uFillTx/>
                          <a:latin typeface="Arial"/>
                          <a:ea typeface="Calibri"/>
                          <a:cs typeface="+mn-cs"/>
                        </a:rPr>
                        <a:t>Department of Water &amp; Sanitation</a:t>
                      </a:r>
                      <a:r>
                        <a:rPr lang="en-US" sz="1600" b="0" i="0" u="none" strike="noStrike" kern="0" cap="none" spc="0" normalizeH="0" baseline="0" dirty="0">
                          <a:ln>
                            <a:noFill/>
                          </a:ln>
                          <a:solidFill>
                            <a:schemeClr val="tx1"/>
                          </a:solidFill>
                          <a:effectLst/>
                          <a:uLnTx/>
                          <a:uFillTx/>
                          <a:latin typeface="Arial"/>
                          <a:ea typeface="Calibri"/>
                          <a:cs typeface="+mn-cs"/>
                        </a:rPr>
                        <a:t> </a:t>
                      </a:r>
                      <a:endParaRPr kumimoji="0" lang="en-US" sz="1600" b="0" i="0" u="none" strike="noStrike" kern="0" cap="none" spc="0" normalizeH="0" baseline="0" dirty="0">
                        <a:ln>
                          <a:noFill/>
                        </a:ln>
                        <a:solidFill>
                          <a:schemeClr val="tx1"/>
                        </a:solidFill>
                        <a:effectLst/>
                        <a:uLnTx/>
                        <a:uFillTx/>
                        <a:latin typeface="Arial"/>
                        <a:ea typeface="Calibri"/>
                        <a:cs typeface="+mn-cs"/>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just">
                        <a:lnSpc>
                          <a:spcPct val="107000"/>
                        </a:lnSpc>
                        <a:spcAft>
                          <a:spcPts val="800"/>
                        </a:spcAft>
                      </a:pPr>
                      <a:r>
                        <a:rPr kumimoji="0" lang="en-US" sz="1600" b="0" i="0" u="none" strike="noStrike" kern="0" cap="none" spc="0" normalizeH="0" baseline="0" dirty="0">
                          <a:ln>
                            <a:noFill/>
                          </a:ln>
                          <a:solidFill>
                            <a:schemeClr val="tx1"/>
                          </a:solidFill>
                          <a:effectLst/>
                          <a:uLnTx/>
                          <a:uFillTx/>
                          <a:latin typeface="+mn-lt"/>
                          <a:ea typeface="+mn-ea"/>
                          <a:cs typeface="+mn-cs"/>
                          <a:sym typeface="Arial"/>
                        </a:rPr>
                        <a:t>32 water tankers</a:t>
                      </a:r>
                    </a:p>
                  </a:txBody>
                  <a:tcP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ZA" sz="1600" b="0" i="0" u="none" strike="noStrike" cap="none" baseline="0" dirty="0">
                          <a:solidFill>
                            <a:schemeClr val="tx1"/>
                          </a:solidFill>
                          <a:effectLst/>
                          <a:latin typeface="Arial"/>
                          <a:ea typeface="Calibri"/>
                          <a:cs typeface="Times New Roman"/>
                          <a:sym typeface="Arial"/>
                        </a:rPr>
                        <a:t>Support affected areas across the City</a:t>
                      </a:r>
                      <a:endParaRPr lang="en-ZA" sz="1600" b="0" i="0" u="none" strike="noStrike" cap="none" dirty="0">
                        <a:solidFill>
                          <a:schemeClr val="tx1"/>
                        </a:solidFill>
                        <a:effectLst/>
                        <a:latin typeface="Arial"/>
                        <a:ea typeface="Calibri"/>
                        <a:cs typeface="Times New Roman"/>
                        <a:sym typeface="Arial"/>
                      </a:endParaRP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860074849"/>
                  </a:ext>
                </a:extLst>
              </a:tr>
              <a:tr h="355577">
                <a:tc v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4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rPr>
                        <a:t>BP</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l" rtl="0" eaLnBrk="1" fontAlgn="auto" latinLnBrk="0" hangingPunct="1">
                        <a:lnSpc>
                          <a:spcPct val="100000"/>
                        </a:lnSpc>
                        <a:spcBef>
                          <a:spcPts val="0"/>
                        </a:spcBef>
                        <a:spcAft>
                          <a:spcPts val="0"/>
                        </a:spcAft>
                        <a:buClr>
                          <a:srgbClr val="000000"/>
                        </a:buClr>
                        <a:buSzTx/>
                        <a:buFont typeface="Arial"/>
                        <a:buNone/>
                      </a:pPr>
                      <a:r>
                        <a:rPr kumimoji="0" lang="en-ZA" sz="1600" b="0" i="0" u="none" strike="noStrike" kern="0" cap="none" spc="0" normalizeH="0" baseline="0" dirty="0">
                          <a:ln>
                            <a:noFill/>
                          </a:ln>
                          <a:solidFill>
                            <a:schemeClr val="tx1"/>
                          </a:solidFill>
                          <a:effectLst/>
                          <a:uLnTx/>
                          <a:uFillTx/>
                          <a:latin typeface="Arial"/>
                          <a:ea typeface="Calibri"/>
                          <a:cs typeface="+mn-cs"/>
                        </a:rPr>
                        <a:t>20 water tankers</a:t>
                      </a:r>
                      <a:r>
                        <a:rPr lang="en-ZA" sz="1600" b="0" i="0" u="none" strike="noStrike" kern="0" cap="none" spc="0" normalizeH="0" baseline="0" dirty="0">
                          <a:ln>
                            <a:noFill/>
                          </a:ln>
                          <a:solidFill>
                            <a:schemeClr val="tx1"/>
                          </a:solidFill>
                          <a:effectLst/>
                          <a:uLnTx/>
                          <a:uFillTx/>
                          <a:latin typeface="Arial"/>
                          <a:ea typeface="Calibri"/>
                          <a:cs typeface="+mn-cs"/>
                        </a:rPr>
                        <a:t> </a:t>
                      </a:r>
                      <a:endParaRPr kumimoji="0" lang="en-ZA" sz="1600" b="0" i="0" u="none" strike="noStrike" kern="0" cap="none" spc="0" normalizeH="0" baseline="0" dirty="0">
                        <a:ln>
                          <a:noFill/>
                        </a:ln>
                        <a:solidFill>
                          <a:schemeClr val="tx1"/>
                        </a:solidFill>
                        <a:effectLst/>
                        <a:uLnTx/>
                        <a:uFillTx/>
                        <a:latin typeface="Arial"/>
                        <a:ea typeface="Calibri"/>
                        <a:cs typeface="+mn-cs"/>
                      </a:endParaRPr>
                    </a:p>
                  </a:txBody>
                  <a:tcP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rtl="0" eaLnBrk="1" fontAlgn="auto" latinLnBrk="0" hangingPunct="1">
                        <a:lnSpc>
                          <a:spcPct val="100000"/>
                        </a:lnSpc>
                        <a:spcBef>
                          <a:spcPts val="0"/>
                        </a:spcBef>
                        <a:spcAft>
                          <a:spcPts val="0"/>
                        </a:spcAft>
                        <a:buClr>
                          <a:srgbClr val="000000"/>
                        </a:buClr>
                        <a:buSzTx/>
                        <a:buFont typeface="Arial"/>
                        <a:buNone/>
                      </a:pPr>
                      <a:r>
                        <a:rPr kumimoji="0" lang="en-ZA" sz="1600" b="0" i="0" u="none" strike="noStrike" kern="1200" cap="none" spc="0" normalizeH="0" baseline="0" noProof="0" dirty="0">
                          <a:ln>
                            <a:noFill/>
                          </a:ln>
                          <a:solidFill>
                            <a:schemeClr val="tx1"/>
                          </a:solidFill>
                          <a:effectLst/>
                          <a:uLnTx/>
                          <a:uFillTx/>
                          <a:latin typeface="Arial"/>
                          <a:ea typeface="Calibri"/>
                          <a:cs typeface="Times New Roman"/>
                          <a:sym typeface="Arial"/>
                        </a:rPr>
                        <a:t>Identified</a:t>
                      </a:r>
                      <a:r>
                        <a:rPr lang="en-ZA" sz="1600" b="0" i="0" u="none" strike="noStrike" kern="1200" cap="none" spc="0" normalizeH="0" baseline="0" noProof="0" dirty="0">
                          <a:ln>
                            <a:noFill/>
                          </a:ln>
                          <a:solidFill>
                            <a:schemeClr val="tx1"/>
                          </a:solidFill>
                          <a:effectLst/>
                          <a:uLnTx/>
                          <a:uFillTx/>
                          <a:latin typeface="Arial"/>
                          <a:ea typeface="Calibri"/>
                          <a:cs typeface="Times New Roman"/>
                        </a:rPr>
                        <a:t> </a:t>
                      </a:r>
                      <a:r>
                        <a:rPr kumimoji="0" lang="en-ZA" sz="1600" b="0" i="0" u="none" strike="noStrike" kern="1200" cap="none" spc="0" normalizeH="0" baseline="0" noProof="0" dirty="0">
                          <a:ln>
                            <a:noFill/>
                          </a:ln>
                          <a:solidFill>
                            <a:schemeClr val="tx1"/>
                          </a:solidFill>
                          <a:effectLst/>
                          <a:uLnTx/>
                          <a:uFillTx/>
                          <a:latin typeface="Arial"/>
                          <a:ea typeface="Calibri"/>
                          <a:cs typeface="Times New Roman"/>
                          <a:sym typeface="Arial"/>
                        </a:rPr>
                        <a:t> areas across the City</a:t>
                      </a:r>
                    </a:p>
                  </a:txBody>
                  <a:tcPr marL="68580" marR="68580" marT="0" marB="0">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4135838312"/>
                  </a:ext>
                </a:extLst>
              </a:tr>
              <a:tr h="487648">
                <a:tc vMerge="1">
                  <a:txBody>
                    <a:bodyPr/>
                    <a:lstStyle/>
                    <a:p>
                      <a:endParaRPr lang="en-US" sz="1400" b="0"/>
                    </a:p>
                  </a:txBody>
                  <a:tcP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rPr>
                        <a:t>Vopak</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rPr>
                        <a:t>20 water tankers</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rtl="0" eaLnBrk="1" fontAlgn="auto" latinLnBrk="0" hangingPunct="1">
                        <a:lnSpc>
                          <a:spcPct val="100000"/>
                        </a:lnSpc>
                        <a:spcBef>
                          <a:spcPts val="0"/>
                        </a:spcBef>
                        <a:spcAft>
                          <a:spcPts val="0"/>
                        </a:spcAft>
                        <a:buClr>
                          <a:srgbClr val="000000"/>
                        </a:buClr>
                        <a:buSzTx/>
                        <a:buFont typeface="Arial"/>
                        <a:buNone/>
                      </a:pPr>
                      <a:r>
                        <a:rPr lang="en-GB" sz="1600" b="0" i="0" u="none" strike="noStrike" cap="none" dirty="0">
                          <a:solidFill>
                            <a:schemeClr val="tx1"/>
                          </a:solidFill>
                          <a:effectLst/>
                          <a:latin typeface="Arial"/>
                          <a:ea typeface="Calibri"/>
                          <a:cs typeface="Times New Roman"/>
                          <a:sym typeface="Arial"/>
                        </a:rPr>
                        <a:t>Identified</a:t>
                      </a:r>
                      <a:r>
                        <a:rPr lang="en-GB" sz="1600" b="0" i="0" u="none" strike="noStrike" cap="none" dirty="0">
                          <a:solidFill>
                            <a:schemeClr val="tx1"/>
                          </a:solidFill>
                          <a:effectLst/>
                          <a:latin typeface="Arial"/>
                          <a:ea typeface="Calibri"/>
                          <a:cs typeface="Times New Roman"/>
                        </a:rPr>
                        <a:t> </a:t>
                      </a:r>
                      <a:r>
                        <a:rPr lang="en-GB" sz="1600" b="0" i="0" u="none" strike="noStrike" cap="none" dirty="0">
                          <a:solidFill>
                            <a:schemeClr val="tx1"/>
                          </a:solidFill>
                          <a:effectLst/>
                          <a:latin typeface="Arial"/>
                          <a:ea typeface="Calibri"/>
                          <a:cs typeface="Times New Roman"/>
                          <a:sym typeface="Arial"/>
                        </a:rPr>
                        <a:t> areas across the City</a:t>
                      </a:r>
                    </a:p>
                  </a:txBody>
                  <a:tcPr marL="68580" marR="68580" marT="0" marB="0">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4001137015"/>
                  </a:ext>
                </a:extLst>
              </a:tr>
              <a:tr h="487648">
                <a:tc vMerge="1">
                  <a:txBody>
                    <a:bodyPr/>
                    <a:lstStyle/>
                    <a:p>
                      <a:endParaRPr lang="en-ZA"/>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rPr>
                        <a:t>Shell</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rPr>
                        <a:t>24 water tankers</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dirty="0">
                          <a:ln>
                            <a:noFill/>
                          </a:ln>
                          <a:solidFill>
                            <a:schemeClr val="tx1"/>
                          </a:solidFill>
                          <a:effectLst/>
                          <a:uLnTx/>
                          <a:uFillTx/>
                          <a:latin typeface="Arial"/>
                          <a:ea typeface="Calibri"/>
                          <a:cs typeface="+mn-cs"/>
                          <a:sym typeface="Arial"/>
                        </a:rPr>
                        <a:t>Identified areas across the City</a:t>
                      </a:r>
                    </a:p>
                  </a:txBody>
                  <a:tcPr marL="68580" marR="68580" marT="0" marB="0">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4004022226"/>
                  </a:ext>
                </a:extLst>
              </a:tr>
              <a:tr h="467329">
                <a:tc vMerge="1">
                  <a:txBody>
                    <a:bodyPr/>
                    <a:lstStyle/>
                    <a:p>
                      <a:endParaRPr lang="en-US" sz="1400" b="0"/>
                    </a:p>
                  </a:txBody>
                  <a:tcP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l" rtl="0" eaLnBrk="1" fontAlgn="auto" latinLnBrk="0" hangingPunct="1">
                        <a:lnSpc>
                          <a:spcPct val="100000"/>
                        </a:lnSpc>
                        <a:spcBef>
                          <a:spcPts val="0"/>
                        </a:spcBef>
                        <a:spcAft>
                          <a:spcPts val="0"/>
                        </a:spcAft>
                        <a:buClr>
                          <a:srgbClr val="000000"/>
                        </a:buClr>
                        <a:buSzTx/>
                        <a:buFont typeface="Arial"/>
                        <a:buNone/>
                      </a:pPr>
                      <a:r>
                        <a:rPr kumimoji="0" lang="en-ZA" sz="1600" b="0" i="0" u="none" strike="noStrike" kern="0" cap="none" spc="0" normalizeH="0" baseline="0" dirty="0">
                          <a:ln>
                            <a:noFill/>
                          </a:ln>
                          <a:solidFill>
                            <a:schemeClr val="tx1"/>
                          </a:solidFill>
                          <a:effectLst/>
                          <a:uLnTx/>
                          <a:uFillTx/>
                          <a:latin typeface="Arial"/>
                          <a:ea typeface="Calibri"/>
                          <a:cs typeface="+mn-cs"/>
                        </a:rPr>
                        <a:t>CoGTA</a:t>
                      </a:r>
                      <a:r>
                        <a:rPr lang="en-ZA" sz="1600" b="0" i="0" u="none" strike="noStrike" kern="0" cap="none" spc="0" normalizeH="0" baseline="0" dirty="0">
                          <a:ln>
                            <a:noFill/>
                          </a:ln>
                          <a:solidFill>
                            <a:schemeClr val="tx1"/>
                          </a:solidFill>
                          <a:effectLst/>
                          <a:uLnTx/>
                          <a:uFillTx/>
                          <a:latin typeface="Arial"/>
                          <a:ea typeface="Calibri"/>
                          <a:cs typeface="+mn-cs"/>
                        </a:rPr>
                        <a:t> </a:t>
                      </a:r>
                      <a:endParaRPr kumimoji="0" lang="en-ZA" sz="1600" b="0" i="0" u="none" strike="noStrike" kern="0" cap="none" spc="0" normalizeH="0" baseline="0" dirty="0">
                        <a:ln>
                          <a:noFill/>
                        </a:ln>
                        <a:solidFill>
                          <a:schemeClr val="tx1"/>
                        </a:solidFill>
                        <a:effectLst/>
                        <a:uLnTx/>
                        <a:uFillTx/>
                        <a:latin typeface="Arial"/>
                        <a:ea typeface="Calibri"/>
                        <a:cs typeface="+mn-cs"/>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rPr>
                        <a:t>7 water tankers</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dirty="0">
                          <a:ln>
                            <a:noFill/>
                          </a:ln>
                          <a:solidFill>
                            <a:schemeClr val="tx1"/>
                          </a:solidFill>
                          <a:effectLst/>
                          <a:uLnTx/>
                          <a:uFillTx/>
                          <a:latin typeface="Arial"/>
                          <a:ea typeface="Calibri"/>
                          <a:cs typeface="+mn-cs"/>
                        </a:rPr>
                        <a:t>Identified schools and clinics across the City</a:t>
                      </a:r>
                    </a:p>
                  </a:txBody>
                  <a:tcPr>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760744876"/>
                  </a:ext>
                </a:extLst>
              </a:tr>
              <a:tr h="447010">
                <a:tc vMerge="1">
                  <a:txBody>
                    <a:bodyPr/>
                    <a:lstStyle/>
                    <a:p>
                      <a:endParaRPr lang="en-US" sz="1400" b="0"/>
                    </a:p>
                  </a:txBody>
                  <a:tcPr>
                    <a:lnL w="12700" cmpd="sng">
                      <a:solidFill>
                        <a:prstClr val="black"/>
                      </a:solidFill>
                      <a:prstDash val="soli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kumimoji="0" lang="en-GB" sz="1600" b="0" i="0" u="none" strike="noStrike" kern="0" cap="none" spc="0" normalizeH="0" baseline="0" dirty="0">
                          <a:ln>
                            <a:noFill/>
                          </a:ln>
                          <a:solidFill>
                            <a:schemeClr val="tx1"/>
                          </a:solidFill>
                          <a:effectLst/>
                          <a:uLnTx/>
                          <a:uFillTx/>
                          <a:latin typeface="Arial"/>
                          <a:ea typeface="Calibri"/>
                          <a:cs typeface="+mn-cs"/>
                        </a:rPr>
                        <a:t>SAFCEC</a:t>
                      </a:r>
                      <a:endParaRPr kumimoji="0" lang="en-ZA" sz="1600" b="0" i="0" u="none" strike="noStrike" kern="0" cap="none" spc="0" normalizeH="0" baseline="0" dirty="0">
                        <a:ln>
                          <a:noFill/>
                        </a:ln>
                        <a:solidFill>
                          <a:schemeClr val="tx1"/>
                        </a:solidFill>
                        <a:effectLst/>
                        <a:uLnTx/>
                        <a:uFillTx/>
                        <a:latin typeface="Arial"/>
                        <a:ea typeface="Calibri"/>
                        <a:cs typeface="+mn-cs"/>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kumimoji="0" lang="en-GB" sz="1600" b="0" i="0" u="none" strike="noStrike" kern="0" cap="none" spc="0" normalizeH="0" baseline="0" dirty="0">
                          <a:ln>
                            <a:noFill/>
                          </a:ln>
                          <a:solidFill>
                            <a:schemeClr val="tx1"/>
                          </a:solidFill>
                          <a:effectLst/>
                          <a:uLnTx/>
                          <a:uFillTx/>
                          <a:latin typeface="Arial"/>
                          <a:ea typeface="Calibri"/>
                          <a:cs typeface="+mn-cs"/>
                        </a:rPr>
                        <a:t>4 x 5000 litres</a:t>
                      </a:r>
                      <a:r>
                        <a:rPr lang="en-GB" sz="1600" b="0" i="0" u="none" strike="noStrike" kern="0" cap="none" spc="0" normalizeH="0" baseline="0" dirty="0">
                          <a:ln>
                            <a:noFill/>
                          </a:ln>
                          <a:solidFill>
                            <a:schemeClr val="tx1"/>
                          </a:solidFill>
                          <a:effectLst/>
                          <a:uLnTx/>
                          <a:uFillTx/>
                          <a:latin typeface="Arial"/>
                          <a:ea typeface="Calibri"/>
                          <a:cs typeface="+mn-cs"/>
                        </a:rPr>
                        <a:t> </a:t>
                      </a:r>
                      <a:r>
                        <a:rPr kumimoji="0" lang="en-GB" sz="1600" b="0" i="0" u="none" strike="noStrike" kern="0" cap="none" spc="0" normalizeH="0" baseline="0" dirty="0">
                          <a:ln>
                            <a:noFill/>
                          </a:ln>
                          <a:solidFill>
                            <a:schemeClr val="tx1"/>
                          </a:solidFill>
                          <a:effectLst/>
                          <a:uLnTx/>
                          <a:uFillTx/>
                          <a:latin typeface="Arial"/>
                          <a:ea typeface="Calibri"/>
                          <a:cs typeface="+mn-cs"/>
                        </a:rPr>
                        <a:t> Jojo tanks,</a:t>
                      </a:r>
                      <a:r>
                        <a:rPr lang="en-GB" sz="1600" b="0" i="0" u="none" strike="noStrike" kern="0" cap="none" spc="0" normalizeH="0" baseline="0" dirty="0">
                          <a:ln>
                            <a:noFill/>
                          </a:ln>
                          <a:solidFill>
                            <a:schemeClr val="tx1"/>
                          </a:solidFill>
                          <a:effectLst/>
                          <a:uLnTx/>
                          <a:uFillTx/>
                          <a:latin typeface="Arial"/>
                          <a:ea typeface="Calibri"/>
                          <a:cs typeface="+mn-cs"/>
                        </a:rPr>
                        <a:t> </a:t>
                      </a:r>
                      <a:endParaRPr kumimoji="0" lang="en-ZA" sz="1600" b="0" i="0" u="none" strike="noStrike" kern="0" cap="none" spc="0" normalizeH="0" baseline="0" dirty="0">
                        <a:ln>
                          <a:noFill/>
                        </a:ln>
                        <a:solidFill>
                          <a:schemeClr val="tx1"/>
                        </a:solidFill>
                        <a:effectLst/>
                        <a:uLnTx/>
                        <a:uFillTx/>
                        <a:latin typeface="Arial"/>
                        <a:ea typeface="Calibri"/>
                        <a:cs typeface="+mn-cs"/>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rtl="0" eaLnBrk="1" fontAlgn="auto" latinLnBrk="0" hangingPunct="1">
                        <a:lnSpc>
                          <a:spcPct val="100000"/>
                        </a:lnSpc>
                        <a:spcBef>
                          <a:spcPts val="0"/>
                        </a:spcBef>
                        <a:spcAft>
                          <a:spcPts val="0"/>
                        </a:spcAft>
                        <a:buClr>
                          <a:srgbClr val="000000"/>
                        </a:buClr>
                        <a:buSzTx/>
                        <a:buFont typeface="Arial"/>
                        <a:buNone/>
                      </a:pPr>
                      <a:r>
                        <a:rPr kumimoji="0" lang="en-GB" sz="1600" b="0" i="0" u="none" strike="noStrike" kern="0" cap="none" spc="0" normalizeH="0" baseline="0" dirty="0">
                          <a:ln>
                            <a:noFill/>
                          </a:ln>
                          <a:solidFill>
                            <a:schemeClr val="tx1"/>
                          </a:solidFill>
                          <a:effectLst/>
                          <a:uLnTx/>
                          <a:uFillTx/>
                          <a:latin typeface="Arial"/>
                          <a:ea typeface="Calibri"/>
                          <a:cs typeface="+mn-cs"/>
                          <a:sym typeface="Arial"/>
                        </a:rPr>
                        <a:t>Identified</a:t>
                      </a:r>
                      <a:r>
                        <a:rPr lang="en-GB" sz="1600" b="0" i="0" u="none" strike="noStrike" kern="0" cap="none" spc="0" normalizeH="0" baseline="0" dirty="0">
                          <a:ln>
                            <a:noFill/>
                          </a:ln>
                          <a:solidFill>
                            <a:schemeClr val="tx1"/>
                          </a:solidFill>
                          <a:effectLst/>
                          <a:uLnTx/>
                          <a:uFillTx/>
                          <a:latin typeface="Arial"/>
                          <a:ea typeface="Calibri"/>
                          <a:cs typeface="+mn-cs"/>
                        </a:rPr>
                        <a:t> </a:t>
                      </a:r>
                      <a:r>
                        <a:rPr kumimoji="0" lang="en-GB" sz="1600" b="0" i="0" u="none" strike="noStrike" kern="0" cap="none" spc="0" normalizeH="0" baseline="0" dirty="0">
                          <a:ln>
                            <a:noFill/>
                          </a:ln>
                          <a:solidFill>
                            <a:schemeClr val="tx1"/>
                          </a:solidFill>
                          <a:effectLst/>
                          <a:uLnTx/>
                          <a:uFillTx/>
                          <a:latin typeface="Arial"/>
                          <a:ea typeface="Calibri"/>
                          <a:cs typeface="+mn-cs"/>
                          <a:sym typeface="Arial"/>
                        </a:rPr>
                        <a:t> areas across the City</a:t>
                      </a:r>
                    </a:p>
                  </a:txBody>
                  <a:tcPr marL="68580" marR="68580" marT="0" marB="0">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153855223"/>
                  </a:ext>
                </a:extLst>
              </a:tr>
            </a:tbl>
          </a:graphicData>
        </a:graphic>
      </p:graphicFrame>
      <p:sp>
        <p:nvSpPr>
          <p:cNvPr id="9" name="TextBox 8">
            <a:extLst>
              <a:ext uri="{FF2B5EF4-FFF2-40B4-BE49-F238E27FC236}">
                <a16:creationId xmlns:a16="http://schemas.microsoft.com/office/drawing/2014/main" xmlns="" id="{432F972C-7476-41D9-B85E-D9665F91F36E}"/>
              </a:ext>
            </a:extLst>
          </p:cNvPr>
          <p:cNvSpPr txBox="1"/>
          <p:nvPr/>
        </p:nvSpPr>
        <p:spPr>
          <a:xfrm>
            <a:off x="178696" y="139752"/>
            <a:ext cx="11530676" cy="400110"/>
          </a:xfrm>
          <a:prstGeom prst="rect">
            <a:avLst/>
          </a:prstGeom>
          <a:noFill/>
        </p:spPr>
        <p:txBody>
          <a:bodyPr wrap="square" lIns="91440" tIns="45720" rIns="91440" bIns="45720" anchor="t">
            <a:spAutoFit/>
          </a:bodyPr>
          <a:lstStyle/>
          <a:p>
            <a:r>
              <a:rPr kumimoji="0" lang="en-US" sz="2000" b="1" i="0" u="none" strike="noStrike" kern="1200" cap="all" spc="0" normalizeH="0" baseline="0" noProof="0" dirty="0">
                <a:ln>
                  <a:noFill/>
                </a:ln>
                <a:solidFill>
                  <a:srgbClr val="ED7D31"/>
                </a:solidFill>
                <a:effectLst/>
                <a:uLnTx/>
                <a:uFillTx/>
                <a:latin typeface="Arial" panose="020B0604020202020204"/>
                <a:ea typeface="+mj-ea"/>
                <a:cs typeface="+mj-cs"/>
              </a:rPr>
              <a:t>HUMANITARIAN INTERVENTIONS: DONATIONS TO AFFECTED FAMILIES (Cont.…)</a:t>
            </a:r>
            <a:endParaRPr lang="en-US" sz="2000" b="1" i="0" u="none" strike="noStrike" kern="1200" cap="all" spc="0" normalizeH="0" baseline="0" noProof="0" dirty="0">
              <a:ln>
                <a:noFill/>
              </a:ln>
              <a:solidFill>
                <a:srgbClr val="ED7D31"/>
              </a:solidFill>
              <a:effectLst/>
              <a:uLnTx/>
              <a:uFillTx/>
              <a:latin typeface="Arial" panose="020B0604020202020204"/>
              <a:ea typeface="+mj-ea"/>
              <a:cs typeface="Arial"/>
            </a:endParaRPr>
          </a:p>
        </p:txBody>
      </p:sp>
    </p:spTree>
    <p:extLst>
      <p:ext uri="{BB962C8B-B14F-4D97-AF65-F5344CB8AC3E}">
        <p14:creationId xmlns:p14="http://schemas.microsoft.com/office/powerpoint/2010/main" xmlns="" val="3741916213"/>
      </p:ext>
    </p:extLst>
  </p:cSld>
  <p:clrMapOvr>
    <a:masterClrMapping/>
  </p:clrMapOvr>
  <p:transition>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60828D-EBA7-4601-867B-9AFB95900CA1}"/>
              </a:ext>
            </a:extLst>
          </p:cNvPr>
          <p:cNvSpPr>
            <a:spLocks noGrp="1"/>
          </p:cNvSpPr>
          <p:nvPr>
            <p:ph type="title"/>
          </p:nvPr>
        </p:nvSpPr>
        <p:spPr>
          <a:xfrm>
            <a:off x="0" y="109452"/>
            <a:ext cx="11584678" cy="571585"/>
          </a:xfrm>
        </p:spPr>
        <p:txBody>
          <a:bodyPr lIns="91440" tIns="45720" rIns="91440" bIns="45720" anchor="t"/>
          <a:lstStyle/>
          <a:p>
            <a:pPr lvl="1" algn="ctr"/>
            <a:r>
              <a:rPr lang="en-US" sz="2400" b="1" dirty="0">
                <a:solidFill>
                  <a:schemeClr val="accent2"/>
                </a:solidFill>
                <a:latin typeface="Arial"/>
                <a:cs typeface="Arial"/>
              </a:rPr>
              <a:t>PURPOSE AND OUTLINE OF THE PRESENTATION</a:t>
            </a:r>
            <a:endParaRPr lang="en-ZA" sz="2400" b="1">
              <a:solidFill>
                <a:schemeClr val="accent2"/>
              </a:solidFill>
              <a:latin typeface="Arial"/>
              <a:cs typeface="Arial"/>
            </a:endParaRPr>
          </a:p>
        </p:txBody>
      </p:sp>
      <p:sp>
        <p:nvSpPr>
          <p:cNvPr id="4" name="Google Shape;107;p4">
            <a:extLst>
              <a:ext uri="{FF2B5EF4-FFF2-40B4-BE49-F238E27FC236}">
                <a16:creationId xmlns:a16="http://schemas.microsoft.com/office/drawing/2014/main" xmlns="" id="{7642EDDE-447C-474A-888D-892079FC5E36}"/>
              </a:ext>
            </a:extLst>
          </p:cNvPr>
          <p:cNvSpPr txBox="1">
            <a:spLocks noGrp="1"/>
          </p:cNvSpPr>
          <p:nvPr>
            <p:ph sz="half" idx="2"/>
          </p:nvPr>
        </p:nvSpPr>
        <p:spPr>
          <a:xfrm>
            <a:off x="802888" y="574392"/>
            <a:ext cx="10047249" cy="5491206"/>
          </a:xfrm>
          <a:prstGeom prst="rect">
            <a:avLst/>
          </a:prstGeom>
          <a:noFill/>
          <a:ln>
            <a:noFill/>
          </a:ln>
        </p:spPr>
        <p:txBody>
          <a:bodyPr spcFirstLastPara="1" wrap="square" lIns="91425" tIns="45700" rIns="91425" bIns="45700" anchor="t" anchorCtr="0">
            <a:spAutoFit/>
          </a:bodyPr>
          <a:lstStyle/>
          <a:p>
            <a:pPr marL="0" indent="0" algn="just">
              <a:lnSpc>
                <a:spcPct val="150000"/>
              </a:lnSpc>
              <a:buNone/>
            </a:pPr>
            <a:r>
              <a:rPr lang="en-US" sz="2000" b="1"/>
              <a:t>The purpose of the presentation is to: </a:t>
            </a:r>
          </a:p>
          <a:p>
            <a:pPr algn="just">
              <a:lnSpc>
                <a:spcPct val="100000"/>
              </a:lnSpc>
              <a:spcBef>
                <a:spcPts val="700"/>
              </a:spcBef>
            </a:pPr>
            <a:r>
              <a:rPr lang="en-US"/>
              <a:t>Provide an update to the Portfolio Committee on Cooperative Governance and Traditional Affairs on the national disaster that affected </a:t>
            </a:r>
            <a:r>
              <a:rPr lang="en-US" b="1"/>
              <a:t>KwaZulu-Natal Province </a:t>
            </a:r>
            <a:r>
              <a:rPr lang="en-US"/>
              <a:t>as well as intervention measures by organs of state and relevant stakeholders. </a:t>
            </a:r>
          </a:p>
          <a:p>
            <a:pPr algn="just">
              <a:lnSpc>
                <a:spcPct val="100000"/>
              </a:lnSpc>
              <a:spcBef>
                <a:spcPts val="700"/>
              </a:spcBef>
            </a:pPr>
            <a:r>
              <a:rPr lang="en-US"/>
              <a:t>The focus is on the following as requested by the PC:</a:t>
            </a:r>
          </a:p>
          <a:p>
            <a:pPr lvl="1" algn="just">
              <a:lnSpc>
                <a:spcPct val="100000"/>
              </a:lnSpc>
              <a:spcBef>
                <a:spcPts val="700"/>
              </a:spcBef>
              <a:buFont typeface="Courier New" panose="02070309020205020404" pitchFamily="49" charset="0"/>
              <a:buChar char="o"/>
            </a:pPr>
            <a:r>
              <a:rPr lang="en-US" sz="2000">
                <a:solidFill>
                  <a:srgbClr val="000000"/>
                </a:solidFill>
                <a:cs typeface="Arial" panose="020B0604020202020204" pitchFamily="34" charset="0"/>
              </a:rPr>
              <a:t>The extent of the damage caused by the floods;</a:t>
            </a:r>
          </a:p>
          <a:p>
            <a:pPr lvl="1" algn="just">
              <a:lnSpc>
                <a:spcPct val="100000"/>
              </a:lnSpc>
              <a:spcBef>
                <a:spcPts val="700"/>
              </a:spcBef>
              <a:buFont typeface="Courier New" panose="02070309020205020404" pitchFamily="49" charset="0"/>
              <a:buChar char="o"/>
            </a:pPr>
            <a:r>
              <a:rPr lang="en-US" sz="2000">
                <a:solidFill>
                  <a:srgbClr val="000000"/>
                </a:solidFill>
                <a:cs typeface="Arial" panose="020B0604020202020204" pitchFamily="34" charset="0"/>
              </a:rPr>
              <a:t>Immediate relief measures that were put in place to house families left homeless; </a:t>
            </a:r>
          </a:p>
          <a:p>
            <a:pPr lvl="1" algn="just">
              <a:lnSpc>
                <a:spcPct val="100000"/>
              </a:lnSpc>
              <a:spcBef>
                <a:spcPts val="700"/>
              </a:spcBef>
              <a:buFont typeface="Courier New" panose="02070309020205020404" pitchFamily="49" charset="0"/>
              <a:buChar char="o"/>
            </a:pPr>
            <a:r>
              <a:rPr lang="en-US" sz="2000">
                <a:solidFill>
                  <a:srgbClr val="000000"/>
                </a:solidFill>
                <a:cs typeface="Arial" panose="020B0604020202020204" pitchFamily="34" charset="0"/>
              </a:rPr>
              <a:t>How the province and national government are assisting the eThekwini Metro with the challenge of providing drinkable water to communities;</a:t>
            </a:r>
          </a:p>
          <a:p>
            <a:pPr lvl="1" algn="just">
              <a:lnSpc>
                <a:spcPct val="100000"/>
              </a:lnSpc>
              <a:spcBef>
                <a:spcPts val="700"/>
              </a:spcBef>
              <a:buFont typeface="Courier New" panose="02070309020205020404" pitchFamily="49" charset="0"/>
              <a:buChar char="o"/>
            </a:pPr>
            <a:r>
              <a:rPr lang="en-US" sz="2000">
                <a:solidFill>
                  <a:srgbClr val="000000"/>
                </a:solidFill>
                <a:cs typeface="Arial" panose="020B0604020202020204" pitchFamily="34" charset="0"/>
              </a:rPr>
              <a:t>Disaster management plans that are in place for the province and support provided by sector departments; </a:t>
            </a:r>
          </a:p>
          <a:p>
            <a:pPr lvl="1" algn="just">
              <a:lnSpc>
                <a:spcPct val="100000"/>
              </a:lnSpc>
              <a:spcBef>
                <a:spcPts val="700"/>
              </a:spcBef>
              <a:buFont typeface="Courier New" panose="02070309020205020404" pitchFamily="49" charset="0"/>
              <a:buChar char="o"/>
            </a:pPr>
            <a:r>
              <a:rPr lang="en-US" sz="2000">
                <a:solidFill>
                  <a:srgbClr val="000000"/>
                </a:solidFill>
                <a:cs typeface="Arial" panose="020B0604020202020204" pitchFamily="34" charset="0"/>
              </a:rPr>
              <a:t>Resources for the management of the disaster; and</a:t>
            </a:r>
          </a:p>
          <a:p>
            <a:pPr lvl="1" algn="just">
              <a:lnSpc>
                <a:spcPct val="100000"/>
              </a:lnSpc>
              <a:spcBef>
                <a:spcPts val="700"/>
              </a:spcBef>
              <a:buFont typeface="Courier New" panose="02070309020205020404" pitchFamily="49" charset="0"/>
              <a:buChar char="o"/>
            </a:pPr>
            <a:r>
              <a:rPr lang="en-US" sz="2000">
                <a:solidFill>
                  <a:srgbClr val="000000"/>
                </a:solidFill>
                <a:cs typeface="Arial" panose="020B0604020202020204" pitchFamily="34" charset="0"/>
              </a:rPr>
              <a:t>Areas requiring strategic intervention</a:t>
            </a:r>
          </a:p>
          <a:p>
            <a:pPr lvl="1" algn="just">
              <a:lnSpc>
                <a:spcPct val="100000"/>
              </a:lnSpc>
              <a:spcBef>
                <a:spcPts val="700"/>
              </a:spcBef>
              <a:buFont typeface="Courier New" panose="02070309020205020404" pitchFamily="49" charset="0"/>
              <a:buChar char="o"/>
            </a:pPr>
            <a:endParaRPr lang="en-US" sz="2000">
              <a:solidFill>
                <a:srgbClr val="000000"/>
              </a:solidFill>
              <a:cs typeface="Arial" panose="020B0604020202020204" pitchFamily="34" charset="0"/>
            </a:endParaRPr>
          </a:p>
        </p:txBody>
      </p:sp>
    </p:spTree>
    <p:extLst>
      <p:ext uri="{BB962C8B-B14F-4D97-AF65-F5344CB8AC3E}">
        <p14:creationId xmlns:p14="http://schemas.microsoft.com/office/powerpoint/2010/main" xmlns="" val="40940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117528-8EE2-4A03-8958-4608ACCA33FC}"/>
              </a:ext>
            </a:extLst>
          </p:cNvPr>
          <p:cNvSpPr>
            <a:spLocks noGrp="1"/>
          </p:cNvSpPr>
          <p:nvPr>
            <p:ph type="title"/>
          </p:nvPr>
        </p:nvSpPr>
        <p:spPr>
          <a:xfrm>
            <a:off x="507260" y="33780"/>
            <a:ext cx="11492829" cy="843852"/>
          </a:xfrm>
        </p:spPr>
        <p:txBody>
          <a:bodyPr/>
          <a:lstStyle/>
          <a:p>
            <a:r>
              <a:rPr lang="en-US" sz="2000" b="1" dirty="0">
                <a:solidFill>
                  <a:schemeClr val="accent2"/>
                </a:solidFill>
              </a:rPr>
              <a:t>HUMANITARIAN INTERVENTIONS: DONATIONS TO AFFECTED FAMILIES (CONT)</a:t>
            </a:r>
            <a:endParaRPr lang="en-ZA" sz="2000" b="1" dirty="0">
              <a:solidFill>
                <a:schemeClr val="accent2"/>
              </a:solidFill>
            </a:endParaRPr>
          </a:p>
        </p:txBody>
      </p:sp>
      <p:sp>
        <p:nvSpPr>
          <p:cNvPr id="3" name="Text Placeholder 2">
            <a:extLst>
              <a:ext uri="{FF2B5EF4-FFF2-40B4-BE49-F238E27FC236}">
                <a16:creationId xmlns:a16="http://schemas.microsoft.com/office/drawing/2014/main" xmlns="" id="{75C0B860-49E6-444E-BCAB-C84AA22817ED}"/>
              </a:ext>
            </a:extLst>
          </p:cNvPr>
          <p:cNvSpPr>
            <a:spLocks noGrp="1"/>
          </p:cNvSpPr>
          <p:nvPr>
            <p:ph type="body"/>
          </p:nvPr>
        </p:nvSpPr>
        <p:spPr>
          <a:xfrm>
            <a:off x="609480" y="-1369521"/>
            <a:ext cx="10972440" cy="4265783"/>
          </a:xfrm>
        </p:spPr>
        <p:txBody>
          <a:bodyPr/>
          <a:lstStyle/>
          <a:p>
            <a:endParaRPr lang="en-US"/>
          </a:p>
          <a:p>
            <a:endParaRPr lang="en-ZA"/>
          </a:p>
          <a:p>
            <a:endParaRPr lang="en-ZA"/>
          </a:p>
          <a:p>
            <a:pPr marL="182563"/>
            <a:endParaRPr lang="en-ZA"/>
          </a:p>
          <a:p>
            <a:endParaRPr lang="en-ZA"/>
          </a:p>
          <a:p>
            <a:endParaRPr lang="en-ZA"/>
          </a:p>
          <a:p>
            <a:endParaRPr lang="en-ZA"/>
          </a:p>
        </p:txBody>
      </p:sp>
      <p:graphicFrame>
        <p:nvGraphicFramePr>
          <p:cNvPr id="4" name="Table 4">
            <a:extLst>
              <a:ext uri="{FF2B5EF4-FFF2-40B4-BE49-F238E27FC236}">
                <a16:creationId xmlns:a16="http://schemas.microsoft.com/office/drawing/2014/main" xmlns="" id="{9F27FD30-E7A8-4766-9FD1-C2BEFC89E0F2}"/>
              </a:ext>
            </a:extLst>
          </p:cNvPr>
          <p:cNvGraphicFramePr>
            <a:graphicFrameLocks noGrp="1"/>
          </p:cNvGraphicFramePr>
          <p:nvPr>
            <p:extLst>
              <p:ext uri="{D42A27DB-BD31-4B8C-83A1-F6EECF244321}">
                <p14:modId xmlns:p14="http://schemas.microsoft.com/office/powerpoint/2010/main" xmlns="" val="2171529650"/>
              </p:ext>
            </p:extLst>
          </p:nvPr>
        </p:nvGraphicFramePr>
        <p:xfrm>
          <a:off x="511097" y="845634"/>
          <a:ext cx="11480309" cy="5863685"/>
        </p:xfrm>
        <a:graphic>
          <a:graphicData uri="http://schemas.openxmlformats.org/drawingml/2006/table">
            <a:tbl>
              <a:tblPr firstRow="1" bandRow="1">
                <a:tableStyleId>{F5AB1C69-6EDB-4FF4-983F-18BD219EF322}</a:tableStyleId>
              </a:tblPr>
              <a:tblGrid>
                <a:gridCol w="4369272">
                  <a:extLst>
                    <a:ext uri="{9D8B030D-6E8A-4147-A177-3AD203B41FA5}">
                      <a16:colId xmlns:a16="http://schemas.microsoft.com/office/drawing/2014/main" xmlns="" val="2998695766"/>
                    </a:ext>
                  </a:extLst>
                </a:gridCol>
                <a:gridCol w="3796541">
                  <a:extLst>
                    <a:ext uri="{9D8B030D-6E8A-4147-A177-3AD203B41FA5}">
                      <a16:colId xmlns:a16="http://schemas.microsoft.com/office/drawing/2014/main" xmlns="" val="3243399931"/>
                    </a:ext>
                  </a:extLst>
                </a:gridCol>
                <a:gridCol w="3314496">
                  <a:extLst>
                    <a:ext uri="{9D8B030D-6E8A-4147-A177-3AD203B41FA5}">
                      <a16:colId xmlns:a16="http://schemas.microsoft.com/office/drawing/2014/main" xmlns="" val="3615006376"/>
                    </a:ext>
                  </a:extLst>
                </a:gridCol>
              </a:tblGrid>
              <a:tr h="6367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800" b="1" kern="1200" dirty="0">
                          <a:solidFill>
                            <a:schemeClr val="tx1"/>
                          </a:solidFill>
                          <a:latin typeface="+mn-lt"/>
                          <a:ea typeface="+mn-ea"/>
                          <a:cs typeface="+mn-cs"/>
                        </a:rPr>
                        <a:t>Donation by: SASOL</a:t>
                      </a:r>
                    </a:p>
                  </a:txBody>
                  <a:tcPr>
                    <a:solidFill>
                      <a:schemeClr val="accent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800" b="1" kern="1200" dirty="0">
                          <a:solidFill>
                            <a:schemeClr val="tx1"/>
                          </a:solidFill>
                          <a:latin typeface="+mn-lt"/>
                          <a:ea typeface="+mn-ea"/>
                          <a:cs typeface="+mn-cs"/>
                        </a:rPr>
                        <a:t>Donation by: Gagasi FM</a:t>
                      </a:r>
                    </a:p>
                  </a:txBody>
                  <a:tcPr>
                    <a:solidFill>
                      <a:schemeClr val="accent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b="1" baseline="0" dirty="0">
                          <a:solidFill>
                            <a:schemeClr val="tx1"/>
                          </a:solidFill>
                        </a:rPr>
                        <a:t>Donation by: UIP</a:t>
                      </a:r>
                      <a:endParaRPr lang="en-ZA" b="1" dirty="0">
                        <a:solidFill>
                          <a:schemeClr val="tx1"/>
                        </a:solidFill>
                      </a:endParaRPr>
                    </a:p>
                  </a:txBody>
                  <a:tcPr>
                    <a:solidFill>
                      <a:schemeClr val="accent2"/>
                    </a:solidFill>
                  </a:tcPr>
                </a:tc>
                <a:extLst>
                  <a:ext uri="{0D108BD9-81ED-4DB2-BD59-A6C34878D82A}">
                    <a16:rowId xmlns:a16="http://schemas.microsoft.com/office/drawing/2014/main" xmlns="" val="1985549270"/>
                  </a:ext>
                </a:extLst>
              </a:tr>
              <a:tr h="5226948">
                <a:tc>
                  <a:txBody>
                    <a:bodyPr/>
                    <a:lstStyle/>
                    <a:p>
                      <a:endParaRPr lang="en-US"/>
                    </a:p>
                    <a:p>
                      <a:endParaRPr lang="en-ZA"/>
                    </a:p>
                    <a:p>
                      <a:endParaRPr lang="en-ZA"/>
                    </a:p>
                    <a:p>
                      <a:endParaRPr lang="en-ZA"/>
                    </a:p>
                    <a:p>
                      <a:endParaRPr lang="en-ZA"/>
                    </a:p>
                    <a:p>
                      <a:endParaRPr lang="en-ZA"/>
                    </a:p>
                    <a:p>
                      <a:endParaRPr lang="en-ZA"/>
                    </a:p>
                    <a:p>
                      <a:endParaRPr lang="en-ZA"/>
                    </a:p>
                    <a:p>
                      <a:endParaRPr lang="en-ZA"/>
                    </a:p>
                    <a:p>
                      <a:endParaRPr lang="en-ZA"/>
                    </a:p>
                    <a:p>
                      <a:endParaRPr lang="en-ZA"/>
                    </a:p>
                    <a:p>
                      <a:endParaRPr lang="en-ZA"/>
                    </a:p>
                  </a:txBody>
                  <a:tcPr/>
                </a:tc>
                <a:tc>
                  <a:txBody>
                    <a:bodyPr/>
                    <a:lstStyle/>
                    <a:p>
                      <a:endParaRPr lang="en-ZA"/>
                    </a:p>
                  </a:txBody>
                  <a:tcPr/>
                </a:tc>
                <a:tc>
                  <a:txBody>
                    <a:bodyPr/>
                    <a:lstStyle/>
                    <a:p>
                      <a:endParaRPr lang="en-ZA"/>
                    </a:p>
                  </a:txBody>
                  <a:tcPr/>
                </a:tc>
                <a:extLst>
                  <a:ext uri="{0D108BD9-81ED-4DB2-BD59-A6C34878D82A}">
                    <a16:rowId xmlns:a16="http://schemas.microsoft.com/office/drawing/2014/main" xmlns="" val="4001893210"/>
                  </a:ext>
                </a:extLst>
              </a:tr>
            </a:tbl>
          </a:graphicData>
        </a:graphic>
      </p:graphicFrame>
      <p:pic>
        <p:nvPicPr>
          <p:cNvPr id="5" name="Picture 4">
            <a:extLst>
              <a:ext uri="{FF2B5EF4-FFF2-40B4-BE49-F238E27FC236}">
                <a16:creationId xmlns:a16="http://schemas.microsoft.com/office/drawing/2014/main" xmlns="" id="{4A804C39-5F39-4434-BB5E-CFC360BA0B93}"/>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49972" y="1604303"/>
            <a:ext cx="4124746" cy="4841716"/>
          </a:xfrm>
          <a:prstGeom prst="rect">
            <a:avLst/>
          </a:prstGeom>
          <a:ln>
            <a:noFill/>
          </a:ln>
          <a:effectLst>
            <a:softEdge rad="112500"/>
          </a:effectLst>
        </p:spPr>
      </p:pic>
      <p:pic>
        <p:nvPicPr>
          <p:cNvPr id="6" name="Picture 5">
            <a:extLst>
              <a:ext uri="{FF2B5EF4-FFF2-40B4-BE49-F238E27FC236}">
                <a16:creationId xmlns:a16="http://schemas.microsoft.com/office/drawing/2014/main" xmlns="" id="{B200449B-9C55-464B-99AA-45D3DD0B2744}"/>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17557"/>
          <a:stretch/>
        </p:blipFill>
        <p:spPr>
          <a:xfrm>
            <a:off x="4905784" y="1710881"/>
            <a:ext cx="3696615" cy="4742826"/>
          </a:xfrm>
          <a:prstGeom prst="rect">
            <a:avLst/>
          </a:prstGeom>
          <a:ln>
            <a:noFill/>
          </a:ln>
          <a:effectLst>
            <a:softEdge rad="112500"/>
          </a:effectLst>
        </p:spPr>
      </p:pic>
      <p:pic>
        <p:nvPicPr>
          <p:cNvPr id="7" name="Picture 6">
            <a:extLst>
              <a:ext uri="{FF2B5EF4-FFF2-40B4-BE49-F238E27FC236}">
                <a16:creationId xmlns:a16="http://schemas.microsoft.com/office/drawing/2014/main" xmlns="" id="{706CB22F-5991-486F-9481-9E86041C4615}"/>
              </a:ext>
            </a:extLst>
          </p:cNvPr>
          <p:cNvPicPr>
            <a:picLocks noChangeAspect="1"/>
          </p:cNvPicPr>
          <p:nvPr/>
        </p:nvPicPr>
        <p:blipFill rotWithShape="1">
          <a:blip r:embed="rId4">
            <a:extLst>
              <a:ext uri="{28A0092B-C50C-407E-A947-70E740481C1C}">
                <a14:useLocalDpi xmlns:a14="http://schemas.microsoft.com/office/drawing/2010/main" xmlns="" val="0"/>
              </a:ext>
            </a:extLst>
          </a:blip>
          <a:srcRect b="10444"/>
          <a:stretch/>
        </p:blipFill>
        <p:spPr>
          <a:xfrm>
            <a:off x="8663622" y="1710880"/>
            <a:ext cx="3324906" cy="4900803"/>
          </a:xfrm>
          <a:prstGeom prst="rect">
            <a:avLst/>
          </a:prstGeom>
          <a:ln>
            <a:noFill/>
          </a:ln>
          <a:effectLst>
            <a:softEdge rad="112500"/>
          </a:effectLst>
        </p:spPr>
      </p:pic>
    </p:spTree>
    <p:extLst>
      <p:ext uri="{BB962C8B-B14F-4D97-AF65-F5344CB8AC3E}">
        <p14:creationId xmlns:p14="http://schemas.microsoft.com/office/powerpoint/2010/main" xmlns="" val="4041839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DF82E0-F617-466A-8989-E6F91EEE8384}" type="slidenum">
              <a:rPr kumimoji="0" lang="en-US" altLang="en-US" sz="1600" b="0" i="0" u="none" strike="noStrike" kern="1200" cap="none" spc="0" normalizeH="0" baseline="0" noProof="0">
                <a:ln>
                  <a:noFill/>
                </a:ln>
                <a:solidFill>
                  <a:prstClr val="white"/>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prstClr val="white"/>
              </a:solidFill>
              <a:effectLst/>
              <a:uLnTx/>
              <a:uFillTx/>
              <a:latin typeface="Arial"/>
            </a:endParaRPr>
          </a:p>
        </p:txBody>
      </p:sp>
      <p:sp>
        <p:nvSpPr>
          <p:cNvPr id="16" name="Slide Number Placeholder 3"/>
          <p:cNvSpPr txBox="1"/>
          <p:nvPr/>
        </p:nvSpPr>
        <p:spPr>
          <a:xfrm>
            <a:off x="1559496" y="6448252"/>
            <a:ext cx="2133600" cy="365125"/>
          </a:xfrm>
          <a:prstGeom prst="rect">
            <a:avLst/>
          </a:prstGeom>
        </p:spPr>
        <p:txBody>
          <a:bodyPr vert="horz" wrap="square" lIns="91440" tIns="45720" rIns="91440" bIns="45720" numCol="1" anchor="ctr" anchorCtr="0" compatLnSpc="1"/>
          <a:lstStyle>
            <a:defPPr>
              <a:defRPr lang="en-US"/>
            </a:defPPr>
            <a:lvl1pPr algn="r" rtl="0" fontAlgn="base">
              <a:spcBef>
                <a:spcPct val="0"/>
              </a:spcBef>
              <a:spcAft>
                <a:spcPct val="0"/>
              </a:spcAft>
              <a:defRPr sz="1200" kern="1200">
                <a:solidFill>
                  <a:srgbClr val="898989"/>
                </a:solidFill>
                <a:latin typeface="Calibri"/>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5D312F24-582A-4117-A0B2-A1DD2489FD11}" type="slidenum">
              <a:rPr kumimoji="0" lang="en-US" altLang="en-US" sz="1200" b="0" i="0" u="none" strike="noStrike" kern="1200" cap="none" spc="0" normalizeH="0" baseline="0" noProof="0">
                <a:ln>
                  <a:noFill/>
                </a:ln>
                <a:solidFill>
                  <a:prstClr val="black"/>
                </a:solidFill>
                <a:effectLst/>
                <a:uLnTx/>
                <a:uFillTx/>
                <a:latin typeface="Arial" charset="0"/>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Arial" charset="0"/>
              <a:cs typeface="Arial" charset="0"/>
            </a:endParaRPr>
          </a:p>
        </p:txBody>
      </p:sp>
      <p:graphicFrame>
        <p:nvGraphicFramePr>
          <p:cNvPr id="4" name="Table 3"/>
          <p:cNvGraphicFramePr>
            <a:graphicFrameLocks noGrp="1"/>
          </p:cNvGraphicFramePr>
          <p:nvPr>
            <p:extLst>
              <p:ext uri="{D42A27DB-BD31-4B8C-83A1-F6EECF244321}">
                <p14:modId xmlns:p14="http://schemas.microsoft.com/office/powerpoint/2010/main" xmlns="" val="1430247843"/>
              </p:ext>
            </p:extLst>
          </p:nvPr>
        </p:nvGraphicFramePr>
        <p:xfrm>
          <a:off x="288072" y="501805"/>
          <a:ext cx="11508509" cy="5602939"/>
        </p:xfrm>
        <a:graphic>
          <a:graphicData uri="http://schemas.openxmlformats.org/drawingml/2006/table">
            <a:tbl>
              <a:tblPr firstRow="1" bandRow="1"/>
              <a:tblGrid>
                <a:gridCol w="2262910">
                  <a:extLst>
                    <a:ext uri="{9D8B030D-6E8A-4147-A177-3AD203B41FA5}">
                      <a16:colId xmlns:a16="http://schemas.microsoft.com/office/drawing/2014/main" xmlns="" val="585981676"/>
                    </a:ext>
                  </a:extLst>
                </a:gridCol>
                <a:gridCol w="2152073">
                  <a:extLst>
                    <a:ext uri="{9D8B030D-6E8A-4147-A177-3AD203B41FA5}">
                      <a16:colId xmlns:a16="http://schemas.microsoft.com/office/drawing/2014/main" xmlns="" val="787433429"/>
                    </a:ext>
                  </a:extLst>
                </a:gridCol>
                <a:gridCol w="2170545">
                  <a:extLst>
                    <a:ext uri="{9D8B030D-6E8A-4147-A177-3AD203B41FA5}">
                      <a16:colId xmlns:a16="http://schemas.microsoft.com/office/drawing/2014/main" xmlns="" val="1549276741"/>
                    </a:ext>
                  </a:extLst>
                </a:gridCol>
                <a:gridCol w="230909">
                  <a:extLst>
                    <a:ext uri="{9D8B030D-6E8A-4147-A177-3AD203B41FA5}">
                      <a16:colId xmlns:a16="http://schemas.microsoft.com/office/drawing/2014/main" xmlns="" val="1872493509"/>
                    </a:ext>
                  </a:extLst>
                </a:gridCol>
                <a:gridCol w="2105891">
                  <a:extLst>
                    <a:ext uri="{9D8B030D-6E8A-4147-A177-3AD203B41FA5}">
                      <a16:colId xmlns:a16="http://schemas.microsoft.com/office/drawing/2014/main" xmlns="" val="3201204762"/>
                    </a:ext>
                  </a:extLst>
                </a:gridCol>
                <a:gridCol w="2586181">
                  <a:extLst>
                    <a:ext uri="{9D8B030D-6E8A-4147-A177-3AD203B41FA5}">
                      <a16:colId xmlns:a16="http://schemas.microsoft.com/office/drawing/2014/main" xmlns="" val="3403253989"/>
                    </a:ext>
                  </a:extLst>
                </a:gridCol>
              </a:tblGrid>
              <a:tr h="51087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t>Organization</a:t>
                      </a:r>
                    </a:p>
                    <a:p>
                      <a:endParaRPr lang="en-US" sz="16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l" rtl="0" eaLnBrk="1" fontAlgn="auto" latinLnBrk="0" hangingPunct="1">
                        <a:lnSpc>
                          <a:spcPct val="100000"/>
                        </a:lnSpc>
                        <a:spcBef>
                          <a:spcPts val="0"/>
                        </a:spcBef>
                        <a:spcAft>
                          <a:spcPts val="0"/>
                        </a:spcAft>
                        <a:buClrTx/>
                        <a:buSzTx/>
                        <a:buFontTx/>
                        <a:buNone/>
                      </a:pPr>
                      <a:r>
                        <a:rPr lang="en-US" sz="1600" b="1" i="0" u="none" strike="noStrike" cap="none" dirty="0">
                          <a:solidFill>
                            <a:schemeClr val="tx1"/>
                          </a:solidFill>
                          <a:latin typeface="+mn-lt"/>
                          <a:ea typeface="+mn-ea"/>
                          <a:cs typeface="+mn-cs"/>
                          <a:sym typeface="Arial"/>
                        </a:rPr>
                        <a:t>Donated</a:t>
                      </a:r>
                      <a:r>
                        <a:rPr lang="en-US" sz="1600" b="1" i="0" u="none" strike="noStrike" cap="none" baseline="0" dirty="0">
                          <a:solidFill>
                            <a:schemeClr val="tx1"/>
                          </a:solidFill>
                          <a:latin typeface="+mn-lt"/>
                          <a:ea typeface="+mn-ea"/>
                          <a:cs typeface="+mn-cs"/>
                          <a:sym typeface="Arial"/>
                        </a:rPr>
                        <a:t> to</a:t>
                      </a:r>
                      <a:r>
                        <a:rPr lang="en-US" sz="1600" b="1" i="0" u="none" strike="noStrike" cap="none" baseline="0" dirty="0">
                          <a:solidFill>
                            <a:schemeClr val="tx1"/>
                          </a:solidFill>
                          <a:latin typeface="+mn-lt"/>
                          <a:ea typeface="+mn-ea"/>
                          <a:cs typeface="+mn-cs"/>
                        </a:rPr>
                        <a:t> </a:t>
                      </a:r>
                      <a:endParaRPr lang="en-US" sz="1600" b="1" i="0" u="none" strike="noStrike" cap="none" dirty="0">
                        <a:solidFill>
                          <a:schemeClr val="tx1"/>
                        </a:solidFill>
                        <a:latin typeface="+mn-lt"/>
                        <a:ea typeface="+mn-ea"/>
                        <a:cs typeface="+mn-cs"/>
                        <a:sym typeface="Arial"/>
                      </a:endParaRPr>
                    </a:p>
                    <a:p>
                      <a:endParaRPr lang="en-US" sz="1600" b="1" dirty="0"/>
                    </a:p>
                  </a:txBody>
                  <a:tcPr>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US" sz="1600" b="1" i="0" u="none" strike="noStrike" cap="none" dirty="0">
                          <a:solidFill>
                            <a:schemeClr val="tx1"/>
                          </a:solidFill>
                          <a:latin typeface="+mn-lt"/>
                          <a:ea typeface="+mn-ea"/>
                          <a:cs typeface="+mn-cs"/>
                          <a:sym typeface="Arial"/>
                        </a:rPr>
                        <a:t>Donation received</a:t>
                      </a:r>
                      <a:r>
                        <a:rPr lang="en-US" sz="1600" b="1" i="0" u="none" strike="noStrike" cap="none" baseline="0" dirty="0">
                          <a:solidFill>
                            <a:schemeClr val="tx1"/>
                          </a:solidFill>
                          <a:latin typeface="+mn-lt"/>
                          <a:ea typeface="+mn-ea"/>
                          <a:cs typeface="+mn-cs"/>
                        </a:rPr>
                        <a:t> </a:t>
                      </a:r>
                      <a:endParaRPr lang="en-US" sz="1600" b="1" i="0" u="none" strike="noStrike" cap="none" dirty="0">
                        <a:solidFill>
                          <a:schemeClr val="tx1"/>
                        </a:solidFill>
                        <a:latin typeface="+mn-lt"/>
                        <a:ea typeface="+mn-ea"/>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2"/>
                    </a:solidFill>
                  </a:tcPr>
                </a:tc>
                <a:tc gridSpan="3">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mn-lt"/>
                          <a:ea typeface="+mn-ea"/>
                          <a:cs typeface="+mn-cs"/>
                          <a:sym typeface="Arial"/>
                        </a:rPr>
                        <a:t>Area of support</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ZA"/>
                    </a:p>
                  </a:txBody>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a:ln>
                          <a:noFill/>
                        </a:ln>
                        <a:solidFill>
                          <a:srgbClr val="000000"/>
                        </a:solidFill>
                        <a:effectLst/>
                        <a:uLnTx/>
                        <a:uFillTx/>
                        <a:latin typeface="+mn-lt"/>
                        <a:ea typeface="+mn-ea"/>
                        <a:cs typeface="+mn-cs"/>
                        <a:sym typeface="Aria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xmlns="" val="1081986682"/>
                  </a:ext>
                </a:extLst>
              </a:tr>
              <a:tr h="833113">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600" b="0" kern="1200" noProof="0" dirty="0">
                          <a:solidFill>
                            <a:schemeClr val="tx1"/>
                          </a:solidFill>
                          <a:latin typeface="Arial"/>
                          <a:ea typeface="+mn-ea"/>
                          <a:cs typeface="+mn-cs"/>
                          <a:sym typeface="Arial"/>
                        </a:rPr>
                        <a:t>Phoenix Cash &amp; Carry</a:t>
                      </a:r>
                      <a:r>
                        <a:rPr lang="en-US" sz="1600" b="0" kern="1200" noProof="0" dirty="0">
                          <a:solidFill>
                            <a:schemeClr val="tx1"/>
                          </a:solidFill>
                          <a:latin typeface="Arial"/>
                          <a:ea typeface="+mn-ea"/>
                          <a:cs typeface="+mn-cs"/>
                        </a:rPr>
                        <a:t> </a:t>
                      </a:r>
                      <a:endParaRPr lang="en-US" sz="1600" b="0" kern="1200" noProof="0" dirty="0">
                        <a:solidFill>
                          <a:schemeClr val="tx1"/>
                        </a:solidFill>
                        <a:latin typeface="Arial"/>
                        <a:ea typeface="+mn-ea"/>
                        <a:cs typeface="+mn-cs"/>
                        <a:sym typeface="Arial"/>
                      </a:endParaRPr>
                    </a:p>
                    <a:p>
                      <a:pPr marL="0" algn="l" defTabSz="914400" rtl="0" eaLnBrk="1" latinLnBrk="0" hangingPunct="1"/>
                      <a:endParaRPr lang="en-US" sz="1600" b="0" kern="1200" dirty="0">
                        <a:solidFill>
                          <a:schemeClr val="tx1"/>
                        </a:solidFill>
                        <a:latin typeface="Arial"/>
                        <a:ea typeface="+mn-ea"/>
                        <a:cs typeface="+mn-cs"/>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rtl="0" eaLnBrk="1" fontAlgn="auto" latinLnBrk="0" hangingPunct="1">
                        <a:lnSpc>
                          <a:spcPct val="100000"/>
                        </a:lnSpc>
                        <a:spcBef>
                          <a:spcPts val="0"/>
                        </a:spcBef>
                        <a:spcAft>
                          <a:spcPts val="0"/>
                        </a:spcAft>
                        <a:buClr>
                          <a:srgbClr val="000000"/>
                        </a:buClr>
                        <a:buSzTx/>
                        <a:buFont typeface="Arial"/>
                        <a:buNone/>
                      </a:pPr>
                      <a:r>
                        <a:rPr kumimoji="0" lang="en-ZA" sz="1600" b="0" i="0" u="none" strike="noStrike" kern="1200" cap="none" spc="0" normalizeH="0" baseline="0" noProof="0" dirty="0">
                          <a:ln>
                            <a:noFill/>
                          </a:ln>
                          <a:effectLst/>
                          <a:uLnTx/>
                          <a:uFillTx/>
                          <a:latin typeface="Arial"/>
                          <a:ea typeface="Calibri"/>
                          <a:cs typeface="Times New Roman"/>
                          <a:sym typeface="Arial"/>
                        </a:rPr>
                        <a:t>Search</a:t>
                      </a:r>
                      <a:r>
                        <a:rPr lang="en-ZA" sz="1600" b="0" i="0" u="none" strike="noStrike" kern="1200" cap="none" spc="0" normalizeH="0" baseline="0" noProof="0" dirty="0">
                          <a:ln>
                            <a:noFill/>
                          </a:ln>
                          <a:effectLst/>
                          <a:uLnTx/>
                          <a:uFillTx/>
                          <a:latin typeface="Arial"/>
                          <a:ea typeface="Calibri"/>
                          <a:cs typeface="Times New Roman"/>
                        </a:rPr>
                        <a:t> </a:t>
                      </a:r>
                      <a:r>
                        <a:rPr kumimoji="0" lang="en-ZA" sz="1600" b="0" i="0" u="none" strike="noStrike" kern="1200" cap="none" spc="0" normalizeH="0" baseline="0" noProof="0" dirty="0">
                          <a:ln>
                            <a:noFill/>
                          </a:ln>
                          <a:effectLst/>
                          <a:uLnTx/>
                          <a:uFillTx/>
                          <a:latin typeface="Arial"/>
                          <a:ea typeface="Calibri"/>
                          <a:cs typeface="Times New Roman"/>
                          <a:sym typeface="Arial"/>
                        </a:rPr>
                        <a:t> Rescue Team – stationed at Virginia Airport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kern="1200" dirty="0">
                        <a:solidFill>
                          <a:schemeClr val="tx1"/>
                        </a:solidFill>
                        <a:latin typeface="Arial"/>
                        <a:ea typeface="+mn-ea"/>
                        <a:cs typeface="+mn-cs"/>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nSpc>
                          <a:spcPct val="100000"/>
                        </a:lnSpc>
                      </a:pPr>
                      <a:r>
                        <a:rPr kumimoji="0" lang="en-ZA" sz="1600" b="0" i="0" u="none" strike="noStrike" kern="0" cap="none" spc="0" normalizeH="0" baseline="0" dirty="0">
                          <a:ln>
                            <a:noFill/>
                          </a:ln>
                          <a:solidFill>
                            <a:srgbClr val="000000"/>
                          </a:solidFill>
                          <a:effectLst/>
                          <a:uLnTx/>
                          <a:uFillTx/>
                          <a:latin typeface="Arial"/>
                          <a:ea typeface="+mn-ea"/>
                          <a:cs typeface="+mn-cs"/>
                          <a:sym typeface="Arial"/>
                        </a:rPr>
                        <a:t>24 Monster ( 500ml)</a:t>
                      </a:r>
                    </a:p>
                    <a:p>
                      <a:pPr>
                        <a:lnSpc>
                          <a:spcPct val="100000"/>
                        </a:lnSpc>
                      </a:pPr>
                      <a:r>
                        <a:rPr kumimoji="0" lang="en-ZA" sz="1600" b="0" i="0" u="none" strike="noStrike" kern="0" cap="none" spc="0" normalizeH="0" baseline="0" dirty="0">
                          <a:ln>
                            <a:noFill/>
                          </a:ln>
                          <a:solidFill>
                            <a:srgbClr val="000000"/>
                          </a:solidFill>
                          <a:effectLst/>
                          <a:uLnTx/>
                          <a:uFillTx/>
                          <a:latin typeface="Arial"/>
                          <a:ea typeface="+mn-ea"/>
                          <a:cs typeface="+mn-cs"/>
                          <a:sym typeface="Arial"/>
                        </a:rPr>
                        <a:t>24 Red bull (500ml)</a:t>
                      </a:r>
                    </a:p>
                    <a:p>
                      <a:pPr>
                        <a:lnSpc>
                          <a:spcPct val="100000"/>
                        </a:lnSpc>
                      </a:pPr>
                      <a:r>
                        <a:rPr kumimoji="0" lang="en-ZA" sz="1600" b="0" i="0" u="none" strike="noStrike" kern="0" cap="none" spc="0" normalizeH="0" baseline="0" dirty="0">
                          <a:ln>
                            <a:noFill/>
                          </a:ln>
                          <a:solidFill>
                            <a:srgbClr val="000000"/>
                          </a:solidFill>
                          <a:effectLst/>
                          <a:uLnTx/>
                          <a:uFillTx/>
                          <a:latin typeface="Arial"/>
                          <a:ea typeface="+mn-ea"/>
                          <a:cs typeface="+mn-cs"/>
                          <a:sym typeface="Arial"/>
                        </a:rPr>
                        <a:t>24 Powerade (500ml)</a:t>
                      </a:r>
                    </a:p>
                    <a:p>
                      <a:pPr>
                        <a:lnSpc>
                          <a:spcPct val="100000"/>
                        </a:lnSpc>
                      </a:pPr>
                      <a:r>
                        <a:rPr kumimoji="0" lang="en-ZA" sz="1600" b="0" i="0" u="none" strike="noStrike" kern="0" cap="none" spc="0" normalizeH="0" baseline="0" dirty="0">
                          <a:ln>
                            <a:noFill/>
                          </a:ln>
                          <a:solidFill>
                            <a:srgbClr val="000000"/>
                          </a:solidFill>
                          <a:effectLst/>
                          <a:uLnTx/>
                          <a:uFillTx/>
                          <a:latin typeface="Arial"/>
                          <a:ea typeface="+mn-ea"/>
                          <a:cs typeface="+mn-cs"/>
                          <a:sym typeface="Arial"/>
                        </a:rPr>
                        <a:t>48 Hype </a:t>
                      </a:r>
                      <a:r>
                        <a:rPr kumimoji="0" lang="en-ZA" sz="1600" b="0" i="0" u="none" strike="noStrike" kern="0" cap="none" spc="0" normalizeH="0" baseline="0" noProof="0" dirty="0">
                          <a:ln>
                            <a:noFill/>
                          </a:ln>
                          <a:solidFill>
                            <a:srgbClr val="000000"/>
                          </a:solidFill>
                          <a:effectLst/>
                          <a:uLnTx/>
                          <a:uFillTx/>
                          <a:latin typeface="Arial"/>
                          <a:ea typeface="+mn-ea"/>
                          <a:cs typeface="+mn-cs"/>
                          <a:sym typeface="Arial"/>
                        </a:rPr>
                        <a:t>(500ml)</a:t>
                      </a:r>
                      <a:endParaRPr kumimoji="0" lang="en-ZA" sz="1600" b="0" i="0" u="none" strike="noStrike" kern="0" cap="none" spc="0" normalizeH="0" baseline="0" dirty="0">
                        <a:ln>
                          <a:noFill/>
                        </a:ln>
                        <a:solidFill>
                          <a:srgbClr val="000000"/>
                        </a:solidFill>
                        <a:effectLst/>
                        <a:uLnTx/>
                        <a:uFillTx/>
                        <a:latin typeface="Arial"/>
                        <a:ea typeface="+mn-ea"/>
                        <a:cs typeface="+mn-cs"/>
                        <a:sym typeface="Arial"/>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3">
                  <a:txBody>
                    <a:bodyPr/>
                    <a:lstStyle/>
                    <a:p>
                      <a:pPr marR="0" algn="just" rtl="0">
                        <a:lnSpc>
                          <a:spcPct val="100000"/>
                        </a:lnSpc>
                        <a:spcBef>
                          <a:spcPts val="0"/>
                        </a:spcBef>
                        <a:spcAft>
                          <a:spcPts val="0"/>
                        </a:spcAft>
                        <a:buClr>
                          <a:srgbClr val="000000"/>
                        </a:buClr>
                        <a:buFont typeface="Arial"/>
                      </a:pPr>
                      <a:r>
                        <a:rPr lang="en-ZA" sz="1600" b="0" i="0" u="none" strike="noStrike" cap="none" dirty="0">
                          <a:solidFill>
                            <a:schemeClr val="tx1"/>
                          </a:solidFill>
                          <a:effectLst/>
                          <a:latin typeface="Arial"/>
                          <a:ea typeface="Calibri"/>
                          <a:cs typeface="Times New Roman"/>
                          <a:sym typeface="Arial"/>
                        </a:rPr>
                        <a:t>Search</a:t>
                      </a:r>
                      <a:r>
                        <a:rPr lang="en-ZA" sz="1600" b="0" i="0" u="none" strike="noStrike" cap="none" dirty="0">
                          <a:solidFill>
                            <a:schemeClr val="tx1"/>
                          </a:solidFill>
                          <a:effectLst/>
                          <a:latin typeface="Arial"/>
                          <a:ea typeface="Calibri"/>
                          <a:cs typeface="Times New Roman"/>
                        </a:rPr>
                        <a:t> </a:t>
                      </a:r>
                      <a:r>
                        <a:rPr lang="en-ZA" sz="1600" b="0" i="0" u="none" strike="noStrike" cap="none" dirty="0">
                          <a:solidFill>
                            <a:schemeClr val="tx1"/>
                          </a:solidFill>
                          <a:effectLst/>
                          <a:latin typeface="Arial"/>
                          <a:ea typeface="Calibri"/>
                          <a:cs typeface="Times New Roman"/>
                          <a:sym typeface="Arial"/>
                        </a:rPr>
                        <a:t> Rescue</a:t>
                      </a:r>
                      <a:r>
                        <a:rPr lang="en-ZA" sz="1600" b="0" i="0" u="none" strike="noStrike" cap="none" baseline="0" dirty="0">
                          <a:solidFill>
                            <a:schemeClr val="tx1"/>
                          </a:solidFill>
                          <a:effectLst/>
                          <a:latin typeface="Arial"/>
                          <a:ea typeface="Calibri"/>
                          <a:cs typeface="Times New Roman"/>
                          <a:sym typeface="Arial"/>
                        </a:rPr>
                        <a:t> Team – stationed at Virginia Airport</a:t>
                      </a:r>
                      <a:endParaRPr lang="en-ZA" sz="1600" b="0" i="0" u="none" strike="noStrike" cap="none" dirty="0">
                        <a:solidFill>
                          <a:schemeClr val="tx1"/>
                        </a:solidFill>
                        <a:effectLst/>
                        <a:latin typeface="Arial"/>
                        <a:ea typeface="Calibri"/>
                        <a:cs typeface="Times New Roman"/>
                        <a:sym typeface="Arial"/>
                      </a:endParaRPr>
                    </a:p>
                  </a:txBody>
                  <a:tcPr marL="68580" marR="68580" marT="0" marB="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ZA"/>
                    </a:p>
                  </a:txBody>
                  <a:tcPr/>
                </a:tc>
                <a:tc hMerge="1">
                  <a:txBody>
                    <a:bodyPr/>
                    <a:lstStyle/>
                    <a:p>
                      <a:pPr marR="0" algn="just" rtl="0">
                        <a:lnSpc>
                          <a:spcPct val="100000"/>
                        </a:lnSpc>
                        <a:spcBef>
                          <a:spcPts val="0"/>
                        </a:spcBef>
                        <a:spcAft>
                          <a:spcPts val="0"/>
                        </a:spcAft>
                        <a:buClr>
                          <a:srgbClr val="000000"/>
                        </a:buClr>
                        <a:buFont typeface="Arial"/>
                      </a:pPr>
                      <a:endParaRPr lang="en-ZA" sz="1400" b="0" i="0" u="none" strike="noStrike" cap="none">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a:endParaRPr>
                    </a:p>
                  </a:txBody>
                  <a:tcPr marL="68580" marR="68580" marT="0" marB="0">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276962955"/>
                  </a:ext>
                </a:extLst>
              </a:tr>
              <a:tr h="121037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600" b="0" dirty="0"/>
                        <a:t>Mpumalanga</a:t>
                      </a:r>
                      <a:r>
                        <a:rPr lang="en-US" sz="1600" b="0" baseline="0" dirty="0"/>
                        <a:t> Department &amp; Cooperative Governance &amp; Traditional Affairs </a:t>
                      </a:r>
                      <a:endParaRPr lang="en-US" sz="1600" b="0" dirty="0"/>
                    </a:p>
                  </a:txBody>
                  <a:tcP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mn-lt"/>
                          <a:ea typeface="+mn-ea"/>
                          <a:cs typeface="+mn-cs"/>
                        </a:rPr>
                        <a:t>KZN-CoGTA (Provincial Disaster Management Centre)</a:t>
                      </a:r>
                    </a:p>
                    <a:p>
                      <a:endParaRPr lang="en-US" sz="1600" b="0" dirty="0"/>
                    </a:p>
                  </a:txBody>
                  <a:tcPr>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00000"/>
                        </a:lnSpc>
                      </a:pPr>
                      <a:r>
                        <a:rPr kumimoji="0" lang="en-ZA" sz="1600" b="0" i="0" u="none" strike="noStrike" kern="0" cap="none" spc="0" normalizeH="0" baseline="0" dirty="0">
                          <a:ln>
                            <a:noFill/>
                          </a:ln>
                          <a:solidFill>
                            <a:srgbClr val="000000"/>
                          </a:solidFill>
                          <a:effectLst/>
                          <a:uLnTx/>
                          <a:uFillTx/>
                          <a:latin typeface="Arial"/>
                          <a:ea typeface="+mn-ea"/>
                          <a:cs typeface="+mn-cs"/>
                          <a:sym typeface="Arial"/>
                        </a:rPr>
                        <a:t>2000 Tarpaulin</a:t>
                      </a:r>
                    </a:p>
                    <a:p>
                      <a:pPr>
                        <a:lnSpc>
                          <a:spcPct val="100000"/>
                        </a:lnSpc>
                      </a:pPr>
                      <a:r>
                        <a:rPr kumimoji="0" lang="en-ZA" sz="1600" b="0" i="0" u="none" strike="noStrike" kern="0" cap="none" spc="0" normalizeH="0" baseline="0" dirty="0">
                          <a:ln>
                            <a:noFill/>
                          </a:ln>
                          <a:solidFill>
                            <a:srgbClr val="000000"/>
                          </a:solidFill>
                          <a:effectLst/>
                          <a:uLnTx/>
                          <a:uFillTx/>
                          <a:latin typeface="Arial"/>
                          <a:ea typeface="+mn-ea"/>
                          <a:cs typeface="+mn-cs"/>
                          <a:sym typeface="Arial"/>
                        </a:rPr>
                        <a:t>1500 Water Purification sachets</a:t>
                      </a:r>
                    </a:p>
                    <a:p>
                      <a:pPr>
                        <a:lnSpc>
                          <a:spcPct val="100000"/>
                        </a:lnSpc>
                      </a:pPr>
                      <a:r>
                        <a:rPr kumimoji="0" lang="en-ZA" sz="1600" b="0" i="0" u="none" strike="noStrike" kern="0" cap="none" spc="0" normalizeH="0" baseline="0" dirty="0">
                          <a:ln>
                            <a:noFill/>
                          </a:ln>
                          <a:solidFill>
                            <a:srgbClr val="000000"/>
                          </a:solidFill>
                          <a:effectLst/>
                          <a:uLnTx/>
                          <a:uFillTx/>
                          <a:latin typeface="Arial"/>
                          <a:ea typeface="+mn-ea"/>
                          <a:cs typeface="+mn-cs"/>
                          <a:sym typeface="Arial"/>
                        </a:rPr>
                        <a:t>500 Foam Mattresses</a:t>
                      </a:r>
                    </a:p>
                    <a:p>
                      <a:pPr>
                        <a:lnSpc>
                          <a:spcPct val="100000"/>
                        </a:lnSpc>
                      </a:pPr>
                      <a:r>
                        <a:rPr kumimoji="0" lang="en-ZA" sz="1600" b="0" i="0" u="none" strike="noStrike" kern="0" cap="none" spc="0" normalizeH="0" baseline="0" dirty="0">
                          <a:ln>
                            <a:noFill/>
                          </a:ln>
                          <a:solidFill>
                            <a:srgbClr val="000000"/>
                          </a:solidFill>
                          <a:effectLst/>
                          <a:uLnTx/>
                          <a:uFillTx/>
                          <a:latin typeface="Arial"/>
                          <a:ea typeface="+mn-ea"/>
                          <a:cs typeface="+mn-cs"/>
                          <a:sym typeface="Arial"/>
                        </a:rPr>
                        <a:t>500 Gel Stoves</a:t>
                      </a:r>
                    </a:p>
                    <a:p>
                      <a:pPr>
                        <a:lnSpc>
                          <a:spcPct val="100000"/>
                        </a:lnSpc>
                      </a:pPr>
                      <a:r>
                        <a:rPr kumimoji="0" lang="en-ZA" sz="1600" b="0" i="0" u="none" strike="noStrike" kern="0" cap="none" spc="0" normalizeH="0" baseline="0" dirty="0">
                          <a:ln>
                            <a:noFill/>
                          </a:ln>
                          <a:solidFill>
                            <a:srgbClr val="000000"/>
                          </a:solidFill>
                          <a:effectLst/>
                          <a:uLnTx/>
                          <a:uFillTx/>
                          <a:latin typeface="Arial"/>
                          <a:ea typeface="+mn-ea"/>
                          <a:cs typeface="+mn-cs"/>
                          <a:sym typeface="Arial"/>
                        </a:rPr>
                        <a:t>2500 Blankets</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3">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just" rtl="0">
                        <a:lnSpc>
                          <a:spcPct val="100000"/>
                        </a:lnSpc>
                        <a:spcBef>
                          <a:spcPts val="0"/>
                        </a:spcBef>
                        <a:spcAft>
                          <a:spcPts val="0"/>
                        </a:spcAft>
                        <a:buClr>
                          <a:srgbClr val="000000"/>
                        </a:buClr>
                        <a:buFont typeface="Arial"/>
                      </a:pPr>
                      <a:r>
                        <a:rPr lang="en-ZA" sz="1600" b="0" i="0" u="none" strike="noStrike" cap="none" dirty="0">
                          <a:solidFill>
                            <a:schemeClr val="tx1"/>
                          </a:solidFill>
                          <a:effectLst/>
                          <a:latin typeface="Arial"/>
                          <a:ea typeface="Calibri"/>
                          <a:cs typeface="Times New Roman"/>
                          <a:sym typeface="Arial"/>
                        </a:rPr>
                        <a:t>All municipalities</a:t>
                      </a:r>
                      <a:r>
                        <a:rPr lang="en-ZA" sz="1600" b="0" i="0" u="none" strike="noStrike" cap="none" baseline="0" dirty="0">
                          <a:solidFill>
                            <a:schemeClr val="tx1"/>
                          </a:solidFill>
                          <a:effectLst/>
                          <a:latin typeface="Arial"/>
                          <a:ea typeface="Calibri"/>
                          <a:cs typeface="Times New Roman"/>
                          <a:sym typeface="Arial"/>
                        </a:rPr>
                        <a:t> in the Province</a:t>
                      </a:r>
                      <a:r>
                        <a:rPr lang="en-ZA" sz="1600" b="0" i="0" u="none" strike="noStrike" cap="none" baseline="0" dirty="0">
                          <a:solidFill>
                            <a:schemeClr val="tx1"/>
                          </a:solidFill>
                          <a:effectLst/>
                          <a:latin typeface="Arial"/>
                          <a:ea typeface="Calibri"/>
                          <a:cs typeface="Times New Roman"/>
                        </a:rPr>
                        <a:t> </a:t>
                      </a:r>
                      <a:endParaRPr lang="en-ZA" sz="1600" b="0" i="0" u="none" strike="noStrike" cap="none">
                        <a:solidFill>
                          <a:schemeClr val="tx1"/>
                        </a:solidFill>
                        <a:effectLst/>
                        <a:latin typeface="Arial"/>
                        <a:ea typeface="Calibri"/>
                        <a:cs typeface="Times New Roman"/>
                        <a:sym typeface="Arial"/>
                      </a:endParaRPr>
                    </a:p>
                  </a:txBody>
                  <a:tcPr marL="68580" marR="68580" marT="0" marB="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ZA"/>
                    </a:p>
                  </a:txBody>
                  <a:tcPr/>
                </a:tc>
                <a:tc hMerge="1">
                  <a:txBody>
                    <a:bodyPr/>
                    <a:lstStyle/>
                    <a:p>
                      <a:pPr marR="0" algn="just" rtl="0">
                        <a:lnSpc>
                          <a:spcPct val="100000"/>
                        </a:lnSpc>
                        <a:spcBef>
                          <a:spcPts val="0"/>
                        </a:spcBef>
                        <a:spcAft>
                          <a:spcPts val="0"/>
                        </a:spcAft>
                        <a:buClr>
                          <a:srgbClr val="000000"/>
                        </a:buClr>
                        <a:buFont typeface="Arial"/>
                      </a:pPr>
                      <a:endParaRPr lang="en-ZA" sz="1400" b="0" i="0" u="none" strike="noStrike" cap="none">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a:endParaRPr>
                    </a:p>
                  </a:txBody>
                  <a:tcPr marL="68580" marR="68580" marT="0" marB="0">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879286828"/>
                  </a:ext>
                </a:extLst>
              </a:tr>
              <a:tr h="455854">
                <a:tc grid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1200" cap="none" spc="0" normalizeH="0" baseline="0" noProof="0" dirty="0">
                          <a:ln>
                            <a:noFill/>
                          </a:ln>
                          <a:effectLst/>
                          <a:uLnTx/>
                          <a:uFillTx/>
                          <a:latin typeface="+mn-lt"/>
                          <a:ea typeface="+mn-ea"/>
                          <a:cs typeface="+mn-cs"/>
                          <a:sym typeface="Arial"/>
                        </a:rPr>
                        <a:t>Donation by: Phoenix Cash &amp; Carry</a:t>
                      </a:r>
                    </a:p>
                  </a:txBody>
                  <a:tcPr>
                    <a:lnL w="12700" cmpd="sng">
                      <a:solidFill>
                        <a:prstClr val="black"/>
                      </a:solidFill>
                      <a:prstDash val="soli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US" sz="1400" b="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4">
                  <a:txBody>
                    <a:bodyPr/>
                    <a:lstStyle/>
                    <a:p>
                      <a:pPr marL="0" marR="0" indent="0" algn="l" rtl="0" eaLnBrk="1" fontAlgn="auto" latinLnBrk="0" hangingPunct="1">
                        <a:lnSpc>
                          <a:spcPct val="100000"/>
                        </a:lnSpc>
                        <a:spcBef>
                          <a:spcPts val="0"/>
                        </a:spcBef>
                        <a:spcAft>
                          <a:spcPts val="0"/>
                        </a:spcAft>
                        <a:buClrTx/>
                        <a:buSzTx/>
                        <a:buFontTx/>
                        <a:buNone/>
                      </a:pPr>
                      <a:r>
                        <a:rPr lang="en-US" sz="1600" b="1" dirty="0"/>
                        <a:t>Donation by:</a:t>
                      </a:r>
                      <a:r>
                        <a:rPr lang="en-US" sz="1600" b="1" baseline="0" dirty="0"/>
                        <a:t> </a:t>
                      </a:r>
                      <a:r>
                        <a:rPr lang="en-US" sz="1600" b="1" dirty="0"/>
                        <a:t>Mpumalanga</a:t>
                      </a:r>
                      <a:r>
                        <a:rPr lang="en-US" sz="1600" b="1" baseline="0" dirty="0"/>
                        <a:t> Department &amp; Cooperative Governance &amp; Traditional Affairs </a:t>
                      </a:r>
                      <a:endParaRPr lang="en-US" sz="1600" b="1"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marR="0" algn="just" rtl="0">
                        <a:lnSpc>
                          <a:spcPct val="100000"/>
                        </a:lnSpc>
                        <a:spcBef>
                          <a:spcPts val="0"/>
                        </a:spcBef>
                        <a:spcAft>
                          <a:spcPts val="0"/>
                        </a:spcAft>
                        <a:buClr>
                          <a:srgbClr val="000000"/>
                        </a:buClr>
                        <a:buFont typeface="Arial"/>
                      </a:pPr>
                      <a:endParaRPr lang="en-ZA" sz="1400" b="0" i="0" u="none" strike="noStrike" cap="none">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a:endParaRPr>
                    </a:p>
                  </a:txBody>
                  <a:tcPr marL="68580" marR="68580" marT="0" marB="0">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ZA"/>
                    </a:p>
                  </a:txBody>
                  <a:tcPr/>
                </a:tc>
                <a:tc hMerge="1">
                  <a:txBody>
                    <a:bodyPr/>
                    <a:lstStyle/>
                    <a:p>
                      <a:pPr>
                        <a:lnSpc>
                          <a:spcPct val="100000"/>
                        </a:lnSpc>
                      </a:pPr>
                      <a:endParaRPr kumimoji="0" lang="en-ZA" sz="1400" b="0" i="0" u="none" strike="noStrike" kern="0" cap="none" spc="0" normalizeH="0" baseline="0">
                        <a:ln>
                          <a:noFill/>
                        </a:ln>
                        <a:solidFill>
                          <a:srgbClr val="000000"/>
                        </a:solidFill>
                        <a:effectLst/>
                        <a:uLnTx/>
                        <a:uFillTx/>
                        <a:latin typeface="Arial" panose="020B0604020202020204" pitchFamily="34" charset="0"/>
                        <a:ea typeface="+mn-ea"/>
                        <a:cs typeface="+mn-cs"/>
                        <a:sym typeface="Arial"/>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2816997918"/>
                  </a:ext>
                </a:extLst>
              </a:tr>
              <a:tr h="1823419">
                <a:tc gridSpan="2">
                  <a:txBody>
                    <a:bodyPr/>
                    <a:lstStyle/>
                    <a:p>
                      <a:endParaRPr lang="en-US" sz="1400" b="1"/>
                    </a:p>
                  </a:txBody>
                  <a:tcPr>
                    <a:lnL w="12700" cmpd="sng">
                      <a:solidFill>
                        <a:prstClr val="black"/>
                      </a:solidFill>
                      <a:prstDash val="soli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sz="1400" b="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solidFill>
                  </a:tcPr>
                </a:tc>
                <a:tc gridSpan="2">
                  <a:txBody>
                    <a:bodyPr/>
                    <a:lstStyle/>
                    <a:p>
                      <a:pPr>
                        <a:lnSpc>
                          <a:spcPct val="100000"/>
                        </a:lnSpc>
                      </a:pPr>
                      <a:endParaRPr kumimoji="0" lang="en-ZA" sz="1400" b="1" i="0" u="none" strike="noStrike" kern="0" cap="none" spc="0" normalizeH="0" baseline="0">
                        <a:ln>
                          <a:noFill/>
                        </a:ln>
                        <a:solidFill>
                          <a:srgbClr val="000000"/>
                        </a:solidFill>
                        <a:effectLst/>
                        <a:uLnTx/>
                        <a:uFillTx/>
                        <a:latin typeface="Arial" panose="020B0604020202020204" pitchFamily="34" charset="0"/>
                        <a:ea typeface="+mn-ea"/>
                        <a:cs typeface="+mn-cs"/>
                        <a:sym typeface="Arial"/>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1"/>
                    </a:solidFill>
                  </a:tcPr>
                </a:tc>
                <a:tc hMerge="1">
                  <a:txBody>
                    <a:bodyPr/>
                    <a:lstStyle/>
                    <a:p>
                      <a:pPr marR="0" algn="just" rtl="0">
                        <a:lnSpc>
                          <a:spcPct val="100000"/>
                        </a:lnSpc>
                        <a:spcBef>
                          <a:spcPts val="0"/>
                        </a:spcBef>
                        <a:spcAft>
                          <a:spcPts val="0"/>
                        </a:spcAft>
                        <a:buClr>
                          <a:srgbClr val="000000"/>
                        </a:buClr>
                        <a:buFont typeface="Arial"/>
                      </a:pPr>
                      <a:endParaRPr lang="en-ZA" sz="1400" b="0" i="0" u="none" strike="noStrike" cap="none">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a:endParaRPr>
                    </a:p>
                  </a:txBody>
                  <a:tcPr marL="68580" marR="68580" marT="0" marB="0">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p>
                      <a:endParaRPr lang="en-ZA"/>
                    </a:p>
                  </a:txBody>
                  <a:tcPr marL="68580" marR="68580" marT="0" marB="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p>
                      <a:endParaRPr lang="en-ZA"/>
                    </a:p>
                  </a:txBody>
                  <a:tcPr marL="68580" marR="68580" marT="0" marB="0">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25061600"/>
                  </a:ext>
                </a:extLst>
              </a:tr>
            </a:tbl>
          </a:graphicData>
        </a:graphic>
      </p:graphicFrame>
      <p:pic>
        <p:nvPicPr>
          <p:cNvPr id="9" name="Picture 8" descr="C:\Users\user\Desktop\Flood Incident - April 2022\IMG-20220423-WA0025.jpg"/>
          <p:cNvPicPr/>
          <p:nvPr/>
        </p:nvPicPr>
        <p:blipFill rotWithShape="1">
          <a:blip r:embed="rId2" cstate="print">
            <a:extLst>
              <a:ext uri="{28A0092B-C50C-407E-A947-70E740481C1C}">
                <a14:useLocalDpi xmlns:a14="http://schemas.microsoft.com/office/drawing/2010/main" xmlns="" val="0"/>
              </a:ext>
            </a:extLst>
          </a:blip>
          <a:srcRect l="2895" t="16140" r="-1" b="8772"/>
          <a:stretch/>
        </p:blipFill>
        <p:spPr bwMode="auto">
          <a:xfrm>
            <a:off x="270990" y="4231999"/>
            <a:ext cx="4442974" cy="2531667"/>
          </a:xfrm>
          <a:prstGeom prst="rect">
            <a:avLst/>
          </a:prstGeom>
          <a:noFill/>
          <a:ln>
            <a:noFill/>
          </a:ln>
          <a:extLst>
            <a:ext uri="{53640926-AAD7-44D8-BBD7-CCE9431645EC}">
              <a14:shadowObscured xmlns:a14="http://schemas.microsoft.com/office/drawing/2010/main" xmlns=""/>
            </a:ext>
          </a:extLst>
        </p:spPr>
      </p:pic>
      <p:pic>
        <p:nvPicPr>
          <p:cNvPr id="13" name="Picture 12"/>
          <p:cNvPicPr>
            <a:picLocks noChangeAspect="1"/>
          </p:cNvPicPr>
          <p:nvPr/>
        </p:nvPicPr>
        <p:blipFill>
          <a:blip r:embed="rId3"/>
          <a:stretch>
            <a:fillRect/>
          </a:stretch>
        </p:blipFill>
        <p:spPr>
          <a:xfrm>
            <a:off x="4686085" y="4236065"/>
            <a:ext cx="2426928" cy="2541576"/>
          </a:xfrm>
          <a:prstGeom prst="rect">
            <a:avLst/>
          </a:prstGeom>
        </p:spPr>
      </p:pic>
      <p:pic>
        <p:nvPicPr>
          <p:cNvPr id="14" name="Picture 13" descr="C:\Users\user\Downloads\IMG_20220420_112820.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075843" y="4249428"/>
            <a:ext cx="2180120" cy="2522990"/>
          </a:xfrm>
          <a:prstGeom prst="rect">
            <a:avLst/>
          </a:prstGeom>
          <a:noFill/>
          <a:ln>
            <a:noFill/>
          </a:ln>
        </p:spPr>
      </p:pic>
      <p:pic>
        <p:nvPicPr>
          <p:cNvPr id="15" name="Picture 14" descr="C:\Users\user\Downloads\IMG_20220420_113829.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255961" y="4249428"/>
            <a:ext cx="2530425" cy="2522989"/>
          </a:xfrm>
          <a:prstGeom prst="rect">
            <a:avLst/>
          </a:prstGeom>
          <a:noFill/>
          <a:ln>
            <a:noFill/>
          </a:ln>
        </p:spPr>
      </p:pic>
      <p:sp>
        <p:nvSpPr>
          <p:cNvPr id="17" name="TextBox 16">
            <a:extLst>
              <a:ext uri="{FF2B5EF4-FFF2-40B4-BE49-F238E27FC236}">
                <a16:creationId xmlns:a16="http://schemas.microsoft.com/office/drawing/2014/main" xmlns="" id="{26658AA4-9C9F-420C-A1F9-4EB0E6AC5DF2}"/>
              </a:ext>
            </a:extLst>
          </p:cNvPr>
          <p:cNvSpPr txBox="1"/>
          <p:nvPr/>
        </p:nvSpPr>
        <p:spPr>
          <a:xfrm>
            <a:off x="212373" y="83246"/>
            <a:ext cx="11620933" cy="400110"/>
          </a:xfrm>
          <a:prstGeom prst="rect">
            <a:avLst/>
          </a:prstGeom>
          <a:noFill/>
        </p:spPr>
        <p:txBody>
          <a:bodyPr wrap="square" lIns="91440" tIns="45720" rIns="91440" bIns="45720" anchor="t">
            <a:spAutoFit/>
          </a:bodyPr>
          <a:lstStyle/>
          <a:p>
            <a:r>
              <a:rPr kumimoji="0" lang="en-US" sz="2000" b="1" i="0" u="none" strike="noStrike" kern="1200" cap="all" spc="0" normalizeH="0" baseline="0" noProof="0" dirty="0">
                <a:ln>
                  <a:noFill/>
                </a:ln>
                <a:solidFill>
                  <a:srgbClr val="ED7D31"/>
                </a:solidFill>
                <a:effectLst/>
                <a:uLnTx/>
                <a:uFillTx/>
                <a:latin typeface="Arial" panose="020B0604020202020204"/>
                <a:ea typeface="+mj-ea"/>
                <a:cs typeface="+mj-cs"/>
              </a:rPr>
              <a:t>HUMANITARIAN INTERVENTIONS: DONATIONS TO AFFECTED FAMILIES (Cont.…)</a:t>
            </a:r>
            <a:endParaRPr lang="en-ZA" sz="2000" dirty="0">
              <a:cs typeface="Arial"/>
            </a:endParaRPr>
          </a:p>
        </p:txBody>
      </p:sp>
    </p:spTree>
    <p:extLst>
      <p:ext uri="{BB962C8B-B14F-4D97-AF65-F5344CB8AC3E}">
        <p14:creationId xmlns:p14="http://schemas.microsoft.com/office/powerpoint/2010/main" xmlns="" val="1941637247"/>
      </p:ext>
    </p:extLst>
  </p:cSld>
  <p:clrMapOvr>
    <a:masterClrMapping/>
  </p:clrMapOvr>
  <p:transition>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663A73-BEF0-4F7D-88FB-1EFFA10E5951}"/>
              </a:ext>
            </a:extLst>
          </p:cNvPr>
          <p:cNvSpPr>
            <a:spLocks noGrp="1"/>
          </p:cNvSpPr>
          <p:nvPr>
            <p:ph type="title"/>
          </p:nvPr>
        </p:nvSpPr>
        <p:spPr>
          <a:xfrm>
            <a:off x="2057400" y="33527"/>
            <a:ext cx="9002949" cy="662781"/>
          </a:xfrm>
        </p:spPr>
        <p:txBody>
          <a:bodyPr>
            <a:normAutofit/>
          </a:bodyPr>
          <a:lstStyle/>
          <a:p>
            <a:r>
              <a:rPr kumimoji="0" lang="en-US" sz="2400" b="1" i="0" u="none" strike="noStrike" kern="1200" cap="all" spc="0" normalizeH="0" baseline="0" noProof="0">
                <a:ln>
                  <a:noFill/>
                </a:ln>
                <a:solidFill>
                  <a:srgbClr val="ED7D31"/>
                </a:solidFill>
                <a:effectLst/>
                <a:uLnTx/>
                <a:uFillTx/>
                <a:latin typeface="Arial" panose="020B0604020202020204"/>
                <a:ea typeface="+mj-ea"/>
                <a:cs typeface="+mj-cs"/>
              </a:rPr>
              <a:t>DSD INTERVENTIONS TO AFFECTED COMMUNITIES</a:t>
            </a:r>
            <a:endParaRPr lang="en-ZA" sz="2400" b="1">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8257241A-5846-4AB0-B28F-4BB2FB93C19C}"/>
              </a:ext>
            </a:extLst>
          </p:cNvPr>
          <p:cNvSpPr>
            <a:spLocks noGrp="1"/>
          </p:cNvSpPr>
          <p:nvPr>
            <p:ph idx="1"/>
          </p:nvPr>
        </p:nvSpPr>
        <p:spPr>
          <a:xfrm>
            <a:off x="98246" y="687291"/>
            <a:ext cx="11966754" cy="6024794"/>
          </a:xfrm>
        </p:spPr>
        <p:txBody>
          <a:bodyPr lIns="91440" tIns="45720" rIns="91440" bIns="45720" anchor="t">
            <a:noAutofit/>
          </a:bodyPr>
          <a:lstStyle/>
          <a:p>
            <a:pPr marL="0" indent="0" algn="just">
              <a:buNone/>
            </a:pPr>
            <a:r>
              <a:rPr lang="en-ZA" sz="1800" dirty="0">
                <a:latin typeface="Arial"/>
                <a:cs typeface="Arial"/>
              </a:rPr>
              <a:t>Primary interventions by the Social Development Portfolio:</a:t>
            </a:r>
          </a:p>
          <a:p>
            <a:pPr algn="just"/>
            <a:r>
              <a:rPr lang="en-ZA" sz="1800" dirty="0">
                <a:latin typeface="Arial"/>
                <a:cs typeface="Arial"/>
              </a:rPr>
              <a:t>formed part of and participates in all the structures across the spheres. </a:t>
            </a:r>
            <a:r>
              <a:rPr lang="en-ZA" sz="1800" b="1" dirty="0">
                <a:latin typeface="Arial"/>
                <a:cs typeface="Arial"/>
              </a:rPr>
              <a:t>Convenes the technical task team on Humanitarian Support and Donor Coordination</a:t>
            </a:r>
            <a:r>
              <a:rPr lang="en-ZA" sz="1800" dirty="0">
                <a:latin typeface="Arial"/>
                <a:cs typeface="Arial"/>
              </a:rPr>
              <a:t>;  </a:t>
            </a:r>
            <a:endParaRPr lang="en-ZA" sz="1800" dirty="0">
              <a:latin typeface="Arial" panose="020B0604020202020204" pitchFamily="34" charset="0"/>
              <a:cs typeface="Arial" panose="020B0604020202020204" pitchFamily="34" charset="0"/>
            </a:endParaRPr>
          </a:p>
          <a:p>
            <a:pPr algn="just"/>
            <a:r>
              <a:rPr lang="en-ZA" sz="1800" dirty="0">
                <a:latin typeface="Arial"/>
                <a:cs typeface="Arial"/>
              </a:rPr>
              <a:t>Ongoing assessments; </a:t>
            </a:r>
            <a:r>
              <a:rPr lang="en-ZA" sz="1800" i="1" dirty="0">
                <a:latin typeface="Arial"/>
                <a:cs typeface="Arial"/>
              </a:rPr>
              <a:t>(t</a:t>
            </a:r>
            <a:r>
              <a:rPr lang="en-GB" sz="1800" i="1" dirty="0">
                <a:latin typeface="Arial"/>
                <a:cs typeface="Arial"/>
              </a:rPr>
              <a:t>he priority is placed on providing </a:t>
            </a:r>
            <a:r>
              <a:rPr lang="en-GB" sz="1800" b="1" i="1" dirty="0">
                <a:latin typeface="Arial"/>
                <a:cs typeface="Arial"/>
              </a:rPr>
              <a:t>immediate support to women, children, older persons and persons with disabilities</a:t>
            </a:r>
            <a:r>
              <a:rPr lang="en-GB" sz="1800" i="1" dirty="0">
                <a:latin typeface="Arial"/>
                <a:cs typeface="Arial"/>
              </a:rPr>
              <a:t>);</a:t>
            </a:r>
            <a:endParaRPr lang="en-ZA" sz="1800" i="1" dirty="0">
              <a:latin typeface="Arial"/>
              <a:cs typeface="Arial"/>
            </a:endParaRPr>
          </a:p>
          <a:p>
            <a:pPr algn="just"/>
            <a:r>
              <a:rPr lang="en-ZA" sz="1800" b="1" dirty="0">
                <a:latin typeface="Arial"/>
                <a:cs typeface="Arial"/>
              </a:rPr>
              <a:t>providing hot cooked meals, blankets and dignity packs</a:t>
            </a:r>
            <a:r>
              <a:rPr lang="en-ZA" sz="1800" dirty="0">
                <a:latin typeface="Arial"/>
                <a:cs typeface="Arial"/>
              </a:rPr>
              <a:t>, (working with NPOs, Churches, Corporates and Committee Members) to displaced individuals housed in these shelters, schools, community halls; the Community Nutrition and Development Centres (CNDCs) have also been providing this support; </a:t>
            </a:r>
            <a:endParaRPr lang="en-ZA" sz="1800" dirty="0">
              <a:latin typeface="Arial" panose="020B0604020202020204" pitchFamily="34" charset="0"/>
              <a:cs typeface="Arial" panose="020B0604020202020204" pitchFamily="34" charset="0"/>
            </a:endParaRPr>
          </a:p>
          <a:p>
            <a:pPr algn="just"/>
            <a:r>
              <a:rPr lang="en-ZA" sz="1800" b="1" dirty="0">
                <a:latin typeface="Arial"/>
                <a:cs typeface="Arial"/>
              </a:rPr>
              <a:t>providing psychosocial support </a:t>
            </a:r>
            <a:r>
              <a:rPr lang="en-ZA" sz="1800" dirty="0">
                <a:latin typeface="Arial"/>
                <a:cs typeface="Arial"/>
              </a:rPr>
              <a:t>and debriefings with families and individuals in affected communities </a:t>
            </a:r>
            <a:r>
              <a:rPr lang="en-US" sz="1800" dirty="0">
                <a:latin typeface="Arial"/>
                <a:cs typeface="Arial"/>
              </a:rPr>
              <a:t>SASSA SRD;</a:t>
            </a:r>
          </a:p>
          <a:p>
            <a:pPr algn="just"/>
            <a:r>
              <a:rPr lang="en-US" sz="1800" dirty="0">
                <a:latin typeface="Arial"/>
                <a:cs typeface="Arial"/>
              </a:rPr>
              <a:t>Provides grants amounting to R1. 814 400; Uniform to the value of R372 000 is currently being procured largely in eThekwini and iLembe Districts </a:t>
            </a:r>
            <a:endParaRPr lang="en-US" sz="1800" dirty="0">
              <a:latin typeface="Arial" panose="020B0604020202020204" pitchFamily="34" charset="0"/>
              <a:cs typeface="Arial" panose="020B0604020202020204" pitchFamily="34" charset="0"/>
            </a:endParaRPr>
          </a:p>
          <a:p>
            <a:pPr algn="just"/>
            <a:r>
              <a:rPr lang="en-ZA" sz="1800" dirty="0">
                <a:latin typeface="Arial"/>
                <a:cs typeface="Arial"/>
              </a:rPr>
              <a:t>providing social relief of distress to affected communities through SASSA; (this is at a R1200 per individual up to 3 months) – this is in the </a:t>
            </a:r>
            <a:r>
              <a:rPr lang="en-ZA" sz="1800" b="1" dirty="0">
                <a:latin typeface="Arial"/>
                <a:cs typeface="Arial"/>
              </a:rPr>
              <a:t>form of vouchers/food parcels/cash</a:t>
            </a:r>
            <a:r>
              <a:rPr lang="en-ZA" sz="1800" dirty="0">
                <a:latin typeface="Arial"/>
                <a:cs typeface="Arial"/>
              </a:rPr>
              <a:t>. In case of a deceased family member, provide </a:t>
            </a:r>
            <a:r>
              <a:rPr lang="en-ZA" sz="1800" b="1" dirty="0">
                <a:latin typeface="Arial"/>
                <a:cs typeface="Arial"/>
              </a:rPr>
              <a:t>R1980 x 2 to the family to assist with funerals</a:t>
            </a:r>
            <a:r>
              <a:rPr lang="en-ZA" sz="1800" dirty="0">
                <a:latin typeface="Arial"/>
                <a:cs typeface="Arial"/>
              </a:rPr>
              <a:t>; we also provide </a:t>
            </a:r>
            <a:r>
              <a:rPr lang="en-ZA" sz="1800" b="1" dirty="0">
                <a:latin typeface="Arial"/>
                <a:cs typeface="Arial"/>
              </a:rPr>
              <a:t>school uniform </a:t>
            </a:r>
            <a:r>
              <a:rPr lang="en-ZA" sz="1800" dirty="0">
                <a:latin typeface="Arial"/>
                <a:cs typeface="Arial"/>
              </a:rPr>
              <a:t>for children in need, </a:t>
            </a:r>
            <a:endParaRPr lang="en-ZA" sz="1800" dirty="0">
              <a:latin typeface="Arial" panose="020B0604020202020204" pitchFamily="34" charset="0"/>
              <a:cs typeface="Arial" panose="020B0604020202020204" pitchFamily="34" charset="0"/>
            </a:endParaRPr>
          </a:p>
          <a:p>
            <a:pPr algn="just"/>
            <a:r>
              <a:rPr lang="en-ZA" sz="1800" dirty="0">
                <a:latin typeface="Arial"/>
                <a:cs typeface="Arial"/>
              </a:rPr>
              <a:t>The DSD engaging with corporates and stakeholders to provide support in the form of urgent humanitarian relief for affected areas and has 2 dedicated storage facilities in Pietermaritzburg and Dube Trade Port in Durban; </a:t>
            </a:r>
            <a:endParaRPr lang="en-ZA" sz="1800" dirty="0">
              <a:latin typeface="Arial" panose="020B0604020202020204" pitchFamily="34" charset="0"/>
              <a:cs typeface="Arial" panose="020B0604020202020204" pitchFamily="34" charset="0"/>
            </a:endParaRPr>
          </a:p>
          <a:p>
            <a:pPr algn="just"/>
            <a:r>
              <a:rPr lang="en-ZA" sz="1800" dirty="0">
                <a:latin typeface="Arial"/>
                <a:cs typeface="Arial"/>
              </a:rPr>
              <a:t>Minister Zulu visited Ndwedwe (Ward 15 and 17) and Mandeni LMs in iLembe DM to engage, support and provide SRD to affected communities. </a:t>
            </a:r>
            <a:endParaRPr lang="en-ZA"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328147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663A73-BEF0-4F7D-88FB-1EFFA10E5951}"/>
              </a:ext>
            </a:extLst>
          </p:cNvPr>
          <p:cNvSpPr>
            <a:spLocks noGrp="1"/>
          </p:cNvSpPr>
          <p:nvPr>
            <p:ph type="title"/>
          </p:nvPr>
        </p:nvSpPr>
        <p:spPr>
          <a:xfrm>
            <a:off x="422845" y="52989"/>
            <a:ext cx="11642154" cy="643319"/>
          </a:xfrm>
        </p:spPr>
        <p:txBody>
          <a:bodyPr>
            <a:normAutofit/>
          </a:bodyPr>
          <a:lstStyle/>
          <a:p>
            <a:r>
              <a:rPr kumimoji="0" lang="en-US" sz="2400" b="1" i="0" u="none" strike="noStrike" kern="1200" cap="all" spc="0" normalizeH="0" baseline="0" noProof="0">
                <a:ln>
                  <a:noFill/>
                </a:ln>
                <a:solidFill>
                  <a:srgbClr val="ED7D31"/>
                </a:solidFill>
                <a:effectLst/>
                <a:uLnTx/>
                <a:uFillTx/>
                <a:latin typeface="Arial" panose="020B0604020202020204"/>
                <a:ea typeface="+mj-ea"/>
                <a:cs typeface="+mj-cs"/>
              </a:rPr>
              <a:t>DSD INTERVENTIONS TO AFFECTED COMMUNITIES</a:t>
            </a:r>
            <a:endParaRPr lang="en-ZA" sz="2400" b="1">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8257241A-5846-4AB0-B28F-4BB2FB93C19C}"/>
              </a:ext>
            </a:extLst>
          </p:cNvPr>
          <p:cNvSpPr>
            <a:spLocks noGrp="1"/>
          </p:cNvSpPr>
          <p:nvPr>
            <p:ph idx="1"/>
          </p:nvPr>
        </p:nvSpPr>
        <p:spPr>
          <a:xfrm>
            <a:off x="176248" y="640552"/>
            <a:ext cx="11888752" cy="6071533"/>
          </a:xfrm>
        </p:spPr>
        <p:txBody>
          <a:bodyPr lIns="91440" tIns="45720" rIns="91440" bIns="45720" anchor="t">
            <a:noAutofit/>
          </a:bodyPr>
          <a:lstStyle/>
          <a:p>
            <a:pPr marL="0" indent="0" algn="just">
              <a:buNone/>
            </a:pPr>
            <a:r>
              <a:rPr lang="en-ZA" sz="1800" dirty="0">
                <a:cs typeface="Arial"/>
              </a:rPr>
              <a:t>Primary interventions by the Social Development Portfolio:</a:t>
            </a:r>
          </a:p>
          <a:p>
            <a:pPr algn="just"/>
            <a:r>
              <a:rPr lang="en-ZA" sz="1800" dirty="0">
                <a:cs typeface="Arial"/>
              </a:rPr>
              <a:t>formed part of and participates in all the structures across the spheres. </a:t>
            </a:r>
            <a:r>
              <a:rPr lang="en-ZA" sz="1800" b="1" dirty="0">
                <a:cs typeface="Arial"/>
              </a:rPr>
              <a:t>Convenes the technical task team on Humanitarian Support and Donor Coordination</a:t>
            </a:r>
            <a:r>
              <a:rPr lang="en-ZA" sz="1800" dirty="0">
                <a:cs typeface="Arial"/>
              </a:rPr>
              <a:t>;  </a:t>
            </a:r>
            <a:endParaRPr lang="en-ZA" sz="1800">
              <a:cs typeface="Arial" panose="020B0604020202020204" pitchFamily="34" charset="0"/>
            </a:endParaRPr>
          </a:p>
          <a:p>
            <a:pPr algn="just"/>
            <a:r>
              <a:rPr lang="en-ZA" sz="1800" dirty="0">
                <a:cs typeface="Arial"/>
              </a:rPr>
              <a:t>Ongoing assessments; </a:t>
            </a:r>
            <a:r>
              <a:rPr lang="en-ZA" sz="1800" i="1" dirty="0">
                <a:cs typeface="Arial"/>
              </a:rPr>
              <a:t>(t</a:t>
            </a:r>
            <a:r>
              <a:rPr lang="en-GB" sz="1800" i="1" dirty="0">
                <a:cs typeface="Arial"/>
              </a:rPr>
              <a:t>he priority is placed on providing </a:t>
            </a:r>
            <a:r>
              <a:rPr lang="en-GB" sz="1800" b="1" i="1" dirty="0">
                <a:cs typeface="Arial"/>
              </a:rPr>
              <a:t>immediate support to women, children, older persons and persons with disabilities</a:t>
            </a:r>
            <a:r>
              <a:rPr lang="en-GB" sz="1800" i="1" dirty="0">
                <a:cs typeface="Arial"/>
              </a:rPr>
              <a:t>);</a:t>
            </a:r>
            <a:endParaRPr lang="en-ZA" sz="1800" i="1" dirty="0">
              <a:cs typeface="Arial"/>
            </a:endParaRPr>
          </a:p>
          <a:p>
            <a:pPr algn="just"/>
            <a:r>
              <a:rPr lang="en-ZA" sz="1800" b="1" dirty="0">
                <a:cs typeface="Arial"/>
              </a:rPr>
              <a:t>providing hot cooked meals, blankets and dignity packs</a:t>
            </a:r>
            <a:r>
              <a:rPr lang="en-ZA" sz="1800" dirty="0">
                <a:cs typeface="Arial"/>
              </a:rPr>
              <a:t>, (working with NPOs, Churches, Corporates and Committee Members) to displaced individuals housed in these shelters, schools, community halls; the Community Nutrition and Development Centres (CNDCs) have also been providing this support; </a:t>
            </a:r>
            <a:endParaRPr lang="en-ZA" sz="1800">
              <a:cs typeface="Arial" panose="020B0604020202020204" pitchFamily="34" charset="0"/>
            </a:endParaRPr>
          </a:p>
          <a:p>
            <a:pPr algn="just"/>
            <a:r>
              <a:rPr lang="en-ZA" sz="1800" b="1" dirty="0">
                <a:cs typeface="Arial"/>
              </a:rPr>
              <a:t>providing psychosocial support </a:t>
            </a:r>
            <a:r>
              <a:rPr lang="en-ZA" sz="1800" dirty="0">
                <a:cs typeface="Arial"/>
              </a:rPr>
              <a:t>and debriefings with families and individuals in affected communities </a:t>
            </a:r>
            <a:r>
              <a:rPr lang="en-US" sz="1800" dirty="0">
                <a:cs typeface="Arial"/>
              </a:rPr>
              <a:t>SASSA SRD;</a:t>
            </a:r>
          </a:p>
          <a:p>
            <a:pPr algn="just"/>
            <a:r>
              <a:rPr lang="en-US" sz="1800" dirty="0">
                <a:cs typeface="Arial"/>
              </a:rPr>
              <a:t>Provides grants amounting to R1. 814 400; Uniform to the value of R372 000 is currently being procured largely in eThekwini and iLembe Districts </a:t>
            </a:r>
            <a:endParaRPr lang="en-US" sz="1800">
              <a:cs typeface="Arial" panose="020B0604020202020204" pitchFamily="34" charset="0"/>
            </a:endParaRPr>
          </a:p>
          <a:p>
            <a:pPr algn="just"/>
            <a:r>
              <a:rPr lang="en-ZA" sz="1800" dirty="0">
                <a:cs typeface="Arial"/>
              </a:rPr>
              <a:t>providing social relief of distress to affected communities through SASSA; (this is at a R1200 per individual up to 3 months) – this is in the </a:t>
            </a:r>
            <a:r>
              <a:rPr lang="en-ZA" sz="1800" b="1" dirty="0">
                <a:cs typeface="Arial"/>
              </a:rPr>
              <a:t>form of vouchers/food parcels/cash</a:t>
            </a:r>
            <a:r>
              <a:rPr lang="en-ZA" sz="1800" dirty="0">
                <a:cs typeface="Arial"/>
              </a:rPr>
              <a:t>. In case of a deceased family member, provide </a:t>
            </a:r>
            <a:r>
              <a:rPr lang="en-ZA" sz="1800" b="1" dirty="0">
                <a:cs typeface="Arial"/>
              </a:rPr>
              <a:t>R1980 x 2 to the family to assist with funerals</a:t>
            </a:r>
            <a:r>
              <a:rPr lang="en-ZA" sz="1800" dirty="0">
                <a:cs typeface="Arial"/>
              </a:rPr>
              <a:t>; we also provide </a:t>
            </a:r>
            <a:r>
              <a:rPr lang="en-ZA" sz="1800" b="1" dirty="0">
                <a:cs typeface="Arial"/>
              </a:rPr>
              <a:t>school uniform </a:t>
            </a:r>
            <a:r>
              <a:rPr lang="en-ZA" sz="1800" dirty="0">
                <a:cs typeface="Arial"/>
              </a:rPr>
              <a:t>for children in need, </a:t>
            </a:r>
            <a:endParaRPr lang="en-ZA" sz="1800">
              <a:cs typeface="Arial" panose="020B0604020202020204" pitchFamily="34" charset="0"/>
            </a:endParaRPr>
          </a:p>
          <a:p>
            <a:pPr algn="just"/>
            <a:r>
              <a:rPr lang="en-ZA" sz="1800" dirty="0">
                <a:cs typeface="Arial"/>
              </a:rPr>
              <a:t>The DSD engaging with corporates and stakeholders to provide support in the form of urgent humanitarian relief for affected areas and has 2 dedicated storage facilities in Pietermaritzburg and Dube Trade Port in Durban; </a:t>
            </a:r>
            <a:endParaRPr lang="en-ZA" sz="1800">
              <a:cs typeface="Arial" panose="020B0604020202020204" pitchFamily="34" charset="0"/>
            </a:endParaRPr>
          </a:p>
          <a:p>
            <a:pPr algn="just"/>
            <a:r>
              <a:rPr lang="en-ZA" sz="1800" dirty="0">
                <a:cs typeface="Arial"/>
              </a:rPr>
              <a:t>Minister Zulu visited Ndwedwe (Ward 15 and 17) and Mandeni LMs in iLembe DM to engage, support and provide SRD to affected communities. </a:t>
            </a:r>
            <a:endParaRPr lang="en-ZA" sz="1800">
              <a:cs typeface="Arial" panose="020B0604020202020204" pitchFamily="34" charset="0"/>
            </a:endParaRPr>
          </a:p>
        </p:txBody>
      </p:sp>
    </p:spTree>
    <p:extLst>
      <p:ext uri="{BB962C8B-B14F-4D97-AF65-F5344CB8AC3E}">
        <p14:creationId xmlns:p14="http://schemas.microsoft.com/office/powerpoint/2010/main" xmlns="" val="4165925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7B3756-BF82-4E22-BB16-2FFC923DC662}"/>
              </a:ext>
            </a:extLst>
          </p:cNvPr>
          <p:cNvSpPr>
            <a:spLocks noGrp="1"/>
          </p:cNvSpPr>
          <p:nvPr>
            <p:ph type="title"/>
          </p:nvPr>
        </p:nvSpPr>
        <p:spPr>
          <a:xfrm>
            <a:off x="111512" y="120805"/>
            <a:ext cx="11951558" cy="480971"/>
          </a:xfrm>
        </p:spPr>
        <p:txBody>
          <a:bodyPr lIns="91440" tIns="45720" rIns="91440" bIns="45720" anchor="t"/>
          <a:lstStyle/>
          <a:p>
            <a:pPr algn="ctr"/>
            <a:r>
              <a:rPr lang="en-US" sz="2000" b="1" dirty="0">
                <a:solidFill>
                  <a:schemeClr val="accent2"/>
                </a:solidFill>
              </a:rPr>
              <a:t>disaster management plans for KZN Province</a:t>
            </a:r>
            <a:r>
              <a:rPr lang="en-US" sz="2000" dirty="0"/>
              <a:t/>
            </a:r>
            <a:br>
              <a:rPr lang="en-US" sz="2000" dirty="0"/>
            </a:br>
            <a:endParaRPr lang="en-US" sz="2000">
              <a:solidFill>
                <a:schemeClr val="accent2"/>
              </a:solidFill>
            </a:endParaRPr>
          </a:p>
        </p:txBody>
      </p:sp>
      <p:sp>
        <p:nvSpPr>
          <p:cNvPr id="5" name="Content Placeholder 4"/>
          <p:cNvSpPr>
            <a:spLocks noGrp="1"/>
          </p:cNvSpPr>
          <p:nvPr>
            <p:ph sz="half" idx="2"/>
          </p:nvPr>
        </p:nvSpPr>
        <p:spPr>
          <a:xfrm>
            <a:off x="113800" y="625721"/>
            <a:ext cx="11945072" cy="6242848"/>
          </a:xfrm>
        </p:spPr>
        <p:txBody>
          <a:bodyPr lIns="91440" tIns="45720" rIns="91440" bIns="45720" anchor="t"/>
          <a:lstStyle/>
          <a:p>
            <a:pPr algn="just">
              <a:lnSpc>
                <a:spcPct val="100000"/>
              </a:lnSpc>
              <a:spcBef>
                <a:spcPts val="0"/>
              </a:spcBef>
            </a:pPr>
            <a:r>
              <a:rPr lang="en-ZA" sz="1500" dirty="0"/>
              <a:t>Section</a:t>
            </a:r>
            <a:r>
              <a:rPr lang="en-ZA" sz="1500" dirty="0">
                <a:effectLst/>
                <a:ea typeface="Times New Roman" panose="02020603050405020304" pitchFamily="18" charset="0"/>
                <a:cs typeface="Times New Roman"/>
              </a:rPr>
              <a:t> 25, 38, 39, 52 and 53</a:t>
            </a:r>
            <a:r>
              <a:rPr lang="en-ZA" sz="1500" dirty="0"/>
              <a:t> of the Disaster Management Act, 2002 state that each national, provincial and municipal organs of state must prepare disaster management plans and submit copies of these disaster management plans to the NDMC. A disaster management plan of each organ of state must set out the following –</a:t>
            </a:r>
            <a:endParaRPr lang="en-ZA" sz="1500" dirty="0">
              <a:cs typeface="Arial"/>
            </a:endParaRPr>
          </a:p>
          <a:p>
            <a:pPr marL="0" indent="0" algn="just">
              <a:lnSpc>
                <a:spcPct val="100000"/>
              </a:lnSpc>
              <a:spcBef>
                <a:spcPts val="0"/>
              </a:spcBef>
              <a:buNone/>
            </a:pPr>
            <a:endParaRPr lang="en-ZA" sz="1500" dirty="0">
              <a:cs typeface="Arial"/>
            </a:endParaRPr>
          </a:p>
          <a:p>
            <a:pPr marL="626745" lvl="2" indent="-361950" algn="just" defTabSz="495300">
              <a:lnSpc>
                <a:spcPct val="100000"/>
              </a:lnSpc>
              <a:spcBef>
                <a:spcPts val="0"/>
              </a:spcBef>
              <a:buFont typeface="Wingdings" panose="05000000000000000000" pitchFamily="2" charset="2"/>
              <a:buChar char="Ø"/>
              <a:tabLst>
                <a:tab pos="542925" algn="l"/>
              </a:tabLst>
            </a:pPr>
            <a:r>
              <a:rPr lang="en-ZA" sz="1500" dirty="0"/>
              <a:t>The way in which the concept and principles of disaster management are to be applied in its functional area including expected climate change impacts and risks.</a:t>
            </a:r>
            <a:endParaRPr lang="en-ZA" sz="1500" dirty="0">
              <a:cs typeface="Arial"/>
            </a:endParaRPr>
          </a:p>
          <a:p>
            <a:pPr marL="626745" lvl="2" indent="-361950" algn="just" defTabSz="495300">
              <a:lnSpc>
                <a:spcPct val="100000"/>
              </a:lnSpc>
              <a:spcBef>
                <a:spcPts val="0"/>
              </a:spcBef>
              <a:buFont typeface="Wingdings" panose="05000000000000000000" pitchFamily="2" charset="2"/>
              <a:buChar char="Ø"/>
              <a:tabLst>
                <a:tab pos="542925" algn="l"/>
              </a:tabLst>
            </a:pPr>
            <a:r>
              <a:rPr lang="en-ZA" sz="1500" dirty="0"/>
              <a:t>Its roles &amp; responsibilities regarding emergency response and post – disaster recovery and rehabilitation.</a:t>
            </a:r>
            <a:endParaRPr lang="en-ZA" sz="1500" dirty="0">
              <a:cs typeface="Arial"/>
            </a:endParaRPr>
          </a:p>
          <a:p>
            <a:pPr marL="626745" lvl="2" indent="-361950" algn="just" defTabSz="495300">
              <a:lnSpc>
                <a:spcPct val="100000"/>
              </a:lnSpc>
              <a:spcBef>
                <a:spcPts val="0"/>
              </a:spcBef>
              <a:buFont typeface="Wingdings" panose="05000000000000000000" pitchFamily="2" charset="2"/>
              <a:buChar char="Ø"/>
              <a:tabLst>
                <a:tab pos="542925" algn="l"/>
              </a:tabLst>
            </a:pPr>
            <a:r>
              <a:rPr lang="en-ZA" sz="1500" dirty="0"/>
              <a:t>Its capacity to fulfil its role and responsibilities.</a:t>
            </a:r>
            <a:endParaRPr lang="en-ZA" sz="1500" dirty="0">
              <a:cs typeface="Arial"/>
            </a:endParaRPr>
          </a:p>
          <a:p>
            <a:pPr marL="626745" lvl="2" indent="-361950" algn="just" defTabSz="495300">
              <a:lnSpc>
                <a:spcPct val="100000"/>
              </a:lnSpc>
              <a:spcBef>
                <a:spcPts val="0"/>
              </a:spcBef>
              <a:buFont typeface="Wingdings" panose="05000000000000000000" pitchFamily="2" charset="2"/>
              <a:buChar char="Ø"/>
              <a:tabLst>
                <a:tab pos="542925" algn="l"/>
              </a:tabLst>
            </a:pPr>
            <a:r>
              <a:rPr lang="en-ZA" sz="1500" dirty="0"/>
              <a:t>Particulars of its disaster management strategies.</a:t>
            </a:r>
            <a:endParaRPr lang="en-ZA" sz="1500" dirty="0">
              <a:cs typeface="Arial"/>
            </a:endParaRPr>
          </a:p>
          <a:p>
            <a:pPr marL="626745" lvl="2" indent="-361950" algn="just" defTabSz="495300">
              <a:lnSpc>
                <a:spcPct val="100000"/>
              </a:lnSpc>
              <a:spcBef>
                <a:spcPts val="0"/>
              </a:spcBef>
              <a:buFont typeface="Wingdings" panose="05000000000000000000" pitchFamily="2" charset="2"/>
              <a:buChar char="Ø"/>
              <a:tabLst>
                <a:tab pos="542925" algn="l"/>
              </a:tabLst>
            </a:pPr>
            <a:r>
              <a:rPr lang="en-ZA" sz="1500" dirty="0"/>
              <a:t>Contingency strategies and emergency procedures in the event of a disaster, including measures to finance these strategies.</a:t>
            </a:r>
            <a:endParaRPr lang="en-ZA" sz="1500" dirty="0">
              <a:cs typeface="Arial"/>
            </a:endParaRPr>
          </a:p>
          <a:p>
            <a:pPr marL="626745" lvl="2" indent="-361950" algn="just" defTabSz="495300">
              <a:lnSpc>
                <a:spcPct val="100000"/>
              </a:lnSpc>
              <a:spcBef>
                <a:spcPts val="0"/>
              </a:spcBef>
              <a:buFont typeface="Wingdings" panose="05000000000000000000" pitchFamily="2" charset="2"/>
              <a:buChar char="Ø"/>
              <a:tabLst>
                <a:tab pos="542925" algn="l"/>
              </a:tabLst>
            </a:pPr>
            <a:r>
              <a:rPr lang="en-ZA" sz="1500" dirty="0"/>
              <a:t>A disaster management plan of an organ of state must form an integral part of its planning and must give explicit priority to the core principles of disaster prevention and mitigation.</a:t>
            </a:r>
            <a:endParaRPr lang="en-ZA" sz="1500" dirty="0">
              <a:cs typeface="Arial"/>
            </a:endParaRPr>
          </a:p>
          <a:p>
            <a:pPr marL="264795" lvl="2" indent="0" algn="just" defTabSz="495300">
              <a:lnSpc>
                <a:spcPct val="100000"/>
              </a:lnSpc>
              <a:spcBef>
                <a:spcPts val="0"/>
              </a:spcBef>
              <a:buNone/>
              <a:tabLst>
                <a:tab pos="542925" algn="l"/>
              </a:tabLst>
            </a:pPr>
            <a:endParaRPr lang="en-ZA" sz="1500" dirty="0">
              <a:cs typeface="Arial"/>
            </a:endParaRPr>
          </a:p>
          <a:p>
            <a:pPr marL="285750" lvl="1" indent="-285750" algn="just" defTabSz="215900">
              <a:lnSpc>
                <a:spcPct val="100000"/>
              </a:lnSpc>
              <a:spcBef>
                <a:spcPts val="0"/>
              </a:spcBef>
            </a:pPr>
            <a:r>
              <a:rPr lang="en-ZA" sz="1500" dirty="0">
                <a:cs typeface="Calibri"/>
              </a:rPr>
              <a:t>Disaster management plans of municipalities must also be integrated into the municipal Integrated Development Plans (IDPs) and  “One Plans” of each of the 44 districts and 8 metros</a:t>
            </a:r>
            <a:r>
              <a:rPr lang="en-ZA" sz="1500" dirty="0">
                <a:ea typeface="Calibri"/>
                <a:cs typeface="Times New Roman"/>
              </a:rPr>
              <a:t> </a:t>
            </a:r>
            <a:r>
              <a:rPr lang="en-ZA" sz="1500" dirty="0">
                <a:effectLst/>
                <a:ea typeface="Calibri"/>
                <a:cs typeface="Times New Roman"/>
              </a:rPr>
              <a:t>to ensure that </a:t>
            </a:r>
            <a:r>
              <a:rPr lang="en-ZA" sz="1500" dirty="0">
                <a:ea typeface="Calibri"/>
                <a:cs typeface="Times New Roman"/>
              </a:rPr>
              <a:t>disaster risk reduction (DRR)</a:t>
            </a:r>
            <a:r>
              <a:rPr lang="en-ZA" sz="1500" dirty="0">
                <a:effectLst/>
                <a:ea typeface="Calibri"/>
                <a:cs typeface="Times New Roman"/>
              </a:rPr>
              <a:t> measures are properly integrated.</a:t>
            </a:r>
            <a:r>
              <a:rPr lang="en-ZA" sz="1500" dirty="0">
                <a:ea typeface="Calibri"/>
                <a:cs typeface="Times New Roman"/>
              </a:rPr>
              <a:t> </a:t>
            </a:r>
            <a:endParaRPr lang="en-ZA" sz="1500">
              <a:ea typeface="Calibri" panose="020F0502020204030204" pitchFamily="34" charset="0"/>
              <a:cs typeface="Calibri" panose="020F0502020204030204" pitchFamily="34" charset="0"/>
            </a:endParaRPr>
          </a:p>
          <a:p>
            <a:pPr marL="285750" lvl="1" indent="-285750" algn="just" defTabSz="215900">
              <a:lnSpc>
                <a:spcPct val="100000"/>
              </a:lnSpc>
              <a:spcBef>
                <a:spcPts val="0"/>
              </a:spcBef>
            </a:pPr>
            <a:endParaRPr lang="en-ZA" sz="1500" dirty="0">
              <a:highlight>
                <a:srgbClr val="FFFF00"/>
              </a:highlight>
              <a:cs typeface="Calibri" panose="020F0502020204030204" pitchFamily="34" charset="0"/>
            </a:endParaRPr>
          </a:p>
          <a:p>
            <a:pPr marL="285750" lvl="1" indent="-285750" algn="just" defTabSz="215900">
              <a:lnSpc>
                <a:spcPct val="100000"/>
              </a:lnSpc>
              <a:spcBef>
                <a:spcPts val="0"/>
              </a:spcBef>
            </a:pPr>
            <a:r>
              <a:rPr lang="en-ZA" sz="1500" dirty="0"/>
              <a:t>To date, a total of twenty-one </a:t>
            </a:r>
            <a:r>
              <a:rPr lang="en-ZA" sz="1500" b="1" dirty="0"/>
              <a:t>(21) </a:t>
            </a:r>
            <a:r>
              <a:rPr lang="en-ZA" sz="1500" dirty="0"/>
              <a:t>municipalities have submitted their disaster management plans to the NDMC through KZN Provincial Disaster Management Centre (PDMC). These plans are recorded into the database of disaster management and the </a:t>
            </a:r>
            <a:r>
              <a:rPr lang="en-US" sz="1500" dirty="0">
                <a:effectLst/>
                <a:ea typeface="Calibri"/>
                <a:cs typeface="Arial"/>
              </a:rPr>
              <a:t>Big Data Solution (system) administered by the NDMC.</a:t>
            </a:r>
            <a:r>
              <a:rPr lang="en-US" sz="1500" dirty="0">
                <a:ea typeface="Calibri"/>
                <a:cs typeface="Arial"/>
              </a:rPr>
              <a:t> </a:t>
            </a:r>
            <a:endParaRPr lang="en-US" sz="1500">
              <a:effectLst/>
              <a:ea typeface="Calibri" panose="020F0502020204030204" pitchFamily="34" charset="0"/>
              <a:cs typeface="Arial" panose="020B0604020202020204" pitchFamily="34" charset="0"/>
            </a:endParaRPr>
          </a:p>
          <a:p>
            <a:pPr marL="285750" lvl="1" indent="-285750" algn="just" defTabSz="215900">
              <a:lnSpc>
                <a:spcPct val="100000"/>
              </a:lnSpc>
              <a:spcBef>
                <a:spcPts val="0"/>
              </a:spcBef>
            </a:pPr>
            <a:endParaRPr lang="en-US" sz="1500" dirty="0">
              <a:ea typeface="Times New Roman" panose="02020603050405020304" pitchFamily="18" charset="0"/>
              <a:cs typeface="Arial" panose="020B0604020202020204" pitchFamily="34" charset="0"/>
            </a:endParaRPr>
          </a:p>
          <a:p>
            <a:pPr marL="285750" lvl="1" indent="-285750" algn="just" defTabSz="215900">
              <a:lnSpc>
                <a:spcPct val="100000"/>
              </a:lnSpc>
              <a:spcBef>
                <a:spcPts val="0"/>
              </a:spcBef>
            </a:pPr>
            <a:r>
              <a:rPr lang="en-US" sz="1500" dirty="0">
                <a:effectLst/>
                <a:ea typeface="Times New Roman" panose="02020603050405020304" pitchFamily="18" charset="0"/>
                <a:cs typeface="Arial"/>
              </a:rPr>
              <a:t>Following the submission, </a:t>
            </a:r>
            <a:r>
              <a:rPr lang="en-ZA" sz="1500" dirty="0">
                <a:ea typeface="Times New Roman" panose="02020603050405020304" pitchFamily="18" charset="0"/>
                <a:cs typeface="Times New Roman"/>
              </a:rPr>
              <a:t>DM plans</a:t>
            </a:r>
            <a:r>
              <a:rPr lang="en-ZA" sz="1500" dirty="0">
                <a:effectLst/>
                <a:ea typeface="Times New Roman" panose="02020603050405020304" pitchFamily="18" charset="0"/>
                <a:cs typeface="Times New Roman"/>
              </a:rPr>
              <a:t> are assessed to check amongst others; level of compliance with relevant policies, integration of disaster risk reduction into the municipal Integrated Development Plans (IDP) and One Plans of the districts as well as funding for proper implementation of these plans.</a:t>
            </a:r>
          </a:p>
          <a:p>
            <a:pPr marL="285750" lvl="1" indent="-285750" algn="just" defTabSz="215900">
              <a:lnSpc>
                <a:spcPct val="100000"/>
              </a:lnSpc>
              <a:spcBef>
                <a:spcPts val="0"/>
              </a:spcBef>
            </a:pPr>
            <a:endParaRPr lang="en-ZA" sz="1500" dirty="0">
              <a:effectLst/>
              <a:ea typeface="Times New Roman" panose="02020603050405020304" pitchFamily="18" charset="0"/>
              <a:cs typeface="Times New Roman" panose="02020603050405020304" pitchFamily="18" charset="0"/>
            </a:endParaRPr>
          </a:p>
          <a:p>
            <a:pPr marL="285750" lvl="1" indent="-285750" algn="just" defTabSz="215900">
              <a:lnSpc>
                <a:spcPct val="100000"/>
              </a:lnSpc>
              <a:spcBef>
                <a:spcPts val="0"/>
              </a:spcBef>
            </a:pPr>
            <a:r>
              <a:rPr lang="en-ZA" sz="1500" dirty="0"/>
              <a:t>To date, five </a:t>
            </a:r>
            <a:r>
              <a:rPr lang="en-ZA" sz="1500" b="1" dirty="0"/>
              <a:t>(05) </a:t>
            </a:r>
            <a:r>
              <a:rPr lang="en-ZA" sz="1500" dirty="0"/>
              <a:t>DM Plans have been assessed for the province. The table on the next slide shows the list of submitted plans for the province.</a:t>
            </a:r>
            <a:endParaRPr lang="en-ZA" sz="1500">
              <a:cs typeface="Arial"/>
            </a:endParaRPr>
          </a:p>
          <a:p>
            <a:pPr marL="285750" lvl="1" indent="-285750" algn="just" defTabSz="215900">
              <a:lnSpc>
                <a:spcPct val="100000"/>
              </a:lnSpc>
              <a:spcBef>
                <a:spcPts val="0"/>
              </a:spcBef>
            </a:pPr>
            <a:endParaRPr lang="en-ZA" sz="1500" dirty="0">
              <a:cs typeface="Arial"/>
            </a:endParaRPr>
          </a:p>
          <a:p>
            <a:pPr marL="285750" lvl="1" indent="-285750" algn="just" defTabSz="215900">
              <a:lnSpc>
                <a:spcPct val="100000"/>
              </a:lnSpc>
              <a:spcBef>
                <a:spcPts val="0"/>
              </a:spcBef>
            </a:pPr>
            <a:endParaRPr lang="en-ZA" sz="1500" dirty="0">
              <a:effectLst/>
              <a:ea typeface="Times New Roman" panose="02020603050405020304" pitchFamily="18" charset="0"/>
              <a:cs typeface="Times New Roman" panose="02020603050405020304" pitchFamily="18" charset="0"/>
            </a:endParaRPr>
          </a:p>
          <a:p>
            <a:endParaRPr lang="en-ZA" sz="1400" dirty="0">
              <a:cs typeface="Arial"/>
            </a:endParaRPr>
          </a:p>
        </p:txBody>
      </p:sp>
    </p:spTree>
    <p:extLst>
      <p:ext uri="{BB962C8B-B14F-4D97-AF65-F5344CB8AC3E}">
        <p14:creationId xmlns:p14="http://schemas.microsoft.com/office/powerpoint/2010/main" xmlns="" val="2492978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6A56C5-5B38-4D46-8450-F60FD281CAFB}"/>
              </a:ext>
            </a:extLst>
          </p:cNvPr>
          <p:cNvSpPr>
            <a:spLocks noGrp="1"/>
          </p:cNvSpPr>
          <p:nvPr>
            <p:ph type="title"/>
          </p:nvPr>
        </p:nvSpPr>
        <p:spPr>
          <a:xfrm>
            <a:off x="67741" y="-1"/>
            <a:ext cx="12056518" cy="600636"/>
          </a:xfrm>
        </p:spPr>
        <p:txBody>
          <a:bodyPr/>
          <a:lstStyle/>
          <a:p>
            <a:pPr marR="0" lvl="0" algn="ctr" defTabSz="685800" rtl="0" eaLnBrk="0" fontAlgn="base" latinLnBrk="0" hangingPunct="0">
              <a:lnSpc>
                <a:spcPct val="90000"/>
              </a:lnSpc>
              <a:spcBef>
                <a:spcPts val="750"/>
              </a:spcBef>
              <a:spcAft>
                <a:spcPct val="0"/>
              </a:spcAft>
              <a:buClrTx/>
              <a:buSzTx/>
              <a:tabLst/>
              <a:defRPr/>
            </a:pPr>
            <a:r>
              <a:rPr lang="en-US" sz="1800" b="1">
                <a:solidFill>
                  <a:schemeClr val="accent2"/>
                </a:solidFill>
              </a:rPr>
              <a:t/>
            </a:r>
            <a:br>
              <a:rPr lang="en-US" sz="1800" b="1">
                <a:solidFill>
                  <a:schemeClr val="accent2"/>
                </a:solidFill>
              </a:rPr>
            </a:br>
            <a:r>
              <a:rPr lang="en-US" sz="1800" b="1">
                <a:solidFill>
                  <a:schemeClr val="accent2"/>
                </a:solidFill>
              </a:rPr>
              <a:t>disaster management plans for KZN Province and support by sector departments</a:t>
            </a:r>
            <a:endParaRPr kumimoji="0" lang="en-ZA" sz="1800" b="1" i="0" u="none" strike="noStrike" kern="1200" cap="none" spc="0" normalizeH="0" baseline="0" noProof="0">
              <a:ln>
                <a:noFill/>
              </a:ln>
              <a:solidFill>
                <a:schemeClr val="accent2">
                  <a:lumMod val="75000"/>
                </a:schemeClr>
              </a:solidFill>
              <a:effectLst/>
              <a:uLnTx/>
              <a:uFillTx/>
              <a:ea typeface="+mn-ea"/>
              <a:cs typeface="Arial" panose="020B0604020202020204" pitchFamily="34" charset="0"/>
            </a:endParaRPr>
          </a:p>
        </p:txBody>
      </p:sp>
      <p:sp>
        <p:nvSpPr>
          <p:cNvPr id="3" name="Content Placeholder 2">
            <a:extLst>
              <a:ext uri="{FF2B5EF4-FFF2-40B4-BE49-F238E27FC236}">
                <a16:creationId xmlns:a16="http://schemas.microsoft.com/office/drawing/2014/main" xmlns="" id="{99FADFB2-FC69-4E2D-9DF9-E5A94F4ED296}"/>
              </a:ext>
            </a:extLst>
          </p:cNvPr>
          <p:cNvSpPr>
            <a:spLocks noGrp="1"/>
          </p:cNvSpPr>
          <p:nvPr>
            <p:ph sz="half" idx="2"/>
          </p:nvPr>
        </p:nvSpPr>
        <p:spPr>
          <a:xfrm>
            <a:off x="-128910" y="480568"/>
            <a:ext cx="6096000" cy="6106160"/>
          </a:xfrm>
        </p:spPr>
        <p:txBody>
          <a:bodyPr/>
          <a:lstStyle/>
          <a:p>
            <a:pPr marL="0" lvl="1" indent="0">
              <a:lnSpc>
                <a:spcPct val="150000"/>
              </a:lnSpc>
              <a:spcBef>
                <a:spcPts val="0"/>
              </a:spcBef>
              <a:buNone/>
            </a:pPr>
            <a:endParaRPr lang="en-US" sz="1800">
              <a:effectLst/>
              <a:highlight>
                <a:srgbClr val="FFFF00"/>
              </a:highlight>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None/>
              <a:tabLst/>
              <a:defRPr/>
            </a:pPr>
            <a:endParaRPr kumimoji="0" lang="en-US" sz="1800" b="0" i="0" u="none" strike="noStrike" kern="1200" cap="none" spc="0" normalizeH="0" baseline="0" noProof="0">
              <a:ln>
                <a:noFill/>
              </a:ln>
              <a:solidFill>
                <a:srgbClr val="000000"/>
              </a:solidFill>
              <a:effectLst/>
              <a:highlight>
                <a:srgbClr val="FFFF00"/>
              </a:highlight>
              <a:uLnTx/>
              <a:uFillTx/>
              <a:ea typeface="+mn-ea"/>
              <a:cs typeface="+mn-cs"/>
            </a:endParaRPr>
          </a:p>
          <a:p>
            <a:pPr marL="0" marR="0" lvl="0" indent="0" algn="just" defTabSz="914400" rtl="0" eaLnBrk="1" fontAlgn="auto" latinLnBrk="0" hangingPunct="1">
              <a:lnSpc>
                <a:spcPct val="150000"/>
              </a:lnSpc>
              <a:spcBef>
                <a:spcPts val="0"/>
              </a:spcBef>
              <a:buClrTx/>
              <a:buSzTx/>
              <a:buNone/>
              <a:tabLst/>
              <a:defRPr/>
            </a:pPr>
            <a:endParaRPr lang="en-US" sz="1800">
              <a:solidFill>
                <a:srgbClr val="000000"/>
              </a:solidFill>
            </a:endParaRPr>
          </a:p>
          <a:p>
            <a:pPr marL="0" marR="0" lvl="0" indent="0" algn="just" defTabSz="914400" rtl="0" eaLnBrk="1" fontAlgn="auto" latinLnBrk="0" hangingPunct="1">
              <a:lnSpc>
                <a:spcPct val="150000"/>
              </a:lnSpc>
              <a:spcBef>
                <a:spcPts val="0"/>
              </a:spcBef>
              <a:buClrTx/>
              <a:buSz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a:p>
            <a:pPr marL="0" marR="0" lvl="0" indent="0" algn="just" defTabSz="914400" rtl="0" eaLnBrk="1" fontAlgn="auto" latinLnBrk="0" hangingPunct="1">
              <a:lnSpc>
                <a:spcPct val="107000"/>
              </a:lnSpc>
              <a:spcBef>
                <a:spcPts val="1000"/>
              </a:spcBef>
              <a:spcAft>
                <a:spcPts val="800"/>
              </a:spcAft>
              <a:buClrTx/>
              <a:buSzTx/>
              <a:buNone/>
              <a:tabLst/>
              <a:defRPr/>
            </a:pPr>
            <a:endParaRPr lang="en-US" sz="1800">
              <a:solidFill>
                <a:srgbClr val="000000"/>
              </a:solidFill>
            </a:endParaRPr>
          </a:p>
          <a:p>
            <a:pPr marL="0" marR="0" lvl="0" indent="0" algn="just" defTabSz="914400" rtl="0" eaLnBrk="1" fontAlgn="auto" latinLnBrk="0" hangingPunct="1">
              <a:lnSpc>
                <a:spcPct val="107000"/>
              </a:lnSpc>
              <a:spcBef>
                <a:spcPts val="1000"/>
              </a:spcBef>
              <a:spcAft>
                <a:spcPts val="800"/>
              </a:spcAft>
              <a:buClrTx/>
              <a:buSzTx/>
              <a:buNone/>
              <a:tabLst/>
              <a:defRPr/>
            </a:pPr>
            <a:endPar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342900" marR="0" lvl="0" indent="-342900" algn="just" defTabSz="914400" rtl="0" eaLnBrk="1" fontAlgn="auto" latinLnBrk="0" hangingPunct="1">
              <a:lnSpc>
                <a:spcPct val="107000"/>
              </a:lnSpc>
              <a:spcBef>
                <a:spcPts val="1000"/>
              </a:spcBef>
              <a:spcAft>
                <a:spcPts val="800"/>
              </a:spcAft>
              <a:buClrTx/>
              <a:buSzTx/>
              <a:buFont typeface="Symbol" panose="05050102010706020507" pitchFamily="18" charset="2"/>
              <a:buChar char=""/>
              <a:tabLst/>
              <a:defRPr/>
            </a:pPr>
            <a:endParaRPr kumimoji="0" lang="en-ZA" sz="2000" b="0" i="0" u="none" strike="noStrike" kern="1200" cap="none" spc="0" normalizeH="0" baseline="0" noProof="0">
              <a:ln>
                <a:noFill/>
              </a:ln>
              <a:solidFill>
                <a:srgbClr val="000000"/>
              </a:solidFill>
              <a:effectLst/>
              <a:uLnTx/>
              <a:uFillTx/>
              <a:latin typeface="Arial" panose="020B0604020202020204"/>
              <a:ea typeface="+mn-ea"/>
              <a:cs typeface="+mn-cs"/>
            </a:endParaRPr>
          </a:p>
          <a:p>
            <a:pPr lvl="0" algn="just">
              <a:lnSpc>
                <a:spcPct val="107000"/>
              </a:lnSpc>
              <a:spcAft>
                <a:spcPts val="800"/>
              </a:spcAft>
            </a:pPr>
            <a:endParaRPr lang="en-ZA"/>
          </a:p>
          <a:p>
            <a:pPr marL="342900" lvl="0" indent="-342900" algn="just">
              <a:lnSpc>
                <a:spcPct val="107000"/>
              </a:lnSpc>
              <a:spcAft>
                <a:spcPts val="800"/>
              </a:spcAft>
              <a:buFont typeface="Symbol" panose="05050102010706020507" pitchFamily="18" charset="2"/>
              <a:buChar char=""/>
            </a:pPr>
            <a:endParaRPr lang="en-ZA"/>
          </a:p>
          <a:p>
            <a:pPr marL="342900" lvl="0" indent="-342900" algn="just">
              <a:lnSpc>
                <a:spcPct val="107000"/>
              </a:lnSpc>
              <a:spcAft>
                <a:spcPts val="800"/>
              </a:spcAft>
              <a:buFont typeface="Symbol" panose="05050102010706020507" pitchFamily="18" charset="2"/>
              <a:buChar char=""/>
            </a:pPr>
            <a:endParaRPr lang="en-ZA"/>
          </a:p>
          <a:p>
            <a:endParaRPr lang="en-ZA"/>
          </a:p>
        </p:txBody>
      </p:sp>
      <p:sp>
        <p:nvSpPr>
          <p:cNvPr id="11" name="TextBox 10">
            <a:extLst>
              <a:ext uri="{FF2B5EF4-FFF2-40B4-BE49-F238E27FC236}">
                <a16:creationId xmlns:a16="http://schemas.microsoft.com/office/drawing/2014/main" xmlns="" id="{ADFEC455-1954-46F9-8E2F-41AEADBF707E}"/>
              </a:ext>
            </a:extLst>
          </p:cNvPr>
          <p:cNvSpPr txBox="1"/>
          <p:nvPr/>
        </p:nvSpPr>
        <p:spPr>
          <a:xfrm>
            <a:off x="1929460" y="2111545"/>
            <a:ext cx="50338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aphicFrame>
        <p:nvGraphicFramePr>
          <p:cNvPr id="4" name="Table 4">
            <a:extLst>
              <a:ext uri="{FF2B5EF4-FFF2-40B4-BE49-F238E27FC236}">
                <a16:creationId xmlns:a16="http://schemas.microsoft.com/office/drawing/2014/main" xmlns="" id="{762C99C3-80CB-D8DA-D822-60061D3CC310}"/>
              </a:ext>
            </a:extLst>
          </p:cNvPr>
          <p:cNvGraphicFramePr>
            <a:graphicFrameLocks noGrp="1"/>
          </p:cNvGraphicFramePr>
          <p:nvPr>
            <p:extLst>
              <p:ext uri="{D42A27DB-BD31-4B8C-83A1-F6EECF244321}">
                <p14:modId xmlns:p14="http://schemas.microsoft.com/office/powerpoint/2010/main" xmlns="" val="3632645285"/>
              </p:ext>
            </p:extLst>
          </p:nvPr>
        </p:nvGraphicFramePr>
        <p:xfrm>
          <a:off x="67741" y="707045"/>
          <a:ext cx="5899349" cy="5358477"/>
        </p:xfrm>
        <a:graphic>
          <a:graphicData uri="http://schemas.openxmlformats.org/drawingml/2006/table">
            <a:tbl>
              <a:tblPr firstRow="1" bandRow="1">
                <a:tableStyleId>{5C22544A-7EE6-4342-B048-85BDC9FD1C3A}</a:tableStyleId>
              </a:tblPr>
              <a:tblGrid>
                <a:gridCol w="1332434">
                  <a:extLst>
                    <a:ext uri="{9D8B030D-6E8A-4147-A177-3AD203B41FA5}">
                      <a16:colId xmlns:a16="http://schemas.microsoft.com/office/drawing/2014/main" xmlns="" val="3004380854"/>
                    </a:ext>
                  </a:extLst>
                </a:gridCol>
                <a:gridCol w="826924">
                  <a:extLst>
                    <a:ext uri="{9D8B030D-6E8A-4147-A177-3AD203B41FA5}">
                      <a16:colId xmlns:a16="http://schemas.microsoft.com/office/drawing/2014/main" xmlns="" val="1803970665"/>
                    </a:ext>
                  </a:extLst>
                </a:gridCol>
                <a:gridCol w="2257546">
                  <a:extLst>
                    <a:ext uri="{9D8B030D-6E8A-4147-A177-3AD203B41FA5}">
                      <a16:colId xmlns:a16="http://schemas.microsoft.com/office/drawing/2014/main" xmlns="" val="1447736500"/>
                    </a:ext>
                  </a:extLst>
                </a:gridCol>
                <a:gridCol w="1482445">
                  <a:extLst>
                    <a:ext uri="{9D8B030D-6E8A-4147-A177-3AD203B41FA5}">
                      <a16:colId xmlns:a16="http://schemas.microsoft.com/office/drawing/2014/main" xmlns="" val="1887923003"/>
                    </a:ext>
                  </a:extLst>
                </a:gridCol>
              </a:tblGrid>
              <a:tr h="597087">
                <a:tc>
                  <a:txBody>
                    <a:bodyPr/>
                    <a:lstStyle/>
                    <a:p>
                      <a:r>
                        <a:rPr lang="en-US" sz="1100">
                          <a:solidFill>
                            <a:schemeClr val="tx1"/>
                          </a:solidFill>
                        </a:rPr>
                        <a:t>District Municipality DM Plans</a:t>
                      </a:r>
                      <a:endParaRPr lang="en-ZA" sz="1100">
                        <a:solidFill>
                          <a:schemeClr val="tx1"/>
                        </a:solidFill>
                      </a:endParaRPr>
                    </a:p>
                  </a:txBody>
                  <a:tcPr/>
                </a:tc>
                <a:tc>
                  <a:txBody>
                    <a:bodyPr/>
                    <a:lstStyle/>
                    <a:p>
                      <a:r>
                        <a:rPr lang="en-US" sz="1100">
                          <a:solidFill>
                            <a:schemeClr val="tx1"/>
                          </a:solidFill>
                        </a:rPr>
                        <a:t>Date developed </a:t>
                      </a:r>
                      <a:endParaRPr lang="en-ZA" sz="1100">
                        <a:solidFill>
                          <a:schemeClr val="tx1"/>
                        </a:solidFill>
                      </a:endParaRPr>
                    </a:p>
                  </a:txBody>
                  <a:tcPr/>
                </a:tc>
                <a:tc>
                  <a:txBody>
                    <a:bodyPr/>
                    <a:lstStyle/>
                    <a:p>
                      <a:r>
                        <a:rPr lang="en-US" sz="1100">
                          <a:solidFill>
                            <a:schemeClr val="tx1"/>
                          </a:solidFill>
                        </a:rPr>
                        <a:t>Local Municipality DM Plans</a:t>
                      </a:r>
                      <a:endParaRPr lang="en-ZA" sz="110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rPr>
                        <a:t>Developed/ review date</a:t>
                      </a:r>
                      <a:endParaRPr lang="en-ZA" sz="1100">
                        <a:solidFill>
                          <a:schemeClr val="tx1"/>
                        </a:solidFill>
                      </a:endParaRPr>
                    </a:p>
                  </a:txBody>
                  <a:tcPr/>
                </a:tc>
                <a:extLst>
                  <a:ext uri="{0D108BD9-81ED-4DB2-BD59-A6C34878D82A}">
                    <a16:rowId xmlns:a16="http://schemas.microsoft.com/office/drawing/2014/main" xmlns="" val="1432858821"/>
                  </a:ext>
                </a:extLst>
              </a:tr>
              <a:tr h="597087">
                <a:tc>
                  <a:txBody>
                    <a:bodyPr/>
                    <a:lstStyle/>
                    <a:p>
                      <a:pPr marL="228600" indent="-228600">
                        <a:buAutoNum type="arabicPeriod"/>
                      </a:pPr>
                      <a:r>
                        <a:rPr lang="en-US" sz="1100"/>
                        <a:t>Amajuba</a:t>
                      </a:r>
                      <a:endParaRPr lang="en-ZA" sz="1100"/>
                    </a:p>
                  </a:txBody>
                  <a:tcPr/>
                </a:tc>
                <a:tc>
                  <a:txBody>
                    <a:bodyPr/>
                    <a:lstStyle/>
                    <a:p>
                      <a:endParaRPr lang="en-ZA" sz="1100"/>
                    </a:p>
                  </a:txBody>
                  <a:tcPr/>
                </a:tc>
                <a:tc>
                  <a:txBody>
                    <a:bodyPr/>
                    <a:lstStyle/>
                    <a:p>
                      <a:pPr marL="171450" indent="-171450">
                        <a:buFont typeface="Arial" panose="020B0604020202020204" pitchFamily="34" charset="0"/>
                        <a:buChar char="•"/>
                      </a:pPr>
                      <a:r>
                        <a:rPr lang="en-US" sz="1100" err="1"/>
                        <a:t>NewCastle</a:t>
                      </a:r>
                      <a:endParaRPr lang="en-US" sz="1100"/>
                    </a:p>
                    <a:p>
                      <a:pPr marL="171450" indent="-171450">
                        <a:buFont typeface="Arial" panose="020B0604020202020204" pitchFamily="34" charset="0"/>
                        <a:buChar char="•"/>
                      </a:pPr>
                      <a:r>
                        <a:rPr lang="en-ZA" sz="1100" err="1"/>
                        <a:t>Dannhauser</a:t>
                      </a:r>
                      <a:r>
                        <a:rPr lang="en-ZA" sz="1100"/>
                        <a:t> </a:t>
                      </a:r>
                    </a:p>
                    <a:p>
                      <a:pPr marL="171450" indent="-171450">
                        <a:buFont typeface="Arial" panose="020B0604020202020204" pitchFamily="34" charset="0"/>
                        <a:buChar char="•"/>
                      </a:pPr>
                      <a:r>
                        <a:rPr lang="en-ZA" sz="1100" err="1"/>
                        <a:t>eMadlangeni</a:t>
                      </a:r>
                      <a:r>
                        <a:rPr lang="en-ZA" sz="1100"/>
                        <a:t> </a:t>
                      </a:r>
                    </a:p>
                  </a:txBody>
                  <a:tcPr/>
                </a:tc>
                <a:tc>
                  <a:txBody>
                    <a:bodyPr/>
                    <a:lstStyle/>
                    <a:p>
                      <a:pPr marL="171450" indent="-171450">
                        <a:buFont typeface="Arial" panose="020B0604020202020204" pitchFamily="34" charset="0"/>
                        <a:buChar char="•"/>
                      </a:pPr>
                      <a:r>
                        <a:rPr lang="en-US" sz="1100"/>
                        <a:t>Jul 2005</a:t>
                      </a:r>
                    </a:p>
                    <a:p>
                      <a:pPr marL="171450" indent="-171450">
                        <a:buFont typeface="Arial" panose="020B0604020202020204" pitchFamily="34" charset="0"/>
                        <a:buChar char="•"/>
                      </a:pPr>
                      <a:r>
                        <a:rPr lang="en-US" sz="1100"/>
                        <a:t>Not submitted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txBody>
                  <a:tcPr/>
                </a:tc>
                <a:extLst>
                  <a:ext uri="{0D108BD9-81ED-4DB2-BD59-A6C34878D82A}">
                    <a16:rowId xmlns:a16="http://schemas.microsoft.com/office/drawing/2014/main" xmlns="" val="1433791594"/>
                  </a:ext>
                </a:extLst>
              </a:tr>
              <a:tr h="428678">
                <a:tc>
                  <a:txBody>
                    <a:bodyPr/>
                    <a:lstStyle/>
                    <a:p>
                      <a:r>
                        <a:rPr lang="en-US" sz="1100"/>
                        <a:t>2. eThekwini</a:t>
                      </a:r>
                      <a:endParaRPr lang="en-ZA" sz="1100"/>
                    </a:p>
                  </a:txBody>
                  <a:tcPr/>
                </a:tc>
                <a:tc gridSpan="3">
                  <a:txBody>
                    <a:bodyPr/>
                    <a:lstStyle/>
                    <a:p>
                      <a:r>
                        <a:rPr lang="en-US" sz="1100"/>
                        <a:t>Jun 2016</a:t>
                      </a:r>
                    </a:p>
                    <a:p>
                      <a:endParaRPr lang="en-ZA" sz="1100"/>
                    </a:p>
                  </a:txBody>
                  <a:tcPr/>
                </a:tc>
                <a:tc hMerge="1">
                  <a:txBody>
                    <a:bodyPr/>
                    <a:lstStyle/>
                    <a:p>
                      <a:pPr marL="171450" indent="-171450">
                        <a:buFont typeface="Arial" panose="020B0604020202020204" pitchFamily="34" charset="0"/>
                        <a:buChar char="•"/>
                      </a:pPr>
                      <a:endParaRPr lang="en-ZA" sz="1000"/>
                    </a:p>
                  </a:txBody>
                  <a:tcPr/>
                </a:tc>
                <a:tc hMerge="1">
                  <a:txBody>
                    <a:bodyPr/>
                    <a:lstStyle/>
                    <a:p>
                      <a:pPr marL="171450" indent="-171450">
                        <a:buFont typeface="Arial" panose="020B0604020202020204" pitchFamily="34" charset="0"/>
                        <a:buChar char="•"/>
                      </a:pPr>
                      <a:endParaRPr lang="en-ZA" sz="1000"/>
                    </a:p>
                  </a:txBody>
                  <a:tcPr/>
                </a:tc>
                <a:extLst>
                  <a:ext uri="{0D108BD9-81ED-4DB2-BD59-A6C34878D82A}">
                    <a16:rowId xmlns:a16="http://schemas.microsoft.com/office/drawing/2014/main" xmlns="" val="2806433306"/>
                  </a:ext>
                </a:extLst>
              </a:tr>
              <a:tr h="765497">
                <a:tc>
                  <a:txBody>
                    <a:bodyPr/>
                    <a:lstStyle/>
                    <a:p>
                      <a:r>
                        <a:rPr lang="en-US" sz="1100"/>
                        <a:t>3. </a:t>
                      </a:r>
                      <a:r>
                        <a:rPr lang="en-US" sz="1100" err="1"/>
                        <a:t>Ilembe</a:t>
                      </a:r>
                      <a:endParaRPr lang="en-ZA" sz="1100"/>
                    </a:p>
                  </a:txBody>
                  <a:tcPr/>
                </a:tc>
                <a:tc>
                  <a:txBody>
                    <a:bodyPr/>
                    <a:lstStyle/>
                    <a:p>
                      <a:r>
                        <a:rPr lang="en-US" sz="1100"/>
                        <a:t>Mar 2014</a:t>
                      </a:r>
                      <a:endParaRPr lang="en-ZA" sz="1100"/>
                    </a:p>
                  </a:txBody>
                  <a:tcPr/>
                </a:tc>
                <a:tc>
                  <a:txBody>
                    <a:bodyPr/>
                    <a:lstStyle/>
                    <a:p>
                      <a:pPr marL="171450" indent="-171450">
                        <a:buFont typeface="Arial" panose="020B0604020202020204" pitchFamily="34" charset="0"/>
                        <a:buChar char="•"/>
                      </a:pPr>
                      <a:r>
                        <a:rPr lang="en-ZA" sz="1100"/>
                        <a:t>KwaDukuza </a:t>
                      </a:r>
                    </a:p>
                    <a:p>
                      <a:pPr marL="171450" indent="-171450">
                        <a:buFont typeface="Arial" panose="020B0604020202020204" pitchFamily="34" charset="0"/>
                        <a:buChar char="•"/>
                      </a:pPr>
                      <a:r>
                        <a:rPr lang="en-ZA" sz="1100"/>
                        <a:t>Mandeni</a:t>
                      </a:r>
                    </a:p>
                    <a:p>
                      <a:pPr marL="171450" indent="-171450">
                        <a:buFont typeface="Arial" panose="020B0604020202020204" pitchFamily="34" charset="0"/>
                        <a:buChar char="•"/>
                      </a:pPr>
                      <a:r>
                        <a:rPr lang="en-ZA" sz="1100"/>
                        <a:t>Maphumulo </a:t>
                      </a:r>
                    </a:p>
                    <a:p>
                      <a:pPr marL="171450" indent="-171450">
                        <a:buFont typeface="Arial" panose="020B0604020202020204" pitchFamily="34" charset="0"/>
                        <a:buChar char="•"/>
                      </a:pPr>
                      <a:r>
                        <a:rPr lang="en-ZA" sz="1100"/>
                        <a:t>Ndwedwe </a:t>
                      </a:r>
                    </a:p>
                  </a:txBody>
                  <a:tcPr/>
                </a:tc>
                <a:tc>
                  <a:txBody>
                    <a:bodyPr/>
                    <a:lstStyle/>
                    <a:p>
                      <a:pPr marL="171450" indent="-171450">
                        <a:buFont typeface="Arial" panose="020B0604020202020204" pitchFamily="34" charset="0"/>
                        <a:buChar char="•"/>
                      </a:pPr>
                      <a:r>
                        <a:rPr lang="en-US" sz="1100"/>
                        <a:t>Jul 2005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txBody>
                  <a:tcPr/>
                </a:tc>
                <a:extLst>
                  <a:ext uri="{0D108BD9-81ED-4DB2-BD59-A6C34878D82A}">
                    <a16:rowId xmlns:a16="http://schemas.microsoft.com/office/drawing/2014/main" xmlns="" val="3823931442"/>
                  </a:ext>
                </a:extLst>
              </a:tr>
              <a:tr h="765497">
                <a:tc>
                  <a:txBody>
                    <a:bodyPr/>
                    <a:lstStyle/>
                    <a:p>
                      <a:r>
                        <a:rPr lang="en-US" sz="1100"/>
                        <a:t>4. Harry </a:t>
                      </a:r>
                      <a:r>
                        <a:rPr lang="en-US" sz="1100" err="1"/>
                        <a:t>Gwala</a:t>
                      </a:r>
                      <a:endParaRPr lang="en-US" sz="1100"/>
                    </a:p>
                  </a:txBody>
                  <a:tcPr/>
                </a:tc>
                <a:tc>
                  <a:txBody>
                    <a:bodyPr/>
                    <a:lstStyle/>
                    <a:p>
                      <a:r>
                        <a:rPr lang="en-US" sz="1100"/>
                        <a:t>Apr 2012</a:t>
                      </a:r>
                    </a:p>
                  </a:txBody>
                  <a:tcPr/>
                </a:tc>
                <a:tc>
                  <a:txBody>
                    <a:bodyPr/>
                    <a:lstStyle/>
                    <a:p>
                      <a:pPr marL="171450" indent="-171450">
                        <a:buFont typeface="Arial" panose="020B0604020202020204" pitchFamily="34" charset="0"/>
                        <a:buChar char="•"/>
                      </a:pPr>
                      <a:r>
                        <a:rPr lang="en-US" sz="1100" err="1"/>
                        <a:t>uBuhlebezwe</a:t>
                      </a:r>
                      <a:r>
                        <a:rPr lang="en-US" sz="1100"/>
                        <a:t> </a:t>
                      </a:r>
                    </a:p>
                    <a:p>
                      <a:pPr marL="171450" indent="-171450">
                        <a:buFont typeface="Arial" panose="020B0604020202020204" pitchFamily="34" charset="0"/>
                        <a:buChar char="•"/>
                      </a:pPr>
                      <a:r>
                        <a:rPr lang="pl-PL" sz="1100"/>
                        <a:t>Dr Nkosazana Dlamini Zuma </a:t>
                      </a:r>
                      <a:endParaRPr lang="en-US" sz="1100"/>
                    </a:p>
                    <a:p>
                      <a:pPr marL="171450" indent="-171450">
                        <a:buFont typeface="Arial" panose="020B0604020202020204" pitchFamily="34" charset="0"/>
                        <a:buChar char="•"/>
                      </a:pPr>
                      <a:r>
                        <a:rPr lang="en-US" sz="1100"/>
                        <a:t>Kokstad</a:t>
                      </a:r>
                    </a:p>
                    <a:p>
                      <a:pPr marL="171450" indent="-171450">
                        <a:buFont typeface="Arial" panose="020B0604020202020204" pitchFamily="34" charset="0"/>
                        <a:buChar char="•"/>
                      </a:pPr>
                      <a:r>
                        <a:rPr lang="en-ZA" sz="1100"/>
                        <a:t>uMzimkhulu </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Jul 2005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Jun 2018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txBody>
                  <a:tcPr/>
                </a:tc>
                <a:extLst>
                  <a:ext uri="{0D108BD9-81ED-4DB2-BD59-A6C34878D82A}">
                    <a16:rowId xmlns:a16="http://schemas.microsoft.com/office/drawing/2014/main" xmlns="" val="1715948111"/>
                  </a:ext>
                </a:extLst>
              </a:tr>
              <a:tr h="1270724">
                <a:tc>
                  <a:txBody>
                    <a:bodyPr/>
                    <a:lstStyle/>
                    <a:p>
                      <a:r>
                        <a:rPr lang="en-US" sz="1100"/>
                        <a:t>5. uMgungundlovu</a:t>
                      </a:r>
                      <a:endParaRPr lang="en-ZA" sz="1100"/>
                    </a:p>
                  </a:txBody>
                  <a:tcPr/>
                </a:tc>
                <a:tc>
                  <a:txBody>
                    <a:bodyPr/>
                    <a:lstStyle/>
                    <a:p>
                      <a:r>
                        <a:rPr lang="en-US" sz="1100"/>
                        <a:t>Jan 2017</a:t>
                      </a:r>
                      <a:endParaRPr lang="en-ZA" sz="1100"/>
                    </a:p>
                  </a:txBody>
                  <a:tcPr/>
                </a:tc>
                <a:tc>
                  <a:txBody>
                    <a:bodyPr/>
                    <a:lstStyle/>
                    <a:p>
                      <a:pPr marL="171450" indent="-171450">
                        <a:buFont typeface="Arial" panose="020B0604020202020204" pitchFamily="34" charset="0"/>
                        <a:buChar char="•"/>
                      </a:pPr>
                      <a:r>
                        <a:rPr lang="en-US" sz="1100" err="1"/>
                        <a:t>Impendle</a:t>
                      </a:r>
                      <a:endParaRPr lang="en-US" sz="1100"/>
                    </a:p>
                    <a:p>
                      <a:pPr marL="171450" indent="-171450">
                        <a:buFont typeface="Arial" panose="020B0604020202020204" pitchFamily="34" charset="0"/>
                        <a:buChar char="•"/>
                      </a:pPr>
                      <a:r>
                        <a:rPr lang="en-US" sz="1100" err="1"/>
                        <a:t>uMngeni</a:t>
                      </a:r>
                      <a:endParaRPr lang="en-US" sz="1100"/>
                    </a:p>
                    <a:p>
                      <a:pPr marL="171450" indent="-171450">
                        <a:buFont typeface="Arial" panose="020B0604020202020204" pitchFamily="34" charset="0"/>
                        <a:buChar char="•"/>
                      </a:pPr>
                      <a:r>
                        <a:rPr lang="en-US" sz="1100" err="1"/>
                        <a:t>Mkhambathini</a:t>
                      </a:r>
                      <a:r>
                        <a:rPr lang="en-US" sz="1100"/>
                        <a:t> </a:t>
                      </a:r>
                    </a:p>
                    <a:p>
                      <a:pPr marL="171450" indent="-171450">
                        <a:buFont typeface="Arial" panose="020B0604020202020204" pitchFamily="34" charset="0"/>
                        <a:buChar char="•"/>
                      </a:pPr>
                      <a:r>
                        <a:rPr lang="en-US" sz="1100" err="1"/>
                        <a:t>Mpofana</a:t>
                      </a:r>
                      <a:r>
                        <a:rPr lang="en-US" sz="1100"/>
                        <a:t> </a:t>
                      </a:r>
                    </a:p>
                    <a:p>
                      <a:pPr marL="171450" indent="-171450">
                        <a:buFont typeface="Arial" panose="020B0604020202020204" pitchFamily="34" charset="0"/>
                        <a:buChar char="•"/>
                      </a:pPr>
                      <a:r>
                        <a:rPr lang="en-US" sz="1100" err="1"/>
                        <a:t>Msunduzi</a:t>
                      </a:r>
                      <a:r>
                        <a:rPr lang="en-US" sz="1100"/>
                        <a:t> </a:t>
                      </a:r>
                    </a:p>
                    <a:p>
                      <a:pPr marL="171450" indent="-171450">
                        <a:buFont typeface="Arial" panose="020B0604020202020204" pitchFamily="34" charset="0"/>
                        <a:buChar char="•"/>
                      </a:pPr>
                      <a:r>
                        <a:rPr lang="en-US" sz="1100"/>
                        <a:t>Richmond </a:t>
                      </a:r>
                    </a:p>
                    <a:p>
                      <a:pPr marL="171450" indent="-171450">
                        <a:buFont typeface="Arial" panose="020B0604020202020204" pitchFamily="34" charset="0"/>
                        <a:buChar char="•"/>
                      </a:pPr>
                      <a:r>
                        <a:rPr lang="en-US" sz="1100" err="1"/>
                        <a:t>uMshwathi</a:t>
                      </a:r>
                      <a:r>
                        <a:rPr lang="en-US" sz="1100"/>
                        <a:t> </a:t>
                      </a:r>
                    </a:p>
                  </a:txBody>
                  <a:tcPr/>
                </a:tc>
                <a:tc>
                  <a:txBody>
                    <a:bodyPr/>
                    <a:lstStyle/>
                    <a:p>
                      <a:pPr marL="171450" indent="-171450">
                        <a:buFont typeface="Arial" panose="020B0604020202020204" pitchFamily="34" charset="0"/>
                        <a:buChar char="•"/>
                      </a:pPr>
                      <a:r>
                        <a:rPr lang="en-US" sz="1100"/>
                        <a:t>Jul 2016</a:t>
                      </a:r>
                    </a:p>
                    <a:p>
                      <a:pPr marL="171450" indent="-171450">
                        <a:buFont typeface="Arial" panose="020B0604020202020204" pitchFamily="34" charset="0"/>
                        <a:buChar char="•"/>
                      </a:pPr>
                      <a:r>
                        <a:rPr lang="en-US" sz="1100"/>
                        <a:t>Nov 2017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txBody>
                  <a:tcPr/>
                </a:tc>
                <a:extLst>
                  <a:ext uri="{0D108BD9-81ED-4DB2-BD59-A6C34878D82A}">
                    <a16:rowId xmlns:a16="http://schemas.microsoft.com/office/drawing/2014/main" xmlns="" val="1413773598"/>
                  </a:ext>
                </a:extLst>
              </a:tr>
              <a:tr h="933907">
                <a:tc>
                  <a:txBody>
                    <a:bodyPr/>
                    <a:lstStyle/>
                    <a:p>
                      <a:r>
                        <a:rPr lang="en-US" sz="1100"/>
                        <a:t>6. uMkhanyakude</a:t>
                      </a:r>
                      <a:endParaRPr lang="en-ZA" sz="1100"/>
                    </a:p>
                  </a:txBody>
                  <a:tcPr/>
                </a:tc>
                <a:tc>
                  <a:txBody>
                    <a:bodyPr/>
                    <a:lstStyle/>
                    <a:p>
                      <a:r>
                        <a:rPr lang="en-US" sz="1100"/>
                        <a:t>Jan 2017</a:t>
                      </a:r>
                      <a:endParaRPr lang="en-ZA" sz="1100"/>
                    </a:p>
                  </a:txBody>
                  <a:tcPr/>
                </a:tc>
                <a:tc>
                  <a:txBody>
                    <a:bodyPr/>
                    <a:lstStyle/>
                    <a:p>
                      <a:pPr marL="171450" indent="-171450">
                        <a:buFont typeface="Arial" panose="020B0604020202020204" pitchFamily="34" charset="0"/>
                        <a:buChar char="•"/>
                      </a:pPr>
                      <a:r>
                        <a:rPr lang="en-ZA" sz="1100"/>
                        <a:t>Big 5 false Bay </a:t>
                      </a:r>
                    </a:p>
                    <a:p>
                      <a:pPr marL="171450" indent="-171450">
                        <a:buFont typeface="Arial" panose="020B0604020202020204" pitchFamily="34" charset="0"/>
                        <a:buChar char="•"/>
                      </a:pPr>
                      <a:r>
                        <a:rPr lang="en-ZA" sz="1100"/>
                        <a:t>Hlabisa </a:t>
                      </a:r>
                    </a:p>
                    <a:p>
                      <a:pPr marL="171450" indent="-171450">
                        <a:buFont typeface="Arial" panose="020B0604020202020204" pitchFamily="34" charset="0"/>
                        <a:buChar char="•"/>
                      </a:pPr>
                      <a:r>
                        <a:rPr lang="en-ZA" sz="1100" err="1"/>
                        <a:t>Jozini</a:t>
                      </a:r>
                      <a:r>
                        <a:rPr lang="en-ZA" sz="1100"/>
                        <a:t> </a:t>
                      </a:r>
                    </a:p>
                    <a:p>
                      <a:pPr marL="171450" indent="-171450">
                        <a:buFont typeface="Arial" panose="020B0604020202020204" pitchFamily="34" charset="0"/>
                        <a:buChar char="•"/>
                      </a:pPr>
                      <a:r>
                        <a:rPr lang="en-ZA" sz="1100" err="1"/>
                        <a:t>Mtubatuba</a:t>
                      </a:r>
                      <a:r>
                        <a:rPr lang="en-ZA" sz="1100"/>
                        <a:t> </a:t>
                      </a:r>
                    </a:p>
                    <a:p>
                      <a:pPr marL="171450" indent="-171450">
                        <a:buFont typeface="Arial" panose="020B0604020202020204" pitchFamily="34" charset="0"/>
                        <a:buChar char="•"/>
                      </a:pPr>
                      <a:r>
                        <a:rPr lang="en-ZA" sz="1100" err="1"/>
                        <a:t>uMhlabuyalingana</a:t>
                      </a:r>
                      <a:endParaRPr lang="en-ZA" sz="1100"/>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txBody>
                  <a:tcPr/>
                </a:tc>
                <a:extLst>
                  <a:ext uri="{0D108BD9-81ED-4DB2-BD59-A6C34878D82A}">
                    <a16:rowId xmlns:a16="http://schemas.microsoft.com/office/drawing/2014/main" xmlns="" val="1782984134"/>
                  </a:ext>
                </a:extLst>
              </a:tr>
            </a:tbl>
          </a:graphicData>
        </a:graphic>
      </p:graphicFrame>
      <p:graphicFrame>
        <p:nvGraphicFramePr>
          <p:cNvPr id="5" name="Table 4">
            <a:extLst>
              <a:ext uri="{FF2B5EF4-FFF2-40B4-BE49-F238E27FC236}">
                <a16:creationId xmlns:a16="http://schemas.microsoft.com/office/drawing/2014/main" xmlns="" id="{118BE165-2C96-F27D-CEA6-C1BC9C666D57}"/>
              </a:ext>
            </a:extLst>
          </p:cNvPr>
          <p:cNvGraphicFramePr>
            <a:graphicFrameLocks noGrp="1"/>
          </p:cNvGraphicFramePr>
          <p:nvPr>
            <p:extLst>
              <p:ext uri="{D42A27DB-BD31-4B8C-83A1-F6EECF244321}">
                <p14:modId xmlns:p14="http://schemas.microsoft.com/office/powerpoint/2010/main" xmlns="" val="1236193093"/>
              </p:ext>
            </p:extLst>
          </p:nvPr>
        </p:nvGraphicFramePr>
        <p:xfrm>
          <a:off x="6028259" y="707045"/>
          <a:ext cx="6095999" cy="5358479"/>
        </p:xfrm>
        <a:graphic>
          <a:graphicData uri="http://schemas.openxmlformats.org/drawingml/2006/table">
            <a:tbl>
              <a:tblPr firstRow="1" bandRow="1">
                <a:tableStyleId>{5C22544A-7EE6-4342-B048-85BDC9FD1C3A}</a:tableStyleId>
              </a:tblPr>
              <a:tblGrid>
                <a:gridCol w="1646642">
                  <a:extLst>
                    <a:ext uri="{9D8B030D-6E8A-4147-A177-3AD203B41FA5}">
                      <a16:colId xmlns:a16="http://schemas.microsoft.com/office/drawing/2014/main" xmlns="" val="1086702566"/>
                    </a:ext>
                  </a:extLst>
                </a:gridCol>
                <a:gridCol w="1361767">
                  <a:extLst>
                    <a:ext uri="{9D8B030D-6E8A-4147-A177-3AD203B41FA5}">
                      <a16:colId xmlns:a16="http://schemas.microsoft.com/office/drawing/2014/main" xmlns="" val="373324282"/>
                    </a:ext>
                  </a:extLst>
                </a:gridCol>
                <a:gridCol w="1643512">
                  <a:extLst>
                    <a:ext uri="{9D8B030D-6E8A-4147-A177-3AD203B41FA5}">
                      <a16:colId xmlns:a16="http://schemas.microsoft.com/office/drawing/2014/main" xmlns="" val="2125999184"/>
                    </a:ext>
                  </a:extLst>
                </a:gridCol>
                <a:gridCol w="1444078">
                  <a:extLst>
                    <a:ext uri="{9D8B030D-6E8A-4147-A177-3AD203B41FA5}">
                      <a16:colId xmlns:a16="http://schemas.microsoft.com/office/drawing/2014/main" xmlns="" val="3994493882"/>
                    </a:ext>
                  </a:extLst>
                </a:gridCol>
              </a:tblGrid>
              <a:tr h="551499">
                <a:tc>
                  <a:txBody>
                    <a:bodyPr/>
                    <a:lstStyle/>
                    <a:p>
                      <a:r>
                        <a:rPr lang="en-US" sz="1100">
                          <a:solidFill>
                            <a:schemeClr val="tx1"/>
                          </a:solidFill>
                        </a:rPr>
                        <a:t>District Municipality DM Plans</a:t>
                      </a:r>
                      <a:endParaRPr lang="en-ZA" sz="1100">
                        <a:solidFill>
                          <a:schemeClr val="tx1"/>
                        </a:solidFill>
                      </a:endParaRPr>
                    </a:p>
                  </a:txBody>
                  <a:tcPr/>
                </a:tc>
                <a:tc>
                  <a:txBody>
                    <a:bodyPr/>
                    <a:lstStyle/>
                    <a:p>
                      <a:r>
                        <a:rPr lang="en-US" sz="1100">
                          <a:solidFill>
                            <a:schemeClr val="tx1"/>
                          </a:solidFill>
                        </a:rPr>
                        <a:t>Date developed </a:t>
                      </a:r>
                      <a:endParaRPr lang="en-ZA" sz="1100">
                        <a:solidFill>
                          <a:schemeClr val="tx1"/>
                        </a:solidFill>
                      </a:endParaRPr>
                    </a:p>
                  </a:txBody>
                  <a:tcPr/>
                </a:tc>
                <a:tc>
                  <a:txBody>
                    <a:bodyPr/>
                    <a:lstStyle/>
                    <a:p>
                      <a:r>
                        <a:rPr lang="en-US" sz="1100">
                          <a:solidFill>
                            <a:schemeClr val="tx1"/>
                          </a:solidFill>
                        </a:rPr>
                        <a:t>Local Municipality DM Plans</a:t>
                      </a:r>
                      <a:endParaRPr lang="en-ZA" sz="110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rPr>
                        <a:t>Developed/ review date</a:t>
                      </a:r>
                      <a:endParaRPr lang="en-ZA" sz="1100">
                        <a:solidFill>
                          <a:schemeClr val="tx1"/>
                        </a:solidFill>
                      </a:endParaRPr>
                    </a:p>
                  </a:txBody>
                  <a:tcPr/>
                </a:tc>
                <a:extLst>
                  <a:ext uri="{0D108BD9-81ED-4DB2-BD59-A6C34878D82A}">
                    <a16:rowId xmlns:a16="http://schemas.microsoft.com/office/drawing/2014/main" xmlns="" val="243631116"/>
                  </a:ext>
                </a:extLst>
              </a:tr>
              <a:tr h="772826">
                <a:tc>
                  <a:txBody>
                    <a:bodyPr/>
                    <a:lstStyle/>
                    <a:p>
                      <a:r>
                        <a:rPr lang="en-US" sz="1100"/>
                        <a:t>7. uThukela</a:t>
                      </a:r>
                      <a:endParaRPr lang="en-ZA" sz="1100"/>
                    </a:p>
                  </a:txBody>
                  <a:tcPr/>
                </a:tc>
                <a:tc>
                  <a:txBody>
                    <a:bodyPr/>
                    <a:lstStyle/>
                    <a:p>
                      <a:r>
                        <a:rPr lang="en-US" sz="1100"/>
                        <a:t>2018</a:t>
                      </a:r>
                      <a:endParaRPr lang="en-ZA" sz="1100"/>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Inkosi Langalibalele (</a:t>
                      </a:r>
                      <a:r>
                        <a:rPr lang="en-US" sz="1100" err="1"/>
                        <a:t>uMtshezi</a:t>
                      </a:r>
                      <a:r>
                        <a:rPr lang="en-US" sz="1100"/>
                        <a:t>)</a:t>
                      </a:r>
                    </a:p>
                    <a:p>
                      <a:pPr marL="171450" indent="-171450">
                        <a:buFont typeface="Arial" panose="020B0604020202020204" pitchFamily="34" charset="0"/>
                        <a:buChar char="•"/>
                      </a:pPr>
                      <a:r>
                        <a:rPr lang="en-US" sz="1100"/>
                        <a:t>Alfred Duma </a:t>
                      </a:r>
                    </a:p>
                    <a:p>
                      <a:pPr marL="171450" indent="-171450">
                        <a:buFont typeface="Arial" panose="020B0604020202020204" pitchFamily="34" charset="0"/>
                        <a:buChar char="•"/>
                      </a:pPr>
                      <a:r>
                        <a:rPr lang="en-US" sz="1100" err="1"/>
                        <a:t>Okhahlamba</a:t>
                      </a:r>
                      <a:endParaRPr lang="en-US" sz="1100"/>
                    </a:p>
                  </a:txBody>
                  <a:tcPr/>
                </a:tc>
                <a:tc>
                  <a:txBody>
                    <a:bodyPr/>
                    <a:lstStyle/>
                    <a:p>
                      <a:pPr marL="171450" indent="-171450">
                        <a:buFont typeface="Arial" panose="020B0604020202020204" pitchFamily="34" charset="0"/>
                        <a:buChar char="•"/>
                      </a:pPr>
                      <a:r>
                        <a:rPr lang="en-US" sz="1100"/>
                        <a:t>Jul 2005</a:t>
                      </a:r>
                    </a:p>
                    <a:p>
                      <a:pPr marL="171450" indent="-171450">
                        <a:buFont typeface="Arial" panose="020B0604020202020204" pitchFamily="34" charset="0"/>
                        <a:buChar char="•"/>
                      </a:pPr>
                      <a:endParaRPr lang="en-US" sz="11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txBody>
                  <a:tcPr/>
                </a:tc>
                <a:extLst>
                  <a:ext uri="{0D108BD9-81ED-4DB2-BD59-A6C34878D82A}">
                    <a16:rowId xmlns:a16="http://schemas.microsoft.com/office/drawing/2014/main" xmlns="" val="3592652615"/>
                  </a:ext>
                </a:extLst>
              </a:tr>
              <a:tr h="942848">
                <a:tc>
                  <a:txBody>
                    <a:bodyPr/>
                    <a:lstStyle/>
                    <a:p>
                      <a:r>
                        <a:rPr lang="en-US" sz="1100"/>
                        <a:t>8. uThungulu/ King </a:t>
                      </a:r>
                      <a:r>
                        <a:rPr lang="en-US" sz="1100" err="1"/>
                        <a:t>Cetshwayo</a:t>
                      </a:r>
                      <a:endParaRPr lang="en-ZA" sz="1100"/>
                    </a:p>
                  </a:txBody>
                  <a:tcPr/>
                </a:tc>
                <a:tc>
                  <a:txBody>
                    <a:bodyPr/>
                    <a:lstStyle/>
                    <a:p>
                      <a:r>
                        <a:rPr lang="en-US" sz="1100"/>
                        <a:t>No date</a:t>
                      </a:r>
                      <a:endParaRPr lang="en-ZA" sz="1100"/>
                    </a:p>
                  </a:txBody>
                  <a:tcPr/>
                </a:tc>
                <a:tc>
                  <a:txBody>
                    <a:bodyPr/>
                    <a:lstStyle/>
                    <a:p>
                      <a:pPr marL="171450" indent="-171450">
                        <a:buFont typeface="Arial" panose="020B0604020202020204" pitchFamily="34" charset="0"/>
                        <a:buChar char="•"/>
                      </a:pPr>
                      <a:r>
                        <a:rPr lang="en-ZA" sz="1100"/>
                        <a:t>City of </a:t>
                      </a:r>
                      <a:r>
                        <a:rPr lang="en-ZA" sz="1100" err="1"/>
                        <a:t>uMhlathuze</a:t>
                      </a:r>
                      <a:r>
                        <a:rPr lang="en-ZA" sz="1100"/>
                        <a:t> </a:t>
                      </a:r>
                    </a:p>
                    <a:p>
                      <a:pPr marL="171450" indent="-171450">
                        <a:buFont typeface="Arial" panose="020B0604020202020204" pitchFamily="34" charset="0"/>
                        <a:buChar char="•"/>
                      </a:pPr>
                      <a:r>
                        <a:rPr lang="en-ZA" sz="1100" err="1"/>
                        <a:t>Mthonjaneni</a:t>
                      </a:r>
                      <a:r>
                        <a:rPr lang="en-ZA" sz="1100"/>
                        <a:t> </a:t>
                      </a:r>
                    </a:p>
                    <a:p>
                      <a:pPr marL="171450" indent="-171450">
                        <a:buFont typeface="Arial" panose="020B0604020202020204" pitchFamily="34" charset="0"/>
                        <a:buChar char="•"/>
                      </a:pPr>
                      <a:r>
                        <a:rPr lang="en-ZA" sz="1100"/>
                        <a:t>Nkandla </a:t>
                      </a:r>
                    </a:p>
                    <a:p>
                      <a:pPr marL="171450" indent="-171450">
                        <a:buFont typeface="Arial" panose="020B0604020202020204" pitchFamily="34" charset="0"/>
                        <a:buChar char="•"/>
                      </a:pPr>
                      <a:r>
                        <a:rPr lang="en-ZA" sz="1100" err="1"/>
                        <a:t>uMfolozi</a:t>
                      </a:r>
                      <a:r>
                        <a:rPr lang="en-ZA" sz="1100"/>
                        <a:t> </a:t>
                      </a:r>
                    </a:p>
                    <a:p>
                      <a:pPr marL="171450" indent="-171450">
                        <a:buFont typeface="Arial" panose="020B0604020202020204" pitchFamily="34" charset="0"/>
                        <a:buChar char="•"/>
                      </a:pPr>
                      <a:r>
                        <a:rPr lang="en-ZA" sz="1100" err="1"/>
                        <a:t>uMlalazi</a:t>
                      </a:r>
                      <a:r>
                        <a:rPr lang="en-ZA" sz="1100"/>
                        <a:t> </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txBody>
                  <a:tcPr/>
                </a:tc>
                <a:extLst>
                  <a:ext uri="{0D108BD9-81ED-4DB2-BD59-A6C34878D82A}">
                    <a16:rowId xmlns:a16="http://schemas.microsoft.com/office/drawing/2014/main" xmlns="" val="1922402510"/>
                  </a:ext>
                </a:extLst>
              </a:tr>
              <a:tr h="602805">
                <a:tc>
                  <a:txBody>
                    <a:bodyPr/>
                    <a:lstStyle/>
                    <a:p>
                      <a:r>
                        <a:rPr lang="en-US" sz="1100"/>
                        <a:t>9. uMzinyathi</a:t>
                      </a:r>
                      <a:endParaRPr lang="en-ZA" sz="1100"/>
                    </a:p>
                  </a:txBody>
                  <a:tcPr/>
                </a:tc>
                <a:tc>
                  <a:txBody>
                    <a:bodyPr/>
                    <a:lstStyle/>
                    <a:p>
                      <a:r>
                        <a:rPr lang="en-US" sz="1100"/>
                        <a:t>Apr 2018</a:t>
                      </a:r>
                      <a:endParaRPr lang="en-ZA" sz="1100"/>
                    </a:p>
                  </a:txBody>
                  <a:tcPr/>
                </a:tc>
                <a:tc>
                  <a:txBody>
                    <a:bodyPr/>
                    <a:lstStyle/>
                    <a:p>
                      <a:pPr marL="171450" indent="-171450">
                        <a:buFont typeface="Arial" panose="020B0604020202020204" pitchFamily="34" charset="0"/>
                        <a:buChar char="•"/>
                      </a:pPr>
                      <a:r>
                        <a:rPr lang="en-US" sz="1100" err="1"/>
                        <a:t>Msinga</a:t>
                      </a:r>
                      <a:endParaRPr lang="en-US" sz="1100"/>
                    </a:p>
                    <a:p>
                      <a:pPr marL="171450" indent="-171450">
                        <a:buFont typeface="Arial" panose="020B0604020202020204" pitchFamily="34" charset="0"/>
                        <a:buChar char="•"/>
                      </a:pPr>
                      <a:r>
                        <a:rPr lang="en-US" sz="1100" err="1"/>
                        <a:t>Nquthu</a:t>
                      </a:r>
                      <a:endParaRPr lang="en-US" sz="1100"/>
                    </a:p>
                    <a:p>
                      <a:pPr marL="171450" indent="-171450">
                        <a:buFont typeface="Arial" panose="020B0604020202020204" pitchFamily="34" charset="0"/>
                        <a:buChar char="•"/>
                      </a:pPr>
                      <a:r>
                        <a:rPr lang="en-US" sz="1100" err="1"/>
                        <a:t>eNduneni</a:t>
                      </a:r>
                      <a:endParaRPr lang="en-ZA" sz="1100"/>
                    </a:p>
                  </a:txBody>
                  <a:tcPr/>
                </a:tc>
                <a:tc>
                  <a:txBody>
                    <a:bodyPr/>
                    <a:lstStyle/>
                    <a:p>
                      <a:pPr marL="171450" indent="-171450">
                        <a:buFont typeface="Arial" panose="020B0604020202020204" pitchFamily="34" charset="0"/>
                        <a:buChar char="•"/>
                      </a:pPr>
                      <a:r>
                        <a:rPr lang="en-US" sz="1100"/>
                        <a:t>Dec 2015</a:t>
                      </a:r>
                    </a:p>
                    <a:p>
                      <a:pPr marL="171450" indent="-171450">
                        <a:buFont typeface="Arial" panose="020B0604020202020204" pitchFamily="34" charset="0"/>
                        <a:buChar char="•"/>
                      </a:pPr>
                      <a:r>
                        <a:rPr lang="en-US" sz="1100"/>
                        <a:t>Mar 2016</a:t>
                      </a:r>
                    </a:p>
                    <a:p>
                      <a:pPr marL="171450" indent="-171450">
                        <a:buFont typeface="Arial" panose="020B0604020202020204" pitchFamily="34" charset="0"/>
                        <a:buChar char="•"/>
                      </a:pPr>
                      <a:r>
                        <a:rPr lang="en-US" sz="1100"/>
                        <a:t>Jul 2005</a:t>
                      </a:r>
                      <a:endParaRPr lang="en-ZA" sz="1100"/>
                    </a:p>
                  </a:txBody>
                  <a:tcPr/>
                </a:tc>
                <a:extLst>
                  <a:ext uri="{0D108BD9-81ED-4DB2-BD59-A6C34878D82A}">
                    <a16:rowId xmlns:a16="http://schemas.microsoft.com/office/drawing/2014/main" xmlns="" val="626339239"/>
                  </a:ext>
                </a:extLst>
              </a:tr>
              <a:tr h="942848">
                <a:tc>
                  <a:txBody>
                    <a:bodyPr/>
                    <a:lstStyle/>
                    <a:p>
                      <a:r>
                        <a:rPr lang="en-US" sz="1100"/>
                        <a:t>10. Zululand </a:t>
                      </a:r>
                      <a:endParaRPr lang="en-ZA" sz="1100"/>
                    </a:p>
                  </a:txBody>
                  <a:tcPr/>
                </a:tc>
                <a:tc>
                  <a:txBody>
                    <a:bodyPr/>
                    <a:lstStyle/>
                    <a:p>
                      <a:r>
                        <a:rPr lang="en-US" sz="1100"/>
                        <a:t>Dec 2021</a:t>
                      </a:r>
                      <a:endParaRPr lang="en-ZA" sz="1100"/>
                    </a:p>
                  </a:txBody>
                  <a:tcPr/>
                </a:tc>
                <a:tc>
                  <a:txBody>
                    <a:bodyPr/>
                    <a:lstStyle/>
                    <a:p>
                      <a:pPr marL="171450" indent="-171450">
                        <a:buFont typeface="Arial" panose="020B0604020202020204" pitchFamily="34" charset="0"/>
                        <a:buChar char="•"/>
                      </a:pPr>
                      <a:r>
                        <a:rPr lang="en-US" sz="1100" err="1"/>
                        <a:t>uLundi</a:t>
                      </a:r>
                      <a:r>
                        <a:rPr lang="en-US" sz="1100"/>
                        <a:t> </a:t>
                      </a:r>
                    </a:p>
                    <a:p>
                      <a:pPr marL="171450" indent="-171450">
                        <a:buFont typeface="Arial" panose="020B0604020202020204" pitchFamily="34" charset="0"/>
                        <a:buChar char="•"/>
                      </a:pPr>
                      <a:r>
                        <a:rPr lang="en-ZA" sz="1100" err="1"/>
                        <a:t>AbaQulusi</a:t>
                      </a:r>
                      <a:r>
                        <a:rPr lang="en-ZA" sz="1100"/>
                        <a:t> </a:t>
                      </a:r>
                    </a:p>
                    <a:p>
                      <a:pPr marL="171450" indent="-171450">
                        <a:buFont typeface="Arial" panose="020B0604020202020204" pitchFamily="34" charset="0"/>
                        <a:buChar char="•"/>
                      </a:pPr>
                      <a:r>
                        <a:rPr lang="en-ZA" sz="1100"/>
                        <a:t>eDumbe </a:t>
                      </a:r>
                    </a:p>
                    <a:p>
                      <a:pPr marL="171450" indent="-171450">
                        <a:buFont typeface="Arial" panose="020B0604020202020204" pitchFamily="34" charset="0"/>
                        <a:buChar char="•"/>
                      </a:pPr>
                      <a:r>
                        <a:rPr lang="en-ZA" sz="1100"/>
                        <a:t>Nongoma </a:t>
                      </a:r>
                    </a:p>
                    <a:p>
                      <a:pPr marL="171450" indent="-171450">
                        <a:buFont typeface="Arial" panose="020B0604020202020204" pitchFamily="34" charset="0"/>
                        <a:buChar char="•"/>
                      </a:pPr>
                      <a:r>
                        <a:rPr lang="en-ZA" sz="1100"/>
                        <a:t>uPhongolo </a:t>
                      </a:r>
                    </a:p>
                  </a:txBody>
                  <a:tcPr/>
                </a:tc>
                <a:tc>
                  <a:txBody>
                    <a:bodyPr/>
                    <a:lstStyle/>
                    <a:p>
                      <a:pPr marL="171450" indent="-171450">
                        <a:buFont typeface="Arial" panose="020B0604020202020204" pitchFamily="34" charset="0"/>
                        <a:buChar char="•"/>
                      </a:pPr>
                      <a:r>
                        <a:rPr lang="en-US" sz="1100"/>
                        <a:t>Oct 2013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txBody>
                  <a:tcPr/>
                </a:tc>
                <a:extLst>
                  <a:ext uri="{0D108BD9-81ED-4DB2-BD59-A6C34878D82A}">
                    <a16:rowId xmlns:a16="http://schemas.microsoft.com/office/drawing/2014/main" xmlns="" val="4007189302"/>
                  </a:ext>
                </a:extLst>
              </a:tr>
              <a:tr h="942848">
                <a:tc>
                  <a:txBody>
                    <a:bodyPr/>
                    <a:lstStyle/>
                    <a:p>
                      <a:r>
                        <a:rPr lang="en-US" sz="1100" u="sng">
                          <a:solidFill>
                            <a:schemeClr val="tx1"/>
                          </a:solidFill>
                        </a:rPr>
                        <a:t>11. uGu </a:t>
                      </a:r>
                      <a:endParaRPr lang="en-ZA" sz="1100" u="sng">
                        <a:solidFill>
                          <a:schemeClr val="tx1"/>
                        </a:solidFill>
                      </a:endParaRPr>
                    </a:p>
                  </a:txBody>
                  <a:tcPr/>
                </a:tc>
                <a:tc>
                  <a:txBody>
                    <a:bodyPr/>
                    <a:lstStyle/>
                    <a:p>
                      <a:r>
                        <a:rPr lang="en-US" sz="1100" u="sng">
                          <a:solidFill>
                            <a:schemeClr val="tx1"/>
                          </a:solidFill>
                        </a:rPr>
                        <a:t>No Plan submitted to the NDMC</a:t>
                      </a:r>
                    </a:p>
                    <a:p>
                      <a:endParaRPr lang="en-ZA" sz="1100" u="sng">
                        <a:solidFill>
                          <a:schemeClr val="tx1"/>
                        </a:solidFill>
                      </a:endParaRPr>
                    </a:p>
                  </a:txBody>
                  <a:tcPr/>
                </a:tc>
                <a:tc>
                  <a:txBody>
                    <a:bodyPr/>
                    <a:lstStyle/>
                    <a:p>
                      <a:pPr marL="171450" indent="-171450">
                        <a:buFont typeface="Arial" panose="020B0604020202020204" pitchFamily="34" charset="0"/>
                        <a:buChar char="•"/>
                      </a:pPr>
                      <a:r>
                        <a:rPr lang="en-ZA" sz="1100"/>
                        <a:t>uMzimkhulu </a:t>
                      </a:r>
                    </a:p>
                    <a:p>
                      <a:pPr marL="171450" indent="-171450">
                        <a:buFont typeface="Arial" panose="020B0604020202020204" pitchFamily="34" charset="0"/>
                        <a:buChar char="•"/>
                      </a:pPr>
                      <a:r>
                        <a:rPr lang="en-ZA" sz="1100"/>
                        <a:t>Ray Nkonyeni </a:t>
                      </a:r>
                    </a:p>
                    <a:p>
                      <a:pPr marL="171450" indent="-171450">
                        <a:buFont typeface="Arial" panose="020B0604020202020204" pitchFamily="34" charset="0"/>
                        <a:buChar char="•"/>
                      </a:pPr>
                      <a:r>
                        <a:rPr lang="en-ZA" sz="1100" err="1"/>
                        <a:t>Umdoni</a:t>
                      </a:r>
                      <a:r>
                        <a:rPr lang="en-ZA" sz="1100"/>
                        <a:t> </a:t>
                      </a:r>
                    </a:p>
                    <a:p>
                      <a:pPr marL="171450" indent="-171450">
                        <a:buFont typeface="Arial" panose="020B0604020202020204" pitchFamily="34" charset="0"/>
                        <a:buChar char="•"/>
                      </a:pPr>
                      <a:r>
                        <a:rPr lang="en-ZA" sz="1100" err="1"/>
                        <a:t>Umuziwabantu</a:t>
                      </a:r>
                      <a:r>
                        <a:rPr lang="en-ZA" sz="1100"/>
                        <a:t> </a:t>
                      </a:r>
                    </a:p>
                    <a:p>
                      <a:pPr marL="171450" indent="-171450">
                        <a:buFont typeface="Arial" panose="020B0604020202020204" pitchFamily="34" charset="0"/>
                        <a:buChar char="•"/>
                      </a:pPr>
                      <a:r>
                        <a:rPr lang="en-ZA" sz="1100"/>
                        <a:t>Umzumbe </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Not submitted</a:t>
                      </a:r>
                      <a:endParaRPr lang="en-ZA" sz="1100"/>
                    </a:p>
                  </a:txBody>
                  <a:tcPr/>
                </a:tc>
                <a:extLst>
                  <a:ext uri="{0D108BD9-81ED-4DB2-BD59-A6C34878D82A}">
                    <a16:rowId xmlns:a16="http://schemas.microsoft.com/office/drawing/2014/main" xmlns="" val="4016519335"/>
                  </a:ext>
                </a:extLst>
              </a:tr>
              <a:tr h="602805">
                <a:tc>
                  <a:txBody>
                    <a:bodyPr/>
                    <a:lstStyle/>
                    <a:p>
                      <a:r>
                        <a:rPr lang="en-US" sz="1100" b="1"/>
                        <a:t>Total of submitted DM Plans by District Municipalities</a:t>
                      </a:r>
                      <a:endParaRPr lang="en-ZA" sz="1100" b="1"/>
                    </a:p>
                  </a:txBody>
                  <a:tcPr/>
                </a:tc>
                <a:tc>
                  <a:txBody>
                    <a:bodyPr/>
                    <a:lstStyle/>
                    <a:p>
                      <a:r>
                        <a:rPr lang="en-US" sz="1100" b="1"/>
                        <a:t>10</a:t>
                      </a:r>
                      <a:endParaRPr lang="en-ZA" sz="1100" b="1"/>
                    </a:p>
                  </a:txBody>
                  <a:tcPr/>
                </a:tc>
                <a:tc>
                  <a:txBody>
                    <a:bodyPr/>
                    <a:lstStyle/>
                    <a:p>
                      <a:r>
                        <a:rPr lang="en-US" sz="1100" b="1"/>
                        <a:t>Total of submitted DM Plans by Local Municipalities</a:t>
                      </a:r>
                      <a:endParaRPr lang="en-ZA" sz="1100" b="1"/>
                    </a:p>
                  </a:txBody>
                  <a:tcPr/>
                </a:tc>
                <a:tc>
                  <a:txBody>
                    <a:bodyPr/>
                    <a:lstStyle/>
                    <a:p>
                      <a:r>
                        <a:rPr lang="en-US" sz="1100" b="1"/>
                        <a:t>11 </a:t>
                      </a:r>
                      <a:endParaRPr lang="en-ZA" sz="1100" b="1"/>
                    </a:p>
                  </a:txBody>
                  <a:tcPr/>
                </a:tc>
                <a:extLst>
                  <a:ext uri="{0D108BD9-81ED-4DB2-BD59-A6C34878D82A}">
                    <a16:rowId xmlns:a16="http://schemas.microsoft.com/office/drawing/2014/main" xmlns="" val="1881666793"/>
                  </a:ext>
                </a:extLst>
              </a:tr>
            </a:tbl>
          </a:graphicData>
        </a:graphic>
      </p:graphicFrame>
      <p:sp>
        <p:nvSpPr>
          <p:cNvPr id="9" name="TextBox 8">
            <a:extLst>
              <a:ext uri="{FF2B5EF4-FFF2-40B4-BE49-F238E27FC236}">
                <a16:creationId xmlns:a16="http://schemas.microsoft.com/office/drawing/2014/main" xmlns="" id="{D12B4AC0-4DEB-EAC2-0235-C9AC34745A1F}"/>
              </a:ext>
            </a:extLst>
          </p:cNvPr>
          <p:cNvSpPr txBox="1"/>
          <p:nvPr/>
        </p:nvSpPr>
        <p:spPr>
          <a:xfrm>
            <a:off x="67741" y="6065522"/>
            <a:ext cx="11914393" cy="276999"/>
          </a:xfrm>
          <a:prstGeom prst="rect">
            <a:avLst/>
          </a:prstGeom>
          <a:noFill/>
        </p:spPr>
        <p:txBody>
          <a:bodyPr wrap="square">
            <a:spAutoFit/>
          </a:bodyPr>
          <a:lstStyle/>
          <a:p>
            <a:r>
              <a:rPr lang="en-US" sz="1200" b="1" i="1"/>
              <a:t>NB: PDMCs, including KZN are regularly engaged. A circular was issued to all the PDMCs requesting for the submission of developed or updated DM Plans  </a:t>
            </a:r>
          </a:p>
        </p:txBody>
      </p:sp>
    </p:spTree>
    <p:extLst>
      <p:ext uri="{BB962C8B-B14F-4D97-AF65-F5344CB8AC3E}">
        <p14:creationId xmlns:p14="http://schemas.microsoft.com/office/powerpoint/2010/main" xmlns="" val="252425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6A56C5-5B38-4D46-8450-F60FD281CAFB}"/>
              </a:ext>
            </a:extLst>
          </p:cNvPr>
          <p:cNvSpPr>
            <a:spLocks noGrp="1"/>
          </p:cNvSpPr>
          <p:nvPr>
            <p:ph type="title"/>
          </p:nvPr>
        </p:nvSpPr>
        <p:spPr>
          <a:xfrm>
            <a:off x="0" y="0"/>
            <a:ext cx="12192000" cy="619760"/>
          </a:xfrm>
        </p:spPr>
        <p:txBody>
          <a:bodyPr lIns="91440" tIns="45720" rIns="91440" bIns="45720" anchor="t"/>
          <a:lstStyle/>
          <a:p>
            <a:pPr marR="0" lvl="0" algn="ctr" defTabSz="685800" rtl="0" eaLnBrk="0" fontAlgn="base" latinLnBrk="0" hangingPunct="0">
              <a:lnSpc>
                <a:spcPct val="90000"/>
              </a:lnSpc>
              <a:spcBef>
                <a:spcPts val="750"/>
              </a:spcBef>
              <a:spcAft>
                <a:spcPct val="0"/>
              </a:spcAft>
              <a:buClrTx/>
              <a:buSzTx/>
              <a:tabLst/>
              <a:defRPr/>
            </a:pPr>
            <a:r>
              <a:rPr lang="en-US" sz="1800" b="1" dirty="0"/>
              <a:t/>
            </a:r>
            <a:br>
              <a:rPr lang="en-US" sz="1800" b="1" dirty="0"/>
            </a:br>
            <a:r>
              <a:rPr lang="en-US" sz="1800" b="1" dirty="0">
                <a:solidFill>
                  <a:schemeClr val="accent2"/>
                </a:solidFill>
              </a:rPr>
              <a:t>disaster management plans for KZN Province and support by sector departments</a:t>
            </a:r>
            <a:endParaRPr lang="en-ZA" sz="1800" b="1" i="0" u="none" strike="noStrike" kern="1200" cap="none" spc="0" normalizeH="0" baseline="0" noProof="0">
              <a:ln>
                <a:noFill/>
              </a:ln>
              <a:solidFill>
                <a:schemeClr val="accent2"/>
              </a:solidFill>
              <a:effectLst/>
              <a:uLnTx/>
              <a:uFillTx/>
              <a:ea typeface="+mn-ea"/>
              <a:cs typeface="Arial" panose="020B0604020202020204" pitchFamily="34" charset="0"/>
            </a:endParaRPr>
          </a:p>
        </p:txBody>
      </p:sp>
      <p:sp>
        <p:nvSpPr>
          <p:cNvPr id="3" name="Content Placeholder 2">
            <a:extLst>
              <a:ext uri="{FF2B5EF4-FFF2-40B4-BE49-F238E27FC236}">
                <a16:creationId xmlns:a16="http://schemas.microsoft.com/office/drawing/2014/main" xmlns="" id="{99FADFB2-FC69-4E2D-9DF9-E5A94F4ED296}"/>
              </a:ext>
            </a:extLst>
          </p:cNvPr>
          <p:cNvSpPr>
            <a:spLocks noGrp="1"/>
          </p:cNvSpPr>
          <p:nvPr>
            <p:ph sz="half" idx="2"/>
          </p:nvPr>
        </p:nvSpPr>
        <p:spPr>
          <a:xfrm>
            <a:off x="219074" y="782444"/>
            <a:ext cx="5285020" cy="5943476"/>
          </a:xfrm>
        </p:spPr>
        <p:txBody>
          <a:bodyPr lIns="91440" tIns="45720" rIns="91440" bIns="45720" anchor="t"/>
          <a:lstStyle/>
          <a:p>
            <a:pPr marL="0" indent="0">
              <a:lnSpc>
                <a:spcPct val="150000"/>
              </a:lnSpc>
              <a:spcBef>
                <a:spcPts val="0"/>
              </a:spcBef>
              <a:buNone/>
            </a:pPr>
            <a:r>
              <a:rPr lang="en-US" sz="1800" b="1" dirty="0">
                <a:ea typeface="Calibri"/>
              </a:rPr>
              <a:t>   KZN DM Plans assessed by the NDMC</a:t>
            </a:r>
          </a:p>
          <a:p>
            <a:pPr marL="0" lvl="1" indent="0">
              <a:lnSpc>
                <a:spcPct val="150000"/>
              </a:lnSpc>
              <a:spcBef>
                <a:spcPts val="0"/>
              </a:spcBef>
              <a:buNone/>
            </a:pPr>
            <a:endParaRPr lang="en-US" sz="1800">
              <a:effectLst/>
              <a:highlight>
                <a:srgbClr val="FFFF00"/>
              </a:highlight>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None/>
              <a:tabLst/>
              <a:defRPr/>
            </a:pPr>
            <a:endParaRPr kumimoji="0" lang="en-US" sz="1800" b="0" i="0" u="none" strike="noStrike" kern="1200" cap="none" spc="0" normalizeH="0" baseline="0" noProof="0">
              <a:ln>
                <a:noFill/>
              </a:ln>
              <a:solidFill>
                <a:srgbClr val="000000"/>
              </a:solidFill>
              <a:effectLst/>
              <a:highlight>
                <a:srgbClr val="FFFF00"/>
              </a:highlight>
              <a:uLnTx/>
              <a:uFillTx/>
              <a:ea typeface="+mn-ea"/>
              <a:cs typeface="+mn-cs"/>
            </a:endParaRPr>
          </a:p>
          <a:p>
            <a:pPr marL="0" marR="0" lvl="0" indent="0" algn="just" defTabSz="914400" rtl="0" eaLnBrk="1" fontAlgn="auto" latinLnBrk="0" hangingPunct="1">
              <a:lnSpc>
                <a:spcPct val="150000"/>
              </a:lnSpc>
              <a:spcBef>
                <a:spcPts val="0"/>
              </a:spcBef>
              <a:buClrTx/>
              <a:buSzTx/>
              <a:buNone/>
              <a:tabLst/>
              <a:defRPr/>
            </a:pPr>
            <a:endParaRPr lang="en-US" sz="1800">
              <a:solidFill>
                <a:srgbClr val="000000"/>
              </a:solidFill>
            </a:endParaRPr>
          </a:p>
          <a:p>
            <a:pPr marL="0" marR="0" lvl="0" indent="0" algn="just" defTabSz="914400" rtl="0" eaLnBrk="1" fontAlgn="auto" latinLnBrk="0" hangingPunct="1">
              <a:lnSpc>
                <a:spcPct val="150000"/>
              </a:lnSpc>
              <a:spcBef>
                <a:spcPts val="0"/>
              </a:spcBef>
              <a:buClrTx/>
              <a:buSz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a:p>
            <a:pPr marL="0" marR="0" lvl="0" indent="0" algn="just" defTabSz="914400" rtl="0" eaLnBrk="1" fontAlgn="auto" latinLnBrk="0" hangingPunct="1">
              <a:lnSpc>
                <a:spcPct val="107000"/>
              </a:lnSpc>
              <a:spcBef>
                <a:spcPts val="1000"/>
              </a:spcBef>
              <a:spcAft>
                <a:spcPts val="800"/>
              </a:spcAft>
              <a:buClrTx/>
              <a:buSzTx/>
              <a:buNone/>
              <a:tabLst/>
              <a:defRPr/>
            </a:pPr>
            <a:endParaRPr lang="en-US" sz="1800">
              <a:solidFill>
                <a:srgbClr val="000000"/>
              </a:solidFill>
            </a:endParaRPr>
          </a:p>
          <a:p>
            <a:pPr marL="0" marR="0" lvl="0" indent="0" algn="just" defTabSz="914400" rtl="0" eaLnBrk="1" fontAlgn="auto" latinLnBrk="0" hangingPunct="1">
              <a:lnSpc>
                <a:spcPct val="107000"/>
              </a:lnSpc>
              <a:spcBef>
                <a:spcPts val="1000"/>
              </a:spcBef>
              <a:spcAft>
                <a:spcPts val="800"/>
              </a:spcAft>
              <a:buClrTx/>
              <a:buSzTx/>
              <a:buNone/>
              <a:tabLst/>
              <a:defRPr/>
            </a:pPr>
            <a:endPar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342900" marR="0" lvl="0" indent="-342900" algn="just" defTabSz="914400" rtl="0" eaLnBrk="1" fontAlgn="auto" latinLnBrk="0" hangingPunct="1">
              <a:lnSpc>
                <a:spcPct val="107000"/>
              </a:lnSpc>
              <a:spcBef>
                <a:spcPts val="1000"/>
              </a:spcBef>
              <a:spcAft>
                <a:spcPts val="800"/>
              </a:spcAft>
              <a:buClrTx/>
              <a:buSzTx/>
              <a:buFont typeface="Symbol" panose="05050102010706020507" pitchFamily="18" charset="2"/>
              <a:buChar char=""/>
              <a:tabLst/>
              <a:defRPr/>
            </a:pPr>
            <a:endParaRPr kumimoji="0" lang="en-ZA" sz="2000" b="0" i="0" u="none" strike="noStrike" kern="1200" cap="none" spc="0" normalizeH="0" baseline="0" noProof="0">
              <a:ln>
                <a:noFill/>
              </a:ln>
              <a:solidFill>
                <a:srgbClr val="000000"/>
              </a:solidFill>
              <a:effectLst/>
              <a:uLnTx/>
              <a:uFillTx/>
              <a:latin typeface="Arial" panose="020B0604020202020204"/>
              <a:ea typeface="+mn-ea"/>
              <a:cs typeface="+mn-cs"/>
            </a:endParaRPr>
          </a:p>
          <a:p>
            <a:pPr lvl="0" algn="just">
              <a:lnSpc>
                <a:spcPct val="107000"/>
              </a:lnSpc>
              <a:spcAft>
                <a:spcPts val="800"/>
              </a:spcAft>
            </a:pPr>
            <a:endParaRPr lang="en-ZA"/>
          </a:p>
          <a:p>
            <a:pPr marL="342900" lvl="0" indent="-342900" algn="just">
              <a:lnSpc>
                <a:spcPct val="107000"/>
              </a:lnSpc>
              <a:spcAft>
                <a:spcPts val="800"/>
              </a:spcAft>
              <a:buFont typeface="Symbol" panose="05050102010706020507" pitchFamily="18" charset="2"/>
              <a:buChar char=""/>
            </a:pPr>
            <a:endParaRPr lang="en-ZA"/>
          </a:p>
          <a:p>
            <a:pPr marL="342900" lvl="0" indent="-342900" algn="just">
              <a:lnSpc>
                <a:spcPct val="107000"/>
              </a:lnSpc>
              <a:spcAft>
                <a:spcPts val="800"/>
              </a:spcAft>
              <a:buFont typeface="Symbol" panose="05050102010706020507" pitchFamily="18" charset="2"/>
              <a:buChar char=""/>
            </a:pPr>
            <a:endParaRPr lang="en-ZA"/>
          </a:p>
          <a:p>
            <a:endParaRPr lang="en-ZA"/>
          </a:p>
        </p:txBody>
      </p:sp>
      <p:sp>
        <p:nvSpPr>
          <p:cNvPr id="11" name="TextBox 10">
            <a:extLst>
              <a:ext uri="{FF2B5EF4-FFF2-40B4-BE49-F238E27FC236}">
                <a16:creationId xmlns:a16="http://schemas.microsoft.com/office/drawing/2014/main" xmlns="" id="{ADFEC455-1954-46F9-8E2F-41AEADBF707E}"/>
              </a:ext>
            </a:extLst>
          </p:cNvPr>
          <p:cNvSpPr txBox="1"/>
          <p:nvPr/>
        </p:nvSpPr>
        <p:spPr>
          <a:xfrm>
            <a:off x="1929460" y="2111545"/>
            <a:ext cx="50338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aphicFrame>
        <p:nvGraphicFramePr>
          <p:cNvPr id="6" name="Table 4">
            <a:extLst>
              <a:ext uri="{FF2B5EF4-FFF2-40B4-BE49-F238E27FC236}">
                <a16:creationId xmlns:a16="http://schemas.microsoft.com/office/drawing/2014/main" xmlns="" id="{3E2248F6-DF3D-A75D-D882-4295CF3E2112}"/>
              </a:ext>
            </a:extLst>
          </p:cNvPr>
          <p:cNvGraphicFramePr>
            <a:graphicFrameLocks noGrp="1"/>
          </p:cNvGraphicFramePr>
          <p:nvPr>
            <p:extLst>
              <p:ext uri="{D42A27DB-BD31-4B8C-83A1-F6EECF244321}">
                <p14:modId xmlns:p14="http://schemas.microsoft.com/office/powerpoint/2010/main" xmlns="" val="2385962350"/>
              </p:ext>
            </p:extLst>
          </p:nvPr>
        </p:nvGraphicFramePr>
        <p:xfrm>
          <a:off x="200489" y="1462743"/>
          <a:ext cx="4419148" cy="4690008"/>
        </p:xfrm>
        <a:graphic>
          <a:graphicData uri="http://schemas.openxmlformats.org/drawingml/2006/table">
            <a:tbl>
              <a:tblPr firstRow="1" bandRow="1">
                <a:tableStyleId>{5C22544A-7EE6-4342-B048-85BDC9FD1C3A}</a:tableStyleId>
              </a:tblPr>
              <a:tblGrid>
                <a:gridCol w="2155470">
                  <a:extLst>
                    <a:ext uri="{9D8B030D-6E8A-4147-A177-3AD203B41FA5}">
                      <a16:colId xmlns:a16="http://schemas.microsoft.com/office/drawing/2014/main" xmlns="" val="3004380854"/>
                    </a:ext>
                  </a:extLst>
                </a:gridCol>
                <a:gridCol w="2263678">
                  <a:extLst>
                    <a:ext uri="{9D8B030D-6E8A-4147-A177-3AD203B41FA5}">
                      <a16:colId xmlns:a16="http://schemas.microsoft.com/office/drawing/2014/main" xmlns="" val="1447736500"/>
                    </a:ext>
                  </a:extLst>
                </a:gridCol>
              </a:tblGrid>
              <a:tr h="746137">
                <a:tc>
                  <a:txBody>
                    <a:bodyPr/>
                    <a:lstStyle/>
                    <a:p>
                      <a:r>
                        <a:rPr lang="en-US" sz="1600" dirty="0"/>
                        <a:t>Assessed Plans </a:t>
                      </a:r>
                      <a:endParaRPr lang="en-ZA" sz="1600"/>
                    </a:p>
                  </a:txBody>
                  <a:tcPr/>
                </a:tc>
                <a:tc>
                  <a:txBody>
                    <a:bodyPr/>
                    <a:lstStyle/>
                    <a:p>
                      <a:r>
                        <a:rPr lang="en-US" sz="1600" dirty="0"/>
                        <a:t>Date of assessment </a:t>
                      </a:r>
                      <a:endParaRPr lang="en-ZA" sz="1600"/>
                    </a:p>
                  </a:txBody>
                  <a:tcPr/>
                </a:tc>
                <a:extLst>
                  <a:ext uri="{0D108BD9-81ED-4DB2-BD59-A6C34878D82A}">
                    <a16:rowId xmlns:a16="http://schemas.microsoft.com/office/drawing/2014/main" xmlns="" val="1432858821"/>
                  </a:ext>
                </a:extLst>
              </a:tr>
              <a:tr h="746137">
                <a:tc>
                  <a:txBody>
                    <a:bodyPr/>
                    <a:lstStyle/>
                    <a:p>
                      <a:r>
                        <a:rPr lang="en-US" sz="1600" dirty="0"/>
                        <a:t>eThekwini</a:t>
                      </a:r>
                      <a:endParaRPr lang="en-ZA" sz="1600"/>
                    </a:p>
                  </a:txBody>
                  <a:tcPr/>
                </a:tc>
                <a:tc>
                  <a:txBody>
                    <a:bodyPr/>
                    <a:lstStyle/>
                    <a:p>
                      <a:r>
                        <a:rPr lang="en-US" sz="1600" dirty="0"/>
                        <a:t>Sep 2020</a:t>
                      </a:r>
                      <a:endParaRPr lang="en-ZA" sz="1600"/>
                    </a:p>
                  </a:txBody>
                  <a:tcPr/>
                </a:tc>
                <a:extLst>
                  <a:ext uri="{0D108BD9-81ED-4DB2-BD59-A6C34878D82A}">
                    <a16:rowId xmlns:a16="http://schemas.microsoft.com/office/drawing/2014/main" xmlns="" val="1433791594"/>
                  </a:ext>
                </a:extLst>
              </a:tr>
              <a:tr h="746137">
                <a:tc>
                  <a:txBody>
                    <a:bodyPr/>
                    <a:lstStyle/>
                    <a:p>
                      <a:r>
                        <a:rPr lang="en-US" sz="1600" dirty="0"/>
                        <a:t>uMkhanyakude </a:t>
                      </a:r>
                      <a:endParaRPr lang="en-ZA" sz="1600"/>
                    </a:p>
                  </a:txBody>
                  <a:tcPr/>
                </a:tc>
                <a:tc>
                  <a:txBody>
                    <a:bodyPr/>
                    <a:lstStyle/>
                    <a:p>
                      <a:r>
                        <a:rPr lang="en-US" sz="1600" dirty="0"/>
                        <a:t>Dec 2021</a:t>
                      </a:r>
                      <a:endParaRPr lang="en-ZA" sz="1600"/>
                    </a:p>
                  </a:txBody>
                  <a:tcPr/>
                </a:tc>
                <a:extLst>
                  <a:ext uri="{0D108BD9-81ED-4DB2-BD59-A6C34878D82A}">
                    <a16:rowId xmlns:a16="http://schemas.microsoft.com/office/drawing/2014/main" xmlns="" val="2806433306"/>
                  </a:ext>
                </a:extLst>
              </a:tr>
              <a:tr h="746137">
                <a:tc>
                  <a:txBody>
                    <a:bodyPr/>
                    <a:lstStyle/>
                    <a:p>
                      <a:r>
                        <a:rPr lang="en-US" sz="1600" dirty="0"/>
                        <a:t>KZN Province</a:t>
                      </a:r>
                      <a:endParaRPr lang="en-ZA" sz="1600"/>
                    </a:p>
                  </a:txBody>
                  <a:tcPr/>
                </a:tc>
                <a:tc>
                  <a:txBody>
                    <a:bodyPr/>
                    <a:lstStyle/>
                    <a:p>
                      <a:r>
                        <a:rPr lang="en-US" sz="1600" dirty="0"/>
                        <a:t>Dec 2021</a:t>
                      </a:r>
                      <a:endParaRPr lang="en-ZA" sz="1600"/>
                    </a:p>
                  </a:txBody>
                  <a:tcPr/>
                </a:tc>
                <a:extLst>
                  <a:ext uri="{0D108BD9-81ED-4DB2-BD59-A6C34878D82A}">
                    <a16:rowId xmlns:a16="http://schemas.microsoft.com/office/drawing/2014/main" xmlns="" val="3823931442"/>
                  </a:ext>
                </a:extLst>
              </a:tr>
              <a:tr h="746137">
                <a:tc>
                  <a:txBody>
                    <a:bodyPr/>
                    <a:lstStyle/>
                    <a:p>
                      <a:r>
                        <a:rPr lang="en-US" sz="1600" dirty="0" err="1"/>
                        <a:t>UThukela</a:t>
                      </a:r>
                      <a:endParaRPr lang="en-US" sz="1600" dirty="0"/>
                    </a:p>
                  </a:txBody>
                  <a:tcPr/>
                </a:tc>
                <a:tc>
                  <a:txBody>
                    <a:bodyPr/>
                    <a:lstStyle/>
                    <a:p>
                      <a:r>
                        <a:rPr lang="en-US" sz="1600" dirty="0"/>
                        <a:t>Mar 2022</a:t>
                      </a:r>
                      <a:endParaRPr lang="en-ZA" sz="1600"/>
                    </a:p>
                  </a:txBody>
                  <a:tcPr/>
                </a:tc>
                <a:extLst>
                  <a:ext uri="{0D108BD9-81ED-4DB2-BD59-A6C34878D82A}">
                    <a16:rowId xmlns:a16="http://schemas.microsoft.com/office/drawing/2014/main" xmlns="" val="1715948111"/>
                  </a:ext>
                </a:extLst>
              </a:tr>
              <a:tr h="596909">
                <a:tc>
                  <a:txBody>
                    <a:bodyPr/>
                    <a:lstStyle/>
                    <a:p>
                      <a:r>
                        <a:rPr lang="en-US" sz="1600" dirty="0" err="1"/>
                        <a:t>Umzinyathi</a:t>
                      </a:r>
                      <a:r>
                        <a:rPr lang="en-US" sz="1600" dirty="0"/>
                        <a:t> </a:t>
                      </a:r>
                      <a:endParaRPr lang="en-ZA" sz="1600"/>
                    </a:p>
                  </a:txBody>
                  <a:tcPr/>
                </a:tc>
                <a:tc>
                  <a:txBody>
                    <a:bodyPr/>
                    <a:lstStyle/>
                    <a:p>
                      <a:r>
                        <a:rPr lang="en-US" sz="1600" dirty="0"/>
                        <a:t>Mar 2022</a:t>
                      </a:r>
                      <a:endParaRPr lang="en-ZA" sz="1600"/>
                    </a:p>
                  </a:txBody>
                  <a:tcPr/>
                </a:tc>
                <a:extLst>
                  <a:ext uri="{0D108BD9-81ED-4DB2-BD59-A6C34878D82A}">
                    <a16:rowId xmlns:a16="http://schemas.microsoft.com/office/drawing/2014/main" xmlns="" val="1413773598"/>
                  </a:ext>
                </a:extLst>
              </a:tr>
              <a:tr h="362414">
                <a:tc>
                  <a:txBody>
                    <a:bodyPr/>
                    <a:lstStyle/>
                    <a:p>
                      <a:r>
                        <a:rPr lang="en-US" sz="1600" b="1" dirty="0"/>
                        <a:t>Total: </a:t>
                      </a:r>
                      <a:endParaRPr lang="en-ZA" sz="1600" b="1"/>
                    </a:p>
                  </a:txBody>
                  <a:tcPr/>
                </a:tc>
                <a:tc>
                  <a:txBody>
                    <a:bodyPr/>
                    <a:lstStyle/>
                    <a:p>
                      <a:r>
                        <a:rPr lang="en-US" sz="1600" b="1" dirty="0"/>
                        <a:t>5 </a:t>
                      </a:r>
                      <a:endParaRPr lang="en-ZA" sz="1600" b="1"/>
                    </a:p>
                  </a:txBody>
                  <a:tcPr/>
                </a:tc>
                <a:extLst>
                  <a:ext uri="{0D108BD9-81ED-4DB2-BD59-A6C34878D82A}">
                    <a16:rowId xmlns:a16="http://schemas.microsoft.com/office/drawing/2014/main" xmlns="" val="1782984134"/>
                  </a:ext>
                </a:extLst>
              </a:tr>
            </a:tbl>
          </a:graphicData>
        </a:graphic>
      </p:graphicFrame>
      <p:sp>
        <p:nvSpPr>
          <p:cNvPr id="7" name="TextBox 6">
            <a:extLst>
              <a:ext uri="{FF2B5EF4-FFF2-40B4-BE49-F238E27FC236}">
                <a16:creationId xmlns:a16="http://schemas.microsoft.com/office/drawing/2014/main" xmlns="" id="{3809CD93-CD9F-D5E8-9CFF-D8F44AA1831C}"/>
              </a:ext>
            </a:extLst>
          </p:cNvPr>
          <p:cNvSpPr txBox="1"/>
          <p:nvPr/>
        </p:nvSpPr>
        <p:spPr>
          <a:xfrm>
            <a:off x="5828171" y="838200"/>
            <a:ext cx="6479748" cy="1200329"/>
          </a:xfrm>
          <a:prstGeom prst="rect">
            <a:avLst/>
          </a:prstGeom>
          <a:noFill/>
        </p:spPr>
        <p:txBody>
          <a:bodyPr wrap="square" lIns="91440" tIns="45720" rIns="91440" bIns="45720" rtlCol="0" anchor="t">
            <a:spAutoFit/>
          </a:bodyPr>
          <a:lstStyle/>
          <a:p>
            <a:r>
              <a:rPr lang="en-US" b="1" dirty="0"/>
              <a:t>Support by Sector Departments</a:t>
            </a:r>
          </a:p>
          <a:p>
            <a:endParaRPr lang="en-US" b="1"/>
          </a:p>
          <a:p>
            <a:endParaRPr lang="en-US" b="1"/>
          </a:p>
          <a:p>
            <a:endParaRPr lang="en-ZA"/>
          </a:p>
        </p:txBody>
      </p:sp>
      <p:sp>
        <p:nvSpPr>
          <p:cNvPr id="10" name="TextBox 9">
            <a:extLst>
              <a:ext uri="{FF2B5EF4-FFF2-40B4-BE49-F238E27FC236}">
                <a16:creationId xmlns:a16="http://schemas.microsoft.com/office/drawing/2014/main" xmlns="" id="{35F517B8-9351-6B2A-DDF3-FC344EBB453D}"/>
              </a:ext>
            </a:extLst>
          </p:cNvPr>
          <p:cNvSpPr txBox="1"/>
          <p:nvPr/>
        </p:nvSpPr>
        <p:spPr>
          <a:xfrm>
            <a:off x="4764010" y="1426273"/>
            <a:ext cx="7340726" cy="5418278"/>
          </a:xfrm>
          <a:prstGeom prst="rect">
            <a:avLst/>
          </a:prstGeom>
          <a:noFill/>
        </p:spPr>
        <p:txBody>
          <a:bodyPr wrap="square" lIns="91440" tIns="45720" rIns="91440" bIns="45720" anchor="t">
            <a:spAutoFit/>
          </a:bodyPr>
          <a:lstStyle/>
          <a:p>
            <a:pPr marL="171450" indent="-171450" algn="just">
              <a:lnSpc>
                <a:spcPct val="107000"/>
              </a:lnSpc>
              <a:buFont typeface="Arial" panose="020B0604020202020204" pitchFamily="34" charset="0"/>
              <a:buChar char="•"/>
            </a:pPr>
            <a:r>
              <a:rPr lang="en-GB" sz="1600" dirty="0">
                <a:effectLst/>
                <a:ea typeface="Calibri"/>
                <a:cs typeface="Arial"/>
              </a:rPr>
              <a:t>The KZN Province through the </a:t>
            </a:r>
            <a:r>
              <a:rPr lang="en-GB" sz="1600" dirty="0">
                <a:ea typeface="Calibri"/>
                <a:cs typeface="Arial"/>
              </a:rPr>
              <a:t>PDMC</a:t>
            </a:r>
            <a:r>
              <a:rPr lang="en-ZA" sz="1600" dirty="0">
                <a:effectLst/>
                <a:ea typeface="Calibri"/>
                <a:cs typeface="Times New Roman"/>
              </a:rPr>
              <a:t> established integrated institutional capacity for disaster risk management as prescribed by Key Performance </a:t>
            </a:r>
            <a:r>
              <a:rPr lang="en-ZA" sz="1600" dirty="0">
                <a:ea typeface="Calibri"/>
                <a:cs typeface="Times New Roman"/>
              </a:rPr>
              <a:t>A</a:t>
            </a:r>
            <a:r>
              <a:rPr lang="en-ZA" sz="1600" dirty="0">
                <a:effectLst/>
                <a:ea typeface="Calibri"/>
                <a:cs typeface="Times New Roman"/>
              </a:rPr>
              <a:t>rea 1 (KPA 1) of the National Disaster Management Framework, 2005.</a:t>
            </a:r>
            <a:r>
              <a:rPr lang="en-ZA" sz="1600" dirty="0">
                <a:ea typeface="Calibri"/>
                <a:cs typeface="Times New Roman"/>
              </a:rPr>
              <a:t> </a:t>
            </a:r>
            <a:endParaRPr lang="en-ZA" sz="1600" dirty="0">
              <a:effectLst/>
              <a:ea typeface="Calibri"/>
              <a:cs typeface="Times New Roman" panose="02020603050405020304" pitchFamily="18" charset="0"/>
            </a:endParaRPr>
          </a:p>
          <a:p>
            <a:pPr marL="171450" lvl="0" indent="-171450" algn="just">
              <a:lnSpc>
                <a:spcPct val="107000"/>
              </a:lnSpc>
              <a:buFont typeface="Arial" panose="020B0604020202020204" pitchFamily="34" charset="0"/>
              <a:buChar char="•"/>
            </a:pPr>
            <a:endParaRPr lang="en-ZA" sz="1600" dirty="0">
              <a:ea typeface="Calibri" panose="020F050202020403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r>
              <a:rPr lang="en-GB" sz="1600" dirty="0">
                <a:effectLst/>
                <a:ea typeface="Calibri"/>
                <a:cs typeface="Arial"/>
              </a:rPr>
              <a:t>Various structures </a:t>
            </a:r>
            <a:r>
              <a:rPr lang="en-GB" sz="1600" dirty="0">
                <a:ea typeface="Calibri"/>
                <a:cs typeface="Arial"/>
              </a:rPr>
              <a:t>are </a:t>
            </a:r>
            <a:r>
              <a:rPr lang="en-GB" sz="1600" dirty="0">
                <a:effectLst/>
                <a:ea typeface="Calibri"/>
                <a:cs typeface="Arial"/>
              </a:rPr>
              <a:t>established such as Provincial Disaster Management Advisory Forum composed of representatives from provincial sector </a:t>
            </a:r>
            <a:r>
              <a:rPr lang="en-GB" sz="1600" dirty="0">
                <a:ea typeface="Calibri"/>
                <a:cs typeface="Arial"/>
              </a:rPr>
              <a:t>departments, district </a:t>
            </a:r>
            <a:r>
              <a:rPr lang="en-GB" sz="1600" dirty="0">
                <a:effectLst/>
                <a:ea typeface="Calibri"/>
                <a:cs typeface="Arial"/>
              </a:rPr>
              <a:t>municipalities with the objective to consult each other on matters relating to disaster management</a:t>
            </a:r>
            <a:r>
              <a:rPr lang="en-GB" sz="1600" dirty="0">
                <a:ea typeface="Calibri"/>
                <a:cs typeface="Arial"/>
              </a:rPr>
              <a:t>,</a:t>
            </a:r>
            <a:r>
              <a:rPr lang="en-GB" sz="1600" dirty="0">
                <a:effectLst/>
                <a:ea typeface="Calibri"/>
                <a:cs typeface="Arial"/>
              </a:rPr>
              <a:t> as well as to ensure </a:t>
            </a:r>
            <a:r>
              <a:rPr lang="en-GB" sz="1600" dirty="0">
                <a:ea typeface="Calibri"/>
                <a:cs typeface="Arial"/>
              </a:rPr>
              <a:t>a coordinated</a:t>
            </a:r>
            <a:r>
              <a:rPr lang="en-GB" sz="1600" dirty="0">
                <a:effectLst/>
                <a:ea typeface="Calibri"/>
                <a:cs typeface="Arial"/>
              </a:rPr>
              <a:t> and effective response during incidents. The forum is active and operational.</a:t>
            </a:r>
            <a:r>
              <a:rPr lang="en-GB" sz="1600" dirty="0">
                <a:ea typeface="Calibri"/>
                <a:cs typeface="Arial"/>
              </a:rPr>
              <a:t> </a:t>
            </a:r>
            <a:endParaRPr lang="en-GB" sz="1600">
              <a:effectLst/>
              <a:ea typeface="Calibri"/>
              <a:cs typeface="Arial" panose="020B0604020202020204" pitchFamily="34" charset="0"/>
            </a:endParaRPr>
          </a:p>
          <a:p>
            <a:pPr marL="171450" indent="-171450" algn="just">
              <a:lnSpc>
                <a:spcPct val="107000"/>
              </a:lnSpc>
              <a:spcAft>
                <a:spcPts val="800"/>
              </a:spcAft>
              <a:buFont typeface="Arial" panose="020B0604020202020204" pitchFamily="34" charset="0"/>
              <a:buChar char="•"/>
            </a:pPr>
            <a:r>
              <a:rPr lang="en-GB" sz="1600" dirty="0">
                <a:ea typeface="Calibri"/>
                <a:cs typeface="Arial"/>
              </a:rPr>
              <a:t>The structures are also replicated at the district level to ensure that regional sectors participate in the district advisory forum. </a:t>
            </a:r>
            <a:endParaRPr lang="en-GB" sz="1600">
              <a:effectLst/>
              <a:ea typeface="Calibri"/>
              <a:cs typeface="Arial" panose="020B0604020202020204" pitchFamily="34" charset="0"/>
            </a:endParaRPr>
          </a:p>
          <a:p>
            <a:pPr marL="171450" indent="-171450" algn="just">
              <a:lnSpc>
                <a:spcPct val="107000"/>
              </a:lnSpc>
              <a:spcAft>
                <a:spcPts val="800"/>
              </a:spcAft>
              <a:buFont typeface="Arial" panose="020B0604020202020204" pitchFamily="34" charset="0"/>
              <a:buChar char="•"/>
            </a:pPr>
            <a:r>
              <a:rPr lang="en-GB" sz="1600" dirty="0">
                <a:effectLst/>
                <a:ea typeface="Calibri"/>
                <a:cs typeface="Arial"/>
              </a:rPr>
              <a:t>The Province regularly develops and updates</a:t>
            </a:r>
            <a:r>
              <a:rPr lang="en-GB" sz="1600" dirty="0">
                <a:ea typeface="Calibri"/>
                <a:cs typeface="Arial"/>
              </a:rPr>
              <a:t> its </a:t>
            </a:r>
            <a:r>
              <a:rPr lang="en-GB" sz="1600" dirty="0">
                <a:effectLst/>
                <a:ea typeface="Calibri"/>
                <a:cs typeface="Arial"/>
              </a:rPr>
              <a:t>seasonal disaster management</a:t>
            </a:r>
            <a:r>
              <a:rPr lang="en-GB" sz="1600" dirty="0">
                <a:ea typeface="Calibri"/>
                <a:cs typeface="Arial"/>
              </a:rPr>
              <a:t> </a:t>
            </a:r>
            <a:r>
              <a:rPr lang="en-GB" sz="1600" dirty="0">
                <a:effectLst/>
                <a:ea typeface="Calibri"/>
                <a:cs typeface="Arial"/>
              </a:rPr>
              <a:t> contingency plans with clear roles and responsibilities of relevant stakeholders</a:t>
            </a:r>
            <a:r>
              <a:rPr lang="en-GB" sz="1600" dirty="0">
                <a:ea typeface="Calibri"/>
                <a:cs typeface="Arial"/>
              </a:rPr>
              <a:t>,</a:t>
            </a:r>
            <a:r>
              <a:rPr lang="en-GB" sz="1600" dirty="0">
                <a:effectLst/>
                <a:ea typeface="Calibri"/>
                <a:cs typeface="Arial"/>
              </a:rPr>
              <a:t> including sector departments that play a crucial role in disaster </a:t>
            </a:r>
            <a:r>
              <a:rPr lang="en-GB" sz="1600" dirty="0">
                <a:ea typeface="Calibri"/>
                <a:cs typeface="Arial"/>
              </a:rPr>
              <a:t>risk management</a:t>
            </a:r>
            <a:r>
              <a:rPr lang="en-GB" sz="1600" dirty="0">
                <a:effectLst/>
                <a:ea typeface="Calibri"/>
                <a:cs typeface="Arial"/>
              </a:rPr>
              <a:t> and during disaster response and recovery.</a:t>
            </a:r>
            <a:r>
              <a:rPr lang="en-GB" sz="1600" dirty="0">
                <a:ea typeface="Calibri"/>
                <a:cs typeface="Arial"/>
              </a:rPr>
              <a:t>  </a:t>
            </a:r>
            <a:endParaRPr lang="en-GB" sz="1600">
              <a:effectLst/>
              <a:ea typeface="Calibri"/>
              <a:cs typeface="Arial" panose="020B0604020202020204" pitchFamily="34" charset="0"/>
            </a:endParaRPr>
          </a:p>
          <a:p>
            <a:pPr marL="171450" indent="-171450" algn="just">
              <a:lnSpc>
                <a:spcPct val="107000"/>
              </a:lnSpc>
              <a:spcAft>
                <a:spcPts val="800"/>
              </a:spcAft>
              <a:buFont typeface="Arial" panose="020B0604020202020204" pitchFamily="34" charset="0"/>
              <a:buChar char="•"/>
            </a:pPr>
            <a:r>
              <a:rPr lang="en-ZA" sz="1600" dirty="0">
                <a:effectLst/>
                <a:ea typeface="Calibri"/>
                <a:cs typeface="Arial"/>
              </a:rPr>
              <a:t>In addition, a Technical Advisory Committee is in place consisting of experts and disaster management practitioners from various structures who are involved in the process of reviewing the DM Plan.</a:t>
            </a:r>
          </a:p>
          <a:p>
            <a:pPr marL="171450" lvl="0" indent="-171450" algn="just">
              <a:lnSpc>
                <a:spcPct val="107000"/>
              </a:lnSpc>
              <a:spcAft>
                <a:spcPts val="800"/>
              </a:spcAft>
              <a:buFont typeface="Arial" panose="020B0604020202020204" pitchFamily="34" charset="0"/>
              <a:buChar char="•"/>
            </a:pPr>
            <a:endParaRPr lang="en-ZA"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4007794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67481BBA-E427-4216-841F-CC5F269C8B60}"/>
              </a:ext>
            </a:extLst>
          </p:cNvPr>
          <p:cNvSpPr txBox="1">
            <a:spLocks/>
          </p:cNvSpPr>
          <p:nvPr/>
        </p:nvSpPr>
        <p:spPr>
          <a:xfrm>
            <a:off x="424331" y="0"/>
            <a:ext cx="11343338" cy="593889"/>
          </a:xfrm>
          <a:prstGeom prst="rect">
            <a:avLst/>
          </a:prstGeom>
        </p:spPr>
        <p:txBody>
          <a:bodyPr lIns="91440" tIns="45720" rIns="91440" bIns="45720" anchor="t"/>
          <a:lstStyle>
            <a:lvl1pPr algn="l" defTabSz="685800" rtl="0" eaLnBrk="1" latinLnBrk="0" hangingPunct="1">
              <a:lnSpc>
                <a:spcPct val="90000"/>
              </a:lnSpc>
              <a:spcBef>
                <a:spcPct val="0"/>
              </a:spcBef>
              <a:buNone/>
              <a:defRPr sz="1800" b="0" i="0" kern="1200" cap="all" baseline="0">
                <a:solidFill>
                  <a:schemeClr val="tx1">
                    <a:lumMod val="75000"/>
                    <a:lumOff val="25000"/>
                  </a:schemeClr>
                </a:solidFill>
                <a:latin typeface="+mn-lt"/>
                <a:ea typeface="+mj-ea"/>
                <a:cs typeface="+mj-cs"/>
              </a:defRPr>
            </a:lvl1pPr>
          </a:lstStyle>
          <a:p>
            <a:pPr algn="ctr">
              <a:lnSpc>
                <a:spcPct val="150000"/>
              </a:lnSpc>
            </a:pPr>
            <a:r>
              <a:rPr lang="en-ZA" sz="2000" b="1">
                <a:solidFill>
                  <a:schemeClr val="accent2">
                    <a:lumMod val="75000"/>
                  </a:schemeClr>
                </a:solidFill>
                <a:latin typeface="+mj-lt"/>
              </a:rPr>
              <a:t>DISASTER FUNDING ARRANGEMENTS</a:t>
            </a:r>
            <a:endParaRPr lang="en-US" sz="2000" b="1">
              <a:solidFill>
                <a:schemeClr val="accent2">
                  <a:lumMod val="75000"/>
                </a:schemeClr>
              </a:solidFill>
              <a:latin typeface="+mj-lt"/>
              <a:cs typeface="Arial"/>
            </a:endParaRPr>
          </a:p>
        </p:txBody>
      </p:sp>
      <p:graphicFrame>
        <p:nvGraphicFramePr>
          <p:cNvPr id="6" name="Content Placeholder 3">
            <a:extLst>
              <a:ext uri="{FF2B5EF4-FFF2-40B4-BE49-F238E27FC236}">
                <a16:creationId xmlns:a16="http://schemas.microsoft.com/office/drawing/2014/main" xmlns="" id="{13D0EC53-E29B-4F88-9666-4B79DA8CC4FD}"/>
              </a:ext>
            </a:extLst>
          </p:cNvPr>
          <p:cNvGraphicFramePr>
            <a:graphicFrameLocks/>
          </p:cNvGraphicFramePr>
          <p:nvPr>
            <p:extLst>
              <p:ext uri="{D42A27DB-BD31-4B8C-83A1-F6EECF244321}">
                <p14:modId xmlns:p14="http://schemas.microsoft.com/office/powerpoint/2010/main" xmlns="" val="1012261926"/>
              </p:ext>
            </p:extLst>
          </p:nvPr>
        </p:nvGraphicFramePr>
        <p:xfrm>
          <a:off x="424331" y="1319741"/>
          <a:ext cx="8307042"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xmlns="" id="{5AE3C428-1380-4949-9A57-A90FD128295A}"/>
              </a:ext>
            </a:extLst>
          </p:cNvPr>
          <p:cNvSpPr/>
          <p:nvPr/>
        </p:nvSpPr>
        <p:spPr>
          <a:xfrm>
            <a:off x="424331" y="1312333"/>
            <a:ext cx="2081802" cy="2159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a:solidFill>
                  <a:schemeClr val="tx1"/>
                </a:solidFill>
              </a:rPr>
              <a:t>Unforeseeable and unavoidable expenditure</a:t>
            </a:r>
          </a:p>
        </p:txBody>
      </p:sp>
      <p:sp>
        <p:nvSpPr>
          <p:cNvPr id="8" name="Rectangle 7">
            <a:extLst>
              <a:ext uri="{FF2B5EF4-FFF2-40B4-BE49-F238E27FC236}">
                <a16:creationId xmlns:a16="http://schemas.microsoft.com/office/drawing/2014/main" xmlns="" id="{D0D4D884-E5E7-47F9-A9D1-6883F3CC39F5}"/>
              </a:ext>
            </a:extLst>
          </p:cNvPr>
          <p:cNvSpPr/>
          <p:nvPr/>
        </p:nvSpPr>
        <p:spPr>
          <a:xfrm>
            <a:off x="424331" y="3513666"/>
            <a:ext cx="2081802" cy="20320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a:solidFill>
                  <a:schemeClr val="tx1"/>
                </a:solidFill>
              </a:rPr>
              <a:t>Immediate response grants</a:t>
            </a:r>
          </a:p>
          <a:p>
            <a:pPr algn="ctr"/>
            <a:r>
              <a:rPr lang="en-ZA" sz="2000">
                <a:solidFill>
                  <a:schemeClr val="tx1"/>
                </a:solidFill>
              </a:rPr>
              <a:t>Emergency housing grants</a:t>
            </a:r>
          </a:p>
        </p:txBody>
      </p:sp>
      <p:sp>
        <p:nvSpPr>
          <p:cNvPr id="9" name="Rectangle 8">
            <a:extLst>
              <a:ext uri="{FF2B5EF4-FFF2-40B4-BE49-F238E27FC236}">
                <a16:creationId xmlns:a16="http://schemas.microsoft.com/office/drawing/2014/main" xmlns="" id="{7AF41567-CDFA-4D0A-9031-44A5733F391D}"/>
              </a:ext>
            </a:extLst>
          </p:cNvPr>
          <p:cNvSpPr/>
          <p:nvPr/>
        </p:nvSpPr>
        <p:spPr>
          <a:xfrm>
            <a:off x="6816151" y="1304925"/>
            <a:ext cx="1985617" cy="42333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a:solidFill>
                  <a:schemeClr val="tx1"/>
                </a:solidFill>
              </a:rPr>
              <a:t>Normal planning and operating budgets</a:t>
            </a:r>
          </a:p>
        </p:txBody>
      </p:sp>
      <p:sp>
        <p:nvSpPr>
          <p:cNvPr id="10" name="Title 1">
            <a:extLst>
              <a:ext uri="{FF2B5EF4-FFF2-40B4-BE49-F238E27FC236}">
                <a16:creationId xmlns:a16="http://schemas.microsoft.com/office/drawing/2014/main" xmlns="" id="{B72BBEFE-5351-4BB9-A114-CA07200EF4EC}"/>
              </a:ext>
            </a:extLst>
          </p:cNvPr>
          <p:cNvSpPr txBox="1">
            <a:spLocks/>
          </p:cNvSpPr>
          <p:nvPr/>
        </p:nvSpPr>
        <p:spPr>
          <a:xfrm>
            <a:off x="8458200" y="631992"/>
            <a:ext cx="3606800" cy="5167675"/>
          </a:xfrm>
          <a:prstGeom prst="rect">
            <a:avLst/>
          </a:prstGeom>
        </p:spPr>
        <p:txBody>
          <a:bodyPr lIns="91440" tIns="45720" rIns="91440" bIns="45720" anchor="t"/>
          <a:lstStyle>
            <a:lvl1pPr algn="l" defTabSz="685800" rtl="0" eaLnBrk="1" latinLnBrk="0" hangingPunct="1">
              <a:lnSpc>
                <a:spcPct val="90000"/>
              </a:lnSpc>
              <a:spcBef>
                <a:spcPct val="0"/>
              </a:spcBef>
              <a:buNone/>
              <a:defRPr sz="1800" b="0" i="0" kern="1200" cap="all" baseline="0">
                <a:solidFill>
                  <a:schemeClr val="tx1">
                    <a:lumMod val="75000"/>
                    <a:lumOff val="25000"/>
                  </a:schemeClr>
                </a:solidFill>
                <a:latin typeface="+mn-lt"/>
                <a:ea typeface="+mj-ea"/>
                <a:cs typeface="+mj-cs"/>
              </a:defRPr>
            </a:lvl1pPr>
          </a:lstStyle>
          <a:p>
            <a:pPr algn="ctr">
              <a:lnSpc>
                <a:spcPct val="150000"/>
              </a:lnSpc>
            </a:pPr>
            <a:endParaRPr lang="en-US" sz="2400" b="1">
              <a:solidFill>
                <a:schemeClr val="accent2">
                  <a:lumMod val="75000"/>
                </a:schemeClr>
              </a:solidFill>
              <a:latin typeface="+mj-lt"/>
              <a:cs typeface="Arial"/>
            </a:endParaRPr>
          </a:p>
        </p:txBody>
      </p:sp>
      <p:sp>
        <p:nvSpPr>
          <p:cNvPr id="11" name="Content Placeholder 2">
            <a:extLst>
              <a:ext uri="{FF2B5EF4-FFF2-40B4-BE49-F238E27FC236}">
                <a16:creationId xmlns:a16="http://schemas.microsoft.com/office/drawing/2014/main" xmlns="" id="{CBF5FFB1-946D-406F-AAF3-33BF6776B83E}"/>
              </a:ext>
            </a:extLst>
          </p:cNvPr>
          <p:cNvSpPr>
            <a:spLocks noGrp="1"/>
          </p:cNvSpPr>
          <p:nvPr>
            <p:ph sz="half" idx="2"/>
          </p:nvPr>
        </p:nvSpPr>
        <p:spPr>
          <a:xfrm>
            <a:off x="8598989" y="412111"/>
            <a:ext cx="3325221" cy="6379670"/>
          </a:xfrm>
        </p:spPr>
        <p:txBody>
          <a:bodyPr/>
          <a:lstStyle/>
          <a:p>
            <a:pPr algn="just"/>
            <a:r>
              <a:rPr lang="en-US" sz="1800" b="1"/>
              <a:t>Funding for intervention measures is funded as follows:</a:t>
            </a:r>
          </a:p>
          <a:p>
            <a:pPr lvl="1" algn="just">
              <a:buFont typeface="Courier New" panose="02070309020205020404" pitchFamily="49" charset="0"/>
              <a:buChar char="o"/>
            </a:pPr>
            <a:r>
              <a:rPr lang="en-US"/>
              <a:t>Existing normal budgets and grants as per PFMA, MFMA, </a:t>
            </a:r>
          </a:p>
          <a:p>
            <a:pPr lvl="1" algn="just">
              <a:buFont typeface="Courier New" panose="02070309020205020404" pitchFamily="49" charset="0"/>
              <a:buChar char="o"/>
            </a:pPr>
            <a:r>
              <a:rPr lang="en-US"/>
              <a:t>Reallocation of funding   from existing municipal and sectoral grants as Section 19 of DORA, </a:t>
            </a:r>
          </a:p>
          <a:p>
            <a:pPr lvl="1" algn="just">
              <a:buFont typeface="Courier New" panose="02070309020205020404" pitchFamily="49" charset="0"/>
              <a:buChar char="o"/>
            </a:pPr>
            <a:r>
              <a:rPr lang="en-US"/>
              <a:t>Emergency Housing Grant within Human Settlements</a:t>
            </a:r>
          </a:p>
          <a:p>
            <a:pPr lvl="1" algn="just">
              <a:buFont typeface="Courier New" panose="02070309020205020404" pitchFamily="49" charset="0"/>
              <a:buChar char="o"/>
            </a:pPr>
            <a:r>
              <a:rPr lang="en-US"/>
              <a:t>Augmentation of resources through the NDMC Disaster Relief Grants </a:t>
            </a:r>
          </a:p>
          <a:p>
            <a:pPr lvl="1" algn="just">
              <a:buFont typeface="Courier New" panose="02070309020205020404" pitchFamily="49" charset="0"/>
              <a:buChar char="o"/>
            </a:pPr>
            <a:r>
              <a:rPr lang="en-US"/>
              <a:t>Both the National Treasury and NDMC issued circulars to provide guidance to organs of state regarding the source of funding and  processes.</a:t>
            </a:r>
          </a:p>
          <a:p>
            <a:pPr lvl="1" algn="just">
              <a:buFont typeface="Courier New" panose="02070309020205020404" pitchFamily="49" charset="0"/>
              <a:buChar char="o"/>
            </a:pPr>
            <a:endParaRPr lang="en-US" sz="2000"/>
          </a:p>
        </p:txBody>
      </p:sp>
    </p:spTree>
    <p:extLst>
      <p:ext uri="{BB962C8B-B14F-4D97-AF65-F5344CB8AC3E}">
        <p14:creationId xmlns:p14="http://schemas.microsoft.com/office/powerpoint/2010/main" xmlns="" val="2686739796"/>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67481BBA-E427-4216-841F-CC5F269C8B60}"/>
              </a:ext>
            </a:extLst>
          </p:cNvPr>
          <p:cNvSpPr txBox="1">
            <a:spLocks/>
          </p:cNvSpPr>
          <p:nvPr/>
        </p:nvSpPr>
        <p:spPr>
          <a:xfrm>
            <a:off x="454524" y="75417"/>
            <a:ext cx="11343338" cy="497150"/>
          </a:xfrm>
          <a:prstGeom prst="rect">
            <a:avLst/>
          </a:prstGeom>
        </p:spPr>
        <p:txBody>
          <a:bodyPr lIns="91440" tIns="45720" rIns="91440" bIns="45720" anchor="t"/>
          <a:lstStyle>
            <a:lvl1pPr algn="l" defTabSz="685800" rtl="0" eaLnBrk="1" latinLnBrk="0" hangingPunct="1">
              <a:lnSpc>
                <a:spcPct val="90000"/>
              </a:lnSpc>
              <a:spcBef>
                <a:spcPct val="0"/>
              </a:spcBef>
              <a:buNone/>
              <a:defRPr sz="1800" b="0" i="0" kern="1200" cap="all" baseline="0">
                <a:solidFill>
                  <a:schemeClr val="tx1">
                    <a:lumMod val="75000"/>
                    <a:lumOff val="25000"/>
                  </a:schemeClr>
                </a:solidFill>
                <a:latin typeface="+mn-lt"/>
                <a:ea typeface="+mj-ea"/>
                <a:cs typeface="+mj-cs"/>
              </a:defRPr>
            </a:lvl1pPr>
          </a:lstStyle>
          <a:p>
            <a:pPr algn="ctr">
              <a:lnSpc>
                <a:spcPct val="150000"/>
              </a:lnSpc>
            </a:pPr>
            <a:r>
              <a:rPr lang="en-ZA" sz="2400" b="1">
                <a:solidFill>
                  <a:schemeClr val="accent2">
                    <a:lumMod val="75000"/>
                  </a:schemeClr>
                </a:solidFill>
                <a:latin typeface="Arial" panose="020B0604020202020204" pitchFamily="34" charset="0"/>
                <a:cs typeface="Arial" panose="020B0604020202020204" pitchFamily="34" charset="0"/>
              </a:rPr>
              <a:t>ALLOCATIONS FOR 2022 MTEF</a:t>
            </a:r>
            <a:endParaRPr lang="en-US" sz="2400" b="1">
              <a:solidFill>
                <a:schemeClr val="accent2"/>
              </a:solidFill>
              <a:cs typeface="Arial"/>
            </a:endParaRPr>
          </a:p>
        </p:txBody>
      </p:sp>
      <p:sp>
        <p:nvSpPr>
          <p:cNvPr id="3" name="Content Placeholder 5">
            <a:extLst>
              <a:ext uri="{FF2B5EF4-FFF2-40B4-BE49-F238E27FC236}">
                <a16:creationId xmlns:a16="http://schemas.microsoft.com/office/drawing/2014/main" xmlns="" id="{0C9160C9-EC7D-4D07-864B-792F9AFD5B54}"/>
              </a:ext>
            </a:extLst>
          </p:cNvPr>
          <p:cNvSpPr txBox="1">
            <a:spLocks/>
          </p:cNvSpPr>
          <p:nvPr/>
        </p:nvSpPr>
        <p:spPr>
          <a:xfrm>
            <a:off x="273378" y="954726"/>
            <a:ext cx="11472420" cy="1232293"/>
          </a:xfr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lgn="just">
              <a:buFont typeface="Arial"/>
              <a:buChar char="•"/>
            </a:pPr>
            <a:r>
              <a:rPr lang="en-ZA" sz="1800">
                <a:latin typeface="Arial"/>
                <a:cs typeface="Arial"/>
              </a:rPr>
              <a:t>Consideration that the National State of Disaster has been declared- A need for reprioritisation, reallocation and activation of extra-ordinary measures</a:t>
            </a:r>
          </a:p>
          <a:p>
            <a:pPr marL="285750" indent="-285750" algn="just">
              <a:buFont typeface="Arial"/>
              <a:buChar char="•"/>
            </a:pPr>
            <a:r>
              <a:rPr lang="en-ZA" sz="1800">
                <a:latin typeface="Arial"/>
                <a:cs typeface="Arial"/>
              </a:rPr>
              <a:t>Request to NT to request draw down and gazetted by Minister of Finance – awaiting request from NDMC and DHS</a:t>
            </a:r>
            <a:endParaRPr lang="en-US" sz="1800">
              <a:latin typeface="Arial"/>
              <a:cs typeface="Arial"/>
            </a:endParaRPr>
          </a:p>
          <a:p>
            <a:endParaRPr lang="en-ZA" sz="1800"/>
          </a:p>
          <a:p>
            <a:pPr marL="0" indent="0">
              <a:buFont typeface="Arial" panose="020B0604020202020204" pitchFamily="34" charset="0"/>
              <a:buNone/>
            </a:pPr>
            <a:endParaRPr lang="en-ZA" sz="1800"/>
          </a:p>
        </p:txBody>
      </p:sp>
      <p:graphicFrame>
        <p:nvGraphicFramePr>
          <p:cNvPr id="5" name="Object 4">
            <a:extLst>
              <a:ext uri="{FF2B5EF4-FFF2-40B4-BE49-F238E27FC236}">
                <a16:creationId xmlns:a16="http://schemas.microsoft.com/office/drawing/2014/main" xmlns="" id="{895C4CE8-8977-40B5-8BE9-7FF1EB03BF4A}"/>
              </a:ext>
            </a:extLst>
          </p:cNvPr>
          <p:cNvGraphicFramePr>
            <a:graphicFrameLocks noChangeAspect="1"/>
          </p:cNvGraphicFramePr>
          <p:nvPr/>
        </p:nvGraphicFramePr>
        <p:xfrm>
          <a:off x="742169" y="2453586"/>
          <a:ext cx="10534838" cy="3449688"/>
        </p:xfrm>
        <a:graphic>
          <a:graphicData uri="http://schemas.openxmlformats.org/presentationml/2006/ole">
            <p:oleObj spid="_x0000_s52227" name="Worksheet" r:id="rId3" imgW="5054748" imgH="1111155" progId="Excel.Sheet.12">
              <p:embed/>
            </p:oleObj>
          </a:graphicData>
        </a:graphic>
      </p:graphicFrame>
    </p:spTree>
    <p:extLst>
      <p:ext uri="{BB962C8B-B14F-4D97-AF65-F5344CB8AC3E}">
        <p14:creationId xmlns:p14="http://schemas.microsoft.com/office/powerpoint/2010/main" xmlns="" val="2151554758"/>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203C3D0A-2FFB-4351-8FFF-1259B6E20E30}"/>
              </a:ext>
            </a:extLst>
          </p:cNvPr>
          <p:cNvSpPr txBox="1">
            <a:spLocks/>
          </p:cNvSpPr>
          <p:nvPr/>
        </p:nvSpPr>
        <p:spPr>
          <a:xfrm>
            <a:off x="651084" y="261852"/>
            <a:ext cx="11205636" cy="571585"/>
          </a:xfrm>
          <a:prstGeom prst="rect">
            <a:avLst/>
          </a:prstGeom>
        </p:spPr>
        <p:txBody>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lvl="0" algn="ctr" defTabSz="685800">
              <a:spcBef>
                <a:spcPts val="750"/>
              </a:spcBef>
            </a:pPr>
            <a:endParaRPr lang="en-US" b="1" cap="none">
              <a:solidFill>
                <a:srgbClr val="F9671C"/>
              </a:solidFill>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xmlns="" id="{38B0252F-3B56-407F-A8DE-1921BBD53225}"/>
              </a:ext>
            </a:extLst>
          </p:cNvPr>
          <p:cNvSpPr txBox="1"/>
          <p:nvPr/>
        </p:nvSpPr>
        <p:spPr>
          <a:xfrm>
            <a:off x="103240" y="154600"/>
            <a:ext cx="11518490" cy="369332"/>
          </a:xfrm>
          <a:prstGeom prst="rect">
            <a:avLst/>
          </a:prstGeom>
          <a:noFill/>
        </p:spPr>
        <p:txBody>
          <a:bodyPr wrap="square" lIns="91440" tIns="45720" rIns="91440" bIns="45720" anchor="t">
            <a:spAutoFit/>
          </a:bodyPr>
          <a:lstStyle/>
          <a:p>
            <a:pPr algn="ctr"/>
            <a:endParaRPr lang="en-US" b="1">
              <a:solidFill>
                <a:schemeClr val="accent2"/>
              </a:solidFill>
              <a:cs typeface="Arial"/>
            </a:endParaRPr>
          </a:p>
        </p:txBody>
      </p:sp>
      <p:pic>
        <p:nvPicPr>
          <p:cNvPr id="2" name="Picture 2" descr="Graphical user interface, text&#10;&#10;Description automatically generated">
            <a:extLst>
              <a:ext uri="{FF2B5EF4-FFF2-40B4-BE49-F238E27FC236}">
                <a16:creationId xmlns:a16="http://schemas.microsoft.com/office/drawing/2014/main" xmlns="" id="{EDCA3CC4-90DB-25DD-138B-5ED7C9073BFC}"/>
              </a:ext>
            </a:extLst>
          </p:cNvPr>
          <p:cNvPicPr>
            <a:picLocks noChangeAspect="1"/>
          </p:cNvPicPr>
          <p:nvPr/>
        </p:nvPicPr>
        <p:blipFill>
          <a:blip r:embed="rId2"/>
          <a:stretch>
            <a:fillRect/>
          </a:stretch>
        </p:blipFill>
        <p:spPr>
          <a:xfrm>
            <a:off x="249704" y="1545273"/>
            <a:ext cx="5528865" cy="4552644"/>
          </a:xfrm>
          <a:prstGeom prst="rect">
            <a:avLst/>
          </a:prstGeom>
        </p:spPr>
      </p:pic>
      <p:pic>
        <p:nvPicPr>
          <p:cNvPr id="3" name="Picture 4">
            <a:extLst>
              <a:ext uri="{FF2B5EF4-FFF2-40B4-BE49-F238E27FC236}">
                <a16:creationId xmlns:a16="http://schemas.microsoft.com/office/drawing/2014/main" xmlns="" id="{4046D80E-03D0-E921-FBCA-4CF559AF9099}"/>
              </a:ext>
            </a:extLst>
          </p:cNvPr>
          <p:cNvPicPr>
            <a:picLocks noChangeAspect="1"/>
          </p:cNvPicPr>
          <p:nvPr/>
        </p:nvPicPr>
        <p:blipFill>
          <a:blip r:embed="rId3"/>
          <a:stretch>
            <a:fillRect/>
          </a:stretch>
        </p:blipFill>
        <p:spPr>
          <a:xfrm>
            <a:off x="5862485" y="1545273"/>
            <a:ext cx="5993184" cy="4563826"/>
          </a:xfrm>
          <a:prstGeom prst="rect">
            <a:avLst/>
          </a:prstGeom>
        </p:spPr>
      </p:pic>
      <p:sp>
        <p:nvSpPr>
          <p:cNvPr id="9" name="TextBox 8">
            <a:extLst>
              <a:ext uri="{FF2B5EF4-FFF2-40B4-BE49-F238E27FC236}">
                <a16:creationId xmlns:a16="http://schemas.microsoft.com/office/drawing/2014/main" xmlns="" id="{598BFFB3-E7BC-439F-95F8-DD5E24F147C4}"/>
              </a:ext>
            </a:extLst>
          </p:cNvPr>
          <p:cNvSpPr txBox="1"/>
          <p:nvPr/>
        </p:nvSpPr>
        <p:spPr>
          <a:xfrm>
            <a:off x="103240" y="154600"/>
            <a:ext cx="11518490" cy="461665"/>
          </a:xfrm>
          <a:prstGeom prst="rect">
            <a:avLst/>
          </a:prstGeom>
          <a:noFill/>
        </p:spPr>
        <p:txBody>
          <a:bodyPr wrap="square">
            <a:spAutoFit/>
          </a:bodyPr>
          <a:lstStyle/>
          <a:p>
            <a:pPr algn="ctr"/>
            <a:r>
              <a:rPr kumimoji="0" lang="en-ZA" sz="2400" b="1" i="0" u="none" strike="noStrike" kern="1200" cap="none" spc="0" normalizeH="0" baseline="0" noProof="0">
                <a:ln>
                  <a:noFill/>
                </a:ln>
                <a:solidFill>
                  <a:schemeClr val="accent2">
                    <a:lumMod val="75000"/>
                  </a:schemeClr>
                </a:solidFill>
                <a:effectLst/>
                <a:uLnTx/>
                <a:uFillTx/>
                <a:latin typeface="Arial" panose="020B0604020202020204" pitchFamily="34" charset="0"/>
                <a:ea typeface="+mj-ea"/>
                <a:cs typeface="Arial" panose="020B0604020202020204" pitchFamily="34" charset="0"/>
              </a:rPr>
              <a:t>ALLOCATIONS FOR 2022 MTEF</a:t>
            </a:r>
            <a:endParaRPr lang="en-US" sz="2400">
              <a:solidFill>
                <a:schemeClr val="accent2">
                  <a:lumMod val="75000"/>
                </a:schemeClr>
              </a:solidFill>
            </a:endParaRPr>
          </a:p>
        </p:txBody>
      </p:sp>
      <p:sp>
        <p:nvSpPr>
          <p:cNvPr id="6" name="Content Placeholder 5">
            <a:extLst>
              <a:ext uri="{FF2B5EF4-FFF2-40B4-BE49-F238E27FC236}">
                <a16:creationId xmlns:a16="http://schemas.microsoft.com/office/drawing/2014/main" xmlns="" id="{6E1A9CC6-A5BB-45C6-8ACD-F191F54F4CFB}"/>
              </a:ext>
            </a:extLst>
          </p:cNvPr>
          <p:cNvSpPr txBox="1">
            <a:spLocks/>
          </p:cNvSpPr>
          <p:nvPr/>
        </p:nvSpPr>
        <p:spPr>
          <a:xfrm>
            <a:off x="311478" y="526101"/>
            <a:ext cx="11472420" cy="965593"/>
          </a:xfr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lgn="just">
              <a:buFont typeface="Arial"/>
              <a:buChar char="•"/>
            </a:pPr>
            <a:endParaRPr lang="en-ZA" sz="1800">
              <a:latin typeface="Arial"/>
              <a:cs typeface="Arial"/>
            </a:endParaRPr>
          </a:p>
          <a:p>
            <a:pPr marL="285750" indent="-285750" algn="just">
              <a:buFont typeface="Arial"/>
              <a:buChar char="•"/>
            </a:pPr>
            <a:r>
              <a:rPr lang="en-ZA" sz="1800">
                <a:latin typeface="Arial"/>
                <a:cs typeface="Arial"/>
              </a:rPr>
              <a:t>Existing grants to municipalities and sector departments for reallocation of funds to address disaster damages. </a:t>
            </a:r>
            <a:endParaRPr lang="en-US">
              <a:cs typeface="Arial"/>
            </a:endParaRPr>
          </a:p>
          <a:p>
            <a:endParaRPr lang="en-ZA" sz="1800"/>
          </a:p>
          <a:p>
            <a:pPr marL="0" indent="0">
              <a:buFont typeface="Arial" panose="020B0604020202020204" pitchFamily="34" charset="0"/>
              <a:buNone/>
            </a:pPr>
            <a:endParaRPr lang="en-ZA" sz="1800"/>
          </a:p>
        </p:txBody>
      </p:sp>
    </p:spTree>
    <p:extLst>
      <p:ext uri="{BB962C8B-B14F-4D97-AF65-F5344CB8AC3E}">
        <p14:creationId xmlns:p14="http://schemas.microsoft.com/office/powerpoint/2010/main" xmlns="" val="1361778823"/>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DEDB9C-75E7-42A6-9387-CA3F9E3C3255}"/>
              </a:ext>
            </a:extLst>
          </p:cNvPr>
          <p:cNvSpPr>
            <a:spLocks noGrp="1"/>
          </p:cNvSpPr>
          <p:nvPr>
            <p:ph type="title"/>
          </p:nvPr>
        </p:nvSpPr>
        <p:spPr>
          <a:xfrm>
            <a:off x="171168" y="1"/>
            <a:ext cx="10967692" cy="613532"/>
          </a:xfrm>
        </p:spPr>
        <p:txBody>
          <a:bodyPr/>
          <a:lstStyle/>
          <a:p>
            <a:pPr>
              <a:lnSpc>
                <a:spcPct val="150000"/>
              </a:lnSpc>
            </a:pPr>
            <a:r>
              <a:rPr lang="en-US" sz="2400" b="1">
                <a:solidFill>
                  <a:schemeClr val="accent2">
                    <a:lumMod val="75000"/>
                  </a:schemeClr>
                </a:solidFill>
                <a:latin typeface="+mn-lt"/>
                <a:cs typeface="Arial" panose="020B0604020202020204" pitchFamily="34" charset="0"/>
              </a:rPr>
              <a:t>INTRODUCTION</a:t>
            </a:r>
            <a:r>
              <a:rPr lang="en-US"/>
              <a:t/>
            </a:r>
            <a:br>
              <a:rPr lang="en-US"/>
            </a:br>
            <a:endParaRPr lang="en-ZA"/>
          </a:p>
        </p:txBody>
      </p:sp>
      <p:sp>
        <p:nvSpPr>
          <p:cNvPr id="3" name="Content Placeholder 2">
            <a:extLst>
              <a:ext uri="{FF2B5EF4-FFF2-40B4-BE49-F238E27FC236}">
                <a16:creationId xmlns:a16="http://schemas.microsoft.com/office/drawing/2014/main" xmlns="" id="{EE674793-9BCE-4541-A7C1-D12090A92846}"/>
              </a:ext>
            </a:extLst>
          </p:cNvPr>
          <p:cNvSpPr>
            <a:spLocks noGrp="1"/>
          </p:cNvSpPr>
          <p:nvPr>
            <p:ph sz="half" idx="2"/>
          </p:nvPr>
        </p:nvSpPr>
        <p:spPr>
          <a:xfrm>
            <a:off x="311285" y="662354"/>
            <a:ext cx="7650687" cy="6081824"/>
          </a:xfrm>
        </p:spPr>
        <p:txBody>
          <a:bodyPr lIns="91440" tIns="45720" rIns="91440" bIns="45720" anchor="t"/>
          <a:lstStyle/>
          <a:p>
            <a:pPr marL="257175" indent="-257175" algn="just">
              <a:lnSpc>
                <a:spcPct val="100000"/>
              </a:lnSpc>
              <a:spcBef>
                <a:spcPts val="0"/>
              </a:spcBef>
              <a:defRPr/>
            </a:pPr>
            <a:r>
              <a:rPr lang="en-US" sz="1800" dirty="0">
                <a:cs typeface="Arial"/>
              </a:rPr>
              <a:t>The country has been experiencing torrential rains that persisted in parts of the country, with most damages experienced as a result of flooding and mudslides in the </a:t>
            </a:r>
            <a:r>
              <a:rPr lang="en-US" sz="1800" b="1" dirty="0">
                <a:cs typeface="Arial"/>
              </a:rPr>
              <a:t>KwaZulu-Natal province</a:t>
            </a:r>
            <a:r>
              <a:rPr lang="en-US" sz="1800" dirty="0">
                <a:cs typeface="Arial"/>
              </a:rPr>
              <a:t>. </a:t>
            </a:r>
            <a:endParaRPr lang="en-US" sz="1800" dirty="0">
              <a:solidFill>
                <a:prstClr val="black"/>
              </a:solidFill>
              <a:cs typeface="Arial" panose="020B0604020202020204" pitchFamily="34" charset="0"/>
            </a:endParaRPr>
          </a:p>
          <a:p>
            <a:pPr marL="257175" indent="-257175" algn="just">
              <a:lnSpc>
                <a:spcPct val="100000"/>
              </a:lnSpc>
              <a:spcBef>
                <a:spcPts val="0"/>
              </a:spcBef>
              <a:defRPr/>
            </a:pPr>
            <a:endParaRPr lang="en-US" sz="1800">
              <a:cs typeface="Arial"/>
            </a:endParaRPr>
          </a:p>
          <a:p>
            <a:pPr marL="257175" indent="-257175" algn="just">
              <a:lnSpc>
                <a:spcPct val="100000"/>
              </a:lnSpc>
              <a:spcBef>
                <a:spcPts val="0"/>
              </a:spcBef>
              <a:defRPr/>
            </a:pPr>
            <a:r>
              <a:rPr lang="en-US" sz="1800" dirty="0">
                <a:cs typeface="Arial"/>
              </a:rPr>
              <a:t>The Department of Cooperative Governance (DCOG) through the National Disaster Management Centre (NDMC) continues to coordinate response and recovery measures by the relevant organs of state and stakeholders. This further includes the dissemination of early warnings and advisories on weather forecasts by the South African Weather Service (SAWS). </a:t>
            </a:r>
            <a:endParaRPr lang="en-US" sz="1800" dirty="0">
              <a:cs typeface="Arial" panose="020B0604020202020204" pitchFamily="34" charset="0"/>
            </a:endParaRPr>
          </a:p>
          <a:p>
            <a:pPr marL="257175" indent="-257175" algn="just">
              <a:lnSpc>
                <a:spcPct val="100000"/>
              </a:lnSpc>
              <a:spcBef>
                <a:spcPts val="0"/>
              </a:spcBef>
              <a:defRPr/>
            </a:pPr>
            <a:endParaRPr lang="en-US" sz="1800">
              <a:solidFill>
                <a:prstClr val="black"/>
              </a:solidFill>
              <a:cs typeface="Arial" panose="020B0604020202020204" pitchFamily="34" charset="0"/>
            </a:endParaRPr>
          </a:p>
          <a:p>
            <a:pPr marL="257175" indent="-257175" algn="just">
              <a:lnSpc>
                <a:spcPct val="100000"/>
              </a:lnSpc>
              <a:spcBef>
                <a:spcPts val="0"/>
              </a:spcBef>
              <a:defRPr/>
            </a:pPr>
            <a:r>
              <a:rPr lang="en-US" sz="1800" dirty="0">
                <a:cs typeface="Arial"/>
              </a:rPr>
              <a:t>Organs of state across spheres of government activated their respective contingency arrangements in line with their legislated mandates. </a:t>
            </a:r>
            <a:endParaRPr lang="en-US" sz="1800" dirty="0">
              <a:cs typeface="Arial" panose="020B0604020202020204" pitchFamily="34" charset="0"/>
            </a:endParaRPr>
          </a:p>
          <a:p>
            <a:pPr marL="257175" indent="-257175" algn="just">
              <a:lnSpc>
                <a:spcPct val="100000"/>
              </a:lnSpc>
              <a:spcBef>
                <a:spcPts val="0"/>
              </a:spcBef>
              <a:defRPr/>
            </a:pPr>
            <a:endParaRPr lang="en-US" sz="1800">
              <a:solidFill>
                <a:prstClr val="black"/>
              </a:solidFill>
              <a:cs typeface="Arial" panose="020B0604020202020204" pitchFamily="34" charset="0"/>
            </a:endParaRPr>
          </a:p>
          <a:p>
            <a:pPr marL="257175" indent="-257175" algn="just">
              <a:lnSpc>
                <a:spcPct val="100000"/>
              </a:lnSpc>
              <a:spcBef>
                <a:spcPts val="0"/>
              </a:spcBef>
              <a:defRPr/>
            </a:pPr>
            <a:r>
              <a:rPr lang="en-US" sz="1800" dirty="0">
                <a:cs typeface="Arial"/>
              </a:rPr>
              <a:t>The institutional arrangements to deal with the disaster, are in place across the spheres of government.</a:t>
            </a:r>
          </a:p>
          <a:p>
            <a:pPr marL="257175" indent="-257175" algn="just">
              <a:lnSpc>
                <a:spcPct val="100000"/>
              </a:lnSpc>
              <a:spcBef>
                <a:spcPts val="0"/>
              </a:spcBef>
              <a:defRPr/>
            </a:pPr>
            <a:endParaRPr lang="en-US" sz="1800">
              <a:solidFill>
                <a:prstClr val="black"/>
              </a:solidFill>
              <a:cs typeface="Arial" panose="020B0604020202020204" pitchFamily="34" charset="0"/>
            </a:endParaRPr>
          </a:p>
          <a:p>
            <a:pPr marL="257175" indent="-257175" algn="just">
              <a:lnSpc>
                <a:spcPct val="100000"/>
              </a:lnSpc>
              <a:spcBef>
                <a:spcPts val="0"/>
              </a:spcBef>
              <a:defRPr/>
            </a:pPr>
            <a:r>
              <a:rPr lang="en-US" sz="1800" dirty="0">
                <a:cs typeface="Arial"/>
              </a:rPr>
              <a:t>Updated progress reports are being regularly received from affected provinces and national sector departments to improve coordination and interventions where required.  </a:t>
            </a:r>
            <a:endParaRPr lang="en-US" sz="1800" dirty="0">
              <a:cs typeface="Arial" panose="020B0604020202020204" pitchFamily="34" charset="0"/>
            </a:endParaRPr>
          </a:p>
          <a:p>
            <a:pPr marL="0" indent="0" algn="just">
              <a:lnSpc>
                <a:spcPct val="100000"/>
              </a:lnSpc>
              <a:spcBef>
                <a:spcPts val="0"/>
              </a:spcBef>
              <a:buNone/>
            </a:pPr>
            <a:endParaRPr lang="en-US" sz="1800" b="1">
              <a:solidFill>
                <a:srgbClr val="FF0000"/>
              </a:solidFill>
            </a:endParaRPr>
          </a:p>
          <a:p>
            <a:pPr marL="0" indent="0" algn="just" defTabSz="914400">
              <a:lnSpc>
                <a:spcPct val="100000"/>
              </a:lnSpc>
              <a:spcBef>
                <a:spcPts val="0"/>
              </a:spcBef>
              <a:buNone/>
              <a:defRPr/>
            </a:pPr>
            <a:endParaRPr lang="en-US" sz="1800">
              <a:solidFill>
                <a:prstClr val="black"/>
              </a:solidFill>
              <a:cs typeface="Arial" panose="020B0604020202020204" pitchFamily="34" charset="0"/>
            </a:endParaRPr>
          </a:p>
          <a:p>
            <a:pPr marL="0" indent="0" algn="just">
              <a:lnSpc>
                <a:spcPct val="100000"/>
              </a:lnSpc>
              <a:spcBef>
                <a:spcPts val="0"/>
              </a:spcBef>
              <a:buNone/>
            </a:pPr>
            <a:endParaRPr lang="en-US" sz="1800" b="1">
              <a:solidFill>
                <a:srgbClr val="FF0000"/>
              </a:solidFill>
              <a:highlight>
                <a:srgbClr val="FFFF00"/>
              </a:highlight>
            </a:endParaRPr>
          </a:p>
          <a:p>
            <a:pPr marL="0" indent="0" algn="just">
              <a:lnSpc>
                <a:spcPct val="100000"/>
              </a:lnSpc>
              <a:spcBef>
                <a:spcPts val="0"/>
              </a:spcBef>
              <a:buNone/>
            </a:pPr>
            <a:endParaRPr lang="en-US" sz="2400">
              <a:solidFill>
                <a:srgbClr val="FF0000"/>
              </a:solidFill>
              <a:cs typeface="Arial" panose="020B0604020202020204" pitchFamily="34" charset="0"/>
            </a:endParaRPr>
          </a:p>
          <a:p>
            <a:pPr marL="257175" indent="-257175" algn="just" defTabSz="914400">
              <a:lnSpc>
                <a:spcPct val="100000"/>
              </a:lnSpc>
              <a:spcBef>
                <a:spcPts val="0"/>
              </a:spcBef>
              <a:defRPr/>
            </a:pPr>
            <a:endParaRPr lang="en-US" sz="2000">
              <a:solidFill>
                <a:prstClr val="black"/>
              </a:solidFill>
              <a:cs typeface="Arial" panose="020B0604020202020204" pitchFamily="34" charset="0"/>
            </a:endParaRPr>
          </a:p>
          <a:p>
            <a:pPr marL="257175" indent="-257175" algn="just" defTabSz="914400">
              <a:lnSpc>
                <a:spcPct val="150000"/>
              </a:lnSpc>
              <a:spcBef>
                <a:spcPts val="0"/>
              </a:spcBef>
              <a:defRPr/>
            </a:pPr>
            <a:endParaRPr lang="en-US" sz="1800">
              <a:solidFill>
                <a:prstClr val="black"/>
              </a:solidFill>
              <a:cs typeface="Arial" panose="020B0604020202020204" pitchFamily="34" charset="0"/>
            </a:endParaRPr>
          </a:p>
          <a:p>
            <a:pPr marL="0" indent="0">
              <a:buNone/>
            </a:pPr>
            <a:endParaRPr lang="en-ZA"/>
          </a:p>
        </p:txBody>
      </p:sp>
      <p:pic>
        <p:nvPicPr>
          <p:cNvPr id="5" name="Picture 4" descr="A picture containing text, indoor, floor, person&#10;&#10;Description automatically generated">
            <a:extLst>
              <a:ext uri="{FF2B5EF4-FFF2-40B4-BE49-F238E27FC236}">
                <a16:creationId xmlns:a16="http://schemas.microsoft.com/office/drawing/2014/main" xmlns="" id="{350E695D-4B08-4F60-B821-D0015313C3CC}"/>
              </a:ext>
            </a:extLst>
          </p:cNvPr>
          <p:cNvPicPr>
            <a:picLocks noChangeAspect="1"/>
          </p:cNvPicPr>
          <p:nvPr/>
        </p:nvPicPr>
        <p:blipFill>
          <a:blip r:embed="rId3"/>
          <a:stretch>
            <a:fillRect/>
          </a:stretch>
        </p:blipFill>
        <p:spPr>
          <a:xfrm>
            <a:off x="8250045" y="3826750"/>
            <a:ext cx="3681760" cy="3004826"/>
          </a:xfrm>
          <a:prstGeom prst="rect">
            <a:avLst/>
          </a:prstGeom>
        </p:spPr>
      </p:pic>
      <p:pic>
        <p:nvPicPr>
          <p:cNvPr id="7" name="Picture 6" descr="A picture containing text&#10;&#10;Description automatically generated">
            <a:extLst>
              <a:ext uri="{FF2B5EF4-FFF2-40B4-BE49-F238E27FC236}">
                <a16:creationId xmlns:a16="http://schemas.microsoft.com/office/drawing/2014/main" xmlns="" id="{D803E40A-570B-42F1-B921-6040A9871890}"/>
              </a:ext>
            </a:extLst>
          </p:cNvPr>
          <p:cNvPicPr>
            <a:picLocks noChangeAspect="1"/>
          </p:cNvPicPr>
          <p:nvPr/>
        </p:nvPicPr>
        <p:blipFill>
          <a:blip r:embed="rId4"/>
          <a:stretch>
            <a:fillRect/>
          </a:stretch>
        </p:blipFill>
        <p:spPr>
          <a:xfrm>
            <a:off x="8245835" y="664979"/>
            <a:ext cx="3630214" cy="3125631"/>
          </a:xfrm>
          <a:prstGeom prst="rect">
            <a:avLst/>
          </a:prstGeom>
        </p:spPr>
      </p:pic>
    </p:spTree>
    <p:extLst>
      <p:ext uri="{BB962C8B-B14F-4D97-AF65-F5344CB8AC3E}">
        <p14:creationId xmlns:p14="http://schemas.microsoft.com/office/powerpoint/2010/main" xmlns="" val="2062317585"/>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328" y="86953"/>
            <a:ext cx="10753344" cy="644568"/>
          </a:xfrm>
        </p:spPr>
        <p:txBody>
          <a:bodyPr/>
          <a:lstStyle/>
          <a:p>
            <a:pPr>
              <a:lnSpc>
                <a:spcPct val="100000"/>
              </a:lnSpc>
              <a:tabLst>
                <a:tab pos="295910" algn="l"/>
              </a:tabLst>
            </a:pPr>
            <a:r>
              <a:rPr lang="en-US" sz="2000" b="1">
                <a:solidFill>
                  <a:schemeClr val="accent2"/>
                </a:solidFill>
                <a:effectLst/>
                <a:latin typeface="Arial" panose="020B0604020202020204" pitchFamily="34" charset="0"/>
                <a:ea typeface="Times New Roman" panose="02020603050405020304" pitchFamily="18" charset="0"/>
              </a:rPr>
              <a:t>AREAS REQUIRING STRATEGIC INTERVENTION</a:t>
            </a:r>
            <a:endParaRPr lang="en-ZA" sz="2000" b="1">
              <a:solidFill>
                <a:schemeClr val="accent2"/>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2"/>
          </p:nvPr>
        </p:nvSpPr>
        <p:spPr>
          <a:xfrm>
            <a:off x="340468" y="885217"/>
            <a:ext cx="11144396" cy="5157270"/>
          </a:xfrm>
        </p:spPr>
        <p:txBody>
          <a:bodyPr/>
          <a:lstStyle/>
          <a:p>
            <a:pPr marL="0" indent="0" algn="just">
              <a:buNone/>
            </a:pPr>
            <a:endParaRPr lang="en-US"/>
          </a:p>
          <a:p>
            <a:pPr marL="0" indent="0" algn="just">
              <a:buNone/>
            </a:pPr>
            <a:endParaRPr lang="en-ZA"/>
          </a:p>
        </p:txBody>
      </p:sp>
      <p:sp>
        <p:nvSpPr>
          <p:cNvPr id="5" name="Content Placeholder 2">
            <a:extLst>
              <a:ext uri="{FF2B5EF4-FFF2-40B4-BE49-F238E27FC236}">
                <a16:creationId xmlns:a16="http://schemas.microsoft.com/office/drawing/2014/main" xmlns="" id="{3A7F7558-24A1-49E9-94DB-CB59FDEDA0D1}"/>
              </a:ext>
            </a:extLst>
          </p:cNvPr>
          <p:cNvSpPr txBox="1">
            <a:spLocks/>
          </p:cNvSpPr>
          <p:nvPr/>
        </p:nvSpPr>
        <p:spPr>
          <a:xfrm>
            <a:off x="428018" y="885217"/>
            <a:ext cx="5350212" cy="51572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n-US"/>
          </a:p>
          <a:p>
            <a:pPr marL="0" indent="0" algn="just">
              <a:buFont typeface="Arial" panose="020B0604020202020204" pitchFamily="34" charset="0"/>
              <a:buNone/>
            </a:pPr>
            <a:endParaRPr lang="en-ZA"/>
          </a:p>
        </p:txBody>
      </p:sp>
      <p:sp>
        <p:nvSpPr>
          <p:cNvPr id="8" name="Content Placeholder 2">
            <a:extLst>
              <a:ext uri="{FF2B5EF4-FFF2-40B4-BE49-F238E27FC236}">
                <a16:creationId xmlns:a16="http://schemas.microsoft.com/office/drawing/2014/main" xmlns="" id="{01B38A3F-CE57-4CA1-8266-DAE090CE24AB}"/>
              </a:ext>
            </a:extLst>
          </p:cNvPr>
          <p:cNvSpPr txBox="1">
            <a:spLocks/>
          </p:cNvSpPr>
          <p:nvPr/>
        </p:nvSpPr>
        <p:spPr>
          <a:xfrm>
            <a:off x="428018" y="731520"/>
            <a:ext cx="7850219" cy="54646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US" sz="2000" b="1"/>
          </a:p>
          <a:p>
            <a:pPr marL="0" indent="0" algn="just">
              <a:buNone/>
            </a:pPr>
            <a:endParaRPr lang="en-ZA" sz="2000"/>
          </a:p>
          <a:p>
            <a:pPr marL="0" indent="0" algn="just">
              <a:buNone/>
            </a:pPr>
            <a:endParaRPr lang="en-ZA" sz="2000"/>
          </a:p>
          <a:p>
            <a:pPr marL="0" indent="0" algn="just">
              <a:buNone/>
            </a:pPr>
            <a:endParaRPr lang="en-ZA" sz="2000" b="1"/>
          </a:p>
        </p:txBody>
      </p:sp>
      <p:sp>
        <p:nvSpPr>
          <p:cNvPr id="13" name="Content Placeholder 2">
            <a:extLst>
              <a:ext uri="{FF2B5EF4-FFF2-40B4-BE49-F238E27FC236}">
                <a16:creationId xmlns:a16="http://schemas.microsoft.com/office/drawing/2014/main" xmlns="" id="{2598E042-4208-4DF2-AAF8-56DA87967957}"/>
              </a:ext>
            </a:extLst>
          </p:cNvPr>
          <p:cNvSpPr txBox="1">
            <a:spLocks/>
          </p:cNvSpPr>
          <p:nvPr/>
        </p:nvSpPr>
        <p:spPr>
          <a:xfrm>
            <a:off x="5009748" y="885217"/>
            <a:ext cx="3367363" cy="53109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n-US"/>
          </a:p>
          <a:p>
            <a:pPr marL="0" indent="0" algn="just">
              <a:buNone/>
            </a:pPr>
            <a:endParaRPr lang="en-ZA" sz="2000"/>
          </a:p>
          <a:p>
            <a:pPr marL="0" indent="0" algn="just">
              <a:buNone/>
            </a:pPr>
            <a:endParaRPr lang="en-ZA" sz="2000"/>
          </a:p>
          <a:p>
            <a:pPr marL="0" indent="0" algn="just">
              <a:buNone/>
            </a:pPr>
            <a:endParaRPr lang="en-ZA" sz="2000"/>
          </a:p>
          <a:p>
            <a:pPr marL="0" indent="0" algn="just">
              <a:buNone/>
            </a:pPr>
            <a:endParaRPr lang="en-ZA" sz="2000"/>
          </a:p>
          <a:p>
            <a:pPr marL="0" indent="0" algn="just">
              <a:buNone/>
            </a:pPr>
            <a:endParaRPr lang="en-ZA" sz="2000"/>
          </a:p>
          <a:p>
            <a:pPr marL="0" indent="0" algn="just">
              <a:buNone/>
            </a:pPr>
            <a:endParaRPr lang="en-ZA" sz="2000"/>
          </a:p>
          <a:p>
            <a:pPr marL="0" indent="0" algn="just">
              <a:buNone/>
            </a:pPr>
            <a:endParaRPr lang="en-ZA" sz="2000"/>
          </a:p>
        </p:txBody>
      </p:sp>
      <p:pic>
        <p:nvPicPr>
          <p:cNvPr id="17" name="Picture 16">
            <a:extLst>
              <a:ext uri="{FF2B5EF4-FFF2-40B4-BE49-F238E27FC236}">
                <a16:creationId xmlns:a16="http://schemas.microsoft.com/office/drawing/2014/main" xmlns="" id="{37AA2ED1-5705-41BB-9C55-4862914C954E}"/>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835136" y="2737644"/>
            <a:ext cx="3275799" cy="1927009"/>
          </a:xfrm>
          <a:prstGeom prst="rect">
            <a:avLst/>
          </a:prstGeom>
        </p:spPr>
      </p:pic>
      <p:pic>
        <p:nvPicPr>
          <p:cNvPr id="18" name="Content Placeholder 6">
            <a:extLst>
              <a:ext uri="{FF2B5EF4-FFF2-40B4-BE49-F238E27FC236}">
                <a16:creationId xmlns:a16="http://schemas.microsoft.com/office/drawing/2014/main" xmlns="" id="{8376B4C1-B81E-4606-AAC7-171E05D5CBA5}"/>
              </a:ext>
            </a:extLst>
          </p:cNvPr>
          <p:cNvPicPr>
            <a:picLocks noChangeAspect="1"/>
          </p:cNvPicPr>
          <p:nvPr/>
        </p:nvPicPr>
        <p:blipFill>
          <a:blip r:embed="rId3"/>
          <a:stretch>
            <a:fillRect/>
          </a:stretch>
        </p:blipFill>
        <p:spPr>
          <a:xfrm>
            <a:off x="8835136" y="4692064"/>
            <a:ext cx="3275800" cy="2046553"/>
          </a:xfrm>
          <a:prstGeom prst="rect">
            <a:avLst/>
          </a:prstGeom>
        </p:spPr>
      </p:pic>
      <p:graphicFrame>
        <p:nvGraphicFramePr>
          <p:cNvPr id="19" name="Table 19">
            <a:extLst>
              <a:ext uri="{FF2B5EF4-FFF2-40B4-BE49-F238E27FC236}">
                <a16:creationId xmlns:a16="http://schemas.microsoft.com/office/drawing/2014/main" xmlns="" id="{18AE6AB6-7A52-4965-9772-F9CCBC35CFD7}"/>
              </a:ext>
            </a:extLst>
          </p:cNvPr>
          <p:cNvGraphicFramePr>
            <a:graphicFrameLocks noGrp="1"/>
          </p:cNvGraphicFramePr>
          <p:nvPr>
            <p:extLst>
              <p:ext uri="{D42A27DB-BD31-4B8C-83A1-F6EECF244321}">
                <p14:modId xmlns:p14="http://schemas.microsoft.com/office/powerpoint/2010/main" xmlns="" val="646476635"/>
              </p:ext>
            </p:extLst>
          </p:nvPr>
        </p:nvGraphicFramePr>
        <p:xfrm>
          <a:off x="301924" y="675735"/>
          <a:ext cx="8256204" cy="5549412"/>
        </p:xfrm>
        <a:graphic>
          <a:graphicData uri="http://schemas.openxmlformats.org/drawingml/2006/table">
            <a:tbl>
              <a:tblPr firstRow="1" bandRow="1">
                <a:tableStyleId>{5C22544A-7EE6-4342-B048-85BDC9FD1C3A}</a:tableStyleId>
              </a:tblPr>
              <a:tblGrid>
                <a:gridCol w="8256204">
                  <a:extLst>
                    <a:ext uri="{9D8B030D-6E8A-4147-A177-3AD203B41FA5}">
                      <a16:colId xmlns:a16="http://schemas.microsoft.com/office/drawing/2014/main" xmlns="" val="798809901"/>
                    </a:ext>
                  </a:extLst>
                </a:gridCol>
              </a:tblGrid>
              <a:tr h="410173">
                <a:tc>
                  <a:txBody>
                    <a:bodyPr/>
                    <a:lstStyle/>
                    <a:p>
                      <a:r>
                        <a:rPr lang="en-US" dirty="0"/>
                        <a:t>KEY AREAS  OF CONCERN</a:t>
                      </a:r>
                      <a:endParaRPr lang="en-ZA" dirty="0"/>
                    </a:p>
                  </a:txBody>
                  <a:tcPr/>
                </a:tc>
                <a:extLst>
                  <a:ext uri="{0D108BD9-81ED-4DB2-BD59-A6C34878D82A}">
                    <a16:rowId xmlns:a16="http://schemas.microsoft.com/office/drawing/2014/main" xmlns="" val="197372225"/>
                  </a:ext>
                </a:extLst>
              </a:tr>
              <a:tr h="2147381">
                <a:tc>
                  <a:txBody>
                    <a:bodyPr/>
                    <a:lstStyle/>
                    <a:p>
                      <a:pPr indent="0" algn="just">
                        <a:buNone/>
                      </a:pPr>
                      <a:r>
                        <a:rPr lang="en-US" sz="2000" b="1" dirty="0"/>
                        <a:t>Poor infrastructure planning and implementation</a:t>
                      </a:r>
                    </a:p>
                    <a:p>
                      <a:pPr marL="285750" indent="-285750" algn="just">
                        <a:buFont typeface="Arial" panose="020B0604020202020204" pitchFamily="34" charset="0"/>
                        <a:buChar char="•"/>
                      </a:pPr>
                      <a:r>
                        <a:rPr lang="en-US" sz="2000" b="0" dirty="0"/>
                        <a:t>Poor workmanship </a:t>
                      </a:r>
                    </a:p>
                    <a:p>
                      <a:pPr marL="285750" indent="-285750" algn="just">
                        <a:buFont typeface="Arial" panose="020B0604020202020204" pitchFamily="34" charset="0"/>
                        <a:buChar char="•"/>
                      </a:pPr>
                      <a:r>
                        <a:rPr lang="en-US" sz="2000" b="0" dirty="0"/>
                        <a:t>Recurring disaster damages;</a:t>
                      </a:r>
                    </a:p>
                    <a:p>
                      <a:pPr marL="285750" indent="-285750" algn="just">
                        <a:buFont typeface="Arial" panose="020B0604020202020204" pitchFamily="34" charset="0"/>
                        <a:buChar char="•"/>
                      </a:pPr>
                      <a:r>
                        <a:rPr lang="en-US" sz="2000" b="0" dirty="0"/>
                        <a:t>Capacity constraints (technical expertise)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2000" b="0" dirty="0"/>
                        <a:t>Establishment of human settlements in unsafe areas</a:t>
                      </a:r>
                    </a:p>
                    <a:p>
                      <a:pPr marL="285750" indent="-285750" algn="just">
                        <a:buFont typeface="Arial" panose="020B0604020202020204" pitchFamily="34" charset="0"/>
                        <a:buChar char="•"/>
                      </a:pPr>
                      <a:r>
                        <a:rPr lang="en-US" sz="2000" b="0" dirty="0"/>
                        <a:t>Bylaws not enforced by responsible authorities</a:t>
                      </a:r>
                    </a:p>
                  </a:txBody>
                  <a:tcPr/>
                </a:tc>
                <a:extLst>
                  <a:ext uri="{0D108BD9-81ED-4DB2-BD59-A6C34878D82A}">
                    <a16:rowId xmlns:a16="http://schemas.microsoft.com/office/drawing/2014/main" xmlns="" val="1985862180"/>
                  </a:ext>
                </a:extLst>
              </a:tr>
              <a:tr h="772092">
                <a:tc>
                  <a:txBody>
                    <a:bodyPr/>
                    <a:lstStyle/>
                    <a:p>
                      <a:pPr marL="0" marR="0" lvl="0" indent="0" algn="l" rtl="0" eaLnBrk="1" fontAlgn="auto" latinLnBrk="0" hangingPunct="1">
                        <a:lnSpc>
                          <a:spcPct val="100000"/>
                        </a:lnSpc>
                        <a:spcBef>
                          <a:spcPts val="0"/>
                        </a:spcBef>
                        <a:spcAft>
                          <a:spcPts val="0"/>
                        </a:spcAft>
                        <a:buClrTx/>
                        <a:buSzTx/>
                        <a:buNone/>
                      </a:pPr>
                      <a:r>
                        <a:rPr lang="en-ZA" sz="2000" b="1" dirty="0"/>
                        <a:t>Lack of action/ delay in taking appropriate action when early warnings are issued (both organs of state and communities)</a:t>
                      </a:r>
                    </a:p>
                  </a:txBody>
                  <a:tcPr/>
                </a:tc>
                <a:extLst>
                  <a:ext uri="{0D108BD9-81ED-4DB2-BD59-A6C34878D82A}">
                    <a16:rowId xmlns:a16="http://schemas.microsoft.com/office/drawing/2014/main" xmlns="" val="2950489146"/>
                  </a:ext>
                </a:extLst>
              </a:tr>
              <a:tr h="1447674">
                <a:tc>
                  <a:txBody>
                    <a:bodyPr/>
                    <a:lstStyle/>
                    <a:p>
                      <a:pPr marL="0" marR="0" lvl="0" indent="0" algn="l" rtl="0" eaLnBrk="1" fontAlgn="auto" latinLnBrk="0" hangingPunct="1">
                        <a:lnSpc>
                          <a:spcPct val="100000"/>
                        </a:lnSpc>
                        <a:spcBef>
                          <a:spcPts val="0"/>
                        </a:spcBef>
                        <a:spcAft>
                          <a:spcPts val="0"/>
                        </a:spcAft>
                        <a:buClrTx/>
                        <a:buSzTx/>
                        <a:buNone/>
                      </a:pPr>
                      <a:r>
                        <a:rPr lang="en-ZA" sz="2000" b="1" dirty="0"/>
                        <a:t>Non/ delays in implementation of service delivery projects from normal sectoral grants </a:t>
                      </a:r>
                      <a:endParaRPr lang="en-ZA" sz="2000" b="0"/>
                    </a:p>
                    <a:p>
                      <a:pPr marL="342900" marR="0" lvl="0" indent="-342900" algn="l" rtl="0" eaLnBrk="1" fontAlgn="auto" latinLnBrk="0" hangingPunct="1">
                        <a:lnSpc>
                          <a:spcPct val="100000"/>
                        </a:lnSpc>
                        <a:spcBef>
                          <a:spcPts val="0"/>
                        </a:spcBef>
                        <a:spcAft>
                          <a:spcPts val="0"/>
                        </a:spcAft>
                        <a:buClrTx/>
                        <a:buSzTx/>
                        <a:buFont typeface="Arial" panose="020B0604020202020204" pitchFamily="34" charset="0"/>
                        <a:buChar char="•"/>
                      </a:pPr>
                      <a:r>
                        <a:rPr lang="en-ZA" sz="2000" b="0" dirty="0"/>
                        <a:t>Funding reverting to national fiscus with communities exposed to risks  </a:t>
                      </a:r>
                    </a:p>
                  </a:txBody>
                  <a:tcPr/>
                </a:tc>
                <a:extLst>
                  <a:ext uri="{0D108BD9-81ED-4DB2-BD59-A6C34878D82A}">
                    <a16:rowId xmlns:a16="http://schemas.microsoft.com/office/drawing/2014/main" xmlns="" val="538518161"/>
                  </a:ext>
                </a:extLst>
              </a:tr>
              <a:tr h="772092">
                <a:tc>
                  <a: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en-US" sz="2000" b="1" dirty="0"/>
                        <a:t>Non-reporting and lack of accountability for funding allocated to provinces and municipalities</a:t>
                      </a:r>
                      <a:endParaRPr lang="en-ZA" sz="2000" b="1" dirty="0"/>
                    </a:p>
                  </a:txBody>
                  <a:tcPr/>
                </a:tc>
                <a:extLst>
                  <a:ext uri="{0D108BD9-81ED-4DB2-BD59-A6C34878D82A}">
                    <a16:rowId xmlns:a16="http://schemas.microsoft.com/office/drawing/2014/main" xmlns="" val="1545037083"/>
                  </a:ext>
                </a:extLst>
              </a:tr>
            </a:tbl>
          </a:graphicData>
        </a:graphic>
      </p:graphicFrame>
      <p:pic>
        <p:nvPicPr>
          <p:cNvPr id="20" name="Picture 19">
            <a:extLst>
              <a:ext uri="{FF2B5EF4-FFF2-40B4-BE49-F238E27FC236}">
                <a16:creationId xmlns:a16="http://schemas.microsoft.com/office/drawing/2014/main" xmlns="" id="{59C5A15E-B7C6-48C8-9D88-ABAB43025CA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835136" y="498734"/>
            <a:ext cx="3329526" cy="2211499"/>
          </a:xfrm>
          <a:prstGeom prst="rect">
            <a:avLst/>
          </a:prstGeom>
        </p:spPr>
      </p:pic>
    </p:spTree>
    <p:extLst>
      <p:ext uri="{BB962C8B-B14F-4D97-AF65-F5344CB8AC3E}">
        <p14:creationId xmlns:p14="http://schemas.microsoft.com/office/powerpoint/2010/main" xmlns="" val="3137334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7B3756-BF82-4E22-BB16-2FFC923DC662}"/>
              </a:ext>
            </a:extLst>
          </p:cNvPr>
          <p:cNvSpPr>
            <a:spLocks noGrp="1"/>
          </p:cNvSpPr>
          <p:nvPr>
            <p:ph type="title"/>
          </p:nvPr>
        </p:nvSpPr>
        <p:spPr/>
        <p:txBody>
          <a:bodyPr/>
          <a:lstStyle/>
          <a:p>
            <a:pPr algn="ctr"/>
            <a:r>
              <a:rPr lang="en-US" b="1">
                <a:solidFill>
                  <a:schemeClr val="accent2"/>
                </a:solidFill>
              </a:rPr>
              <a:t>CONCLUSION</a:t>
            </a:r>
          </a:p>
        </p:txBody>
      </p:sp>
      <p:sp>
        <p:nvSpPr>
          <p:cNvPr id="3" name="Content Placeholder 2">
            <a:extLst>
              <a:ext uri="{FF2B5EF4-FFF2-40B4-BE49-F238E27FC236}">
                <a16:creationId xmlns:a16="http://schemas.microsoft.com/office/drawing/2014/main" xmlns="" id="{70C99B5D-BAE0-4A6C-B776-51CCF8298145}"/>
              </a:ext>
            </a:extLst>
          </p:cNvPr>
          <p:cNvSpPr>
            <a:spLocks noGrp="1"/>
          </p:cNvSpPr>
          <p:nvPr>
            <p:ph sz="half" idx="2"/>
          </p:nvPr>
        </p:nvSpPr>
        <p:spPr>
          <a:xfrm>
            <a:off x="487680" y="681037"/>
            <a:ext cx="11205636" cy="5713869"/>
          </a:xfrm>
        </p:spPr>
        <p:txBody>
          <a:bodyPr lIns="91440" tIns="45720" rIns="91440" bIns="45720" anchor="t"/>
          <a:lstStyle/>
          <a:p>
            <a:pPr algn="just"/>
            <a:r>
              <a:rPr lang="en-US" dirty="0"/>
              <a:t>Coordination of response and recovery efforts continues with the focus on the </a:t>
            </a:r>
            <a:r>
              <a:rPr lang="en-US" b="1" dirty="0"/>
              <a:t>immediate humanitarian relief</a:t>
            </a:r>
            <a:r>
              <a:rPr lang="en-US" dirty="0"/>
              <a:t>, </a:t>
            </a:r>
            <a:r>
              <a:rPr lang="en-US" b="1" dirty="0"/>
              <a:t>stabilization and recovery as well as rehabilitation and reconstruction.</a:t>
            </a:r>
            <a:endParaRPr lang="en-US" b="1" dirty="0">
              <a:cs typeface="Arial" panose="020B0604020202020204"/>
            </a:endParaRPr>
          </a:p>
          <a:p>
            <a:pPr marL="0" indent="0" algn="just">
              <a:buNone/>
            </a:pPr>
            <a:endParaRPr lang="en-US" b="1">
              <a:cs typeface="Arial" panose="020B0604020202020204"/>
            </a:endParaRPr>
          </a:p>
          <a:p>
            <a:pPr algn="just"/>
            <a:r>
              <a:rPr lang="en-US" dirty="0"/>
              <a:t>With the drastic spike of severe weather events and disaster damages, it is evident that the conditions cannot be addressed solely through funding. </a:t>
            </a:r>
            <a:endParaRPr lang="en-US"/>
          </a:p>
          <a:p>
            <a:pPr algn="just"/>
            <a:endParaRPr lang="en-US">
              <a:cs typeface="Arial" panose="020B0604020202020204"/>
            </a:endParaRPr>
          </a:p>
          <a:p>
            <a:pPr algn="just"/>
            <a:r>
              <a:rPr lang="en-US" dirty="0"/>
              <a:t>This requires a drastic change from government, stakeholders, private sector, communities, etc. and redirection of resources and focus on </a:t>
            </a:r>
            <a:r>
              <a:rPr lang="en-US" b="1" dirty="0"/>
              <a:t>disaster risk reduction and mitigation measures </a:t>
            </a:r>
            <a:r>
              <a:rPr lang="en-US" dirty="0"/>
              <a:t>for sustainability and resilience building within communities. Focus to be on areas such as risk assessments, spatial planning, climate change adaptation measures, enforcement of bylaws, risk transfer measures/ insurance, etc. </a:t>
            </a:r>
            <a:endParaRPr lang="en-US" dirty="0">
              <a:cs typeface="Arial"/>
            </a:endParaRPr>
          </a:p>
          <a:p>
            <a:pPr algn="just"/>
            <a:endParaRPr lang="en-US">
              <a:cs typeface="Arial"/>
            </a:endParaRPr>
          </a:p>
          <a:p>
            <a:pPr algn="just"/>
            <a:r>
              <a:rPr lang="en-US" dirty="0"/>
              <a:t>Organs of state must focus on conducting disaster risk assessments to enable the development of practical and implementable disaster management plans. Risk informed development planning is critical and should be implemented through the One Plan process of each </a:t>
            </a:r>
            <a:r>
              <a:rPr lang="en-US" dirty="0" err="1"/>
              <a:t>distrcit</a:t>
            </a:r>
            <a:r>
              <a:rPr lang="en-US" dirty="0"/>
              <a:t> space.</a:t>
            </a:r>
            <a:endParaRPr lang="en-US" dirty="0">
              <a:cs typeface="Arial" panose="020B0604020202020204"/>
            </a:endParaRPr>
          </a:p>
        </p:txBody>
      </p:sp>
    </p:spTree>
    <p:extLst>
      <p:ext uri="{BB962C8B-B14F-4D97-AF65-F5344CB8AC3E}">
        <p14:creationId xmlns:p14="http://schemas.microsoft.com/office/powerpoint/2010/main" xmlns="" val="2046228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49756F-7E39-0640-96F4-68BE9AE1B6DD}"/>
              </a:ext>
            </a:extLst>
          </p:cNvPr>
          <p:cNvSpPr>
            <a:spLocks noGrp="1"/>
          </p:cNvSpPr>
          <p:nvPr>
            <p:ph type="title"/>
          </p:nvPr>
        </p:nvSpPr>
        <p:spPr>
          <a:xfrm>
            <a:off x="198903" y="73745"/>
            <a:ext cx="11813741" cy="368343"/>
          </a:xfrm>
        </p:spPr>
        <p:txBody>
          <a:bodyPr vert="horz" lIns="68580" tIns="34290" rIns="68580" bIns="34290" rtlCol="0" anchor="b">
            <a:normAutofit fontScale="90000"/>
          </a:bodyPr>
          <a:lstStyle/>
          <a:p>
            <a:r>
              <a:rPr lang="en-US" sz="2400" b="1">
                <a:solidFill>
                  <a:schemeClr val="accent2">
                    <a:lumMod val="75000"/>
                  </a:schemeClr>
                </a:solidFill>
                <a:latin typeface="+mn-lt"/>
              </a:rPr>
              <a:t>RECOMMENDATIONS</a:t>
            </a:r>
            <a:endParaRPr lang="en-US" sz="2400">
              <a:solidFill>
                <a:schemeClr val="accent2">
                  <a:lumMod val="75000"/>
                </a:schemeClr>
              </a:solidFill>
              <a:latin typeface="+mj-lt"/>
            </a:endParaRPr>
          </a:p>
        </p:txBody>
      </p:sp>
      <p:sp>
        <p:nvSpPr>
          <p:cNvPr id="4" name="Content Placeholder 3">
            <a:extLst>
              <a:ext uri="{FF2B5EF4-FFF2-40B4-BE49-F238E27FC236}">
                <a16:creationId xmlns:a16="http://schemas.microsoft.com/office/drawing/2014/main" xmlns="" id="{FD29BE0D-1025-4632-81C9-5E9FBFACF51E}"/>
              </a:ext>
            </a:extLst>
          </p:cNvPr>
          <p:cNvSpPr>
            <a:spLocks noGrp="1"/>
          </p:cNvSpPr>
          <p:nvPr>
            <p:ph sz="half" idx="2"/>
          </p:nvPr>
        </p:nvSpPr>
        <p:spPr>
          <a:xfrm>
            <a:off x="89234" y="488906"/>
            <a:ext cx="11931073" cy="6075722"/>
          </a:xfrm>
        </p:spPr>
        <p:txBody>
          <a:bodyPr lIns="91440" tIns="45720" rIns="91440" bIns="45720" anchor="t"/>
          <a:lstStyle/>
          <a:p>
            <a:pPr marL="0" indent="0" algn="just">
              <a:lnSpc>
                <a:spcPct val="150000"/>
              </a:lnSpc>
              <a:spcBef>
                <a:spcPts val="0"/>
              </a:spcBef>
              <a:spcAft>
                <a:spcPts val="1200"/>
              </a:spcAft>
              <a:buNone/>
            </a:pPr>
            <a:r>
              <a:rPr lang="en-US" sz="2000" b="1" dirty="0"/>
              <a:t>It is recommended that the Portfolio Committee</a:t>
            </a:r>
            <a:r>
              <a:rPr lang="en-US" sz="2000" dirty="0"/>
              <a:t>: </a:t>
            </a:r>
            <a:endParaRPr lang="en-US" sz="2000" dirty="0">
              <a:cs typeface="Arial" panose="020B0604020202020204"/>
            </a:endParaRPr>
          </a:p>
          <a:p>
            <a:pPr marL="457200" indent="-457200" algn="just">
              <a:lnSpc>
                <a:spcPct val="150000"/>
              </a:lnSpc>
              <a:spcBef>
                <a:spcPts val="0"/>
              </a:spcBef>
              <a:spcAft>
                <a:spcPts val="1200"/>
              </a:spcAft>
              <a:buAutoNum type="arabicPeriod"/>
            </a:pPr>
            <a:r>
              <a:rPr lang="en-US" sz="2000" dirty="0">
                <a:cs typeface="Arial" panose="020B0604020202020204"/>
              </a:rPr>
              <a:t>Notes an update on the impact of severe weather events and intervention measures in KZN;</a:t>
            </a:r>
          </a:p>
          <a:p>
            <a:pPr marL="457200" indent="-457200" algn="just">
              <a:lnSpc>
                <a:spcPct val="150000"/>
              </a:lnSpc>
              <a:spcBef>
                <a:spcPts val="0"/>
              </a:spcBef>
              <a:spcAft>
                <a:spcPts val="1200"/>
              </a:spcAft>
              <a:buAutoNum type="arabicPeriod"/>
            </a:pPr>
            <a:r>
              <a:rPr lang="en-US" sz="2000" dirty="0"/>
              <a:t>Notes progress on multi-sectoral integrated interventions to ensure rapid and effective response to the disaster as well as post disaster recovery and rehabilitation. </a:t>
            </a:r>
            <a:endParaRPr lang="en-US" sz="2000" dirty="0">
              <a:cs typeface="Arial"/>
            </a:endParaRPr>
          </a:p>
          <a:p>
            <a:pPr marL="457200" indent="-457200" algn="just">
              <a:lnSpc>
                <a:spcPct val="150000"/>
              </a:lnSpc>
              <a:spcBef>
                <a:spcPts val="0"/>
              </a:spcBef>
              <a:spcAft>
                <a:spcPts val="1200"/>
              </a:spcAft>
              <a:buAutoNum type="arabicPeriod"/>
            </a:pPr>
            <a:r>
              <a:rPr lang="en-US" sz="2000" dirty="0">
                <a:cs typeface="Arial"/>
              </a:rPr>
              <a:t>Provides support in advocating disaster risk reduction and mitigation measures within communities for sustainability and resilience building in the country. </a:t>
            </a:r>
          </a:p>
          <a:p>
            <a:pPr marL="457200" indent="-457200" algn="just">
              <a:lnSpc>
                <a:spcPct val="150000"/>
              </a:lnSpc>
              <a:spcBef>
                <a:spcPts val="0"/>
              </a:spcBef>
              <a:spcAft>
                <a:spcPts val="1200"/>
              </a:spcAft>
              <a:buAutoNum type="arabicPeriod"/>
            </a:pPr>
            <a:r>
              <a:rPr lang="en-US" sz="2000" dirty="0">
                <a:cs typeface="Arial"/>
              </a:rPr>
              <a:t>Encourages municipalities within KZN province to develop, update, review and submit their disaster management plans to the NDMC.</a:t>
            </a:r>
          </a:p>
          <a:p>
            <a:pPr marL="342900" indent="-342900">
              <a:buAutoNum type="arabicPeriod"/>
            </a:pPr>
            <a:endParaRPr lang="en-ZA" sz="18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1139538962"/>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14766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D05794-C0C9-4B5B-A456-8FFB186418D8}"/>
              </a:ext>
            </a:extLst>
          </p:cNvPr>
          <p:cNvSpPr>
            <a:spLocks noGrp="1"/>
          </p:cNvSpPr>
          <p:nvPr>
            <p:ph type="title"/>
          </p:nvPr>
        </p:nvSpPr>
        <p:spPr>
          <a:xfrm>
            <a:off x="25352" y="1"/>
            <a:ext cx="11930165" cy="497150"/>
          </a:xfrm>
        </p:spPr>
        <p:txBody>
          <a:bodyPr lIns="91440" tIns="45720" rIns="91440" bIns="45720" anchor="t"/>
          <a:lstStyle/>
          <a:p>
            <a:pPr algn="ctr">
              <a:lnSpc>
                <a:spcPct val="150000"/>
              </a:lnSpc>
            </a:pPr>
            <a:r>
              <a:rPr lang="en-US" b="1">
                <a:solidFill>
                  <a:schemeClr val="accent2"/>
                </a:solidFill>
              </a:rPr>
              <a:t>Spatial view of affected districts in KZN </a:t>
            </a:r>
            <a:endParaRPr lang="en-US" b="1">
              <a:solidFill>
                <a:schemeClr val="accent2"/>
              </a:solidFill>
              <a:cs typeface="Arial"/>
            </a:endParaRPr>
          </a:p>
        </p:txBody>
      </p:sp>
      <p:pic>
        <p:nvPicPr>
          <p:cNvPr id="19" name="Picture 19" descr="Map&#10;&#10;Description automatically generated">
            <a:extLst>
              <a:ext uri="{FF2B5EF4-FFF2-40B4-BE49-F238E27FC236}">
                <a16:creationId xmlns:a16="http://schemas.microsoft.com/office/drawing/2014/main" xmlns="" id="{DCFD6420-CE2E-9D25-0ABE-E1DF2C03A22D}"/>
              </a:ext>
            </a:extLst>
          </p:cNvPr>
          <p:cNvPicPr>
            <a:picLocks noGrp="1" noChangeAspect="1"/>
          </p:cNvPicPr>
          <p:nvPr>
            <p:ph sz="half" idx="2"/>
          </p:nvPr>
        </p:nvPicPr>
        <p:blipFill>
          <a:blip r:embed="rId2"/>
          <a:stretch>
            <a:fillRect/>
          </a:stretch>
        </p:blipFill>
        <p:spPr>
          <a:xfrm>
            <a:off x="2261264" y="1114851"/>
            <a:ext cx="6436753" cy="5325681"/>
          </a:xfrm>
        </p:spPr>
      </p:pic>
    </p:spTree>
    <p:extLst>
      <p:ext uri="{BB962C8B-B14F-4D97-AF65-F5344CB8AC3E}">
        <p14:creationId xmlns:p14="http://schemas.microsoft.com/office/powerpoint/2010/main" xmlns="" val="208503176"/>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xmlns="" id="{F7B68913-19F4-4965-95F6-96D864BF7379}"/>
              </a:ext>
            </a:extLst>
          </p:cNvPr>
          <p:cNvSpPr>
            <a:spLocks noGrp="1"/>
          </p:cNvSpPr>
          <p:nvPr>
            <p:ph sz="half" idx="2"/>
          </p:nvPr>
        </p:nvSpPr>
        <p:spPr>
          <a:xfrm>
            <a:off x="359794" y="3695348"/>
            <a:ext cx="4409781" cy="2356983"/>
          </a:xfrm>
          <a:custGeom>
            <a:avLst/>
            <a:gdLst>
              <a:gd name="connsiteX0" fmla="*/ 0 w 2837251"/>
              <a:gd name="connsiteY0" fmla="*/ 268968 h 2689677"/>
              <a:gd name="connsiteX1" fmla="*/ 268968 w 2837251"/>
              <a:gd name="connsiteY1" fmla="*/ 0 h 2689677"/>
              <a:gd name="connsiteX2" fmla="*/ 2568283 w 2837251"/>
              <a:gd name="connsiteY2" fmla="*/ 0 h 2689677"/>
              <a:gd name="connsiteX3" fmla="*/ 2837251 w 2837251"/>
              <a:gd name="connsiteY3" fmla="*/ 268968 h 2689677"/>
              <a:gd name="connsiteX4" fmla="*/ 2837251 w 2837251"/>
              <a:gd name="connsiteY4" fmla="*/ 2420709 h 2689677"/>
              <a:gd name="connsiteX5" fmla="*/ 2568283 w 2837251"/>
              <a:gd name="connsiteY5" fmla="*/ 2689677 h 2689677"/>
              <a:gd name="connsiteX6" fmla="*/ 268968 w 2837251"/>
              <a:gd name="connsiteY6" fmla="*/ 2689677 h 2689677"/>
              <a:gd name="connsiteX7" fmla="*/ 0 w 2837251"/>
              <a:gd name="connsiteY7" fmla="*/ 2420709 h 2689677"/>
              <a:gd name="connsiteX8" fmla="*/ 0 w 2837251"/>
              <a:gd name="connsiteY8" fmla="*/ 268968 h 268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7251" h="2689677">
                <a:moveTo>
                  <a:pt x="0" y="268968"/>
                </a:moveTo>
                <a:cubicBezTo>
                  <a:pt x="0" y="120421"/>
                  <a:pt x="120421" y="0"/>
                  <a:pt x="268968" y="0"/>
                </a:cubicBezTo>
                <a:lnTo>
                  <a:pt x="2568283" y="0"/>
                </a:lnTo>
                <a:cubicBezTo>
                  <a:pt x="2716830" y="0"/>
                  <a:pt x="2837251" y="120421"/>
                  <a:pt x="2837251" y="268968"/>
                </a:cubicBezTo>
                <a:lnTo>
                  <a:pt x="2837251" y="2420709"/>
                </a:lnTo>
                <a:cubicBezTo>
                  <a:pt x="2837251" y="2569256"/>
                  <a:pt x="2716830" y="2689677"/>
                  <a:pt x="2568283" y="2689677"/>
                </a:cubicBezTo>
                <a:lnTo>
                  <a:pt x="268968" y="2689677"/>
                </a:lnTo>
                <a:cubicBezTo>
                  <a:pt x="120421" y="2689677"/>
                  <a:pt x="0" y="2569256"/>
                  <a:pt x="0" y="2420709"/>
                </a:cubicBezTo>
                <a:lnTo>
                  <a:pt x="0" y="268968"/>
                </a:lnTo>
                <a:close/>
              </a:path>
            </a:pathLst>
          </a:custGeom>
          <a:solidFill>
            <a:sysClr val="window" lastClr="FFFFFF">
              <a:alpha val="90000"/>
              <a:hueOff val="0"/>
              <a:satOff val="0"/>
              <a:lumOff val="0"/>
              <a:alphaOff val="0"/>
            </a:sysClr>
          </a:solidFill>
          <a:ln w="12700" cap="flat" cmpd="sng" algn="ctr">
            <a:solidFill>
              <a:srgbClr val="ED7D31">
                <a:lumMod val="75000"/>
              </a:srgbClr>
            </a:solidFill>
            <a:prstDash val="solid"/>
            <a:miter lim="800000"/>
          </a:ln>
          <a:effectLst/>
        </p:spPr>
        <p:txBody>
          <a:bodyPr spcFirstLastPara="0" vert="horz" wrap="square" lIns="103890" tIns="103890" rIns="955066" bIns="776309" numCol="1" spcCol="1270" anchor="t" anchorCtr="0">
            <a:noAutofit/>
          </a:bodyPr>
          <a:lstStyle/>
          <a:p>
            <a:pPr marL="263525" marR="0" lvl="1" indent="-149225" algn="l" defTabSz="5334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latin typeface="Arial"/>
                <a:cs typeface="Arial"/>
              </a:rPr>
              <a:t>A total of </a:t>
            </a:r>
            <a:r>
              <a:rPr kumimoji="0" lang="en-US" b="1" i="0" u="none" strike="noStrike" kern="0" cap="none" spc="0" normalizeH="0" baseline="0" noProof="0" dirty="0">
                <a:ln>
                  <a:noFill/>
                </a:ln>
                <a:solidFill>
                  <a:srgbClr val="FF0000"/>
                </a:solidFill>
                <a:effectLst/>
                <a:uLnTx/>
                <a:uFillTx/>
                <a:latin typeface="Arial"/>
                <a:cs typeface="Arial"/>
              </a:rPr>
              <a:t>123 808 </a:t>
            </a:r>
            <a:r>
              <a:rPr kumimoji="0" lang="en-US" b="0" i="0" u="none" strike="noStrike" kern="0" cap="none" spc="0" normalizeH="0" baseline="0" noProof="0" dirty="0">
                <a:ln>
                  <a:noFill/>
                </a:ln>
                <a:effectLst/>
                <a:uLnTx/>
                <a:uFillTx/>
                <a:latin typeface="Arial"/>
                <a:cs typeface="Arial"/>
              </a:rPr>
              <a:t>have been affected.</a:t>
            </a:r>
            <a:endParaRPr lang="en-US" b="0" i="0" u="none" strike="noStrike" kern="0" cap="none" spc="0" normalizeH="0" baseline="0" noProof="0" dirty="0">
              <a:ln>
                <a:noFill/>
              </a:ln>
              <a:effectLst/>
              <a:uLnTx/>
              <a:uFillTx/>
              <a:latin typeface="Arial"/>
              <a:cs typeface="Arial"/>
            </a:endParaRPr>
          </a:p>
          <a:p>
            <a:pPr marL="263525" lvl="1" indent="-149225" defTabSz="533400">
              <a:spcBef>
                <a:spcPct val="0"/>
              </a:spcBef>
              <a:spcAft>
                <a:spcPct val="15000"/>
              </a:spcAft>
              <a:defRPr/>
            </a:pPr>
            <a:r>
              <a:rPr kumimoji="0" lang="en-US" b="0" i="0" u="none" strike="noStrike" kern="0" cap="none" spc="0" normalizeH="0" baseline="0" noProof="0" dirty="0">
                <a:ln>
                  <a:noFill/>
                </a:ln>
                <a:effectLst/>
                <a:uLnTx/>
                <a:uFillTx/>
                <a:latin typeface="Arial"/>
                <a:cs typeface="Arial"/>
              </a:rPr>
              <a:t>A total of </a:t>
            </a:r>
            <a:r>
              <a:rPr lang="en-US" b="1" kern="0" dirty="0">
                <a:solidFill>
                  <a:srgbClr val="FF0000"/>
                </a:solidFill>
                <a:latin typeface="Arial"/>
                <a:cs typeface="Arial"/>
              </a:rPr>
              <a:t>435</a:t>
            </a:r>
            <a:r>
              <a:rPr lang="en-US" kern="0" dirty="0">
                <a:latin typeface="Arial"/>
                <a:cs typeface="Arial"/>
              </a:rPr>
              <a:t>  </a:t>
            </a:r>
            <a:r>
              <a:rPr kumimoji="0" lang="en-US" b="0" i="0" u="none" strike="noStrike" kern="0" cap="none" spc="0" normalizeH="0" baseline="0" noProof="0" dirty="0">
                <a:ln>
                  <a:noFill/>
                </a:ln>
                <a:effectLst/>
                <a:uLnTx/>
                <a:uFillTx/>
                <a:latin typeface="Arial"/>
                <a:cs typeface="Arial"/>
              </a:rPr>
              <a:t>fatalities have been reported .</a:t>
            </a:r>
            <a:r>
              <a:rPr lang="en-US" kern="0" dirty="0">
                <a:latin typeface="Arial"/>
                <a:cs typeface="Arial"/>
              </a:rPr>
              <a:t> </a:t>
            </a:r>
            <a:endParaRPr lang="en-US" b="0" i="0" u="none" strike="noStrike" kern="0" cap="none" spc="0" normalizeH="0" baseline="0" noProof="0" dirty="0">
              <a:ln>
                <a:noFill/>
              </a:ln>
              <a:effectLst/>
              <a:uLnTx/>
              <a:uFillTx/>
              <a:latin typeface="Arial" charset="0"/>
              <a:cs typeface="Arial" charset="0"/>
            </a:endParaRPr>
          </a:p>
          <a:p>
            <a:pPr marL="263525" marR="0" lvl="1" indent="-149225" algn="l" defTabSz="5334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latin typeface="Arial"/>
                <a:cs typeface="Arial"/>
              </a:rPr>
              <a:t>A total of </a:t>
            </a:r>
            <a:r>
              <a:rPr kumimoji="0" lang="en-US" b="1" i="0" u="none" strike="noStrike" kern="0" cap="none" spc="0" normalizeH="0" baseline="0" noProof="0" dirty="0">
                <a:ln>
                  <a:noFill/>
                </a:ln>
                <a:solidFill>
                  <a:srgbClr val="FF0000"/>
                </a:solidFill>
                <a:effectLst/>
                <a:uLnTx/>
                <a:uFillTx/>
                <a:latin typeface="Arial"/>
                <a:cs typeface="Arial"/>
              </a:rPr>
              <a:t>53</a:t>
            </a:r>
            <a:r>
              <a:rPr kumimoji="0" lang="en-US" b="0" i="0" u="none" strike="noStrike" kern="0" cap="none" spc="0" normalizeH="0" baseline="0" noProof="0" dirty="0">
                <a:ln>
                  <a:noFill/>
                </a:ln>
                <a:effectLst/>
                <a:uLnTx/>
                <a:uFillTx/>
                <a:latin typeface="Arial"/>
                <a:cs typeface="Arial"/>
              </a:rPr>
              <a:t> missing people has been reported.</a:t>
            </a:r>
            <a:endParaRPr lang="en-US" b="0" i="0" u="none" strike="noStrike" kern="0" cap="none" spc="0" normalizeH="0" baseline="0" noProof="0" dirty="0">
              <a:ln>
                <a:noFill/>
              </a:ln>
              <a:effectLst/>
              <a:uLnTx/>
              <a:uFillTx/>
              <a:latin typeface="Arial"/>
              <a:cs typeface="Arial"/>
            </a:endParaRPr>
          </a:p>
          <a:p>
            <a:pPr marL="263525" lvl="1" indent="-149225" defTabSz="533400">
              <a:spcBef>
                <a:spcPct val="0"/>
              </a:spcBef>
              <a:spcAft>
                <a:spcPct val="15000"/>
              </a:spcAft>
              <a:defRPr/>
            </a:pPr>
            <a:r>
              <a:rPr kumimoji="0" lang="en-US" b="0" i="0" u="none" strike="noStrike" kern="0" cap="none" spc="0" normalizeH="0" baseline="0" noProof="0" dirty="0">
                <a:ln>
                  <a:noFill/>
                </a:ln>
                <a:effectLst/>
                <a:uLnTx/>
                <a:uFillTx/>
                <a:latin typeface="Arial"/>
                <a:cs typeface="Arial"/>
              </a:rPr>
              <a:t>A total of </a:t>
            </a:r>
            <a:r>
              <a:rPr kumimoji="0" lang="en-US" b="1" i="0" u="none" strike="noStrike" kern="0" cap="none" spc="0" normalizeH="0" baseline="0" noProof="0" dirty="0">
                <a:ln>
                  <a:noFill/>
                </a:ln>
                <a:solidFill>
                  <a:srgbClr val="FF0000"/>
                </a:solidFill>
                <a:effectLst/>
                <a:uLnTx/>
                <a:uFillTx/>
                <a:latin typeface="Arial"/>
                <a:cs typeface="Arial"/>
              </a:rPr>
              <a:t>6342</a:t>
            </a:r>
            <a:r>
              <a:rPr lang="en-US" b="1" kern="0" dirty="0">
                <a:solidFill>
                  <a:srgbClr val="FF0000"/>
                </a:solidFill>
                <a:latin typeface="Arial"/>
                <a:cs typeface="Arial"/>
              </a:rPr>
              <a:t> </a:t>
            </a:r>
            <a:r>
              <a:rPr kumimoji="0" lang="en-US" i="0" u="none" strike="noStrike" kern="0" cap="none" spc="0" normalizeH="0" baseline="0" noProof="0" dirty="0">
                <a:ln>
                  <a:noFill/>
                </a:ln>
                <a:effectLst/>
                <a:uLnTx/>
                <a:uFillTx/>
                <a:latin typeface="Arial"/>
                <a:cs typeface="Arial"/>
              </a:rPr>
              <a:t> </a:t>
            </a:r>
            <a:r>
              <a:rPr kumimoji="0" lang="en-US" b="0" i="0" u="none" strike="noStrike" kern="0" cap="none" spc="0" normalizeH="0" baseline="0" noProof="0" dirty="0">
                <a:ln>
                  <a:noFill/>
                </a:ln>
                <a:effectLst/>
                <a:uLnTx/>
                <a:uFillTx/>
                <a:latin typeface="Arial"/>
                <a:cs typeface="Arial"/>
              </a:rPr>
              <a:t>are homeless.</a:t>
            </a:r>
            <a:endParaRPr lang="en-US" b="0" i="0" u="none" strike="noStrike" kern="0" cap="none" spc="0" normalizeH="0" baseline="0" noProof="0" dirty="0">
              <a:ln>
                <a:noFill/>
              </a:ln>
              <a:effectLst/>
              <a:uLnTx/>
              <a:uFillTx/>
              <a:latin typeface="Arial"/>
              <a:cs typeface="Arial"/>
            </a:endParaRPr>
          </a:p>
          <a:p>
            <a:pPr marL="263525" lvl="1" indent="-149225" defTabSz="533400">
              <a:spcBef>
                <a:spcPct val="0"/>
              </a:spcBef>
              <a:spcAft>
                <a:spcPct val="15000"/>
              </a:spcAft>
              <a:defRPr/>
            </a:pPr>
            <a:r>
              <a:rPr kumimoji="0" lang="en-US" b="0" i="0" u="none" strike="noStrike" kern="0" cap="none" spc="0" normalizeH="0" baseline="0" noProof="0" dirty="0">
                <a:ln>
                  <a:noFill/>
                </a:ln>
                <a:effectLst/>
                <a:uLnTx/>
                <a:uFillTx/>
                <a:latin typeface="Arial"/>
                <a:cs typeface="Arial"/>
              </a:rPr>
              <a:t>A total 0f </a:t>
            </a:r>
            <a:r>
              <a:rPr kumimoji="0" lang="en-US" b="1" i="0" u="none" strike="noStrike" kern="0" cap="none" spc="0" normalizeH="0" baseline="0" noProof="0" dirty="0">
                <a:ln>
                  <a:noFill/>
                </a:ln>
                <a:solidFill>
                  <a:srgbClr val="FF0000"/>
                </a:solidFill>
                <a:effectLst/>
                <a:uLnTx/>
                <a:uFillTx/>
                <a:latin typeface="Arial"/>
                <a:cs typeface="Arial"/>
              </a:rPr>
              <a:t>40 </a:t>
            </a:r>
            <a:r>
              <a:rPr kumimoji="0" lang="en-US" b="0" i="0" u="none" strike="noStrike" kern="0" cap="none" spc="0" normalizeH="0" baseline="0" noProof="0" dirty="0">
                <a:ln>
                  <a:noFill/>
                </a:ln>
                <a:effectLst/>
                <a:uLnTx/>
                <a:uFillTx/>
                <a:latin typeface="Arial"/>
                <a:cs typeface="Arial"/>
              </a:rPr>
              <a:t>were reported injured</a:t>
            </a:r>
            <a:r>
              <a:rPr lang="en-US" kern="0" dirty="0">
                <a:latin typeface="Arial"/>
                <a:cs typeface="Arial"/>
              </a:rPr>
              <a:t> </a:t>
            </a:r>
            <a:endParaRPr lang="en-US" b="0" i="0" u="none" strike="noStrike" kern="0" cap="none" spc="0" normalizeH="0" baseline="0" noProof="0" dirty="0">
              <a:ln>
                <a:noFill/>
              </a:ln>
              <a:effectLst/>
              <a:uLnTx/>
              <a:uFillTx/>
              <a:latin typeface="Arial" charset="0"/>
              <a:cs typeface="Arial" charset="0"/>
            </a:endParaRPr>
          </a:p>
          <a:p>
            <a:pPr marL="114300" lvl="1" algn="just" defTabSz="533400">
              <a:lnSpc>
                <a:spcPct val="90000"/>
              </a:lnSpc>
              <a:spcBef>
                <a:spcPct val="0"/>
              </a:spcBef>
              <a:spcAft>
                <a:spcPct val="15000"/>
              </a:spcAft>
              <a:buFontTx/>
              <a:buChar char="••"/>
              <a:defRPr/>
            </a:pPr>
            <a:endParaRPr lang="en-US" sz="1200" kern="0">
              <a:solidFill>
                <a:prstClr val="black">
                  <a:hueOff val="0"/>
                  <a:satOff val="0"/>
                  <a:lumOff val="0"/>
                  <a:alphaOff val="0"/>
                </a:prstClr>
              </a:solidFill>
              <a:latin typeface="Calibri" panose="020F0502020204030204"/>
            </a:endParaRPr>
          </a:p>
        </p:txBody>
      </p:sp>
      <p:sp>
        <p:nvSpPr>
          <p:cNvPr id="16" name="Freeform 7">
            <a:extLst>
              <a:ext uri="{FF2B5EF4-FFF2-40B4-BE49-F238E27FC236}">
                <a16:creationId xmlns:a16="http://schemas.microsoft.com/office/drawing/2014/main" xmlns="" id="{9D2BD78F-70BF-468C-BE21-D0D828560A7F}"/>
              </a:ext>
            </a:extLst>
          </p:cNvPr>
          <p:cNvSpPr/>
          <p:nvPr/>
        </p:nvSpPr>
        <p:spPr>
          <a:xfrm rot="16200000">
            <a:off x="3788945" y="3461323"/>
            <a:ext cx="2350156" cy="2533285"/>
          </a:xfrm>
          <a:custGeom>
            <a:avLst/>
            <a:gdLst>
              <a:gd name="connsiteX0" fmla="*/ 0 w 2233831"/>
              <a:gd name="connsiteY0" fmla="*/ 2233831 h 2233831"/>
              <a:gd name="connsiteX1" fmla="*/ 2233831 w 2233831"/>
              <a:gd name="connsiteY1" fmla="*/ 0 h 2233831"/>
              <a:gd name="connsiteX2" fmla="*/ 2233831 w 2233831"/>
              <a:gd name="connsiteY2" fmla="*/ 2233831 h 2233831"/>
              <a:gd name="connsiteX3" fmla="*/ 0 w 2233831"/>
              <a:gd name="connsiteY3" fmla="*/ 2233831 h 2233831"/>
            </a:gdLst>
            <a:ahLst/>
            <a:cxnLst>
              <a:cxn ang="0">
                <a:pos x="connsiteX0" y="connsiteY0"/>
              </a:cxn>
              <a:cxn ang="0">
                <a:pos x="connsiteX1" y="connsiteY1"/>
              </a:cxn>
              <a:cxn ang="0">
                <a:pos x="connsiteX2" y="connsiteY2"/>
              </a:cxn>
              <a:cxn ang="0">
                <a:pos x="connsiteX3" y="connsiteY3"/>
              </a:cxn>
            </a:cxnLst>
            <a:rect l="l" t="t" r="r" b="b"/>
            <a:pathLst>
              <a:path w="2233831" h="2233831">
                <a:moveTo>
                  <a:pt x="0" y="2233831"/>
                </a:moveTo>
                <a:cubicBezTo>
                  <a:pt x="0" y="1000120"/>
                  <a:pt x="1000120" y="0"/>
                  <a:pt x="2233831" y="0"/>
                </a:cubicBezTo>
                <a:lnTo>
                  <a:pt x="2233831" y="2233831"/>
                </a:lnTo>
                <a:lnTo>
                  <a:pt x="0" y="2233831"/>
                </a:lnTo>
                <a:close/>
              </a:path>
            </a:pathLst>
          </a:custGeom>
          <a:solidFill>
            <a:srgbClr val="ED7D31">
              <a:lumMod val="60000"/>
              <a:lumOff val="40000"/>
            </a:srgbClr>
          </a:solidFill>
          <a:ln w="12700" cap="flat" cmpd="sng" algn="ctr">
            <a:solidFill>
              <a:sysClr val="window" lastClr="FFFFFF">
                <a:hueOff val="0"/>
                <a:satOff val="0"/>
                <a:lumOff val="0"/>
                <a:alphaOff val="0"/>
              </a:sysClr>
            </a:solidFill>
            <a:prstDash val="solid"/>
            <a:miter lim="800000"/>
          </a:ln>
          <a:effectLst/>
        </p:spPr>
        <p:txBody>
          <a:bodyPr spcFirstLastPara="0" vert="vert" wrap="square" lIns="824962" tIns="824962" rIns="170688" bIns="170688" numCol="1" spcCol="1270" anchor="ctr" anchorCtr="0">
            <a:noAutofit/>
          </a:bodyPr>
          <a:lstStyle/>
          <a:p>
            <a:pPr algn="just">
              <a:spcBef>
                <a:spcPct val="0"/>
              </a:spcBef>
              <a:defRPr/>
            </a:pPr>
            <a:endParaRPr lang="en-US" sz="2400" b="1" kern="0" dirty="0">
              <a:solidFill>
                <a:schemeClr val="bg1"/>
              </a:solidFill>
              <a:latin typeface="Calibri"/>
            </a:endParaRPr>
          </a:p>
          <a:p>
            <a:pPr algn="just">
              <a:spcBef>
                <a:spcPct val="0"/>
              </a:spcBef>
              <a:defRPr/>
            </a:pPr>
            <a:r>
              <a:rPr kumimoji="0" lang="en-US" sz="2400" b="1" i="0" u="none" strike="noStrike" kern="0" cap="none" spc="0" normalizeH="0" baseline="0" noProof="0" dirty="0">
                <a:ln>
                  <a:noFill/>
                </a:ln>
                <a:solidFill>
                  <a:schemeClr val="bg1"/>
                </a:solidFill>
                <a:effectLst/>
                <a:uLnTx/>
                <a:uFillTx/>
                <a:latin typeface="Calibri"/>
                <a:ea typeface="+mn-ea"/>
                <a:cs typeface="+mn-cs"/>
              </a:rPr>
              <a:t>Number of Affected People</a:t>
            </a:r>
            <a:endParaRPr lang="en-US" sz="2400" b="1" i="0" u="none" strike="noStrike" kern="0" cap="none" spc="0" normalizeH="0" baseline="0" noProof="0">
              <a:ln>
                <a:noFill/>
              </a:ln>
              <a:solidFill>
                <a:schemeClr val="bg1"/>
              </a:solidFill>
              <a:effectLst/>
              <a:uLnTx/>
              <a:uFillTx/>
              <a:latin typeface="+mn-ea"/>
            </a:endParaRPr>
          </a:p>
          <a:p>
            <a:pPr algn="just">
              <a:spcBef>
                <a:spcPct val="0"/>
              </a:spcBef>
              <a:defRPr/>
            </a:pPr>
            <a:endParaRPr lang="en-US" kern="0">
              <a:solidFill>
                <a:prstClr val="white"/>
              </a:solidFill>
              <a:latin typeface="Calibri" panose="020F0502020204030204"/>
            </a:endParaRPr>
          </a:p>
        </p:txBody>
      </p:sp>
      <p:sp>
        <p:nvSpPr>
          <p:cNvPr id="2" name="Title 1">
            <a:extLst>
              <a:ext uri="{FF2B5EF4-FFF2-40B4-BE49-F238E27FC236}">
                <a16:creationId xmlns:a16="http://schemas.microsoft.com/office/drawing/2014/main" xmlns="" id="{9ED05794-C0C9-4B5B-A456-8FFB186418D8}"/>
              </a:ext>
            </a:extLst>
          </p:cNvPr>
          <p:cNvSpPr>
            <a:spLocks noGrp="1"/>
          </p:cNvSpPr>
          <p:nvPr>
            <p:ph type="title"/>
          </p:nvPr>
        </p:nvSpPr>
        <p:spPr>
          <a:xfrm>
            <a:off x="4476" y="-83505"/>
            <a:ext cx="11951041" cy="685039"/>
          </a:xfrm>
        </p:spPr>
        <p:txBody>
          <a:bodyPr lIns="91440" tIns="45720" rIns="91440" bIns="45720" anchor="t"/>
          <a:lstStyle/>
          <a:p>
            <a:pPr algn="ctr">
              <a:lnSpc>
                <a:spcPct val="150000"/>
              </a:lnSpc>
            </a:pPr>
            <a:r>
              <a:rPr lang="en-US" sz="2300" b="1">
                <a:solidFill>
                  <a:schemeClr val="accent2">
                    <a:lumMod val="75000"/>
                  </a:schemeClr>
                </a:solidFill>
              </a:rPr>
              <a:t>OVERVIEW OF EFFECTS in KZN</a:t>
            </a:r>
            <a:endParaRPr lang="en-ZA" sz="2300" b="1">
              <a:solidFill>
                <a:schemeClr val="accent2">
                  <a:lumMod val="75000"/>
                </a:schemeClr>
              </a:solidFill>
            </a:endParaRPr>
          </a:p>
        </p:txBody>
      </p:sp>
      <p:grpSp>
        <p:nvGrpSpPr>
          <p:cNvPr id="4" name="Group 3"/>
          <p:cNvGrpSpPr/>
          <p:nvPr/>
        </p:nvGrpSpPr>
        <p:grpSpPr>
          <a:xfrm>
            <a:off x="359795" y="935712"/>
            <a:ext cx="10925588" cy="4986576"/>
            <a:chOff x="1239226" y="1113481"/>
            <a:chExt cx="9229830" cy="4739757"/>
          </a:xfrm>
        </p:grpSpPr>
        <p:sp>
          <p:nvSpPr>
            <p:cNvPr id="6" name="Freeform 5"/>
            <p:cNvSpPr/>
            <p:nvPr/>
          </p:nvSpPr>
          <p:spPr>
            <a:xfrm>
              <a:off x="7613972" y="1113481"/>
              <a:ext cx="2855084" cy="2373840"/>
            </a:xfrm>
            <a:custGeom>
              <a:avLst/>
              <a:gdLst>
                <a:gd name="connsiteX0" fmla="*/ 0 w 2492741"/>
                <a:gd name="connsiteY0" fmla="*/ 197569 h 1975693"/>
                <a:gd name="connsiteX1" fmla="*/ 197569 w 2492741"/>
                <a:gd name="connsiteY1" fmla="*/ 0 h 1975693"/>
                <a:gd name="connsiteX2" fmla="*/ 2295172 w 2492741"/>
                <a:gd name="connsiteY2" fmla="*/ 0 h 1975693"/>
                <a:gd name="connsiteX3" fmla="*/ 2492741 w 2492741"/>
                <a:gd name="connsiteY3" fmla="*/ 197569 h 1975693"/>
                <a:gd name="connsiteX4" fmla="*/ 2492741 w 2492741"/>
                <a:gd name="connsiteY4" fmla="*/ 1778124 h 1975693"/>
                <a:gd name="connsiteX5" fmla="*/ 2295172 w 2492741"/>
                <a:gd name="connsiteY5" fmla="*/ 1975693 h 1975693"/>
                <a:gd name="connsiteX6" fmla="*/ 197569 w 2492741"/>
                <a:gd name="connsiteY6" fmla="*/ 1975693 h 1975693"/>
                <a:gd name="connsiteX7" fmla="*/ 0 w 2492741"/>
                <a:gd name="connsiteY7" fmla="*/ 1778124 h 1975693"/>
                <a:gd name="connsiteX8" fmla="*/ 0 w 2492741"/>
                <a:gd name="connsiteY8" fmla="*/ 197569 h 197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2741" h="1975693">
                  <a:moveTo>
                    <a:pt x="0" y="197569"/>
                  </a:moveTo>
                  <a:cubicBezTo>
                    <a:pt x="0" y="88455"/>
                    <a:pt x="88455" y="0"/>
                    <a:pt x="197569" y="0"/>
                  </a:cubicBezTo>
                  <a:lnTo>
                    <a:pt x="2295172" y="0"/>
                  </a:lnTo>
                  <a:cubicBezTo>
                    <a:pt x="2404286" y="0"/>
                    <a:pt x="2492741" y="88455"/>
                    <a:pt x="2492741" y="197569"/>
                  </a:cubicBezTo>
                  <a:lnTo>
                    <a:pt x="2492741" y="1778124"/>
                  </a:lnTo>
                  <a:cubicBezTo>
                    <a:pt x="2492741" y="1887238"/>
                    <a:pt x="2404286" y="1975693"/>
                    <a:pt x="2295172" y="1975693"/>
                  </a:cubicBezTo>
                  <a:lnTo>
                    <a:pt x="197569" y="1975693"/>
                  </a:lnTo>
                  <a:cubicBezTo>
                    <a:pt x="88455" y="1975693"/>
                    <a:pt x="0" y="1887238"/>
                    <a:pt x="0" y="1778124"/>
                  </a:cubicBezTo>
                  <a:lnTo>
                    <a:pt x="0" y="197569"/>
                  </a:lnTo>
                  <a:close/>
                </a:path>
              </a:pathLst>
            </a:custGeom>
            <a:solidFill>
              <a:sysClr val="window" lastClr="FFFFFF">
                <a:alpha val="90000"/>
                <a:hueOff val="0"/>
                <a:satOff val="0"/>
                <a:lumOff val="0"/>
                <a:alphaOff val="0"/>
              </a:sysClr>
            </a:solidFill>
            <a:ln w="12700" cap="flat" cmpd="sng" algn="ctr">
              <a:solidFill>
                <a:srgbClr val="ED7D31"/>
              </a:solidFill>
              <a:prstDash val="solid"/>
              <a:miter lim="800000"/>
            </a:ln>
            <a:effectLst/>
          </p:spPr>
          <p:txBody>
            <a:bodyPr spcFirstLastPara="0" vert="horz" wrap="square" lIns="836942" tIns="89120" rIns="89121" bIns="583043" numCol="1" spcCol="1270" anchor="t" anchorCtr="0">
              <a:noAutofit/>
            </a:bodyPr>
            <a:lstStyle/>
            <a:p>
              <a:pPr marL="0" lvl="1" algn="just" defTabSz="533400">
                <a:lnSpc>
                  <a:spcPct val="90000"/>
                </a:lnSpc>
                <a:spcBef>
                  <a:spcPct val="0"/>
                </a:spcBef>
                <a:spcAft>
                  <a:spcPct val="15000"/>
                </a:spcAft>
                <a:defRPr/>
              </a:pPr>
              <a:r>
                <a:rPr lang="en-US" sz="1600" b="1" kern="0" dirty="0">
                  <a:cs typeface="Arial"/>
                </a:rPr>
                <a:t>Affected Sectors</a:t>
              </a:r>
            </a:p>
            <a:p>
              <a:pPr marL="179070" lvl="1" indent="-179070" defTabSz="533400">
                <a:lnSpc>
                  <a:spcPct val="90000"/>
                </a:lnSpc>
                <a:spcBef>
                  <a:spcPct val="0"/>
                </a:spcBef>
                <a:spcAft>
                  <a:spcPct val="15000"/>
                </a:spcAft>
                <a:buFont typeface="Arial" panose="020B0604020202020204" pitchFamily="34" charset="0"/>
                <a:buChar char="•"/>
                <a:defRPr/>
              </a:pPr>
              <a:r>
                <a:rPr lang="en-US" kern="0" dirty="0">
                  <a:cs typeface="Arial"/>
                </a:rPr>
                <a:t>Agriculture</a:t>
              </a:r>
              <a:r>
                <a:rPr lang="en-US" kern="0" dirty="0"/>
                <a:t>, Water and Sanitation; Education; Public Works, Roads and Transport; Health; Social Development; ESKOM; Human Settlements and Police Stations and Magistrates court</a:t>
              </a:r>
              <a:endParaRPr lang="en-US" kern="0" dirty="0">
                <a:cs typeface="Calibri"/>
              </a:endParaRPr>
            </a:p>
          </p:txBody>
        </p:sp>
        <p:sp>
          <p:nvSpPr>
            <p:cNvPr id="5" name="Freeform 4"/>
            <p:cNvSpPr/>
            <p:nvPr/>
          </p:nvSpPr>
          <p:spPr>
            <a:xfrm>
              <a:off x="7506018" y="3959532"/>
              <a:ext cx="2868174" cy="1773128"/>
            </a:xfrm>
            <a:custGeom>
              <a:avLst/>
              <a:gdLst>
                <a:gd name="connsiteX0" fmla="*/ 0 w 2548528"/>
                <a:gd name="connsiteY0" fmla="*/ 165087 h 1650868"/>
                <a:gd name="connsiteX1" fmla="*/ 165087 w 2548528"/>
                <a:gd name="connsiteY1" fmla="*/ 0 h 1650868"/>
                <a:gd name="connsiteX2" fmla="*/ 2383441 w 2548528"/>
                <a:gd name="connsiteY2" fmla="*/ 0 h 1650868"/>
                <a:gd name="connsiteX3" fmla="*/ 2548528 w 2548528"/>
                <a:gd name="connsiteY3" fmla="*/ 165087 h 1650868"/>
                <a:gd name="connsiteX4" fmla="*/ 2548528 w 2548528"/>
                <a:gd name="connsiteY4" fmla="*/ 1485781 h 1650868"/>
                <a:gd name="connsiteX5" fmla="*/ 2383441 w 2548528"/>
                <a:gd name="connsiteY5" fmla="*/ 1650868 h 1650868"/>
                <a:gd name="connsiteX6" fmla="*/ 165087 w 2548528"/>
                <a:gd name="connsiteY6" fmla="*/ 1650868 h 1650868"/>
                <a:gd name="connsiteX7" fmla="*/ 0 w 2548528"/>
                <a:gd name="connsiteY7" fmla="*/ 1485781 h 1650868"/>
                <a:gd name="connsiteX8" fmla="*/ 0 w 2548528"/>
                <a:gd name="connsiteY8" fmla="*/ 165087 h 1650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8528" h="1650868">
                  <a:moveTo>
                    <a:pt x="0" y="165087"/>
                  </a:moveTo>
                  <a:cubicBezTo>
                    <a:pt x="0" y="73912"/>
                    <a:pt x="73912" y="0"/>
                    <a:pt x="165087" y="0"/>
                  </a:cubicBezTo>
                  <a:lnTo>
                    <a:pt x="2383441" y="0"/>
                  </a:lnTo>
                  <a:cubicBezTo>
                    <a:pt x="2474616" y="0"/>
                    <a:pt x="2548528" y="73912"/>
                    <a:pt x="2548528" y="165087"/>
                  </a:cubicBezTo>
                  <a:lnTo>
                    <a:pt x="2548528" y="1485781"/>
                  </a:lnTo>
                  <a:cubicBezTo>
                    <a:pt x="2548528" y="1576956"/>
                    <a:pt x="2474616" y="1650868"/>
                    <a:pt x="2383441" y="1650868"/>
                  </a:cubicBezTo>
                  <a:lnTo>
                    <a:pt x="165087" y="1650868"/>
                  </a:lnTo>
                  <a:cubicBezTo>
                    <a:pt x="73912" y="1650868"/>
                    <a:pt x="0" y="1576956"/>
                    <a:pt x="0" y="1485781"/>
                  </a:cubicBezTo>
                  <a:lnTo>
                    <a:pt x="0" y="165087"/>
                  </a:lnTo>
                  <a:close/>
                </a:path>
              </a:pathLst>
            </a:custGeom>
            <a:solidFill>
              <a:sysClr val="window" lastClr="FFFFFF">
                <a:alpha val="90000"/>
                <a:hueOff val="0"/>
                <a:satOff val="0"/>
                <a:lumOff val="0"/>
                <a:alphaOff val="0"/>
              </a:sysClr>
            </a:solidFill>
            <a:ln w="12700" cap="flat" cmpd="sng" algn="ctr">
              <a:solidFill>
                <a:srgbClr val="ED7D31"/>
              </a:solidFill>
              <a:prstDash val="solid"/>
              <a:miter lim="800000"/>
            </a:ln>
            <a:effectLst/>
          </p:spPr>
          <p:txBody>
            <a:bodyPr spcFirstLastPara="0" vert="horz" wrap="square" lIns="846542" tIns="494701" rIns="81985" bIns="81984" numCol="1" spcCol="1270" anchor="t" anchorCtr="0">
              <a:noAutofit/>
            </a:bodyPr>
            <a:lstStyle/>
            <a:p>
              <a:pPr marL="179070" lvl="1" indent="-179070" algn="just" defTabSz="533400">
                <a:spcBef>
                  <a:spcPct val="0"/>
                </a:spcBef>
                <a:spcAft>
                  <a:spcPct val="15000"/>
                </a:spcAft>
                <a:buFontTx/>
                <a:buChar char="••"/>
                <a:defRPr/>
              </a:pPr>
              <a:endParaRPr lang="en-US" sz="1600" kern="0">
                <a:latin typeface="+mj-lt"/>
                <a:cs typeface="Arial"/>
              </a:endParaRPr>
            </a:p>
            <a:p>
              <a:pPr marL="179070" lvl="1" indent="-179070" defTabSz="533400">
                <a:spcBef>
                  <a:spcPct val="0"/>
                </a:spcBef>
                <a:spcAft>
                  <a:spcPct val="15000"/>
                </a:spcAft>
                <a:buFontTx/>
                <a:buChar char="••"/>
                <a:defRPr/>
              </a:pPr>
              <a:r>
                <a:rPr lang="en-US" kern="0" dirty="0">
                  <a:latin typeface="+mj-lt"/>
                  <a:cs typeface="Arial"/>
                </a:rPr>
                <a:t>All </a:t>
              </a:r>
              <a:r>
                <a:rPr lang="en-US" b="1" kern="0" dirty="0">
                  <a:solidFill>
                    <a:srgbClr val="FF0000"/>
                  </a:solidFill>
                  <a:latin typeface="+mj-lt"/>
                  <a:cs typeface="Arial"/>
                </a:rPr>
                <a:t>10</a:t>
              </a:r>
              <a:r>
                <a:rPr lang="en-US" kern="0" dirty="0">
                  <a:latin typeface="+mj-lt"/>
                  <a:cs typeface="Arial"/>
                </a:rPr>
                <a:t> District Municipalities and eThekwini Metro</a:t>
              </a:r>
            </a:p>
          </p:txBody>
        </p:sp>
        <p:sp>
          <p:nvSpPr>
            <p:cNvPr id="7" name="Freeform 6"/>
            <p:cNvSpPr/>
            <p:nvPr/>
          </p:nvSpPr>
          <p:spPr>
            <a:xfrm>
              <a:off x="1239226" y="1363145"/>
              <a:ext cx="3215703" cy="2012757"/>
            </a:xfrm>
            <a:custGeom>
              <a:avLst/>
              <a:gdLst>
                <a:gd name="connsiteX0" fmla="*/ 0 w 2837251"/>
                <a:gd name="connsiteY0" fmla="*/ 268968 h 2689677"/>
                <a:gd name="connsiteX1" fmla="*/ 268968 w 2837251"/>
                <a:gd name="connsiteY1" fmla="*/ 0 h 2689677"/>
                <a:gd name="connsiteX2" fmla="*/ 2568283 w 2837251"/>
                <a:gd name="connsiteY2" fmla="*/ 0 h 2689677"/>
                <a:gd name="connsiteX3" fmla="*/ 2837251 w 2837251"/>
                <a:gd name="connsiteY3" fmla="*/ 268968 h 2689677"/>
                <a:gd name="connsiteX4" fmla="*/ 2837251 w 2837251"/>
                <a:gd name="connsiteY4" fmla="*/ 2420709 h 2689677"/>
                <a:gd name="connsiteX5" fmla="*/ 2568283 w 2837251"/>
                <a:gd name="connsiteY5" fmla="*/ 2689677 h 2689677"/>
                <a:gd name="connsiteX6" fmla="*/ 268968 w 2837251"/>
                <a:gd name="connsiteY6" fmla="*/ 2689677 h 2689677"/>
                <a:gd name="connsiteX7" fmla="*/ 0 w 2837251"/>
                <a:gd name="connsiteY7" fmla="*/ 2420709 h 2689677"/>
                <a:gd name="connsiteX8" fmla="*/ 0 w 2837251"/>
                <a:gd name="connsiteY8" fmla="*/ 268968 h 268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7251" h="2689677">
                  <a:moveTo>
                    <a:pt x="0" y="268968"/>
                  </a:moveTo>
                  <a:cubicBezTo>
                    <a:pt x="0" y="120421"/>
                    <a:pt x="120421" y="0"/>
                    <a:pt x="268968" y="0"/>
                  </a:cubicBezTo>
                  <a:lnTo>
                    <a:pt x="2568283" y="0"/>
                  </a:lnTo>
                  <a:cubicBezTo>
                    <a:pt x="2716830" y="0"/>
                    <a:pt x="2837251" y="120421"/>
                    <a:pt x="2837251" y="268968"/>
                  </a:cubicBezTo>
                  <a:lnTo>
                    <a:pt x="2837251" y="2420709"/>
                  </a:lnTo>
                  <a:cubicBezTo>
                    <a:pt x="2837251" y="2569256"/>
                    <a:pt x="2716830" y="2689677"/>
                    <a:pt x="2568283" y="2689677"/>
                  </a:cubicBezTo>
                  <a:lnTo>
                    <a:pt x="268968" y="2689677"/>
                  </a:lnTo>
                  <a:cubicBezTo>
                    <a:pt x="120421" y="2689677"/>
                    <a:pt x="0" y="2569256"/>
                    <a:pt x="0" y="2420709"/>
                  </a:cubicBezTo>
                  <a:lnTo>
                    <a:pt x="0" y="268968"/>
                  </a:lnTo>
                  <a:close/>
                </a:path>
              </a:pathLst>
            </a:custGeom>
            <a:solidFill>
              <a:sysClr val="window" lastClr="FFFFFF">
                <a:alpha val="90000"/>
                <a:hueOff val="0"/>
                <a:satOff val="0"/>
                <a:lumOff val="0"/>
                <a:alphaOff val="0"/>
              </a:sysClr>
            </a:solidFill>
            <a:ln w="12700" cap="flat" cmpd="sng" algn="ctr">
              <a:solidFill>
                <a:srgbClr val="ED7D31">
                  <a:lumMod val="75000"/>
                </a:srgbClr>
              </a:solidFill>
              <a:prstDash val="solid"/>
              <a:miter lim="800000"/>
            </a:ln>
            <a:effectLst/>
          </p:spPr>
          <p:txBody>
            <a:bodyPr spcFirstLastPara="0" vert="horz" wrap="square" lIns="103890" tIns="103890" rIns="955066" bIns="776309" numCol="1" spcCol="1270" anchor="t" anchorCtr="0">
              <a:noAutofit/>
            </a:bodyPr>
            <a:lstStyle/>
            <a:p>
              <a:pPr marL="263525" lvl="1" indent="-149225" algn="just" defTabSz="533400">
                <a:lnSpc>
                  <a:spcPct val="90000"/>
                </a:lnSpc>
                <a:spcBef>
                  <a:spcPct val="0"/>
                </a:spcBef>
                <a:spcAft>
                  <a:spcPct val="15000"/>
                </a:spcAft>
                <a:buFont typeface="Arial" panose="020B0604020202020204" pitchFamily="34" charset="0"/>
                <a:buChar char="•"/>
                <a:defRPr/>
              </a:pPr>
              <a:r>
                <a:rPr lang="en-US" kern="0" dirty="0">
                  <a:latin typeface="Arial"/>
                  <a:cs typeface="Arial"/>
                </a:rPr>
                <a:t>A total of </a:t>
              </a:r>
              <a:r>
                <a:rPr lang="en-US" b="1" kern="0" dirty="0">
                  <a:solidFill>
                    <a:srgbClr val="FF0000"/>
                  </a:solidFill>
                  <a:latin typeface="Arial"/>
                  <a:cs typeface="Arial"/>
                </a:rPr>
                <a:t>17614</a:t>
              </a:r>
              <a:r>
                <a:rPr lang="en-US" kern="0" dirty="0">
                  <a:latin typeface="Arial"/>
                  <a:cs typeface="Arial"/>
                </a:rPr>
                <a:t> households affected</a:t>
              </a:r>
            </a:p>
            <a:p>
              <a:pPr marL="263525" lvl="1" indent="-149225" algn="just" defTabSz="533400">
                <a:lnSpc>
                  <a:spcPct val="90000"/>
                </a:lnSpc>
                <a:spcBef>
                  <a:spcPct val="0"/>
                </a:spcBef>
                <a:spcAft>
                  <a:spcPct val="15000"/>
                </a:spcAft>
                <a:buFont typeface="Arial" panose="020B0604020202020204" pitchFamily="34" charset="0"/>
                <a:buChar char="•"/>
                <a:defRPr/>
              </a:pPr>
              <a:r>
                <a:rPr lang="en-US" kern="0" dirty="0">
                  <a:latin typeface="Arial"/>
                  <a:cs typeface="Arial"/>
                </a:rPr>
                <a:t>A total of </a:t>
              </a:r>
              <a:r>
                <a:rPr lang="en-US" b="1" kern="0" dirty="0">
                  <a:solidFill>
                    <a:srgbClr val="FF0000"/>
                  </a:solidFill>
                  <a:latin typeface="Arial"/>
                  <a:cs typeface="Arial"/>
                </a:rPr>
                <a:t>5672</a:t>
              </a:r>
              <a:r>
                <a:rPr lang="en-US" kern="0" dirty="0">
                  <a:latin typeface="Arial"/>
                  <a:cs typeface="Arial"/>
                </a:rPr>
                <a:t> households were totally destroyed</a:t>
              </a:r>
            </a:p>
            <a:p>
              <a:pPr marL="263525" lvl="1" indent="-149225" algn="just" defTabSz="533400">
                <a:lnSpc>
                  <a:spcPct val="90000"/>
                </a:lnSpc>
                <a:spcBef>
                  <a:spcPct val="0"/>
                </a:spcBef>
                <a:spcAft>
                  <a:spcPct val="15000"/>
                </a:spcAft>
                <a:buFont typeface="Arial" panose="020B0604020202020204" pitchFamily="34" charset="0"/>
                <a:buChar char="•"/>
                <a:defRPr/>
              </a:pPr>
              <a:r>
                <a:rPr lang="en-US" kern="0" dirty="0">
                  <a:latin typeface="Arial"/>
                  <a:cs typeface="Arial"/>
                </a:rPr>
                <a:t>A total of </a:t>
              </a:r>
              <a:r>
                <a:rPr lang="en-US" b="1" kern="0" dirty="0">
                  <a:solidFill>
                    <a:srgbClr val="FF0000"/>
                  </a:solidFill>
                  <a:latin typeface="Arial"/>
                  <a:cs typeface="Arial"/>
                </a:rPr>
                <a:t>9581</a:t>
              </a:r>
              <a:r>
                <a:rPr lang="en-US" kern="0" dirty="0">
                  <a:latin typeface="Arial"/>
                  <a:cs typeface="Arial"/>
                </a:rPr>
                <a:t> houses were partially destroyed</a:t>
              </a:r>
            </a:p>
          </p:txBody>
        </p:sp>
        <p:sp>
          <p:nvSpPr>
            <p:cNvPr id="8" name="Freeform 7"/>
            <p:cNvSpPr/>
            <p:nvPr/>
          </p:nvSpPr>
          <p:spPr>
            <a:xfrm>
              <a:off x="4054600" y="1363148"/>
              <a:ext cx="2134636" cy="2198501"/>
            </a:xfrm>
            <a:custGeom>
              <a:avLst/>
              <a:gdLst>
                <a:gd name="connsiteX0" fmla="*/ 0 w 2233831"/>
                <a:gd name="connsiteY0" fmla="*/ 2233831 h 2233831"/>
                <a:gd name="connsiteX1" fmla="*/ 2233831 w 2233831"/>
                <a:gd name="connsiteY1" fmla="*/ 0 h 2233831"/>
                <a:gd name="connsiteX2" fmla="*/ 2233831 w 2233831"/>
                <a:gd name="connsiteY2" fmla="*/ 2233831 h 2233831"/>
                <a:gd name="connsiteX3" fmla="*/ 0 w 2233831"/>
                <a:gd name="connsiteY3" fmla="*/ 2233831 h 2233831"/>
              </a:gdLst>
              <a:ahLst/>
              <a:cxnLst>
                <a:cxn ang="0">
                  <a:pos x="connsiteX0" y="connsiteY0"/>
                </a:cxn>
                <a:cxn ang="0">
                  <a:pos x="connsiteX1" y="connsiteY1"/>
                </a:cxn>
                <a:cxn ang="0">
                  <a:pos x="connsiteX2" y="connsiteY2"/>
                </a:cxn>
                <a:cxn ang="0">
                  <a:pos x="connsiteX3" y="connsiteY3"/>
                </a:cxn>
              </a:cxnLst>
              <a:rect l="l" t="t" r="r" b="b"/>
              <a:pathLst>
                <a:path w="2233831" h="2233831">
                  <a:moveTo>
                    <a:pt x="0" y="2233831"/>
                  </a:moveTo>
                  <a:cubicBezTo>
                    <a:pt x="0" y="1000120"/>
                    <a:pt x="1000120" y="0"/>
                    <a:pt x="2233831" y="0"/>
                  </a:cubicBezTo>
                  <a:lnTo>
                    <a:pt x="2233831" y="2233831"/>
                  </a:lnTo>
                  <a:lnTo>
                    <a:pt x="0" y="2233831"/>
                  </a:lnTo>
                  <a:close/>
                </a:path>
              </a:pathLst>
            </a:custGeom>
            <a:solidFill>
              <a:srgbClr val="ED7D31">
                <a:lumMod val="60000"/>
                <a:lumOff val="4000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824962" tIns="824962" rIns="170688" bIns="170688" numCol="1" spcCol="1270" anchor="ctr" anchorCtr="0">
              <a:noAutofit/>
            </a:bodyPr>
            <a:lstStyle/>
            <a:p>
              <a:pPr algn="just">
                <a:spcBef>
                  <a:spcPct val="0"/>
                </a:spcBef>
                <a:defRPr/>
              </a:pPr>
              <a:r>
                <a:rPr lang="en-US" sz="2400" b="1" kern="0" dirty="0">
                  <a:solidFill>
                    <a:schemeClr val="bg1"/>
                  </a:solidFill>
                  <a:latin typeface="Calibri" panose="020F0502020204030204"/>
                </a:rPr>
                <a:t>Households affected</a:t>
              </a:r>
              <a:endParaRPr lang="en-US" sz="2400" b="1" kern="0">
                <a:solidFill>
                  <a:schemeClr val="bg1"/>
                </a:solidFill>
                <a:latin typeface="Calibri" panose="020F0502020204030204"/>
                <a:ea typeface="Calibri"/>
                <a:cs typeface="Calibri"/>
              </a:endParaRPr>
            </a:p>
            <a:p>
              <a:pPr algn="just">
                <a:spcBef>
                  <a:spcPct val="0"/>
                </a:spcBef>
                <a:defRPr/>
              </a:pPr>
              <a:endParaRPr lang="en-US" kern="0">
                <a:solidFill>
                  <a:prstClr val="white"/>
                </a:solidFill>
                <a:latin typeface="Calibri" panose="020F0502020204030204"/>
              </a:endParaRPr>
            </a:p>
          </p:txBody>
        </p:sp>
        <p:sp>
          <p:nvSpPr>
            <p:cNvPr id="9" name="Freeform 8"/>
            <p:cNvSpPr/>
            <p:nvPr/>
          </p:nvSpPr>
          <p:spPr>
            <a:xfrm>
              <a:off x="6187276" y="1363145"/>
              <a:ext cx="2128036" cy="2233834"/>
            </a:xfrm>
            <a:custGeom>
              <a:avLst/>
              <a:gdLst>
                <a:gd name="connsiteX0" fmla="*/ 0 w 2233831"/>
                <a:gd name="connsiteY0" fmla="*/ 2233831 h 2233831"/>
                <a:gd name="connsiteX1" fmla="*/ 2233831 w 2233831"/>
                <a:gd name="connsiteY1" fmla="*/ 0 h 2233831"/>
                <a:gd name="connsiteX2" fmla="*/ 2233831 w 2233831"/>
                <a:gd name="connsiteY2" fmla="*/ 2233831 h 2233831"/>
                <a:gd name="connsiteX3" fmla="*/ 0 w 2233831"/>
                <a:gd name="connsiteY3" fmla="*/ 2233831 h 2233831"/>
              </a:gdLst>
              <a:ahLst/>
              <a:cxnLst>
                <a:cxn ang="0">
                  <a:pos x="connsiteX0" y="connsiteY0"/>
                </a:cxn>
                <a:cxn ang="0">
                  <a:pos x="connsiteX1" y="connsiteY1"/>
                </a:cxn>
                <a:cxn ang="0">
                  <a:pos x="connsiteX2" y="connsiteY2"/>
                </a:cxn>
                <a:cxn ang="0">
                  <a:pos x="connsiteX3" y="connsiteY3"/>
                </a:cxn>
              </a:cxnLst>
              <a:rect l="l" t="t" r="r" b="b"/>
              <a:pathLst>
                <a:path w="2233831" h="2233831">
                  <a:moveTo>
                    <a:pt x="0" y="0"/>
                  </a:moveTo>
                  <a:cubicBezTo>
                    <a:pt x="1233711" y="0"/>
                    <a:pt x="2233831" y="1000120"/>
                    <a:pt x="2233831" y="2233831"/>
                  </a:cubicBezTo>
                  <a:lnTo>
                    <a:pt x="0" y="2233831"/>
                  </a:lnTo>
                  <a:lnTo>
                    <a:pt x="0" y="0"/>
                  </a:lnTo>
                  <a:close/>
                </a:path>
              </a:pathLst>
            </a:custGeom>
            <a:solidFill>
              <a:srgbClr val="ED7D31">
                <a:lumMod val="60000"/>
                <a:lumOff val="4000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149352" tIns="803626" rIns="803626" bIns="149352" numCol="1" spcCol="1270" anchor="ctr" anchorCtr="0">
              <a:noAutofit/>
            </a:bodyPr>
            <a:lstStyle/>
            <a:p>
              <a:pPr>
                <a:spcBef>
                  <a:spcPct val="0"/>
                </a:spcBef>
                <a:defRPr/>
              </a:pPr>
              <a:r>
                <a:rPr lang="en-US" sz="2400" b="1" kern="0" dirty="0">
                  <a:solidFill>
                    <a:schemeClr val="bg1"/>
                  </a:solidFill>
                  <a:latin typeface="Calibri" panose="020F0502020204030204"/>
                </a:rPr>
                <a:t>Affected organs of state</a:t>
              </a:r>
              <a:endParaRPr lang="en-US" sz="2400" b="1" kern="0">
                <a:solidFill>
                  <a:schemeClr val="bg1"/>
                </a:solidFill>
                <a:latin typeface="Calibri" panose="020F0502020204030204"/>
                <a:ea typeface="Calibri"/>
                <a:cs typeface="Calibri"/>
              </a:endParaRPr>
            </a:p>
            <a:p>
              <a:pPr defTabSz="1155700">
                <a:lnSpc>
                  <a:spcPct val="90000"/>
                </a:lnSpc>
                <a:spcBef>
                  <a:spcPct val="0"/>
                </a:spcBef>
                <a:spcAft>
                  <a:spcPct val="35000"/>
                </a:spcAft>
                <a:defRPr/>
              </a:pPr>
              <a:endParaRPr lang="en-US" sz="2100" kern="0" dirty="0">
                <a:solidFill>
                  <a:schemeClr val="bg1"/>
                </a:solidFill>
                <a:latin typeface="Calibri" panose="020F0502020204030204"/>
                <a:ea typeface="Calibri"/>
                <a:cs typeface="Calibri"/>
              </a:endParaRPr>
            </a:p>
          </p:txBody>
        </p:sp>
        <p:sp>
          <p:nvSpPr>
            <p:cNvPr id="10" name="Freeform 9"/>
            <p:cNvSpPr/>
            <p:nvPr/>
          </p:nvSpPr>
          <p:spPr>
            <a:xfrm>
              <a:off x="6179313" y="3612919"/>
              <a:ext cx="2128036" cy="2240319"/>
            </a:xfrm>
            <a:custGeom>
              <a:avLst/>
              <a:gdLst>
                <a:gd name="connsiteX0" fmla="*/ 0 w 2233831"/>
                <a:gd name="connsiteY0" fmla="*/ 2233831 h 2233831"/>
                <a:gd name="connsiteX1" fmla="*/ 2233831 w 2233831"/>
                <a:gd name="connsiteY1" fmla="*/ 0 h 2233831"/>
                <a:gd name="connsiteX2" fmla="*/ 2233831 w 2233831"/>
                <a:gd name="connsiteY2" fmla="*/ 2233831 h 2233831"/>
                <a:gd name="connsiteX3" fmla="*/ 0 w 2233831"/>
                <a:gd name="connsiteY3" fmla="*/ 2233831 h 2233831"/>
              </a:gdLst>
              <a:ahLst/>
              <a:cxnLst>
                <a:cxn ang="0">
                  <a:pos x="connsiteX0" y="connsiteY0"/>
                </a:cxn>
                <a:cxn ang="0">
                  <a:pos x="connsiteX1" y="connsiteY1"/>
                </a:cxn>
                <a:cxn ang="0">
                  <a:pos x="connsiteX2" y="connsiteY2"/>
                </a:cxn>
                <a:cxn ang="0">
                  <a:pos x="connsiteX3" y="connsiteY3"/>
                </a:cxn>
              </a:cxnLst>
              <a:rect l="l" t="t" r="r" b="b"/>
              <a:pathLst>
                <a:path w="2233831" h="2233831">
                  <a:moveTo>
                    <a:pt x="2233831" y="0"/>
                  </a:moveTo>
                  <a:cubicBezTo>
                    <a:pt x="2233831" y="1233711"/>
                    <a:pt x="1233711" y="2233831"/>
                    <a:pt x="0" y="2233831"/>
                  </a:cubicBezTo>
                  <a:lnTo>
                    <a:pt x="0" y="0"/>
                  </a:lnTo>
                  <a:lnTo>
                    <a:pt x="2233831" y="0"/>
                  </a:lnTo>
                  <a:close/>
                </a:path>
              </a:pathLst>
            </a:custGeom>
            <a:solidFill>
              <a:srgbClr val="ED7D31">
                <a:lumMod val="60000"/>
                <a:lumOff val="4000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149352" tIns="149353" rIns="803626" bIns="803626" numCol="1" spcCol="1270" anchor="ctr" anchorCtr="0">
              <a:noAutofit/>
            </a:bodyPr>
            <a:lstStyle/>
            <a:p>
              <a:pPr algn="ctr">
                <a:spcBef>
                  <a:spcPct val="0"/>
                </a:spcBef>
                <a:defRPr/>
              </a:pPr>
              <a:r>
                <a:rPr lang="en-US" sz="2400" b="1" kern="0" dirty="0">
                  <a:solidFill>
                    <a:schemeClr val="bg1"/>
                  </a:solidFill>
                  <a:latin typeface="Calibri" panose="020F0502020204030204"/>
                  <a:ea typeface="Calibri"/>
                  <a:cs typeface="Calibri"/>
                </a:rPr>
                <a:t>Affected</a:t>
              </a:r>
              <a:r>
                <a:rPr lang="en-US" sz="2400" b="1" kern="0" dirty="0">
                  <a:solidFill>
                    <a:schemeClr val="bg1"/>
                  </a:solidFill>
                  <a:latin typeface="Calibri" panose="020F0502020204030204"/>
                </a:rPr>
                <a:t> Districts</a:t>
              </a:r>
              <a:endParaRPr lang="en-US" sz="2400" b="1" kern="0">
                <a:solidFill>
                  <a:schemeClr val="bg1"/>
                </a:solidFill>
                <a:latin typeface="Calibri" panose="020F0502020204030204"/>
                <a:ea typeface="Calibri"/>
                <a:cs typeface="Calibri"/>
              </a:endParaRPr>
            </a:p>
            <a:p>
              <a:pPr algn="ctr" defTabSz="1155700">
                <a:lnSpc>
                  <a:spcPct val="90000"/>
                </a:lnSpc>
                <a:spcBef>
                  <a:spcPct val="0"/>
                </a:spcBef>
                <a:spcAft>
                  <a:spcPct val="35000"/>
                </a:spcAft>
                <a:defRPr/>
              </a:pPr>
              <a:endParaRPr lang="en-US" sz="2100" kern="0">
                <a:solidFill>
                  <a:prstClr val="white"/>
                </a:solidFill>
                <a:latin typeface="Calibri" panose="020F0502020204030204"/>
              </a:endParaRPr>
            </a:p>
          </p:txBody>
        </p:sp>
        <p:sp>
          <p:nvSpPr>
            <p:cNvPr id="11" name="Circular Arrow 10"/>
            <p:cNvSpPr/>
            <p:nvPr/>
          </p:nvSpPr>
          <p:spPr>
            <a:xfrm>
              <a:off x="5730507" y="3117966"/>
              <a:ext cx="771265" cy="670665"/>
            </a:xfrm>
            <a:prstGeom prst="circularArrow">
              <a:avLst/>
            </a:prstGeom>
            <a:solidFill>
              <a:srgbClr val="5B9BD5">
                <a:tint val="6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p>
        <p:sp>
          <p:nvSpPr>
            <p:cNvPr id="12" name="Circular Arrow 11"/>
            <p:cNvSpPr/>
            <p:nvPr/>
          </p:nvSpPr>
          <p:spPr>
            <a:xfrm rot="10800000">
              <a:off x="5744247" y="3256851"/>
              <a:ext cx="771265" cy="670665"/>
            </a:xfrm>
            <a:prstGeom prst="circularArrow">
              <a:avLst/>
            </a:prstGeom>
            <a:solidFill>
              <a:srgbClr val="5B9BD5">
                <a:tint val="6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p>
      </p:grpSp>
    </p:spTree>
    <p:extLst>
      <p:ext uri="{BB962C8B-B14F-4D97-AF65-F5344CB8AC3E}">
        <p14:creationId xmlns:p14="http://schemas.microsoft.com/office/powerpoint/2010/main" xmlns="" val="1749657497"/>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2159AA-05C0-4FEA-BB76-C53F1815B535}"/>
              </a:ext>
            </a:extLst>
          </p:cNvPr>
          <p:cNvSpPr>
            <a:spLocks noGrp="1"/>
          </p:cNvSpPr>
          <p:nvPr>
            <p:ph type="title"/>
          </p:nvPr>
        </p:nvSpPr>
        <p:spPr>
          <a:xfrm>
            <a:off x="136270" y="109452"/>
            <a:ext cx="11967635" cy="691065"/>
          </a:xfrm>
        </p:spPr>
        <p:txBody>
          <a:bodyPr lIns="91440" tIns="45720" rIns="91440" bIns="45720" anchor="t"/>
          <a:lstStyle/>
          <a:p>
            <a:pPr algn="ctr"/>
            <a:r>
              <a:rPr lang="en-US" b="1" dirty="0">
                <a:solidFill>
                  <a:schemeClr val="accent2"/>
                </a:solidFill>
              </a:rPr>
              <a:t>INTERVENTIONS BY NATIONAL GOVERNMENT: </a:t>
            </a:r>
            <a:br>
              <a:rPr lang="en-US" b="1" dirty="0">
                <a:solidFill>
                  <a:schemeClr val="accent2"/>
                </a:solidFill>
              </a:rPr>
            </a:br>
            <a:r>
              <a:rPr lang="en-US" b="1" dirty="0">
                <a:solidFill>
                  <a:schemeClr val="accent2"/>
                </a:solidFill>
              </a:rPr>
              <a:t>CLASSIFICATION AND DECLARATION OF A NATIONAL STATE OF DISASTER</a:t>
            </a:r>
            <a:r>
              <a:rPr lang="en-US" b="1" dirty="0"/>
              <a:t/>
            </a:r>
            <a:br>
              <a:rPr lang="en-US" b="1" dirty="0"/>
            </a:br>
            <a:r>
              <a:rPr lang="en-US" dirty="0"/>
              <a:t/>
            </a:r>
            <a:br>
              <a:rPr lang="en-US" dirty="0"/>
            </a:br>
            <a:r>
              <a:rPr lang="en-US" dirty="0"/>
              <a:t/>
            </a:r>
            <a:br>
              <a:rPr lang="en-US" dirty="0"/>
            </a:br>
            <a:endParaRPr lang="en-US"/>
          </a:p>
        </p:txBody>
      </p:sp>
      <p:pic>
        <p:nvPicPr>
          <p:cNvPr id="5" name="Picture 4"/>
          <p:cNvPicPr>
            <a:picLocks noChangeAspect="1"/>
          </p:cNvPicPr>
          <p:nvPr/>
        </p:nvPicPr>
        <p:blipFill>
          <a:blip r:embed="rId2"/>
          <a:stretch>
            <a:fillRect/>
          </a:stretch>
        </p:blipFill>
        <p:spPr>
          <a:xfrm>
            <a:off x="7023496" y="1300715"/>
            <a:ext cx="2479388" cy="5147337"/>
          </a:xfrm>
          <a:prstGeom prst="rect">
            <a:avLst/>
          </a:prstGeom>
        </p:spPr>
      </p:pic>
      <p:pic>
        <p:nvPicPr>
          <p:cNvPr id="6" name="Picture 5"/>
          <p:cNvPicPr>
            <a:picLocks noChangeAspect="1"/>
          </p:cNvPicPr>
          <p:nvPr/>
        </p:nvPicPr>
        <p:blipFill>
          <a:blip r:embed="rId3"/>
          <a:stretch>
            <a:fillRect/>
          </a:stretch>
        </p:blipFill>
        <p:spPr>
          <a:xfrm>
            <a:off x="9582515" y="1050184"/>
            <a:ext cx="2479388" cy="5303637"/>
          </a:xfrm>
          <a:prstGeom prst="rect">
            <a:avLst/>
          </a:prstGeom>
        </p:spPr>
      </p:pic>
      <p:sp>
        <p:nvSpPr>
          <p:cNvPr id="7" name="Content Placeholder 6">
            <a:extLst>
              <a:ext uri="{FF2B5EF4-FFF2-40B4-BE49-F238E27FC236}">
                <a16:creationId xmlns:a16="http://schemas.microsoft.com/office/drawing/2014/main" xmlns="" id="{33D13DCA-4124-4842-AD0A-8793170FE059}"/>
              </a:ext>
            </a:extLst>
          </p:cNvPr>
          <p:cNvSpPr>
            <a:spLocks noGrp="1"/>
          </p:cNvSpPr>
          <p:nvPr>
            <p:ph sz="half" idx="2"/>
          </p:nvPr>
        </p:nvSpPr>
        <p:spPr>
          <a:xfrm>
            <a:off x="240626" y="851690"/>
            <a:ext cx="6526121" cy="5603444"/>
          </a:xfrm>
        </p:spPr>
        <p:txBody>
          <a:bodyPr lIns="91440" tIns="45720" rIns="91440" bIns="45720" anchor="t"/>
          <a:lstStyle/>
          <a:p>
            <a:pPr algn="just"/>
            <a:r>
              <a:rPr lang="en-US" sz="1800" dirty="0"/>
              <a:t>Following reassessment of the conditions, the NDMC resolved to </a:t>
            </a:r>
            <a:r>
              <a:rPr lang="en-US" sz="1800" b="1" dirty="0"/>
              <a:t>reclassify the disaster as a national disaster</a:t>
            </a:r>
            <a:r>
              <a:rPr lang="en-US" sz="1800" dirty="0"/>
              <a:t> in terms of Section 23 of the Disaster Management Act, 2002. </a:t>
            </a:r>
          </a:p>
          <a:p>
            <a:pPr algn="just"/>
            <a:r>
              <a:rPr lang="en-US" sz="1800" dirty="0"/>
              <a:t>Classification assigns primary responsibility to a particular sphere of government to manage and coordinate the disaster. </a:t>
            </a:r>
            <a:endParaRPr lang="en-US" sz="1800" dirty="0">
              <a:cs typeface="Arial"/>
            </a:endParaRPr>
          </a:p>
          <a:p>
            <a:pPr algn="just"/>
            <a:r>
              <a:rPr lang="en-US" sz="1800" dirty="0"/>
              <a:t>Furthermore, classification </a:t>
            </a:r>
            <a:r>
              <a:rPr lang="en-US" sz="1800" b="1" dirty="0"/>
              <a:t>enables reallocation of fund</a:t>
            </a:r>
            <a:r>
              <a:rPr lang="en-US" sz="1800" dirty="0"/>
              <a:t>s by affected municipalities and provincial departments from own applicable grants to augment the resources for intervention measures as per Section 19 of the Division of Revenue Act (DORA).</a:t>
            </a:r>
            <a:endParaRPr lang="en-US" sz="1800" dirty="0">
              <a:cs typeface="Arial"/>
            </a:endParaRPr>
          </a:p>
          <a:p>
            <a:pPr algn="just"/>
            <a:r>
              <a:rPr lang="en-ZA" sz="1800" dirty="0">
                <a:latin typeface="Arial"/>
                <a:ea typeface="Calibri"/>
                <a:cs typeface="Arial"/>
              </a:rPr>
              <a:t>T</a:t>
            </a:r>
            <a:r>
              <a:rPr lang="en-ZA" sz="1800" dirty="0">
                <a:effectLst/>
                <a:latin typeface="Arial"/>
                <a:ea typeface="Calibri"/>
                <a:cs typeface="Arial"/>
              </a:rPr>
              <a:t>he Minister of COGTA, Dr Nkosazana Dlamini Zuma declared a national state of disaster on the impact of severe weather events in terms Section 27 of DMA. </a:t>
            </a:r>
            <a:r>
              <a:rPr lang="en-US" sz="1800" dirty="0">
                <a:effectLst/>
                <a:latin typeface="Arial"/>
                <a:ea typeface="Times New Roman" panose="02020603050405020304" pitchFamily="18" charset="0"/>
                <a:cs typeface="Arial"/>
              </a:rPr>
              <a:t>A </a:t>
            </a:r>
            <a:r>
              <a:rPr lang="en-GB" sz="1800" dirty="0">
                <a:solidFill>
                  <a:srgbClr val="000000"/>
                </a:solidFill>
                <a:effectLst/>
                <a:latin typeface="Arial"/>
                <a:ea typeface="Times New Roman" panose="02020603050405020304" pitchFamily="18" charset="0"/>
                <a:cs typeface="Arial"/>
              </a:rPr>
              <a:t>notice to this effect was published in Government Gazette No. 46247 – R. 2029 of 18 April 2022</a:t>
            </a:r>
            <a:r>
              <a:rPr lang="en-US" sz="1800" dirty="0">
                <a:effectLst/>
                <a:latin typeface="Arial"/>
                <a:ea typeface="Times New Roman" panose="02020603050405020304" pitchFamily="18" charset="0"/>
                <a:cs typeface="Arial"/>
              </a:rPr>
              <a:t>. </a:t>
            </a:r>
            <a:r>
              <a:rPr lang="en-GB" sz="1800" dirty="0">
                <a:effectLst/>
                <a:latin typeface="Arial"/>
                <a:ea typeface="Times New Roman" panose="02020603050405020304" pitchFamily="18" charset="0"/>
                <a:cs typeface="Arial"/>
              </a:rPr>
              <a:t>The primary purpose of the declaration is </a:t>
            </a:r>
            <a:r>
              <a:rPr lang="en-ZA" sz="1800" b="1" dirty="0">
                <a:effectLst/>
                <a:latin typeface="Arial"/>
                <a:ea typeface="Calibri"/>
                <a:cs typeface="Arial"/>
              </a:rPr>
              <a:t>to augment existing legislation and contingency arrangements of the affected organs of state as well as activate other extraordinary measures as and when required</a:t>
            </a:r>
            <a:r>
              <a:rPr lang="en-ZA" sz="1800" dirty="0">
                <a:effectLst/>
                <a:latin typeface="Arial"/>
                <a:ea typeface="Calibri"/>
                <a:cs typeface="Arial"/>
              </a:rPr>
              <a:t>.</a:t>
            </a:r>
          </a:p>
          <a:p>
            <a:pPr algn="just"/>
            <a:endParaRPr lang="en-US"/>
          </a:p>
          <a:p>
            <a:pPr algn="just"/>
            <a:endParaRPr lang="en-ZA"/>
          </a:p>
        </p:txBody>
      </p:sp>
    </p:spTree>
    <p:extLst>
      <p:ext uri="{BB962C8B-B14F-4D97-AF65-F5344CB8AC3E}">
        <p14:creationId xmlns:p14="http://schemas.microsoft.com/office/powerpoint/2010/main" xmlns="" val="2128651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9C3B84-7872-4428-92E0-09E692F335E3}"/>
              </a:ext>
            </a:extLst>
          </p:cNvPr>
          <p:cNvSpPr>
            <a:spLocks noGrp="1"/>
          </p:cNvSpPr>
          <p:nvPr>
            <p:ph type="title"/>
          </p:nvPr>
        </p:nvSpPr>
        <p:spPr>
          <a:xfrm>
            <a:off x="498684" y="109452"/>
            <a:ext cx="11205636" cy="704936"/>
          </a:xfrm>
        </p:spPr>
        <p:txBody>
          <a:bodyPr lIns="91440" tIns="45720" rIns="91440" bIns="45720" anchor="t"/>
          <a:lstStyle/>
          <a:p>
            <a:pPr algn="ctr"/>
            <a:r>
              <a:rPr lang="en-US" b="1" dirty="0">
                <a:solidFill>
                  <a:schemeClr val="accent2"/>
                </a:solidFill>
              </a:rPr>
              <a:t>Intervention by national government: </a:t>
            </a:r>
            <a:br>
              <a:rPr lang="en-US" b="1" dirty="0">
                <a:solidFill>
                  <a:schemeClr val="accent2"/>
                </a:solidFill>
              </a:rPr>
            </a:br>
            <a:r>
              <a:rPr lang="en-US" b="1" dirty="0">
                <a:solidFill>
                  <a:schemeClr val="accent2"/>
                </a:solidFill>
              </a:rPr>
              <a:t>Institutional arrangements</a:t>
            </a:r>
            <a:endParaRPr lang="en-US" b="1" dirty="0">
              <a:solidFill>
                <a:schemeClr val="accent2"/>
              </a:solidFill>
              <a:cs typeface="Arial"/>
            </a:endParaRPr>
          </a:p>
        </p:txBody>
      </p:sp>
      <p:pic>
        <p:nvPicPr>
          <p:cNvPr id="4" name="Content Placeholder 3"/>
          <p:cNvPicPr>
            <a:picLocks noGrp="1" noChangeAspect="1"/>
          </p:cNvPicPr>
          <p:nvPr>
            <p:ph sz="half" idx="2"/>
          </p:nvPr>
        </p:nvPicPr>
        <p:blipFill>
          <a:blip r:embed="rId2"/>
          <a:stretch>
            <a:fillRect/>
          </a:stretch>
        </p:blipFill>
        <p:spPr>
          <a:xfrm>
            <a:off x="354438" y="1169292"/>
            <a:ext cx="11494952" cy="5315624"/>
          </a:xfrm>
          <a:prstGeom prst="rect">
            <a:avLst/>
          </a:prstGeom>
        </p:spPr>
      </p:pic>
    </p:spTree>
    <p:extLst>
      <p:ext uri="{BB962C8B-B14F-4D97-AF65-F5344CB8AC3E}">
        <p14:creationId xmlns:p14="http://schemas.microsoft.com/office/powerpoint/2010/main" xmlns="" val="886402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2159AA-05C0-4FEA-BB76-C53F1815B535}"/>
              </a:ext>
            </a:extLst>
          </p:cNvPr>
          <p:cNvSpPr>
            <a:spLocks noGrp="1"/>
          </p:cNvSpPr>
          <p:nvPr>
            <p:ph type="title"/>
          </p:nvPr>
        </p:nvSpPr>
        <p:spPr>
          <a:xfrm>
            <a:off x="69011" y="109452"/>
            <a:ext cx="12122989" cy="852351"/>
          </a:xfrm>
        </p:spPr>
        <p:txBody>
          <a:bodyPr lIns="91440" tIns="45720" rIns="91440" bIns="45720" anchor="t"/>
          <a:lstStyle/>
          <a:p>
            <a:pPr algn="ctr"/>
            <a:r>
              <a:rPr lang="en-US" b="1" dirty="0">
                <a:solidFill>
                  <a:schemeClr val="accent2"/>
                </a:solidFill>
              </a:rPr>
              <a:t>INTERVENTION BY NATIONAL GOVERNMENT: </a:t>
            </a:r>
            <a:r>
              <a:rPr lang="en-US" b="1" dirty="0"/>
              <a:t/>
            </a:r>
            <a:br>
              <a:rPr lang="en-US" b="1" dirty="0"/>
            </a:br>
            <a:r>
              <a:rPr lang="en-US" b="1" dirty="0">
                <a:solidFill>
                  <a:schemeClr val="accent2"/>
                </a:solidFill>
              </a:rPr>
              <a:t>national integrated flood response plan (April 2022)</a:t>
            </a:r>
            <a:r>
              <a:rPr lang="en-US" b="1" dirty="0"/>
              <a:t/>
            </a:r>
            <a:br>
              <a:rPr lang="en-US" b="1" dirty="0"/>
            </a:br>
            <a:r>
              <a:rPr lang="en-US" dirty="0"/>
              <a:t/>
            </a:r>
            <a:br>
              <a:rPr lang="en-US" dirty="0"/>
            </a:br>
            <a:endParaRPr lang="en-US"/>
          </a:p>
        </p:txBody>
      </p:sp>
      <p:sp>
        <p:nvSpPr>
          <p:cNvPr id="3" name="Content Placeholder 2">
            <a:extLst>
              <a:ext uri="{FF2B5EF4-FFF2-40B4-BE49-F238E27FC236}">
                <a16:creationId xmlns:a16="http://schemas.microsoft.com/office/drawing/2014/main" xmlns="" id="{7E04C27A-7838-4BFA-8205-8B1876CE755C}"/>
              </a:ext>
            </a:extLst>
          </p:cNvPr>
          <p:cNvSpPr>
            <a:spLocks noGrp="1"/>
          </p:cNvSpPr>
          <p:nvPr>
            <p:ph sz="half" idx="2"/>
          </p:nvPr>
        </p:nvSpPr>
        <p:spPr>
          <a:xfrm>
            <a:off x="564203" y="1126851"/>
            <a:ext cx="11147899" cy="4926816"/>
          </a:xfrm>
        </p:spPr>
        <p:txBody>
          <a:bodyPr lIns="91440" tIns="45720" rIns="91440" bIns="45720" anchor="t"/>
          <a:lstStyle/>
          <a:p>
            <a:pPr algn="just">
              <a:buFont typeface="Wingdings" panose="05000000000000000000" pitchFamily="2" charset="2"/>
              <a:buChar char="§"/>
            </a:pPr>
            <a:endParaRPr lang="en-US" sz="1800"/>
          </a:p>
          <a:p>
            <a:pPr algn="just"/>
            <a:r>
              <a:rPr lang="en-US" sz="1800" dirty="0"/>
              <a:t>An integrated multi-sectoral flood response and recovery plan has been prepared with the primary objective being to </a:t>
            </a:r>
            <a:r>
              <a:rPr lang="en-US" sz="1800" b="1" dirty="0"/>
              <a:t>outline the integrated multi-sectoral response and recovery efforts</a:t>
            </a:r>
            <a:r>
              <a:rPr lang="en-US" sz="1800" dirty="0"/>
              <a:t> by all organs of state and stakeholders to be implemented within affected communities </a:t>
            </a:r>
            <a:endParaRPr lang="en-US" sz="1800" dirty="0">
              <a:cs typeface="Arial"/>
            </a:endParaRPr>
          </a:p>
          <a:p>
            <a:pPr marL="0" indent="0" algn="just">
              <a:buNone/>
            </a:pPr>
            <a:endParaRPr lang="en-US" sz="1800"/>
          </a:p>
          <a:p>
            <a:pPr algn="just"/>
            <a:r>
              <a:rPr lang="en-US" sz="1800" b="1" dirty="0"/>
              <a:t>The scope of the plan covers the following:</a:t>
            </a:r>
            <a:r>
              <a:rPr lang="en-US" sz="1800" dirty="0"/>
              <a:t>  </a:t>
            </a:r>
            <a:endParaRPr lang="en-US" sz="1800" dirty="0">
              <a:cs typeface="Arial"/>
            </a:endParaRPr>
          </a:p>
          <a:p>
            <a:pPr marL="0" indent="0" algn="just">
              <a:buNone/>
            </a:pPr>
            <a:endParaRPr lang="en-US" sz="1800"/>
          </a:p>
          <a:p>
            <a:pPr lvl="1" algn="just">
              <a:buFont typeface="Wingdings" panose="05000000000000000000" pitchFamily="2" charset="2"/>
              <a:buChar char="Ø"/>
            </a:pPr>
            <a:r>
              <a:rPr lang="en-US" dirty="0"/>
              <a:t>Integrated multi-sectoral institutional arrangements with clear roles and responsibilities for the coordination and implementation of response and recovery efforts;</a:t>
            </a:r>
            <a:endParaRPr lang="en-US" dirty="0">
              <a:cs typeface="Arial"/>
            </a:endParaRPr>
          </a:p>
          <a:p>
            <a:pPr lvl="1" algn="just">
              <a:buFont typeface="Wingdings" panose="05000000000000000000" pitchFamily="2" charset="2"/>
              <a:buChar char="Ø"/>
            </a:pPr>
            <a:r>
              <a:rPr lang="en-US" dirty="0"/>
              <a:t>Disaster risk assessment and risk reduction efforts/ Continuous monitoring of the conditions on the ground, issuance of early warnings and advisories in mitigating against further deterioration of conditions;</a:t>
            </a:r>
            <a:endParaRPr lang="en-US" dirty="0">
              <a:cs typeface="Arial"/>
            </a:endParaRPr>
          </a:p>
          <a:p>
            <a:pPr lvl="1" algn="just">
              <a:buFont typeface="Wingdings" panose="05000000000000000000" pitchFamily="2" charset="2"/>
              <a:buChar char="Ø"/>
            </a:pPr>
            <a:r>
              <a:rPr lang="en-US" dirty="0" err="1"/>
              <a:t>Mobilisation</a:t>
            </a:r>
            <a:r>
              <a:rPr lang="en-US" dirty="0"/>
              <a:t> of funding and other required resources by stakeholders and allocations for implementation of interventions;</a:t>
            </a:r>
            <a:endParaRPr lang="en-US" dirty="0">
              <a:cs typeface="Arial"/>
            </a:endParaRPr>
          </a:p>
          <a:p>
            <a:pPr lvl="1" algn="just">
              <a:buFont typeface="Wingdings" panose="05000000000000000000" pitchFamily="2" charset="2"/>
              <a:buChar char="Ø"/>
            </a:pPr>
            <a:r>
              <a:rPr lang="en-US" dirty="0"/>
              <a:t>Enhanced monitoring, oversight, auditing, and reporting to enhance realization of desired impacts and accountability by relevant stakeholders.</a:t>
            </a:r>
            <a:endParaRPr lang="en-US" dirty="0">
              <a:cs typeface="Arial"/>
            </a:endParaRPr>
          </a:p>
        </p:txBody>
      </p:sp>
    </p:spTree>
    <p:extLst>
      <p:ext uri="{BB962C8B-B14F-4D97-AF65-F5344CB8AC3E}">
        <p14:creationId xmlns:p14="http://schemas.microsoft.com/office/powerpoint/2010/main" xmlns="" val="3376369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203C3D0A-2FFB-4351-8FFF-1259B6E20E30}"/>
              </a:ext>
            </a:extLst>
          </p:cNvPr>
          <p:cNvSpPr txBox="1">
            <a:spLocks/>
          </p:cNvSpPr>
          <p:nvPr/>
        </p:nvSpPr>
        <p:spPr>
          <a:xfrm>
            <a:off x="651084" y="261852"/>
            <a:ext cx="11205636" cy="571585"/>
          </a:xfrm>
          <a:prstGeom prst="rect">
            <a:avLst/>
          </a:prstGeom>
        </p:spPr>
        <p:txBody>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marL="0" marR="0" lvl="0" indent="0" algn="ctr" defTabSz="685800" rtl="0" eaLnBrk="1" fontAlgn="auto" latinLnBrk="0" hangingPunct="1">
              <a:lnSpc>
                <a:spcPct val="90000"/>
              </a:lnSpc>
              <a:spcBef>
                <a:spcPts val="750"/>
              </a:spcBef>
              <a:spcAft>
                <a:spcPts val="0"/>
              </a:spcAft>
              <a:buClrTx/>
              <a:buSzTx/>
              <a:buFontTx/>
              <a:buNone/>
              <a:tabLst/>
              <a:defRPr/>
            </a:pPr>
            <a:endParaRPr kumimoji="0" lang="en-US" sz="2400" b="1" i="0" u="none" strike="noStrike" kern="1200" cap="none" spc="0" normalizeH="0" baseline="0" noProof="0">
              <a:ln>
                <a:noFill/>
              </a:ln>
              <a:solidFill>
                <a:srgbClr val="F9671C"/>
              </a:solidFill>
              <a:effectLst/>
              <a:uLnTx/>
              <a:uFillTx/>
              <a:latin typeface="Arial" panose="020B0604020202020204" pitchFamily="34" charset="0"/>
              <a:ea typeface="+mj-ea"/>
              <a:cs typeface="Arial" panose="020B0604020202020204" pitchFamily="34" charset="0"/>
            </a:endParaRPr>
          </a:p>
        </p:txBody>
      </p:sp>
      <p:sp>
        <p:nvSpPr>
          <p:cNvPr id="7" name="TextBox 6">
            <a:extLst>
              <a:ext uri="{FF2B5EF4-FFF2-40B4-BE49-F238E27FC236}">
                <a16:creationId xmlns:a16="http://schemas.microsoft.com/office/drawing/2014/main" xmlns="" id="{38B0252F-3B56-407F-A8DE-1921BBD53225}"/>
              </a:ext>
            </a:extLst>
          </p:cNvPr>
          <p:cNvSpPr txBox="1"/>
          <p:nvPr/>
        </p:nvSpPr>
        <p:spPr>
          <a:xfrm>
            <a:off x="103240" y="95439"/>
            <a:ext cx="11518490" cy="738664"/>
          </a:xfrm>
          <a:prstGeom prst="rect">
            <a:avLst/>
          </a:prstGeom>
          <a:noFill/>
        </p:spPr>
        <p:txBody>
          <a:bodyPr wrap="square" lIns="91440" tIns="45720" rIns="91440" bIns="45720" anchor="t">
            <a:spAutoFit/>
          </a:bodyPr>
          <a:lstStyle/>
          <a:p>
            <a:pPr lvl="0" algn="ctr"/>
            <a:r>
              <a:rPr lang="en-US" sz="2400" b="1" dirty="0">
                <a:solidFill>
                  <a:srgbClr val="ED7D31"/>
                </a:solidFill>
                <a:latin typeface="Arial"/>
                <a:cs typeface="Arial"/>
              </a:rPr>
              <a:t>GOVERNMENT DISASTER RESPONSE AND RECOVERY APPROACH</a:t>
            </a:r>
          </a:p>
          <a:p>
            <a:pPr lvl="0" algn="ct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FFD8050A-3A20-4BEF-B98F-093CFE977187}"/>
              </a:ext>
            </a:extLst>
          </p:cNvPr>
          <p:cNvSpPr txBox="1"/>
          <p:nvPr/>
        </p:nvSpPr>
        <p:spPr>
          <a:xfrm>
            <a:off x="1348509" y="2170545"/>
            <a:ext cx="45719" cy="369332"/>
          </a:xfrm>
          <a:prstGeom prst="rect">
            <a:avLst/>
          </a:prstGeom>
          <a:noFill/>
        </p:spPr>
        <p:txBody>
          <a:bodyPr wrap="square" rtlCol="0">
            <a:spAutoFit/>
          </a:bodyPr>
          <a:lstStyle/>
          <a:p>
            <a:endParaRPr lang="en-ZA"/>
          </a:p>
        </p:txBody>
      </p:sp>
      <p:sp>
        <p:nvSpPr>
          <p:cNvPr id="11" name="Rectangle 10">
            <a:extLst>
              <a:ext uri="{FF2B5EF4-FFF2-40B4-BE49-F238E27FC236}">
                <a16:creationId xmlns:a16="http://schemas.microsoft.com/office/drawing/2014/main" xmlns="" id="{B6E40532-25AE-4583-B4D5-9676686AE274}"/>
              </a:ext>
            </a:extLst>
          </p:cNvPr>
          <p:cNvSpPr/>
          <p:nvPr/>
        </p:nvSpPr>
        <p:spPr>
          <a:xfrm>
            <a:off x="225166" y="1041603"/>
            <a:ext cx="3890729" cy="35376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5400" b="1" dirty="0"/>
              <a:t>1</a:t>
            </a:r>
            <a:r>
              <a:rPr lang="en-US" sz="2800" b="1" dirty="0"/>
              <a:t>. </a:t>
            </a:r>
            <a:endParaRPr lang="en-US" sz="2800" b="1">
              <a:ea typeface="Calibri" panose="020F0502020204030204"/>
              <a:cs typeface="Calibri" panose="020F0502020204030204"/>
            </a:endParaRPr>
          </a:p>
          <a:p>
            <a:pPr algn="ctr"/>
            <a:r>
              <a:rPr lang="en-US" sz="2800" b="1" dirty="0">
                <a:solidFill>
                  <a:schemeClr val="bg1"/>
                </a:solidFill>
              </a:rPr>
              <a:t>Immediate humanitarian relief: </a:t>
            </a:r>
            <a:r>
              <a:rPr lang="en-US" sz="2800" dirty="0">
                <a:solidFill>
                  <a:schemeClr val="bg1"/>
                </a:solidFill>
              </a:rPr>
              <a:t> </a:t>
            </a:r>
            <a:endParaRPr lang="en-ZA" sz="2800" dirty="0">
              <a:solidFill>
                <a:schemeClr val="bg1"/>
              </a:solidFill>
            </a:endParaRPr>
          </a:p>
          <a:p>
            <a:pPr algn="ctr"/>
            <a:r>
              <a:rPr lang="en-US" sz="2800" dirty="0">
                <a:solidFill>
                  <a:schemeClr val="bg1"/>
                </a:solidFill>
              </a:rPr>
              <a:t>Ensuring that all affected persons are safe and that their basic needs are met.</a:t>
            </a:r>
            <a:endParaRPr lang="en-ZA" sz="2800">
              <a:solidFill>
                <a:schemeClr val="bg1"/>
              </a:solidFill>
              <a:ea typeface="Calibri" panose="020F0502020204030204"/>
              <a:cs typeface="Calibri" panose="020F0502020204030204"/>
            </a:endParaRPr>
          </a:p>
          <a:p>
            <a:pPr algn="just"/>
            <a:r>
              <a:rPr lang="en-US" sz="2800" b="1" dirty="0"/>
              <a:t>  </a:t>
            </a:r>
            <a:endParaRPr lang="en-US" sz="2800" b="1">
              <a:ea typeface="Calibri" panose="020F0502020204030204"/>
              <a:cs typeface="Calibri" panose="020F0502020204030204"/>
            </a:endParaRPr>
          </a:p>
        </p:txBody>
      </p:sp>
      <p:sp>
        <p:nvSpPr>
          <p:cNvPr id="12" name="Rectangle 11">
            <a:extLst>
              <a:ext uri="{FF2B5EF4-FFF2-40B4-BE49-F238E27FC236}">
                <a16:creationId xmlns:a16="http://schemas.microsoft.com/office/drawing/2014/main" xmlns="" id="{99A1BF23-7374-43BA-9705-A52F999CBDF1}"/>
              </a:ext>
            </a:extLst>
          </p:cNvPr>
          <p:cNvSpPr/>
          <p:nvPr/>
        </p:nvSpPr>
        <p:spPr>
          <a:xfrm>
            <a:off x="4351470" y="1043862"/>
            <a:ext cx="3586001" cy="35376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5400" dirty="0">
                <a:solidFill>
                  <a:schemeClr val="bg1"/>
                </a:solidFill>
              </a:rPr>
              <a:t>2. </a:t>
            </a:r>
            <a:endParaRPr lang="en-US" sz="5400">
              <a:solidFill>
                <a:schemeClr val="bg1"/>
              </a:solidFill>
            </a:endParaRPr>
          </a:p>
          <a:p>
            <a:pPr algn="ctr"/>
            <a:r>
              <a:rPr lang="en-US" sz="2800" b="1" dirty="0">
                <a:solidFill>
                  <a:schemeClr val="bg1"/>
                </a:solidFill>
              </a:rPr>
              <a:t>Stabilization and recovery:</a:t>
            </a:r>
            <a:endParaRPr lang="en-US" sz="2800" b="1" dirty="0">
              <a:solidFill>
                <a:schemeClr val="bg1"/>
              </a:solidFill>
              <a:ea typeface="Calibri" panose="020F0502020204030204"/>
              <a:cs typeface="Calibri" panose="020F0502020204030204"/>
            </a:endParaRPr>
          </a:p>
          <a:p>
            <a:pPr algn="ctr"/>
            <a:r>
              <a:rPr lang="en-US" sz="2800" dirty="0">
                <a:solidFill>
                  <a:schemeClr val="bg1"/>
                </a:solidFill>
              </a:rPr>
              <a:t>Rehousing people who have lost homes and restoring provision of services.</a:t>
            </a:r>
            <a:endParaRPr lang="en-ZA" sz="2800" dirty="0">
              <a:solidFill>
                <a:schemeClr val="bg1"/>
              </a:solidFill>
              <a:ea typeface="Calibri" panose="020F0502020204030204"/>
              <a:cs typeface="Calibri" panose="020F0502020204030204"/>
            </a:endParaRPr>
          </a:p>
          <a:p>
            <a:pPr algn="ctr"/>
            <a:endParaRPr lang="en-US" sz="900"/>
          </a:p>
        </p:txBody>
      </p:sp>
      <p:sp>
        <p:nvSpPr>
          <p:cNvPr id="13" name="Rectangle 12">
            <a:extLst>
              <a:ext uri="{FF2B5EF4-FFF2-40B4-BE49-F238E27FC236}">
                <a16:creationId xmlns:a16="http://schemas.microsoft.com/office/drawing/2014/main" xmlns="" id="{7D104C6E-B4E1-43AC-8537-745A5AAC85FB}"/>
              </a:ext>
            </a:extLst>
          </p:cNvPr>
          <p:cNvSpPr/>
          <p:nvPr/>
        </p:nvSpPr>
        <p:spPr>
          <a:xfrm>
            <a:off x="8072193" y="1042344"/>
            <a:ext cx="3685874" cy="35376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5400" dirty="0">
                <a:solidFill>
                  <a:schemeClr val="bg1"/>
                </a:solidFill>
              </a:rPr>
              <a:t>3.</a:t>
            </a:r>
            <a:endParaRPr lang="en-US" dirty="0">
              <a:solidFill>
                <a:schemeClr val="bg1"/>
              </a:solidFill>
              <a:ea typeface="Calibri"/>
              <a:cs typeface="Calibri"/>
            </a:endParaRPr>
          </a:p>
          <a:p>
            <a:pPr algn="ctr"/>
            <a:r>
              <a:rPr lang="en-US" sz="2800" b="1" dirty="0">
                <a:solidFill>
                  <a:schemeClr val="bg1"/>
                </a:solidFill>
              </a:rPr>
              <a:t>Rehabilitation and reconstruction:  </a:t>
            </a:r>
            <a:endParaRPr lang="en-US" sz="2800" b="1" dirty="0">
              <a:solidFill>
                <a:schemeClr val="bg1"/>
              </a:solidFill>
              <a:ea typeface="Calibri"/>
              <a:cs typeface="Calibri"/>
            </a:endParaRPr>
          </a:p>
          <a:p>
            <a:pPr algn="ctr"/>
            <a:r>
              <a:rPr lang="en-US" sz="2800" dirty="0">
                <a:solidFill>
                  <a:schemeClr val="bg1"/>
                </a:solidFill>
              </a:rPr>
              <a:t>Focusing on</a:t>
            </a:r>
            <a:r>
              <a:rPr lang="en-US" sz="2800" b="1" dirty="0">
                <a:solidFill>
                  <a:schemeClr val="bg1"/>
                </a:solidFill>
              </a:rPr>
              <a:t> "</a:t>
            </a:r>
            <a:r>
              <a:rPr lang="en-US" sz="2800" dirty="0">
                <a:solidFill>
                  <a:schemeClr val="bg1"/>
                </a:solidFill>
              </a:rPr>
              <a:t>Building Back Better"</a:t>
            </a:r>
            <a:endParaRPr lang="en-US" sz="2800" dirty="0">
              <a:solidFill>
                <a:schemeClr val="bg1"/>
              </a:solidFill>
              <a:ea typeface="Calibri"/>
              <a:cs typeface="Calibri"/>
            </a:endParaRPr>
          </a:p>
          <a:p>
            <a:pPr algn="just"/>
            <a:endParaRPr lang="en-US" sz="2800">
              <a:solidFill>
                <a:schemeClr val="bg1"/>
              </a:solidFill>
            </a:endParaRPr>
          </a:p>
          <a:p>
            <a:pPr algn="just"/>
            <a:endParaRPr lang="en-US" sz="2800">
              <a:solidFill>
                <a:schemeClr val="bg1"/>
              </a:solidFill>
            </a:endParaRPr>
          </a:p>
          <a:p>
            <a:pPr algn="just"/>
            <a:endParaRPr lang="en-ZA" sz="2800">
              <a:solidFill>
                <a:schemeClr val="bg1"/>
              </a:solidFill>
            </a:endParaRPr>
          </a:p>
        </p:txBody>
      </p:sp>
      <p:sp>
        <p:nvSpPr>
          <p:cNvPr id="16" name="TextBox 15">
            <a:extLst>
              <a:ext uri="{FF2B5EF4-FFF2-40B4-BE49-F238E27FC236}">
                <a16:creationId xmlns:a16="http://schemas.microsoft.com/office/drawing/2014/main" xmlns="" id="{BF5465F7-377D-42F7-8F1D-C61683121ABC}"/>
              </a:ext>
            </a:extLst>
          </p:cNvPr>
          <p:cNvSpPr txBox="1"/>
          <p:nvPr/>
        </p:nvSpPr>
        <p:spPr>
          <a:xfrm>
            <a:off x="433933" y="4933531"/>
            <a:ext cx="11518490" cy="1450782"/>
          </a:xfrm>
          <a:prstGeom prst="rect">
            <a:avLst/>
          </a:prstGeom>
          <a:noFill/>
        </p:spPr>
        <p:txBody>
          <a:bodyPr wrap="square" lIns="91440" tIns="45720" rIns="91440" bIns="45720" anchor="t">
            <a:spAutoFit/>
          </a:bodyPr>
          <a:lstStyle/>
          <a:p>
            <a:pPr marL="285750" indent="-285750" algn="just" fontAlgn="base">
              <a:lnSpc>
                <a:spcPct val="107000"/>
              </a:lnSpc>
              <a:spcAft>
                <a:spcPts val="1500"/>
              </a:spcAft>
              <a:buFont typeface="Arial" panose="020B0604020202020204" pitchFamily="34" charset="0"/>
              <a:buChar char="•"/>
            </a:pPr>
            <a:r>
              <a:rPr lang="en-ZA" sz="1800" dirty="0">
                <a:solidFill>
                  <a:srgbClr val="252525"/>
                </a:solidFill>
                <a:effectLst/>
                <a:latin typeface="Arial"/>
                <a:ea typeface="Times New Roman" panose="02020603050405020304" pitchFamily="18" charset="0"/>
                <a:cs typeface="Arial"/>
              </a:rPr>
              <a:t>This does not only involve the construction and repair of major infrastructure but also involves the </a:t>
            </a:r>
            <a:r>
              <a:rPr lang="en-ZA" sz="1800" b="1" dirty="0">
                <a:solidFill>
                  <a:srgbClr val="252525"/>
                </a:solidFill>
                <a:effectLst/>
                <a:latin typeface="Arial"/>
                <a:ea typeface="Times New Roman" panose="02020603050405020304" pitchFamily="18" charset="0"/>
                <a:cs typeface="Arial"/>
              </a:rPr>
              <a:t>construction of houses and damaged infrastructure </a:t>
            </a:r>
            <a:r>
              <a:rPr lang="en-ZA" b="1" dirty="0">
                <a:solidFill>
                  <a:srgbClr val="252525"/>
                </a:solidFill>
                <a:latin typeface="Arial"/>
                <a:ea typeface="Times New Roman" panose="02020603050405020304" pitchFamily="18" charset="0"/>
                <a:cs typeface="Arial"/>
              </a:rPr>
              <a:t>within suitably-located</a:t>
            </a:r>
            <a:r>
              <a:rPr lang="en-ZA" sz="1800" b="1" dirty="0">
                <a:solidFill>
                  <a:srgbClr val="252525"/>
                </a:solidFill>
                <a:effectLst/>
                <a:latin typeface="Arial"/>
                <a:ea typeface="Times New Roman" panose="02020603050405020304" pitchFamily="18" charset="0"/>
                <a:cs typeface="Arial"/>
              </a:rPr>
              <a:t> areas </a:t>
            </a:r>
            <a:r>
              <a:rPr lang="en-ZA" dirty="0">
                <a:solidFill>
                  <a:srgbClr val="252525"/>
                </a:solidFill>
                <a:latin typeface="Arial"/>
                <a:ea typeface="Times New Roman" panose="02020603050405020304" pitchFamily="18" charset="0"/>
                <a:cs typeface="Arial"/>
              </a:rPr>
              <a:t>including </a:t>
            </a:r>
            <a:r>
              <a:rPr lang="en-ZA" sz="1800" b="1" dirty="0">
                <a:solidFill>
                  <a:srgbClr val="252525"/>
                </a:solidFill>
                <a:effectLst/>
                <a:latin typeface="Arial"/>
                <a:ea typeface="Times New Roman" panose="02020603050405020304" pitchFamily="18" charset="0"/>
                <a:cs typeface="Arial"/>
              </a:rPr>
              <a:t>measures to protect the residents of these areas from such adverse weather events in the future</a:t>
            </a:r>
            <a:r>
              <a:rPr lang="en-ZA" sz="1800" dirty="0">
                <a:solidFill>
                  <a:srgbClr val="252525"/>
                </a:solidFill>
                <a:effectLst/>
                <a:latin typeface="Arial"/>
                <a:ea typeface="Times New Roman" panose="02020603050405020304" pitchFamily="18" charset="0"/>
                <a:cs typeface="Arial"/>
              </a:rPr>
              <a:t>.</a:t>
            </a:r>
            <a:endParaRPr lang="en-ZA" sz="1800" dirty="0">
              <a:effectLst/>
              <a:latin typeface="Arial"/>
              <a:ea typeface="Calibri" panose="020F0502020204030204" pitchFamily="34" charset="0"/>
              <a:cs typeface="Arial"/>
            </a:endParaRPr>
          </a:p>
          <a:p>
            <a:pPr lvl="0" algn="ct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377846254"/>
      </p:ext>
    </p:extLst>
  </p:cSld>
  <p:clrMapOvr>
    <a:masterClrMapping/>
  </p:clrMapOvr>
</p:sld>
</file>

<file path=ppt/theme/theme1.xml><?xml version="1.0" encoding="utf-8"?>
<a:theme xmlns:a="http://schemas.openxmlformats.org/drawingml/2006/main" name="Office Theme">
  <a:themeElements>
    <a:clrScheme name="CoGTA">
      <a:dk1>
        <a:srgbClr val="000000"/>
      </a:dk1>
      <a:lt1>
        <a:srgbClr val="FFFFFF"/>
      </a:lt1>
      <a:dk2>
        <a:srgbClr val="2B302E"/>
      </a:dk2>
      <a:lt2>
        <a:srgbClr val="E7E6E6"/>
      </a:lt2>
      <a:accent1>
        <a:srgbClr val="E89C00"/>
      </a:accent1>
      <a:accent2>
        <a:srgbClr val="ED7D31"/>
      </a:accent2>
      <a:accent3>
        <a:srgbClr val="A5A5A5"/>
      </a:accent3>
      <a:accent4>
        <a:srgbClr val="FFC000"/>
      </a:accent4>
      <a:accent5>
        <a:srgbClr val="322F29"/>
      </a:accent5>
      <a:accent6>
        <a:srgbClr val="1D4B10"/>
      </a:accent6>
      <a:hlink>
        <a:srgbClr val="302D2B"/>
      </a:hlink>
      <a:folHlink>
        <a:srgbClr val="54654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DCOG Powerpoint Template" id="{24550680-2319-42F4-B276-BE59CE28C02A}" vid="{441FDE87-BB01-47C9-B84D-496513D74577}"/>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CoGTA">
    <a:dk1>
      <a:srgbClr val="000000"/>
    </a:dk1>
    <a:lt1>
      <a:srgbClr val="FFFFFF"/>
    </a:lt1>
    <a:dk2>
      <a:srgbClr val="2B302E"/>
    </a:dk2>
    <a:lt2>
      <a:srgbClr val="E7E6E6"/>
    </a:lt2>
    <a:accent1>
      <a:srgbClr val="E89C00"/>
    </a:accent1>
    <a:accent2>
      <a:srgbClr val="ED7D31"/>
    </a:accent2>
    <a:accent3>
      <a:srgbClr val="A5A5A5"/>
    </a:accent3>
    <a:accent4>
      <a:srgbClr val="FFC000"/>
    </a:accent4>
    <a:accent5>
      <a:srgbClr val="322F29"/>
    </a:accent5>
    <a:accent6>
      <a:srgbClr val="1D4B10"/>
    </a:accent6>
    <a:hlink>
      <a:srgbClr val="302D2B"/>
    </a:hlink>
    <a:folHlink>
      <a:srgbClr val="54654C"/>
    </a:folHlink>
  </a:clrScheme>
</a:themeOverride>
</file>

<file path=docProps/app.xml><?xml version="1.0" encoding="utf-8"?>
<Properties xmlns="http://schemas.openxmlformats.org/officeDocument/2006/extended-properties" xmlns:vt="http://schemas.openxmlformats.org/officeDocument/2006/docPropsVTypes">
  <Template>DCOG Powerpoint Template</Template>
  <TotalTime>1</TotalTime>
  <Words>2362</Words>
  <Application>Microsoft Office PowerPoint</Application>
  <PresentationFormat>Custom</PresentationFormat>
  <Paragraphs>746</Paragraphs>
  <Slides>33</Slides>
  <Notes>0</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33</vt:i4>
      </vt:variant>
    </vt:vector>
  </HeadingPairs>
  <TitlesOfParts>
    <vt:vector size="45" baseType="lpstr">
      <vt:lpstr>Arial</vt:lpstr>
      <vt:lpstr>Gill Sans MT</vt:lpstr>
      <vt:lpstr>Courier New</vt:lpstr>
      <vt:lpstr>Calibri</vt:lpstr>
      <vt:lpstr>Times New Roman</vt:lpstr>
      <vt:lpstr>Wingdings</vt:lpstr>
      <vt:lpstr>Symbol</vt:lpstr>
      <vt:lpstr>Calibri Light</vt:lpstr>
      <vt:lpstr>Copperplate Gothic Bold</vt:lpstr>
      <vt:lpstr>Office Theme</vt:lpstr>
      <vt:lpstr>1_Office Theme</vt:lpstr>
      <vt:lpstr>Worksheet</vt:lpstr>
      <vt:lpstr>Slide 1</vt:lpstr>
      <vt:lpstr>PURPOSE AND OUTLINE OF THE PRESENTATION</vt:lpstr>
      <vt:lpstr>INTRODUCTION </vt:lpstr>
      <vt:lpstr>Spatial view of affected districts in KZN </vt:lpstr>
      <vt:lpstr>OVERVIEW OF EFFECTS in KZN</vt:lpstr>
      <vt:lpstr>INTERVENTIONS BY NATIONAL GOVERNMENT:  CLASSIFICATION AND DECLARATION OF A NATIONAL STATE OF DISASTER   </vt:lpstr>
      <vt:lpstr>Intervention by national government:  Institutional arrangements</vt:lpstr>
      <vt:lpstr>INTERVENTION BY NATIONAL GOVERNMENT:  national integrated flood response plan (April 2022)  </vt:lpstr>
      <vt:lpstr>Slide 9</vt:lpstr>
      <vt:lpstr>INTERVENTIONS TO AFFECTED AREAS</vt:lpstr>
      <vt:lpstr>DWS SUPPORT TO ETHEKWINI METRO IN ADDRESSING the challenge of providing drinkable water to communities </vt:lpstr>
      <vt:lpstr>HUMANITARIAN INTERVENTIONS – SHELTERS </vt:lpstr>
      <vt:lpstr>HUMANITARIAN INTERVENTIONS: SHELTERS (Cont.…)</vt:lpstr>
      <vt:lpstr>HUMANITARIAN INTERVENTIONS : DONATIONS TO AFFECTED FAMILIES (Cont.…) </vt:lpstr>
      <vt:lpstr>Slide 15</vt:lpstr>
      <vt:lpstr>Slide 16</vt:lpstr>
      <vt:lpstr>Slide 17</vt:lpstr>
      <vt:lpstr>Slide 18</vt:lpstr>
      <vt:lpstr>Slide 19</vt:lpstr>
      <vt:lpstr>HUMANITARIAN INTERVENTIONS: DONATIONS TO AFFECTED FAMILIES (CONT)</vt:lpstr>
      <vt:lpstr>Slide 21</vt:lpstr>
      <vt:lpstr>DSD INTERVENTIONS TO AFFECTED COMMUNITIES</vt:lpstr>
      <vt:lpstr>DSD INTERVENTIONS TO AFFECTED COMMUNITIES</vt:lpstr>
      <vt:lpstr>disaster management plans for KZN Province </vt:lpstr>
      <vt:lpstr> disaster management plans for KZN Province and support by sector departments</vt:lpstr>
      <vt:lpstr> disaster management plans for KZN Province and support by sector departments</vt:lpstr>
      <vt:lpstr>Slide 27</vt:lpstr>
      <vt:lpstr>Slide 28</vt:lpstr>
      <vt:lpstr>Slide 29</vt:lpstr>
      <vt:lpstr>AREAS REQUIRING STRATEGIC INTERVENTION</vt:lpstr>
      <vt:lpstr>CONCLUSION</vt:lpstr>
      <vt:lpstr>RECOMMENDATIONS</vt:lpstr>
      <vt:lpstr>Slide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Pieter Pretorius</dc:creator>
  <cp:lastModifiedBy>USER</cp:lastModifiedBy>
  <cp:revision>477</cp:revision>
  <cp:lastPrinted>2022-04-29T14:46:20Z</cp:lastPrinted>
  <dcterms:created xsi:type="dcterms:W3CDTF">2021-02-13T08:50:29Z</dcterms:created>
  <dcterms:modified xsi:type="dcterms:W3CDTF">2022-06-30T06:41:09Z</dcterms:modified>
</cp:coreProperties>
</file>