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3"/>
  </p:notesMasterIdLst>
  <p:handoutMasterIdLst>
    <p:handoutMasterId r:id="rId24"/>
  </p:handoutMasterIdLst>
  <p:sldIdLst>
    <p:sldId id="256" r:id="rId6"/>
    <p:sldId id="755" r:id="rId7"/>
    <p:sldId id="728" r:id="rId8"/>
    <p:sldId id="795" r:id="rId9"/>
    <p:sldId id="743" r:id="rId10"/>
    <p:sldId id="745" r:id="rId11"/>
    <p:sldId id="812" r:id="rId12"/>
    <p:sldId id="713" r:id="rId13"/>
    <p:sldId id="803" r:id="rId14"/>
    <p:sldId id="811" r:id="rId15"/>
    <p:sldId id="806" r:id="rId16"/>
    <p:sldId id="810" r:id="rId17"/>
    <p:sldId id="814" r:id="rId18"/>
    <p:sldId id="815" r:id="rId19"/>
    <p:sldId id="780" r:id="rId20"/>
    <p:sldId id="714" r:id="rId21"/>
    <p:sldId id="7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ngton Ngwepe" initials="WN" lastIdx="3" clrIdx="0">
    <p:extLst>
      <p:ext uri="{19B8F6BF-5375-455C-9EA6-DF929625EA0E}">
        <p15:presenceInfo xmlns:p15="http://schemas.microsoft.com/office/powerpoint/2012/main" xmlns="" userId="S-1-5-21-188486461-827351273-3233655898-8183" providerId="AD"/>
      </p:ext>
    </p:extLst>
  </p:cmAuthor>
  <p:cmAuthor id="2" name="Philemon Molefe" initials="PM" lastIdx="1" clrIdx="1">
    <p:extLst>
      <p:ext uri="{19B8F6BF-5375-455C-9EA6-DF929625EA0E}">
        <p15:presenceInfo xmlns:p15="http://schemas.microsoft.com/office/powerpoint/2012/main" xmlns="" userId="S::PMolefe@icasa.org.za::9632119c-691c-4803-b447-a89230717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9080"/>
    <a:srgbClr val="496B5F"/>
    <a:srgbClr val="FDB9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4" autoAdjust="0"/>
    <p:restoredTop sz="93248" autoAdjust="0"/>
  </p:normalViewPr>
  <p:slideViewPr>
    <p:cSldViewPr snapToGrid="0">
      <p:cViewPr varScale="1">
        <p:scale>
          <a:sx n="68" d="100"/>
          <a:sy n="68" d="100"/>
        </p:scale>
        <p:origin x="-10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43E90-09D0-4418-B509-108E8F2F2E9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B2486-FFE9-4EF4-A6A3-D10180E1CCD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  <a:p>
          <a:r>
            <a:rPr lang="en-US" sz="1600" dirty="0">
              <a:solidFill>
                <a:schemeClr val="tx1"/>
              </a:solidFill>
            </a:rPr>
            <a:t>*Sub optimal funding model</a:t>
          </a:r>
        </a:p>
        <a:p>
          <a:r>
            <a:rPr lang="en-US" sz="1600" dirty="0">
              <a:solidFill>
                <a:schemeClr val="tx1"/>
              </a:solidFill>
            </a:rPr>
            <a:t>*Cabinet amendment on licensing of the WOAN </a:t>
          </a:r>
        </a:p>
        <a:p>
          <a:r>
            <a:rPr lang="en-US" sz="1600" dirty="0">
              <a:solidFill>
                <a:schemeClr val="tx1"/>
              </a:solidFill>
            </a:rPr>
            <a:t>*Digital Migration (Analogue switch off)</a:t>
          </a:r>
        </a:p>
        <a:p>
          <a:r>
            <a:rPr lang="en-US" sz="1600" dirty="0">
              <a:solidFill>
                <a:schemeClr val="tx1"/>
              </a:solidFill>
            </a:rPr>
            <a:t>*Government District Development Model</a:t>
          </a:r>
        </a:p>
        <a:p>
          <a:endParaRPr lang="en-US" sz="1900" dirty="0">
            <a:solidFill>
              <a:schemeClr val="tx1"/>
            </a:solidFill>
          </a:endParaRPr>
        </a:p>
      </dgm:t>
    </dgm:pt>
    <dgm:pt modelId="{31C45990-B8BF-47DC-A3C2-B10ADD247B6F}" type="parTrans" cxnId="{E03B6F51-462B-45DD-8381-79E4E1FCF813}">
      <dgm:prSet/>
      <dgm:spPr/>
      <dgm:t>
        <a:bodyPr/>
        <a:lstStyle/>
        <a:p>
          <a:endParaRPr lang="en-US" sz="2400"/>
        </a:p>
      </dgm:t>
    </dgm:pt>
    <dgm:pt modelId="{B4C8618F-F2B3-412A-8481-BAFDBE624649}" type="sibTrans" cxnId="{E03B6F51-462B-45DD-8381-79E4E1FCF813}">
      <dgm:prSet/>
      <dgm:spPr/>
      <dgm:t>
        <a:bodyPr/>
        <a:lstStyle/>
        <a:p>
          <a:endParaRPr lang="en-US" sz="2400"/>
        </a:p>
      </dgm:t>
    </dgm:pt>
    <dgm:pt modelId="{70605D6C-8A20-479A-A119-FD7918B052B0}">
      <dgm:prSet phldrT="[Tex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1800" dirty="0"/>
            <a:t>*Radio continues to be the main source of information (80% of population listen to radio) </a:t>
          </a:r>
        </a:p>
        <a:p>
          <a:r>
            <a:rPr lang="en-US" sz="1800" dirty="0"/>
            <a:t>*Lack of access and poor quality of ICT services in rural areas</a:t>
          </a:r>
        </a:p>
        <a:p>
          <a:endParaRPr lang="en-US" sz="1600" dirty="0"/>
        </a:p>
      </dgm:t>
    </dgm:pt>
    <dgm:pt modelId="{CA455800-9831-45FE-AE4B-A9D1499D9852}" type="parTrans" cxnId="{0050C857-FE26-45A1-8977-123997A73D58}">
      <dgm:prSet/>
      <dgm:spPr/>
      <dgm:t>
        <a:bodyPr/>
        <a:lstStyle/>
        <a:p>
          <a:endParaRPr lang="en-US" sz="2400"/>
        </a:p>
      </dgm:t>
    </dgm:pt>
    <dgm:pt modelId="{E78C99B7-42B1-455D-9B7A-170076322EFE}" type="sibTrans" cxnId="{0050C857-FE26-45A1-8977-123997A73D58}">
      <dgm:prSet/>
      <dgm:spPr/>
      <dgm:t>
        <a:bodyPr/>
        <a:lstStyle/>
        <a:p>
          <a:endParaRPr lang="en-US" sz="2400"/>
        </a:p>
      </dgm:t>
    </dgm:pt>
    <dgm:pt modelId="{E25AFC6F-092C-4504-A155-38CAEC54C0C4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dirty="0"/>
            <a:t>*Litigation as an inherent threat to regulatory processes</a:t>
          </a:r>
        </a:p>
      </dgm:t>
    </dgm:pt>
    <dgm:pt modelId="{F601231D-A360-43D8-9B32-AB6EEC7343B4}" type="parTrans" cxnId="{F8F96632-6036-400B-A051-FBFCC2163045}">
      <dgm:prSet/>
      <dgm:spPr/>
      <dgm:t>
        <a:bodyPr/>
        <a:lstStyle/>
        <a:p>
          <a:endParaRPr lang="en-US" sz="2400"/>
        </a:p>
      </dgm:t>
    </dgm:pt>
    <dgm:pt modelId="{5F491183-B575-4085-B502-1883E426DE13}" type="sibTrans" cxnId="{F8F96632-6036-400B-A051-FBFCC2163045}">
      <dgm:prSet/>
      <dgm:spPr/>
      <dgm:t>
        <a:bodyPr/>
        <a:lstStyle/>
        <a:p>
          <a:endParaRPr lang="en-US" sz="2400"/>
        </a:p>
      </dgm:t>
    </dgm:pt>
    <dgm:pt modelId="{9696EB9D-C9D3-48FB-8839-3458CF2BCB0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  <a:p>
          <a:r>
            <a:rPr lang="en-US" sz="1600" dirty="0">
              <a:solidFill>
                <a:schemeClr val="tx1"/>
              </a:solidFill>
            </a:rPr>
            <a:t>*Subdued GDP growth</a:t>
          </a:r>
        </a:p>
        <a:p>
          <a:r>
            <a:rPr lang="en-US" sz="1600" dirty="0">
              <a:solidFill>
                <a:schemeClr val="tx1"/>
              </a:solidFill>
            </a:rPr>
            <a:t>*High unemployment rate (especially amongst youth)</a:t>
          </a:r>
        </a:p>
        <a:p>
          <a:r>
            <a:rPr lang="en-US" sz="1600" dirty="0">
              <a:solidFill>
                <a:schemeClr val="tx1"/>
              </a:solidFill>
            </a:rPr>
            <a:t>*COVID 19 impact on businesses and economy</a:t>
          </a:r>
        </a:p>
        <a:p>
          <a:endParaRPr lang="en-US" sz="1800" dirty="0">
            <a:solidFill>
              <a:schemeClr val="tx1"/>
            </a:solidFill>
          </a:endParaRPr>
        </a:p>
      </dgm:t>
    </dgm:pt>
    <dgm:pt modelId="{9D5D4BF3-93C9-4369-BDA7-8E294CED8441}" type="parTrans" cxnId="{56EE678B-5CFC-4901-9EC5-B56D3566B95E}">
      <dgm:prSet/>
      <dgm:spPr/>
      <dgm:t>
        <a:bodyPr/>
        <a:lstStyle/>
        <a:p>
          <a:endParaRPr lang="en-US" sz="2400"/>
        </a:p>
      </dgm:t>
    </dgm:pt>
    <dgm:pt modelId="{BCAA6279-C80B-4865-9CD1-AB7EBD91837C}" type="sibTrans" cxnId="{56EE678B-5CFC-4901-9EC5-B56D3566B95E}">
      <dgm:prSet/>
      <dgm:spPr/>
      <dgm:t>
        <a:bodyPr/>
        <a:lstStyle/>
        <a:p>
          <a:endParaRPr lang="en-US" sz="2400"/>
        </a:p>
      </dgm:t>
    </dgm:pt>
    <dgm:pt modelId="{D763BA4C-F3B2-4C03-94BC-74246F432F8D}">
      <dgm:prSet phldrT="[Tex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en-US" sz="2400" dirty="0"/>
        </a:p>
        <a:p>
          <a:endParaRPr lang="en-US" sz="2400" dirty="0"/>
        </a:p>
        <a:p>
          <a:r>
            <a:rPr lang="en-US" sz="1600" dirty="0"/>
            <a:t>*Technological advancements (5G deployment, 4IR, AI, IoTs, Nanotechnology, Robotics)  </a:t>
          </a:r>
        </a:p>
        <a:p>
          <a:r>
            <a:rPr lang="en-US" sz="1600" dirty="0"/>
            <a:t>*Cybersecurity concerns</a:t>
          </a:r>
        </a:p>
        <a:p>
          <a:endParaRPr lang="en-US" sz="2400" dirty="0"/>
        </a:p>
      </dgm:t>
    </dgm:pt>
    <dgm:pt modelId="{14985C11-E6D0-47A3-A73D-61F212457781}" type="parTrans" cxnId="{F8105C8D-786B-4BFB-BD8C-BB21D096DF6B}">
      <dgm:prSet/>
      <dgm:spPr/>
      <dgm:t>
        <a:bodyPr/>
        <a:lstStyle/>
        <a:p>
          <a:endParaRPr lang="en-US" sz="2400"/>
        </a:p>
      </dgm:t>
    </dgm:pt>
    <dgm:pt modelId="{32595E9C-98D0-4F0D-BD7E-F1D3B28B8900}" type="sibTrans" cxnId="{F8105C8D-786B-4BFB-BD8C-BB21D096DF6B}">
      <dgm:prSet/>
      <dgm:spPr/>
      <dgm:t>
        <a:bodyPr/>
        <a:lstStyle/>
        <a:p>
          <a:endParaRPr lang="en-US" sz="2400"/>
        </a:p>
      </dgm:t>
    </dgm:pt>
    <dgm:pt modelId="{53F73324-AA8D-4800-A32E-EAE0A35DDD63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800" dirty="0"/>
        </a:p>
        <a:p>
          <a:r>
            <a:rPr lang="en-US" sz="1600" dirty="0"/>
            <a:t>*EMF concerns regarding infrastructure deployment and frequency emissions </a:t>
          </a:r>
        </a:p>
        <a:p>
          <a:r>
            <a:rPr lang="en-US" sz="1600" dirty="0"/>
            <a:t>*COVID 19 Pandemic </a:t>
          </a:r>
        </a:p>
      </dgm:t>
    </dgm:pt>
    <dgm:pt modelId="{E1B2FFAC-5E61-46DC-9786-80D8D82409E3}" type="parTrans" cxnId="{E80A47E4-E7E0-4715-8CE0-7587AEEA8971}">
      <dgm:prSet/>
      <dgm:spPr/>
      <dgm:t>
        <a:bodyPr/>
        <a:lstStyle/>
        <a:p>
          <a:endParaRPr lang="en-US" sz="2400"/>
        </a:p>
      </dgm:t>
    </dgm:pt>
    <dgm:pt modelId="{A3DDD38B-58FE-4C29-8280-43B3238C9964}" type="sibTrans" cxnId="{E80A47E4-E7E0-4715-8CE0-7587AEEA8971}">
      <dgm:prSet/>
      <dgm:spPr/>
      <dgm:t>
        <a:bodyPr/>
        <a:lstStyle/>
        <a:p>
          <a:endParaRPr lang="en-US" sz="2400"/>
        </a:p>
      </dgm:t>
    </dgm:pt>
    <dgm:pt modelId="{7D48B77A-8F89-45CD-BA44-DC61E213C23C}" type="pres">
      <dgm:prSet presAssocID="{9D743E90-09D0-4418-B509-108E8F2F2E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5BFA5-21E2-4B48-9BEA-4D183AAD9A12}" type="pres">
      <dgm:prSet presAssocID="{B71B2486-FFE9-4EF4-A6A3-D10180E1CCDE}" presName="vertFlow" presStyleCnt="0"/>
      <dgm:spPr/>
    </dgm:pt>
    <dgm:pt modelId="{5ABC1922-D871-464E-9BA0-CECB9C64BEC5}" type="pres">
      <dgm:prSet presAssocID="{B71B2486-FFE9-4EF4-A6A3-D10180E1CCDE}" presName="header" presStyleLbl="node1" presStyleIdx="0" presStyleCnt="2" custScaleX="112480" custScaleY="162150"/>
      <dgm:spPr/>
      <dgm:t>
        <a:bodyPr/>
        <a:lstStyle/>
        <a:p>
          <a:endParaRPr lang="en-US"/>
        </a:p>
      </dgm:t>
    </dgm:pt>
    <dgm:pt modelId="{23D5D5D2-7DB2-4419-891B-BE8A987B7D9C}" type="pres">
      <dgm:prSet presAssocID="{CA455800-9831-45FE-AE4B-A9D1499D985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B0F1D74-8886-4F00-B71B-4C8995650CBE}" type="pres">
      <dgm:prSet presAssocID="{70605D6C-8A20-479A-A119-FD7918B052B0}" presName="child" presStyleLbl="alignAccFollowNode1" presStyleIdx="0" presStyleCnt="4" custScaleX="110151" custScaleY="157771" custLinFactNeighborX="-708" custLinFactNeighborY="-2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7E34D-1660-4E10-BD10-C3955DDDFFDB}" type="pres">
      <dgm:prSet presAssocID="{E78C99B7-42B1-455D-9B7A-170076322EF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000C86C-50C3-41EC-A520-1A89E74A7B64}" type="pres">
      <dgm:prSet presAssocID="{E25AFC6F-092C-4504-A155-38CAEC54C0C4}" presName="child" presStyleLbl="alignAccFollowNode1" presStyleIdx="1" presStyleCnt="4" custScaleX="1115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F6610-4E0A-4C56-842D-5EDBD9EF87CF}" type="pres">
      <dgm:prSet presAssocID="{B71B2486-FFE9-4EF4-A6A3-D10180E1CCDE}" presName="hSp" presStyleCnt="0"/>
      <dgm:spPr/>
    </dgm:pt>
    <dgm:pt modelId="{0F6788E2-B73C-45F2-B459-C791BA76D30C}" type="pres">
      <dgm:prSet presAssocID="{9696EB9D-C9D3-48FB-8839-3458CF2BCB08}" presName="vertFlow" presStyleCnt="0"/>
      <dgm:spPr/>
    </dgm:pt>
    <dgm:pt modelId="{E6DA0A21-0C5B-41FB-BC47-F00DC7F5576A}" type="pres">
      <dgm:prSet presAssocID="{9696EB9D-C9D3-48FB-8839-3458CF2BCB08}" presName="header" presStyleLbl="node1" presStyleIdx="1" presStyleCnt="2" custScaleX="115812" custScaleY="125503"/>
      <dgm:spPr/>
      <dgm:t>
        <a:bodyPr/>
        <a:lstStyle/>
        <a:p>
          <a:endParaRPr lang="en-US"/>
        </a:p>
      </dgm:t>
    </dgm:pt>
    <dgm:pt modelId="{9EEF8BC3-6F62-4B3D-99F4-3730169337F1}" type="pres">
      <dgm:prSet presAssocID="{14985C11-E6D0-47A3-A73D-61F21245778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59206E0-1A9D-4835-8FDB-F4ABEF62617A}" type="pres">
      <dgm:prSet presAssocID="{D763BA4C-F3B2-4C03-94BC-74246F432F8D}" presName="child" presStyleLbl="alignAccFollowNode1" presStyleIdx="2" presStyleCnt="4" custScaleX="115767" custScaleY="1507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5E3D2-C36F-47BF-B2B8-65E8E7FA7CEC}" type="pres">
      <dgm:prSet presAssocID="{32595E9C-98D0-4F0D-BD7E-F1D3B28B89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4D294E7-5454-4825-AAF6-B556FE791D2B}" type="pres">
      <dgm:prSet presAssocID="{53F73324-AA8D-4800-A32E-EAE0A35DDD63}" presName="child" presStyleLbl="alignAccFollowNode1" presStyleIdx="3" presStyleCnt="4" custScaleX="113635" custScaleY="145162" custLinFactNeighborX="307" custLinFactNeighborY="79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95601-AC52-4B5F-8634-CC830914E4EC}" type="presOf" srcId="{14985C11-E6D0-47A3-A73D-61F212457781}" destId="{9EEF8BC3-6F62-4B3D-99F4-3730169337F1}" srcOrd="0" destOrd="0" presId="urn:microsoft.com/office/officeart/2005/8/layout/lProcess1"/>
    <dgm:cxn modelId="{0050C857-FE26-45A1-8977-123997A73D58}" srcId="{B71B2486-FFE9-4EF4-A6A3-D10180E1CCDE}" destId="{70605D6C-8A20-479A-A119-FD7918B052B0}" srcOrd="0" destOrd="0" parTransId="{CA455800-9831-45FE-AE4B-A9D1499D9852}" sibTransId="{E78C99B7-42B1-455D-9B7A-170076322EFE}"/>
    <dgm:cxn modelId="{4A0D4BAB-BA0C-45F2-9053-CDA9F013F9AA}" type="presOf" srcId="{9696EB9D-C9D3-48FB-8839-3458CF2BCB08}" destId="{E6DA0A21-0C5B-41FB-BC47-F00DC7F5576A}" srcOrd="0" destOrd="0" presId="urn:microsoft.com/office/officeart/2005/8/layout/lProcess1"/>
    <dgm:cxn modelId="{B6F512FC-82DA-407D-BF32-F0498D0C2EF2}" type="presOf" srcId="{E78C99B7-42B1-455D-9B7A-170076322EFE}" destId="{7E37E34D-1660-4E10-BD10-C3955DDDFFDB}" srcOrd="0" destOrd="0" presId="urn:microsoft.com/office/officeart/2005/8/layout/lProcess1"/>
    <dgm:cxn modelId="{F8F96632-6036-400B-A051-FBFCC2163045}" srcId="{B71B2486-FFE9-4EF4-A6A3-D10180E1CCDE}" destId="{E25AFC6F-092C-4504-A155-38CAEC54C0C4}" srcOrd="1" destOrd="0" parTransId="{F601231D-A360-43D8-9B32-AB6EEC7343B4}" sibTransId="{5F491183-B575-4085-B502-1883E426DE13}"/>
    <dgm:cxn modelId="{E03B6F51-462B-45DD-8381-79E4E1FCF813}" srcId="{9D743E90-09D0-4418-B509-108E8F2F2E9D}" destId="{B71B2486-FFE9-4EF4-A6A3-D10180E1CCDE}" srcOrd="0" destOrd="0" parTransId="{31C45990-B8BF-47DC-A3C2-B10ADD247B6F}" sibTransId="{B4C8618F-F2B3-412A-8481-BAFDBE624649}"/>
    <dgm:cxn modelId="{CE307D12-1E67-4FE7-AB2A-65F7E2EA9991}" type="presOf" srcId="{B71B2486-FFE9-4EF4-A6A3-D10180E1CCDE}" destId="{5ABC1922-D871-464E-9BA0-CECB9C64BEC5}" srcOrd="0" destOrd="0" presId="urn:microsoft.com/office/officeart/2005/8/layout/lProcess1"/>
    <dgm:cxn modelId="{02E2BAD3-F539-4C02-9793-A7CE6EF5C962}" type="presOf" srcId="{32595E9C-98D0-4F0D-BD7E-F1D3B28B8900}" destId="{38E5E3D2-C36F-47BF-B2B8-65E8E7FA7CEC}" srcOrd="0" destOrd="0" presId="urn:microsoft.com/office/officeart/2005/8/layout/lProcess1"/>
    <dgm:cxn modelId="{43D36838-4BA9-4CB0-85E1-5CD48F329633}" type="presOf" srcId="{70605D6C-8A20-479A-A119-FD7918B052B0}" destId="{5B0F1D74-8886-4F00-B71B-4C8995650CBE}" srcOrd="0" destOrd="0" presId="urn:microsoft.com/office/officeart/2005/8/layout/lProcess1"/>
    <dgm:cxn modelId="{56EE678B-5CFC-4901-9EC5-B56D3566B95E}" srcId="{9D743E90-09D0-4418-B509-108E8F2F2E9D}" destId="{9696EB9D-C9D3-48FB-8839-3458CF2BCB08}" srcOrd="1" destOrd="0" parTransId="{9D5D4BF3-93C9-4369-BDA7-8E294CED8441}" sibTransId="{BCAA6279-C80B-4865-9CD1-AB7EBD91837C}"/>
    <dgm:cxn modelId="{AA0A4FBF-1B55-4565-94CA-EC81CDD04D0E}" type="presOf" srcId="{D763BA4C-F3B2-4C03-94BC-74246F432F8D}" destId="{859206E0-1A9D-4835-8FDB-F4ABEF62617A}" srcOrd="0" destOrd="0" presId="urn:microsoft.com/office/officeart/2005/8/layout/lProcess1"/>
    <dgm:cxn modelId="{EED70F47-BCE5-4211-91ED-B385F63B820E}" type="presOf" srcId="{53F73324-AA8D-4800-A32E-EAE0A35DDD63}" destId="{84D294E7-5454-4825-AAF6-B556FE791D2B}" srcOrd="0" destOrd="0" presId="urn:microsoft.com/office/officeart/2005/8/layout/lProcess1"/>
    <dgm:cxn modelId="{F8105C8D-786B-4BFB-BD8C-BB21D096DF6B}" srcId="{9696EB9D-C9D3-48FB-8839-3458CF2BCB08}" destId="{D763BA4C-F3B2-4C03-94BC-74246F432F8D}" srcOrd="0" destOrd="0" parTransId="{14985C11-E6D0-47A3-A73D-61F212457781}" sibTransId="{32595E9C-98D0-4F0D-BD7E-F1D3B28B8900}"/>
    <dgm:cxn modelId="{E80A47E4-E7E0-4715-8CE0-7587AEEA8971}" srcId="{9696EB9D-C9D3-48FB-8839-3458CF2BCB08}" destId="{53F73324-AA8D-4800-A32E-EAE0A35DDD63}" srcOrd="1" destOrd="0" parTransId="{E1B2FFAC-5E61-46DC-9786-80D8D82409E3}" sibTransId="{A3DDD38B-58FE-4C29-8280-43B3238C9964}"/>
    <dgm:cxn modelId="{E51309CA-B623-4903-B7DF-97F58A8DDB9D}" type="presOf" srcId="{CA455800-9831-45FE-AE4B-A9D1499D9852}" destId="{23D5D5D2-7DB2-4419-891B-BE8A987B7D9C}" srcOrd="0" destOrd="0" presId="urn:microsoft.com/office/officeart/2005/8/layout/lProcess1"/>
    <dgm:cxn modelId="{99743936-965B-4FC4-98E6-D8A66D580F08}" type="presOf" srcId="{E25AFC6F-092C-4504-A155-38CAEC54C0C4}" destId="{5000C86C-50C3-41EC-A520-1A89E74A7B64}" srcOrd="0" destOrd="0" presId="urn:microsoft.com/office/officeart/2005/8/layout/lProcess1"/>
    <dgm:cxn modelId="{5FF1D155-F312-454A-A98D-36BD54408493}" type="presOf" srcId="{9D743E90-09D0-4418-B509-108E8F2F2E9D}" destId="{7D48B77A-8F89-45CD-BA44-DC61E213C23C}" srcOrd="0" destOrd="0" presId="urn:microsoft.com/office/officeart/2005/8/layout/lProcess1"/>
    <dgm:cxn modelId="{7D69C4B1-225A-4363-A792-4F85C5AA1EF6}" type="presParOf" srcId="{7D48B77A-8F89-45CD-BA44-DC61E213C23C}" destId="{92B5BFA5-21E2-4B48-9BEA-4D183AAD9A12}" srcOrd="0" destOrd="0" presId="urn:microsoft.com/office/officeart/2005/8/layout/lProcess1"/>
    <dgm:cxn modelId="{D274185E-30A4-40FF-960E-3272C9D1426F}" type="presParOf" srcId="{92B5BFA5-21E2-4B48-9BEA-4D183AAD9A12}" destId="{5ABC1922-D871-464E-9BA0-CECB9C64BEC5}" srcOrd="0" destOrd="0" presId="urn:microsoft.com/office/officeart/2005/8/layout/lProcess1"/>
    <dgm:cxn modelId="{8E8F4682-A106-451E-AE81-FBEFF0D3AAED}" type="presParOf" srcId="{92B5BFA5-21E2-4B48-9BEA-4D183AAD9A12}" destId="{23D5D5D2-7DB2-4419-891B-BE8A987B7D9C}" srcOrd="1" destOrd="0" presId="urn:microsoft.com/office/officeart/2005/8/layout/lProcess1"/>
    <dgm:cxn modelId="{CAACF05C-5C8B-4A68-AF76-8B173C8C65CE}" type="presParOf" srcId="{92B5BFA5-21E2-4B48-9BEA-4D183AAD9A12}" destId="{5B0F1D74-8886-4F00-B71B-4C8995650CBE}" srcOrd="2" destOrd="0" presId="urn:microsoft.com/office/officeart/2005/8/layout/lProcess1"/>
    <dgm:cxn modelId="{46F21505-C357-4A1E-9D73-0842A21C8969}" type="presParOf" srcId="{92B5BFA5-21E2-4B48-9BEA-4D183AAD9A12}" destId="{7E37E34D-1660-4E10-BD10-C3955DDDFFDB}" srcOrd="3" destOrd="0" presId="urn:microsoft.com/office/officeart/2005/8/layout/lProcess1"/>
    <dgm:cxn modelId="{60E2FC09-C054-4B24-A73E-6A0CD4D1F488}" type="presParOf" srcId="{92B5BFA5-21E2-4B48-9BEA-4D183AAD9A12}" destId="{5000C86C-50C3-41EC-A520-1A89E74A7B64}" srcOrd="4" destOrd="0" presId="urn:microsoft.com/office/officeart/2005/8/layout/lProcess1"/>
    <dgm:cxn modelId="{23C4C0D0-87F5-44D4-A6E5-C934F89FC747}" type="presParOf" srcId="{7D48B77A-8F89-45CD-BA44-DC61E213C23C}" destId="{A0DF6610-4E0A-4C56-842D-5EDBD9EF87CF}" srcOrd="1" destOrd="0" presId="urn:microsoft.com/office/officeart/2005/8/layout/lProcess1"/>
    <dgm:cxn modelId="{DF7543F4-AC76-41F8-A2FD-EE3D3A6DF54C}" type="presParOf" srcId="{7D48B77A-8F89-45CD-BA44-DC61E213C23C}" destId="{0F6788E2-B73C-45F2-B459-C791BA76D30C}" srcOrd="2" destOrd="0" presId="urn:microsoft.com/office/officeart/2005/8/layout/lProcess1"/>
    <dgm:cxn modelId="{38F70711-C990-4A01-9837-B39C6532F02F}" type="presParOf" srcId="{0F6788E2-B73C-45F2-B459-C791BA76D30C}" destId="{E6DA0A21-0C5B-41FB-BC47-F00DC7F5576A}" srcOrd="0" destOrd="0" presId="urn:microsoft.com/office/officeart/2005/8/layout/lProcess1"/>
    <dgm:cxn modelId="{C6D377CF-7EC6-4783-AC74-AF6BE41CC74C}" type="presParOf" srcId="{0F6788E2-B73C-45F2-B459-C791BA76D30C}" destId="{9EEF8BC3-6F62-4B3D-99F4-3730169337F1}" srcOrd="1" destOrd="0" presId="urn:microsoft.com/office/officeart/2005/8/layout/lProcess1"/>
    <dgm:cxn modelId="{0E535B06-A33B-447E-94D1-9FB27812594A}" type="presParOf" srcId="{0F6788E2-B73C-45F2-B459-C791BA76D30C}" destId="{859206E0-1A9D-4835-8FDB-F4ABEF62617A}" srcOrd="2" destOrd="0" presId="urn:microsoft.com/office/officeart/2005/8/layout/lProcess1"/>
    <dgm:cxn modelId="{DBD919C7-037A-413D-8594-13DF17434682}" type="presParOf" srcId="{0F6788E2-B73C-45F2-B459-C791BA76D30C}" destId="{38E5E3D2-C36F-47BF-B2B8-65E8E7FA7CEC}" srcOrd="3" destOrd="0" presId="urn:microsoft.com/office/officeart/2005/8/layout/lProcess1"/>
    <dgm:cxn modelId="{36D8B63C-2EAB-4210-96BA-7C90EAF265DF}" type="presParOf" srcId="{0F6788E2-B73C-45F2-B459-C791BA76D30C}" destId="{84D294E7-5454-4825-AAF6-B556FE791D2B}" srcOrd="4" destOrd="0" presId="urn:microsoft.com/office/officeart/2005/8/layout/lProcess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41021-F3E8-4E7B-A13C-319031EE48B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BCFF5-4150-4A91-853A-1ED270B157CB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*Clear Legislative Mandate </a:t>
          </a:r>
          <a:endParaRPr lang="en-US" sz="1700" b="0" kern="1200" dirty="0"/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*Fit for purpose organizational structure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*New Systems Implementation </a:t>
          </a:r>
          <a:endParaRPr lang="en-US" sz="1700" b="0" kern="1200" dirty="0">
            <a:solidFill>
              <a:schemeClr val="tx1"/>
            </a:solidFill>
          </a:endParaRP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</a:rPr>
            <a:t>*Consultative leadership 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 *Positive organizational culture 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*Sound qualifications framework </a:t>
          </a:r>
          <a:endParaRPr lang="en-US" sz="1700" b="0" kern="1200" dirty="0">
            <a:solidFill>
              <a:schemeClr val="tx1"/>
            </a:solidFill>
          </a:endParaRP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kern="1200" dirty="0"/>
        </a:p>
      </dgm:t>
    </dgm:pt>
    <dgm:pt modelId="{6842C4D7-7CDF-421E-9EDF-4ECD78ADDFB8}" type="parTrans" cxnId="{B510210B-8A3F-4BD2-A0CB-5F926BEB04AF}">
      <dgm:prSet/>
      <dgm:spPr/>
      <dgm:t>
        <a:bodyPr/>
        <a:lstStyle/>
        <a:p>
          <a:endParaRPr lang="en-US"/>
        </a:p>
      </dgm:t>
    </dgm:pt>
    <dgm:pt modelId="{EB42BC92-CB77-4A94-89BF-68C501A116DC}" type="sibTrans" cxnId="{B510210B-8A3F-4BD2-A0CB-5F926BEB04AF}">
      <dgm:prSet/>
      <dgm:spPr/>
      <dgm:t>
        <a:bodyPr/>
        <a:lstStyle/>
        <a:p>
          <a:endParaRPr lang="en-US"/>
        </a:p>
      </dgm:t>
    </dgm:pt>
    <dgm:pt modelId="{0D3C4CAC-41B0-4FD1-BA08-F7F4B8E74984}">
      <dgm:prSet phldrT="[Text]"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800" b="0" dirty="0"/>
        </a:p>
        <a:p>
          <a:pPr>
            <a:lnSpc>
              <a:spcPct val="100000"/>
            </a:lnSpc>
          </a:pPr>
          <a:r>
            <a:rPr lang="en-US" sz="1800" b="0" dirty="0"/>
            <a:t>*Suboptimal funding model</a:t>
          </a:r>
        </a:p>
        <a:p>
          <a:pPr>
            <a:lnSpc>
              <a:spcPct val="100000"/>
            </a:lnSpc>
          </a:pPr>
          <a:r>
            <a:rPr lang="en-US" sz="1800" b="0" dirty="0"/>
            <a:t>*Structural misalignment of reporting and accountability lines </a:t>
          </a:r>
        </a:p>
        <a:p>
          <a:pPr>
            <a:lnSpc>
              <a:spcPct val="100000"/>
            </a:lnSpc>
          </a:pPr>
          <a:r>
            <a:rPr lang="en-US" sz="1800" b="0" dirty="0"/>
            <a:t>*Inadequate resources (inadequate bandwidth for regional offices) </a:t>
          </a:r>
        </a:p>
        <a:p>
          <a:pPr>
            <a:lnSpc>
              <a:spcPct val="100000"/>
            </a:lnSpc>
          </a:pPr>
          <a:r>
            <a:rPr lang="en-US" sz="1800" b="0" dirty="0"/>
            <a:t>*Instances of poor ethics </a:t>
          </a:r>
        </a:p>
        <a:p>
          <a:pPr>
            <a:lnSpc>
              <a:spcPct val="100000"/>
            </a:lnSpc>
          </a:pPr>
          <a:r>
            <a:rPr lang="en-US" sz="1800" b="0" dirty="0"/>
            <a:t>*Elaborately hierarchical structure </a:t>
          </a:r>
        </a:p>
      </dgm:t>
    </dgm:pt>
    <dgm:pt modelId="{3E18B03F-BC88-48D0-AE44-036CFF877828}" type="parTrans" cxnId="{A05D10CD-0F16-40C1-B959-1AF7AC77F92F}">
      <dgm:prSet/>
      <dgm:spPr/>
      <dgm:t>
        <a:bodyPr/>
        <a:lstStyle/>
        <a:p>
          <a:endParaRPr lang="en-US"/>
        </a:p>
      </dgm:t>
    </dgm:pt>
    <dgm:pt modelId="{4E01882C-A823-4898-B81B-C7462D40E1DB}" type="sibTrans" cxnId="{A05D10CD-0F16-40C1-B959-1AF7AC77F92F}">
      <dgm:prSet/>
      <dgm:spPr/>
      <dgm:t>
        <a:bodyPr/>
        <a:lstStyle/>
        <a:p>
          <a:endParaRPr lang="en-US"/>
        </a:p>
      </dgm:t>
    </dgm:pt>
    <dgm:pt modelId="{217EB70D-0063-459E-AF63-01EAD1403D5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800" b="0" dirty="0"/>
            <a:t>*Enabler for 5G and 4IR </a:t>
          </a:r>
        </a:p>
        <a:p>
          <a:r>
            <a:rPr lang="en-US" sz="1800" b="0" dirty="0"/>
            <a:t>*Stakeholder management strengthening </a:t>
          </a:r>
        </a:p>
        <a:p>
          <a:r>
            <a:rPr lang="en-US" sz="1800" b="0" dirty="0"/>
            <a:t>*Introduction of work-life balance </a:t>
          </a:r>
        </a:p>
        <a:p>
          <a:r>
            <a:rPr lang="en-US" sz="1800" b="0" dirty="0"/>
            <a:t>*Partnering with development institutions </a:t>
          </a:r>
        </a:p>
        <a:p>
          <a:r>
            <a:rPr lang="en-US" sz="1800" b="0" dirty="0"/>
            <a:t>*Organisational modernizing </a:t>
          </a:r>
        </a:p>
        <a:p>
          <a:r>
            <a:rPr lang="en-US" sz="1800" b="0" dirty="0"/>
            <a:t>*Digitization (paperless environment) </a:t>
          </a:r>
        </a:p>
      </dgm:t>
    </dgm:pt>
    <dgm:pt modelId="{CD43A58B-2309-4685-9482-02F1F898DBDE}" type="parTrans" cxnId="{87079FEE-D0D1-4246-97B7-DDC34D3CEEC0}">
      <dgm:prSet/>
      <dgm:spPr/>
      <dgm:t>
        <a:bodyPr/>
        <a:lstStyle/>
        <a:p>
          <a:endParaRPr lang="en-US"/>
        </a:p>
      </dgm:t>
    </dgm:pt>
    <dgm:pt modelId="{C430F36B-69DD-4A88-8B2C-28842173292F}" type="sibTrans" cxnId="{87079FEE-D0D1-4246-97B7-DDC34D3CEEC0}">
      <dgm:prSet/>
      <dgm:spPr/>
      <dgm:t>
        <a:bodyPr/>
        <a:lstStyle/>
        <a:p>
          <a:endParaRPr lang="en-US"/>
        </a:p>
      </dgm:t>
    </dgm:pt>
    <dgm:pt modelId="{18E54DFB-CA25-4EBD-A655-7FA8EE691837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r>
            <a:rPr lang="en-US" sz="1800" b="1" dirty="0"/>
            <a:t>*</a:t>
          </a:r>
          <a:r>
            <a:rPr lang="en-US" sz="1800" b="0" dirty="0"/>
            <a:t>Litigation </a:t>
          </a:r>
        </a:p>
        <a:p>
          <a:r>
            <a:rPr lang="en-US" sz="1800" b="0" dirty="0"/>
            <a:t>*High staff turnover </a:t>
          </a:r>
        </a:p>
        <a:p>
          <a:r>
            <a:rPr lang="en-US" sz="1800" b="0" dirty="0"/>
            <a:t>*`Fragile’ industrial relations environment </a:t>
          </a:r>
        </a:p>
        <a:p>
          <a:r>
            <a:rPr lang="en-US" sz="1800" b="0" dirty="0"/>
            <a:t>*Lack of leadership continuity – Fixed term contracts </a:t>
          </a:r>
        </a:p>
        <a:p>
          <a:r>
            <a:rPr lang="en-US" sz="1800" b="0" dirty="0"/>
            <a:t>*Potential Instability due to rationalization </a:t>
          </a:r>
        </a:p>
        <a:p>
          <a:endParaRPr lang="en-US" sz="1800" b="0" dirty="0"/>
        </a:p>
        <a:p>
          <a:endParaRPr lang="en-US" sz="1800" b="0" dirty="0"/>
        </a:p>
        <a:p>
          <a:endParaRPr lang="en-US" sz="1800" b="0" dirty="0"/>
        </a:p>
        <a:p>
          <a:r>
            <a:rPr lang="en-US" sz="3800" dirty="0"/>
            <a:t> </a:t>
          </a:r>
        </a:p>
      </dgm:t>
    </dgm:pt>
    <dgm:pt modelId="{853EC751-2403-4D3D-942A-A1D321926FCD}" type="parTrans" cxnId="{AC493697-1E86-4408-BFDE-6188E60F006B}">
      <dgm:prSet/>
      <dgm:spPr/>
      <dgm:t>
        <a:bodyPr/>
        <a:lstStyle/>
        <a:p>
          <a:endParaRPr lang="en-US"/>
        </a:p>
      </dgm:t>
    </dgm:pt>
    <dgm:pt modelId="{B7D6A168-2B3E-4443-A423-ECFCE7DF3752}" type="sibTrans" cxnId="{AC493697-1E86-4408-BFDE-6188E60F006B}">
      <dgm:prSet/>
      <dgm:spPr/>
      <dgm:t>
        <a:bodyPr/>
        <a:lstStyle/>
        <a:p>
          <a:endParaRPr lang="en-US"/>
        </a:p>
      </dgm:t>
    </dgm:pt>
    <dgm:pt modelId="{FF9ED9D8-7BCF-4FDE-A6B5-EBA10CCBFE14}" type="pres">
      <dgm:prSet presAssocID="{E8941021-F3E8-4E7B-A13C-319031EE48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7B0AD-DD86-4F5C-9F80-68AC20F6C9AE}" type="pres">
      <dgm:prSet presAssocID="{63BBCFF5-4150-4A91-853A-1ED270B157CB}" presName="Name5" presStyleLbl="vennNode1" presStyleIdx="0" presStyleCnt="4" custScaleX="105617" custScaleY="156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98254-2E94-4CBD-910C-718C81069756}" type="pres">
      <dgm:prSet presAssocID="{EB42BC92-CB77-4A94-89BF-68C501A116DC}" presName="space" presStyleCnt="0"/>
      <dgm:spPr/>
    </dgm:pt>
    <dgm:pt modelId="{3DDB4F28-EA01-4671-8E86-1FCB8080BDA6}" type="pres">
      <dgm:prSet presAssocID="{0D3C4CAC-41B0-4FD1-BA08-F7F4B8E74984}" presName="Name5" presStyleLbl="vennNode1" presStyleIdx="1" presStyleCnt="4" custScaleX="110363" custScaleY="160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252C7-F5AA-4067-9569-AE28067F3A7E}" type="pres">
      <dgm:prSet presAssocID="{4E01882C-A823-4898-B81B-C7462D40E1DB}" presName="space" presStyleCnt="0"/>
      <dgm:spPr/>
    </dgm:pt>
    <dgm:pt modelId="{F6FA4177-88FF-4CFA-82A6-AEEA280D47BD}" type="pres">
      <dgm:prSet presAssocID="{217EB70D-0063-459E-AF63-01EAD1403D57}" presName="Name5" presStyleLbl="vennNode1" presStyleIdx="2" presStyleCnt="4" custScaleY="160515" custLinFactNeighborY="-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AECC6-27E5-4A48-B43F-8B92DF693851}" type="pres">
      <dgm:prSet presAssocID="{C430F36B-69DD-4A88-8B2C-28842173292F}" presName="space" presStyleCnt="0"/>
      <dgm:spPr/>
    </dgm:pt>
    <dgm:pt modelId="{760F070A-7B68-408F-AC90-04C968208A18}" type="pres">
      <dgm:prSet presAssocID="{18E54DFB-CA25-4EBD-A655-7FA8EE691837}" presName="Name5" presStyleLbl="vennNode1" presStyleIdx="3" presStyleCnt="4" custScaleY="158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493697-1E86-4408-BFDE-6188E60F006B}" srcId="{E8941021-F3E8-4E7B-A13C-319031EE48BC}" destId="{18E54DFB-CA25-4EBD-A655-7FA8EE691837}" srcOrd="3" destOrd="0" parTransId="{853EC751-2403-4D3D-942A-A1D321926FCD}" sibTransId="{B7D6A168-2B3E-4443-A423-ECFCE7DF3752}"/>
    <dgm:cxn modelId="{A05D10CD-0F16-40C1-B959-1AF7AC77F92F}" srcId="{E8941021-F3E8-4E7B-A13C-319031EE48BC}" destId="{0D3C4CAC-41B0-4FD1-BA08-F7F4B8E74984}" srcOrd="1" destOrd="0" parTransId="{3E18B03F-BC88-48D0-AE44-036CFF877828}" sibTransId="{4E01882C-A823-4898-B81B-C7462D40E1DB}"/>
    <dgm:cxn modelId="{87079FEE-D0D1-4246-97B7-DDC34D3CEEC0}" srcId="{E8941021-F3E8-4E7B-A13C-319031EE48BC}" destId="{217EB70D-0063-459E-AF63-01EAD1403D57}" srcOrd="2" destOrd="0" parTransId="{CD43A58B-2309-4685-9482-02F1F898DBDE}" sibTransId="{C430F36B-69DD-4A88-8B2C-28842173292F}"/>
    <dgm:cxn modelId="{18D7C3DC-00C0-468D-9D09-364FA341049F}" type="presOf" srcId="{18E54DFB-CA25-4EBD-A655-7FA8EE691837}" destId="{760F070A-7B68-408F-AC90-04C968208A18}" srcOrd="0" destOrd="0" presId="urn:microsoft.com/office/officeart/2005/8/layout/venn3"/>
    <dgm:cxn modelId="{2FA12FFF-BEF1-4BF6-8FAB-2789299F2E9B}" type="presOf" srcId="{E8941021-F3E8-4E7B-A13C-319031EE48BC}" destId="{FF9ED9D8-7BCF-4FDE-A6B5-EBA10CCBFE14}" srcOrd="0" destOrd="0" presId="urn:microsoft.com/office/officeart/2005/8/layout/venn3"/>
    <dgm:cxn modelId="{B510210B-8A3F-4BD2-A0CB-5F926BEB04AF}" srcId="{E8941021-F3E8-4E7B-A13C-319031EE48BC}" destId="{63BBCFF5-4150-4A91-853A-1ED270B157CB}" srcOrd="0" destOrd="0" parTransId="{6842C4D7-7CDF-421E-9EDF-4ECD78ADDFB8}" sibTransId="{EB42BC92-CB77-4A94-89BF-68C501A116DC}"/>
    <dgm:cxn modelId="{965F1849-29A0-498C-B5F4-09A4FCE55C38}" type="presOf" srcId="{0D3C4CAC-41B0-4FD1-BA08-F7F4B8E74984}" destId="{3DDB4F28-EA01-4671-8E86-1FCB8080BDA6}" srcOrd="0" destOrd="0" presId="urn:microsoft.com/office/officeart/2005/8/layout/venn3"/>
    <dgm:cxn modelId="{B1E42349-3262-493E-8DFF-ACC04EF8F2E8}" type="presOf" srcId="{217EB70D-0063-459E-AF63-01EAD1403D57}" destId="{F6FA4177-88FF-4CFA-82A6-AEEA280D47BD}" srcOrd="0" destOrd="0" presId="urn:microsoft.com/office/officeart/2005/8/layout/venn3"/>
    <dgm:cxn modelId="{06AC909C-FA56-48EE-9BBE-F16C665D6204}" type="presOf" srcId="{63BBCFF5-4150-4A91-853A-1ED270B157CB}" destId="{EB87B0AD-DD86-4F5C-9F80-68AC20F6C9AE}" srcOrd="0" destOrd="0" presId="urn:microsoft.com/office/officeart/2005/8/layout/venn3"/>
    <dgm:cxn modelId="{AD7C26B6-D079-455E-BFFC-FC073E76E19F}" type="presParOf" srcId="{FF9ED9D8-7BCF-4FDE-A6B5-EBA10CCBFE14}" destId="{EB87B0AD-DD86-4F5C-9F80-68AC20F6C9AE}" srcOrd="0" destOrd="0" presId="urn:microsoft.com/office/officeart/2005/8/layout/venn3"/>
    <dgm:cxn modelId="{241B6790-5DBA-48A3-BAE3-E38004972674}" type="presParOf" srcId="{FF9ED9D8-7BCF-4FDE-A6B5-EBA10CCBFE14}" destId="{98C98254-2E94-4CBD-910C-718C81069756}" srcOrd="1" destOrd="0" presId="urn:microsoft.com/office/officeart/2005/8/layout/venn3"/>
    <dgm:cxn modelId="{B28A6D0F-FB60-4A29-8051-EB9B76622070}" type="presParOf" srcId="{FF9ED9D8-7BCF-4FDE-A6B5-EBA10CCBFE14}" destId="{3DDB4F28-EA01-4671-8E86-1FCB8080BDA6}" srcOrd="2" destOrd="0" presId="urn:microsoft.com/office/officeart/2005/8/layout/venn3"/>
    <dgm:cxn modelId="{9B5EA01E-830F-446E-8B97-82418A753305}" type="presParOf" srcId="{FF9ED9D8-7BCF-4FDE-A6B5-EBA10CCBFE14}" destId="{BF2252C7-F5AA-4067-9569-AE28067F3A7E}" srcOrd="3" destOrd="0" presId="urn:microsoft.com/office/officeart/2005/8/layout/venn3"/>
    <dgm:cxn modelId="{470C82AC-0BAD-4F60-AF35-3592826D19A1}" type="presParOf" srcId="{FF9ED9D8-7BCF-4FDE-A6B5-EBA10CCBFE14}" destId="{F6FA4177-88FF-4CFA-82A6-AEEA280D47BD}" srcOrd="4" destOrd="0" presId="urn:microsoft.com/office/officeart/2005/8/layout/venn3"/>
    <dgm:cxn modelId="{8868DC9A-69CD-41CC-A4E1-FF1502EB0A0E}" type="presParOf" srcId="{FF9ED9D8-7BCF-4FDE-A6B5-EBA10CCBFE14}" destId="{B87AECC6-27E5-4A48-B43F-8B92DF693851}" srcOrd="5" destOrd="0" presId="urn:microsoft.com/office/officeart/2005/8/layout/venn3"/>
    <dgm:cxn modelId="{FE7DA07A-49C0-420F-A9CC-81EAD71D5099}" type="presParOf" srcId="{FF9ED9D8-7BCF-4FDE-A6B5-EBA10CCBFE14}" destId="{760F070A-7B68-408F-AC90-04C968208A18}" srcOrd="6" destOrd="0" presId="urn:microsoft.com/office/officeart/2005/8/layout/ven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ED3263-99FE-401E-8E0D-980A719DB777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97CAF3A-694F-424E-825B-8131544934ED}">
      <dgm:prSet phldrT="[Text]" custT="1"/>
      <dgm:spPr>
        <a:solidFill>
          <a:schemeClr val="accent2"/>
        </a:solidFill>
      </dgm:spPr>
      <dgm:t>
        <a:bodyPr/>
        <a:lstStyle/>
        <a:p>
          <a:endParaRPr lang="en-GB" sz="1500" b="1" dirty="0">
            <a:solidFill>
              <a:schemeClr val="tx1"/>
            </a:solidFill>
          </a:endParaRPr>
        </a:p>
        <a:p>
          <a:r>
            <a:rPr lang="en-GB" sz="1500" b="1" dirty="0">
              <a:solidFill>
                <a:schemeClr val="tx1"/>
              </a:solidFill>
            </a:rPr>
            <a:t>Broadband Access</a:t>
          </a:r>
        </a:p>
        <a:p>
          <a:r>
            <a:rPr lang="en-GB" sz="1300" dirty="0">
              <a:solidFill>
                <a:schemeClr val="tx1"/>
              </a:solidFill>
            </a:rPr>
            <a:t>ISSUING OF HIGH DEMAND SPECTRUM LICENCES</a:t>
          </a:r>
        </a:p>
        <a:p>
          <a:endParaRPr lang="en-GB" sz="1300" dirty="0">
            <a:solidFill>
              <a:schemeClr val="tx1"/>
            </a:solidFill>
          </a:endParaRPr>
        </a:p>
      </dgm:t>
    </dgm:pt>
    <dgm:pt modelId="{EA59757E-AB88-41EC-91D1-74BAB78DFA79}" type="parTrans" cxnId="{E0DB8BA6-5DF5-4EA8-8298-2729E346FD5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1299CFB-2A85-45C1-AD26-3B159BB42A9C}" type="sibTrans" cxnId="{E0DB8BA6-5DF5-4EA8-8298-2729E346FD5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72753E5-CE27-4179-88CC-352DAA7B849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300" dirty="0">
              <a:solidFill>
                <a:schemeClr val="tx1"/>
              </a:solidFill>
            </a:rPr>
            <a:t>Collection of Licence Fees in line with National Revenue Fund mandate</a:t>
          </a:r>
        </a:p>
        <a:p>
          <a:r>
            <a:rPr lang="en-GB" sz="1300" dirty="0">
              <a:solidFill>
                <a:schemeClr val="tx1"/>
              </a:solidFill>
            </a:rPr>
            <a:t>Maintain Staff Vacancy (7%)</a:t>
          </a:r>
        </a:p>
      </dgm:t>
    </dgm:pt>
    <dgm:pt modelId="{3E7AC6F4-678A-4CB6-9011-FBE0FCA7F13E}" type="parTrans" cxnId="{D947EAED-669F-4DB1-800D-DD769F5173E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F5BB18C-6C7F-4ED7-8FC6-B0875002148A}" type="sibTrans" cxnId="{D947EAED-669F-4DB1-800D-DD769F5173E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4F914C0-DEFA-40A3-BE7C-2AA103204E03}">
      <dgm:prSet phldrT="[Text]" custT="1"/>
      <dgm:spPr>
        <a:solidFill>
          <a:srgbClr val="FFFF00"/>
        </a:solidFill>
      </dgm:spPr>
      <dgm:t>
        <a:bodyPr/>
        <a:lstStyle/>
        <a:p>
          <a:endParaRPr lang="en-GB" sz="1500" b="1" dirty="0">
            <a:solidFill>
              <a:schemeClr val="tx1"/>
            </a:solidFill>
          </a:endParaRPr>
        </a:p>
        <a:p>
          <a:r>
            <a:rPr lang="en-GB" sz="1500" b="1" dirty="0">
              <a:solidFill>
                <a:schemeClr val="tx1"/>
              </a:solidFill>
            </a:rPr>
            <a:t>Consumer Protection</a:t>
          </a:r>
        </a:p>
        <a:p>
          <a:r>
            <a:rPr lang="en-GB" sz="1300" dirty="0">
              <a:solidFill>
                <a:schemeClr val="tx1"/>
              </a:solidFill>
            </a:rPr>
            <a:t>RESOLUTION OF RADIO FREQUENCY INTERFERENCE CASES</a:t>
          </a:r>
        </a:p>
        <a:p>
          <a:endParaRPr lang="en-GB" sz="1300" dirty="0">
            <a:solidFill>
              <a:schemeClr val="tx1"/>
            </a:solidFill>
          </a:endParaRPr>
        </a:p>
        <a:p>
          <a:r>
            <a:rPr lang="en-GB" sz="1300" dirty="0">
              <a:solidFill>
                <a:schemeClr val="tx1"/>
              </a:solidFill>
            </a:rPr>
            <a:t> </a:t>
          </a:r>
        </a:p>
      </dgm:t>
    </dgm:pt>
    <dgm:pt modelId="{623C635D-D1B4-4E58-A079-B8E1EB9462B3}" type="parTrans" cxnId="{720FBF1B-FABF-481A-87E0-F3C2C5130A3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352A937-9347-4052-9B7A-8455C155F1C3}" type="sibTrans" cxnId="{720FBF1B-FABF-481A-87E0-F3C2C5130A3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CE1E458-9557-4131-8626-24EB73A47D82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ZA" sz="1400" dirty="0">
              <a:solidFill>
                <a:schemeClr val="tx1"/>
              </a:solidFill>
            </a:rPr>
            <a:t>Development of Call Termination Regulations</a:t>
          </a:r>
          <a:endParaRPr lang="en-GB" sz="1400" dirty="0">
            <a:solidFill>
              <a:schemeClr val="tx1"/>
            </a:solidFill>
          </a:endParaRPr>
        </a:p>
      </dgm:t>
    </dgm:pt>
    <dgm:pt modelId="{CCA33DE4-F0F0-490F-B0C2-388CB2AF68B9}" type="parTrans" cxnId="{C24210F3-4E0D-4533-9136-35D72D3024B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19E0D5A-E18B-4EDA-A284-A11A9CF452EC}" type="sibTrans" cxnId="{C24210F3-4E0D-4533-9136-35D72D3024B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2B5716E-ECDA-4D6E-869F-DC58401D9772}">
      <dgm:prSet phldrT="[Text]" custT="1"/>
      <dgm:spPr>
        <a:solidFill>
          <a:schemeClr val="bg2"/>
        </a:solidFill>
      </dgm:spPr>
      <dgm:t>
        <a:bodyPr/>
        <a:lstStyle/>
        <a:p>
          <a:endParaRPr lang="en-GB" sz="1500" b="0" dirty="0">
            <a:solidFill>
              <a:schemeClr val="tx1"/>
            </a:solidFill>
          </a:endParaRPr>
        </a:p>
        <a:p>
          <a:endParaRPr lang="en-GB" sz="1500" b="0" dirty="0">
            <a:solidFill>
              <a:schemeClr val="tx1"/>
            </a:solidFill>
          </a:endParaRPr>
        </a:p>
        <a:p>
          <a:r>
            <a:rPr lang="en-GB" sz="1400" b="0" dirty="0">
              <a:solidFill>
                <a:schemeClr val="tx1"/>
              </a:solidFill>
            </a:rPr>
            <a:t>Resolution of  Consumer complaints </a:t>
          </a:r>
        </a:p>
        <a:p>
          <a:endParaRPr lang="en-GB" sz="1300" b="0" dirty="0">
            <a:solidFill>
              <a:schemeClr val="tx1"/>
            </a:solidFill>
          </a:endParaRPr>
        </a:p>
        <a:p>
          <a:endParaRPr lang="en-GB" sz="1300" b="0" dirty="0">
            <a:solidFill>
              <a:schemeClr val="tx1"/>
            </a:solidFill>
          </a:endParaRPr>
        </a:p>
      </dgm:t>
    </dgm:pt>
    <dgm:pt modelId="{DA3C7ECF-75A4-4BC3-8BAC-213E227DFC7A}" type="parTrans" cxnId="{28DABA97-82A0-4E4E-92BE-29D5F222EB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5BA72A5-28BC-4AE8-AD55-D2AC0DCF5BAC}" type="sibTrans" cxnId="{28DABA97-82A0-4E4E-92BE-29D5F222EB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EC15F05-A517-4EDE-9D5E-D12720CE8B1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Organisational Health &amp; Safety Plan implementation</a:t>
          </a:r>
        </a:p>
        <a:p>
          <a:r>
            <a:rPr lang="en-GB" sz="1400" dirty="0">
              <a:solidFill>
                <a:schemeClr val="tx1"/>
              </a:solidFill>
            </a:rPr>
            <a:t>Skills development plan implementation</a:t>
          </a:r>
        </a:p>
      </dgm:t>
    </dgm:pt>
    <dgm:pt modelId="{AFD5C0C1-E660-46E1-BF38-7C963FA2A1D7}" type="parTrans" cxnId="{888E7A0E-04D4-405C-9CEA-0FA65C22118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405ADC4-653E-4539-A540-4ECA50F09CBF}" type="sibTrans" cxnId="{888E7A0E-04D4-405C-9CEA-0FA65C22118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383D64B-E5C6-47A0-8578-F8CB75077180}">
      <dgm:prSet custT="1"/>
      <dgm:spPr>
        <a:solidFill>
          <a:schemeClr val="accent4"/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Optimisation of the Frequency Modulation Broadcasting</a:t>
          </a:r>
        </a:p>
      </dgm:t>
    </dgm:pt>
    <dgm:pt modelId="{3D102EE2-331D-477E-B3A8-7E6769016ABD}" type="parTrans" cxnId="{A97B2FA4-5872-4022-9281-D12B026D5FE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FC44A9-85FE-4DA6-8E83-AFA7DCD3F905}" type="sibTrans" cxnId="{A97B2FA4-5872-4022-9281-D12B026D5FE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4495D6C-87F3-4ECB-A6C7-93054F52052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ZA" sz="1400" dirty="0">
              <a:solidFill>
                <a:schemeClr val="tx1"/>
              </a:solidFill>
            </a:rPr>
            <a:t>Radio Frequency Migration plan implementation</a:t>
          </a:r>
          <a:endParaRPr lang="en-GB" sz="1400" dirty="0">
            <a:solidFill>
              <a:schemeClr val="tx1"/>
            </a:solidFill>
          </a:endParaRPr>
        </a:p>
      </dgm:t>
    </dgm:pt>
    <dgm:pt modelId="{00E734DC-C384-4647-BA69-23B44030AEC3}" type="parTrans" cxnId="{3ACF6E2F-19DB-4028-8BA3-91728B9FA6C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0A4866F-3B32-46EC-8B9D-88FC2907C26B}" type="sibTrans" cxnId="{3ACF6E2F-19DB-4028-8BA3-91728B9FA6C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04521AB-6F93-44D1-9C53-AC7643D240EC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1500" b="1" dirty="0">
              <a:solidFill>
                <a:schemeClr val="tx1"/>
              </a:solidFill>
            </a:rPr>
            <a:t>Social Cohesion</a:t>
          </a:r>
        </a:p>
        <a:p>
          <a:r>
            <a:rPr lang="en-GB" sz="1300" dirty="0">
              <a:solidFill>
                <a:schemeClr val="tx1"/>
              </a:solidFill>
            </a:rPr>
            <a:t>LICENSING OF COMMUNITY SOUND BROADCASTING </a:t>
          </a:r>
        </a:p>
      </dgm:t>
    </dgm:pt>
    <dgm:pt modelId="{A8B29D31-D3B3-443C-A950-92EAA9C8B612}" type="parTrans" cxnId="{6734D008-0FA4-4674-AF65-CB47F01ADB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62427E0-AFEA-4CCC-A9DA-B633CC226BDE}" type="sibTrans" cxnId="{6734D008-0FA4-4674-AF65-CB47F01ADB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5787411-92D4-49A8-ACB3-CC8E1A8F525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500" b="1" dirty="0">
              <a:solidFill>
                <a:schemeClr val="tx1"/>
              </a:solidFill>
            </a:rPr>
            <a:t>Promotion of Competition</a:t>
          </a:r>
        </a:p>
        <a:p>
          <a:r>
            <a:rPr lang="en-GB" sz="1300" dirty="0">
              <a:solidFill>
                <a:schemeClr val="tx1"/>
              </a:solidFill>
            </a:rPr>
            <a:t>FINDINGS DOCUMENT ON SUBSCRIPTION TV BROADCASTING MARKET</a:t>
          </a:r>
        </a:p>
      </dgm:t>
    </dgm:pt>
    <dgm:pt modelId="{44B588C6-BCB6-4AC7-95DF-A7876F6E932B}" type="parTrans" cxnId="{FFD9F183-4FC6-47E5-B359-07DEA982868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C3E3945-C5B9-49C7-B935-BC489B4448F4}" type="sibTrans" cxnId="{FFD9F183-4FC6-47E5-B359-07DEA982868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1E8D101-555B-4DD5-B4E2-071E53BD3B0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Benchmark report in respect of the licensing of a Wireless Open Access Network Operator</a:t>
          </a:r>
          <a:endParaRPr lang="en-GB" sz="1400" dirty="0">
            <a:solidFill>
              <a:schemeClr val="tx1"/>
            </a:solidFill>
          </a:endParaRPr>
        </a:p>
      </dgm:t>
    </dgm:pt>
    <dgm:pt modelId="{E6CF0D25-A7EA-437C-88EC-0A679F932737}" type="parTrans" cxnId="{23B84E2E-55CD-4CF4-972E-21FFFB4E65D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1ED43D2-DE58-43DD-ACB1-D20AC2BBBEF6}" type="sibTrans" cxnId="{23B84E2E-55CD-4CF4-972E-21FFFB4E65D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CFD1E5B-BAC2-4E8C-9629-FF66A29876F0}">
      <dgm:prSet custT="1"/>
      <dgm:spPr>
        <a:solidFill>
          <a:schemeClr val="bg2"/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Findings on subscription television broadcasting market</a:t>
          </a:r>
        </a:p>
      </dgm:t>
    </dgm:pt>
    <dgm:pt modelId="{5555D831-613B-4D03-A1BF-CB299E3E9F30}" type="parTrans" cxnId="{8E633053-A56B-4F8E-98A7-4CD1738EF6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50BF2F7-0D94-4960-BA8A-01903F66AAC7}" type="sibTrans" cxnId="{8E633053-A56B-4F8E-98A7-4CD1738EF6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05EF505-3C76-467E-86D5-0B231A69626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Monitoring of the impact of the 5G deployment in the ICT sector in South Africa</a:t>
          </a:r>
          <a:endParaRPr lang="en-GB" sz="1400" dirty="0">
            <a:solidFill>
              <a:schemeClr val="tx1"/>
            </a:solidFill>
          </a:endParaRPr>
        </a:p>
      </dgm:t>
    </dgm:pt>
    <dgm:pt modelId="{8F14ADAF-B6DC-4069-ACA3-08873331BEF2}" type="parTrans" cxnId="{36C4F8DC-8B51-4BB2-B733-7E10B10ED63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E7ED04B-9630-453E-9554-E798F3B61FC5}" type="sibTrans" cxnId="{36C4F8DC-8B51-4BB2-B733-7E10B10ED63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45E2669-DC86-444C-A75C-41F9ED5133FE}">
      <dgm:prSet custT="1"/>
      <dgm:spPr/>
      <dgm:t>
        <a:bodyPr/>
        <a:lstStyle/>
        <a:p>
          <a:endParaRPr lang="en-GB" sz="1500" b="1" dirty="0">
            <a:solidFill>
              <a:schemeClr val="tx1"/>
            </a:solidFill>
          </a:endParaRPr>
        </a:p>
        <a:p>
          <a:r>
            <a:rPr lang="en-GB" sz="1500" b="1" dirty="0">
              <a:solidFill>
                <a:schemeClr val="tx1"/>
              </a:solidFill>
            </a:rPr>
            <a:t>Organisational Delivery Maintained</a:t>
          </a:r>
        </a:p>
        <a:p>
          <a:r>
            <a:rPr lang="en-GB" sz="1500" b="0" dirty="0">
              <a:solidFill>
                <a:schemeClr val="tx1"/>
              </a:solidFill>
            </a:rPr>
            <a:t>IMPROVE AUDIT OUTCOMES</a:t>
          </a:r>
        </a:p>
        <a:p>
          <a:endParaRPr lang="en-GB" sz="1100" dirty="0">
            <a:solidFill>
              <a:schemeClr val="tx1"/>
            </a:solidFill>
          </a:endParaRPr>
        </a:p>
      </dgm:t>
    </dgm:pt>
    <dgm:pt modelId="{4DDAF5ED-A9A0-4319-B7D3-4FCA3CBF9EF0}" type="parTrans" cxnId="{5CE04D7F-7D1A-4687-843B-3AD0FDF5F8E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4CA1758-0512-445F-AFEF-E7F66B3C8CCA}" type="sibTrans" cxnId="{5CE04D7F-7D1A-4687-843B-3AD0FDF5F8E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2B03896-0A45-4D47-ACE4-45D22CEB7757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sz="1400" b="1" dirty="0">
            <a:solidFill>
              <a:schemeClr val="tx1"/>
            </a:solidFill>
          </a:endParaRPr>
        </a:p>
        <a:p>
          <a:r>
            <a:rPr lang="en-US" sz="1400" b="0" dirty="0">
              <a:solidFill>
                <a:schemeClr val="tx1"/>
              </a:solidFill>
            </a:rPr>
            <a:t>Regulations on Rapid Deployment as required under Chapter 4 of the ECA</a:t>
          </a:r>
        </a:p>
        <a:p>
          <a:r>
            <a:rPr lang="en-GB" sz="1400" dirty="0">
              <a:solidFill>
                <a:schemeClr val="tx1"/>
              </a:solidFill>
            </a:rPr>
            <a:t> </a:t>
          </a:r>
        </a:p>
      </dgm:t>
    </dgm:pt>
    <dgm:pt modelId="{000EDFAA-A5A7-4457-8F09-6849526801BA}" type="parTrans" cxnId="{D2BE68D4-17DB-4832-A96D-ACCBCC4E64C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67B1E30-774F-4289-9E6E-0883E8BEA710}" type="sibTrans" cxnId="{D2BE68D4-17DB-4832-A96D-ACCBCC4E64C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3FF0D0B-0C3F-45C8-AF31-2243E56B067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sz="1400" b="0" dirty="0">
              <a:solidFill>
                <a:schemeClr val="tx1"/>
              </a:solidFill>
            </a:rPr>
            <a:t>Findings Document on Signal Distribution Services Market </a:t>
          </a:r>
        </a:p>
        <a:p>
          <a:endParaRPr lang="en-GB" sz="1200" dirty="0">
            <a:solidFill>
              <a:schemeClr val="tx1"/>
            </a:solidFill>
          </a:endParaRPr>
        </a:p>
      </dgm:t>
    </dgm:pt>
    <dgm:pt modelId="{C17CD3DB-DB54-46FB-9096-FE337E5B9669}" type="parTrans" cxnId="{4A3ED463-A66D-4560-9A75-4C1D3FDBF0A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C30BEA-6EBF-4AE0-A64E-41FF90E2AD4D}" type="sibTrans" cxnId="{4A3ED463-A66D-4560-9A75-4C1D3FDBF0A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D636F36-4F22-4401-8915-27A7CBE4E2A8}">
      <dgm:prSet custT="1"/>
      <dgm:spPr>
        <a:solidFill>
          <a:schemeClr val="accent4"/>
        </a:solidFill>
      </dgm:spPr>
      <dgm:t>
        <a:bodyPr/>
        <a:lstStyle/>
        <a:p>
          <a:endParaRPr lang="en-GB" sz="1500" b="1" dirty="0">
            <a:solidFill>
              <a:schemeClr val="tx1"/>
            </a:solidFill>
          </a:endParaRPr>
        </a:p>
        <a:p>
          <a:r>
            <a:rPr lang="en-GB" sz="1400" dirty="0">
              <a:solidFill>
                <a:schemeClr val="tx1"/>
              </a:solidFill>
            </a:rPr>
            <a:t>Licensing of digital community television broadcasting services on MUX 1 </a:t>
          </a:r>
        </a:p>
        <a:p>
          <a:endParaRPr lang="en-GB" sz="1200" dirty="0">
            <a:solidFill>
              <a:schemeClr val="tx1"/>
            </a:solidFill>
          </a:endParaRPr>
        </a:p>
      </dgm:t>
    </dgm:pt>
    <dgm:pt modelId="{18C45EE7-86FA-4D9D-AB64-8BEF5868678F}" type="parTrans" cxnId="{440C61E6-6A9B-4E0F-BABB-23CD5A015B6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35D4B5-BA62-4E6C-8516-A0653A706E4B}" type="sibTrans" cxnId="{440C61E6-6A9B-4E0F-BABB-23CD5A015B6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074AC8B-C4D9-49B5-A196-28B63286F1BD}">
      <dgm:prSet custT="1"/>
      <dgm:spPr>
        <a:solidFill>
          <a:schemeClr val="accent4"/>
        </a:solidFill>
      </dgm:spPr>
      <dgm:t>
        <a:bodyPr/>
        <a:lstStyle/>
        <a:p>
          <a:r>
            <a:rPr lang="en-ZA" sz="1400" dirty="0">
              <a:solidFill>
                <a:schemeClr val="tx1"/>
              </a:solidFill>
            </a:rPr>
            <a:t>Final Report on Monitoring of 2021 Municipal Elections Coverage</a:t>
          </a:r>
          <a:endParaRPr lang="en-GB" sz="1400" dirty="0">
            <a:solidFill>
              <a:schemeClr val="tx1"/>
            </a:solidFill>
          </a:endParaRPr>
        </a:p>
      </dgm:t>
    </dgm:pt>
    <dgm:pt modelId="{1E97F14D-9E55-4EB1-9DDC-84C9AB9A88C1}" type="parTrans" cxnId="{D31A7AA4-DEC9-45BE-8189-9A05B62D13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C45956E-2065-4D80-888D-2C5C16480179}" type="sibTrans" cxnId="{D31A7AA4-DEC9-45BE-8189-9A05B62D13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B8F9209-EDA5-4CBE-9274-56AEDAF4F6B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ZA" sz="1400" dirty="0">
              <a:solidFill>
                <a:schemeClr val="tx1"/>
              </a:solidFill>
            </a:rPr>
            <a:t>Electronic Documents and Records Management System roll-out plan implementation</a:t>
          </a:r>
          <a:endParaRPr lang="en-GB" sz="1400" dirty="0">
            <a:solidFill>
              <a:schemeClr val="tx1"/>
            </a:solidFill>
          </a:endParaRPr>
        </a:p>
      </dgm:t>
    </dgm:pt>
    <dgm:pt modelId="{4C0E9599-9584-40E4-8ABA-93850EF0AC9A}" type="parTrans" cxnId="{C1E4A12B-D765-461D-B75A-E64371EA247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CD1CBC5-2B73-4F05-9AE0-0E9437BE5119}" type="sibTrans" cxnId="{C1E4A12B-D765-461D-B75A-E64371EA247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52C8AC3-3538-45BD-9654-CEFC77ABBA41}">
      <dgm:prSet custT="1"/>
      <dgm:spPr>
        <a:solidFill>
          <a:schemeClr val="bg2"/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SAPO Bi-Annual Tariffs Analysis</a:t>
          </a:r>
        </a:p>
        <a:p>
          <a:r>
            <a:rPr lang="en-GB" sz="1400" dirty="0">
              <a:solidFill>
                <a:schemeClr val="tx1"/>
              </a:solidFill>
            </a:rPr>
            <a:t>Findings on signal distribution services</a:t>
          </a:r>
        </a:p>
      </dgm:t>
    </dgm:pt>
    <dgm:pt modelId="{6ACEA19A-75E0-481B-B78C-71CCB61BF0B7}" type="parTrans" cxnId="{3CAB36FE-84B1-4F34-871F-EA4940410D1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4900256-68E3-4C21-B61B-03DB0CC6356E}" type="sibTrans" cxnId="{3CAB36FE-84B1-4F34-871F-EA4940410D1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64E81B6-2F87-4F1D-ABD0-4C17940FB4CE}" type="pres">
      <dgm:prSet presAssocID="{B2ED3263-99FE-401E-8E0D-980A719DB7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DB239-D41D-46AE-8B4E-23C2553D0861}" type="pres">
      <dgm:prSet presAssocID="{F97CAF3A-694F-424E-825B-8131544934ED}" presName="node" presStyleLbl="node1" presStyleIdx="0" presStyleCnt="20" custLinFactNeighborX="-15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CED94-5448-4979-A440-5514B257E0E3}" type="pres">
      <dgm:prSet presAssocID="{C1299CFB-2A85-45C1-AD26-3B159BB42A9C}" presName="sibTrans" presStyleCnt="0"/>
      <dgm:spPr/>
    </dgm:pt>
    <dgm:pt modelId="{19A10C09-8BE0-4C7B-B969-B8944A7972F3}" type="pres">
      <dgm:prSet presAssocID="{172753E5-CE27-4179-88CC-352DAA7B849B}" presName="node" presStyleLbl="node1" presStyleIdx="1" presStyleCnt="20" custLinFactX="10828" custLinFactY="818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59A06-3D06-4B85-BD6F-E944DABA7AFF}" type="pres">
      <dgm:prSet presAssocID="{9F5BB18C-6C7F-4ED7-8FC6-B0875002148A}" presName="sibTrans" presStyleCnt="0"/>
      <dgm:spPr/>
    </dgm:pt>
    <dgm:pt modelId="{5E89DE1A-C9AB-45D5-843A-031B1A4BE494}" type="pres">
      <dgm:prSet presAssocID="{02B03896-0A45-4D47-ACE4-45D22CEB7757}" presName="node" presStyleLbl="node1" presStyleIdx="2" presStyleCnt="20" custLinFactX="-100000" custLinFactY="149774" custLinFactNeighborX="-135491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B3047-CAA9-44B3-BFCF-BC22F5A69ACF}" type="pres">
      <dgm:prSet presAssocID="{C67B1E30-774F-4289-9E6E-0883E8BEA710}" presName="sibTrans" presStyleCnt="0"/>
      <dgm:spPr/>
    </dgm:pt>
    <dgm:pt modelId="{E6458285-7194-4260-9DCD-99E7D4880E86}" type="pres">
      <dgm:prSet presAssocID="{F45E2669-DC86-444C-A75C-41F9ED5133FE}" presName="node" presStyleLbl="node1" presStyleIdx="3" presStyleCnt="20" custLinFactX="-9255" custLinFactNeighborX="-100000" custLinFactNeighborY="-1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86D34-F5AE-4D9A-A80D-85AD50CD7909}" type="pres">
      <dgm:prSet presAssocID="{A4CA1758-0512-445F-AFEF-E7F66B3C8CCA}" presName="sibTrans" presStyleCnt="0"/>
      <dgm:spPr/>
    </dgm:pt>
    <dgm:pt modelId="{FA709808-8498-4498-AD19-0E0ECDF82C1D}" type="pres">
      <dgm:prSet presAssocID="{ECFD1E5B-BAC2-4E8C-9629-FF66A29876F0}" presName="node" presStyleLbl="node1" presStyleIdx="4" presStyleCnt="20" custLinFactY="100000" custLinFactNeighborX="12760" custLinFactNeighborY="12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79FA7-B6DC-496E-9529-B5C5054FD5D7}" type="pres">
      <dgm:prSet presAssocID="{350BF2F7-0D94-4960-BA8A-01903F66AAC7}" presName="sibTrans" presStyleCnt="0"/>
      <dgm:spPr/>
    </dgm:pt>
    <dgm:pt modelId="{47895ACE-BE11-488A-A1E7-B3A689FE10B0}" type="pres">
      <dgm:prSet presAssocID="{CD636F36-4F22-4401-8915-27A7CBE4E2A8}" presName="node" presStyleLbl="node1" presStyleIdx="5" presStyleCnt="20" custLinFactX="132923" custLinFactNeighborX="200000" custLinFactNeighborY="-11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2F555-67E4-4CC1-8463-7A58F93DAF95}" type="pres">
      <dgm:prSet presAssocID="{7935D4B5-BA62-4E6C-8516-A0653A706E4B}" presName="sibTrans" presStyleCnt="0"/>
      <dgm:spPr/>
    </dgm:pt>
    <dgm:pt modelId="{6DF33FB1-21A7-4AF0-A2A8-C7905FD82D19}" type="pres">
      <dgm:prSet presAssocID="{D1E8D101-555B-4DD5-B4E2-071E53BD3B0C}" presName="node" presStyleLbl="node1" presStyleIdx="6" presStyleCnt="20" custScaleX="101893" custLinFactNeighborX="-7147" custLinFactNeighborY="-11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EA146-1FB6-4359-95B2-FA155AA85CEF}" type="pres">
      <dgm:prSet presAssocID="{81ED43D2-DE58-43DD-ACB1-D20AC2BBBEF6}" presName="sibTrans" presStyleCnt="0"/>
      <dgm:spPr/>
    </dgm:pt>
    <dgm:pt modelId="{8EA2DF59-E908-4229-93EE-BB831AD2D64E}" type="pres">
      <dgm:prSet presAssocID="{8EC15F05-A517-4EDE-9D5E-D12720CE8B13}" presName="node" presStyleLbl="node1" presStyleIdx="7" presStyleCnt="20" custLinFactY="100000" custLinFactNeighborX="-3266" custLinFactNeighborY="131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A20BC-E98B-4692-A135-E8ECA1CA5E27}" type="pres">
      <dgm:prSet presAssocID="{A405ADC4-653E-4539-A540-4ECA50F09CBF}" presName="sibTrans" presStyleCnt="0"/>
      <dgm:spPr/>
    </dgm:pt>
    <dgm:pt modelId="{6CEDADC6-048A-4E9E-A196-5A2DA32ADB7A}" type="pres">
      <dgm:prSet presAssocID="{1074AC8B-C4D9-49B5-A196-28B63286F1BD}" presName="node" presStyleLbl="node1" presStyleIdx="8" presStyleCnt="20" custScaleX="97709" custLinFactY="100000" custLinFactNeighborX="3144" custLinFactNeighborY="127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A6309-010B-4BA4-A6C7-F5AF6CAA7A21}" type="pres">
      <dgm:prSet presAssocID="{7C45956E-2065-4D80-888D-2C5C16480179}" presName="sibTrans" presStyleCnt="0"/>
      <dgm:spPr/>
    </dgm:pt>
    <dgm:pt modelId="{0AEFCC5A-32E4-4128-BCF8-7096787B2D24}" type="pres">
      <dgm:prSet presAssocID="{04F914C0-DEFA-40A3-BE7C-2AA103204E03}" presName="node" presStyleLbl="node1" presStyleIdx="9" presStyleCnt="20" custLinFactY="-18499" custLinFactNeighborX="1286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714F1-5330-4847-A992-FE146A8F1C48}" type="pres">
      <dgm:prSet presAssocID="{F352A937-9347-4052-9B7A-8455C155F1C3}" presName="sibTrans" presStyleCnt="0"/>
      <dgm:spPr/>
    </dgm:pt>
    <dgm:pt modelId="{EB2C0100-1F3F-47E1-86CD-4D09D3F62AD0}" type="pres">
      <dgm:prSet presAssocID="{85787411-92D4-49A8-ACB3-CC8E1A8F5254}" presName="node" presStyleLbl="node1" presStyleIdx="10" presStyleCnt="20" custLinFactX="5029" custLinFactY="-100000" custLinFactNeighborX="100000" custLinFactNeighborY="-134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67A2F-442F-4696-A2FD-556BDAE8F967}" type="pres">
      <dgm:prSet presAssocID="{FC3E3945-C5B9-49C7-B935-BC489B4448F4}" presName="sibTrans" presStyleCnt="0"/>
      <dgm:spPr/>
    </dgm:pt>
    <dgm:pt modelId="{B2D4F529-2C2D-4F9B-9B90-2AD41F5E990E}" type="pres">
      <dgm:prSet presAssocID="{A04521AB-6F93-44D1-9C53-AC7643D240EC}" presName="node" presStyleLbl="node1" presStyleIdx="11" presStyleCnt="20" custLinFactX="100000" custLinFactY="-100000" custLinFactNeighborX="126861" custLinFactNeighborY="-133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6183A-6F72-4BBB-9D53-E1FE005FCCA1}" type="pres">
      <dgm:prSet presAssocID="{662427E0-AFEA-4CCC-A9DA-B633CC226BDE}" presName="sibTrans" presStyleCnt="0"/>
      <dgm:spPr/>
    </dgm:pt>
    <dgm:pt modelId="{7E50B22B-8E4C-405B-B2FA-9AAD9AF5D7AF}" type="pres">
      <dgm:prSet presAssocID="{84495D6C-87F3-4ECB-A6C7-93054F520522}" presName="node" presStyleLbl="node1" presStyleIdx="12" presStyleCnt="20" custLinFactX="-100000" custLinFactY="-23835" custLinFactNeighborX="-13549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A9E27-F918-4A8A-8BE4-DB149541EDDA}" type="pres">
      <dgm:prSet presAssocID="{00A4866F-3B32-46EC-8B9D-88FC2907C26B}" presName="sibTrans" presStyleCnt="0"/>
      <dgm:spPr/>
    </dgm:pt>
    <dgm:pt modelId="{9BD92DF7-0470-468C-9E87-F3E5FD0C029C}" type="pres">
      <dgm:prSet presAssocID="{FCE1E458-9557-4131-8626-24EB73A47D82}" presName="node" presStyleLbl="node1" presStyleIdx="13" presStyleCnt="20" custScaleX="105318" custLinFactX="-100000" custLinFactNeighborX="-127156" custLinFactNeighborY="-7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D5D95-4368-44EA-BFA7-10C5CE0D9491}" type="pres">
      <dgm:prSet presAssocID="{019E0D5A-E18B-4EDA-A284-A11A9CF452EC}" presName="sibTrans" presStyleCnt="0"/>
      <dgm:spPr/>
    </dgm:pt>
    <dgm:pt modelId="{397B196A-5FB4-494D-9A35-1E3F1C726E31}" type="pres">
      <dgm:prSet presAssocID="{305EF505-3C76-467E-86D5-0B231A696262}" presName="node" presStyleLbl="node1" presStyleIdx="14" presStyleCnt="20" custLinFactX="-200000" custLinFactNeighborX="-255491" custLinFactNeighborY="-5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49455-5A0F-4707-BD97-299974052C50}" type="pres">
      <dgm:prSet presAssocID="{7E7ED04B-9630-453E-9554-E798F3B61FC5}" presName="sibTrans" presStyleCnt="0"/>
      <dgm:spPr/>
    </dgm:pt>
    <dgm:pt modelId="{AA7A9F5E-4136-410A-B272-8A9683D4BEB2}" type="pres">
      <dgm:prSet presAssocID="{C383D64B-E5C6-47A0-8578-F8CB75077180}" presName="node" presStyleLbl="node1" presStyleIdx="15" presStyleCnt="20" custLinFactX="133455" custLinFactY="-24523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971A9-9CD6-4D7B-8510-26023024D6CD}" type="pres">
      <dgm:prSet presAssocID="{F5FC44A9-85FE-4DA6-8E83-AFA7DCD3F905}" presName="sibTrans" presStyleCnt="0"/>
      <dgm:spPr/>
    </dgm:pt>
    <dgm:pt modelId="{7A8F5365-782C-4B2C-A7C9-C5A4E5A950D0}" type="pres">
      <dgm:prSet presAssocID="{52B5716E-ECDA-4D6E-869F-DC58401D9772}" presName="node" presStyleLbl="node1" presStyleIdx="16" presStyleCnt="20" custLinFactX="141464" custLinFactNeighborX="200000" custLinFactNeighborY="-9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660DE-2304-4AE6-BDAD-B057B82AD694}" type="pres">
      <dgm:prSet presAssocID="{E5BA72A5-28BC-4AE8-AD55-D2AC0DCF5BAC}" presName="sibTrans" presStyleCnt="0"/>
      <dgm:spPr/>
    </dgm:pt>
    <dgm:pt modelId="{0B7AC4DF-A7D7-4C06-8249-588A9D5144C0}" type="pres">
      <dgm:prSet presAssocID="{13FF0D0B-0C3F-45C8-AF31-2243E56B0677}" presName="node" presStyleLbl="node1" presStyleIdx="17" presStyleCnt="20" custScaleX="97249" custLinFactX="-19239" custLinFactNeighborX="-100000" custLinFactNeighborY="-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AA205-1335-4515-9896-B21B418EC866}" type="pres">
      <dgm:prSet presAssocID="{57C30BEA-6EBF-4AE0-A64E-41FF90E2AD4D}" presName="sibTrans" presStyleCnt="0"/>
      <dgm:spPr/>
    </dgm:pt>
    <dgm:pt modelId="{44D3D72C-745F-4144-AF42-EAC8BF952846}" type="pres">
      <dgm:prSet presAssocID="{9B8F9209-EDA5-4CBE-9274-56AEDAF4F6B8}" presName="node" presStyleLbl="node1" presStyleIdx="18" presStyleCnt="20" custLinFactX="-9255" custLinFactY="-2576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73F56-6991-4A8F-A0A6-B2C5D623ED40}" type="pres">
      <dgm:prSet presAssocID="{8CD1CBC5-2B73-4F05-9AE0-0E9437BE5119}" presName="sibTrans" presStyleCnt="0"/>
      <dgm:spPr/>
    </dgm:pt>
    <dgm:pt modelId="{5CCAE0A8-6B90-463C-9C1D-423E40DDA18A}" type="pres">
      <dgm:prSet presAssocID="{852C8AC3-3538-45BD-9654-CEFC77ABBA41}" presName="node" presStyleLbl="node1" presStyleIdx="19" presStyleCnt="20" custLinFactY="-100000" custLinFactNeighborX="13362" custLinFactNeighborY="-134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C61E6-6A9B-4E0F-BABB-23CD5A015B62}" srcId="{B2ED3263-99FE-401E-8E0D-980A719DB777}" destId="{CD636F36-4F22-4401-8915-27A7CBE4E2A8}" srcOrd="5" destOrd="0" parTransId="{18C45EE7-86FA-4D9D-AB64-8BEF5868678F}" sibTransId="{7935D4B5-BA62-4E6C-8516-A0653A706E4B}"/>
    <dgm:cxn modelId="{ECC97C79-BE81-44FE-84A0-7BF8327B4FCB}" type="presOf" srcId="{305EF505-3C76-467E-86D5-0B231A696262}" destId="{397B196A-5FB4-494D-9A35-1E3F1C726E31}" srcOrd="0" destOrd="0" presId="urn:microsoft.com/office/officeart/2005/8/layout/default#1"/>
    <dgm:cxn modelId="{FFD9F183-4FC6-47E5-B359-07DEA9828681}" srcId="{B2ED3263-99FE-401E-8E0D-980A719DB777}" destId="{85787411-92D4-49A8-ACB3-CC8E1A8F5254}" srcOrd="10" destOrd="0" parTransId="{44B588C6-BCB6-4AC7-95DF-A7876F6E932B}" sibTransId="{FC3E3945-C5B9-49C7-B935-BC489B4448F4}"/>
    <dgm:cxn modelId="{C177834E-F42C-46F3-9881-40A0CC50824F}" type="presOf" srcId="{52B5716E-ECDA-4D6E-869F-DC58401D9772}" destId="{7A8F5365-782C-4B2C-A7C9-C5A4E5A950D0}" srcOrd="0" destOrd="0" presId="urn:microsoft.com/office/officeart/2005/8/layout/default#1"/>
    <dgm:cxn modelId="{C24210F3-4E0D-4533-9136-35D72D3024B0}" srcId="{B2ED3263-99FE-401E-8E0D-980A719DB777}" destId="{FCE1E458-9557-4131-8626-24EB73A47D82}" srcOrd="13" destOrd="0" parTransId="{CCA33DE4-F0F0-490F-B0C2-388CB2AF68B9}" sibTransId="{019E0D5A-E18B-4EDA-A284-A11A9CF452EC}"/>
    <dgm:cxn modelId="{18D3B9DB-B953-461A-89BF-73377706F943}" type="presOf" srcId="{FCE1E458-9557-4131-8626-24EB73A47D82}" destId="{9BD92DF7-0470-468C-9E87-F3E5FD0C029C}" srcOrd="0" destOrd="0" presId="urn:microsoft.com/office/officeart/2005/8/layout/default#1"/>
    <dgm:cxn modelId="{585E882F-BA10-4341-B9B5-F605651E3577}" type="presOf" srcId="{CD636F36-4F22-4401-8915-27A7CBE4E2A8}" destId="{47895ACE-BE11-488A-A1E7-B3A689FE10B0}" srcOrd="0" destOrd="0" presId="urn:microsoft.com/office/officeart/2005/8/layout/default#1"/>
    <dgm:cxn modelId="{D947EAED-669F-4DB1-800D-DD769F5173E7}" srcId="{B2ED3263-99FE-401E-8E0D-980A719DB777}" destId="{172753E5-CE27-4179-88CC-352DAA7B849B}" srcOrd="1" destOrd="0" parTransId="{3E7AC6F4-678A-4CB6-9011-FBE0FCA7F13E}" sibTransId="{9F5BB18C-6C7F-4ED7-8FC6-B0875002148A}"/>
    <dgm:cxn modelId="{0ECE88D5-FB39-47E2-BC2B-332A718EBCDA}" type="presOf" srcId="{13FF0D0B-0C3F-45C8-AF31-2243E56B0677}" destId="{0B7AC4DF-A7D7-4C06-8249-588A9D5144C0}" srcOrd="0" destOrd="0" presId="urn:microsoft.com/office/officeart/2005/8/layout/default#1"/>
    <dgm:cxn modelId="{9797E2D4-2CC0-4429-B3A3-5107B908625E}" type="presOf" srcId="{1074AC8B-C4D9-49B5-A196-28B63286F1BD}" destId="{6CEDADC6-048A-4E9E-A196-5A2DA32ADB7A}" srcOrd="0" destOrd="0" presId="urn:microsoft.com/office/officeart/2005/8/layout/default#1"/>
    <dgm:cxn modelId="{EA13AC2E-4996-4C4E-A8D1-ECB35E07D1E7}" type="presOf" srcId="{172753E5-CE27-4179-88CC-352DAA7B849B}" destId="{19A10C09-8BE0-4C7B-B969-B8944A7972F3}" srcOrd="0" destOrd="0" presId="urn:microsoft.com/office/officeart/2005/8/layout/default#1"/>
    <dgm:cxn modelId="{888E7A0E-04D4-405C-9CEA-0FA65C221180}" srcId="{B2ED3263-99FE-401E-8E0D-980A719DB777}" destId="{8EC15F05-A517-4EDE-9D5E-D12720CE8B13}" srcOrd="7" destOrd="0" parTransId="{AFD5C0C1-E660-46E1-BF38-7C963FA2A1D7}" sibTransId="{A405ADC4-653E-4539-A540-4ECA50F09CBF}"/>
    <dgm:cxn modelId="{7363041C-5C24-4CB8-A42A-BD2A3230DB94}" type="presOf" srcId="{9B8F9209-EDA5-4CBE-9274-56AEDAF4F6B8}" destId="{44D3D72C-745F-4144-AF42-EAC8BF952846}" srcOrd="0" destOrd="0" presId="urn:microsoft.com/office/officeart/2005/8/layout/default#1"/>
    <dgm:cxn modelId="{5CE04D7F-7D1A-4687-843B-3AD0FDF5F8E3}" srcId="{B2ED3263-99FE-401E-8E0D-980A719DB777}" destId="{F45E2669-DC86-444C-A75C-41F9ED5133FE}" srcOrd="3" destOrd="0" parTransId="{4DDAF5ED-A9A0-4319-B7D3-4FCA3CBF9EF0}" sibTransId="{A4CA1758-0512-445F-AFEF-E7F66B3C8CCA}"/>
    <dgm:cxn modelId="{827CFE8B-770C-4809-AD97-9F4B20A886A2}" type="presOf" srcId="{04F914C0-DEFA-40A3-BE7C-2AA103204E03}" destId="{0AEFCC5A-32E4-4128-BCF8-7096787B2D24}" srcOrd="0" destOrd="0" presId="urn:microsoft.com/office/officeart/2005/8/layout/default#1"/>
    <dgm:cxn modelId="{4A3ED463-A66D-4560-9A75-4C1D3FDBF0A8}" srcId="{B2ED3263-99FE-401E-8E0D-980A719DB777}" destId="{13FF0D0B-0C3F-45C8-AF31-2243E56B0677}" srcOrd="17" destOrd="0" parTransId="{C17CD3DB-DB54-46FB-9096-FE337E5B9669}" sibTransId="{57C30BEA-6EBF-4AE0-A64E-41FF90E2AD4D}"/>
    <dgm:cxn modelId="{6734D008-0FA4-4674-AF65-CB47F01ADBE5}" srcId="{B2ED3263-99FE-401E-8E0D-980A719DB777}" destId="{A04521AB-6F93-44D1-9C53-AC7643D240EC}" srcOrd="11" destOrd="0" parTransId="{A8B29D31-D3B3-443C-A950-92EAA9C8B612}" sibTransId="{662427E0-AFEA-4CCC-A9DA-B633CC226BDE}"/>
    <dgm:cxn modelId="{A97B2FA4-5872-4022-9281-D12B026D5FE7}" srcId="{B2ED3263-99FE-401E-8E0D-980A719DB777}" destId="{C383D64B-E5C6-47A0-8578-F8CB75077180}" srcOrd="15" destOrd="0" parTransId="{3D102EE2-331D-477E-B3A8-7E6769016ABD}" sibTransId="{F5FC44A9-85FE-4DA6-8E83-AFA7DCD3F905}"/>
    <dgm:cxn modelId="{36C4F8DC-8B51-4BB2-B733-7E10B10ED636}" srcId="{B2ED3263-99FE-401E-8E0D-980A719DB777}" destId="{305EF505-3C76-467E-86D5-0B231A696262}" srcOrd="14" destOrd="0" parTransId="{8F14ADAF-B6DC-4069-ACA3-08873331BEF2}" sibTransId="{7E7ED04B-9630-453E-9554-E798F3B61FC5}"/>
    <dgm:cxn modelId="{E0DB8BA6-5DF5-4EA8-8298-2729E346FD55}" srcId="{B2ED3263-99FE-401E-8E0D-980A719DB777}" destId="{F97CAF3A-694F-424E-825B-8131544934ED}" srcOrd="0" destOrd="0" parTransId="{EA59757E-AB88-41EC-91D1-74BAB78DFA79}" sibTransId="{C1299CFB-2A85-45C1-AD26-3B159BB42A9C}"/>
    <dgm:cxn modelId="{720FBF1B-FABF-481A-87E0-F3C2C5130A35}" srcId="{B2ED3263-99FE-401E-8E0D-980A719DB777}" destId="{04F914C0-DEFA-40A3-BE7C-2AA103204E03}" srcOrd="9" destOrd="0" parTransId="{623C635D-D1B4-4E58-A079-B8E1EB9462B3}" sibTransId="{F352A937-9347-4052-9B7A-8455C155F1C3}"/>
    <dgm:cxn modelId="{C5E167CE-5520-4FDC-A43C-B35A109CA7CE}" type="presOf" srcId="{F97CAF3A-694F-424E-825B-8131544934ED}" destId="{1E8DB239-D41D-46AE-8B4E-23C2553D0861}" srcOrd="0" destOrd="0" presId="urn:microsoft.com/office/officeart/2005/8/layout/default#1"/>
    <dgm:cxn modelId="{42B79FE4-0C00-413E-8588-724B274F6FBB}" type="presOf" srcId="{A04521AB-6F93-44D1-9C53-AC7643D240EC}" destId="{B2D4F529-2C2D-4F9B-9B90-2AD41F5E990E}" srcOrd="0" destOrd="0" presId="urn:microsoft.com/office/officeart/2005/8/layout/default#1"/>
    <dgm:cxn modelId="{5A708B6E-0799-40A5-9C6F-F393E0D840AB}" type="presOf" srcId="{02B03896-0A45-4D47-ACE4-45D22CEB7757}" destId="{5E89DE1A-C9AB-45D5-843A-031B1A4BE494}" srcOrd="0" destOrd="0" presId="urn:microsoft.com/office/officeart/2005/8/layout/default#1"/>
    <dgm:cxn modelId="{3ACF6E2F-19DB-4028-8BA3-91728B9FA6C8}" srcId="{B2ED3263-99FE-401E-8E0D-980A719DB777}" destId="{84495D6C-87F3-4ECB-A6C7-93054F520522}" srcOrd="12" destOrd="0" parTransId="{00E734DC-C384-4647-BA69-23B44030AEC3}" sibTransId="{00A4866F-3B32-46EC-8B9D-88FC2907C26B}"/>
    <dgm:cxn modelId="{D2BE68D4-17DB-4832-A96D-ACCBCC4E64CD}" srcId="{B2ED3263-99FE-401E-8E0D-980A719DB777}" destId="{02B03896-0A45-4D47-ACE4-45D22CEB7757}" srcOrd="2" destOrd="0" parTransId="{000EDFAA-A5A7-4457-8F09-6849526801BA}" sibTransId="{C67B1E30-774F-4289-9E6E-0883E8BEA710}"/>
    <dgm:cxn modelId="{2A22B024-57F8-45A1-A585-18F62F21DD15}" type="presOf" srcId="{8EC15F05-A517-4EDE-9D5E-D12720CE8B13}" destId="{8EA2DF59-E908-4229-93EE-BB831AD2D64E}" srcOrd="0" destOrd="0" presId="urn:microsoft.com/office/officeart/2005/8/layout/default#1"/>
    <dgm:cxn modelId="{28DABA97-82A0-4E4E-92BE-29D5F222EBCC}" srcId="{B2ED3263-99FE-401E-8E0D-980A719DB777}" destId="{52B5716E-ECDA-4D6E-869F-DC58401D9772}" srcOrd="16" destOrd="0" parTransId="{DA3C7ECF-75A4-4BC3-8BAC-213E227DFC7A}" sibTransId="{E5BA72A5-28BC-4AE8-AD55-D2AC0DCF5BAC}"/>
    <dgm:cxn modelId="{E687D799-6EE8-4B3D-9FE3-54D62765D979}" type="presOf" srcId="{F45E2669-DC86-444C-A75C-41F9ED5133FE}" destId="{E6458285-7194-4260-9DCD-99E7D4880E86}" srcOrd="0" destOrd="0" presId="urn:microsoft.com/office/officeart/2005/8/layout/default#1"/>
    <dgm:cxn modelId="{8E633053-A56B-4F8E-98A7-4CD1738EF60D}" srcId="{B2ED3263-99FE-401E-8E0D-980A719DB777}" destId="{ECFD1E5B-BAC2-4E8C-9629-FF66A29876F0}" srcOrd="4" destOrd="0" parTransId="{5555D831-613B-4D03-A1BF-CB299E3E9F30}" sibTransId="{350BF2F7-0D94-4960-BA8A-01903F66AAC7}"/>
    <dgm:cxn modelId="{80D5A43A-4A48-42EE-B67E-CE5271994973}" type="presOf" srcId="{85787411-92D4-49A8-ACB3-CC8E1A8F5254}" destId="{EB2C0100-1F3F-47E1-86CD-4D09D3F62AD0}" srcOrd="0" destOrd="0" presId="urn:microsoft.com/office/officeart/2005/8/layout/default#1"/>
    <dgm:cxn modelId="{D31A7AA4-DEC9-45BE-8189-9A05B62D13AE}" srcId="{B2ED3263-99FE-401E-8E0D-980A719DB777}" destId="{1074AC8B-C4D9-49B5-A196-28B63286F1BD}" srcOrd="8" destOrd="0" parTransId="{1E97F14D-9E55-4EB1-9DDC-84C9AB9A88C1}" sibTransId="{7C45956E-2065-4D80-888D-2C5C16480179}"/>
    <dgm:cxn modelId="{11A81B85-0C2A-4A88-ADE4-009FE507D09E}" type="presOf" srcId="{852C8AC3-3538-45BD-9654-CEFC77ABBA41}" destId="{5CCAE0A8-6B90-463C-9C1D-423E40DDA18A}" srcOrd="0" destOrd="0" presId="urn:microsoft.com/office/officeart/2005/8/layout/default#1"/>
    <dgm:cxn modelId="{117459BD-8BC6-49D3-AD48-5120F4F89320}" type="presOf" srcId="{ECFD1E5B-BAC2-4E8C-9629-FF66A29876F0}" destId="{FA709808-8498-4498-AD19-0E0ECDF82C1D}" srcOrd="0" destOrd="0" presId="urn:microsoft.com/office/officeart/2005/8/layout/default#1"/>
    <dgm:cxn modelId="{FE4BA39B-EFA3-4FD4-A21C-1289FCFF1683}" type="presOf" srcId="{B2ED3263-99FE-401E-8E0D-980A719DB777}" destId="{264E81B6-2F87-4F1D-ABD0-4C17940FB4CE}" srcOrd="0" destOrd="0" presId="urn:microsoft.com/office/officeart/2005/8/layout/default#1"/>
    <dgm:cxn modelId="{C6A04AA1-569A-4A70-9311-3182AAC60615}" type="presOf" srcId="{C383D64B-E5C6-47A0-8578-F8CB75077180}" destId="{AA7A9F5E-4136-410A-B272-8A9683D4BEB2}" srcOrd="0" destOrd="0" presId="urn:microsoft.com/office/officeart/2005/8/layout/default#1"/>
    <dgm:cxn modelId="{49AEA100-6ED6-4647-A00C-4BA7AB9F0F15}" type="presOf" srcId="{84495D6C-87F3-4ECB-A6C7-93054F520522}" destId="{7E50B22B-8E4C-405B-B2FA-9AAD9AF5D7AF}" srcOrd="0" destOrd="0" presId="urn:microsoft.com/office/officeart/2005/8/layout/default#1"/>
    <dgm:cxn modelId="{C1E4A12B-D765-461D-B75A-E64371EA2473}" srcId="{B2ED3263-99FE-401E-8E0D-980A719DB777}" destId="{9B8F9209-EDA5-4CBE-9274-56AEDAF4F6B8}" srcOrd="18" destOrd="0" parTransId="{4C0E9599-9584-40E4-8ABA-93850EF0AC9A}" sibTransId="{8CD1CBC5-2B73-4F05-9AE0-0E9437BE5119}"/>
    <dgm:cxn modelId="{23B84E2E-55CD-4CF4-972E-21FFFB4E65D2}" srcId="{B2ED3263-99FE-401E-8E0D-980A719DB777}" destId="{D1E8D101-555B-4DD5-B4E2-071E53BD3B0C}" srcOrd="6" destOrd="0" parTransId="{E6CF0D25-A7EA-437C-88EC-0A679F932737}" sibTransId="{81ED43D2-DE58-43DD-ACB1-D20AC2BBBEF6}"/>
    <dgm:cxn modelId="{3CAB36FE-84B1-4F34-871F-EA4940410D16}" srcId="{B2ED3263-99FE-401E-8E0D-980A719DB777}" destId="{852C8AC3-3538-45BD-9654-CEFC77ABBA41}" srcOrd="19" destOrd="0" parTransId="{6ACEA19A-75E0-481B-B78C-71CCB61BF0B7}" sibTransId="{F4900256-68E3-4C21-B61B-03DB0CC6356E}"/>
    <dgm:cxn modelId="{BF0DB770-4A8E-40F8-9CE5-2AEA496A0D53}" type="presOf" srcId="{D1E8D101-555B-4DD5-B4E2-071E53BD3B0C}" destId="{6DF33FB1-21A7-4AF0-A2A8-C7905FD82D19}" srcOrd="0" destOrd="0" presId="urn:microsoft.com/office/officeart/2005/8/layout/default#1"/>
    <dgm:cxn modelId="{87275C80-5629-4DA2-BBF9-282AA9D8168E}" type="presParOf" srcId="{264E81B6-2F87-4F1D-ABD0-4C17940FB4CE}" destId="{1E8DB239-D41D-46AE-8B4E-23C2553D0861}" srcOrd="0" destOrd="0" presId="urn:microsoft.com/office/officeart/2005/8/layout/default#1"/>
    <dgm:cxn modelId="{35A4E888-BD41-4C20-8928-FE544775FD0A}" type="presParOf" srcId="{264E81B6-2F87-4F1D-ABD0-4C17940FB4CE}" destId="{93CCED94-5448-4979-A440-5514B257E0E3}" srcOrd="1" destOrd="0" presId="urn:microsoft.com/office/officeart/2005/8/layout/default#1"/>
    <dgm:cxn modelId="{2B2B5781-E6D8-431B-B97B-29EA4C10DDB8}" type="presParOf" srcId="{264E81B6-2F87-4F1D-ABD0-4C17940FB4CE}" destId="{19A10C09-8BE0-4C7B-B969-B8944A7972F3}" srcOrd="2" destOrd="0" presId="urn:microsoft.com/office/officeart/2005/8/layout/default#1"/>
    <dgm:cxn modelId="{5387B27F-1CFD-43FE-924B-B4B4092644DF}" type="presParOf" srcId="{264E81B6-2F87-4F1D-ABD0-4C17940FB4CE}" destId="{FCD59A06-3D06-4B85-BD6F-E944DABA7AFF}" srcOrd="3" destOrd="0" presId="urn:microsoft.com/office/officeart/2005/8/layout/default#1"/>
    <dgm:cxn modelId="{9F90828D-A99A-4AB2-B95E-AB84DE125D18}" type="presParOf" srcId="{264E81B6-2F87-4F1D-ABD0-4C17940FB4CE}" destId="{5E89DE1A-C9AB-45D5-843A-031B1A4BE494}" srcOrd="4" destOrd="0" presId="urn:microsoft.com/office/officeart/2005/8/layout/default#1"/>
    <dgm:cxn modelId="{A454E7FE-BEE4-4C45-805F-18CAEE9461CC}" type="presParOf" srcId="{264E81B6-2F87-4F1D-ABD0-4C17940FB4CE}" destId="{285B3047-CAA9-44B3-BFCF-BC22F5A69ACF}" srcOrd="5" destOrd="0" presId="urn:microsoft.com/office/officeart/2005/8/layout/default#1"/>
    <dgm:cxn modelId="{9E43F46E-BA7C-4487-BEEF-2D3100514F22}" type="presParOf" srcId="{264E81B6-2F87-4F1D-ABD0-4C17940FB4CE}" destId="{E6458285-7194-4260-9DCD-99E7D4880E86}" srcOrd="6" destOrd="0" presId="urn:microsoft.com/office/officeart/2005/8/layout/default#1"/>
    <dgm:cxn modelId="{FF85597B-70A1-4B83-A6CE-D467432EBFEA}" type="presParOf" srcId="{264E81B6-2F87-4F1D-ABD0-4C17940FB4CE}" destId="{9E186D34-F5AE-4D9A-A80D-85AD50CD7909}" srcOrd="7" destOrd="0" presId="urn:microsoft.com/office/officeart/2005/8/layout/default#1"/>
    <dgm:cxn modelId="{72DE3FCF-019A-477B-ACE8-4CE44BE0CB8A}" type="presParOf" srcId="{264E81B6-2F87-4F1D-ABD0-4C17940FB4CE}" destId="{FA709808-8498-4498-AD19-0E0ECDF82C1D}" srcOrd="8" destOrd="0" presId="urn:microsoft.com/office/officeart/2005/8/layout/default#1"/>
    <dgm:cxn modelId="{E51A7453-3831-4B75-85FD-8398E2009C47}" type="presParOf" srcId="{264E81B6-2F87-4F1D-ABD0-4C17940FB4CE}" destId="{B8179FA7-B6DC-496E-9529-B5C5054FD5D7}" srcOrd="9" destOrd="0" presId="urn:microsoft.com/office/officeart/2005/8/layout/default#1"/>
    <dgm:cxn modelId="{DCFCA450-E26E-4448-89C4-0D6EB20ACBD9}" type="presParOf" srcId="{264E81B6-2F87-4F1D-ABD0-4C17940FB4CE}" destId="{47895ACE-BE11-488A-A1E7-B3A689FE10B0}" srcOrd="10" destOrd="0" presId="urn:microsoft.com/office/officeart/2005/8/layout/default#1"/>
    <dgm:cxn modelId="{EE5B163F-09EA-4EAC-8977-3CA0EA095B84}" type="presParOf" srcId="{264E81B6-2F87-4F1D-ABD0-4C17940FB4CE}" destId="{C9E2F555-67E4-4CC1-8463-7A58F93DAF95}" srcOrd="11" destOrd="0" presId="urn:microsoft.com/office/officeart/2005/8/layout/default#1"/>
    <dgm:cxn modelId="{9B3D2D7E-C3D5-472C-9BAD-DD31DB13950E}" type="presParOf" srcId="{264E81B6-2F87-4F1D-ABD0-4C17940FB4CE}" destId="{6DF33FB1-21A7-4AF0-A2A8-C7905FD82D19}" srcOrd="12" destOrd="0" presId="urn:microsoft.com/office/officeart/2005/8/layout/default#1"/>
    <dgm:cxn modelId="{892BEF57-B989-42D3-B703-35CDB2419712}" type="presParOf" srcId="{264E81B6-2F87-4F1D-ABD0-4C17940FB4CE}" destId="{C8EEA146-1FB6-4359-95B2-FA155AA85CEF}" srcOrd="13" destOrd="0" presId="urn:microsoft.com/office/officeart/2005/8/layout/default#1"/>
    <dgm:cxn modelId="{F8E3F604-BAD8-4F86-93C3-7544B50B754B}" type="presParOf" srcId="{264E81B6-2F87-4F1D-ABD0-4C17940FB4CE}" destId="{8EA2DF59-E908-4229-93EE-BB831AD2D64E}" srcOrd="14" destOrd="0" presId="urn:microsoft.com/office/officeart/2005/8/layout/default#1"/>
    <dgm:cxn modelId="{F1231989-CB47-4F8C-8DC7-0378C881E27E}" type="presParOf" srcId="{264E81B6-2F87-4F1D-ABD0-4C17940FB4CE}" destId="{A88A20BC-E98B-4692-A135-E8ECA1CA5E27}" srcOrd="15" destOrd="0" presId="urn:microsoft.com/office/officeart/2005/8/layout/default#1"/>
    <dgm:cxn modelId="{6C93C29E-C2B3-433A-91B0-33C6B271838B}" type="presParOf" srcId="{264E81B6-2F87-4F1D-ABD0-4C17940FB4CE}" destId="{6CEDADC6-048A-4E9E-A196-5A2DA32ADB7A}" srcOrd="16" destOrd="0" presId="urn:microsoft.com/office/officeart/2005/8/layout/default#1"/>
    <dgm:cxn modelId="{C6E5CB0B-6642-475E-BECC-C10EB0A5898B}" type="presParOf" srcId="{264E81B6-2F87-4F1D-ABD0-4C17940FB4CE}" destId="{49DA6309-010B-4BA4-A6C7-F5AF6CAA7A21}" srcOrd="17" destOrd="0" presId="urn:microsoft.com/office/officeart/2005/8/layout/default#1"/>
    <dgm:cxn modelId="{176758AF-8EF3-4307-BBAB-6C237A7817C2}" type="presParOf" srcId="{264E81B6-2F87-4F1D-ABD0-4C17940FB4CE}" destId="{0AEFCC5A-32E4-4128-BCF8-7096787B2D24}" srcOrd="18" destOrd="0" presId="urn:microsoft.com/office/officeart/2005/8/layout/default#1"/>
    <dgm:cxn modelId="{3ADF5E62-5D3D-4EB7-8C3B-ADBB4E11A7B7}" type="presParOf" srcId="{264E81B6-2F87-4F1D-ABD0-4C17940FB4CE}" destId="{D71714F1-5330-4847-A992-FE146A8F1C48}" srcOrd="19" destOrd="0" presId="urn:microsoft.com/office/officeart/2005/8/layout/default#1"/>
    <dgm:cxn modelId="{3059004D-AA6E-47BA-BB13-C3F735D3F62B}" type="presParOf" srcId="{264E81B6-2F87-4F1D-ABD0-4C17940FB4CE}" destId="{EB2C0100-1F3F-47E1-86CD-4D09D3F62AD0}" srcOrd="20" destOrd="0" presId="urn:microsoft.com/office/officeart/2005/8/layout/default#1"/>
    <dgm:cxn modelId="{0C6D7D65-9A7E-43CA-8257-A2973A76B364}" type="presParOf" srcId="{264E81B6-2F87-4F1D-ABD0-4C17940FB4CE}" destId="{23967A2F-442F-4696-A2FD-556BDAE8F967}" srcOrd="21" destOrd="0" presId="urn:microsoft.com/office/officeart/2005/8/layout/default#1"/>
    <dgm:cxn modelId="{B192218C-289B-4F9E-A979-86EECCA3EC42}" type="presParOf" srcId="{264E81B6-2F87-4F1D-ABD0-4C17940FB4CE}" destId="{B2D4F529-2C2D-4F9B-9B90-2AD41F5E990E}" srcOrd="22" destOrd="0" presId="urn:microsoft.com/office/officeart/2005/8/layout/default#1"/>
    <dgm:cxn modelId="{3EEE6DEF-DAE9-454B-806E-674C5E17BF3D}" type="presParOf" srcId="{264E81B6-2F87-4F1D-ABD0-4C17940FB4CE}" destId="{7166183A-6F72-4BBB-9D53-E1FE005FCCA1}" srcOrd="23" destOrd="0" presId="urn:microsoft.com/office/officeart/2005/8/layout/default#1"/>
    <dgm:cxn modelId="{70C7D4E4-4F93-4051-B58C-0C51D57FB231}" type="presParOf" srcId="{264E81B6-2F87-4F1D-ABD0-4C17940FB4CE}" destId="{7E50B22B-8E4C-405B-B2FA-9AAD9AF5D7AF}" srcOrd="24" destOrd="0" presId="urn:microsoft.com/office/officeart/2005/8/layout/default#1"/>
    <dgm:cxn modelId="{04CAE587-966A-4FAC-9398-DDB77547E591}" type="presParOf" srcId="{264E81B6-2F87-4F1D-ABD0-4C17940FB4CE}" destId="{C26A9E27-F918-4A8A-8BE4-DB149541EDDA}" srcOrd="25" destOrd="0" presId="urn:microsoft.com/office/officeart/2005/8/layout/default#1"/>
    <dgm:cxn modelId="{3A3F4424-106F-4AB0-9589-3EA4A93546E5}" type="presParOf" srcId="{264E81B6-2F87-4F1D-ABD0-4C17940FB4CE}" destId="{9BD92DF7-0470-468C-9E87-F3E5FD0C029C}" srcOrd="26" destOrd="0" presId="urn:microsoft.com/office/officeart/2005/8/layout/default#1"/>
    <dgm:cxn modelId="{C866C1E5-EF40-4F97-8C77-6A4350042CD7}" type="presParOf" srcId="{264E81B6-2F87-4F1D-ABD0-4C17940FB4CE}" destId="{DF1D5D95-4368-44EA-BFA7-10C5CE0D9491}" srcOrd="27" destOrd="0" presId="urn:microsoft.com/office/officeart/2005/8/layout/default#1"/>
    <dgm:cxn modelId="{A37D6746-6348-4639-AAC2-E5AB21E2F2DF}" type="presParOf" srcId="{264E81B6-2F87-4F1D-ABD0-4C17940FB4CE}" destId="{397B196A-5FB4-494D-9A35-1E3F1C726E31}" srcOrd="28" destOrd="0" presId="urn:microsoft.com/office/officeart/2005/8/layout/default#1"/>
    <dgm:cxn modelId="{8BAAE0EE-08BA-4F5B-82F2-E7446D90EDCA}" type="presParOf" srcId="{264E81B6-2F87-4F1D-ABD0-4C17940FB4CE}" destId="{0A149455-5A0F-4707-BD97-299974052C50}" srcOrd="29" destOrd="0" presId="urn:microsoft.com/office/officeart/2005/8/layout/default#1"/>
    <dgm:cxn modelId="{5E2A0E23-8E11-4959-B474-6ACA40C98016}" type="presParOf" srcId="{264E81B6-2F87-4F1D-ABD0-4C17940FB4CE}" destId="{AA7A9F5E-4136-410A-B272-8A9683D4BEB2}" srcOrd="30" destOrd="0" presId="urn:microsoft.com/office/officeart/2005/8/layout/default#1"/>
    <dgm:cxn modelId="{3F7D6BA9-0DAD-464C-938F-723CF0223BC3}" type="presParOf" srcId="{264E81B6-2F87-4F1D-ABD0-4C17940FB4CE}" destId="{BC9971A9-9CD6-4D7B-8510-26023024D6CD}" srcOrd="31" destOrd="0" presId="urn:microsoft.com/office/officeart/2005/8/layout/default#1"/>
    <dgm:cxn modelId="{1805B7CF-A39B-46DC-8A59-35EEB71EB32F}" type="presParOf" srcId="{264E81B6-2F87-4F1D-ABD0-4C17940FB4CE}" destId="{7A8F5365-782C-4B2C-A7C9-C5A4E5A950D0}" srcOrd="32" destOrd="0" presId="urn:microsoft.com/office/officeart/2005/8/layout/default#1"/>
    <dgm:cxn modelId="{B697314D-0EEB-4484-BD8B-978A83DF433F}" type="presParOf" srcId="{264E81B6-2F87-4F1D-ABD0-4C17940FB4CE}" destId="{32F660DE-2304-4AE6-BDAD-B057B82AD694}" srcOrd="33" destOrd="0" presId="urn:microsoft.com/office/officeart/2005/8/layout/default#1"/>
    <dgm:cxn modelId="{C09BAC99-5404-4CF9-9437-64178EC465C2}" type="presParOf" srcId="{264E81B6-2F87-4F1D-ABD0-4C17940FB4CE}" destId="{0B7AC4DF-A7D7-4C06-8249-588A9D5144C0}" srcOrd="34" destOrd="0" presId="urn:microsoft.com/office/officeart/2005/8/layout/default#1"/>
    <dgm:cxn modelId="{8C1580FF-A739-481F-B131-6A5C4AB40367}" type="presParOf" srcId="{264E81B6-2F87-4F1D-ABD0-4C17940FB4CE}" destId="{DC0AA205-1335-4515-9896-B21B418EC866}" srcOrd="35" destOrd="0" presId="urn:microsoft.com/office/officeart/2005/8/layout/default#1"/>
    <dgm:cxn modelId="{7DA49621-342F-4276-ACB0-5845025DB78C}" type="presParOf" srcId="{264E81B6-2F87-4F1D-ABD0-4C17940FB4CE}" destId="{44D3D72C-745F-4144-AF42-EAC8BF952846}" srcOrd="36" destOrd="0" presId="urn:microsoft.com/office/officeart/2005/8/layout/default#1"/>
    <dgm:cxn modelId="{B8BCE560-F4FC-4C8F-A413-4739340B9386}" type="presParOf" srcId="{264E81B6-2F87-4F1D-ABD0-4C17940FB4CE}" destId="{71673F56-6991-4A8F-A0A6-B2C5D623ED40}" srcOrd="37" destOrd="0" presId="urn:microsoft.com/office/officeart/2005/8/layout/default#1"/>
    <dgm:cxn modelId="{0BE309EF-0979-428B-9FC8-AFDF4AE4D485}" type="presParOf" srcId="{264E81B6-2F87-4F1D-ABD0-4C17940FB4CE}" destId="{5CCAE0A8-6B90-463C-9C1D-423E40DDA18A}" srcOrd="3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BC1922-D871-464E-9BA0-CECB9C64BEC5}">
      <dsp:nvSpPr>
        <dsp:cNvPr id="0" name=""/>
        <dsp:cNvSpPr/>
      </dsp:nvSpPr>
      <dsp:spPr>
        <a:xfrm>
          <a:off x="139369" y="1823"/>
          <a:ext cx="5131604" cy="184941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*Sub optimal funding model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*Cabinet amendment on licensing of the WOAN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*Digital Migration (Analogue switch off)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*Government District Development Model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solidFill>
              <a:schemeClr val="tx1"/>
            </a:solidFill>
          </a:endParaRPr>
        </a:p>
      </dsp:txBody>
      <dsp:txXfrm>
        <a:off x="139369" y="1823"/>
        <a:ext cx="5131604" cy="1849416"/>
      </dsp:txXfrm>
    </dsp:sp>
    <dsp:sp modelId="{23D5D5D2-7DB2-4419-891B-BE8A987B7D9C}">
      <dsp:nvSpPr>
        <dsp:cNvPr id="0" name=""/>
        <dsp:cNvSpPr/>
      </dsp:nvSpPr>
      <dsp:spPr>
        <a:xfrm rot="5449953">
          <a:off x="2589248" y="1950601"/>
          <a:ext cx="199181" cy="1995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F1D74-8886-4F00-B71B-4C8995650CBE}">
      <dsp:nvSpPr>
        <dsp:cNvPr id="0" name=""/>
        <dsp:cNvSpPr/>
      </dsp:nvSpPr>
      <dsp:spPr>
        <a:xfrm>
          <a:off x="160195" y="2249561"/>
          <a:ext cx="5025349" cy="1799471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*Radio continues to be the main source of information (80% of population listen to radio)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*Lack of access and poor quality of ICT services in rural areas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60195" y="2249561"/>
        <a:ext cx="5025349" cy="1799471"/>
      </dsp:txXfrm>
    </dsp:sp>
    <dsp:sp modelId="{7E37E34D-1660-4E10-BD10-C3955DDDFFDB}">
      <dsp:nvSpPr>
        <dsp:cNvPr id="0" name=""/>
        <dsp:cNvSpPr/>
      </dsp:nvSpPr>
      <dsp:spPr>
        <a:xfrm rot="5340628">
          <a:off x="2591600" y="4149269"/>
          <a:ext cx="200531" cy="1995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C86C-50C3-41EC-A520-1A89E74A7B64}">
      <dsp:nvSpPr>
        <dsp:cNvPr id="0" name=""/>
        <dsp:cNvSpPr/>
      </dsp:nvSpPr>
      <dsp:spPr>
        <a:xfrm>
          <a:off x="160195" y="4449103"/>
          <a:ext cx="5089950" cy="114055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*Litigation as an inherent threat to regulatory processes</a:t>
          </a:r>
        </a:p>
      </dsp:txBody>
      <dsp:txXfrm>
        <a:off x="160195" y="4449103"/>
        <a:ext cx="5089950" cy="1140559"/>
      </dsp:txXfrm>
    </dsp:sp>
    <dsp:sp modelId="{E6DA0A21-0C5B-41FB-BC47-F00DC7F5576A}">
      <dsp:nvSpPr>
        <dsp:cNvPr id="0" name=""/>
        <dsp:cNvSpPr/>
      </dsp:nvSpPr>
      <dsp:spPr>
        <a:xfrm>
          <a:off x="5909686" y="1823"/>
          <a:ext cx="5283617" cy="143143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*Subdued GDP growth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*High unemployment rate (especially amongst youth)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*COVID 19 impact on businesses and economy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5909686" y="1823"/>
        <a:ext cx="5283617" cy="1431436"/>
      </dsp:txXfrm>
    </dsp:sp>
    <dsp:sp modelId="{9EEF8BC3-6F62-4B3D-99F4-3730169337F1}">
      <dsp:nvSpPr>
        <dsp:cNvPr id="0" name=""/>
        <dsp:cNvSpPr/>
      </dsp:nvSpPr>
      <dsp:spPr>
        <a:xfrm rot="5400000">
          <a:off x="8451696" y="1533058"/>
          <a:ext cx="199597" cy="1995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206E0-1A9D-4835-8FDB-F4ABEF62617A}">
      <dsp:nvSpPr>
        <dsp:cNvPr id="0" name=""/>
        <dsp:cNvSpPr/>
      </dsp:nvSpPr>
      <dsp:spPr>
        <a:xfrm>
          <a:off x="5910712" y="1832454"/>
          <a:ext cx="5281564" cy="1719187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*Technological advancements (5G deployment, 4IR, AI, IoTs, Nanotechnology, Robotics)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*Cybersecurity concerns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910712" y="1832454"/>
        <a:ext cx="5281564" cy="1719187"/>
      </dsp:txXfrm>
    </dsp:sp>
    <dsp:sp modelId="{38E5E3D2-C36F-47BF-B2B8-65E8E7FA7CEC}">
      <dsp:nvSpPr>
        <dsp:cNvPr id="0" name=""/>
        <dsp:cNvSpPr/>
      </dsp:nvSpPr>
      <dsp:spPr>
        <a:xfrm rot="5376945">
          <a:off x="8457889" y="3652353"/>
          <a:ext cx="201429" cy="1995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294E7-5454-4825-AAF6-B556FE791D2B}">
      <dsp:nvSpPr>
        <dsp:cNvPr id="0" name=""/>
        <dsp:cNvSpPr/>
      </dsp:nvSpPr>
      <dsp:spPr>
        <a:xfrm>
          <a:off x="5973352" y="3952661"/>
          <a:ext cx="5184297" cy="16556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*EMF concerns regarding infrastructure deployment and frequency emissions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*COVID 19 Pandemic </a:t>
          </a:r>
        </a:p>
      </dsp:txBody>
      <dsp:txXfrm>
        <a:off x="5973352" y="3952661"/>
        <a:ext cx="5184297" cy="16556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87B0AD-DD86-4F5C-9F80-68AC20F6C9AE}">
      <dsp:nvSpPr>
        <dsp:cNvPr id="0" name=""/>
        <dsp:cNvSpPr/>
      </dsp:nvSpPr>
      <dsp:spPr>
        <a:xfrm>
          <a:off x="12929" y="77844"/>
          <a:ext cx="3353497" cy="496494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739" tIns="22860" rIns="174739" bIns="22860" numCol="1" spcCol="1270" anchor="ctr" anchorCtr="0">
          <a:noAutofit/>
        </a:bodyPr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*Clear Legislative Mandate </a:t>
          </a:r>
          <a:endParaRPr lang="en-US" sz="1700" b="0" kern="1200" dirty="0"/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*Fit for purpose organizational structure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*New Systems Implementation </a:t>
          </a:r>
          <a:endParaRPr lang="en-US" sz="1700" b="0" kern="1200" dirty="0">
            <a:solidFill>
              <a:schemeClr val="tx1"/>
            </a:solidFill>
          </a:endParaRP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</a:rPr>
            <a:t>*Consultative leadership 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 *Positive organizational culture 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*Sound qualifications framework </a:t>
          </a:r>
          <a:endParaRPr lang="en-US" sz="1700" b="0" kern="1200" dirty="0">
            <a:solidFill>
              <a:schemeClr val="tx1"/>
            </a:solidFill>
          </a:endParaRP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kern="1200" dirty="0"/>
        </a:p>
      </dsp:txBody>
      <dsp:txXfrm>
        <a:off x="12929" y="77844"/>
        <a:ext cx="3353497" cy="4964949"/>
      </dsp:txXfrm>
    </dsp:sp>
    <dsp:sp modelId="{3DDB4F28-EA01-4671-8E86-1FCB8080BDA6}">
      <dsp:nvSpPr>
        <dsp:cNvPr id="0" name=""/>
        <dsp:cNvSpPr/>
      </dsp:nvSpPr>
      <dsp:spPr>
        <a:xfrm>
          <a:off x="2731397" y="4451"/>
          <a:ext cx="3504190" cy="5111736"/>
        </a:xfrm>
        <a:prstGeom prst="ellipse">
          <a:avLst/>
        </a:prstGeom>
        <a:solidFill>
          <a:schemeClr val="accent3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739" tIns="22860" rIns="174739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*Suboptimal funding model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*Structural misalignment of reporting and accountability lines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*Inadequate resources (inadequate bandwidth for regional offices)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*Instances of poor ethics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*Elaborately hierarchical structure </a:t>
          </a:r>
        </a:p>
      </dsp:txBody>
      <dsp:txXfrm>
        <a:off x="2731397" y="4451"/>
        <a:ext cx="3504190" cy="5111736"/>
      </dsp:txXfrm>
    </dsp:sp>
    <dsp:sp modelId="{F6FA4177-88FF-4CFA-82A6-AEEA280D47BD}">
      <dsp:nvSpPr>
        <dsp:cNvPr id="0" name=""/>
        <dsp:cNvSpPr/>
      </dsp:nvSpPr>
      <dsp:spPr>
        <a:xfrm>
          <a:off x="5600557" y="0"/>
          <a:ext cx="3175149" cy="5096591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739" tIns="22860" rIns="17473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*Enabler for 5G and 4IR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*Stakeholder management strengthening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*Introduction of work-life balance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*Partnering with development institutions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*Organisational modernizing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*Digitization (paperless environment) </a:t>
          </a:r>
        </a:p>
      </dsp:txBody>
      <dsp:txXfrm>
        <a:off x="5600557" y="0"/>
        <a:ext cx="3175149" cy="5096591"/>
      </dsp:txXfrm>
    </dsp:sp>
    <dsp:sp modelId="{760F070A-7B68-408F-AC90-04C968208A18}">
      <dsp:nvSpPr>
        <dsp:cNvPr id="0" name=""/>
        <dsp:cNvSpPr/>
      </dsp:nvSpPr>
      <dsp:spPr>
        <a:xfrm>
          <a:off x="8140677" y="40711"/>
          <a:ext cx="3175149" cy="5039216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739" tIns="22860" rIns="17473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*</a:t>
          </a:r>
          <a:r>
            <a:rPr lang="en-US" sz="1800" b="0" kern="1200" dirty="0"/>
            <a:t>Litigation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*High staff turnover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*`Fragile’ industrial relations environment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*Lack of leadership continuity – Fixed term contracts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*Potential Instability due to rationalization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 </a:t>
          </a:r>
        </a:p>
      </dsp:txBody>
      <dsp:txXfrm>
        <a:off x="8140677" y="40711"/>
        <a:ext cx="3175149" cy="50392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8DB239-D41D-46AE-8B4E-23C2553D0861}">
      <dsp:nvSpPr>
        <dsp:cNvPr id="0" name=""/>
        <dsp:cNvSpPr/>
      </dsp:nvSpPr>
      <dsp:spPr>
        <a:xfrm>
          <a:off x="0" y="2538"/>
          <a:ext cx="1907123" cy="114427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1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</a:rPr>
            <a:t>Broadband Access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ISSUING OF HIGH DEMAND SPECTRUM LICENCES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>
            <a:solidFill>
              <a:schemeClr val="tx1"/>
            </a:solidFill>
          </a:endParaRPr>
        </a:p>
      </dsp:txBody>
      <dsp:txXfrm>
        <a:off x="0" y="2538"/>
        <a:ext cx="1907123" cy="1144274"/>
      </dsp:txXfrm>
    </dsp:sp>
    <dsp:sp modelId="{19A10C09-8BE0-4C7B-B969-B8944A7972F3}">
      <dsp:nvSpPr>
        <dsp:cNvPr id="0" name=""/>
        <dsp:cNvSpPr/>
      </dsp:nvSpPr>
      <dsp:spPr>
        <a:xfrm>
          <a:off x="4486935" y="1240517"/>
          <a:ext cx="1907123" cy="114427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Collection of Licence Fees in line with National Revenue Fund mandate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Maintain Staff Vacancy (7%)</a:t>
          </a:r>
        </a:p>
      </dsp:txBody>
      <dsp:txXfrm>
        <a:off x="4486935" y="1240517"/>
        <a:ext cx="1907123" cy="1144274"/>
      </dsp:txXfrm>
    </dsp:sp>
    <dsp:sp modelId="{5E89DE1A-C9AB-45D5-843A-031B1A4BE494}">
      <dsp:nvSpPr>
        <dsp:cNvPr id="0" name=""/>
        <dsp:cNvSpPr/>
      </dsp:nvSpPr>
      <dsp:spPr>
        <a:xfrm>
          <a:off x="0" y="4004911"/>
          <a:ext cx="1907123" cy="114427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</a:rPr>
            <a:t>Regulations on Rapid Deployment as required under Chapter 4 of the ECA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 </a:t>
          </a:r>
        </a:p>
      </dsp:txBody>
      <dsp:txXfrm>
        <a:off x="0" y="4004911"/>
        <a:ext cx="1907123" cy="1144274"/>
      </dsp:txXfrm>
    </dsp:sp>
    <dsp:sp modelId="{E6458285-7194-4260-9DCD-99E7D4880E86}">
      <dsp:nvSpPr>
        <dsp:cNvPr id="0" name=""/>
        <dsp:cNvSpPr/>
      </dsp:nvSpPr>
      <dsp:spPr>
        <a:xfrm>
          <a:off x="4485352" y="0"/>
          <a:ext cx="1907123" cy="1144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1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</a:rPr>
            <a:t>Organisational Delivery Maintained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>
              <a:solidFill>
                <a:schemeClr val="tx1"/>
              </a:solidFill>
            </a:rPr>
            <a:t>IMPROVE AUDIT OUTCOMES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solidFill>
              <a:schemeClr val="tx1"/>
            </a:solidFill>
          </a:endParaRPr>
        </a:p>
      </dsp:txBody>
      <dsp:txXfrm>
        <a:off x="4485352" y="0"/>
        <a:ext cx="1907123" cy="1144274"/>
      </dsp:txXfrm>
    </dsp:sp>
    <dsp:sp modelId="{FA709808-8498-4498-AD19-0E0ECDF82C1D}">
      <dsp:nvSpPr>
        <dsp:cNvPr id="0" name=""/>
        <dsp:cNvSpPr/>
      </dsp:nvSpPr>
      <dsp:spPr>
        <a:xfrm>
          <a:off x="8910165" y="2564018"/>
          <a:ext cx="1907123" cy="114427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Findings on subscription television broadcasting market</a:t>
          </a:r>
        </a:p>
      </dsp:txBody>
      <dsp:txXfrm>
        <a:off x="8910165" y="2564018"/>
        <a:ext cx="1907123" cy="1144274"/>
      </dsp:txXfrm>
    </dsp:sp>
    <dsp:sp modelId="{47895ACE-BE11-488A-A1E7-B3A689FE10B0}">
      <dsp:nvSpPr>
        <dsp:cNvPr id="0" name=""/>
        <dsp:cNvSpPr/>
      </dsp:nvSpPr>
      <dsp:spPr>
        <a:xfrm>
          <a:off x="6628520" y="1202935"/>
          <a:ext cx="1907123" cy="114427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1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Licensing of digital community television broadcasting services on MUX 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>
            <a:solidFill>
              <a:schemeClr val="tx1"/>
            </a:solidFill>
          </a:endParaRPr>
        </a:p>
      </dsp:txBody>
      <dsp:txXfrm>
        <a:off x="6628520" y="1202935"/>
        <a:ext cx="1907123" cy="1144274"/>
      </dsp:txXfrm>
    </dsp:sp>
    <dsp:sp modelId="{6DF33FB1-21A7-4AF0-A2A8-C7905FD82D19}">
      <dsp:nvSpPr>
        <dsp:cNvPr id="0" name=""/>
        <dsp:cNvSpPr/>
      </dsp:nvSpPr>
      <dsp:spPr>
        <a:xfrm>
          <a:off x="2240802" y="1202935"/>
          <a:ext cx="1943225" cy="11442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Benchmark report in respect of the licensing of a Wireless Open Access Network Operator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240802" y="1202935"/>
        <a:ext cx="1943225" cy="1144274"/>
      </dsp:txXfrm>
    </dsp:sp>
    <dsp:sp modelId="{8EA2DF59-E908-4229-93EE-BB831AD2D64E}">
      <dsp:nvSpPr>
        <dsp:cNvPr id="0" name=""/>
        <dsp:cNvSpPr/>
      </dsp:nvSpPr>
      <dsp:spPr>
        <a:xfrm>
          <a:off x="4448755" y="3986416"/>
          <a:ext cx="1907123" cy="114427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Organisational Health &amp; Safety Plan implementation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Skills development plan implementation</a:t>
          </a:r>
        </a:p>
      </dsp:txBody>
      <dsp:txXfrm>
        <a:off x="4448755" y="3986416"/>
        <a:ext cx="1907123" cy="1144274"/>
      </dsp:txXfrm>
    </dsp:sp>
    <dsp:sp modelId="{6CEDADC6-048A-4E9E-A196-5A2DA32ADB7A}">
      <dsp:nvSpPr>
        <dsp:cNvPr id="0" name=""/>
        <dsp:cNvSpPr/>
      </dsp:nvSpPr>
      <dsp:spPr>
        <a:xfrm>
          <a:off x="6668837" y="3945817"/>
          <a:ext cx="1863431" cy="114427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>
              <a:solidFill>
                <a:schemeClr val="tx1"/>
              </a:solidFill>
            </a:rPr>
            <a:t>Final Report on Monitoring of 2021 Municipal Elections Coverage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668837" y="3945817"/>
        <a:ext cx="1863431" cy="1144274"/>
      </dsp:txXfrm>
    </dsp:sp>
    <dsp:sp modelId="{0AEFCC5A-32E4-4128-BCF8-7096787B2D24}">
      <dsp:nvSpPr>
        <dsp:cNvPr id="0" name=""/>
        <dsp:cNvSpPr/>
      </dsp:nvSpPr>
      <dsp:spPr>
        <a:xfrm>
          <a:off x="8908296" y="0"/>
          <a:ext cx="1907123" cy="114427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1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</a:rPr>
            <a:t>Consumer Protection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RESOLUTION OF RADIO FREQUENCY INTERFERENCE CASES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 </a:t>
          </a:r>
        </a:p>
      </dsp:txBody>
      <dsp:txXfrm>
        <a:off x="8908296" y="0"/>
        <a:ext cx="1907123" cy="1144274"/>
      </dsp:txXfrm>
    </dsp:sp>
    <dsp:sp modelId="{EB2C0100-1F3F-47E1-86CD-4D09D3F62AD0}">
      <dsp:nvSpPr>
        <dsp:cNvPr id="0" name=""/>
        <dsp:cNvSpPr/>
      </dsp:nvSpPr>
      <dsp:spPr>
        <a:xfrm>
          <a:off x="2227795" y="0"/>
          <a:ext cx="1907123" cy="11442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</a:rPr>
            <a:t>Promotion of Competition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FINDINGS DOCUMENT ON SUBSCRIPTION TV BROADCASTING MARKET</a:t>
          </a:r>
        </a:p>
      </dsp:txBody>
      <dsp:txXfrm>
        <a:off x="2227795" y="0"/>
        <a:ext cx="1907123" cy="1144274"/>
      </dsp:txXfrm>
    </dsp:sp>
    <dsp:sp modelId="{B2D4F529-2C2D-4F9B-9B90-2AD41F5E990E}">
      <dsp:nvSpPr>
        <dsp:cNvPr id="0" name=""/>
        <dsp:cNvSpPr/>
      </dsp:nvSpPr>
      <dsp:spPr>
        <a:xfrm>
          <a:off x="6649117" y="4270"/>
          <a:ext cx="1907123" cy="1144274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</a:rPr>
            <a:t>Social Cohesion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LICENSING OF COMMUNITY SOUND BROADCASTING </a:t>
          </a:r>
        </a:p>
      </dsp:txBody>
      <dsp:txXfrm>
        <a:off x="6649117" y="4270"/>
        <a:ext cx="1907123" cy="1144274"/>
      </dsp:txXfrm>
    </dsp:sp>
    <dsp:sp modelId="{7E50B22B-8E4C-405B-B2FA-9AAD9AF5D7AF}">
      <dsp:nvSpPr>
        <dsp:cNvPr id="0" name=""/>
        <dsp:cNvSpPr/>
      </dsp:nvSpPr>
      <dsp:spPr>
        <a:xfrm>
          <a:off x="0" y="1255499"/>
          <a:ext cx="1907123" cy="114427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>
              <a:solidFill>
                <a:schemeClr val="tx1"/>
              </a:solidFill>
            </a:rPr>
            <a:t>Radio Frequency Migration plan implementation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0" y="1255499"/>
        <a:ext cx="1907123" cy="1144274"/>
      </dsp:txXfrm>
    </dsp:sp>
    <dsp:sp modelId="{9BD92DF7-0470-468C-9E87-F3E5FD0C029C}">
      <dsp:nvSpPr>
        <dsp:cNvPr id="0" name=""/>
        <dsp:cNvSpPr/>
      </dsp:nvSpPr>
      <dsp:spPr>
        <a:xfrm>
          <a:off x="2186124" y="2589619"/>
          <a:ext cx="2008544" cy="11442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>
              <a:solidFill>
                <a:schemeClr val="tx1"/>
              </a:solidFill>
            </a:rPr>
            <a:t>Development of Call Termination Regulations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186124" y="2589619"/>
        <a:ext cx="2008544" cy="1144274"/>
      </dsp:txXfrm>
    </dsp:sp>
    <dsp:sp modelId="{397B196A-5FB4-494D-9A35-1E3F1C726E31}">
      <dsp:nvSpPr>
        <dsp:cNvPr id="0" name=""/>
        <dsp:cNvSpPr/>
      </dsp:nvSpPr>
      <dsp:spPr>
        <a:xfrm>
          <a:off x="30751" y="2612551"/>
          <a:ext cx="1907123" cy="114427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Monitoring of the impact of the 5G deployment in the ICT sector in South Africa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0751" y="2612551"/>
        <a:ext cx="1907123" cy="1144274"/>
      </dsp:txXfrm>
    </dsp:sp>
    <dsp:sp modelId="{AA7A9F5E-4136-410A-B272-8A9683D4BEB2}">
      <dsp:nvSpPr>
        <dsp:cNvPr id="0" name=""/>
        <dsp:cNvSpPr/>
      </dsp:nvSpPr>
      <dsp:spPr>
        <a:xfrm>
          <a:off x="6661104" y="2582613"/>
          <a:ext cx="1907123" cy="114427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Optimisation of the Frequency Modulation Broadcasting</a:t>
          </a:r>
        </a:p>
      </dsp:txBody>
      <dsp:txXfrm>
        <a:off x="6661104" y="2582613"/>
        <a:ext cx="1907123" cy="1144274"/>
      </dsp:txXfrm>
    </dsp:sp>
    <dsp:sp modelId="{7A8F5365-782C-4B2C-A7C9-C5A4E5A950D0}">
      <dsp:nvSpPr>
        <dsp:cNvPr id="0" name=""/>
        <dsp:cNvSpPr/>
      </dsp:nvSpPr>
      <dsp:spPr>
        <a:xfrm>
          <a:off x="8911681" y="3902579"/>
          <a:ext cx="1907123" cy="114427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0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0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solidFill>
                <a:schemeClr val="tx1"/>
              </a:solidFill>
            </a:rPr>
            <a:t>Resolution of  Consumer complaints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0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0" kern="1200" dirty="0">
            <a:solidFill>
              <a:schemeClr val="tx1"/>
            </a:solidFill>
          </a:endParaRPr>
        </a:p>
      </dsp:txBody>
      <dsp:txXfrm>
        <a:off x="8911681" y="3902579"/>
        <a:ext cx="1907123" cy="1144274"/>
      </dsp:txXfrm>
    </dsp:sp>
    <dsp:sp modelId="{0B7AC4DF-A7D7-4C06-8249-588A9D5144C0}">
      <dsp:nvSpPr>
        <dsp:cNvPr id="0" name=""/>
        <dsp:cNvSpPr/>
      </dsp:nvSpPr>
      <dsp:spPr>
        <a:xfrm>
          <a:off x="2223342" y="3968729"/>
          <a:ext cx="1854658" cy="11442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solidFill>
                <a:schemeClr val="tx1"/>
              </a:solidFill>
            </a:rPr>
            <a:t>Findings Document on Signal Distribution Services Market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>
            <a:solidFill>
              <a:schemeClr val="tx1"/>
            </a:solidFill>
          </a:endParaRPr>
        </a:p>
      </dsp:txBody>
      <dsp:txXfrm>
        <a:off x="2223342" y="3968729"/>
        <a:ext cx="1854658" cy="1144274"/>
      </dsp:txXfrm>
    </dsp:sp>
    <dsp:sp modelId="{44D3D72C-745F-4144-AF42-EAC8BF952846}">
      <dsp:nvSpPr>
        <dsp:cNvPr id="0" name=""/>
        <dsp:cNvSpPr/>
      </dsp:nvSpPr>
      <dsp:spPr>
        <a:xfrm>
          <a:off x="4459120" y="2568447"/>
          <a:ext cx="1907123" cy="114427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>
              <a:solidFill>
                <a:schemeClr val="tx1"/>
              </a:solidFill>
            </a:rPr>
            <a:t>Electronic Documents and Records Management System roll-out plan implementation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459120" y="2568447"/>
        <a:ext cx="1907123" cy="1144274"/>
      </dsp:txXfrm>
    </dsp:sp>
    <dsp:sp modelId="{5CCAE0A8-6B90-463C-9C1D-423E40DDA18A}">
      <dsp:nvSpPr>
        <dsp:cNvPr id="0" name=""/>
        <dsp:cNvSpPr/>
      </dsp:nvSpPr>
      <dsp:spPr>
        <a:xfrm>
          <a:off x="8895413" y="1322847"/>
          <a:ext cx="1907123" cy="114427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SAPO Bi-Annual Tariffs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Findings on signal distribution services</a:t>
          </a:r>
        </a:p>
      </dsp:txBody>
      <dsp:txXfrm>
        <a:off x="8895413" y="1322847"/>
        <a:ext cx="1907123" cy="1144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C329101-8F36-4023-92A5-8FB8AE5F0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6270EF-537C-4101-9A38-AE834ADD7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C832-9516-4DAC-949C-0CF31840BA1A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4C8E6E-121A-4858-9876-DAC952ED76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75CC04-F63E-4E4F-B7FE-AC2AC8268C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2B2AB-5A2D-49C3-8C7E-D5E13E157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490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2FF0D-89F8-4028-8546-B634ABE3B71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908B8-1B61-45DB-B514-B2A8B12C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46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079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3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74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428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21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39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93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23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72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34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033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49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79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AB36B-9C01-4C9D-9DF0-3910EDA54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53AA8D-6374-42A2-AC2B-3987E99B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B74A9-2B35-46FC-BE13-AAA2936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157346-692B-44A7-A647-191876FA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800EE-6599-4BA8-AEB7-3E37B305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8013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9442A-6C25-4D25-AE4E-74FF6A00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BD023D-CDCE-4546-B53D-E61330738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40B405-480F-4AA6-9223-26E2A979F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B64C65-828C-4342-9864-636CD4C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7FBF39-04B8-4444-9C1E-E320D50F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355517-CD97-452A-B41B-F107FA5B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7725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A5F58-C406-4986-9E37-9A162FD3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28BF24-C0CD-4247-A7E5-C5F1503C9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3770A5-26BB-4F71-A9A8-42CC6651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ED38A2-C17B-430E-9457-0CA9E608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E5A3E7-93A4-49FF-9EBC-1269B62A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7348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16D9CE-B3C5-4A57-AB43-56EB2C43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6632AD-BA5F-48EE-AFD0-52C284149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81B99-22C5-43F4-9DEF-FE07A6E2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7171A-01A6-4763-8772-179C608E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0C043E-1C43-4ED1-918B-DE197D19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9285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AB36B-9C01-4C9D-9DF0-3910EDA54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53AA8D-6374-42A2-AC2B-3987E99B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B74A9-2B35-46FC-BE13-AAA2936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157346-692B-44A7-A647-191876FA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800EE-6599-4BA8-AEB7-3E37B305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2316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4014F6-2BCC-44D7-B0AC-6D7D7805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44" t="1067" r="40252"/>
          <a:stretch/>
        </p:blipFill>
        <p:spPr>
          <a:xfrm>
            <a:off x="0" y="0"/>
            <a:ext cx="44656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A2824-6302-4010-8891-756078294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675" y="2698481"/>
            <a:ext cx="7373562" cy="1595320"/>
          </a:xfrm>
        </p:spPr>
        <p:txBody>
          <a:bodyPr/>
          <a:lstStyle>
            <a:lvl1pPr algn="r">
              <a:defRPr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ICASA Annual Report 2019/2020</a:t>
            </a:r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74BE9B8-2BDF-48BD-909F-FC7BB34D3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C34CBC2-0938-4F41-8053-8134556E67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437" y="347753"/>
            <a:ext cx="3662800" cy="13264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C2B5B3C-6511-4E69-B225-E6C380242534}"/>
              </a:ext>
            </a:extLst>
          </p:cNvPr>
          <p:cNvCxnSpPr>
            <a:cxnSpLocks/>
          </p:cNvCxnSpPr>
          <p:nvPr userDrawn="1"/>
        </p:nvCxnSpPr>
        <p:spPr>
          <a:xfrm>
            <a:off x="4465674" y="2128270"/>
            <a:ext cx="7373562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D59D80D-57F3-441C-B28D-D6C900B53FEC}"/>
              </a:ext>
            </a:extLst>
          </p:cNvPr>
          <p:cNvCxnSpPr>
            <a:cxnSpLocks/>
          </p:cNvCxnSpPr>
          <p:nvPr userDrawn="1"/>
        </p:nvCxnSpPr>
        <p:spPr>
          <a:xfrm>
            <a:off x="4465674" y="5443869"/>
            <a:ext cx="7373562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557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4014F6-2BCC-44D7-B0AC-6D7D7805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58" r="15896"/>
          <a:stretch/>
        </p:blipFill>
        <p:spPr>
          <a:xfrm>
            <a:off x="-1" y="0"/>
            <a:ext cx="4626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A2824-6302-4010-8891-756078294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675" y="2698481"/>
            <a:ext cx="7373562" cy="1595320"/>
          </a:xfrm>
        </p:spPr>
        <p:txBody>
          <a:bodyPr/>
          <a:lstStyle>
            <a:lvl1pPr algn="r">
              <a:defRPr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ICASA Annual Report 2019/2020</a:t>
            </a:r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74BE9B8-2BDF-48BD-909F-FC7BB34D3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C34CBC2-0938-4F41-8053-8134556E67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437" y="347753"/>
            <a:ext cx="3662800" cy="13264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C2B5B3C-6511-4E69-B225-E6C380242534}"/>
              </a:ext>
            </a:extLst>
          </p:cNvPr>
          <p:cNvCxnSpPr>
            <a:cxnSpLocks/>
          </p:cNvCxnSpPr>
          <p:nvPr userDrawn="1"/>
        </p:nvCxnSpPr>
        <p:spPr>
          <a:xfrm>
            <a:off x="4465674" y="2128270"/>
            <a:ext cx="7373562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D59D80D-57F3-441C-B28D-D6C900B53FEC}"/>
              </a:ext>
            </a:extLst>
          </p:cNvPr>
          <p:cNvCxnSpPr>
            <a:cxnSpLocks/>
          </p:cNvCxnSpPr>
          <p:nvPr userDrawn="1"/>
        </p:nvCxnSpPr>
        <p:spPr>
          <a:xfrm>
            <a:off x="4465674" y="5443869"/>
            <a:ext cx="7373562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2853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83AC12E-FAF9-448C-B223-E9AFD2FA4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F40EAA3-0607-4193-8BB2-8F098F31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10297752" cy="5031761"/>
          </a:xfrm>
        </p:spPr>
        <p:txBody>
          <a:bodyPr/>
          <a:lstStyle>
            <a:lvl1pPr algn="l">
              <a:defRPr sz="240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l">
              <a:defRPr sz="1800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algn="l">
              <a:defRPr sz="16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algn="l">
              <a:defRPr sz="14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algn="l"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BC0F4CE-B6BB-4033-B64F-68F0FB5A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0515600" cy="581172"/>
          </a:xfrm>
        </p:spPr>
        <p:txBody>
          <a:bodyPr/>
          <a:lstStyle>
            <a:lvl1pPr>
              <a:defRPr sz="3200"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399E9AE-F56A-4945-A3CC-02FEFB05C594}"/>
              </a:ext>
            </a:extLst>
          </p:cNvPr>
          <p:cNvCxnSpPr/>
          <p:nvPr userDrawn="1"/>
        </p:nvCxnSpPr>
        <p:spPr>
          <a:xfrm>
            <a:off x="451764" y="1052623"/>
            <a:ext cx="10829380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35E5D94-8235-4418-B1DB-DBBD9BB37943}"/>
              </a:ext>
            </a:extLst>
          </p:cNvPr>
          <p:cNvCxnSpPr>
            <a:cxnSpLocks/>
          </p:cNvCxnSpPr>
          <p:nvPr userDrawn="1"/>
        </p:nvCxnSpPr>
        <p:spPr>
          <a:xfrm>
            <a:off x="451764" y="6435259"/>
            <a:ext cx="9957509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7AAE22C9-9949-49AA-A765-7F9D946E43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364" y="5467532"/>
            <a:ext cx="1027569" cy="9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33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519B27C1-41F8-4E67-93EB-94BA7E385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D86C8E0-E1F0-4114-BBD5-22E06796A3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364" y="5467532"/>
            <a:ext cx="1027569" cy="9677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D6FF012-1C3E-4DB6-A66A-E1FA6EF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9957509" cy="5212514"/>
          </a:xfrm>
        </p:spPr>
        <p:txBody>
          <a:bodyPr/>
          <a:lstStyle>
            <a:lvl1pPr algn="l">
              <a:defRPr sz="240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l">
              <a:defRPr sz="1800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algn="l">
              <a:defRPr sz="16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algn="l">
              <a:defRPr sz="14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algn="l"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6422E9C-90F8-4604-A9A7-B6E1C4F5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0515600" cy="581172"/>
          </a:xfrm>
        </p:spPr>
        <p:txBody>
          <a:bodyPr/>
          <a:lstStyle>
            <a:lvl1pPr>
              <a:defRPr sz="3200" b="1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F2DAEE-1031-4781-886E-9E4FC21EFF67}"/>
              </a:ext>
            </a:extLst>
          </p:cNvPr>
          <p:cNvCxnSpPr/>
          <p:nvPr userDrawn="1"/>
        </p:nvCxnSpPr>
        <p:spPr>
          <a:xfrm>
            <a:off x="451764" y="1052623"/>
            <a:ext cx="10829380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5795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613-2AC5-482A-A6C4-EA2837DD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544BA8-2843-4812-BF3D-4A67E2DDD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FC080B-8162-42F2-B493-B45E343AA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A3634B-5E58-4A78-89D7-16FEB8E69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F1CEE4-0818-436F-8E66-73DBA604F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9F2246-FD84-4B2B-9D63-E773753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D991521-6CAC-4611-8699-C1B17C49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0CD08E-2AB2-4721-8BFA-0B148994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3398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D972F-05EE-4122-905E-5BE320EB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CF8A18-1717-4765-BCCA-C2CA7EC8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E98AE8-088A-4C8B-86DC-D39CA29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A91545-9FF9-4EB1-823A-C7787F99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0528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4014F6-2BCC-44D7-B0AC-6D7D7805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44" t="1067" r="40252"/>
          <a:stretch/>
        </p:blipFill>
        <p:spPr>
          <a:xfrm>
            <a:off x="0" y="0"/>
            <a:ext cx="44656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A2824-6302-4010-8891-756078294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675" y="2698481"/>
            <a:ext cx="7373562" cy="1595320"/>
          </a:xfrm>
        </p:spPr>
        <p:txBody>
          <a:bodyPr/>
          <a:lstStyle>
            <a:lvl1pPr algn="r">
              <a:defRPr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ICASA Annual Report 2019/2020</a:t>
            </a:r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74BE9B8-2BDF-48BD-909F-FC7BB34D3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C34CBC2-0938-4F41-8053-8134556E67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437" y="347753"/>
            <a:ext cx="3662800" cy="13264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C2B5B3C-6511-4E69-B225-E6C380242534}"/>
              </a:ext>
            </a:extLst>
          </p:cNvPr>
          <p:cNvCxnSpPr>
            <a:cxnSpLocks/>
          </p:cNvCxnSpPr>
          <p:nvPr userDrawn="1"/>
        </p:nvCxnSpPr>
        <p:spPr>
          <a:xfrm>
            <a:off x="4465674" y="2128270"/>
            <a:ext cx="7373562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D59D80D-57F3-441C-B28D-D6C900B53FEC}"/>
              </a:ext>
            </a:extLst>
          </p:cNvPr>
          <p:cNvCxnSpPr>
            <a:cxnSpLocks/>
          </p:cNvCxnSpPr>
          <p:nvPr userDrawn="1"/>
        </p:nvCxnSpPr>
        <p:spPr>
          <a:xfrm>
            <a:off x="4465674" y="5443869"/>
            <a:ext cx="7373562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464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436F1B-BC86-43FB-A471-A17DDD71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94DFD9-888E-4757-8003-8F05217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8261ED-5BCC-496A-A54D-106A498A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8833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D7A24-38BC-4563-BB31-DD2C3A96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0627DF-D5D9-4070-A580-B1A83B6C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003135-70B2-403C-99B5-A4D18158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247283-BDE5-4297-B941-2922704B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DCC158-6FF5-4636-8B25-E58913F1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FFA64C-EE39-4F03-B46E-E9F82853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2742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9442A-6C25-4D25-AE4E-74FF6A00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BD023D-CDCE-4546-B53D-E61330738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40B405-480F-4AA6-9223-26E2A979F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B64C65-828C-4342-9864-636CD4C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7FBF39-04B8-4444-9C1E-E320D50F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355517-CD97-452A-B41B-F107FA5B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3441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A5F58-C406-4986-9E37-9A162FD3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28BF24-C0CD-4247-A7E5-C5F1503C9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3770A5-26BB-4F71-A9A8-42CC6651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ED38A2-C17B-430E-9457-0CA9E608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E5A3E7-93A4-49FF-9EBC-1269B62A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76673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16D9CE-B3C5-4A57-AB43-56EB2C43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6632AD-BA5F-48EE-AFD0-52C284149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81B99-22C5-43F4-9DEF-FE07A6E2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7171A-01A6-4763-8772-179C608E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0C043E-1C43-4ED1-918B-DE197D19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9138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4014F6-2BCC-44D7-B0AC-6D7D7805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58" r="15896"/>
          <a:stretch/>
        </p:blipFill>
        <p:spPr>
          <a:xfrm>
            <a:off x="-1" y="0"/>
            <a:ext cx="4626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A2824-6302-4010-8891-756078294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675" y="2698481"/>
            <a:ext cx="7373562" cy="1595320"/>
          </a:xfrm>
        </p:spPr>
        <p:txBody>
          <a:bodyPr/>
          <a:lstStyle>
            <a:lvl1pPr algn="r">
              <a:defRPr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ICASA Annual Report 2019/2020</a:t>
            </a:r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74BE9B8-2BDF-48BD-909F-FC7BB34D3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C34CBC2-0938-4F41-8053-8134556E67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437" y="347753"/>
            <a:ext cx="3662800" cy="13264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C2B5B3C-6511-4E69-B225-E6C380242534}"/>
              </a:ext>
            </a:extLst>
          </p:cNvPr>
          <p:cNvCxnSpPr>
            <a:cxnSpLocks/>
          </p:cNvCxnSpPr>
          <p:nvPr userDrawn="1"/>
        </p:nvCxnSpPr>
        <p:spPr>
          <a:xfrm>
            <a:off x="4465674" y="2128270"/>
            <a:ext cx="7373562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D59D80D-57F3-441C-B28D-D6C900B53FEC}"/>
              </a:ext>
            </a:extLst>
          </p:cNvPr>
          <p:cNvCxnSpPr>
            <a:cxnSpLocks/>
          </p:cNvCxnSpPr>
          <p:nvPr userDrawn="1"/>
        </p:nvCxnSpPr>
        <p:spPr>
          <a:xfrm>
            <a:off x="4465674" y="5443869"/>
            <a:ext cx="7373562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51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83AC12E-FAF9-448C-B223-E9AFD2FA4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F40EAA3-0607-4193-8BB2-8F098F31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10297752" cy="5031761"/>
          </a:xfrm>
        </p:spPr>
        <p:txBody>
          <a:bodyPr/>
          <a:lstStyle>
            <a:lvl1pPr algn="l">
              <a:defRPr sz="240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l">
              <a:defRPr sz="1800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algn="l">
              <a:defRPr sz="16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algn="l">
              <a:defRPr sz="14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algn="l"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BC0F4CE-B6BB-4033-B64F-68F0FB5A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0515600" cy="581172"/>
          </a:xfrm>
        </p:spPr>
        <p:txBody>
          <a:bodyPr/>
          <a:lstStyle>
            <a:lvl1pPr>
              <a:defRPr sz="3200"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399E9AE-F56A-4945-A3CC-02FEFB05C594}"/>
              </a:ext>
            </a:extLst>
          </p:cNvPr>
          <p:cNvCxnSpPr/>
          <p:nvPr userDrawn="1"/>
        </p:nvCxnSpPr>
        <p:spPr>
          <a:xfrm>
            <a:off x="451764" y="1052623"/>
            <a:ext cx="10829380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35E5D94-8235-4418-B1DB-DBBD9BB37943}"/>
              </a:ext>
            </a:extLst>
          </p:cNvPr>
          <p:cNvCxnSpPr>
            <a:cxnSpLocks/>
          </p:cNvCxnSpPr>
          <p:nvPr userDrawn="1"/>
        </p:nvCxnSpPr>
        <p:spPr>
          <a:xfrm>
            <a:off x="451764" y="6435259"/>
            <a:ext cx="9957509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7AAE22C9-9949-49AA-A765-7F9D946E43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364" y="5467532"/>
            <a:ext cx="1027569" cy="9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62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519B27C1-41F8-4E67-93EB-94BA7E385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D86C8E0-E1F0-4114-BBD5-22E06796A3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364" y="5467532"/>
            <a:ext cx="1027569" cy="9677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D6FF012-1C3E-4DB6-A66A-E1FA6EF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9957509" cy="5212514"/>
          </a:xfrm>
        </p:spPr>
        <p:txBody>
          <a:bodyPr/>
          <a:lstStyle>
            <a:lvl1pPr algn="l">
              <a:defRPr sz="240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l">
              <a:defRPr sz="1800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algn="l">
              <a:defRPr sz="16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algn="l">
              <a:defRPr sz="14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algn="l"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6422E9C-90F8-4604-A9A7-B6E1C4F5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0515600" cy="581172"/>
          </a:xfrm>
        </p:spPr>
        <p:txBody>
          <a:bodyPr/>
          <a:lstStyle>
            <a:lvl1pPr>
              <a:defRPr sz="3200" b="1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F2DAEE-1031-4781-886E-9E4FC21EFF67}"/>
              </a:ext>
            </a:extLst>
          </p:cNvPr>
          <p:cNvCxnSpPr/>
          <p:nvPr userDrawn="1"/>
        </p:nvCxnSpPr>
        <p:spPr>
          <a:xfrm>
            <a:off x="451764" y="1052623"/>
            <a:ext cx="10829380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067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613-2AC5-482A-A6C4-EA2837DD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544BA8-2843-4812-BF3D-4A67E2DDD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FC080B-8162-42F2-B493-B45E343AA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A3634B-5E58-4A78-89D7-16FEB8E69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F1CEE4-0818-436F-8E66-73DBA604F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9F2246-FD84-4B2B-9D63-E773753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D991521-6CAC-4611-8699-C1B17C49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0CD08E-2AB2-4721-8BFA-0B148994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2622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D972F-05EE-4122-905E-5BE320EB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CF8A18-1717-4765-BCCA-C2CA7EC8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E98AE8-088A-4C8B-86DC-D39CA29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A91545-9FF9-4EB1-823A-C7787F99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2214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436F1B-BC86-43FB-A471-A17DDD71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94DFD9-888E-4757-8003-8F05217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8261ED-5BCC-496A-A54D-106A498A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2928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D7A24-38BC-4563-BB31-DD2C3A96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0627DF-D5D9-4070-A580-B1A83B6C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003135-70B2-403C-99B5-A4D18158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247283-BDE5-4297-B941-2922704B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DCC158-6FF5-4636-8B25-E58913F1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FFA64C-EE39-4F03-B46E-E9F82853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901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CE6929-11F8-4701-9F34-958318B1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A2394C-CFB1-4B7F-BADE-A907F1E4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74927-916F-43B2-B53F-14ED5407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6BBC26-EE92-4D56-91AA-73C599B5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3F76F-F348-44FC-AC96-D43E5F5C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027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CE6929-11F8-4701-9F34-958318B1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A2394C-CFB1-4B7F-BADE-A907F1E4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74927-916F-43B2-B53F-14ED5407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6BBC26-EE92-4D56-91AA-73C599B5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3F76F-F348-44FC-AC96-D43E5F5C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2AF0-6E0E-40C9-82B5-35EB68119C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584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D304437F-BA7B-41A2-B832-AAD5715B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2194560"/>
            <a:ext cx="5425440" cy="328011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ZA" sz="2400" dirty="0">
                <a:cs typeface="Aharoni" panose="02010803020104030203" pitchFamily="2" charset="-79"/>
              </a:rPr>
              <a:t/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/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/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>Annual Performance Plan 2022/23FY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/>
            </a:r>
            <a:br>
              <a:rPr lang="en-ZA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Parliamentary </a:t>
            </a:r>
            <a:r>
              <a:rPr lang="en-ZA" sz="2400" dirty="0"/>
              <a:t>Portfolio Committee on Communications </a:t>
            </a: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endParaRPr lang="en-ZA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A59582-23C4-4FE8-89DD-8F8F1F32355D}"/>
              </a:ext>
            </a:extLst>
          </p:cNvPr>
          <p:cNvSpPr txBox="1"/>
          <p:nvPr/>
        </p:nvSpPr>
        <p:spPr>
          <a:xfrm>
            <a:off x="5529531" y="5952226"/>
            <a:ext cx="198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3</a:t>
            </a:r>
            <a:r>
              <a:rPr lang="en-US" sz="2400" baseline="30000" dirty="0"/>
              <a:t>rd</a:t>
            </a:r>
            <a:r>
              <a:rPr lang="en-US" sz="2400" dirty="0"/>
              <a:t> MAY 2022 </a:t>
            </a:r>
          </a:p>
        </p:txBody>
      </p:sp>
    </p:spTree>
    <p:extLst>
      <p:ext uri="{BB962C8B-B14F-4D97-AF65-F5344CB8AC3E}">
        <p14:creationId xmlns:p14="http://schemas.microsoft.com/office/powerpoint/2010/main" xmlns="" val="180653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D304437F-BA7B-41A2-B832-AAD5715B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66" y="2162908"/>
            <a:ext cx="7620120" cy="32355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ZA" sz="3200" dirty="0"/>
              <a:t> </a:t>
            </a:r>
            <a:br>
              <a:rPr lang="en-ZA" sz="3200" dirty="0"/>
            </a:br>
            <a:r>
              <a:rPr lang="en-ZA" sz="3200" dirty="0"/>
              <a:t>Strategic Focus Areas</a:t>
            </a: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endParaRPr lang="en-ZA" sz="28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D317AB09-02E5-47BF-8651-6AD0D01917AF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3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C36B9812-4A89-422C-81F6-D49F12E58E31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A16F-18E2-48CF-BD56-44AD6E3F9AD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Outputs &amp; Focus Areas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448F3006-BE97-487B-95EF-764F5135E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84400480"/>
              </p:ext>
            </p:extLst>
          </p:nvPr>
        </p:nvGraphicFramePr>
        <p:xfrm>
          <a:off x="451764" y="1081796"/>
          <a:ext cx="10849413" cy="515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8676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D304437F-BA7B-41A2-B832-AAD5715B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66" y="2162908"/>
            <a:ext cx="7620120" cy="32355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ZA" sz="3200" dirty="0"/>
              <a:t> </a:t>
            </a:r>
            <a:br>
              <a:rPr lang="en-ZA" sz="3200" dirty="0"/>
            </a:br>
            <a:r>
              <a:rPr lang="en-ZA" sz="3200" dirty="0"/>
              <a:t>Financial Resources</a:t>
            </a: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endParaRPr lang="en-ZA" sz="28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D317AB09-02E5-47BF-8651-6AD0D01917AF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74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5D0C864-1601-4A46-AFDB-545A2DA39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9440073"/>
              </p:ext>
            </p:extLst>
          </p:nvPr>
        </p:nvGraphicFramePr>
        <p:xfrm>
          <a:off x="781050" y="1136650"/>
          <a:ext cx="7423197" cy="519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8320">
                  <a:extLst>
                    <a:ext uri="{9D8B030D-6E8A-4147-A177-3AD203B41FA5}">
                      <a16:colId xmlns:a16="http://schemas.microsoft.com/office/drawing/2014/main" xmlns="" val="543957817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102879742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xmlns="" val="1348326755"/>
                    </a:ext>
                  </a:extLst>
                </a:gridCol>
                <a:gridCol w="1404540">
                  <a:extLst>
                    <a:ext uri="{9D8B030D-6E8A-4147-A177-3AD203B41FA5}">
                      <a16:colId xmlns:a16="http://schemas.microsoft.com/office/drawing/2014/main" xmlns="" val="3841776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 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2022/23 FY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2023/24 FY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2024/25 FY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29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47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sng" strike="noStrike" dirty="0">
                          <a:effectLst/>
                        </a:rPr>
                        <a:t>Programme</a:t>
                      </a:r>
                      <a:endParaRPr lang="en-ZA" sz="18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u="none" strike="noStrike" dirty="0">
                          <a:effectLst/>
                        </a:rPr>
                        <a:t>R’000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u="none" strike="noStrike" dirty="0">
                          <a:effectLst/>
                        </a:rPr>
                        <a:t>R’000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u="none" strike="noStrike" dirty="0">
                          <a:effectLst/>
                        </a:rPr>
                        <a:t>R’000</a:t>
                      </a:r>
                      <a:r>
                        <a:rPr lang="en-ZA" sz="1800" u="none" strike="noStrike" dirty="0">
                          <a:effectLst/>
                        </a:rPr>
                        <a:t> 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55150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Administration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306 524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     241 194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     251 870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3190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Licensing 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230 608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       70 095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  73 324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3838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Engineering and technology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  55 674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       19 080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       19 943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8231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Policy research and analysis 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       31 269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  24 537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       25 702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8603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Compliance and consumer affairs 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       40 426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  36 962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  38 622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7112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Regions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104 929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  99 590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104 069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9439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>
                          <a:effectLst/>
                        </a:rPr>
                        <a:t> Total 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>
                          <a:effectLst/>
                        </a:rPr>
                        <a:t>     769 431 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     491 458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     513 529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52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sng" strike="noStrike" dirty="0">
                          <a:effectLst/>
                        </a:rPr>
                        <a:t>Economic classification</a:t>
                      </a:r>
                      <a:endParaRPr lang="en-ZA" sz="18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 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 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4308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Current payments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     769 431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     491 458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     513 529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7060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Compensation of employees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368 988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374 992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390 828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0043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Goods and services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379 008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  95 078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     100 307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5628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Capital expenditure</a:t>
                      </a:r>
                      <a:endParaRPr lang="en-ZA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8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21 435</a:t>
                      </a:r>
                      <a:endParaRPr lang="en-ZA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8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21 388</a:t>
                      </a:r>
                      <a:endParaRPr lang="en-ZA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8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22 394</a:t>
                      </a:r>
                      <a:endParaRPr lang="en-ZA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2590312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80F25606-AD9C-4536-AA09-3F533DF4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Estimates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0668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230CFDF-442F-418D-9198-C42B7876E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678958"/>
              </p:ext>
            </p:extLst>
          </p:nvPr>
        </p:nvGraphicFramePr>
        <p:xfrm>
          <a:off x="452438" y="1222375"/>
          <a:ext cx="4648200" cy="424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32175">
                  <a:extLst>
                    <a:ext uri="{9D8B030D-6E8A-4147-A177-3AD203B41FA5}">
                      <a16:colId xmlns:a16="http://schemas.microsoft.com/office/drawing/2014/main" xmlns="" val="1183508164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xmlns="" val="856135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Financial year</a:t>
                      </a:r>
                    </a:p>
                  </a:txBody>
                  <a:tcPr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Amount</a:t>
                      </a:r>
                    </a:p>
                    <a:p>
                      <a:pPr algn="ctr"/>
                      <a:r>
                        <a:rPr lang="en-ZA" dirty="0"/>
                        <a:t>R’000</a:t>
                      </a:r>
                    </a:p>
                  </a:txBody>
                  <a:tcPr>
                    <a:solidFill>
                      <a:srgbClr val="629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72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409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/>
                        <a:t>24,000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617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/>
                        <a:t>84,700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81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/>
                        <a:t>48,200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6818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166,900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877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Utilised as at 31 March 2022 (preliminary)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/>
                        <a:t>(29,191)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09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Closing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137,709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6752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0" dirty="0"/>
                        <a:t>2022/22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/>
                        <a:t>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536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437,709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7218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BD0C0A91-075A-41E7-9425-B091A43C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Earmarked funds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CD2DD3D9-C700-4D17-8F13-B244092AD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2105488"/>
              </p:ext>
            </p:extLst>
          </p:nvPr>
        </p:nvGraphicFramePr>
        <p:xfrm>
          <a:off x="5246688" y="1222375"/>
          <a:ext cx="6183312" cy="4516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83312">
                  <a:extLst>
                    <a:ext uri="{9D8B030D-6E8A-4147-A177-3AD203B41FA5}">
                      <a16:colId xmlns:a16="http://schemas.microsoft.com/office/drawing/2014/main" xmlns="" val="1286409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Significant Projects</a:t>
                      </a:r>
                    </a:p>
                    <a:p>
                      <a:endParaRPr lang="en-ZA" dirty="0"/>
                    </a:p>
                  </a:txBody>
                  <a:tcPr>
                    <a:solidFill>
                      <a:srgbClr val="629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59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dirty="0"/>
                        <a:t>Spectrum Operational Support System (OSS)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46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dirty="0"/>
                        <a:t>2.    Central Numbering 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727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Review and Development of Facilities Leasing and Roaming Regulations (To Promote Sustainability of the WOAN)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381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4.    Review of the band plan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4702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5.    Development of a frequency migration plan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83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6.    Roadmap for Licensing all IMT Spectrum *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529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7.   Licensing of Available IMT Spectrum *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207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8.    Comprehensive Technological Compliance Monitoring Platform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25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9.    QoS monitoring systems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57716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E2A7D3-8E2B-4A5C-99D4-96D8EAA2146E}"/>
              </a:ext>
            </a:extLst>
          </p:cNvPr>
          <p:cNvSpPr txBox="1"/>
          <p:nvPr/>
        </p:nvSpPr>
        <p:spPr>
          <a:xfrm>
            <a:off x="451764" y="6086475"/>
            <a:ext cx="992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496B5F"/>
                </a:solidFill>
              </a:rPr>
              <a:t>* Postponed due to the litigation initiated around the Spectrum</a:t>
            </a:r>
          </a:p>
        </p:txBody>
      </p:sp>
    </p:spTree>
    <p:extLst>
      <p:ext uri="{BB962C8B-B14F-4D97-AF65-F5344CB8AC3E}">
        <p14:creationId xmlns:p14="http://schemas.microsoft.com/office/powerpoint/2010/main" xmlns="" val="429006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D304437F-BA7B-41A2-B832-AAD5715B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66" y="2162908"/>
            <a:ext cx="7620120" cy="32355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>Key Risks &amp; Mitigation Measures</a:t>
            </a:r>
            <a:br>
              <a:rPr lang="en-ZA" sz="32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/>
            </a:r>
            <a:br>
              <a:rPr lang="en-ZA" sz="3200" dirty="0"/>
            </a:br>
            <a:endParaRPr lang="en-ZA" sz="32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D317AB09-02E5-47BF-8651-6AD0D01917AF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20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C36B9812-4A89-422C-81F6-D49F12E58E31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63" y="290698"/>
            <a:ext cx="11165613" cy="581172"/>
          </a:xfrm>
        </p:spPr>
        <p:txBody>
          <a:bodyPr>
            <a:normAutofit/>
          </a:bodyPr>
          <a:lstStyle/>
          <a:p>
            <a:r>
              <a:rPr lang="en-US" sz="2800" dirty="0"/>
              <a:t>Key Risks &amp; Mitigation Measures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D5FA9E4-52D7-4DE8-B54B-70AE0E47A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221136"/>
              </p:ext>
            </p:extLst>
          </p:nvPr>
        </p:nvGraphicFramePr>
        <p:xfrm>
          <a:off x="451762" y="1125996"/>
          <a:ext cx="11401115" cy="53718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881">
                  <a:extLst>
                    <a:ext uri="{9D8B030D-6E8A-4147-A177-3AD203B41FA5}">
                      <a16:colId xmlns:a16="http://schemas.microsoft.com/office/drawing/2014/main" xmlns="" val="3030198103"/>
                    </a:ext>
                  </a:extLst>
                </a:gridCol>
                <a:gridCol w="2601029">
                  <a:extLst>
                    <a:ext uri="{9D8B030D-6E8A-4147-A177-3AD203B41FA5}">
                      <a16:colId xmlns:a16="http://schemas.microsoft.com/office/drawing/2014/main" xmlns="" val="2829049324"/>
                    </a:ext>
                  </a:extLst>
                </a:gridCol>
                <a:gridCol w="3806386">
                  <a:extLst>
                    <a:ext uri="{9D8B030D-6E8A-4147-A177-3AD203B41FA5}">
                      <a16:colId xmlns:a16="http://schemas.microsoft.com/office/drawing/2014/main" xmlns="" val="2002000002"/>
                    </a:ext>
                  </a:extLst>
                </a:gridCol>
                <a:gridCol w="4662819">
                  <a:extLst>
                    <a:ext uri="{9D8B030D-6E8A-4147-A177-3AD203B41FA5}">
                      <a16:colId xmlns:a16="http://schemas.microsoft.com/office/drawing/2014/main" xmlns="" val="2821363708"/>
                    </a:ext>
                  </a:extLst>
                </a:gridCol>
              </a:tblGrid>
              <a:tr h="238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#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OUTCOME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KEY RISK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MITIGATION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>
                    <a:solidFill>
                      <a:srgbClr val="629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1726142"/>
                  </a:ext>
                </a:extLst>
              </a:tr>
              <a:tr h="825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Access to quality broadband Services Increased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Potential delays in regulatory interventions due to litigation by stakeholders [# 1,2,3,4]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Inability/Limitation to execute our mandate independently due to undue interference and/or influence (lobbying) [#1, 2,3 &amp; 4]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Possible delays in the assignment of spectrum to radio communication services in SA due to late approval of the National Radio Frequency Plan [#1 &amp; 4]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Non-adherence by licensees to licence terms and conditions and regulatory requirements [#1, 2, 3 &amp; 4]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Transparency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Adherence to administrative due processes and procedures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Effective engagement with all key stakeholders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Effective Monitoring and Enforcement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extLst>
                  <a:ext uri="{0D108BD9-81ED-4DB2-BD59-A6C34878D82A}">
                    <a16:rowId xmlns:a16="http://schemas.microsoft.com/office/drawing/2014/main" xmlns="" val="910761426"/>
                  </a:ext>
                </a:extLst>
              </a:tr>
              <a:tr h="434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Status of Social Cohesion, Diversity and Plurality of Views enhanced.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Transparency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Adherence to administrative due processes and procedures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extLst>
                  <a:ext uri="{0D108BD9-81ED-4DB2-BD59-A6C34878D82A}">
                    <a16:rowId xmlns:a16="http://schemas.microsoft.com/office/drawing/2014/main" xmlns="" val="2621559157"/>
                  </a:ext>
                </a:extLst>
              </a:tr>
              <a:tr h="102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Rights of Consumer Protected.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Transparency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Adherence to administrative due processes and procedures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Continuous Monitoring and Market Scanning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Periodical review of regulatory measures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Continuous research and development activities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extLst>
                  <a:ext uri="{0D108BD9-81ED-4DB2-BD59-A6C34878D82A}">
                    <a16:rowId xmlns:a16="http://schemas.microsoft.com/office/drawing/2014/main" xmlns="" val="3325379663"/>
                  </a:ext>
                </a:extLst>
              </a:tr>
              <a:tr h="629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Competition in the ICT Sector Promoted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Transparency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Adherence to administrative due processes and procedures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Monitoring and Enforcement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extLst>
                  <a:ext uri="{0D108BD9-81ED-4DB2-BD59-A6C34878D82A}">
                    <a16:rowId xmlns:a16="http://schemas.microsoft.com/office/drawing/2014/main" xmlns="" val="1073659522"/>
                  </a:ext>
                </a:extLst>
              </a:tr>
              <a:tr h="825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Maintain organisational service delivery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Failure to achieve  regulatory targets due to inadequate funding, reductions in MTEF allocations and mandate changes due to reconfiguration of entities and or policy/legislative changes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</a:rPr>
                        <a:t>Proposal on revision of ICASA funding model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</a:rPr>
                        <a:t>Stakeholder management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</a:rPr>
                        <a:t>Effective consultation with the DCDT, National Treasury and National Assembly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extLst>
                  <a:ext uri="{0D108BD9-81ED-4DB2-BD59-A6C34878D82A}">
                    <a16:rowId xmlns:a16="http://schemas.microsoft.com/office/drawing/2014/main" xmlns="" val="92628022"/>
                  </a:ext>
                </a:extLst>
              </a:tr>
              <a:tr h="1345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Failure to ensure business continuity due to the COVID-19 pandemic or other forms of disaster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25658" marB="25658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</a:rPr>
                        <a:t>Acquisition / enhancement of organisational IT and related systems to automate functions and allow for remote / online operations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</a:rPr>
                        <a:t>Provision of tools necessary for remote working to all staff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</a:rPr>
                        <a:t>Provision of protective clothing/associated tools to all field workers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Adherence to applicable COVID-19 protocols</a:t>
                      </a:r>
                      <a:endParaRPr lang="en-GB" sz="1200" dirty="0">
                        <a:effectLst/>
                      </a:endParaRPr>
                    </a:p>
                  </a:txBody>
                  <a:tcPr marL="51315" marR="51315" marT="25658" marB="25658"/>
                </a:tc>
                <a:extLst>
                  <a:ext uri="{0D108BD9-81ED-4DB2-BD59-A6C34878D82A}">
                    <a16:rowId xmlns:a16="http://schemas.microsoft.com/office/drawing/2014/main" xmlns="" val="1993692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970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EFA765C-94EC-4D6B-B7CB-4AF05166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45" y="3044629"/>
            <a:ext cx="5486401" cy="104672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C36B9812-4A89-422C-81F6-D49F12E58E31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A16F-18E2-48CF-BD56-44AD6E3F9AD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06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73B963-8031-4995-9743-2169123D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900" dirty="0">
                <a:solidFill>
                  <a:srgbClr val="629080"/>
                </a:solidFill>
              </a:rPr>
              <a:t>Presentation Outline</a:t>
            </a:r>
            <a:endParaRPr lang="en-US" sz="2900" dirty="0">
              <a:solidFill>
                <a:srgbClr val="62908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2EE98D-E3C0-460B-875C-4EFB7FC67DCD}"/>
              </a:ext>
            </a:extLst>
          </p:cNvPr>
          <p:cNvSpPr txBox="1"/>
          <p:nvPr/>
        </p:nvSpPr>
        <p:spPr>
          <a:xfrm>
            <a:off x="451764" y="1247628"/>
            <a:ext cx="568937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Mission &amp; Values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Mandate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 Statement and Outcomes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Situational Analysis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Strategic Focus Areas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Financial Resources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Risks &amp; Mitigation Measures</a:t>
            </a:r>
          </a:p>
        </p:txBody>
      </p:sp>
    </p:spTree>
    <p:extLst>
      <p:ext uri="{BB962C8B-B14F-4D97-AF65-F5344CB8AC3E}">
        <p14:creationId xmlns:p14="http://schemas.microsoft.com/office/powerpoint/2010/main" xmlns="" val="69295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BDA7036-5276-41BD-84AB-05A608486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24" y="1329069"/>
            <a:ext cx="10297752" cy="5031761"/>
          </a:xfrm>
        </p:spPr>
        <p:txBody>
          <a:bodyPr numCol="1">
            <a:normAutofit/>
          </a:bodyPr>
          <a:lstStyle/>
          <a:p>
            <a:pPr algn="just"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080C7B8-C066-4A5D-93DC-C3F2C02E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900" dirty="0"/>
              <a:t>Vision, Mission and Values 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FA408CC3-5399-47BA-9D17-737AD2ADC37E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E60956D-A945-47ED-BCBD-2D48A729E968}"/>
              </a:ext>
            </a:extLst>
          </p:cNvPr>
          <p:cNvSpPr txBox="1">
            <a:spLocks/>
          </p:cNvSpPr>
          <p:nvPr/>
        </p:nvSpPr>
        <p:spPr>
          <a:xfrm>
            <a:off x="451764" y="1400510"/>
            <a:ext cx="6024820" cy="490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96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Vision</a:t>
            </a:r>
            <a:endParaRPr kumimoji="0" lang="en-ZA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96B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96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An inclusive digital economy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96B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96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Mission</a:t>
            </a:r>
            <a:endParaRPr kumimoji="0" lang="en-ZA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96B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96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To regulate the electronic communications, broadcasting and postal services in the public interest</a:t>
            </a:r>
            <a:endParaRPr kumimoji="0" lang="en-Z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96B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496B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08639D7-F6FA-4F23-952E-34851C5F25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584" y="1315306"/>
            <a:ext cx="5428615" cy="490410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2725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C36B9812-4A89-422C-81F6-D49F12E58E31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A16F-18E2-48CF-BD56-44AD6E3F9AD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Mandates – Legislation and Policy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F39DE4-26E2-4BD3-9353-C20B82C3A370}"/>
              </a:ext>
            </a:extLst>
          </p:cNvPr>
          <p:cNvSpPr/>
          <p:nvPr/>
        </p:nvSpPr>
        <p:spPr>
          <a:xfrm>
            <a:off x="451764" y="1267039"/>
            <a:ext cx="899227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96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ICASA’s Legislative Mandates (Sustained Agenda)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496B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Constitution of the Republic of South Africa, 1996</a:t>
            </a:r>
            <a:endParaRPr lang="en-US" sz="16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Independent Communications Authority of South Africa Act No. 13 of 2000</a:t>
            </a:r>
            <a:endParaRPr lang="en-US" sz="16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Broadcasting Act No. 4 of 1999</a:t>
            </a:r>
            <a:endParaRPr lang="en-US" sz="16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Promotion of Administrative Justice Act No. 3 of 2000</a:t>
            </a:r>
            <a:endParaRPr lang="en-US" sz="16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Postal Services Act No. 124 of 1998</a:t>
            </a:r>
            <a:endParaRPr lang="en-US" sz="16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496B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GB" sz="2400" b="1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ICASA’s Policy Mandates (Change Agenda)</a:t>
            </a:r>
          </a:p>
          <a:p>
            <a:pPr lvl="0"/>
            <a:endParaRPr lang="en-GB" sz="2400" b="1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Development Plan 2030</a:t>
            </a:r>
            <a:endParaRPr lang="en-US" sz="16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Broadband Policy (SA-Connect), 2013</a:t>
            </a: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MTSF 2021 - 2025</a:t>
            </a:r>
            <a:endParaRPr lang="en-US" sz="16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Government Priorities (Priority 2)</a:t>
            </a: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Policy on High Demand Spectrum and Policy Direction on Licensing of the WOAN, 2019</a:t>
            </a: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District Development Model</a:t>
            </a:r>
          </a:p>
          <a:p>
            <a:pPr marL="742950" lvl="1" indent="-285750" fontAlgn="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Operation </a:t>
            </a:r>
            <a:r>
              <a:rPr lang="en-GB" sz="1600" dirty="0" err="1">
                <a:solidFill>
                  <a:srgbClr val="496B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Vulindlela</a:t>
            </a:r>
            <a:endParaRPr lang="en-US" sz="1600" dirty="0">
              <a:solidFill>
                <a:srgbClr val="496B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96B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90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080C7B8-C066-4A5D-93DC-C3F2C02E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8692235" cy="581172"/>
          </a:xfrm>
        </p:spPr>
        <p:txBody>
          <a:bodyPr>
            <a:normAutofit/>
          </a:bodyPr>
          <a:lstStyle/>
          <a:p>
            <a:r>
              <a:rPr lang="en-ZA" sz="2900" dirty="0"/>
              <a:t>Impact Statement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0FF354FF-87C5-41FC-893D-143F5487D4C2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A16F-18E2-48CF-BD56-44AD6E3F9AD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D066D67-8F5E-4E2C-904C-B93A3551A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7917607"/>
              </p:ext>
            </p:extLst>
          </p:nvPr>
        </p:nvGraphicFramePr>
        <p:xfrm>
          <a:off x="451764" y="2419487"/>
          <a:ext cx="10856316" cy="1798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0124">
                  <a:extLst>
                    <a:ext uri="{9D8B030D-6E8A-4147-A177-3AD203B41FA5}">
                      <a16:colId xmlns:a16="http://schemas.microsoft.com/office/drawing/2014/main" xmlns="" val="1350891629"/>
                    </a:ext>
                  </a:extLst>
                </a:gridCol>
                <a:gridCol w="7386192">
                  <a:extLst>
                    <a:ext uri="{9D8B030D-6E8A-4147-A177-3AD203B41FA5}">
                      <a16:colId xmlns:a16="http://schemas.microsoft.com/office/drawing/2014/main" xmlns="" val="174616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  <a:p>
                      <a:pPr algn="ctr"/>
                      <a:r>
                        <a:rPr lang="en-GB" sz="3200" dirty="0"/>
                        <a:t>Impact Statement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none" strike="noStrike" kern="1200" baseline="0" dirty="0">
                          <a:solidFill>
                            <a:srgbClr val="496B5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Access for all South Africans to a variety of safe, affordable &amp; reliable communication services for inclusive economic growth </a:t>
                      </a:r>
                      <a:endParaRPr lang="en-US" sz="2800" b="0" i="0" u="none" strike="noStrike" kern="1200" baseline="0" dirty="0">
                        <a:solidFill>
                          <a:srgbClr val="496B5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964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21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080C7B8-C066-4A5D-93DC-C3F2C02E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8692235" cy="581172"/>
          </a:xfrm>
        </p:spPr>
        <p:txBody>
          <a:bodyPr>
            <a:normAutofit/>
          </a:bodyPr>
          <a:lstStyle/>
          <a:p>
            <a:r>
              <a:rPr lang="en-ZA" sz="2900" dirty="0"/>
              <a:t>Outcomes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F6CD828-4C81-46BA-8497-10A4A1AE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24" y="1242988"/>
            <a:ext cx="1111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0FF354FF-87C5-41FC-893D-143F5487D4C2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A16F-18E2-48CF-BD56-44AD6E3F9AD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86365EF-1984-4C6C-821A-2A7DF325E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2604834"/>
              </p:ext>
            </p:extLst>
          </p:nvPr>
        </p:nvGraphicFramePr>
        <p:xfrm>
          <a:off x="451763" y="1082040"/>
          <a:ext cx="11003636" cy="5363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3296">
                  <a:extLst>
                    <a:ext uri="{9D8B030D-6E8A-4147-A177-3AD203B41FA5}">
                      <a16:colId xmlns:a16="http://schemas.microsoft.com/office/drawing/2014/main" xmlns="" val="4244502360"/>
                    </a:ext>
                  </a:extLst>
                </a:gridCol>
                <a:gridCol w="3277311">
                  <a:extLst>
                    <a:ext uri="{9D8B030D-6E8A-4147-A177-3AD203B41FA5}">
                      <a16:colId xmlns:a16="http://schemas.microsoft.com/office/drawing/2014/main" xmlns="" val="3498964117"/>
                    </a:ext>
                  </a:extLst>
                </a:gridCol>
                <a:gridCol w="2056351">
                  <a:extLst>
                    <a:ext uri="{9D8B030D-6E8A-4147-A177-3AD203B41FA5}">
                      <a16:colId xmlns:a16="http://schemas.microsoft.com/office/drawing/2014/main" xmlns="" val="2403046716"/>
                    </a:ext>
                  </a:extLst>
                </a:gridCol>
                <a:gridCol w="2136678">
                  <a:extLst>
                    <a:ext uri="{9D8B030D-6E8A-4147-A177-3AD203B41FA5}">
                      <a16:colId xmlns:a16="http://schemas.microsoft.com/office/drawing/2014/main" xmlns="" val="1630246091"/>
                    </a:ext>
                  </a:extLst>
                </a:gridCol>
              </a:tblGrid>
              <a:tr h="410023">
                <a:tc>
                  <a:txBody>
                    <a:bodyPr/>
                    <a:lstStyle/>
                    <a:p>
                      <a:r>
                        <a:rPr lang="en-GB" sz="1600" dirty="0"/>
                        <a:t>Outcome</a:t>
                      </a:r>
                    </a:p>
                  </a:txBody>
                  <a:tcPr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Outcome Indicator</a:t>
                      </a:r>
                    </a:p>
                  </a:txBody>
                  <a:tcPr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Baseline</a:t>
                      </a:r>
                    </a:p>
                  </a:txBody>
                  <a:tcPr>
                    <a:solidFill>
                      <a:srgbClr val="629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Five Year Target</a:t>
                      </a:r>
                    </a:p>
                  </a:txBody>
                  <a:tcPr>
                    <a:solidFill>
                      <a:srgbClr val="629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0652973"/>
                  </a:ext>
                </a:extLst>
              </a:tr>
              <a:tr h="640309">
                <a:tc>
                  <a:txBody>
                    <a:bodyPr/>
                    <a:lstStyle/>
                    <a:p>
                      <a:r>
                        <a:rPr lang="en-GB" sz="1600" dirty="0"/>
                        <a:t>Access to quality broadband services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Average Download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 Mbps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5817529"/>
                  </a:ext>
                </a:extLst>
              </a:tr>
              <a:tr h="1179516">
                <a:tc>
                  <a:txBody>
                    <a:bodyPr/>
                    <a:lstStyle/>
                    <a:p>
                      <a:r>
                        <a:rPr lang="en-GB" sz="1600" dirty="0"/>
                        <a:t>Status of Social Cohesion (inclusive of diversity of views) enhanced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kern="1200" baseline="0" dirty="0"/>
                        <a:t>Percentage of status of Social</a:t>
                      </a:r>
                    </a:p>
                    <a:p>
                      <a:r>
                        <a:rPr lang="en-GB" sz="1600" u="none" strike="noStrike" kern="1200" baseline="0" dirty="0"/>
                        <a:t>Cohesion (inclusive of Diversity Views)enhanced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616780"/>
                  </a:ext>
                </a:extLst>
              </a:tr>
              <a:tr h="909913">
                <a:tc>
                  <a:txBody>
                    <a:bodyPr/>
                    <a:lstStyle/>
                    <a:p>
                      <a:r>
                        <a:rPr lang="en-GB" sz="1600" dirty="0"/>
                        <a:t>Rights of Consumers Protected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kern="1200" baseline="0" dirty="0"/>
                        <a:t>Level of</a:t>
                      </a:r>
                    </a:p>
                    <a:p>
                      <a:r>
                        <a:rPr lang="en-GB" sz="1600" u="none" strike="noStrike" kern="1200" baseline="0" dirty="0"/>
                        <a:t>Consumer Rights</a:t>
                      </a:r>
                    </a:p>
                    <a:p>
                      <a:r>
                        <a:rPr lang="en-GB" sz="1600" u="none" strike="noStrike" kern="1200" baseline="0" dirty="0"/>
                        <a:t>Protection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1901093"/>
                  </a:ext>
                </a:extLst>
              </a:tr>
              <a:tr h="909913">
                <a:tc>
                  <a:txBody>
                    <a:bodyPr/>
                    <a:lstStyle/>
                    <a:p>
                      <a:r>
                        <a:rPr lang="en-GB" sz="1600" dirty="0"/>
                        <a:t>Competition in the ICT sector promoted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kern="1200" baseline="0" dirty="0"/>
                        <a:t>Number of procompetitive</a:t>
                      </a:r>
                    </a:p>
                    <a:p>
                      <a:r>
                        <a:rPr lang="en-GB" sz="1600" u="none" strike="noStrike" kern="1200" baseline="0" dirty="0"/>
                        <a:t>regulatory</a:t>
                      </a:r>
                    </a:p>
                    <a:p>
                      <a:r>
                        <a:rPr lang="en-GB" sz="1600" u="none" strike="noStrike" kern="1200" baseline="0" dirty="0"/>
                        <a:t>interventions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5248236"/>
                  </a:ext>
                </a:extLst>
              </a:tr>
              <a:tr h="1314318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Organisational service delivery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organisational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delivery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0767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039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D304437F-BA7B-41A2-B832-AAD5715B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66" y="2162908"/>
            <a:ext cx="7620120" cy="32355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US" sz="3200" dirty="0">
                <a:cs typeface="Aharoni" panose="02010803020104030203" pitchFamily="2" charset="-79"/>
              </a:rPr>
              <a:t/>
            </a:r>
            <a:br>
              <a:rPr lang="en-US" sz="3200" dirty="0">
                <a:cs typeface="Aharoni" panose="02010803020104030203" pitchFamily="2" charset="-79"/>
              </a:rPr>
            </a:br>
            <a:r>
              <a:rPr lang="en-ZA" sz="3200" dirty="0"/>
              <a:t> </a:t>
            </a:r>
            <a:br>
              <a:rPr lang="en-ZA" sz="3200" dirty="0"/>
            </a:br>
            <a:r>
              <a:rPr lang="en-ZA" sz="3200" dirty="0"/>
              <a:t>Situational Analysis</a:t>
            </a: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endParaRPr lang="en-ZA" sz="28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D317AB09-02E5-47BF-8651-6AD0D01917AF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88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C36B9812-4A89-422C-81F6-D49F12E58E31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environment </a:t>
            </a:r>
            <a:r>
              <a:rPr lang="en-US" sz="3100" dirty="0"/>
              <a:t>(PESTLE analysis)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80C7C539-9AE2-4A73-8A0F-4416338A2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15728552"/>
              </p:ext>
            </p:extLst>
          </p:nvPr>
        </p:nvGraphicFramePr>
        <p:xfrm>
          <a:off x="451763" y="1082040"/>
          <a:ext cx="11332673" cy="56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C91541-6146-416A-A57D-AD375664B8D2}"/>
              </a:ext>
            </a:extLst>
          </p:cNvPr>
          <p:cNvSpPr txBox="1"/>
          <p:nvPr/>
        </p:nvSpPr>
        <p:spPr>
          <a:xfrm>
            <a:off x="604018" y="1048946"/>
            <a:ext cx="94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Political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5D93E7-13EF-4880-8E20-A6CAC4815958}"/>
              </a:ext>
            </a:extLst>
          </p:cNvPr>
          <p:cNvSpPr txBox="1"/>
          <p:nvPr/>
        </p:nvSpPr>
        <p:spPr>
          <a:xfrm>
            <a:off x="6451194" y="974714"/>
            <a:ext cx="109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Economic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4A3BE8-55A8-4801-BC9B-8D76376907F2}"/>
              </a:ext>
            </a:extLst>
          </p:cNvPr>
          <p:cNvSpPr txBox="1"/>
          <p:nvPr/>
        </p:nvSpPr>
        <p:spPr>
          <a:xfrm>
            <a:off x="611963" y="3244334"/>
            <a:ext cx="83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CB6756-6580-4982-BA32-9514324AB8AE}"/>
              </a:ext>
            </a:extLst>
          </p:cNvPr>
          <p:cNvSpPr txBox="1"/>
          <p:nvPr/>
        </p:nvSpPr>
        <p:spPr>
          <a:xfrm>
            <a:off x="6451194" y="2974844"/>
            <a:ext cx="146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Technological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A30F99-E44A-4A22-BD3E-7AA0C59E54A4}"/>
              </a:ext>
            </a:extLst>
          </p:cNvPr>
          <p:cNvSpPr txBox="1"/>
          <p:nvPr/>
        </p:nvSpPr>
        <p:spPr>
          <a:xfrm>
            <a:off x="596509" y="5464622"/>
            <a:ext cx="67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Legal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D64E75-AE13-48D5-9880-E3DE5BB43DB0}"/>
              </a:ext>
            </a:extLst>
          </p:cNvPr>
          <p:cNvSpPr txBox="1"/>
          <p:nvPr/>
        </p:nvSpPr>
        <p:spPr>
          <a:xfrm>
            <a:off x="6451194" y="5052314"/>
            <a:ext cx="179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Environmental</a:t>
            </a:r>
          </a:p>
        </p:txBody>
      </p:sp>
    </p:spTree>
    <p:extLst>
      <p:ext uri="{BB962C8B-B14F-4D97-AF65-F5344CB8AC3E}">
        <p14:creationId xmlns:p14="http://schemas.microsoft.com/office/powerpoint/2010/main" xmlns="" val="68534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Environment </a:t>
            </a:r>
            <a:r>
              <a:rPr lang="en-US" sz="3100" dirty="0"/>
              <a:t>(SWOT analysis)</a:t>
            </a:r>
            <a:r>
              <a:rPr lang="en-US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AC769FBD-AEB3-4044-B315-D632E4199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6775350"/>
              </p:ext>
            </p:extLst>
          </p:nvPr>
        </p:nvGraphicFramePr>
        <p:xfrm>
          <a:off x="451764" y="1158241"/>
          <a:ext cx="11328756" cy="512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1A508E-802E-4A3C-B7B5-4E585953CABA}"/>
              </a:ext>
            </a:extLst>
          </p:cNvPr>
          <p:cNvSpPr txBox="1"/>
          <p:nvPr/>
        </p:nvSpPr>
        <p:spPr>
          <a:xfrm flipH="1">
            <a:off x="1670323" y="122538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Strength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1BD97D-CBE7-474D-A2AC-AD67C9F61EB0}"/>
              </a:ext>
            </a:extLst>
          </p:cNvPr>
          <p:cNvSpPr txBox="1"/>
          <p:nvPr/>
        </p:nvSpPr>
        <p:spPr>
          <a:xfrm>
            <a:off x="4191201" y="1225389"/>
            <a:ext cx="151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Weaknesses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FA8B4A-2A6F-44E8-BA46-D5FF81A75DCD}"/>
              </a:ext>
            </a:extLst>
          </p:cNvPr>
          <p:cNvSpPr txBox="1"/>
          <p:nvPr/>
        </p:nvSpPr>
        <p:spPr>
          <a:xfrm>
            <a:off x="6809338" y="1204832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B756D7-D273-46B4-BF0E-6B83335C49EE}"/>
              </a:ext>
            </a:extLst>
          </p:cNvPr>
          <p:cNvSpPr txBox="1"/>
          <p:nvPr/>
        </p:nvSpPr>
        <p:spPr>
          <a:xfrm>
            <a:off x="9705579" y="1225389"/>
            <a:ext cx="98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xmlns="" val="124009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8C95620A01D4CAB22808B8CD0C190" ma:contentTypeVersion="14" ma:contentTypeDescription="Create a new document." ma:contentTypeScope="" ma:versionID="06db664e2fe974600a2b26b78cc7f4a0">
  <xsd:schema xmlns:xsd="http://www.w3.org/2001/XMLSchema" xmlns:xs="http://www.w3.org/2001/XMLSchema" xmlns:p="http://schemas.microsoft.com/office/2006/metadata/properties" xmlns:ns3="4b981022-3fd6-4e1c-8b41-ff7b05d58ba3" xmlns:ns4="04bc541b-fb43-4360-94c7-3ea4d0f0d2e5" targetNamespace="http://schemas.microsoft.com/office/2006/metadata/properties" ma:root="true" ma:fieldsID="4c1f4a713f6fa1b1480ed72565fec639" ns3:_="" ns4:_="">
    <xsd:import namespace="4b981022-3fd6-4e1c-8b41-ff7b05d58ba3"/>
    <xsd:import namespace="04bc541b-fb43-4360-94c7-3ea4d0f0d2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81022-3fd6-4e1c-8b41-ff7b05d58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c541b-fb43-4360-94c7-3ea4d0f0d2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6EF86B-ABD9-4B65-B4B3-8F8CD28255D9}">
  <ds:schemaRefs>
    <ds:schemaRef ds:uri="http://purl.org/dc/terms/"/>
    <ds:schemaRef ds:uri="04bc541b-fb43-4360-94c7-3ea4d0f0d2e5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b981022-3fd6-4e1c-8b41-ff7b05d58ba3"/>
  </ds:schemaRefs>
</ds:datastoreItem>
</file>

<file path=customXml/itemProps2.xml><?xml version="1.0" encoding="utf-8"?>
<ds:datastoreItem xmlns:ds="http://schemas.openxmlformats.org/officeDocument/2006/customXml" ds:itemID="{2DAB8B6D-7509-41F0-B39C-086EBC816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5D26C2-F1C9-44AF-905F-AF64BC19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981022-3fd6-4e1c-8b41-ff7b05d58ba3"/>
    <ds:schemaRef ds:uri="04bc541b-fb43-4360-94c7-3ea4d0f0d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8398</TotalTime>
  <Words>1300</Words>
  <Application>Microsoft Office PowerPoint</Application>
  <PresentationFormat>Custom</PresentationFormat>
  <Paragraphs>348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   Annual Performance Plan 2022/23FY   Parliamentary Portfolio Committee on Communications   </vt:lpstr>
      <vt:lpstr>Presentation Outline</vt:lpstr>
      <vt:lpstr>Vision, Mission and Values  </vt:lpstr>
      <vt:lpstr>Mandates – Legislation and Policy</vt:lpstr>
      <vt:lpstr>Impact Statement</vt:lpstr>
      <vt:lpstr>Outcomes</vt:lpstr>
      <vt:lpstr>     Situational Analysis     </vt:lpstr>
      <vt:lpstr>External environment (PESTLE analysis)</vt:lpstr>
      <vt:lpstr>Internal Environment (SWOT analysis) </vt:lpstr>
      <vt:lpstr>     Strategic Focus Areas     </vt:lpstr>
      <vt:lpstr>Strategic Outputs &amp; Focus Areas</vt:lpstr>
      <vt:lpstr>     Financial Resources     </vt:lpstr>
      <vt:lpstr>Expenditure Estimates </vt:lpstr>
      <vt:lpstr>Earmarked funds</vt:lpstr>
      <vt:lpstr>     Key Risks &amp; Mitigation Measures     </vt:lpstr>
      <vt:lpstr>Key Risks &amp; Mitigation Measures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Zanele K. Ntuli</dc:creator>
  <cp:lastModifiedBy>USER</cp:lastModifiedBy>
  <cp:revision>343</cp:revision>
  <dcterms:created xsi:type="dcterms:W3CDTF">2020-10-31T17:09:23Z</dcterms:created>
  <dcterms:modified xsi:type="dcterms:W3CDTF">2022-05-06T08:47:41Z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d8dc4c-d546-4246-a6d7-53ea0bd0654f_Enabled">
    <vt:lpwstr>True</vt:lpwstr>
  </property>
  <property fmtid="{D5CDD505-2E9C-101B-9397-08002B2CF9AE}" pid="3" name="MSIP_Label_ecd8dc4c-d546-4246-a6d7-53ea0bd0654f_SiteId">
    <vt:lpwstr>37986e4a-2fc4-4a4c-809d-c0811b0231da</vt:lpwstr>
  </property>
  <property fmtid="{D5CDD505-2E9C-101B-9397-08002B2CF9AE}" pid="4" name="MSIP_Label_ecd8dc4c-d546-4246-a6d7-53ea0bd0654f_Ref">
    <vt:lpwstr>https://api.informationprotection.azure.com/api/37986e4a-2fc4-4a4c-809d-c0811b0231da</vt:lpwstr>
  </property>
  <property fmtid="{D5CDD505-2E9C-101B-9397-08002B2CF9AE}" pid="5" name="MSIP_Label_ecd8dc4c-d546-4246-a6d7-53ea0bd0654f_SetDate">
    <vt:lpwstr>2020-11-02T01:23:21.1291902+02:00</vt:lpwstr>
  </property>
  <property fmtid="{D5CDD505-2E9C-101B-9397-08002B2CF9AE}" pid="6" name="MSIP_Label_ecd8dc4c-d546-4246-a6d7-53ea0bd0654f_Name">
    <vt:lpwstr>Unrestricted</vt:lpwstr>
  </property>
  <property fmtid="{D5CDD505-2E9C-101B-9397-08002B2CF9AE}" pid="7" name="MSIP_Label_ecd8dc4c-d546-4246-a6d7-53ea0bd0654f_Extended_MSFT_Method">
    <vt:lpwstr>Automatic</vt:lpwstr>
  </property>
  <property fmtid="{D5CDD505-2E9C-101B-9397-08002B2CF9AE}" pid="8" name="Sensitivity">
    <vt:lpwstr>Unrestricted</vt:lpwstr>
  </property>
  <property fmtid="{D5CDD505-2E9C-101B-9397-08002B2CF9AE}" pid="9" name="ContentTypeId">
    <vt:lpwstr>0x0101001D88C95620A01D4CAB22808B8CD0C190</vt:lpwstr>
  </property>
</Properties>
</file>