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3968B0-8E95-4AC2-8408-CCEBBC4F5901}">
  <a:tblStyle styleId="{953968B0-8E95-4AC2-8408-CCEBBC4F590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B9576F-491F-4300-B415-43A4905A05D2}"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4E6"/>
          </a:solidFill>
        </a:fill>
      </a:tcStyle>
    </a:wholeTbl>
    <a:band1H>
      <a:tcTxStyle/>
      <a:tcStyle>
        <a:tcBdr/>
        <a:fill>
          <a:solidFill>
            <a:srgbClr val="FCE8CA"/>
          </a:solidFill>
        </a:fill>
      </a:tcStyle>
    </a:band1H>
    <a:band2H>
      <a:tcTxStyle/>
      <a:tcStyle>
        <a:tcBdr/>
      </a:tcStyle>
    </a:band2H>
    <a:band1V>
      <a:tcTxStyle/>
      <a:tcStyle>
        <a:tcBdr/>
        <a:fill>
          <a:solidFill>
            <a:srgbClr val="FCE8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2AB301F-3B1A-4375-BDEB-862C2D651889}"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5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Google Shape;12;n"/>
          <p:cNvSpPr txBox="1">
            <a:spLocks noGrp="1"/>
          </p:cNvSpPr>
          <p:nvPr>
            <p:ph type="hdr" idx="2"/>
          </p:nvPr>
        </p:nvSpPr>
        <p:spPr>
          <a:xfrm>
            <a:off x="0" y="0"/>
            <a:ext cx="2971800" cy="458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n"/>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 name="Google Shape;15;n"/>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6" name="Google Shape;16;n"/>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n"/>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p11"/>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8" name="Google Shape;88;p12"/>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5" name="Google Shape;95;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96" name="Google Shape;96;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 name="Google Shape;97;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Google Shape;98;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14"/>
          <p:cNvSpPr txBox="1">
            <a:spLocks noGrp="1"/>
          </p:cNvSpPr>
          <p:nvPr>
            <p:ph type="body" idx="2"/>
          </p:nvPr>
        </p:nvSpPr>
        <p:spPr>
          <a:xfrm>
            <a:off x="785813" y="6111875"/>
            <a:ext cx="914400" cy="914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1592159" y="274638"/>
            <a:ext cx="71043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2" name="Google Shape;102;p15"/>
          <p:cNvSpPr txBox="1">
            <a:spLocks noGrp="1"/>
          </p:cNvSpPr>
          <p:nvPr>
            <p:ph type="body" idx="1"/>
          </p:nvPr>
        </p:nvSpPr>
        <p:spPr>
          <a:xfrm>
            <a:off x="1582610" y="1600200"/>
            <a:ext cx="71043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Google Shape;103;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8" name="Google Shape;108;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9" name="Google Shape;109;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2" name="Google Shape;11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13" name="Google Shape;113;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4" name="Google Shape;114;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5" name="Google Shape;115;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Arial"/>
              <a:buNone/>
              <a:defRPr sz="4000" b="1"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0" name="Google Shape;120;p1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
        <p:nvSpPr>
          <p:cNvPr id="121" name="Google Shape;121;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Google Shape;122;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3" name="Google Shape;12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1592159" y="274638"/>
            <a:ext cx="71043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6" name="Google Shape;126;p20"/>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7" name="Google Shape;127;p20"/>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8" name="Google Shape;128;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9" name="Google Shape;129;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0" name="Google Shape;130;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1592159" y="274638"/>
            <a:ext cx="71043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3" name="Google Shape;133;p21"/>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34" name="Google Shape;134;p21"/>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5" name="Google Shape;135;p21"/>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36" name="Google Shape;136;p21"/>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7" name="Google Shape;137;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Google Shape;138;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9" name="Google Shape;139;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 name="Google Shape;28;p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592159" y="274638"/>
            <a:ext cx="71043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2" name="Google Shape;142;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3" name="Google Shape;143;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Google Shape;144;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Arial"/>
              <a:buNone/>
              <a:defRPr sz="2000" b="1">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7" name="Google Shape;147;p23"/>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8" name="Google Shape;148;p23"/>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49" name="Google Shape;149;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0" name="Google Shape;150;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Google Shape;151;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solidFill>
                <a:srgbClr val="D92E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Arial"/>
              <a:buNone/>
              <a:defRPr sz="2000" b="1">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4" name="Google Shape;154;p24"/>
          <p:cNvSpPr>
            <a:spLocks noGrp="1"/>
          </p:cNvSpPr>
          <p:nvPr>
            <p:ph type="pic" idx="2"/>
          </p:nvPr>
        </p:nvSpPr>
        <p:spPr>
          <a:xfrm>
            <a:off x="1792288" y="612775"/>
            <a:ext cx="5486400" cy="4114800"/>
          </a:xfrm>
          <a:prstGeom prst="rect">
            <a:avLst/>
          </a:prstGeom>
          <a:noFill/>
          <a:ln>
            <a:noFill/>
          </a:ln>
        </p:spPr>
      </p:sp>
      <p:sp>
        <p:nvSpPr>
          <p:cNvPr id="155" name="Google Shape;155;p24"/>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56" name="Google Shape;156;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Google Shape;157;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8" name="Google Shape;158;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1592159" y="274638"/>
            <a:ext cx="71043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1" name="Google Shape;161;p25"/>
          <p:cNvSpPr txBox="1">
            <a:spLocks noGrp="1"/>
          </p:cNvSpPr>
          <p:nvPr>
            <p:ph type="body" idx="1"/>
          </p:nvPr>
        </p:nvSpPr>
        <p:spPr>
          <a:xfrm rot="5400000">
            <a:off x="2871600" y="311100"/>
            <a:ext cx="4526100" cy="71043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2" name="Google Shape;162;p2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Google Shape;163;p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4" name="Google Shape;164;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7" name="Google Shape;167;p26"/>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Google Shape;168;p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9" name="Google Shape;169;p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0" name="Google Shape;170;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5" name="Google Shape;35;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4"/>
          <p:cNvSpPr txBox="1">
            <a:spLocks noGrp="1"/>
          </p:cNvSpPr>
          <p:nvPr>
            <p:ph type="body" idx="2"/>
          </p:nvPr>
        </p:nvSpPr>
        <p:spPr>
          <a:xfrm>
            <a:off x="785813" y="6111875"/>
            <a:ext cx="914400" cy="914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 name="Google Shape;41;p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2" name="Google Shape;42;p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 name="Google Shape;47;p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 name="Google Shape;54;p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Google Shape;55;p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6" name="Google Shape;56;p7"/>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8" name="Google Shape;58;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 name="Google Shape;63;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8" name="Google Shape;68;p9"/>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9"/>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Google Shape;70;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5" name="Google Shape;75;p10"/>
          <p:cNvSpPr>
            <a:spLocks noGrp="1"/>
          </p:cNvSpPr>
          <p:nvPr>
            <p:ph type="pic" idx="2"/>
          </p:nvPr>
        </p:nvSpPr>
        <p:spPr>
          <a:xfrm>
            <a:off x="1792288" y="612775"/>
            <a:ext cx="5486400" cy="4114800"/>
          </a:xfrm>
          <a:prstGeom prst="rect">
            <a:avLst/>
          </a:prstGeom>
          <a:noFill/>
          <a:ln>
            <a:noFill/>
          </a:ln>
        </p:spPr>
      </p:sp>
      <p:sp>
        <p:nvSpPr>
          <p:cNvPr id="76" name="Google Shape;76;p10"/>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7" name="Google Shape;77;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8"/>
        <p:cNvGrpSpPr/>
        <p:nvPr/>
      </p:nvGrpSpPr>
      <p:grpSpPr>
        <a:xfrm>
          <a:off x="0" y="0"/>
          <a:ext cx="0" cy="0"/>
          <a:chOff x="0" y="0"/>
          <a:chExt cx="0" cy="0"/>
        </a:xfrm>
      </p:grpSpPr>
      <p:pic>
        <p:nvPicPr>
          <p:cNvPr id="19" name="Google Shape;19;p1" descr="pptB bg.jpg"/>
          <p:cNvPicPr preferRelativeResize="0"/>
          <p:nvPr/>
        </p:nvPicPr>
        <p:blipFill rotWithShape="1">
          <a:blip r:embed="rId14">
            <a:alphaModFix/>
          </a:blip>
          <a:srcRect/>
          <a:stretch/>
        </p:blipFill>
        <p:spPr>
          <a:xfrm>
            <a:off x="-1" y="0"/>
            <a:ext cx="9153772" cy="6858000"/>
          </a:xfrm>
          <a:prstGeom prst="rect">
            <a:avLst/>
          </a:prstGeom>
          <a:noFill/>
          <a:ln>
            <a:noFill/>
          </a:ln>
        </p:spPr>
      </p:pic>
      <p:pic>
        <p:nvPicPr>
          <p:cNvPr id="20" name="Google Shape;20;p1" descr="pptB-footer.png"/>
          <p:cNvPicPr preferRelativeResize="0"/>
          <p:nvPr/>
        </p:nvPicPr>
        <p:blipFill rotWithShape="1">
          <a:blip r:embed="rId15">
            <a:alphaModFix/>
          </a:blip>
          <a:srcRect/>
          <a:stretch/>
        </p:blipFill>
        <p:spPr>
          <a:xfrm>
            <a:off x="534726" y="5953122"/>
            <a:ext cx="8618823" cy="719001"/>
          </a:xfrm>
          <a:prstGeom prst="rect">
            <a:avLst/>
          </a:prstGeom>
          <a:noFill/>
          <a:ln>
            <a:noFill/>
          </a:ln>
        </p:spPr>
      </p:pic>
      <p:pic>
        <p:nvPicPr>
          <p:cNvPr id="21" name="Google Shape;21;p1" descr="pptB image2.jpg"/>
          <p:cNvPicPr preferRelativeResize="0"/>
          <p:nvPr/>
        </p:nvPicPr>
        <p:blipFill rotWithShape="1">
          <a:blip r:embed="rId16">
            <a:alphaModFix/>
          </a:blip>
          <a:srcRect/>
          <a:stretch/>
        </p:blipFill>
        <p:spPr>
          <a:xfrm>
            <a:off x="0" y="0"/>
            <a:ext cx="179832"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76"/>
        <p:cNvGrpSpPr/>
        <p:nvPr/>
      </p:nvGrpSpPr>
      <p:grpSpPr>
        <a:xfrm>
          <a:off x="0" y="0"/>
          <a:ext cx="0" cy="0"/>
          <a:chOff x="0" y="0"/>
          <a:chExt cx="0" cy="0"/>
        </a:xfrm>
      </p:grpSpPr>
      <p:pic>
        <p:nvPicPr>
          <p:cNvPr id="177" name="Google Shape;177;p28"/>
          <p:cNvPicPr preferRelativeResize="0"/>
          <p:nvPr/>
        </p:nvPicPr>
        <p:blipFill rotWithShape="1">
          <a:blip r:embed="rId3">
            <a:alphaModFix/>
          </a:blip>
          <a:srcRect/>
          <a:stretch/>
        </p:blipFill>
        <p:spPr>
          <a:xfrm>
            <a:off x="0" y="59170"/>
            <a:ext cx="9144001" cy="6857999"/>
          </a:xfrm>
          <a:prstGeom prst="rect">
            <a:avLst/>
          </a:prstGeom>
          <a:noFill/>
          <a:ln>
            <a:noFill/>
          </a:ln>
        </p:spPr>
      </p:pic>
      <p:sp>
        <p:nvSpPr>
          <p:cNvPr id="178" name="Google Shape;178;p28"/>
          <p:cNvSpPr/>
          <p:nvPr/>
        </p:nvSpPr>
        <p:spPr>
          <a:xfrm>
            <a:off x="4093492" y="5987544"/>
            <a:ext cx="1431900" cy="24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000000"/>
                </a:solidFill>
                <a:latin typeface="Calibri"/>
                <a:ea typeface="Calibri"/>
                <a:cs typeface="Calibri"/>
                <a:sym typeface="Calibri"/>
              </a:rPr>
              <a:t>Celebrating 130 years</a:t>
            </a:r>
            <a:endParaRPr/>
          </a:p>
        </p:txBody>
      </p:sp>
      <p:sp>
        <p:nvSpPr>
          <p:cNvPr id="179" name="Google Shape;179;p28"/>
          <p:cNvSpPr/>
          <p:nvPr/>
        </p:nvSpPr>
        <p:spPr>
          <a:xfrm>
            <a:off x="2582007" y="206951"/>
            <a:ext cx="5095200" cy="2041500"/>
          </a:xfrm>
          <a:prstGeom prst="rect">
            <a:avLst/>
          </a:prstGeom>
          <a:noFill/>
          <a:ln>
            <a:noFill/>
          </a:ln>
        </p:spPr>
        <p:txBody>
          <a:bodyPr spcFirstLastPara="1" wrap="square" lIns="91425" tIns="45700" rIns="91425" bIns="45700" anchor="t" anchorCtr="0">
            <a:noAutofit/>
          </a:bodyPr>
          <a:lstStyle/>
          <a:p>
            <a:pPr marL="0" marR="0" lvl="0" indent="0" algn="ctr" rtl="0">
              <a:lnSpc>
                <a:spcPct val="160000"/>
              </a:lnSpc>
              <a:spcBef>
                <a:spcPts val="0"/>
              </a:spcBef>
              <a:spcAft>
                <a:spcPts val="0"/>
              </a:spcAft>
              <a:buNone/>
            </a:pPr>
            <a:r>
              <a:rPr lang="en-US" sz="2400" b="1">
                <a:solidFill>
                  <a:srgbClr val="002060"/>
                </a:solidFill>
                <a:latin typeface="Arial Rounded"/>
                <a:ea typeface="Arial Rounded"/>
                <a:cs typeface="Arial Rounded"/>
                <a:sym typeface="Arial Rounded"/>
              </a:rPr>
              <a:t>GOVERNMENT PRINTING WORKS </a:t>
            </a:r>
            <a:r>
              <a:rPr lang="en-US" sz="2400" b="1">
                <a:solidFill>
                  <a:srgbClr val="E47623"/>
                </a:solidFill>
                <a:latin typeface="Arial Rounded"/>
                <a:ea typeface="Arial Rounded"/>
                <a:cs typeface="Arial Rounded"/>
                <a:sym typeface="Arial Rounded"/>
              </a:rPr>
              <a:t/>
            </a:r>
            <a:br>
              <a:rPr lang="en-US" sz="2400" b="1">
                <a:solidFill>
                  <a:srgbClr val="E47623"/>
                </a:solidFill>
                <a:latin typeface="Arial Rounded"/>
                <a:ea typeface="Arial Rounded"/>
                <a:cs typeface="Arial Rounded"/>
                <a:sym typeface="Arial Rounded"/>
              </a:rPr>
            </a:br>
            <a:r>
              <a:rPr lang="en-US" sz="2400" b="1">
                <a:solidFill>
                  <a:srgbClr val="000061"/>
                </a:solidFill>
                <a:latin typeface="Arial Rounded"/>
                <a:ea typeface="Arial Rounded"/>
                <a:cs typeface="Arial Rounded"/>
                <a:sym typeface="Arial Rounded"/>
              </a:rPr>
              <a:t>ANNUAL PERFORMANCE PLAN (APP) 2022/23</a:t>
            </a:r>
            <a:endParaRPr/>
          </a:p>
        </p:txBody>
      </p:sp>
      <p:sp>
        <p:nvSpPr>
          <p:cNvPr id="180" name="Google Shape;180;p28"/>
          <p:cNvSpPr/>
          <p:nvPr/>
        </p:nvSpPr>
        <p:spPr>
          <a:xfrm>
            <a:off x="1432080" y="3869169"/>
            <a:ext cx="5095200" cy="1023600"/>
          </a:xfrm>
          <a:prstGeom prst="rect">
            <a:avLst/>
          </a:prstGeom>
          <a:noFill/>
          <a:ln>
            <a:noFill/>
          </a:ln>
        </p:spPr>
        <p:txBody>
          <a:bodyPr spcFirstLastPara="1" wrap="square" lIns="91425" tIns="45700" rIns="91425" bIns="45700" anchor="t" anchorCtr="0">
            <a:noAutofit/>
          </a:bodyPr>
          <a:lstStyle/>
          <a:p>
            <a:pPr marL="0" marR="0" lvl="0" indent="0" algn="ctr" rtl="0">
              <a:lnSpc>
                <a:spcPct val="160000"/>
              </a:lnSpc>
              <a:spcBef>
                <a:spcPts val="0"/>
              </a:spcBef>
              <a:spcAft>
                <a:spcPts val="0"/>
              </a:spcAft>
              <a:buNone/>
            </a:pPr>
            <a:r>
              <a:rPr lang="en-US" sz="2400" b="1">
                <a:solidFill>
                  <a:srgbClr val="002060"/>
                </a:solidFill>
                <a:latin typeface="Arial Rounded"/>
                <a:ea typeface="Arial Rounded"/>
                <a:cs typeface="Arial Rounded"/>
                <a:sym typeface="Arial Rounded"/>
              </a:rPr>
              <a:t>Date: 03 May 2022</a:t>
            </a:r>
            <a:endParaRPr/>
          </a:p>
          <a:p>
            <a:pPr marL="0" marR="0" lvl="0" indent="0" algn="ctr" rtl="0">
              <a:lnSpc>
                <a:spcPct val="160000"/>
              </a:lnSpc>
              <a:spcBef>
                <a:spcPts val="0"/>
              </a:spcBef>
              <a:spcAft>
                <a:spcPts val="0"/>
              </a:spcAft>
              <a:buNone/>
            </a:pPr>
            <a:r>
              <a:rPr lang="en-US" sz="2400" b="1">
                <a:solidFill>
                  <a:srgbClr val="002060"/>
                </a:solidFill>
                <a:latin typeface="Arial Rounded"/>
                <a:ea typeface="Arial Rounded"/>
                <a:cs typeface="Arial Rounded"/>
                <a:sym typeface="Arial Rounded"/>
              </a:rPr>
              <a:t>Virtual Platform</a:t>
            </a:r>
            <a:endParaRPr sz="2400" b="1">
              <a:solidFill>
                <a:srgbClr val="938953"/>
              </a:solidFill>
              <a:latin typeface="Arial Rounded"/>
              <a:ea typeface="Arial Rounded"/>
              <a:cs typeface="Arial Rounded"/>
              <a:sym typeface="Arial Rounded"/>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aphicFrame>
        <p:nvGraphicFramePr>
          <p:cNvPr id="231" name="Google Shape;231;p37"/>
          <p:cNvGraphicFramePr/>
          <p:nvPr/>
        </p:nvGraphicFramePr>
        <p:xfrm>
          <a:off x="249382" y="135637"/>
          <a:ext cx="3000000" cy="3000000"/>
        </p:xfrm>
        <a:graphic>
          <a:graphicData uri="http://schemas.openxmlformats.org/drawingml/2006/table">
            <a:tbl>
              <a:tblPr>
                <a:noFill/>
                <a:tableStyleId>{953968B0-8E95-4AC2-8408-CCEBBC4F5901}</a:tableStyleId>
              </a:tblPr>
              <a:tblGrid>
                <a:gridCol w="858975">
                  <a:extLst>
                    <a:ext uri="{9D8B030D-6E8A-4147-A177-3AD203B41FA5}">
                      <a16:colId xmlns:a16="http://schemas.microsoft.com/office/drawing/2014/main" val="20000"/>
                    </a:ext>
                  </a:extLst>
                </a:gridCol>
                <a:gridCol w="918575">
                  <a:extLst>
                    <a:ext uri="{9D8B030D-6E8A-4147-A177-3AD203B41FA5}">
                      <a16:colId xmlns:a16="http://schemas.microsoft.com/office/drawing/2014/main" val="20001"/>
                    </a:ext>
                  </a:extLst>
                </a:gridCol>
                <a:gridCol w="842000">
                  <a:extLst>
                    <a:ext uri="{9D8B030D-6E8A-4147-A177-3AD203B41FA5}">
                      <a16:colId xmlns:a16="http://schemas.microsoft.com/office/drawing/2014/main" val="20002"/>
                    </a:ext>
                  </a:extLst>
                </a:gridCol>
                <a:gridCol w="1103950">
                  <a:extLst>
                    <a:ext uri="{9D8B030D-6E8A-4147-A177-3AD203B41FA5}">
                      <a16:colId xmlns:a16="http://schemas.microsoft.com/office/drawing/2014/main" val="20003"/>
                    </a:ext>
                  </a:extLst>
                </a:gridCol>
                <a:gridCol w="1077575">
                  <a:extLst>
                    <a:ext uri="{9D8B030D-6E8A-4147-A177-3AD203B41FA5}">
                      <a16:colId xmlns:a16="http://schemas.microsoft.com/office/drawing/2014/main" val="20004"/>
                    </a:ext>
                  </a:extLst>
                </a:gridCol>
                <a:gridCol w="1049625">
                  <a:extLst>
                    <a:ext uri="{9D8B030D-6E8A-4147-A177-3AD203B41FA5}">
                      <a16:colId xmlns:a16="http://schemas.microsoft.com/office/drawing/2014/main" val="20005"/>
                    </a:ext>
                  </a:extLst>
                </a:gridCol>
                <a:gridCol w="971875">
                  <a:extLst>
                    <a:ext uri="{9D8B030D-6E8A-4147-A177-3AD203B41FA5}">
                      <a16:colId xmlns:a16="http://schemas.microsoft.com/office/drawing/2014/main" val="20006"/>
                    </a:ext>
                  </a:extLst>
                </a:gridCol>
                <a:gridCol w="940425">
                  <a:extLst>
                    <a:ext uri="{9D8B030D-6E8A-4147-A177-3AD203B41FA5}">
                      <a16:colId xmlns:a16="http://schemas.microsoft.com/office/drawing/2014/main" val="20007"/>
                    </a:ext>
                  </a:extLst>
                </a:gridCol>
                <a:gridCol w="935300">
                  <a:extLst>
                    <a:ext uri="{9D8B030D-6E8A-4147-A177-3AD203B41FA5}">
                      <a16:colId xmlns:a16="http://schemas.microsoft.com/office/drawing/2014/main" val="20008"/>
                    </a:ext>
                  </a:extLst>
                </a:gridCol>
              </a:tblGrid>
              <a:tr h="455725">
                <a:tc gridSpan="9">
                  <a:txBody>
                    <a:bodyPr/>
                    <a:lstStyle/>
                    <a:p>
                      <a:pPr marL="0" marR="0" lvl="0" indent="0" algn="l" rtl="0">
                        <a:lnSpc>
                          <a:spcPct val="115000"/>
                        </a:lnSpc>
                        <a:spcBef>
                          <a:spcPts val="0"/>
                        </a:spcBef>
                        <a:spcAft>
                          <a:spcPts val="0"/>
                        </a:spcAft>
                        <a:buNone/>
                      </a:pPr>
                      <a:r>
                        <a:rPr lang="en-US" sz="1200" b="1" u="none" strike="noStrike" cap="none">
                          <a:latin typeface="Arial"/>
                          <a:ea typeface="Arial"/>
                          <a:cs typeface="Arial"/>
                          <a:sym typeface="Arial"/>
                        </a:rPr>
                        <a:t>Office of the CEO, cont..</a:t>
                      </a:r>
                      <a:endParaRPr sz="1200" b="1"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5450">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Outcome </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Outputs </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Output Indicators </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Audited Performance 2019/20</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Estimated Performance 2020/21</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Clr>
                          <a:schemeClr val="dk1"/>
                        </a:buClr>
                        <a:buSzPts val="1000"/>
                        <a:buFont typeface="Arial"/>
                        <a:buNone/>
                      </a:pPr>
                      <a:r>
                        <a:rPr lang="en-US" sz="1000" b="1" u="none" strike="noStrike" cap="none">
                          <a:latin typeface="Arial"/>
                          <a:ea typeface="Arial"/>
                          <a:cs typeface="Arial"/>
                          <a:sym typeface="Arial"/>
                        </a:rPr>
                        <a:t>Estimated Performance 2021/22</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endParaRPr sz="1000" u="none" strike="noStrike" cap="none">
                        <a:latin typeface="Arial"/>
                        <a:ea typeface="Arial"/>
                        <a:cs typeface="Arial"/>
                        <a:sym typeface="Arial"/>
                      </a:endParaRPr>
                    </a:p>
                  </a:txBody>
                  <a:tcPr marL="44575" marR="44575"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u="none" strike="noStrike" cap="none">
                          <a:latin typeface="Arial"/>
                          <a:ea typeface="Arial"/>
                          <a:cs typeface="Arial"/>
                          <a:sym typeface="Arial"/>
                        </a:rPr>
                        <a:t>Medium Term Targets</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189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2022/23</a:t>
                      </a:r>
                      <a:endParaRPr sz="1000" u="none" strike="noStrike" cap="none">
                        <a:latin typeface="Arial"/>
                        <a:ea typeface="Arial"/>
                        <a:cs typeface="Arial"/>
                        <a:sym typeface="Arial"/>
                      </a:endParaRPr>
                    </a:p>
                  </a:txBody>
                  <a:tcPr marL="44575" marR="4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2023/24</a:t>
                      </a:r>
                      <a:endParaRPr sz="1000" u="none" strike="noStrike" cap="none">
                        <a:latin typeface="Arial"/>
                        <a:ea typeface="Arial"/>
                        <a:cs typeface="Arial"/>
                        <a:sym typeface="Arial"/>
                      </a:endParaRPr>
                    </a:p>
                  </a:txBody>
                  <a:tcPr marL="44575" marR="4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2024/25</a:t>
                      </a:r>
                      <a:endParaRPr sz="1000" u="none" strike="noStrike" cap="none">
                        <a:latin typeface="Arial"/>
                        <a:ea typeface="Arial"/>
                        <a:cs typeface="Arial"/>
                        <a:sym typeface="Arial"/>
                      </a:endParaRPr>
                    </a:p>
                  </a:txBody>
                  <a:tcPr marL="44575" marR="4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35450">
                <a:tc gridSpan="5">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575" marR="44575"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640350">
                <a:tc>
                  <a:txBody>
                    <a:bodyPr/>
                    <a:lstStyle/>
                    <a:p>
                      <a:pPr marL="0" marR="0" lvl="0" indent="0" algn="l" rtl="0">
                        <a:spcBef>
                          <a:spcPts val="0"/>
                        </a:spcBef>
                        <a:spcAft>
                          <a:spcPts val="0"/>
                        </a:spcAft>
                        <a:buNone/>
                      </a:pPr>
                      <a:r>
                        <a:rPr lang="en-US" sz="1000" u="none" strike="noStrike" cap="none">
                          <a:latin typeface="Arial"/>
                          <a:ea typeface="Arial"/>
                          <a:cs typeface="Arial"/>
                          <a:sym typeface="Arial"/>
                        </a:rPr>
                        <a:t>Independent and objective assurance and consulting services provided</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Annual internal audit plan implemented</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Percentage implementation of the annual internal audit plan </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r>
                        <a:rPr lang="en-US" sz="1000" u="none" strike="noStrike" cap="none">
                          <a:latin typeface="Arial"/>
                          <a:ea typeface="Arial"/>
                          <a:cs typeface="Arial"/>
                          <a:sym typeface="Arial"/>
                        </a:rPr>
                        <a:t> </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100% of approved annual internal audit plan implemented</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90% of approved annual internal audit plan implemented</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90% of approved annual internal audit plan implemented</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endParaRPr sz="1000" u="none" strike="noStrike" cap="none">
                        <a:latin typeface="Arial"/>
                        <a:ea typeface="Arial"/>
                        <a:cs typeface="Arial"/>
                        <a:sym typeface="Arial"/>
                      </a:endParaRPr>
                    </a:p>
                  </a:txBody>
                  <a:tcPr marL="44575" marR="44575"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90% of approved annual internal audit plan implemented</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90% of approved annual internal audit plan implemented</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90% of approved annual internal audit plan implemented</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757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Quarterly Target Information for 2022/23</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2757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 Indicator: </a:t>
                      </a:r>
                      <a:r>
                        <a:rPr lang="en-US" sz="1000" u="none" strike="noStrike" cap="none">
                          <a:latin typeface="Arial"/>
                          <a:ea typeface="Arial"/>
                          <a:cs typeface="Arial"/>
                          <a:sym typeface="Arial"/>
                        </a:rPr>
                        <a:t>Percentage implementation of the annual internal audit plan</a:t>
                      </a:r>
                      <a:r>
                        <a:rPr lang="en-US" sz="1000" b="1" u="none" strike="noStrike" cap="none">
                          <a:latin typeface="Arial"/>
                          <a:ea typeface="Arial"/>
                          <a:cs typeface="Arial"/>
                          <a:sym typeface="Arial"/>
                        </a:rPr>
                        <a:t> </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2757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Annual Target: </a:t>
                      </a:r>
                      <a:r>
                        <a:rPr lang="en-US" sz="1000" u="none" strike="noStrike" cap="none">
                          <a:latin typeface="Arial"/>
                          <a:ea typeface="Arial"/>
                          <a:cs typeface="Arial"/>
                          <a:sym typeface="Arial"/>
                        </a:rPr>
                        <a:t>90% of approved annual internal audit plan implemented</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2757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Reporting Period: </a:t>
                      </a:r>
                      <a:r>
                        <a:rPr lang="en-US" sz="1000" u="none" strike="noStrike" cap="none">
                          <a:latin typeface="Arial"/>
                          <a:ea typeface="Arial"/>
                          <a:cs typeface="Arial"/>
                          <a:sym typeface="Arial"/>
                        </a:rPr>
                        <a:t>Quarterly</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757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1 Target: </a:t>
                      </a:r>
                      <a:r>
                        <a:rPr lang="en-US" sz="1000" u="none" strike="noStrike" cap="none">
                          <a:latin typeface="Arial"/>
                          <a:ea typeface="Arial"/>
                          <a:cs typeface="Arial"/>
                          <a:sym typeface="Arial"/>
                        </a:rPr>
                        <a:t>20% of approved annual internal audit plan implemented</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2757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2 Target: </a:t>
                      </a:r>
                      <a:r>
                        <a:rPr lang="en-US" sz="1000" u="none" strike="noStrike" cap="none">
                          <a:latin typeface="Arial"/>
                          <a:ea typeface="Arial"/>
                          <a:cs typeface="Arial"/>
                          <a:sym typeface="Arial"/>
                        </a:rPr>
                        <a:t>25% of approved annual internal audit plan implemented</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2757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3 Target: </a:t>
                      </a:r>
                      <a:r>
                        <a:rPr lang="en-US" sz="1000" u="none" strike="noStrike" cap="none">
                          <a:latin typeface="Arial"/>
                          <a:ea typeface="Arial"/>
                          <a:cs typeface="Arial"/>
                          <a:sym typeface="Arial"/>
                        </a:rPr>
                        <a:t>25% of approved annual internal audit plan implemented</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2757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4 Target: </a:t>
                      </a:r>
                      <a:r>
                        <a:rPr lang="en-US" sz="1000" u="none" strike="noStrike" cap="none">
                          <a:latin typeface="Arial"/>
                          <a:ea typeface="Arial"/>
                          <a:cs typeface="Arial"/>
                          <a:sym typeface="Arial"/>
                        </a:rPr>
                        <a:t>20% of approved annual internal audit plan implemented</a:t>
                      </a:r>
                      <a:endParaRPr sz="1000" u="none" strike="noStrike" cap="none">
                        <a:latin typeface="Arial"/>
                        <a:ea typeface="Arial"/>
                        <a:cs typeface="Arial"/>
                        <a:sym typeface="Arial"/>
                      </a:endParaRPr>
                    </a:p>
                  </a:txBody>
                  <a:tcPr marL="44575" marR="44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1592159" y="274638"/>
            <a:ext cx="71043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Arial"/>
              <a:buNone/>
            </a:pPr>
            <a:endParaRPr/>
          </a:p>
        </p:txBody>
      </p:sp>
      <p:sp>
        <p:nvSpPr>
          <p:cNvPr id="237" name="Google Shape;237;p38"/>
          <p:cNvSpPr txBox="1">
            <a:spLocks noGrp="1"/>
          </p:cNvSpPr>
          <p:nvPr>
            <p:ph type="body" idx="1"/>
          </p:nvPr>
        </p:nvSpPr>
        <p:spPr>
          <a:xfrm>
            <a:off x="1582610" y="4818184"/>
            <a:ext cx="7104300" cy="1314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3200"/>
              <a:buNone/>
            </a:pPr>
            <a:r>
              <a:rPr lang="en-US" b="1">
                <a:solidFill>
                  <a:srgbClr val="002060"/>
                </a:solidFill>
                <a:latin typeface="Arial"/>
                <a:ea typeface="Arial"/>
                <a:cs typeface="Arial"/>
                <a:sym typeface="Arial"/>
              </a:rPr>
              <a:t>BRANCH: OPERATIONS AND PRODUCTION</a:t>
            </a:r>
            <a:endParaRPr b="1">
              <a:solidFill>
                <a:srgbClr val="002060"/>
              </a:solidFill>
              <a:latin typeface="Arial"/>
              <a:ea typeface="Arial"/>
              <a:cs typeface="Arial"/>
              <a:sym typeface="Arial"/>
            </a:endParaRPr>
          </a:p>
          <a:p>
            <a:pPr marL="342900" lvl="0" indent="-139700" algn="l" rtl="0">
              <a:spcBef>
                <a:spcPts val="640"/>
              </a:spcBef>
              <a:spcAft>
                <a:spcPts val="0"/>
              </a:spcAft>
              <a:buClr>
                <a:schemeClr val="dk1"/>
              </a:buClr>
              <a:buSzPts val="3200"/>
              <a:buNone/>
            </a:pPr>
            <a:endParaRPr/>
          </a:p>
        </p:txBody>
      </p:sp>
      <p:pic>
        <p:nvPicPr>
          <p:cNvPr id="238" name="Google Shape;238;p38"/>
          <p:cNvPicPr preferRelativeResize="0"/>
          <p:nvPr/>
        </p:nvPicPr>
        <p:blipFill rotWithShape="1">
          <a:blip r:embed="rId3">
            <a:alphaModFix/>
          </a:blip>
          <a:srcRect/>
          <a:stretch/>
        </p:blipFill>
        <p:spPr>
          <a:xfrm>
            <a:off x="304800" y="101601"/>
            <a:ext cx="8513884" cy="47233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aphicFrame>
        <p:nvGraphicFramePr>
          <p:cNvPr id="243" name="Google Shape;243;p39"/>
          <p:cNvGraphicFramePr/>
          <p:nvPr/>
        </p:nvGraphicFramePr>
        <p:xfrm>
          <a:off x="247649" y="92367"/>
          <a:ext cx="3000000" cy="3000000"/>
        </p:xfrm>
        <a:graphic>
          <a:graphicData uri="http://schemas.openxmlformats.org/drawingml/2006/table">
            <a:tbl>
              <a:tblPr>
                <a:noFill/>
                <a:tableStyleId>{953968B0-8E95-4AC2-8408-CCEBBC4F5901}</a:tableStyleId>
              </a:tblPr>
              <a:tblGrid>
                <a:gridCol w="774700">
                  <a:extLst>
                    <a:ext uri="{9D8B030D-6E8A-4147-A177-3AD203B41FA5}">
                      <a16:colId xmlns:a16="http://schemas.microsoft.com/office/drawing/2014/main" val="20000"/>
                    </a:ext>
                  </a:extLst>
                </a:gridCol>
                <a:gridCol w="864100">
                  <a:extLst>
                    <a:ext uri="{9D8B030D-6E8A-4147-A177-3AD203B41FA5}">
                      <a16:colId xmlns:a16="http://schemas.microsoft.com/office/drawing/2014/main" val="20001"/>
                    </a:ext>
                  </a:extLst>
                </a:gridCol>
                <a:gridCol w="983275">
                  <a:extLst>
                    <a:ext uri="{9D8B030D-6E8A-4147-A177-3AD203B41FA5}">
                      <a16:colId xmlns:a16="http://schemas.microsoft.com/office/drawing/2014/main" val="20002"/>
                    </a:ext>
                  </a:extLst>
                </a:gridCol>
                <a:gridCol w="1072675">
                  <a:extLst>
                    <a:ext uri="{9D8B030D-6E8A-4147-A177-3AD203B41FA5}">
                      <a16:colId xmlns:a16="http://schemas.microsoft.com/office/drawing/2014/main" val="20003"/>
                    </a:ext>
                  </a:extLst>
                </a:gridCol>
                <a:gridCol w="1072675">
                  <a:extLst>
                    <a:ext uri="{9D8B030D-6E8A-4147-A177-3AD203B41FA5}">
                      <a16:colId xmlns:a16="http://schemas.microsoft.com/office/drawing/2014/main" val="20004"/>
                    </a:ext>
                  </a:extLst>
                </a:gridCol>
                <a:gridCol w="1087225">
                  <a:extLst>
                    <a:ext uri="{9D8B030D-6E8A-4147-A177-3AD203B41FA5}">
                      <a16:colId xmlns:a16="http://schemas.microsoft.com/office/drawing/2014/main" val="20005"/>
                    </a:ext>
                  </a:extLst>
                </a:gridCol>
                <a:gridCol w="1058425">
                  <a:extLst>
                    <a:ext uri="{9D8B030D-6E8A-4147-A177-3AD203B41FA5}">
                      <a16:colId xmlns:a16="http://schemas.microsoft.com/office/drawing/2014/main" val="20006"/>
                    </a:ext>
                  </a:extLst>
                </a:gridCol>
                <a:gridCol w="944000">
                  <a:extLst>
                    <a:ext uri="{9D8B030D-6E8A-4147-A177-3AD203B41FA5}">
                      <a16:colId xmlns:a16="http://schemas.microsoft.com/office/drawing/2014/main" val="20007"/>
                    </a:ext>
                  </a:extLst>
                </a:gridCol>
                <a:gridCol w="972600">
                  <a:extLst>
                    <a:ext uri="{9D8B030D-6E8A-4147-A177-3AD203B41FA5}">
                      <a16:colId xmlns:a16="http://schemas.microsoft.com/office/drawing/2014/main" val="20008"/>
                    </a:ext>
                  </a:extLst>
                </a:gridCol>
              </a:tblGrid>
              <a:tr h="503950">
                <a:tc gridSpan="9">
                  <a:txBody>
                    <a:bodyPr/>
                    <a:lstStyle/>
                    <a:p>
                      <a:pPr marL="0" marR="0" lvl="0" indent="0" algn="l" rtl="0">
                        <a:spcBef>
                          <a:spcPts val="0"/>
                        </a:spcBef>
                        <a:spcAft>
                          <a:spcPts val="0"/>
                        </a:spcAft>
                        <a:buNone/>
                      </a:pPr>
                      <a:r>
                        <a:rPr lang="en-US" sz="1200" b="1" u="none" strike="noStrike" cap="none">
                          <a:latin typeface="Arial"/>
                          <a:ea typeface="Arial"/>
                          <a:cs typeface="Arial"/>
                          <a:sym typeface="Arial"/>
                        </a:rPr>
                        <a:t>Branch: Operations and Production</a:t>
                      </a:r>
                      <a:endParaRPr sz="12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6750">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Outcome </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Outputs </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 Indicators </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Audited Performance</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2019/20</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Estimated Performance </a:t>
                      </a:r>
                      <a:endParaRPr sz="1000" u="none" strike="noStrike" cap="none">
                        <a:latin typeface="Arial"/>
                        <a:ea typeface="Arial"/>
                        <a:cs typeface="Arial"/>
                        <a:sym typeface="Arial"/>
                      </a:endParaRPr>
                    </a:p>
                    <a:p>
                      <a:pPr marL="0" marR="0" lvl="0" indent="0" algn="l" rtl="0">
                        <a:spcBef>
                          <a:spcPts val="0"/>
                        </a:spcBef>
                        <a:spcAft>
                          <a:spcPts val="0"/>
                        </a:spcAft>
                        <a:buNone/>
                      </a:pPr>
                      <a:r>
                        <a:rPr lang="en-US" sz="1000" b="1" u="none" strike="noStrike" cap="none">
                          <a:latin typeface="Arial"/>
                          <a:ea typeface="Arial"/>
                          <a:cs typeface="Arial"/>
                          <a:sym typeface="Arial"/>
                        </a:rPr>
                        <a:t>2020/21</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Estimated Performance </a:t>
                      </a:r>
                      <a:endParaRPr sz="1000" u="none" strike="noStrike" cap="none">
                        <a:latin typeface="Arial"/>
                        <a:ea typeface="Arial"/>
                        <a:cs typeface="Arial"/>
                        <a:sym typeface="Arial"/>
                      </a:endParaRPr>
                    </a:p>
                    <a:p>
                      <a:pPr marL="0" marR="0" lvl="0" indent="0" algn="l" rtl="0">
                        <a:spcBef>
                          <a:spcPts val="0"/>
                        </a:spcBef>
                        <a:spcAft>
                          <a:spcPts val="0"/>
                        </a:spcAft>
                        <a:buNone/>
                      </a:pPr>
                      <a:r>
                        <a:rPr lang="en-US" sz="1000" b="1" u="none" strike="noStrike" cap="none">
                          <a:latin typeface="Arial"/>
                          <a:ea typeface="Arial"/>
                          <a:cs typeface="Arial"/>
                          <a:sym typeface="Arial"/>
                        </a:rPr>
                        <a:t>2021/22</a:t>
                      </a:r>
                      <a:endParaRPr sz="1000" u="none" strike="noStrike" cap="none">
                        <a:latin typeface="Arial"/>
                        <a:ea typeface="Arial"/>
                        <a:cs typeface="Arial"/>
                        <a:sym typeface="Arial"/>
                      </a:endParaRPr>
                    </a:p>
                    <a:p>
                      <a:pPr marL="0" marR="0" lvl="0" indent="0" algn="l" rtl="0">
                        <a:spcBef>
                          <a:spcPts val="600"/>
                        </a:spcBef>
                        <a:spcAft>
                          <a:spcPts val="0"/>
                        </a:spcAft>
                        <a:buNone/>
                      </a:pPr>
                      <a:endParaRPr sz="1000" u="none" strike="noStrike" cap="none">
                        <a:latin typeface="Arial"/>
                        <a:ea typeface="Arial"/>
                        <a:cs typeface="Arial"/>
                        <a:sym typeface="Arial"/>
                      </a:endParaRPr>
                    </a:p>
                  </a:txBody>
                  <a:tcPr marL="37900" marR="379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000" b="1" u="none" strike="noStrike" cap="none">
                          <a:latin typeface="Arial"/>
                          <a:ea typeface="Arial"/>
                          <a:cs typeface="Arial"/>
                          <a:sym typeface="Arial"/>
                        </a:rPr>
                        <a:t>Medium Term Targets</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361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2022/23</a:t>
                      </a:r>
                      <a:endParaRPr sz="1000" u="none" strike="noStrike" cap="none">
                        <a:latin typeface="Arial"/>
                        <a:ea typeface="Arial"/>
                        <a:cs typeface="Arial"/>
                        <a:sym typeface="Arial"/>
                      </a:endParaRPr>
                    </a:p>
                  </a:txBody>
                  <a:tcPr marL="37900" marR="379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2023/24</a:t>
                      </a:r>
                      <a:endParaRPr sz="1000" u="none" strike="noStrike" cap="none">
                        <a:latin typeface="Arial"/>
                        <a:ea typeface="Arial"/>
                        <a:cs typeface="Arial"/>
                        <a:sym typeface="Arial"/>
                      </a:endParaRPr>
                    </a:p>
                  </a:txBody>
                  <a:tcPr marL="37900" marR="379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2024/25</a:t>
                      </a:r>
                      <a:endParaRPr sz="1000" u="none" strike="noStrike" cap="none">
                        <a:latin typeface="Arial"/>
                        <a:ea typeface="Arial"/>
                        <a:cs typeface="Arial"/>
                        <a:sym typeface="Arial"/>
                      </a:endParaRPr>
                    </a:p>
                  </a:txBody>
                  <a:tcPr marL="37900" marR="379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122400">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Security printed materials produced</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Identity Documents/ cards that conform to client specifications distributed</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r>
                        <a:rPr lang="en-US" sz="1000" u="none" strike="noStrike" cap="none">
                          <a:solidFill>
                            <a:srgbClr val="000000"/>
                          </a:solidFill>
                          <a:latin typeface="Arial"/>
                          <a:ea typeface="Arial"/>
                          <a:cs typeface="Arial"/>
                          <a:sym typeface="Arial"/>
                        </a:rPr>
                        <a:t> </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Percentage of Identity Documents/ cards distributed that conform to client specifications </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2 822 174 Identity Documents/ cards delivered that conform to client specifications</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Identity Documents/ cards delivered that conform to  client specifications</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solidFill>
                            <a:srgbClr val="000000"/>
                          </a:solidFill>
                          <a:latin typeface="Arial"/>
                          <a:ea typeface="Arial"/>
                          <a:cs typeface="Arial"/>
                          <a:sym typeface="Arial"/>
                        </a:rPr>
                        <a:t>100% of Identity Documents/ cards delivered that conform to  client specifications</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endParaRPr sz="1000" u="none" strike="noStrike" cap="none">
                        <a:latin typeface="Arial"/>
                        <a:ea typeface="Arial"/>
                        <a:cs typeface="Arial"/>
                        <a:sym typeface="Arial"/>
                      </a:endParaRPr>
                    </a:p>
                  </a:txBody>
                  <a:tcPr marL="37900" marR="379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Identity Documents/ cards delivered that conform to  client specifications</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Identity Documents/ cards delivered that conform to client specifications</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Identity Documents/ cards delivered  that conform to client specifications</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16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Quarterly Target Information for 2022/23</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609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 Indicator: </a:t>
                      </a:r>
                      <a:r>
                        <a:rPr lang="en-US" sz="1000" u="none" strike="noStrike" cap="none">
                          <a:latin typeface="Arial"/>
                          <a:ea typeface="Arial"/>
                          <a:cs typeface="Arial"/>
                          <a:sym typeface="Arial"/>
                        </a:rPr>
                        <a:t>Percentage of Identity Documents/ cards delivered that conform to client specifications </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609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Annual Target: </a:t>
                      </a:r>
                      <a:r>
                        <a:rPr lang="en-US" sz="1000" u="none" strike="noStrike" cap="none">
                          <a:latin typeface="Arial"/>
                          <a:ea typeface="Arial"/>
                          <a:cs typeface="Arial"/>
                          <a:sym typeface="Arial"/>
                        </a:rPr>
                        <a:t>100% of Identity Documents/ cards delivered that conform to the client specifications</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609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Reporting Period: </a:t>
                      </a:r>
                      <a:r>
                        <a:rPr lang="en-US" sz="1000" u="none" strike="noStrike" cap="none">
                          <a:latin typeface="Arial"/>
                          <a:ea typeface="Arial"/>
                          <a:cs typeface="Arial"/>
                          <a:sym typeface="Arial"/>
                        </a:rPr>
                        <a:t>Quarterly</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09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1 Target: </a:t>
                      </a:r>
                      <a:r>
                        <a:rPr lang="en-US" sz="1000" u="none" strike="noStrike" cap="none">
                          <a:latin typeface="Arial"/>
                          <a:ea typeface="Arial"/>
                          <a:cs typeface="Arial"/>
                          <a:sym typeface="Arial"/>
                        </a:rPr>
                        <a:t>100% of Identity Documents/ cards delivered that conform to client specifications</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09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2 Target: </a:t>
                      </a:r>
                      <a:r>
                        <a:rPr lang="en-US" sz="1000" u="none" strike="noStrike" cap="none">
                          <a:latin typeface="Arial"/>
                          <a:ea typeface="Arial"/>
                          <a:cs typeface="Arial"/>
                          <a:sym typeface="Arial"/>
                        </a:rPr>
                        <a:t>100% of Identity Documents/ cards delivered that conform to client specifications</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609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3 Target: </a:t>
                      </a:r>
                      <a:r>
                        <a:rPr lang="en-US" sz="1000" u="none" strike="noStrike" cap="none">
                          <a:latin typeface="Arial"/>
                          <a:ea typeface="Arial"/>
                          <a:cs typeface="Arial"/>
                          <a:sym typeface="Arial"/>
                        </a:rPr>
                        <a:t>100% of Identity Documents/ cards delivered that conform to client specifications</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609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4 Target: </a:t>
                      </a:r>
                      <a:r>
                        <a:rPr lang="en-US" sz="1000" u="none" strike="noStrike" cap="none">
                          <a:latin typeface="Arial"/>
                          <a:ea typeface="Arial"/>
                          <a:cs typeface="Arial"/>
                          <a:sym typeface="Arial"/>
                        </a:rPr>
                        <a:t>100% of Identity Documents/ cards delivered that conform to client specifications</a:t>
                      </a:r>
                      <a:endParaRPr sz="1000" u="none" strike="noStrike" cap="none">
                        <a:latin typeface="Arial"/>
                        <a:ea typeface="Arial"/>
                        <a:cs typeface="Arial"/>
                        <a:sym typeface="Arial"/>
                      </a:endParaRPr>
                    </a:p>
                  </a:txBody>
                  <a:tcPr marL="37900" marR="37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aphicFrame>
        <p:nvGraphicFramePr>
          <p:cNvPr id="248" name="Google Shape;248;p40"/>
          <p:cNvGraphicFramePr/>
          <p:nvPr/>
        </p:nvGraphicFramePr>
        <p:xfrm>
          <a:off x="258619" y="73893"/>
          <a:ext cx="3000000" cy="3000000"/>
        </p:xfrm>
        <a:graphic>
          <a:graphicData uri="http://schemas.openxmlformats.org/drawingml/2006/table">
            <a:tbl>
              <a:tblPr>
                <a:noFill/>
                <a:tableStyleId>{953968B0-8E95-4AC2-8408-CCEBBC4F5901}</a:tableStyleId>
              </a:tblPr>
              <a:tblGrid>
                <a:gridCol w="665475">
                  <a:extLst>
                    <a:ext uri="{9D8B030D-6E8A-4147-A177-3AD203B41FA5}">
                      <a16:colId xmlns:a16="http://schemas.microsoft.com/office/drawing/2014/main" val="20000"/>
                    </a:ext>
                  </a:extLst>
                </a:gridCol>
                <a:gridCol w="916225">
                  <a:extLst>
                    <a:ext uri="{9D8B030D-6E8A-4147-A177-3AD203B41FA5}">
                      <a16:colId xmlns:a16="http://schemas.microsoft.com/office/drawing/2014/main" val="20001"/>
                    </a:ext>
                  </a:extLst>
                </a:gridCol>
                <a:gridCol w="1022325">
                  <a:extLst>
                    <a:ext uri="{9D8B030D-6E8A-4147-A177-3AD203B41FA5}">
                      <a16:colId xmlns:a16="http://schemas.microsoft.com/office/drawing/2014/main" val="20002"/>
                    </a:ext>
                  </a:extLst>
                </a:gridCol>
                <a:gridCol w="1018400">
                  <a:extLst>
                    <a:ext uri="{9D8B030D-6E8A-4147-A177-3AD203B41FA5}">
                      <a16:colId xmlns:a16="http://schemas.microsoft.com/office/drawing/2014/main" val="20003"/>
                    </a:ext>
                  </a:extLst>
                </a:gridCol>
                <a:gridCol w="1028100">
                  <a:extLst>
                    <a:ext uri="{9D8B030D-6E8A-4147-A177-3AD203B41FA5}">
                      <a16:colId xmlns:a16="http://schemas.microsoft.com/office/drawing/2014/main" val="20004"/>
                    </a:ext>
                  </a:extLst>
                </a:gridCol>
                <a:gridCol w="1174775">
                  <a:extLst>
                    <a:ext uri="{9D8B030D-6E8A-4147-A177-3AD203B41FA5}">
                      <a16:colId xmlns:a16="http://schemas.microsoft.com/office/drawing/2014/main" val="20005"/>
                    </a:ext>
                  </a:extLst>
                </a:gridCol>
                <a:gridCol w="1003025">
                  <a:extLst>
                    <a:ext uri="{9D8B030D-6E8A-4147-A177-3AD203B41FA5}">
                      <a16:colId xmlns:a16="http://schemas.microsoft.com/office/drawing/2014/main" val="20006"/>
                    </a:ext>
                  </a:extLst>
                </a:gridCol>
                <a:gridCol w="916225">
                  <a:extLst>
                    <a:ext uri="{9D8B030D-6E8A-4147-A177-3AD203B41FA5}">
                      <a16:colId xmlns:a16="http://schemas.microsoft.com/office/drawing/2014/main" val="20007"/>
                    </a:ext>
                  </a:extLst>
                </a:gridCol>
                <a:gridCol w="858375">
                  <a:extLst>
                    <a:ext uri="{9D8B030D-6E8A-4147-A177-3AD203B41FA5}">
                      <a16:colId xmlns:a16="http://schemas.microsoft.com/office/drawing/2014/main" val="20008"/>
                    </a:ext>
                  </a:extLst>
                </a:gridCol>
              </a:tblGrid>
              <a:tr h="417625">
                <a:tc gridSpan="9">
                  <a:txBody>
                    <a:bodyPr/>
                    <a:lstStyle/>
                    <a:p>
                      <a:pPr marL="0" marR="0" lvl="0" indent="0" algn="l" rtl="0">
                        <a:lnSpc>
                          <a:spcPct val="115000"/>
                        </a:lnSpc>
                        <a:spcBef>
                          <a:spcPts val="0"/>
                        </a:spcBef>
                        <a:spcAft>
                          <a:spcPts val="0"/>
                        </a:spcAft>
                        <a:buNone/>
                      </a:pPr>
                      <a:r>
                        <a:rPr lang="en-US" sz="1200" b="1" u="none" strike="noStrike" cap="none">
                          <a:latin typeface="Arial"/>
                          <a:ea typeface="Arial"/>
                          <a:cs typeface="Arial"/>
                          <a:sym typeface="Arial"/>
                        </a:rPr>
                        <a:t>Branch: Operations and Production, cont…</a:t>
                      </a:r>
                      <a:endParaRPr sz="12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8600">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Outcome </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Outputs </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Output Indicators </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Audited Performance</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2019/20</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Estimated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2020/21</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Estimated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2021/22</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endParaRPr sz="1000" u="none" strike="noStrike" cap="none">
                        <a:latin typeface="Arial"/>
                        <a:ea typeface="Arial"/>
                        <a:cs typeface="Arial"/>
                        <a:sym typeface="Arial"/>
                      </a:endParaRPr>
                    </a:p>
                  </a:txBody>
                  <a:tcPr marL="42550" marR="4255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u="none" strike="noStrike" cap="none">
                          <a:latin typeface="Arial"/>
                          <a:ea typeface="Arial"/>
                          <a:cs typeface="Arial"/>
                          <a:sym typeface="Arial"/>
                        </a:rPr>
                        <a:t>Medium Term Targets</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58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lnSpc>
                          <a:spcPct val="115000"/>
                        </a:lnSpc>
                        <a:spcBef>
                          <a:spcPts val="0"/>
                        </a:spcBef>
                        <a:spcAft>
                          <a:spcPts val="0"/>
                        </a:spcAft>
                        <a:buNone/>
                      </a:pPr>
                      <a:r>
                        <a:rPr lang="en-US" sz="1000" b="1" u="none" strike="noStrike" cap="none">
                          <a:solidFill>
                            <a:srgbClr val="000000"/>
                          </a:solidFill>
                          <a:latin typeface="Arial"/>
                          <a:ea typeface="Arial"/>
                          <a:cs typeface="Arial"/>
                          <a:sym typeface="Arial"/>
                        </a:rPr>
                        <a:t>2022/23</a:t>
                      </a:r>
                      <a:endParaRPr sz="1000" u="none" strike="noStrike" cap="none">
                        <a:latin typeface="Arial"/>
                        <a:ea typeface="Arial"/>
                        <a:cs typeface="Arial"/>
                        <a:sym typeface="Arial"/>
                      </a:endParaRPr>
                    </a:p>
                  </a:txBody>
                  <a:tcPr marL="42550" marR="425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u="none" strike="noStrike" cap="none">
                          <a:solidFill>
                            <a:srgbClr val="000000"/>
                          </a:solidFill>
                          <a:latin typeface="Arial"/>
                          <a:ea typeface="Arial"/>
                          <a:cs typeface="Arial"/>
                          <a:sym typeface="Arial"/>
                        </a:rPr>
                        <a:t>2023/24</a:t>
                      </a:r>
                      <a:endParaRPr sz="1000" u="none" strike="noStrike" cap="none">
                        <a:latin typeface="Arial"/>
                        <a:ea typeface="Arial"/>
                        <a:cs typeface="Arial"/>
                        <a:sym typeface="Arial"/>
                      </a:endParaRPr>
                    </a:p>
                  </a:txBody>
                  <a:tcPr marL="42550" marR="425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u="none" strike="noStrike" cap="none">
                          <a:solidFill>
                            <a:srgbClr val="000000"/>
                          </a:solidFill>
                          <a:latin typeface="Arial"/>
                          <a:ea typeface="Arial"/>
                          <a:cs typeface="Arial"/>
                          <a:sym typeface="Arial"/>
                        </a:rPr>
                        <a:t>2024/25</a:t>
                      </a:r>
                      <a:endParaRPr sz="1000" u="none" strike="noStrike" cap="none">
                        <a:latin typeface="Arial"/>
                        <a:ea typeface="Arial"/>
                        <a:cs typeface="Arial"/>
                        <a:sym typeface="Arial"/>
                      </a:endParaRPr>
                    </a:p>
                  </a:txBody>
                  <a:tcPr marL="42550" marR="425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75475">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Security printed materials produced</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r>
                        <a:rPr lang="en-US" sz="1000" u="none" strike="noStrike" cap="none">
                          <a:solidFill>
                            <a:srgbClr val="000000"/>
                          </a:solidFill>
                          <a:latin typeface="Arial"/>
                          <a:ea typeface="Arial"/>
                          <a:cs typeface="Arial"/>
                          <a:sym typeface="Arial"/>
                        </a:rPr>
                        <a:t> </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Travel documents that conform to client specifications delivered</a:t>
                      </a:r>
                      <a:r>
                        <a:rPr lang="en-US" sz="1000" u="none" strike="noStrike" cap="none" baseline="30000">
                          <a:solidFill>
                            <a:srgbClr val="000000"/>
                          </a:solidFill>
                          <a:latin typeface="Arial"/>
                          <a:ea typeface="Arial"/>
                          <a:cs typeface="Arial"/>
                          <a:sym typeface="Arial"/>
                        </a:rPr>
                        <a:t> </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Percentage of Travel documents delivered that conform to client specifications </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a:t>
                      </a:r>
                      <a:r>
                        <a:rPr lang="en-US" sz="1000" u="none" strike="noStrike" cap="none">
                          <a:latin typeface="Arial"/>
                          <a:ea typeface="Arial"/>
                          <a:cs typeface="Arial"/>
                          <a:sym typeface="Arial"/>
                        </a:rPr>
                        <a:t>987 831 </a:t>
                      </a:r>
                      <a:r>
                        <a:rPr lang="en-US" sz="1000" u="none" strike="noStrike" cap="none">
                          <a:solidFill>
                            <a:srgbClr val="000000"/>
                          </a:solidFill>
                          <a:latin typeface="Arial"/>
                          <a:ea typeface="Arial"/>
                          <a:cs typeface="Arial"/>
                          <a:sym typeface="Arial"/>
                        </a:rPr>
                        <a:t>Travel documents delivered that conform to the client specifications</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Travel documents delivered that conform to  client specifications</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solidFill>
                            <a:srgbClr val="000000"/>
                          </a:solidFill>
                          <a:latin typeface="Arial"/>
                          <a:ea typeface="Arial"/>
                          <a:cs typeface="Arial"/>
                          <a:sym typeface="Arial"/>
                        </a:rPr>
                        <a:t>100% of Travel documents delivered that conform to  client specifications</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endParaRPr sz="1000" u="none" strike="noStrike" cap="none">
                        <a:latin typeface="Arial"/>
                        <a:ea typeface="Arial"/>
                        <a:cs typeface="Arial"/>
                        <a:sym typeface="Arial"/>
                      </a:endParaRPr>
                    </a:p>
                  </a:txBody>
                  <a:tcPr marL="42550" marR="4255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Travel documents delivered that conform to  client specifications</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Travel documents delivered that conform to client specifications</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Travel documents delivered that conform to client specifications</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47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Quarterly Target Information for 2022/23</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547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 Indicator: </a:t>
                      </a:r>
                      <a:r>
                        <a:rPr lang="en-US" sz="1000" u="none" strike="noStrike" cap="none">
                          <a:latin typeface="Arial"/>
                          <a:ea typeface="Arial"/>
                          <a:cs typeface="Arial"/>
                          <a:sym typeface="Arial"/>
                        </a:rPr>
                        <a:t>Percentage of travel documents delivered that conform to client specifications</a:t>
                      </a:r>
                      <a:r>
                        <a:rPr lang="en-US" sz="1000" b="1" u="none" strike="noStrike" cap="none">
                          <a:latin typeface="Arial"/>
                          <a:ea typeface="Arial"/>
                          <a:cs typeface="Arial"/>
                          <a:sym typeface="Arial"/>
                        </a:rPr>
                        <a:t> </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547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Annual Target: </a:t>
                      </a:r>
                      <a:r>
                        <a:rPr lang="en-US" sz="1000" u="none" strike="noStrike" cap="none">
                          <a:latin typeface="Arial"/>
                          <a:ea typeface="Arial"/>
                          <a:cs typeface="Arial"/>
                          <a:sym typeface="Arial"/>
                        </a:rPr>
                        <a:t>100% of Travel documents delivered that conform to client specifications</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547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Reporting Period: </a:t>
                      </a:r>
                      <a:r>
                        <a:rPr lang="en-US" sz="1000" u="none" strike="noStrike" cap="none">
                          <a:latin typeface="Arial"/>
                          <a:ea typeface="Arial"/>
                          <a:cs typeface="Arial"/>
                          <a:sym typeface="Arial"/>
                        </a:rPr>
                        <a:t>Quarterly</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47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1 Target: </a:t>
                      </a:r>
                      <a:r>
                        <a:rPr lang="en-US" sz="1000" u="none" strike="noStrike" cap="none">
                          <a:latin typeface="Arial"/>
                          <a:ea typeface="Arial"/>
                          <a:cs typeface="Arial"/>
                          <a:sym typeface="Arial"/>
                        </a:rPr>
                        <a:t>100% of Travel Documents delivered that conform to client specifications</a:t>
                      </a:r>
                      <a:r>
                        <a:rPr lang="en-US" sz="1000" b="1" u="none" strike="noStrike" cap="none">
                          <a:latin typeface="Arial"/>
                          <a:ea typeface="Arial"/>
                          <a:cs typeface="Arial"/>
                          <a:sym typeface="Arial"/>
                        </a:rPr>
                        <a:t> </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7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2 Target:</a:t>
                      </a:r>
                      <a:r>
                        <a:rPr lang="en-US" sz="1000" u="none" strike="noStrike" cap="none">
                          <a:latin typeface="Arial"/>
                          <a:ea typeface="Arial"/>
                          <a:cs typeface="Arial"/>
                          <a:sym typeface="Arial"/>
                        </a:rPr>
                        <a:t> 100% of Travel Documents delivered that conform to client specifications</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547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3 Target: </a:t>
                      </a:r>
                      <a:r>
                        <a:rPr lang="en-US" sz="1000" u="none" strike="noStrike" cap="none">
                          <a:latin typeface="Arial"/>
                          <a:ea typeface="Arial"/>
                          <a:cs typeface="Arial"/>
                          <a:sym typeface="Arial"/>
                        </a:rPr>
                        <a:t>100% of Travel Documents delivered that conform to client specifications</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547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4 Target: </a:t>
                      </a:r>
                      <a:r>
                        <a:rPr lang="en-US" sz="1000" u="none" strike="noStrike" cap="none">
                          <a:latin typeface="Arial"/>
                          <a:ea typeface="Arial"/>
                          <a:cs typeface="Arial"/>
                          <a:sym typeface="Arial"/>
                        </a:rPr>
                        <a:t>100% of Travel Documents delivered that conform to client specifications</a:t>
                      </a:r>
                      <a:endParaRPr sz="1000" u="none" strike="noStrike" cap="none">
                        <a:latin typeface="Arial"/>
                        <a:ea typeface="Arial"/>
                        <a:cs typeface="Arial"/>
                        <a:sym typeface="Arial"/>
                      </a:endParaRPr>
                    </a:p>
                  </a:txBody>
                  <a:tcPr marL="42550" marR="425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aphicFrame>
        <p:nvGraphicFramePr>
          <p:cNvPr id="253" name="Google Shape;253;p41"/>
          <p:cNvGraphicFramePr/>
          <p:nvPr/>
        </p:nvGraphicFramePr>
        <p:xfrm>
          <a:off x="267856" y="83125"/>
          <a:ext cx="3000000" cy="3000000"/>
        </p:xfrm>
        <a:graphic>
          <a:graphicData uri="http://schemas.openxmlformats.org/drawingml/2006/table">
            <a:tbl>
              <a:tblPr>
                <a:noFill/>
                <a:tableStyleId>{953968B0-8E95-4AC2-8408-CCEBBC4F5901}</a:tableStyleId>
              </a:tblPr>
              <a:tblGrid>
                <a:gridCol w="757375">
                  <a:extLst>
                    <a:ext uri="{9D8B030D-6E8A-4147-A177-3AD203B41FA5}">
                      <a16:colId xmlns:a16="http://schemas.microsoft.com/office/drawing/2014/main" val="20000"/>
                    </a:ext>
                  </a:extLst>
                </a:gridCol>
                <a:gridCol w="961725">
                  <a:extLst>
                    <a:ext uri="{9D8B030D-6E8A-4147-A177-3AD203B41FA5}">
                      <a16:colId xmlns:a16="http://schemas.microsoft.com/office/drawing/2014/main" val="20001"/>
                    </a:ext>
                  </a:extLst>
                </a:gridCol>
                <a:gridCol w="893175">
                  <a:extLst>
                    <a:ext uri="{9D8B030D-6E8A-4147-A177-3AD203B41FA5}">
                      <a16:colId xmlns:a16="http://schemas.microsoft.com/office/drawing/2014/main" val="20002"/>
                    </a:ext>
                  </a:extLst>
                </a:gridCol>
                <a:gridCol w="1210100">
                  <a:extLst>
                    <a:ext uri="{9D8B030D-6E8A-4147-A177-3AD203B41FA5}">
                      <a16:colId xmlns:a16="http://schemas.microsoft.com/office/drawing/2014/main" val="20003"/>
                    </a:ext>
                  </a:extLst>
                </a:gridCol>
                <a:gridCol w="893175">
                  <a:extLst>
                    <a:ext uri="{9D8B030D-6E8A-4147-A177-3AD203B41FA5}">
                      <a16:colId xmlns:a16="http://schemas.microsoft.com/office/drawing/2014/main" val="20004"/>
                    </a:ext>
                  </a:extLst>
                </a:gridCol>
                <a:gridCol w="912375">
                  <a:extLst>
                    <a:ext uri="{9D8B030D-6E8A-4147-A177-3AD203B41FA5}">
                      <a16:colId xmlns:a16="http://schemas.microsoft.com/office/drawing/2014/main" val="20005"/>
                    </a:ext>
                  </a:extLst>
                </a:gridCol>
                <a:gridCol w="1027625">
                  <a:extLst>
                    <a:ext uri="{9D8B030D-6E8A-4147-A177-3AD203B41FA5}">
                      <a16:colId xmlns:a16="http://schemas.microsoft.com/office/drawing/2014/main" val="20006"/>
                    </a:ext>
                  </a:extLst>
                </a:gridCol>
                <a:gridCol w="883575">
                  <a:extLst>
                    <a:ext uri="{9D8B030D-6E8A-4147-A177-3AD203B41FA5}">
                      <a16:colId xmlns:a16="http://schemas.microsoft.com/office/drawing/2014/main" val="20007"/>
                    </a:ext>
                  </a:extLst>
                </a:gridCol>
                <a:gridCol w="1056450">
                  <a:extLst>
                    <a:ext uri="{9D8B030D-6E8A-4147-A177-3AD203B41FA5}">
                      <a16:colId xmlns:a16="http://schemas.microsoft.com/office/drawing/2014/main" val="20008"/>
                    </a:ext>
                  </a:extLst>
                </a:gridCol>
              </a:tblGrid>
              <a:tr h="523450">
                <a:tc gridSpan="9">
                  <a:txBody>
                    <a:bodyPr/>
                    <a:lstStyle/>
                    <a:p>
                      <a:pPr marL="0" marR="0" lvl="0" indent="0" algn="l" rtl="0">
                        <a:lnSpc>
                          <a:spcPct val="115000"/>
                        </a:lnSpc>
                        <a:spcBef>
                          <a:spcPts val="0"/>
                        </a:spcBef>
                        <a:spcAft>
                          <a:spcPts val="0"/>
                        </a:spcAft>
                        <a:buNone/>
                      </a:pPr>
                      <a:r>
                        <a:rPr lang="en-US" sz="1200" b="1" u="none" strike="noStrike" cap="none">
                          <a:latin typeface="Arial"/>
                          <a:ea typeface="Arial"/>
                          <a:cs typeface="Arial"/>
                          <a:sym typeface="Arial"/>
                        </a:rPr>
                        <a:t>Branch: Operations and Production, cont…</a:t>
                      </a:r>
                      <a:endParaRPr sz="12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3350">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Outcome </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Outputs </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Output Indicators </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Audited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2019/20</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Estimated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2020/21</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Estimated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2021/22</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endParaRPr sz="1000" u="none" strike="noStrike" cap="none">
                        <a:latin typeface="Arial"/>
                        <a:ea typeface="Arial"/>
                        <a:cs typeface="Arial"/>
                        <a:sym typeface="Arial"/>
                      </a:endParaRPr>
                    </a:p>
                  </a:txBody>
                  <a:tcPr marL="42400" marR="424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u="none" strike="noStrike" cap="none">
                          <a:latin typeface="Arial"/>
                          <a:ea typeface="Arial"/>
                          <a:cs typeface="Arial"/>
                          <a:sym typeface="Arial"/>
                        </a:rPr>
                        <a:t>Medium Term Targets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667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lnSpc>
                          <a:spcPct val="115000"/>
                        </a:lnSpc>
                        <a:spcBef>
                          <a:spcPts val="0"/>
                        </a:spcBef>
                        <a:spcAft>
                          <a:spcPts val="0"/>
                        </a:spcAft>
                        <a:buNone/>
                      </a:pPr>
                      <a:r>
                        <a:rPr lang="en-US" sz="1000" b="1" u="none" strike="noStrike" cap="none">
                          <a:solidFill>
                            <a:srgbClr val="000000"/>
                          </a:solidFill>
                          <a:latin typeface="Arial"/>
                          <a:ea typeface="Arial"/>
                          <a:cs typeface="Arial"/>
                          <a:sym typeface="Arial"/>
                        </a:rPr>
                        <a:t>2022/23</a:t>
                      </a:r>
                      <a:endParaRPr sz="1000" u="none" strike="noStrike" cap="none">
                        <a:latin typeface="Arial"/>
                        <a:ea typeface="Arial"/>
                        <a:cs typeface="Arial"/>
                        <a:sym typeface="Arial"/>
                      </a:endParaRPr>
                    </a:p>
                  </a:txBody>
                  <a:tcPr marL="42400" marR="424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u="none" strike="noStrike" cap="none">
                          <a:solidFill>
                            <a:srgbClr val="000000"/>
                          </a:solidFill>
                          <a:latin typeface="Arial"/>
                          <a:ea typeface="Arial"/>
                          <a:cs typeface="Arial"/>
                          <a:sym typeface="Arial"/>
                        </a:rPr>
                        <a:t>2023/24</a:t>
                      </a:r>
                      <a:endParaRPr sz="1000" u="none" strike="noStrike" cap="none">
                        <a:latin typeface="Arial"/>
                        <a:ea typeface="Arial"/>
                        <a:cs typeface="Arial"/>
                        <a:sym typeface="Arial"/>
                      </a:endParaRPr>
                    </a:p>
                  </a:txBody>
                  <a:tcPr marL="42400" marR="424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u="none" strike="noStrike" cap="none">
                          <a:solidFill>
                            <a:srgbClr val="000000"/>
                          </a:solidFill>
                          <a:latin typeface="Arial"/>
                          <a:ea typeface="Arial"/>
                          <a:cs typeface="Arial"/>
                          <a:sym typeface="Arial"/>
                        </a:rPr>
                        <a:t>2024/25</a:t>
                      </a:r>
                      <a:endParaRPr sz="1000" u="none" strike="noStrike" cap="none">
                        <a:latin typeface="Arial"/>
                        <a:ea typeface="Arial"/>
                        <a:cs typeface="Arial"/>
                        <a:sym typeface="Arial"/>
                      </a:endParaRPr>
                    </a:p>
                  </a:txBody>
                  <a:tcPr marL="42400" marR="424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934875">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Security printed materials produced</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Examination papers that conform to  client specifications delivered</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Percentage of examinations papers delivered  that conform to client specifications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a:t>
                      </a:r>
                      <a:r>
                        <a:rPr lang="en-US" sz="1000" u="none" strike="noStrike" cap="none">
                          <a:latin typeface="Arial"/>
                          <a:ea typeface="Arial"/>
                          <a:cs typeface="Arial"/>
                          <a:sym typeface="Arial"/>
                        </a:rPr>
                        <a:t>25 217 879 </a:t>
                      </a:r>
                      <a:r>
                        <a:rPr lang="en-US" sz="1000" u="none" strike="noStrike" cap="none">
                          <a:solidFill>
                            <a:srgbClr val="000000"/>
                          </a:solidFill>
                          <a:latin typeface="Arial"/>
                          <a:ea typeface="Arial"/>
                          <a:cs typeface="Arial"/>
                          <a:sym typeface="Arial"/>
                        </a:rPr>
                        <a:t>examination papers delivered that conform to  client specifications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examination papers delivered that conform to client specifications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solidFill>
                            <a:srgbClr val="000000"/>
                          </a:solidFill>
                          <a:latin typeface="Arial"/>
                          <a:ea typeface="Arial"/>
                          <a:cs typeface="Arial"/>
                          <a:sym typeface="Arial"/>
                        </a:rPr>
                        <a:t>100% of examination papers delivered that conform to client specifications</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endParaRPr sz="1000" u="none" strike="noStrike" cap="none">
                        <a:latin typeface="Arial"/>
                        <a:ea typeface="Arial"/>
                        <a:cs typeface="Arial"/>
                        <a:sym typeface="Arial"/>
                      </a:endParaRPr>
                    </a:p>
                  </a:txBody>
                  <a:tcPr marL="42400" marR="424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examination papers delivered that conform to client specifications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examination papers delivered that conform to the client specifications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examination papers delivered that conform to  client specifications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72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Quarterly Target Information for 2022/23</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167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 Indicator: </a:t>
                      </a:r>
                      <a:r>
                        <a:rPr lang="en-US" sz="1000" u="none" strike="noStrike" cap="none">
                          <a:latin typeface="Arial"/>
                          <a:ea typeface="Arial"/>
                          <a:cs typeface="Arial"/>
                          <a:sym typeface="Arial"/>
                        </a:rPr>
                        <a:t>Percentage of examinations papers delivered  that conform to client specifications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167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Annual Target: </a:t>
                      </a:r>
                      <a:r>
                        <a:rPr lang="en-US" sz="1000" u="none" strike="noStrike" cap="none">
                          <a:latin typeface="Arial"/>
                          <a:ea typeface="Arial"/>
                          <a:cs typeface="Arial"/>
                          <a:sym typeface="Arial"/>
                        </a:rPr>
                        <a:t>100% of examination papers delivered that conform to the client specifications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000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Reporting Period: </a:t>
                      </a:r>
                      <a:r>
                        <a:rPr lang="en-US" sz="1000" u="none" strike="noStrike" cap="none">
                          <a:latin typeface="Arial"/>
                          <a:ea typeface="Arial"/>
                          <a:cs typeface="Arial"/>
                          <a:sym typeface="Arial"/>
                        </a:rPr>
                        <a:t>Quarterly</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579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1 Target: </a:t>
                      </a:r>
                      <a:r>
                        <a:rPr lang="en-US" sz="1000" u="none" strike="noStrike" cap="none">
                          <a:latin typeface="Arial"/>
                          <a:ea typeface="Arial"/>
                          <a:cs typeface="Arial"/>
                          <a:sym typeface="Arial"/>
                        </a:rPr>
                        <a:t>100% of examination papers delivered that conform to client specifications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79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2 Target: </a:t>
                      </a:r>
                      <a:r>
                        <a:rPr lang="en-US" sz="1000" u="none" strike="noStrike" cap="none">
                          <a:latin typeface="Arial"/>
                          <a:ea typeface="Arial"/>
                          <a:cs typeface="Arial"/>
                          <a:sym typeface="Arial"/>
                        </a:rPr>
                        <a:t>100% of examination papers delivered that conform to client specifications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579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3 Target:</a:t>
                      </a:r>
                      <a:r>
                        <a:rPr lang="en-US" sz="1000" u="none" strike="noStrike" cap="none">
                          <a:latin typeface="Arial"/>
                          <a:ea typeface="Arial"/>
                          <a:cs typeface="Arial"/>
                          <a:sym typeface="Arial"/>
                        </a:rPr>
                        <a:t> 100% of examination papers delivered that conform to client specifications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7547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4 Target:</a:t>
                      </a:r>
                      <a:r>
                        <a:rPr lang="en-US" sz="1000" u="none" strike="noStrike" cap="none">
                          <a:latin typeface="Arial"/>
                          <a:ea typeface="Arial"/>
                          <a:cs typeface="Arial"/>
                          <a:sym typeface="Arial"/>
                        </a:rPr>
                        <a:t> 100% of examination papers delivered that conform to client specifications</a:t>
                      </a:r>
                      <a:endParaRPr sz="1000" u="none" strike="noStrike" cap="none">
                        <a:latin typeface="Arial"/>
                        <a:ea typeface="Arial"/>
                        <a:cs typeface="Arial"/>
                        <a:sym typeface="Arial"/>
                      </a:endParaRPr>
                    </a:p>
                  </a:txBody>
                  <a:tcPr marL="42400" marR="42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aphicFrame>
        <p:nvGraphicFramePr>
          <p:cNvPr id="258" name="Google Shape;258;p42"/>
          <p:cNvGraphicFramePr/>
          <p:nvPr/>
        </p:nvGraphicFramePr>
        <p:xfrm>
          <a:off x="240145" y="55174"/>
          <a:ext cx="3000000" cy="3000000"/>
        </p:xfrm>
        <a:graphic>
          <a:graphicData uri="http://schemas.openxmlformats.org/drawingml/2006/table">
            <a:tbl>
              <a:tblPr>
                <a:noFill/>
                <a:tableStyleId>{953968B0-8E95-4AC2-8408-CCEBBC4F5901}</a:tableStyleId>
              </a:tblPr>
              <a:tblGrid>
                <a:gridCol w="84772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23925">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1057275">
                  <a:extLst>
                    <a:ext uri="{9D8B030D-6E8A-4147-A177-3AD203B41FA5}">
                      <a16:colId xmlns:a16="http://schemas.microsoft.com/office/drawing/2014/main" val="20005"/>
                    </a:ext>
                  </a:extLst>
                </a:gridCol>
                <a:gridCol w="962025">
                  <a:extLst>
                    <a:ext uri="{9D8B030D-6E8A-4147-A177-3AD203B41FA5}">
                      <a16:colId xmlns:a16="http://schemas.microsoft.com/office/drawing/2014/main" val="20006"/>
                    </a:ext>
                  </a:extLst>
                </a:gridCol>
                <a:gridCol w="993325">
                  <a:extLst>
                    <a:ext uri="{9D8B030D-6E8A-4147-A177-3AD203B41FA5}">
                      <a16:colId xmlns:a16="http://schemas.microsoft.com/office/drawing/2014/main" val="20007"/>
                    </a:ext>
                  </a:extLst>
                </a:gridCol>
                <a:gridCol w="1018100">
                  <a:extLst>
                    <a:ext uri="{9D8B030D-6E8A-4147-A177-3AD203B41FA5}">
                      <a16:colId xmlns:a16="http://schemas.microsoft.com/office/drawing/2014/main" val="20008"/>
                    </a:ext>
                  </a:extLst>
                </a:gridCol>
              </a:tblGrid>
              <a:tr h="400150">
                <a:tc gridSpan="9">
                  <a:txBody>
                    <a:bodyPr/>
                    <a:lstStyle/>
                    <a:p>
                      <a:pPr marL="0" marR="0" lvl="0" indent="0" algn="l" rtl="0">
                        <a:lnSpc>
                          <a:spcPct val="115000"/>
                        </a:lnSpc>
                        <a:spcBef>
                          <a:spcPts val="0"/>
                        </a:spcBef>
                        <a:spcAft>
                          <a:spcPts val="0"/>
                        </a:spcAft>
                        <a:buNone/>
                      </a:pPr>
                      <a:r>
                        <a:rPr lang="en-US" sz="1200" b="1" u="none" strike="noStrike" cap="none">
                          <a:latin typeface="Arial"/>
                          <a:ea typeface="Arial"/>
                          <a:cs typeface="Arial"/>
                          <a:sym typeface="Arial"/>
                        </a:rPr>
                        <a:t>Branch: Operations and Production, cont..</a:t>
                      </a:r>
                      <a:endParaRPr sz="12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750">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Outcome </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Outputs </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Output Indicators </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Audited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2019/20</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Estimated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2020/21</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Estimated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2021/22</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u="none" strike="noStrike" cap="none">
                          <a:latin typeface="Arial"/>
                          <a:ea typeface="Arial"/>
                          <a:cs typeface="Arial"/>
                          <a:sym typeface="Arial"/>
                        </a:rPr>
                        <a:t>Medium Term Targets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872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2022/23</a:t>
                      </a:r>
                      <a:endParaRPr sz="1000" u="none" strike="noStrike" cap="none">
                        <a:latin typeface="Arial"/>
                        <a:ea typeface="Arial"/>
                        <a:cs typeface="Arial"/>
                        <a:sym typeface="Arial"/>
                      </a:endParaRPr>
                    </a:p>
                  </a:txBody>
                  <a:tcPr marL="39900" marR="399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u="none" strike="noStrike" cap="none">
                          <a:solidFill>
                            <a:srgbClr val="000000"/>
                          </a:solidFill>
                          <a:latin typeface="Arial"/>
                          <a:ea typeface="Arial"/>
                          <a:cs typeface="Arial"/>
                          <a:sym typeface="Arial"/>
                        </a:rPr>
                        <a:t>2023/24</a:t>
                      </a:r>
                      <a:endParaRPr sz="1000" u="none" strike="noStrike" cap="none">
                        <a:latin typeface="Arial"/>
                        <a:ea typeface="Arial"/>
                        <a:cs typeface="Arial"/>
                        <a:sym typeface="Arial"/>
                      </a:endParaRPr>
                    </a:p>
                  </a:txBody>
                  <a:tcPr marL="39900" marR="399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2024/25</a:t>
                      </a:r>
                      <a:endParaRPr sz="1000" u="none" strike="noStrike" cap="none">
                        <a:latin typeface="Arial"/>
                        <a:ea typeface="Arial"/>
                        <a:cs typeface="Arial"/>
                        <a:sym typeface="Arial"/>
                      </a:endParaRPr>
                    </a:p>
                  </a:txBody>
                  <a:tcPr marL="39900" marR="399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312725">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Government information coordinated and distributed</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Government Gazettes that conform to  client specifications published</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Percentage of Government Gazettes published that conform to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solidFill>
                            <a:srgbClr val="000000"/>
                          </a:solidFill>
                          <a:latin typeface="Arial"/>
                          <a:ea typeface="Arial"/>
                          <a:cs typeface="Arial"/>
                          <a:sym typeface="Arial"/>
                        </a:rPr>
                        <a:t>100% of 2000 </a:t>
                      </a:r>
                      <a:r>
                        <a:rPr lang="en-US" sz="1000" u="none" strike="noStrike" cap="none">
                          <a:latin typeface="Arial"/>
                          <a:ea typeface="Arial"/>
                          <a:cs typeface="Arial"/>
                          <a:sym typeface="Arial"/>
                        </a:rPr>
                        <a:t>Government Gazettes published that conform to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100% of </a:t>
                      </a:r>
                      <a:r>
                        <a:rPr lang="en-US" sz="1000" u="none" strike="noStrike" cap="none">
                          <a:latin typeface="Arial"/>
                          <a:ea typeface="Arial"/>
                          <a:cs typeface="Arial"/>
                          <a:sym typeface="Arial"/>
                        </a:rPr>
                        <a:t>Government Gazettes published that conform to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100% of Government Gazettes published that conform to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100% of Government Gazettes published that conform to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100% of Government Gazettes published that conform to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100% of Government Gazettes published that conform to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728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Quarterly Target Information for 2021/22</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728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 Indicator: </a:t>
                      </a:r>
                      <a:r>
                        <a:rPr lang="en-US" sz="1000" u="none" strike="noStrike" cap="none">
                          <a:latin typeface="Arial"/>
                          <a:ea typeface="Arial"/>
                          <a:cs typeface="Arial"/>
                          <a:sym typeface="Arial"/>
                        </a:rPr>
                        <a:t>Percentage of Government Gazettes published that conform to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728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Annual Target: </a:t>
                      </a:r>
                      <a:r>
                        <a:rPr lang="en-US" sz="1000" u="none" strike="noStrike" cap="none">
                          <a:latin typeface="Arial"/>
                          <a:ea typeface="Arial"/>
                          <a:cs typeface="Arial"/>
                          <a:sym typeface="Arial"/>
                        </a:rPr>
                        <a:t>100% of Government Gazettes published that conform to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728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Reporting Period: </a:t>
                      </a:r>
                      <a:r>
                        <a:rPr lang="en-US" sz="1000" u="none" strike="noStrike" cap="none">
                          <a:latin typeface="Arial"/>
                          <a:ea typeface="Arial"/>
                          <a:cs typeface="Arial"/>
                          <a:sym typeface="Arial"/>
                        </a:rPr>
                        <a:t>Quarterly</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728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1 Target:</a:t>
                      </a:r>
                      <a:r>
                        <a:rPr lang="en-US" sz="1000" u="none" strike="noStrike" cap="none">
                          <a:latin typeface="Arial"/>
                          <a:ea typeface="Arial"/>
                          <a:cs typeface="Arial"/>
                          <a:sym typeface="Arial"/>
                        </a:rPr>
                        <a:t> 100% of Government Gazettes published that conform the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728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2 Target: </a:t>
                      </a:r>
                      <a:r>
                        <a:rPr lang="en-US" sz="1000" u="none" strike="noStrike" cap="none">
                          <a:latin typeface="Arial"/>
                          <a:ea typeface="Arial"/>
                          <a:cs typeface="Arial"/>
                          <a:sym typeface="Arial"/>
                        </a:rPr>
                        <a:t>100% of Government Gazettes published that conform the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8957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3 Target:</a:t>
                      </a:r>
                      <a:r>
                        <a:rPr lang="en-US" sz="1000" u="none" strike="noStrike" cap="none">
                          <a:latin typeface="Arial"/>
                          <a:ea typeface="Arial"/>
                          <a:cs typeface="Arial"/>
                          <a:sym typeface="Arial"/>
                        </a:rPr>
                        <a:t> 100% of Government Gazettes published that conform the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728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4 Target:</a:t>
                      </a:r>
                      <a:r>
                        <a:rPr lang="en-US" sz="1000" u="none" strike="noStrike" cap="none">
                          <a:latin typeface="Arial"/>
                          <a:ea typeface="Arial"/>
                          <a:cs typeface="Arial"/>
                          <a:sym typeface="Arial"/>
                        </a:rPr>
                        <a:t> 100% of Government Gazettes published that conform the client specifications</a:t>
                      </a:r>
                      <a:endParaRPr sz="1000" u="none" strike="noStrike" cap="none">
                        <a:latin typeface="Arial"/>
                        <a:ea typeface="Arial"/>
                        <a:cs typeface="Arial"/>
                        <a:sym typeface="Arial"/>
                      </a:endParaRPr>
                    </a:p>
                  </a:txBody>
                  <a:tcPr marL="39900" marR="39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aphicFrame>
        <p:nvGraphicFramePr>
          <p:cNvPr id="263" name="Google Shape;263;p43"/>
          <p:cNvGraphicFramePr/>
          <p:nvPr/>
        </p:nvGraphicFramePr>
        <p:xfrm>
          <a:off x="295562" y="56417"/>
          <a:ext cx="3000000" cy="3000000"/>
        </p:xfrm>
        <a:graphic>
          <a:graphicData uri="http://schemas.openxmlformats.org/drawingml/2006/table">
            <a:tbl>
              <a:tblPr>
                <a:noFill/>
                <a:tableStyleId>{953968B0-8E95-4AC2-8408-CCEBBC4F5901}</a:tableStyleId>
              </a:tblPr>
              <a:tblGrid>
                <a:gridCol w="801725">
                  <a:extLst>
                    <a:ext uri="{9D8B030D-6E8A-4147-A177-3AD203B41FA5}">
                      <a16:colId xmlns:a16="http://schemas.microsoft.com/office/drawing/2014/main" val="20000"/>
                    </a:ext>
                  </a:extLst>
                </a:gridCol>
                <a:gridCol w="849425">
                  <a:extLst>
                    <a:ext uri="{9D8B030D-6E8A-4147-A177-3AD203B41FA5}">
                      <a16:colId xmlns:a16="http://schemas.microsoft.com/office/drawing/2014/main" val="20001"/>
                    </a:ext>
                  </a:extLst>
                </a:gridCol>
                <a:gridCol w="858975">
                  <a:extLst>
                    <a:ext uri="{9D8B030D-6E8A-4147-A177-3AD203B41FA5}">
                      <a16:colId xmlns:a16="http://schemas.microsoft.com/office/drawing/2014/main" val="20002"/>
                    </a:ext>
                  </a:extLst>
                </a:gridCol>
                <a:gridCol w="944875">
                  <a:extLst>
                    <a:ext uri="{9D8B030D-6E8A-4147-A177-3AD203B41FA5}">
                      <a16:colId xmlns:a16="http://schemas.microsoft.com/office/drawing/2014/main" val="20003"/>
                    </a:ext>
                  </a:extLst>
                </a:gridCol>
                <a:gridCol w="1088050">
                  <a:extLst>
                    <a:ext uri="{9D8B030D-6E8A-4147-A177-3AD203B41FA5}">
                      <a16:colId xmlns:a16="http://schemas.microsoft.com/office/drawing/2014/main" val="20004"/>
                    </a:ext>
                  </a:extLst>
                </a:gridCol>
                <a:gridCol w="973500">
                  <a:extLst>
                    <a:ext uri="{9D8B030D-6E8A-4147-A177-3AD203B41FA5}">
                      <a16:colId xmlns:a16="http://schemas.microsoft.com/office/drawing/2014/main" val="20005"/>
                    </a:ext>
                  </a:extLst>
                </a:gridCol>
                <a:gridCol w="906700">
                  <a:extLst>
                    <a:ext uri="{9D8B030D-6E8A-4147-A177-3AD203B41FA5}">
                      <a16:colId xmlns:a16="http://schemas.microsoft.com/office/drawing/2014/main" val="20006"/>
                    </a:ext>
                  </a:extLst>
                </a:gridCol>
                <a:gridCol w="973500">
                  <a:extLst>
                    <a:ext uri="{9D8B030D-6E8A-4147-A177-3AD203B41FA5}">
                      <a16:colId xmlns:a16="http://schemas.microsoft.com/office/drawing/2014/main" val="20007"/>
                    </a:ext>
                  </a:extLst>
                </a:gridCol>
                <a:gridCol w="1097575">
                  <a:extLst>
                    <a:ext uri="{9D8B030D-6E8A-4147-A177-3AD203B41FA5}">
                      <a16:colId xmlns:a16="http://schemas.microsoft.com/office/drawing/2014/main" val="20008"/>
                    </a:ext>
                  </a:extLst>
                </a:gridCol>
              </a:tblGrid>
              <a:tr h="562075">
                <a:tc gridSpan="9">
                  <a:txBody>
                    <a:bodyPr/>
                    <a:lstStyle/>
                    <a:p>
                      <a:pPr marL="0" marR="0" lvl="0" indent="0" algn="l" rtl="0">
                        <a:lnSpc>
                          <a:spcPct val="115000"/>
                        </a:lnSpc>
                        <a:spcBef>
                          <a:spcPts val="0"/>
                        </a:spcBef>
                        <a:spcAft>
                          <a:spcPts val="0"/>
                        </a:spcAft>
                        <a:buNone/>
                      </a:pPr>
                      <a:r>
                        <a:rPr lang="en-US" sz="1200" b="1" u="none" strike="noStrike" cap="none">
                          <a:latin typeface="Arial"/>
                          <a:ea typeface="Arial"/>
                          <a:cs typeface="Arial"/>
                          <a:sym typeface="Arial"/>
                        </a:rPr>
                        <a:t>Branch: Operations and Production, cont…</a:t>
                      </a:r>
                      <a:endParaRPr sz="12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675">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Outcome </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Outputs </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Output Indicators </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Audited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2019/20</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Estimated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2020/21</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Estimated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2021/22</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endParaRPr sz="1000" u="none" strike="noStrike" cap="none">
                        <a:latin typeface="Arial"/>
                        <a:ea typeface="Arial"/>
                        <a:cs typeface="Arial"/>
                        <a:sym typeface="Arial"/>
                      </a:endParaRPr>
                    </a:p>
                  </a:txBody>
                  <a:tcPr marL="36025" marR="36025"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u="none" strike="noStrike" cap="none">
                          <a:latin typeface="Arial"/>
                          <a:ea typeface="Arial"/>
                          <a:cs typeface="Arial"/>
                          <a:sym typeface="Arial"/>
                        </a:rPr>
                        <a:t>Medium Term Targets</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699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lnSpc>
                          <a:spcPct val="115000"/>
                        </a:lnSpc>
                        <a:spcBef>
                          <a:spcPts val="0"/>
                        </a:spcBef>
                        <a:spcAft>
                          <a:spcPts val="0"/>
                        </a:spcAft>
                        <a:buNone/>
                      </a:pPr>
                      <a:r>
                        <a:rPr lang="en-US" sz="1000" b="1" u="none" strike="noStrike" cap="none">
                          <a:solidFill>
                            <a:srgbClr val="000000"/>
                          </a:solidFill>
                          <a:latin typeface="Arial"/>
                          <a:ea typeface="Arial"/>
                          <a:cs typeface="Arial"/>
                          <a:sym typeface="Arial"/>
                        </a:rPr>
                        <a:t>2022/23</a:t>
                      </a:r>
                      <a:endParaRPr sz="1000" u="none" strike="noStrike" cap="none">
                        <a:latin typeface="Arial"/>
                        <a:ea typeface="Arial"/>
                        <a:cs typeface="Arial"/>
                        <a:sym typeface="Arial"/>
                      </a:endParaRPr>
                    </a:p>
                  </a:txBody>
                  <a:tcPr marL="36025" marR="36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u="none" strike="noStrike" cap="none">
                          <a:solidFill>
                            <a:srgbClr val="000000"/>
                          </a:solidFill>
                          <a:latin typeface="Arial"/>
                          <a:ea typeface="Arial"/>
                          <a:cs typeface="Arial"/>
                          <a:sym typeface="Arial"/>
                        </a:rPr>
                        <a:t>2023/24</a:t>
                      </a:r>
                      <a:endParaRPr sz="1000" u="none" strike="noStrike" cap="none">
                        <a:latin typeface="Arial"/>
                        <a:ea typeface="Arial"/>
                        <a:cs typeface="Arial"/>
                        <a:sym typeface="Arial"/>
                      </a:endParaRPr>
                    </a:p>
                  </a:txBody>
                  <a:tcPr marL="36025" marR="36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u="none" strike="noStrike" cap="none">
                          <a:solidFill>
                            <a:srgbClr val="000000"/>
                          </a:solidFill>
                          <a:latin typeface="Arial"/>
                          <a:ea typeface="Arial"/>
                          <a:cs typeface="Arial"/>
                          <a:sym typeface="Arial"/>
                        </a:rPr>
                        <a:t>2024/25</a:t>
                      </a:r>
                      <a:endParaRPr sz="1000" u="none" strike="noStrike" cap="none">
                        <a:latin typeface="Arial"/>
                        <a:ea typeface="Arial"/>
                        <a:cs typeface="Arial"/>
                        <a:sym typeface="Arial"/>
                      </a:endParaRPr>
                    </a:p>
                  </a:txBody>
                  <a:tcPr marL="36025" marR="36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377875">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Security printed materials produced</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High Security Certificates that conform to  client specifications delivered</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Percentage of High Security Certificates delivered  that conform to client specifications</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98.6 % of   13 488 576 High Security Certificates delivered that conform to client specifications. </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99% of High Security Certificates delivered that conform to  client specifications</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solidFill>
                            <a:srgbClr val="000000"/>
                          </a:solidFill>
                          <a:latin typeface="Arial"/>
                          <a:ea typeface="Arial"/>
                          <a:cs typeface="Arial"/>
                          <a:sym typeface="Arial"/>
                        </a:rPr>
                        <a:t>99% of High Security Certificates delivered that conform to  client specifications</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endParaRPr sz="1000" u="none" strike="noStrike" cap="none">
                        <a:latin typeface="Arial"/>
                        <a:ea typeface="Arial"/>
                        <a:cs typeface="Arial"/>
                        <a:sym typeface="Arial"/>
                      </a:endParaRPr>
                    </a:p>
                  </a:txBody>
                  <a:tcPr marL="36025" marR="36025"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99% of High Security Certificates delivered that conform to  client specifications</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99% of High Security Certificates delivered that conform to  client specifications</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solidFill>
                            <a:srgbClr val="000000"/>
                          </a:solidFill>
                          <a:latin typeface="Arial"/>
                          <a:ea typeface="Arial"/>
                          <a:cs typeface="Arial"/>
                          <a:sym typeface="Arial"/>
                        </a:rPr>
                        <a:t>99% of High Security Certificates delivered that conform to  client specifications</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724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Quarterly Target Information for 2022/23</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724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 Indicator: </a:t>
                      </a:r>
                      <a:r>
                        <a:rPr lang="en-US" sz="1000" u="none" strike="noStrike" cap="none">
                          <a:latin typeface="Arial"/>
                          <a:ea typeface="Arial"/>
                          <a:cs typeface="Arial"/>
                          <a:sym typeface="Arial"/>
                        </a:rPr>
                        <a:t>Percentage of </a:t>
                      </a:r>
                      <a:r>
                        <a:rPr lang="en-US" sz="1000" u="none" strike="noStrike" cap="none">
                          <a:solidFill>
                            <a:srgbClr val="000000"/>
                          </a:solidFill>
                          <a:latin typeface="Arial"/>
                          <a:ea typeface="Arial"/>
                          <a:cs typeface="Arial"/>
                          <a:sym typeface="Arial"/>
                        </a:rPr>
                        <a:t>High Security Certificates </a:t>
                      </a:r>
                      <a:r>
                        <a:rPr lang="en-US" sz="1000" u="none" strike="noStrike" cap="none">
                          <a:latin typeface="Arial"/>
                          <a:ea typeface="Arial"/>
                          <a:cs typeface="Arial"/>
                          <a:sym typeface="Arial"/>
                        </a:rPr>
                        <a:t>delivered  that conform to client specifications</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724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Annual Target: </a:t>
                      </a:r>
                      <a:r>
                        <a:rPr lang="en-US" sz="1000" u="none" strike="noStrike" cap="none">
                          <a:latin typeface="Arial"/>
                          <a:ea typeface="Arial"/>
                          <a:cs typeface="Arial"/>
                          <a:sym typeface="Arial"/>
                        </a:rPr>
                        <a:t>99% of High Security Certificates delivered that conform to  client specifications</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724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Reporting Period: </a:t>
                      </a:r>
                      <a:r>
                        <a:rPr lang="en-US" sz="1000" u="none" strike="noStrike" cap="none">
                          <a:latin typeface="Arial"/>
                          <a:ea typeface="Arial"/>
                          <a:cs typeface="Arial"/>
                          <a:sym typeface="Arial"/>
                        </a:rPr>
                        <a:t>Quarterly</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724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1 Target: </a:t>
                      </a:r>
                      <a:r>
                        <a:rPr lang="en-US" sz="1000" u="none" strike="noStrike" cap="none">
                          <a:latin typeface="Arial"/>
                          <a:ea typeface="Arial"/>
                          <a:cs typeface="Arial"/>
                          <a:sym typeface="Arial"/>
                        </a:rPr>
                        <a:t>99% of High Security Certificates delivered that conform to  client specifications</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724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2 Target: </a:t>
                      </a:r>
                      <a:r>
                        <a:rPr lang="en-US" sz="1000" u="none" strike="noStrike" cap="none">
                          <a:latin typeface="Arial"/>
                          <a:ea typeface="Arial"/>
                          <a:cs typeface="Arial"/>
                          <a:sym typeface="Arial"/>
                        </a:rPr>
                        <a:t>99% of High Security Certificates delivered that conform to  client specifications</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724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3 Target:</a:t>
                      </a:r>
                      <a:r>
                        <a:rPr lang="en-US" sz="1000" u="none" strike="noStrike" cap="none">
                          <a:latin typeface="Arial"/>
                          <a:ea typeface="Arial"/>
                          <a:cs typeface="Arial"/>
                          <a:sym typeface="Arial"/>
                        </a:rPr>
                        <a:t> 99% of High Security Certificates delivered that conform to  client specifications</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7240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4 Target:</a:t>
                      </a:r>
                      <a:r>
                        <a:rPr lang="en-US" sz="1000" u="none" strike="noStrike" cap="none">
                          <a:latin typeface="Arial"/>
                          <a:ea typeface="Arial"/>
                          <a:cs typeface="Arial"/>
                          <a:sym typeface="Arial"/>
                        </a:rPr>
                        <a:t> 99% of High Security Certificates delivered that conform to  client specifications</a:t>
                      </a:r>
                      <a:endParaRPr sz="1000" u="none" strike="noStrike" cap="none">
                        <a:latin typeface="Arial"/>
                        <a:ea typeface="Arial"/>
                        <a:cs typeface="Arial"/>
                        <a:sym typeface="Arial"/>
                      </a:endParaRPr>
                    </a:p>
                  </a:txBody>
                  <a:tcPr marL="36025" marR="36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1592159" y="274638"/>
            <a:ext cx="71043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Arial"/>
              <a:buNone/>
            </a:pPr>
            <a:endParaRPr/>
          </a:p>
        </p:txBody>
      </p:sp>
      <p:sp>
        <p:nvSpPr>
          <p:cNvPr id="269" name="Google Shape;269;p44"/>
          <p:cNvSpPr txBox="1">
            <a:spLocks noGrp="1"/>
          </p:cNvSpPr>
          <p:nvPr>
            <p:ph type="body" idx="1"/>
          </p:nvPr>
        </p:nvSpPr>
        <p:spPr>
          <a:xfrm>
            <a:off x="1582610" y="4765431"/>
            <a:ext cx="7104300" cy="1360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None/>
            </a:pPr>
            <a:endParaRPr sz="2800" b="1">
              <a:solidFill>
                <a:srgbClr val="002060"/>
              </a:solidFill>
              <a:latin typeface="Arial"/>
              <a:ea typeface="Arial"/>
              <a:cs typeface="Arial"/>
              <a:sym typeface="Arial"/>
            </a:endParaRPr>
          </a:p>
          <a:p>
            <a:pPr marL="0" lvl="0" indent="0" algn="ctr" rtl="0">
              <a:spcBef>
                <a:spcPts val="560"/>
              </a:spcBef>
              <a:spcAft>
                <a:spcPts val="0"/>
              </a:spcAft>
              <a:buClr>
                <a:srgbClr val="002060"/>
              </a:buClr>
              <a:buSzPts val="2800"/>
              <a:buNone/>
            </a:pPr>
            <a:r>
              <a:rPr lang="en-US" sz="2800" b="1">
                <a:solidFill>
                  <a:srgbClr val="002060"/>
                </a:solidFill>
                <a:latin typeface="Arial"/>
                <a:ea typeface="Arial"/>
                <a:cs typeface="Arial"/>
                <a:sym typeface="Arial"/>
              </a:rPr>
              <a:t>BRANCH: STRATEGIC MANAGEMENT</a:t>
            </a:r>
            <a:endParaRPr/>
          </a:p>
        </p:txBody>
      </p:sp>
      <p:pic>
        <p:nvPicPr>
          <p:cNvPr id="270" name="Google Shape;270;p44"/>
          <p:cNvPicPr preferRelativeResize="0"/>
          <p:nvPr/>
        </p:nvPicPr>
        <p:blipFill rotWithShape="1">
          <a:blip r:embed="rId3">
            <a:alphaModFix/>
          </a:blip>
          <a:srcRect/>
          <a:stretch/>
        </p:blipFill>
        <p:spPr>
          <a:xfrm>
            <a:off x="264455" y="25256"/>
            <a:ext cx="8431894" cy="50732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graphicFrame>
        <p:nvGraphicFramePr>
          <p:cNvPr id="275" name="Google Shape;275;p45"/>
          <p:cNvGraphicFramePr/>
          <p:nvPr/>
        </p:nvGraphicFramePr>
        <p:xfrm>
          <a:off x="238126" y="30484"/>
          <a:ext cx="3000000" cy="3000000"/>
        </p:xfrm>
        <a:graphic>
          <a:graphicData uri="http://schemas.openxmlformats.org/drawingml/2006/table">
            <a:tbl>
              <a:tblPr>
                <a:noFill/>
                <a:tableStyleId>{953968B0-8E95-4AC2-8408-CCEBBC4F5901}</a:tableStyleId>
              </a:tblPr>
              <a:tblGrid>
                <a:gridCol w="954500">
                  <a:extLst>
                    <a:ext uri="{9D8B030D-6E8A-4147-A177-3AD203B41FA5}">
                      <a16:colId xmlns:a16="http://schemas.microsoft.com/office/drawing/2014/main" val="20000"/>
                    </a:ext>
                  </a:extLst>
                </a:gridCol>
                <a:gridCol w="1041275">
                  <a:extLst>
                    <a:ext uri="{9D8B030D-6E8A-4147-A177-3AD203B41FA5}">
                      <a16:colId xmlns:a16="http://schemas.microsoft.com/office/drawing/2014/main" val="20001"/>
                    </a:ext>
                  </a:extLst>
                </a:gridCol>
                <a:gridCol w="784125">
                  <a:extLst>
                    <a:ext uri="{9D8B030D-6E8A-4147-A177-3AD203B41FA5}">
                      <a16:colId xmlns:a16="http://schemas.microsoft.com/office/drawing/2014/main" val="20002"/>
                    </a:ext>
                  </a:extLst>
                </a:gridCol>
                <a:gridCol w="944375">
                  <a:extLst>
                    <a:ext uri="{9D8B030D-6E8A-4147-A177-3AD203B41FA5}">
                      <a16:colId xmlns:a16="http://schemas.microsoft.com/office/drawing/2014/main" val="20003"/>
                    </a:ext>
                  </a:extLst>
                </a:gridCol>
                <a:gridCol w="1021875">
                  <a:extLst>
                    <a:ext uri="{9D8B030D-6E8A-4147-A177-3AD203B41FA5}">
                      <a16:colId xmlns:a16="http://schemas.microsoft.com/office/drawing/2014/main" val="20004"/>
                    </a:ext>
                  </a:extLst>
                </a:gridCol>
                <a:gridCol w="978375">
                  <a:extLst>
                    <a:ext uri="{9D8B030D-6E8A-4147-A177-3AD203B41FA5}">
                      <a16:colId xmlns:a16="http://schemas.microsoft.com/office/drawing/2014/main" val="20005"/>
                    </a:ext>
                  </a:extLst>
                </a:gridCol>
                <a:gridCol w="847725">
                  <a:extLst>
                    <a:ext uri="{9D8B030D-6E8A-4147-A177-3AD203B41FA5}">
                      <a16:colId xmlns:a16="http://schemas.microsoft.com/office/drawing/2014/main" val="20006"/>
                    </a:ext>
                  </a:extLst>
                </a:gridCol>
                <a:gridCol w="1070025">
                  <a:extLst>
                    <a:ext uri="{9D8B030D-6E8A-4147-A177-3AD203B41FA5}">
                      <a16:colId xmlns:a16="http://schemas.microsoft.com/office/drawing/2014/main" val="20007"/>
                    </a:ext>
                  </a:extLst>
                </a:gridCol>
                <a:gridCol w="1036400">
                  <a:extLst>
                    <a:ext uri="{9D8B030D-6E8A-4147-A177-3AD203B41FA5}">
                      <a16:colId xmlns:a16="http://schemas.microsoft.com/office/drawing/2014/main" val="20008"/>
                    </a:ext>
                  </a:extLst>
                </a:gridCol>
              </a:tblGrid>
              <a:tr h="391175">
                <a:tc gridSpan="9">
                  <a:txBody>
                    <a:bodyPr/>
                    <a:lstStyle/>
                    <a:p>
                      <a:pPr marL="0" marR="0" lvl="0" indent="0" algn="l" rtl="0">
                        <a:lnSpc>
                          <a:spcPct val="115000"/>
                        </a:lnSpc>
                        <a:spcBef>
                          <a:spcPts val="0"/>
                        </a:spcBef>
                        <a:spcAft>
                          <a:spcPts val="0"/>
                        </a:spcAft>
                        <a:buNone/>
                      </a:pPr>
                      <a:r>
                        <a:rPr lang="en-US" sz="1200" b="1" u="none" strike="noStrike" cap="none">
                          <a:latin typeface="Arial"/>
                          <a:ea typeface="Arial"/>
                          <a:cs typeface="Arial"/>
                          <a:sym typeface="Arial"/>
                        </a:rPr>
                        <a:t>Branch: Strategic Management</a:t>
                      </a:r>
                      <a:endParaRPr sz="1200" u="none" strike="noStrike" cap="none">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8550">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Outcome </a:t>
                      </a:r>
                      <a:endParaRPr sz="1000" u="none" strike="noStrike" cap="none">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Outputs </a:t>
                      </a:r>
                      <a:endParaRPr sz="1000" u="none" strike="noStrike" cap="none">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Output Indicators </a:t>
                      </a:r>
                      <a:endParaRPr sz="1000" u="none" strike="noStrike" cap="none">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Audited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2019/20</a:t>
                      </a:r>
                      <a:endParaRPr sz="1000" u="none" strike="noStrike" cap="none">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Estimated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2020/21</a:t>
                      </a:r>
                      <a:endParaRPr sz="1000" u="none" strike="noStrike" cap="none">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Estimated Performance </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2021/22</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endParaRPr sz="1000" u="none" strike="noStrike" cap="none">
                        <a:latin typeface="Arial"/>
                        <a:ea typeface="Arial"/>
                        <a:cs typeface="Arial"/>
                        <a:sym typeface="Arial"/>
                      </a:endParaRPr>
                    </a:p>
                  </a:txBody>
                  <a:tcPr marL="42125" marR="42125"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u="none" strike="noStrike" cap="none">
                          <a:latin typeface="Arial"/>
                          <a:ea typeface="Arial"/>
                          <a:cs typeface="Arial"/>
                          <a:sym typeface="Arial"/>
                        </a:rPr>
                        <a:t>Medium Term Targets</a:t>
                      </a:r>
                      <a:endParaRPr sz="1000" u="none" strike="noStrike" cap="none">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869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en-US" sz="1000" b="1" u="none" strike="noStrike" cap="none">
                          <a:latin typeface="Arial"/>
                          <a:ea typeface="Arial"/>
                          <a:cs typeface="Arial"/>
                          <a:sym typeface="Arial"/>
                        </a:rPr>
                        <a:t>2022/23</a:t>
                      </a:r>
                      <a:endParaRPr sz="1000" u="none" strike="noStrike" cap="none">
                        <a:latin typeface="Arial"/>
                        <a:ea typeface="Arial"/>
                        <a:cs typeface="Arial"/>
                        <a:sym typeface="Arial"/>
                      </a:endParaRPr>
                    </a:p>
                  </a:txBody>
                  <a:tcPr marL="42125" marR="42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u="none" strike="noStrike" cap="none">
                          <a:latin typeface="Arial"/>
                          <a:ea typeface="Arial"/>
                          <a:cs typeface="Arial"/>
                          <a:sym typeface="Arial"/>
                        </a:rPr>
                        <a:t>2023/24</a:t>
                      </a:r>
                      <a:endParaRPr sz="1000" u="none" strike="noStrike" cap="none">
                        <a:latin typeface="Arial"/>
                        <a:ea typeface="Arial"/>
                        <a:cs typeface="Arial"/>
                        <a:sym typeface="Arial"/>
                      </a:endParaRPr>
                    </a:p>
                  </a:txBody>
                  <a:tcPr marL="42125" marR="42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u="none" strike="noStrike" cap="none">
                          <a:latin typeface="Arial"/>
                          <a:ea typeface="Arial"/>
                          <a:cs typeface="Arial"/>
                          <a:sym typeface="Arial"/>
                        </a:rPr>
                        <a:t>2024/25</a:t>
                      </a:r>
                      <a:endParaRPr sz="1000" u="none" strike="noStrike" cap="none">
                        <a:latin typeface="Arial"/>
                        <a:ea typeface="Arial"/>
                        <a:cs typeface="Arial"/>
                        <a:sym typeface="Arial"/>
                      </a:endParaRPr>
                    </a:p>
                  </a:txBody>
                  <a:tcPr marL="42125" marR="42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950">
                <a:tc gridSpan="5">
                  <a:txBody>
                    <a:bodyPr/>
                    <a:lstStyle/>
                    <a:p>
                      <a:pPr marL="0" marR="0" lvl="0" indent="0" algn="l" rtl="0">
                        <a:spcBef>
                          <a:spcPts val="0"/>
                        </a:spcBef>
                        <a:spcAft>
                          <a:spcPts val="0"/>
                        </a:spcAft>
                        <a:buNone/>
                      </a:pPr>
                      <a:endParaRPr sz="1000"/>
                    </a:p>
                  </a:txBody>
                  <a:tcPr marL="42125" marR="42125"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lnSpc>
                          <a:spcPct val="115000"/>
                        </a:lnSpc>
                        <a:spcBef>
                          <a:spcPts val="0"/>
                        </a:spcBef>
                        <a:spcAft>
                          <a:spcPts val="0"/>
                        </a:spcAft>
                        <a:buNone/>
                      </a:pPr>
                      <a:endParaRPr sz="1000">
                        <a:latin typeface="Arial"/>
                        <a:ea typeface="Arial"/>
                        <a:cs typeface="Arial"/>
                        <a:sym typeface="Arial"/>
                      </a:endParaRPr>
                    </a:p>
                  </a:txBody>
                  <a:tcPr marL="42125" marR="42125"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412750">
                <a:tc>
                  <a:txBody>
                    <a:bodyPr/>
                    <a:lstStyle/>
                    <a:p>
                      <a:pPr marL="0" marR="0" lvl="0" indent="0" algn="l" rtl="0">
                        <a:spcBef>
                          <a:spcPts val="0"/>
                        </a:spcBef>
                        <a:spcAft>
                          <a:spcPts val="0"/>
                        </a:spcAft>
                        <a:buNone/>
                      </a:pPr>
                      <a:r>
                        <a:rPr lang="en-US" sz="1000" b="0" i="0" u="none" strike="noStrike">
                          <a:latin typeface="PT Sans Narrow"/>
                          <a:ea typeface="PT Sans Narrow"/>
                          <a:cs typeface="PT Sans Narrow"/>
                          <a:sym typeface="PT Sans Narrow"/>
                        </a:rPr>
                        <a:t>Customer relationship management maintained</a:t>
                      </a:r>
                      <a:endParaRPr sz="1000" b="0" i="0" u="none" strike="noStrike">
                        <a:latin typeface="PT Sans Narrow"/>
                        <a:ea typeface="PT Sans Narrow"/>
                        <a:cs typeface="PT Sans Narrow"/>
                        <a:sym typeface="PT Sans Narrow"/>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a:latin typeface="PT Sans Narrow"/>
                          <a:ea typeface="PT Sans Narrow"/>
                          <a:cs typeface="PT Sans Narrow"/>
                          <a:sym typeface="PT Sans Narrow"/>
                        </a:rPr>
                        <a:t>Integrated</a:t>
                      </a:r>
                      <a:endParaRPr/>
                    </a:p>
                    <a:p>
                      <a:pPr marL="0" marR="0" lvl="0" indent="0" algn="l" rtl="0">
                        <a:spcBef>
                          <a:spcPts val="0"/>
                        </a:spcBef>
                        <a:spcAft>
                          <a:spcPts val="0"/>
                        </a:spcAft>
                        <a:buNone/>
                      </a:pPr>
                      <a:r>
                        <a:rPr lang="en-US" sz="1000" b="0" i="0" u="none" strike="noStrike">
                          <a:latin typeface="PT Sans Narrow"/>
                          <a:ea typeface="PT Sans Narrow"/>
                          <a:cs typeface="PT Sans Narrow"/>
                          <a:sym typeface="PT Sans Narrow"/>
                        </a:rPr>
                        <a:t>Marketing and</a:t>
                      </a:r>
                      <a:endParaRPr/>
                    </a:p>
                    <a:p>
                      <a:pPr marL="0" marR="0" lvl="0" indent="0" algn="l" rtl="0">
                        <a:spcBef>
                          <a:spcPts val="0"/>
                        </a:spcBef>
                        <a:spcAft>
                          <a:spcPts val="0"/>
                        </a:spcAft>
                        <a:buNone/>
                      </a:pPr>
                      <a:r>
                        <a:rPr lang="en-US" sz="1000" b="0" i="0" u="none" strike="noStrike">
                          <a:latin typeface="PT Sans Narrow"/>
                          <a:ea typeface="PT Sans Narrow"/>
                          <a:cs typeface="PT Sans Narrow"/>
                          <a:sym typeface="PT Sans Narrow"/>
                        </a:rPr>
                        <a:t>Communication</a:t>
                      </a:r>
                      <a:endParaRPr/>
                    </a:p>
                    <a:p>
                      <a:pPr marL="0" marR="0" lvl="0" indent="0" algn="l" rtl="0">
                        <a:spcBef>
                          <a:spcPts val="0"/>
                        </a:spcBef>
                        <a:spcAft>
                          <a:spcPts val="0"/>
                        </a:spcAft>
                        <a:buNone/>
                      </a:pPr>
                      <a:r>
                        <a:rPr lang="en-US" sz="1000" b="0" i="0" u="none" strike="noStrike">
                          <a:latin typeface="PT Sans Narrow"/>
                          <a:ea typeface="PT Sans Narrow"/>
                          <a:cs typeface="PT Sans Narrow"/>
                          <a:sym typeface="PT Sans Narrow"/>
                        </a:rPr>
                        <a:t>Strategy</a:t>
                      </a:r>
                      <a:endParaRPr/>
                    </a:p>
                    <a:p>
                      <a:pPr marL="0" marR="0" lvl="0" indent="0" algn="l" rtl="0">
                        <a:spcBef>
                          <a:spcPts val="0"/>
                        </a:spcBef>
                        <a:spcAft>
                          <a:spcPts val="0"/>
                        </a:spcAft>
                        <a:buNone/>
                      </a:pPr>
                      <a:r>
                        <a:rPr lang="en-US" sz="1000" b="0" i="0" u="none" strike="noStrike">
                          <a:latin typeface="PT Sans Narrow"/>
                          <a:ea typeface="PT Sans Narrow"/>
                          <a:cs typeface="PT Sans Narrow"/>
                          <a:sym typeface="PT Sans Narrow"/>
                        </a:rPr>
                        <a:t>and Plan</a:t>
                      </a:r>
                      <a:endParaRPr/>
                    </a:p>
                    <a:p>
                      <a:pPr marL="0" marR="0" lvl="0" indent="0" algn="l" rtl="0">
                        <a:spcBef>
                          <a:spcPts val="0"/>
                        </a:spcBef>
                        <a:spcAft>
                          <a:spcPts val="0"/>
                        </a:spcAft>
                        <a:buNone/>
                      </a:pPr>
                      <a:r>
                        <a:rPr lang="en-US" sz="1000" b="0" i="0" u="none" strike="noStrike">
                          <a:latin typeface="PT Sans Narrow"/>
                          <a:ea typeface="PT Sans Narrow"/>
                          <a:cs typeface="PT Sans Narrow"/>
                          <a:sym typeface="PT Sans Narrow"/>
                        </a:rPr>
                        <a:t>implemented</a:t>
                      </a:r>
                      <a:endParaRPr sz="1000">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 </a:t>
                      </a:r>
                      <a:r>
                        <a:rPr lang="en-US" sz="1000" b="0" i="0" u="none" strike="noStrike">
                          <a:latin typeface="PT Sans Narrow"/>
                          <a:ea typeface="PT Sans Narrow"/>
                          <a:cs typeface="PT Sans Narrow"/>
                          <a:sym typeface="PT Sans Narrow"/>
                        </a:rPr>
                        <a:t>Number of</a:t>
                      </a:r>
                      <a:endParaRPr/>
                    </a:p>
                    <a:p>
                      <a:pPr marL="0" marR="0" lvl="0" indent="0" algn="l" rtl="0">
                        <a:spcBef>
                          <a:spcPts val="0"/>
                        </a:spcBef>
                        <a:spcAft>
                          <a:spcPts val="0"/>
                        </a:spcAft>
                        <a:buNone/>
                      </a:pPr>
                      <a:r>
                        <a:rPr lang="en-US" sz="1000" b="0" i="0" u="none" strike="noStrike">
                          <a:latin typeface="PT Sans Narrow"/>
                          <a:ea typeface="PT Sans Narrow"/>
                          <a:cs typeface="PT Sans Narrow"/>
                          <a:sym typeface="PT Sans Narrow"/>
                        </a:rPr>
                        <a:t>Provincial group customer’s engagement sessions conducted</a:t>
                      </a:r>
                      <a:endParaRPr sz="1000" b="0" i="0" u="none" strike="noStrike">
                        <a:latin typeface="PT Sans Narrow"/>
                        <a:ea typeface="PT Sans Narrow"/>
                        <a:cs typeface="PT Sans Narrow"/>
                        <a:sym typeface="PT Sans Narrow"/>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29 local</a:t>
                      </a:r>
                      <a:endParaRPr/>
                    </a:p>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customers</a:t>
                      </a:r>
                      <a:endParaRPr/>
                    </a:p>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engaged</a:t>
                      </a:r>
                      <a:endParaRPr sz="1000">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10 local</a:t>
                      </a:r>
                      <a:endParaRPr/>
                    </a:p>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customers</a:t>
                      </a:r>
                      <a:endParaRPr/>
                    </a:p>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engaged</a:t>
                      </a:r>
                      <a:endParaRPr sz="1000">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Integrated</a:t>
                      </a:r>
                      <a:endParaRPr/>
                    </a:p>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Marketing and</a:t>
                      </a:r>
                      <a:endParaRPr/>
                    </a:p>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Communication</a:t>
                      </a:r>
                      <a:endParaRPr/>
                    </a:p>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Strategy</a:t>
                      </a:r>
                      <a:endParaRPr/>
                    </a:p>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reviewed and</a:t>
                      </a:r>
                      <a:endParaRPr/>
                    </a:p>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Implementation</a:t>
                      </a:r>
                      <a:endParaRPr/>
                    </a:p>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plan developed</a:t>
                      </a:r>
                      <a:endParaRPr sz="1000">
                        <a:latin typeface="Arial"/>
                        <a:ea typeface="Arial"/>
                        <a:cs typeface="Arial"/>
                        <a:sym typeface="Arial"/>
                      </a:endParaRPr>
                    </a:p>
                    <a:p>
                      <a:pPr marL="0" marR="0" lvl="0" indent="0" algn="l" rtl="0">
                        <a:spcBef>
                          <a:spcPts val="0"/>
                        </a:spcBef>
                        <a:spcAft>
                          <a:spcPts val="0"/>
                        </a:spcAft>
                        <a:buNone/>
                      </a:pPr>
                      <a:endParaRPr sz="1000">
                        <a:latin typeface="Arial"/>
                        <a:ea typeface="Arial"/>
                        <a:cs typeface="Arial"/>
                        <a:sym typeface="Arial"/>
                      </a:endParaRPr>
                    </a:p>
                  </a:txBody>
                  <a:tcPr marL="42125" marR="42125"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latin typeface="Arial"/>
                          <a:ea typeface="Arial"/>
                          <a:cs typeface="Arial"/>
                          <a:sym typeface="Arial"/>
                        </a:rPr>
                        <a:t>8 provincial group customer’s engagement session conducted</a:t>
                      </a:r>
                      <a:endParaRPr sz="1000">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a:latin typeface="Arial"/>
                          <a:ea typeface="Arial"/>
                          <a:cs typeface="Arial"/>
                          <a:sym typeface="Arial"/>
                        </a:rPr>
                        <a:t>8 provincial group customer’s engagement session conducted</a:t>
                      </a:r>
                      <a:endParaRPr/>
                    </a:p>
                    <a:p>
                      <a:pPr marL="0" marR="0" lvl="0" indent="0" algn="l" rtl="0">
                        <a:spcBef>
                          <a:spcPts val="0"/>
                        </a:spcBef>
                        <a:spcAft>
                          <a:spcPts val="0"/>
                        </a:spcAft>
                        <a:buNone/>
                      </a:pPr>
                      <a:endParaRPr sz="1000">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a:solidFill>
                            <a:srgbClr val="010202"/>
                          </a:solidFill>
                          <a:latin typeface="PT Sans Narrow"/>
                          <a:ea typeface="PT Sans Narrow"/>
                          <a:cs typeface="PT Sans Narrow"/>
                          <a:sym typeface="PT Sans Narrow"/>
                        </a:rPr>
                        <a:t>Review of the Integrated marketing and communication strategy review and implementation plans developed  </a:t>
                      </a:r>
                      <a:endParaRPr sz="1000" b="0" i="0" u="none" strike="noStrike">
                        <a:solidFill>
                          <a:srgbClr val="010202"/>
                        </a:solidFill>
                        <a:latin typeface="PT Sans Narrow"/>
                        <a:ea typeface="PT Sans Narrow"/>
                        <a:cs typeface="PT Sans Narrow"/>
                        <a:sym typeface="PT Sans Narrow"/>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25">
                <a:tc gridSpan="9">
                  <a:txBody>
                    <a:bodyPr/>
                    <a:lstStyle/>
                    <a:p>
                      <a:pPr marL="0" marR="0" lvl="0" indent="0" algn="l" rtl="0">
                        <a:spcBef>
                          <a:spcPts val="0"/>
                        </a:spcBef>
                        <a:spcAft>
                          <a:spcPts val="0"/>
                        </a:spcAft>
                        <a:buNone/>
                      </a:pPr>
                      <a:r>
                        <a:rPr lang="en-US" sz="1000" b="1">
                          <a:latin typeface="Arial"/>
                          <a:ea typeface="Arial"/>
                          <a:cs typeface="Arial"/>
                          <a:sym typeface="Arial"/>
                        </a:rPr>
                        <a:t>Quarterly Target Information for 2022/23</a:t>
                      </a:r>
                      <a:endParaRPr sz="1000">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4875">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Output Indicator: </a:t>
                      </a:r>
                      <a:r>
                        <a:rPr lang="en-US" sz="1000" b="0">
                          <a:solidFill>
                            <a:srgbClr val="000000"/>
                          </a:solidFill>
                          <a:latin typeface="Arial"/>
                          <a:ea typeface="Arial"/>
                          <a:cs typeface="Arial"/>
                          <a:sym typeface="Arial"/>
                        </a:rPr>
                        <a:t>Number  of provincial group customer’s engagement sessions conducted</a:t>
                      </a:r>
                      <a:endParaRPr sz="1000" b="0">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64550">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Annual Target: </a:t>
                      </a:r>
                      <a:r>
                        <a:rPr lang="en-US" sz="1000" b="0" i="0" u="none" strike="noStrike">
                          <a:solidFill>
                            <a:srgbClr val="000000"/>
                          </a:solidFill>
                          <a:latin typeface="Arial"/>
                          <a:ea typeface="Arial"/>
                          <a:cs typeface="Arial"/>
                          <a:sym typeface="Arial"/>
                        </a:rPr>
                        <a:t>8 provincial group customer’s engagement sessions conducted</a:t>
                      </a:r>
                      <a:endParaRPr sz="1000">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70125">
                <a:tc gridSpan="9">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Reporting Period</a:t>
                      </a:r>
                      <a:r>
                        <a:rPr lang="en-US" sz="1000">
                          <a:latin typeface="Arial"/>
                          <a:ea typeface="Arial"/>
                          <a:cs typeface="Arial"/>
                          <a:sym typeface="Arial"/>
                        </a:rPr>
                        <a:t>: Quarterly</a:t>
                      </a:r>
                      <a:endParaRPr sz="1000">
                        <a:latin typeface="Arial"/>
                        <a:ea typeface="Arial"/>
                        <a:cs typeface="Arial"/>
                        <a:sym typeface="Arial"/>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4875">
                <a:tc gridSpan="9">
                  <a:txBody>
                    <a:bodyPr/>
                    <a:lstStyle/>
                    <a:p>
                      <a:pPr marL="0" marR="0" lvl="0" indent="0" algn="l" rtl="0">
                        <a:lnSpc>
                          <a:spcPct val="100000"/>
                        </a:lnSpc>
                        <a:spcBef>
                          <a:spcPts val="0"/>
                        </a:spcBef>
                        <a:spcAft>
                          <a:spcPts val="0"/>
                        </a:spcAft>
                        <a:buClr>
                          <a:srgbClr val="000000"/>
                        </a:buClr>
                        <a:buSzPts val="1000"/>
                        <a:buFont typeface="Arial"/>
                        <a:buNone/>
                      </a:pPr>
                      <a:r>
                        <a:rPr lang="en-US" sz="1000" b="1">
                          <a:solidFill>
                            <a:srgbClr val="000000"/>
                          </a:solidFill>
                          <a:latin typeface="Arial"/>
                          <a:ea typeface="Arial"/>
                          <a:cs typeface="Arial"/>
                          <a:sym typeface="Arial"/>
                        </a:rPr>
                        <a:t>Quarter 1 Target: </a:t>
                      </a:r>
                      <a:r>
                        <a:rPr lang="en-US" sz="1000" b="0">
                          <a:solidFill>
                            <a:schemeClr val="dk1"/>
                          </a:solidFill>
                          <a:latin typeface="Arial"/>
                          <a:ea typeface="Arial"/>
                          <a:cs typeface="Arial"/>
                          <a:sym typeface="Arial"/>
                        </a:rPr>
                        <a:t>2 </a:t>
                      </a:r>
                      <a:r>
                        <a:rPr lang="en-US" sz="1000">
                          <a:latin typeface="Arial"/>
                          <a:ea typeface="Arial"/>
                          <a:cs typeface="Arial"/>
                          <a:sym typeface="Arial"/>
                        </a:rPr>
                        <a:t>provincial group customer’s engagement session conducted</a:t>
                      </a:r>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34875">
                <a:tc gridSpan="9">
                  <a:txBody>
                    <a:bodyPr/>
                    <a:lstStyle/>
                    <a:p>
                      <a:pPr marL="0" marR="0" lvl="0" indent="0" algn="l" rtl="0">
                        <a:lnSpc>
                          <a:spcPct val="100000"/>
                        </a:lnSpc>
                        <a:spcBef>
                          <a:spcPts val="0"/>
                        </a:spcBef>
                        <a:spcAft>
                          <a:spcPts val="0"/>
                        </a:spcAft>
                        <a:buClr>
                          <a:srgbClr val="000000"/>
                        </a:buClr>
                        <a:buSzPts val="1000"/>
                        <a:buFont typeface="Arial"/>
                        <a:buNone/>
                      </a:pPr>
                      <a:r>
                        <a:rPr lang="en-US" sz="1000" b="1">
                          <a:solidFill>
                            <a:srgbClr val="000000"/>
                          </a:solidFill>
                          <a:latin typeface="Arial"/>
                          <a:ea typeface="Arial"/>
                          <a:cs typeface="Arial"/>
                          <a:sym typeface="Arial"/>
                        </a:rPr>
                        <a:t>Quarter 2 Target: </a:t>
                      </a:r>
                      <a:r>
                        <a:rPr lang="en-US" sz="1000" b="0">
                          <a:solidFill>
                            <a:schemeClr val="dk1"/>
                          </a:solidFill>
                          <a:latin typeface="Arial"/>
                          <a:ea typeface="Arial"/>
                          <a:cs typeface="Arial"/>
                          <a:sym typeface="Arial"/>
                        </a:rPr>
                        <a:t>2</a:t>
                      </a:r>
                      <a:r>
                        <a:rPr lang="en-US" sz="1000">
                          <a:latin typeface="Arial"/>
                          <a:ea typeface="Arial"/>
                          <a:cs typeface="Arial"/>
                          <a:sym typeface="Arial"/>
                        </a:rPr>
                        <a:t> provincial group customer’s engagement session conducted</a:t>
                      </a:r>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61750">
                <a:tc gridSpan="9">
                  <a:txBody>
                    <a:bodyPr/>
                    <a:lstStyle/>
                    <a:p>
                      <a:pPr marL="0" marR="0" lvl="0" indent="0" algn="l" rtl="0">
                        <a:lnSpc>
                          <a:spcPct val="100000"/>
                        </a:lnSpc>
                        <a:spcBef>
                          <a:spcPts val="0"/>
                        </a:spcBef>
                        <a:spcAft>
                          <a:spcPts val="0"/>
                        </a:spcAft>
                        <a:buClr>
                          <a:srgbClr val="000000"/>
                        </a:buClr>
                        <a:buSzPts val="1000"/>
                        <a:buFont typeface="Arial"/>
                        <a:buNone/>
                      </a:pPr>
                      <a:r>
                        <a:rPr lang="en-US" sz="1000" b="1">
                          <a:solidFill>
                            <a:srgbClr val="000000"/>
                          </a:solidFill>
                          <a:latin typeface="Arial"/>
                          <a:ea typeface="Arial"/>
                          <a:cs typeface="Arial"/>
                          <a:sym typeface="Arial"/>
                        </a:rPr>
                        <a:t>Quarter 3 Target: </a:t>
                      </a:r>
                      <a:r>
                        <a:rPr lang="en-US" sz="1000" b="0">
                          <a:solidFill>
                            <a:schemeClr val="dk1"/>
                          </a:solidFill>
                          <a:latin typeface="Arial"/>
                          <a:ea typeface="Arial"/>
                          <a:cs typeface="Arial"/>
                          <a:sym typeface="Arial"/>
                        </a:rPr>
                        <a:t>2</a:t>
                      </a:r>
                      <a:r>
                        <a:rPr lang="en-US" sz="1000">
                          <a:latin typeface="Arial"/>
                          <a:ea typeface="Arial"/>
                          <a:cs typeface="Arial"/>
                          <a:sym typeface="Arial"/>
                        </a:rPr>
                        <a:t> provincial group customer’s engagement session conducted</a:t>
                      </a:r>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15450">
                <a:tc gridSpan="9">
                  <a:txBody>
                    <a:bodyPr/>
                    <a:lstStyle/>
                    <a:p>
                      <a:pPr marL="0" marR="0" lvl="0" indent="0" algn="l" rtl="0">
                        <a:lnSpc>
                          <a:spcPct val="100000"/>
                        </a:lnSpc>
                        <a:spcBef>
                          <a:spcPts val="0"/>
                        </a:spcBef>
                        <a:spcAft>
                          <a:spcPts val="0"/>
                        </a:spcAft>
                        <a:buClr>
                          <a:srgbClr val="000000"/>
                        </a:buClr>
                        <a:buSzPts val="1000"/>
                        <a:buFont typeface="Arial"/>
                        <a:buNone/>
                      </a:pPr>
                      <a:r>
                        <a:rPr lang="en-US" sz="1000" b="1">
                          <a:solidFill>
                            <a:srgbClr val="000000"/>
                          </a:solidFill>
                          <a:latin typeface="Arial"/>
                          <a:ea typeface="Arial"/>
                          <a:cs typeface="Arial"/>
                          <a:sym typeface="Arial"/>
                        </a:rPr>
                        <a:t>Quarter 4 Target: </a:t>
                      </a:r>
                      <a:r>
                        <a:rPr lang="en-US" sz="1000" b="0">
                          <a:solidFill>
                            <a:schemeClr val="dk1"/>
                          </a:solidFill>
                          <a:latin typeface="Arial"/>
                          <a:ea typeface="Arial"/>
                          <a:cs typeface="Arial"/>
                          <a:sym typeface="Arial"/>
                        </a:rPr>
                        <a:t>2 </a:t>
                      </a:r>
                      <a:r>
                        <a:rPr lang="en-US" sz="1000">
                          <a:latin typeface="Arial"/>
                          <a:ea typeface="Arial"/>
                          <a:cs typeface="Arial"/>
                          <a:sym typeface="Arial"/>
                        </a:rPr>
                        <a:t> provincial group customer’s engagement session conducted</a:t>
                      </a:r>
                      <a:endParaRPr/>
                    </a:p>
                  </a:txBody>
                  <a:tcPr marL="42125" marR="421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aphicFrame>
        <p:nvGraphicFramePr>
          <p:cNvPr id="280" name="Google Shape;280;p46"/>
          <p:cNvGraphicFramePr/>
          <p:nvPr/>
        </p:nvGraphicFramePr>
        <p:xfrm>
          <a:off x="382465" y="78352"/>
          <a:ext cx="3000000" cy="3000000"/>
        </p:xfrm>
        <a:graphic>
          <a:graphicData uri="http://schemas.openxmlformats.org/drawingml/2006/table">
            <a:tbl>
              <a:tblPr>
                <a:noFill/>
                <a:tableStyleId>{953968B0-8E95-4AC2-8408-CCEBBC4F5901}</a:tableStyleId>
              </a:tblPr>
              <a:tblGrid>
                <a:gridCol w="886850">
                  <a:extLst>
                    <a:ext uri="{9D8B030D-6E8A-4147-A177-3AD203B41FA5}">
                      <a16:colId xmlns:a16="http://schemas.microsoft.com/office/drawing/2014/main" val="20000"/>
                    </a:ext>
                  </a:extLst>
                </a:gridCol>
                <a:gridCol w="103572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097425">
                  <a:extLst>
                    <a:ext uri="{9D8B030D-6E8A-4147-A177-3AD203B41FA5}">
                      <a16:colId xmlns:a16="http://schemas.microsoft.com/office/drawing/2014/main" val="20004"/>
                    </a:ext>
                  </a:extLst>
                </a:gridCol>
                <a:gridCol w="1012175">
                  <a:extLst>
                    <a:ext uri="{9D8B030D-6E8A-4147-A177-3AD203B41FA5}">
                      <a16:colId xmlns:a16="http://schemas.microsoft.com/office/drawing/2014/main" val="20005"/>
                    </a:ext>
                  </a:extLst>
                </a:gridCol>
                <a:gridCol w="857950">
                  <a:extLst>
                    <a:ext uri="{9D8B030D-6E8A-4147-A177-3AD203B41FA5}">
                      <a16:colId xmlns:a16="http://schemas.microsoft.com/office/drawing/2014/main" val="20006"/>
                    </a:ext>
                  </a:extLst>
                </a:gridCol>
                <a:gridCol w="906150">
                  <a:extLst>
                    <a:ext uri="{9D8B030D-6E8A-4147-A177-3AD203B41FA5}">
                      <a16:colId xmlns:a16="http://schemas.microsoft.com/office/drawing/2014/main" val="20007"/>
                    </a:ext>
                  </a:extLst>
                </a:gridCol>
                <a:gridCol w="1050725">
                  <a:extLst>
                    <a:ext uri="{9D8B030D-6E8A-4147-A177-3AD203B41FA5}">
                      <a16:colId xmlns:a16="http://schemas.microsoft.com/office/drawing/2014/main" val="20008"/>
                    </a:ext>
                  </a:extLst>
                </a:gridCol>
              </a:tblGrid>
              <a:tr h="481300">
                <a:tc gridSpan="9">
                  <a:txBody>
                    <a:bodyPr/>
                    <a:lstStyle/>
                    <a:p>
                      <a:pPr marL="0" marR="0" lvl="0" indent="0" algn="l" rtl="0">
                        <a:lnSpc>
                          <a:spcPct val="115000"/>
                        </a:lnSpc>
                        <a:spcBef>
                          <a:spcPts val="0"/>
                        </a:spcBef>
                        <a:spcAft>
                          <a:spcPts val="0"/>
                        </a:spcAft>
                        <a:buNone/>
                      </a:pPr>
                      <a:r>
                        <a:rPr lang="en-US" sz="1200" b="1">
                          <a:latin typeface="Arial"/>
                          <a:ea typeface="Arial"/>
                          <a:cs typeface="Arial"/>
                          <a:sym typeface="Arial"/>
                        </a:rPr>
                        <a:t>Branch: Strategic Management, cont…</a:t>
                      </a:r>
                      <a:endParaRPr sz="12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4775">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Outcome </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Outputs </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 Indicators </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Audited Performance</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2019/20</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2020/21</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2021/22</a:t>
                      </a:r>
                      <a:endParaRPr sz="1000">
                        <a:latin typeface="Arial"/>
                        <a:ea typeface="Arial"/>
                        <a:cs typeface="Arial"/>
                        <a:sym typeface="Arial"/>
                      </a:endParaRPr>
                    </a:p>
                    <a:p>
                      <a:pPr marL="0" marR="0" lvl="0" indent="0" algn="l" rtl="0">
                        <a:lnSpc>
                          <a:spcPct val="115000"/>
                        </a:lnSpc>
                        <a:spcBef>
                          <a:spcPts val="1000"/>
                        </a:spcBef>
                        <a:spcAft>
                          <a:spcPts val="0"/>
                        </a:spcAft>
                        <a:buNone/>
                      </a:pPr>
                      <a:endParaRPr sz="1000">
                        <a:latin typeface="Arial"/>
                        <a:ea typeface="Arial"/>
                        <a:cs typeface="Arial"/>
                        <a:sym typeface="Arial"/>
                      </a:endParaRPr>
                    </a:p>
                  </a:txBody>
                  <a:tcPr marL="44600" marR="446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Medium Term Targets</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11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2022/23</a:t>
                      </a:r>
                      <a:endParaRPr sz="1000">
                        <a:latin typeface="Arial"/>
                        <a:ea typeface="Arial"/>
                        <a:cs typeface="Arial"/>
                        <a:sym typeface="Arial"/>
                      </a:endParaRPr>
                    </a:p>
                  </a:txBody>
                  <a:tcPr marL="44600" marR="44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2023/24</a:t>
                      </a:r>
                      <a:endParaRPr sz="1000">
                        <a:latin typeface="Arial"/>
                        <a:ea typeface="Arial"/>
                        <a:cs typeface="Arial"/>
                        <a:sym typeface="Arial"/>
                      </a:endParaRPr>
                    </a:p>
                  </a:txBody>
                  <a:tcPr marL="44600" marR="44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2024/25</a:t>
                      </a:r>
                      <a:endParaRPr sz="1000">
                        <a:latin typeface="Arial"/>
                        <a:ea typeface="Arial"/>
                        <a:cs typeface="Arial"/>
                        <a:sym typeface="Arial"/>
                      </a:endParaRPr>
                    </a:p>
                  </a:txBody>
                  <a:tcPr marL="44600" marR="44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8475">
                <a:tc gridSpan="5">
                  <a:txBody>
                    <a:bodyPr/>
                    <a:lstStyle/>
                    <a:p>
                      <a:pPr marL="0" marR="0" lvl="0" indent="0" algn="l" rtl="0">
                        <a:spcBef>
                          <a:spcPts val="0"/>
                        </a:spcBef>
                        <a:spcAft>
                          <a:spcPts val="0"/>
                        </a:spcAft>
                        <a:buNone/>
                      </a:pPr>
                      <a:endParaRPr sz="1000"/>
                    </a:p>
                  </a:txBody>
                  <a:tcPr marL="44600" marR="446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lnSpc>
                          <a:spcPct val="115000"/>
                        </a:lnSpc>
                        <a:spcBef>
                          <a:spcPts val="0"/>
                        </a:spcBef>
                        <a:spcAft>
                          <a:spcPts val="0"/>
                        </a:spcAft>
                        <a:buNone/>
                      </a:pPr>
                      <a:endParaRPr sz="1000">
                        <a:latin typeface="Arial"/>
                        <a:ea typeface="Arial"/>
                        <a:cs typeface="Arial"/>
                        <a:sym typeface="Arial"/>
                      </a:endParaRPr>
                    </a:p>
                  </a:txBody>
                  <a:tcPr marL="44600" marR="446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827700">
                <a:tc>
                  <a:txBody>
                    <a:bodyPr/>
                    <a:lstStyle/>
                    <a:p>
                      <a:pPr marL="0" marR="0" lvl="0" indent="0" algn="l" rtl="0">
                        <a:lnSpc>
                          <a:spcPct val="115000"/>
                        </a:lnSpc>
                        <a:spcBef>
                          <a:spcPts val="0"/>
                        </a:spcBef>
                        <a:spcAft>
                          <a:spcPts val="0"/>
                        </a:spcAft>
                        <a:buNone/>
                      </a:pPr>
                      <a:r>
                        <a:rPr lang="en-US" sz="1000">
                          <a:solidFill>
                            <a:srgbClr val="000000"/>
                          </a:solidFill>
                          <a:latin typeface="Arial"/>
                          <a:ea typeface="Arial"/>
                          <a:cs typeface="Arial"/>
                          <a:sym typeface="Arial"/>
                        </a:rPr>
                        <a:t> SADC countries informed of GPW product and service offerings</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Integrated Marketing and Communication Strategy and Plan implemented </a:t>
                      </a:r>
                      <a:endParaRPr sz="1000">
                        <a:latin typeface="Arial"/>
                        <a:ea typeface="Arial"/>
                        <a:cs typeface="Arial"/>
                        <a:sym typeface="Arial"/>
                      </a:endParaRPr>
                    </a:p>
                    <a:p>
                      <a:pPr marL="0" marR="0" lvl="0" indent="0" algn="l" rtl="0">
                        <a:spcBef>
                          <a:spcPts val="0"/>
                        </a:spcBef>
                        <a:spcAft>
                          <a:spcPts val="0"/>
                        </a:spcAft>
                        <a:buNone/>
                      </a:pPr>
                      <a:r>
                        <a:rPr lang="en-US" sz="1000">
                          <a:solidFill>
                            <a:srgbClr val="000000"/>
                          </a:solidFill>
                          <a:latin typeface="Arial"/>
                          <a:ea typeface="Arial"/>
                          <a:cs typeface="Arial"/>
                          <a:sym typeface="Arial"/>
                        </a:rPr>
                        <a:t> </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a:latin typeface="Arial"/>
                          <a:ea typeface="Arial"/>
                          <a:cs typeface="Arial"/>
                          <a:sym typeface="Arial"/>
                        </a:rPr>
                        <a:t>Number of</a:t>
                      </a:r>
                      <a:endParaRPr/>
                    </a:p>
                    <a:p>
                      <a:pPr marL="0" marR="0" lvl="0" indent="0" algn="l" rtl="0">
                        <a:spcBef>
                          <a:spcPts val="0"/>
                        </a:spcBef>
                        <a:spcAft>
                          <a:spcPts val="0"/>
                        </a:spcAft>
                        <a:buNone/>
                      </a:pPr>
                      <a:r>
                        <a:rPr lang="en-US" sz="1000" b="0" i="0" u="none" strike="noStrike">
                          <a:latin typeface="Arial"/>
                          <a:ea typeface="Arial"/>
                          <a:cs typeface="Arial"/>
                          <a:sym typeface="Arial"/>
                        </a:rPr>
                        <a:t>follow up</a:t>
                      </a:r>
                      <a:endParaRPr/>
                    </a:p>
                    <a:p>
                      <a:pPr marL="0" marR="0" lvl="0" indent="0" algn="l" rtl="0">
                        <a:spcBef>
                          <a:spcPts val="0"/>
                        </a:spcBef>
                        <a:spcAft>
                          <a:spcPts val="0"/>
                        </a:spcAft>
                        <a:buNone/>
                      </a:pPr>
                      <a:r>
                        <a:rPr lang="en-US" sz="1000" b="0" i="0" u="none" strike="noStrike">
                          <a:latin typeface="Arial"/>
                          <a:ea typeface="Arial"/>
                          <a:cs typeface="Arial"/>
                          <a:sym typeface="Arial"/>
                        </a:rPr>
                        <a:t>engagements</a:t>
                      </a:r>
                      <a:endParaRPr/>
                    </a:p>
                    <a:p>
                      <a:pPr marL="0" marR="0" lvl="0" indent="0" algn="l" rtl="0">
                        <a:spcBef>
                          <a:spcPts val="0"/>
                        </a:spcBef>
                        <a:spcAft>
                          <a:spcPts val="0"/>
                        </a:spcAft>
                        <a:buNone/>
                      </a:pPr>
                      <a:r>
                        <a:rPr lang="en-US" sz="1000" b="0" i="0" u="none" strike="noStrike">
                          <a:latin typeface="Arial"/>
                          <a:ea typeface="Arial"/>
                          <a:cs typeface="Arial"/>
                          <a:sym typeface="Arial"/>
                        </a:rPr>
                        <a:t>conducted</a:t>
                      </a:r>
                      <a:endParaRPr/>
                    </a:p>
                    <a:p>
                      <a:pPr marL="0" marR="0" lvl="0" indent="0" algn="l" rtl="0">
                        <a:spcBef>
                          <a:spcPts val="0"/>
                        </a:spcBef>
                        <a:spcAft>
                          <a:spcPts val="0"/>
                        </a:spcAft>
                        <a:buNone/>
                      </a:pPr>
                      <a:r>
                        <a:rPr lang="en-US" sz="1000" b="0" i="0" u="none" strike="noStrike">
                          <a:latin typeface="Arial"/>
                          <a:ea typeface="Arial"/>
                          <a:cs typeface="Arial"/>
                          <a:sym typeface="Arial"/>
                        </a:rPr>
                        <a:t>with potential</a:t>
                      </a:r>
                      <a:endParaRPr/>
                    </a:p>
                    <a:p>
                      <a:pPr marL="0" marR="0" lvl="0" indent="0" algn="l" rtl="0">
                        <a:spcBef>
                          <a:spcPts val="0"/>
                        </a:spcBef>
                        <a:spcAft>
                          <a:spcPts val="0"/>
                        </a:spcAft>
                        <a:buNone/>
                      </a:pPr>
                      <a:r>
                        <a:rPr lang="en-US" sz="1000" b="0" i="0" u="none" strike="noStrike">
                          <a:latin typeface="Arial"/>
                          <a:ea typeface="Arial"/>
                          <a:cs typeface="Arial"/>
                          <a:sym typeface="Arial"/>
                        </a:rPr>
                        <a:t>customers</a:t>
                      </a:r>
                      <a:endParaRPr/>
                    </a:p>
                    <a:p>
                      <a:pPr marL="0" marR="0" lvl="0" indent="0" algn="l" rtl="0">
                        <a:spcBef>
                          <a:spcPts val="0"/>
                        </a:spcBef>
                        <a:spcAft>
                          <a:spcPts val="0"/>
                        </a:spcAft>
                        <a:buNone/>
                      </a:pPr>
                      <a:r>
                        <a:rPr lang="en-US" sz="1000" b="0" i="0" u="none" strike="noStrike">
                          <a:latin typeface="Arial"/>
                          <a:ea typeface="Arial"/>
                          <a:cs typeface="Arial"/>
                          <a:sym typeface="Arial"/>
                        </a:rPr>
                        <a:t>in the SADC</a:t>
                      </a:r>
                      <a:endParaRPr/>
                    </a:p>
                    <a:p>
                      <a:pPr marL="0" marR="0" lvl="0" indent="0" algn="l" rtl="0">
                        <a:spcBef>
                          <a:spcPts val="0"/>
                        </a:spcBef>
                        <a:spcAft>
                          <a:spcPts val="0"/>
                        </a:spcAft>
                        <a:buNone/>
                      </a:pPr>
                      <a:r>
                        <a:rPr lang="en-US" sz="1000" b="0" i="0" u="none" strike="noStrike">
                          <a:latin typeface="Arial"/>
                          <a:ea typeface="Arial"/>
                          <a:cs typeface="Arial"/>
                          <a:sym typeface="Arial"/>
                        </a:rPr>
                        <a:t>region</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10 countries in the SADC region engaged</a:t>
                      </a:r>
                      <a:endParaRPr sz="1000">
                        <a:latin typeface="Arial"/>
                        <a:ea typeface="Arial"/>
                        <a:cs typeface="Arial"/>
                        <a:sym typeface="Arial"/>
                      </a:endParaRPr>
                    </a:p>
                    <a:p>
                      <a:pPr marL="0" marR="0" lvl="0" indent="0" algn="l" rtl="0">
                        <a:spcBef>
                          <a:spcPts val="0"/>
                        </a:spcBef>
                        <a:spcAft>
                          <a:spcPts val="0"/>
                        </a:spcAft>
                        <a:buNone/>
                      </a:pPr>
                      <a:r>
                        <a:rPr lang="en-US" sz="1000">
                          <a:latin typeface="Arial"/>
                          <a:ea typeface="Arial"/>
                          <a:cs typeface="Arial"/>
                          <a:sym typeface="Arial"/>
                        </a:rPr>
                        <a:t> </a:t>
                      </a:r>
                      <a:endParaRPr/>
                    </a:p>
                    <a:p>
                      <a:pPr marL="0" marR="0" lvl="0" indent="0" algn="l" rtl="0">
                        <a:spcBef>
                          <a:spcPts val="0"/>
                        </a:spcBef>
                        <a:spcAft>
                          <a:spcPts val="0"/>
                        </a:spcAft>
                        <a:buNone/>
                      </a:pPr>
                      <a:r>
                        <a:rPr lang="en-US" sz="1000">
                          <a:solidFill>
                            <a:srgbClr val="000000"/>
                          </a:solidFill>
                          <a:latin typeface="Arial"/>
                          <a:ea typeface="Arial"/>
                          <a:cs typeface="Arial"/>
                          <a:sym typeface="Arial"/>
                        </a:rPr>
                        <a:t> </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5 countries in the  SADC region engaged as follow up</a:t>
                      </a:r>
                      <a:endParaRPr sz="1000">
                        <a:latin typeface="Arial"/>
                        <a:ea typeface="Arial"/>
                        <a:cs typeface="Arial"/>
                        <a:sym typeface="Arial"/>
                      </a:endParaRPr>
                    </a:p>
                    <a:p>
                      <a:pPr marL="0" marR="0" lvl="0" indent="0" algn="l" rtl="0">
                        <a:spcBef>
                          <a:spcPts val="0"/>
                        </a:spcBef>
                        <a:spcAft>
                          <a:spcPts val="0"/>
                        </a:spcAft>
                        <a:buNone/>
                      </a:pPr>
                      <a:r>
                        <a:rPr lang="en-US" sz="1000">
                          <a:solidFill>
                            <a:srgbClr val="000000"/>
                          </a:solidFill>
                          <a:latin typeface="Arial"/>
                          <a:ea typeface="Arial"/>
                          <a:cs typeface="Arial"/>
                          <a:sym typeface="Arial"/>
                        </a:rPr>
                        <a:t> </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Follow up</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engagements</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conducted with</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8 potential</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customers</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in the SADC</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region</a:t>
                      </a:r>
                      <a:endParaRPr sz="1000">
                        <a:latin typeface="Arial"/>
                        <a:ea typeface="Arial"/>
                        <a:cs typeface="Arial"/>
                        <a:sym typeface="Arial"/>
                      </a:endParaRPr>
                    </a:p>
                    <a:p>
                      <a:pPr marL="0" marR="0" lvl="0" indent="0" algn="l" rtl="0">
                        <a:spcBef>
                          <a:spcPts val="0"/>
                        </a:spcBef>
                        <a:spcAft>
                          <a:spcPts val="0"/>
                        </a:spcAft>
                        <a:buNone/>
                      </a:pPr>
                      <a:endParaRPr sz="1000">
                        <a:latin typeface="Arial"/>
                        <a:ea typeface="Arial"/>
                        <a:cs typeface="Arial"/>
                        <a:sym typeface="Arial"/>
                      </a:endParaRPr>
                    </a:p>
                  </a:txBody>
                  <a:tcPr marL="44600" marR="446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Follow up</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engagements</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conducted with</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8 potential</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customers</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in the SADC</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region</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Follow up</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engagements</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conducted with</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8 potential</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customers</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in the SADC</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region</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Follow up</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engagements</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conducted with</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8 potential</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customers</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in the SADC</a:t>
                      </a:r>
                      <a:endParaRPr/>
                    </a:p>
                    <a:p>
                      <a:pPr marL="0" marR="0" lvl="0" indent="0" algn="l" rtl="0">
                        <a:spcBef>
                          <a:spcPts val="0"/>
                        </a:spcBef>
                        <a:spcAft>
                          <a:spcPts val="0"/>
                        </a:spcAft>
                        <a:buNone/>
                      </a:pPr>
                      <a:r>
                        <a:rPr lang="en-US" sz="1000" b="0" i="0" u="none" strike="noStrike">
                          <a:solidFill>
                            <a:srgbClr val="010202"/>
                          </a:solidFill>
                          <a:latin typeface="Arial"/>
                          <a:ea typeface="Arial"/>
                          <a:cs typeface="Arial"/>
                          <a:sym typeface="Arial"/>
                        </a:rPr>
                        <a:t>region</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9600">
                <a:tc gridSpan="9">
                  <a:txBody>
                    <a:bodyPr/>
                    <a:lstStyle/>
                    <a:p>
                      <a:pPr marL="0" marR="0" lvl="0" indent="0" algn="l" rtl="0">
                        <a:spcBef>
                          <a:spcPts val="0"/>
                        </a:spcBef>
                        <a:spcAft>
                          <a:spcPts val="0"/>
                        </a:spcAft>
                        <a:buNone/>
                      </a:pPr>
                      <a:r>
                        <a:rPr lang="en-US" sz="1000" b="1">
                          <a:latin typeface="Arial"/>
                          <a:ea typeface="Arial"/>
                          <a:cs typeface="Arial"/>
                          <a:sym typeface="Arial"/>
                        </a:rPr>
                        <a:t>Quarterly Target Information for 2022/23</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07200">
                <a:tc gridSpan="9">
                  <a:txBody>
                    <a:bodyPr/>
                    <a:lstStyle/>
                    <a:p>
                      <a:pPr marL="0" marR="0" lvl="0" indent="0" algn="l" rtl="0">
                        <a:spcBef>
                          <a:spcPts val="0"/>
                        </a:spcBef>
                        <a:spcAft>
                          <a:spcPts val="0"/>
                        </a:spcAft>
                        <a:buNone/>
                      </a:pPr>
                      <a:r>
                        <a:rPr lang="en-US" sz="1000" b="1">
                          <a:latin typeface="Arial"/>
                          <a:ea typeface="Arial"/>
                          <a:cs typeface="Arial"/>
                          <a:sym typeface="Arial"/>
                        </a:rPr>
                        <a:t>Outcome Indicator:</a:t>
                      </a:r>
                      <a:r>
                        <a:rPr lang="en-US" sz="1000">
                          <a:latin typeface="Arial"/>
                          <a:ea typeface="Arial"/>
                          <a:cs typeface="Arial"/>
                          <a:sym typeface="Arial"/>
                        </a:rPr>
                        <a:t> </a:t>
                      </a:r>
                      <a:r>
                        <a:rPr lang="en-US" sz="1000">
                          <a:solidFill>
                            <a:srgbClr val="000000"/>
                          </a:solidFill>
                          <a:latin typeface="Arial"/>
                          <a:ea typeface="Arial"/>
                          <a:cs typeface="Arial"/>
                          <a:sym typeface="Arial"/>
                        </a:rPr>
                        <a:t>Number of  follow up engagements conducted with the potential customer in the SADC region</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02975">
                <a:tc gridSpan="9">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Annual Target: Follow up engagements conducted with </a:t>
                      </a:r>
                      <a:r>
                        <a:rPr lang="en-US" sz="1000" b="0" i="0" u="none" strike="noStrike" cap="none">
                          <a:solidFill>
                            <a:srgbClr val="010202"/>
                          </a:solidFill>
                          <a:latin typeface="Arial"/>
                          <a:ea typeface="Arial"/>
                          <a:cs typeface="Arial"/>
                          <a:sym typeface="Arial"/>
                        </a:rPr>
                        <a:t>8 potential customers in the SADC region</a:t>
                      </a:r>
                      <a:endParaRPr sz="1000" b="0" i="0" u="none" strike="noStrike" cap="none">
                        <a:solidFill>
                          <a:srgbClr val="000000"/>
                        </a:solidFill>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9225">
                <a:tc gridSpan="9">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Reporting Period</a:t>
                      </a:r>
                      <a:r>
                        <a:rPr lang="en-US" sz="1000">
                          <a:latin typeface="Arial"/>
                          <a:ea typeface="Arial"/>
                          <a:cs typeface="Arial"/>
                          <a:sym typeface="Arial"/>
                        </a:rPr>
                        <a:t>: Quarterly</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19600">
                <a:tc gridSpan="9">
                  <a:txBody>
                    <a:bodyPr/>
                    <a:lstStyle/>
                    <a:p>
                      <a:pPr marL="0" marR="0" lvl="0" indent="0" algn="l" rtl="0">
                        <a:spcBef>
                          <a:spcPts val="0"/>
                        </a:spcBef>
                        <a:spcAft>
                          <a:spcPts val="0"/>
                        </a:spcAft>
                        <a:buNone/>
                      </a:pPr>
                      <a:r>
                        <a:rPr lang="en-US" sz="1000" b="1">
                          <a:latin typeface="Arial"/>
                          <a:ea typeface="Arial"/>
                          <a:cs typeface="Arial"/>
                          <a:sym typeface="Arial"/>
                        </a:rPr>
                        <a:t>Quarter 1 Target:  </a:t>
                      </a:r>
                      <a:r>
                        <a:rPr lang="en-US" sz="1000">
                          <a:latin typeface="Arial"/>
                          <a:ea typeface="Arial"/>
                          <a:cs typeface="Arial"/>
                          <a:sym typeface="Arial"/>
                        </a:rPr>
                        <a:t>2 countries  in the SADC region engaged</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19600">
                <a:tc gridSpan="9">
                  <a:txBody>
                    <a:bodyPr/>
                    <a:lstStyle/>
                    <a:p>
                      <a:pPr marL="0" marR="0" lvl="0" indent="0" algn="l" rtl="0">
                        <a:spcBef>
                          <a:spcPts val="0"/>
                        </a:spcBef>
                        <a:spcAft>
                          <a:spcPts val="0"/>
                        </a:spcAft>
                        <a:buNone/>
                      </a:pPr>
                      <a:r>
                        <a:rPr lang="en-US" sz="1000" b="1">
                          <a:latin typeface="Arial"/>
                          <a:ea typeface="Arial"/>
                          <a:cs typeface="Arial"/>
                          <a:sym typeface="Arial"/>
                        </a:rPr>
                        <a:t>Quarter 2 Target: </a:t>
                      </a:r>
                      <a:r>
                        <a:rPr lang="en-US" sz="1000">
                          <a:latin typeface="Arial"/>
                          <a:ea typeface="Arial"/>
                          <a:cs typeface="Arial"/>
                          <a:sym typeface="Arial"/>
                        </a:rPr>
                        <a:t>2 countries in the SADC region engaged</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19600">
                <a:tc gridSpan="9">
                  <a:txBody>
                    <a:bodyPr/>
                    <a:lstStyle/>
                    <a:p>
                      <a:pPr marL="0" marR="0" lvl="0" indent="0" algn="l" rtl="0">
                        <a:spcBef>
                          <a:spcPts val="0"/>
                        </a:spcBef>
                        <a:spcAft>
                          <a:spcPts val="0"/>
                        </a:spcAft>
                        <a:buNone/>
                      </a:pPr>
                      <a:r>
                        <a:rPr lang="en-US" sz="1000" b="1">
                          <a:latin typeface="Arial"/>
                          <a:ea typeface="Arial"/>
                          <a:cs typeface="Arial"/>
                          <a:sym typeface="Arial"/>
                        </a:rPr>
                        <a:t>Quarter 3 Target</a:t>
                      </a:r>
                      <a:r>
                        <a:rPr lang="en-US" sz="1000">
                          <a:latin typeface="Arial"/>
                          <a:ea typeface="Arial"/>
                          <a:cs typeface="Arial"/>
                          <a:sym typeface="Arial"/>
                        </a:rPr>
                        <a:t>: 2 countries  in the SADC region engaged</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19600">
                <a:tc gridSpan="9">
                  <a:txBody>
                    <a:bodyPr/>
                    <a:lstStyle/>
                    <a:p>
                      <a:pPr marL="0" marR="0" lvl="0" indent="0" algn="l" rtl="0">
                        <a:spcBef>
                          <a:spcPts val="0"/>
                        </a:spcBef>
                        <a:spcAft>
                          <a:spcPts val="0"/>
                        </a:spcAft>
                        <a:buNone/>
                      </a:pPr>
                      <a:r>
                        <a:rPr lang="en-US" sz="1000" b="1">
                          <a:latin typeface="Arial"/>
                          <a:ea typeface="Arial"/>
                          <a:cs typeface="Arial"/>
                          <a:sym typeface="Arial"/>
                        </a:rPr>
                        <a:t>Quarter 4 Target: </a:t>
                      </a:r>
                      <a:r>
                        <a:rPr lang="en-US" sz="1000">
                          <a:latin typeface="Arial"/>
                          <a:ea typeface="Arial"/>
                          <a:cs typeface="Arial"/>
                          <a:sym typeface="Arial"/>
                        </a:rPr>
                        <a:t>2 countries  in the SADC region engaged</a:t>
                      </a:r>
                      <a:endParaRPr sz="1000">
                        <a:latin typeface="Arial"/>
                        <a:ea typeface="Arial"/>
                        <a:cs typeface="Arial"/>
                        <a:sym typeface="Arial"/>
                      </a:endParaRPr>
                    </a:p>
                  </a:txBody>
                  <a:tcPr marL="44600" marR="44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457200" y="274638"/>
            <a:ext cx="8229600" cy="754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Calibri"/>
              <a:buNone/>
            </a:pPr>
            <a:r>
              <a:rPr lang="en-US" sz="3600" b="1">
                <a:latin typeface="Calibri"/>
                <a:ea typeface="Calibri"/>
                <a:cs typeface="Calibri"/>
                <a:sym typeface="Calibri"/>
              </a:rPr>
              <a:t>Table of Contents</a:t>
            </a:r>
            <a:endParaRPr sz="3600" b="1">
              <a:latin typeface="Calibri"/>
              <a:ea typeface="Calibri"/>
              <a:cs typeface="Calibri"/>
              <a:sym typeface="Calibri"/>
            </a:endParaRPr>
          </a:p>
        </p:txBody>
      </p:sp>
      <p:sp>
        <p:nvSpPr>
          <p:cNvPr id="186" name="Google Shape;186;p29"/>
          <p:cNvSpPr txBox="1">
            <a:spLocks noGrp="1"/>
          </p:cNvSpPr>
          <p:nvPr>
            <p:ph type="body" idx="1"/>
          </p:nvPr>
        </p:nvSpPr>
        <p:spPr>
          <a:xfrm>
            <a:off x="457200" y="1028700"/>
            <a:ext cx="8229600" cy="509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400">
                <a:latin typeface="Calibri"/>
                <a:ea typeface="Calibri"/>
                <a:cs typeface="Calibri"/>
                <a:sym typeface="Calibri"/>
              </a:rPr>
              <a:t>1. Background</a:t>
            </a:r>
            <a:endParaRPr/>
          </a:p>
          <a:p>
            <a:pPr marL="0" lvl="0" indent="0" algn="l" rtl="0">
              <a:spcBef>
                <a:spcPts val="480"/>
              </a:spcBef>
              <a:spcAft>
                <a:spcPts val="0"/>
              </a:spcAft>
              <a:buClr>
                <a:schemeClr val="dk1"/>
              </a:buClr>
              <a:buSzPts val="2400"/>
              <a:buNone/>
            </a:pPr>
            <a:r>
              <a:rPr lang="en-US" sz="2400">
                <a:latin typeface="Calibri"/>
                <a:ea typeface="Calibri"/>
                <a:cs typeface="Calibri"/>
                <a:sym typeface="Calibri"/>
              </a:rPr>
              <a:t>2. Performance targets for the financial year</a:t>
            </a:r>
            <a:endParaRPr/>
          </a:p>
          <a:p>
            <a:pPr marL="971550" lvl="1" indent="-571500" algn="l" rtl="0">
              <a:spcBef>
                <a:spcPts val="480"/>
              </a:spcBef>
              <a:spcAft>
                <a:spcPts val="0"/>
              </a:spcAft>
              <a:buClr>
                <a:schemeClr val="dk1"/>
              </a:buClr>
              <a:buSzPts val="2400"/>
              <a:buFont typeface="Calibri"/>
              <a:buAutoNum type="romanUcPeriod"/>
            </a:pPr>
            <a:r>
              <a:rPr lang="en-US" sz="2400"/>
              <a:t>Office of the CEO</a:t>
            </a:r>
            <a:endParaRPr/>
          </a:p>
          <a:p>
            <a:pPr marL="914400" lvl="1" indent="-514350" algn="l" rtl="0">
              <a:spcBef>
                <a:spcPts val="480"/>
              </a:spcBef>
              <a:spcAft>
                <a:spcPts val="0"/>
              </a:spcAft>
              <a:buClr>
                <a:schemeClr val="dk1"/>
              </a:buClr>
              <a:buSzPts val="2400"/>
              <a:buFont typeface="Calibri"/>
              <a:buAutoNum type="romanUcPeriod"/>
            </a:pPr>
            <a:r>
              <a:rPr lang="en-US" sz="2400"/>
              <a:t>Branch Operations and Production</a:t>
            </a:r>
            <a:endParaRPr/>
          </a:p>
          <a:p>
            <a:pPr marL="914400" lvl="1" indent="-514350" algn="l" rtl="0">
              <a:spcBef>
                <a:spcPts val="480"/>
              </a:spcBef>
              <a:spcAft>
                <a:spcPts val="0"/>
              </a:spcAft>
              <a:buClr>
                <a:schemeClr val="dk1"/>
              </a:buClr>
              <a:buSzPts val="2400"/>
              <a:buFont typeface="Calibri"/>
              <a:buAutoNum type="romanUcPeriod"/>
            </a:pPr>
            <a:r>
              <a:rPr lang="en-US" sz="2400"/>
              <a:t>Branch Strategic Management</a:t>
            </a:r>
            <a:endParaRPr/>
          </a:p>
          <a:p>
            <a:pPr marL="914400" lvl="1" indent="-514350" algn="l" rtl="0">
              <a:spcBef>
                <a:spcPts val="480"/>
              </a:spcBef>
              <a:spcAft>
                <a:spcPts val="0"/>
              </a:spcAft>
              <a:buClr>
                <a:schemeClr val="dk1"/>
              </a:buClr>
              <a:buSzPts val="2400"/>
              <a:buFont typeface="Calibri"/>
              <a:buAutoNum type="romanUcPeriod"/>
            </a:pPr>
            <a:r>
              <a:rPr lang="en-US" sz="2400"/>
              <a:t>Branch Financial Services</a:t>
            </a:r>
            <a:endParaRPr/>
          </a:p>
          <a:p>
            <a:pPr marL="914400" lvl="1" indent="-514350" algn="l" rtl="0">
              <a:spcBef>
                <a:spcPts val="480"/>
              </a:spcBef>
              <a:spcAft>
                <a:spcPts val="0"/>
              </a:spcAft>
              <a:buClr>
                <a:schemeClr val="dk1"/>
              </a:buClr>
              <a:buSzPts val="2400"/>
              <a:buFont typeface="Calibri"/>
              <a:buAutoNum type="romanUcPeriod"/>
            </a:pPr>
            <a:r>
              <a:rPr lang="en-US" sz="2400"/>
              <a:t>Branch Human Resources</a:t>
            </a:r>
            <a:endParaRPr sz="2400">
              <a:latin typeface="Calibri"/>
              <a:ea typeface="Calibri"/>
              <a:cs typeface="Calibri"/>
              <a:sym typeface="Calibri"/>
            </a:endParaRPr>
          </a:p>
          <a:p>
            <a:pPr marL="0" lvl="0" indent="0" algn="l" rtl="0">
              <a:spcBef>
                <a:spcPts val="480"/>
              </a:spcBef>
              <a:spcAft>
                <a:spcPts val="0"/>
              </a:spcAft>
              <a:buClr>
                <a:schemeClr val="dk1"/>
              </a:buClr>
              <a:buSzPts val="2400"/>
              <a:buNone/>
            </a:pPr>
            <a:r>
              <a:rPr lang="en-US" sz="2400">
                <a:latin typeface="Calibri"/>
                <a:ea typeface="Calibri"/>
                <a:cs typeface="Calibri"/>
                <a:sym typeface="Calibri"/>
              </a:rPr>
              <a:t>3. Budget</a:t>
            </a:r>
            <a:endParaRPr/>
          </a:p>
          <a:p>
            <a:pPr marL="0" lvl="0" indent="0" algn="l" rtl="0">
              <a:spcBef>
                <a:spcPts val="480"/>
              </a:spcBef>
              <a:spcAft>
                <a:spcPts val="0"/>
              </a:spcAft>
              <a:buClr>
                <a:schemeClr val="dk1"/>
              </a:buClr>
              <a:buSzPts val="2400"/>
              <a:buNone/>
            </a:pPr>
            <a:r>
              <a:rPr lang="en-US" sz="2400">
                <a:latin typeface="Calibri"/>
                <a:ea typeface="Calibri"/>
                <a:cs typeface="Calibri"/>
                <a:sym typeface="Calibri"/>
              </a:rPr>
              <a:t>4. Update on Projects</a:t>
            </a:r>
            <a:endParaRPr sz="2400">
              <a:latin typeface="Calibri"/>
              <a:ea typeface="Calibri"/>
              <a:cs typeface="Calibri"/>
              <a:sym typeface="Calibri"/>
            </a:endParaRPr>
          </a:p>
          <a:p>
            <a:pPr marL="0" lvl="0" indent="0" algn="l" rtl="0">
              <a:spcBef>
                <a:spcPts val="480"/>
              </a:spcBef>
              <a:spcAft>
                <a:spcPts val="0"/>
              </a:spcAft>
              <a:buClr>
                <a:schemeClr val="dk1"/>
              </a:buClr>
              <a:buSzPts val="2400"/>
              <a:buNone/>
            </a:pPr>
            <a:r>
              <a:rPr lang="en-US" sz="2400">
                <a:latin typeface="Calibri"/>
                <a:ea typeface="Calibri"/>
                <a:cs typeface="Calibri"/>
                <a:sym typeface="Calibri"/>
              </a:rPr>
              <a:t>5.Risk Management</a:t>
            </a:r>
            <a:endParaRPr/>
          </a:p>
          <a:p>
            <a:pPr marL="0" lvl="0" indent="0" algn="l" rtl="0">
              <a:spcBef>
                <a:spcPts val="480"/>
              </a:spcBef>
              <a:spcAft>
                <a:spcPts val="0"/>
              </a:spcAft>
              <a:buClr>
                <a:schemeClr val="dk1"/>
              </a:buClr>
              <a:buSzPts val="2400"/>
              <a:buNone/>
            </a:pPr>
            <a:r>
              <a:rPr lang="en-US" sz="2400">
                <a:latin typeface="Calibri"/>
                <a:ea typeface="Calibri"/>
                <a:cs typeface="Calibri"/>
                <a:sym typeface="Calibri"/>
              </a:rPr>
              <a:t>6. Audit matters</a:t>
            </a:r>
            <a:endParaRPr/>
          </a:p>
          <a:p>
            <a:pPr marL="0" lvl="0" indent="0" algn="l" rtl="0">
              <a:spcBef>
                <a:spcPts val="640"/>
              </a:spcBef>
              <a:spcAft>
                <a:spcPts val="0"/>
              </a:spcAft>
              <a:buClr>
                <a:schemeClr val="dk1"/>
              </a:buClr>
              <a:buSzPts val="3200"/>
              <a:buNone/>
            </a:pPr>
            <a:endParaRPr/>
          </a:p>
          <a:p>
            <a:pPr marL="400050" lvl="1" indent="0" algn="l" rtl="0">
              <a:spcBef>
                <a:spcPts val="560"/>
              </a:spcBef>
              <a:spcAft>
                <a:spcPts val="0"/>
              </a:spcAft>
              <a:buClr>
                <a:schemeClr val="dk1"/>
              </a:buClr>
              <a:buSzPts val="2800"/>
              <a:buNone/>
            </a:pPr>
            <a:endParaRPr/>
          </a:p>
          <a:p>
            <a:pPr marL="0" lvl="0" indent="0" algn="l" rtl="0">
              <a:spcBef>
                <a:spcPts val="640"/>
              </a:spcBef>
              <a:spcAft>
                <a:spcPts val="0"/>
              </a:spcAft>
              <a:buClr>
                <a:schemeClr val="dk1"/>
              </a:buClr>
              <a:buSzPts val="32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aphicFrame>
        <p:nvGraphicFramePr>
          <p:cNvPr id="285" name="Google Shape;285;p47"/>
          <p:cNvGraphicFramePr/>
          <p:nvPr/>
        </p:nvGraphicFramePr>
        <p:xfrm>
          <a:off x="314325" y="0"/>
          <a:ext cx="3000000" cy="3000000"/>
        </p:xfrm>
        <a:graphic>
          <a:graphicData uri="http://schemas.openxmlformats.org/drawingml/2006/table">
            <a:tbl>
              <a:tblPr>
                <a:noFill/>
                <a:tableStyleId>{953968B0-8E95-4AC2-8408-CCEBBC4F5901}</a:tableStyleId>
              </a:tblPr>
              <a:tblGrid>
                <a:gridCol w="799200">
                  <a:extLst>
                    <a:ext uri="{9D8B030D-6E8A-4147-A177-3AD203B41FA5}">
                      <a16:colId xmlns:a16="http://schemas.microsoft.com/office/drawing/2014/main" val="20000"/>
                    </a:ext>
                  </a:extLst>
                </a:gridCol>
                <a:gridCol w="828075">
                  <a:extLst>
                    <a:ext uri="{9D8B030D-6E8A-4147-A177-3AD203B41FA5}">
                      <a16:colId xmlns:a16="http://schemas.microsoft.com/office/drawing/2014/main" val="20001"/>
                    </a:ext>
                  </a:extLst>
                </a:gridCol>
                <a:gridCol w="1001625">
                  <a:extLst>
                    <a:ext uri="{9D8B030D-6E8A-4147-A177-3AD203B41FA5}">
                      <a16:colId xmlns:a16="http://schemas.microsoft.com/office/drawing/2014/main" val="20002"/>
                    </a:ext>
                  </a:extLst>
                </a:gridCol>
                <a:gridCol w="1174500">
                  <a:extLst>
                    <a:ext uri="{9D8B030D-6E8A-4147-A177-3AD203B41FA5}">
                      <a16:colId xmlns:a16="http://schemas.microsoft.com/office/drawing/2014/main" val="20003"/>
                    </a:ext>
                  </a:extLst>
                </a:gridCol>
                <a:gridCol w="1089625">
                  <a:extLst>
                    <a:ext uri="{9D8B030D-6E8A-4147-A177-3AD203B41FA5}">
                      <a16:colId xmlns:a16="http://schemas.microsoft.com/office/drawing/2014/main" val="20004"/>
                    </a:ext>
                  </a:extLst>
                </a:gridCol>
                <a:gridCol w="1048000">
                  <a:extLst>
                    <a:ext uri="{9D8B030D-6E8A-4147-A177-3AD203B41FA5}">
                      <a16:colId xmlns:a16="http://schemas.microsoft.com/office/drawing/2014/main" val="20005"/>
                    </a:ext>
                  </a:extLst>
                </a:gridCol>
                <a:gridCol w="982150">
                  <a:extLst>
                    <a:ext uri="{9D8B030D-6E8A-4147-A177-3AD203B41FA5}">
                      <a16:colId xmlns:a16="http://schemas.microsoft.com/office/drawing/2014/main" val="20006"/>
                    </a:ext>
                  </a:extLst>
                </a:gridCol>
                <a:gridCol w="1030300">
                  <a:extLst>
                    <a:ext uri="{9D8B030D-6E8A-4147-A177-3AD203B41FA5}">
                      <a16:colId xmlns:a16="http://schemas.microsoft.com/office/drawing/2014/main" val="20007"/>
                    </a:ext>
                  </a:extLst>
                </a:gridCol>
                <a:gridCol w="876225">
                  <a:extLst>
                    <a:ext uri="{9D8B030D-6E8A-4147-A177-3AD203B41FA5}">
                      <a16:colId xmlns:a16="http://schemas.microsoft.com/office/drawing/2014/main" val="20008"/>
                    </a:ext>
                  </a:extLst>
                </a:gridCol>
              </a:tblGrid>
              <a:tr h="506450">
                <a:tc gridSpan="9">
                  <a:txBody>
                    <a:bodyPr/>
                    <a:lstStyle/>
                    <a:p>
                      <a:pPr marL="0" marR="0" lvl="0" indent="0" algn="l" rtl="0">
                        <a:lnSpc>
                          <a:spcPct val="115000"/>
                        </a:lnSpc>
                        <a:spcBef>
                          <a:spcPts val="0"/>
                        </a:spcBef>
                        <a:spcAft>
                          <a:spcPts val="0"/>
                        </a:spcAft>
                        <a:buNone/>
                      </a:pPr>
                      <a:r>
                        <a:rPr lang="en-US" sz="1200" b="1">
                          <a:latin typeface="Arial"/>
                          <a:ea typeface="Arial"/>
                          <a:cs typeface="Arial"/>
                          <a:sym typeface="Arial"/>
                        </a:rPr>
                        <a:t>Branch: Strategic Management, cont...</a:t>
                      </a:r>
                      <a:endParaRPr sz="12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4875">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Outcome </a:t>
                      </a:r>
                      <a:endParaRPr sz="10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Outputs </a:t>
                      </a:r>
                      <a:endParaRPr sz="10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 Indicators </a:t>
                      </a:r>
                      <a:endParaRPr sz="10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Audited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2019/20</a:t>
                      </a:r>
                      <a:endParaRPr sz="10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2020/21</a:t>
                      </a:r>
                      <a:endParaRPr sz="10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2021/22</a:t>
                      </a:r>
                      <a:endParaRPr sz="1000">
                        <a:latin typeface="Arial"/>
                        <a:ea typeface="Arial"/>
                        <a:cs typeface="Arial"/>
                        <a:sym typeface="Arial"/>
                      </a:endParaRPr>
                    </a:p>
                    <a:p>
                      <a:pPr marL="0" marR="0" lvl="0" indent="0" algn="l" rtl="0">
                        <a:lnSpc>
                          <a:spcPct val="115000"/>
                        </a:lnSpc>
                        <a:spcBef>
                          <a:spcPts val="1000"/>
                        </a:spcBef>
                        <a:spcAft>
                          <a:spcPts val="0"/>
                        </a:spcAft>
                        <a:buNone/>
                      </a:pPr>
                      <a:endParaRPr sz="1000">
                        <a:latin typeface="Arial"/>
                        <a:ea typeface="Arial"/>
                        <a:cs typeface="Arial"/>
                        <a:sym typeface="Arial"/>
                      </a:endParaRPr>
                    </a:p>
                  </a:txBody>
                  <a:tcPr marL="44300" marR="443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Medium Term Targets</a:t>
                      </a:r>
                      <a:endParaRPr sz="10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318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2022/23</a:t>
                      </a:r>
                      <a:endParaRPr sz="1000">
                        <a:latin typeface="Arial"/>
                        <a:ea typeface="Arial"/>
                        <a:cs typeface="Arial"/>
                        <a:sym typeface="Arial"/>
                      </a:endParaRPr>
                    </a:p>
                  </a:txBody>
                  <a:tcPr marL="44300" marR="44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2023/24</a:t>
                      </a:r>
                      <a:endParaRPr sz="1000">
                        <a:latin typeface="Arial"/>
                        <a:ea typeface="Arial"/>
                        <a:cs typeface="Arial"/>
                        <a:sym typeface="Arial"/>
                      </a:endParaRPr>
                    </a:p>
                  </a:txBody>
                  <a:tcPr marL="44300" marR="44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2024/25</a:t>
                      </a:r>
                      <a:endParaRPr sz="1000">
                        <a:latin typeface="Arial"/>
                        <a:ea typeface="Arial"/>
                        <a:cs typeface="Arial"/>
                        <a:sym typeface="Arial"/>
                      </a:endParaRPr>
                    </a:p>
                  </a:txBody>
                  <a:tcPr marL="44300" marR="44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2575">
                <a:tc gridSpan="5">
                  <a:txBody>
                    <a:bodyPr/>
                    <a:lstStyle/>
                    <a:p>
                      <a:pPr marL="0" marR="0" lvl="0" indent="0" algn="l" rtl="0">
                        <a:spcBef>
                          <a:spcPts val="0"/>
                        </a:spcBef>
                        <a:spcAft>
                          <a:spcPts val="0"/>
                        </a:spcAft>
                        <a:buNone/>
                      </a:pPr>
                      <a:endParaRPr sz="1000"/>
                    </a:p>
                  </a:txBody>
                  <a:tcPr marL="44300" marR="443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endParaRPr sz="1000">
                        <a:latin typeface="Arial"/>
                        <a:ea typeface="Arial"/>
                        <a:cs typeface="Arial"/>
                        <a:sym typeface="Arial"/>
                      </a:endParaRPr>
                    </a:p>
                  </a:txBody>
                  <a:tcPr marL="44300" marR="443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324175">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Resilient, agile and sustainable business in the event of disaster</a:t>
                      </a:r>
                      <a:endParaRPr sz="10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All Business Continuity Management activities implemented</a:t>
                      </a:r>
                      <a:endParaRPr sz="10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Percentage implementation of the Business Continuity Management  activities</a:t>
                      </a:r>
                      <a:endParaRPr sz="10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latin typeface="Arial"/>
                          <a:ea typeface="Arial"/>
                          <a:cs typeface="Arial"/>
                          <a:sym typeface="Arial"/>
                        </a:rPr>
                        <a:t>Business Continuity Plan submitted for approval and implemented</a:t>
                      </a:r>
                      <a:endParaRPr sz="10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Business Continuity Management activities 100% implemented</a:t>
                      </a:r>
                      <a:endParaRPr sz="10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Arial"/>
                        <a:buNone/>
                      </a:pPr>
                      <a:r>
                        <a:rPr lang="en-US" sz="1000">
                          <a:latin typeface="Arial"/>
                          <a:ea typeface="Arial"/>
                          <a:cs typeface="Arial"/>
                          <a:sym typeface="Arial"/>
                        </a:rPr>
                        <a:t>Business Continuity Management programme implemented</a:t>
                      </a:r>
                      <a:endParaRPr sz="1000">
                        <a:latin typeface="Arial"/>
                        <a:ea typeface="Arial"/>
                        <a:cs typeface="Arial"/>
                        <a:sym typeface="Arial"/>
                      </a:endParaRPr>
                    </a:p>
                    <a:p>
                      <a:pPr marL="0" marR="0" lvl="0" indent="0" algn="l" rtl="0">
                        <a:lnSpc>
                          <a:spcPct val="115000"/>
                        </a:lnSpc>
                        <a:spcBef>
                          <a:spcPts val="1000"/>
                        </a:spcBef>
                        <a:spcAft>
                          <a:spcPts val="0"/>
                        </a:spcAft>
                        <a:buNone/>
                      </a:pPr>
                      <a:endParaRPr sz="1000">
                        <a:latin typeface="Arial"/>
                        <a:ea typeface="Arial"/>
                        <a:cs typeface="Arial"/>
                        <a:sym typeface="Arial"/>
                      </a:endParaRPr>
                    </a:p>
                  </a:txBody>
                  <a:tcPr marL="44300" marR="443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a:latin typeface="Arial"/>
                          <a:ea typeface="Arial"/>
                          <a:cs typeface="Arial"/>
                          <a:sym typeface="Arial"/>
                        </a:rPr>
                        <a:t>100% of Business Continuity Management programme  implemented</a:t>
                      </a:r>
                      <a:endParaRPr sz="1000">
                        <a:latin typeface="Arial"/>
                        <a:ea typeface="Arial"/>
                        <a:cs typeface="Arial"/>
                        <a:sym typeface="Arial"/>
                      </a:endParaRPr>
                    </a:p>
                    <a:p>
                      <a:pPr marL="0" marR="0" lvl="0" indent="0" algn="l" rtl="0">
                        <a:spcBef>
                          <a:spcPts val="0"/>
                        </a:spcBef>
                        <a:spcAft>
                          <a:spcPts val="0"/>
                        </a:spcAft>
                        <a:buNone/>
                      </a:pPr>
                      <a:endParaRPr sz="100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a:latin typeface="Arial"/>
                          <a:ea typeface="Arial"/>
                          <a:cs typeface="Arial"/>
                          <a:sym typeface="Arial"/>
                        </a:rPr>
                        <a:t>100% of Business Continuity Management programme  implemented</a:t>
                      </a:r>
                      <a:endParaRPr sz="1000">
                        <a:latin typeface="Arial"/>
                        <a:ea typeface="Arial"/>
                        <a:cs typeface="Arial"/>
                        <a:sym typeface="Arial"/>
                      </a:endParaRPr>
                    </a:p>
                    <a:p>
                      <a:pPr marL="0" marR="0" lvl="0" indent="0" algn="l" rtl="0">
                        <a:spcBef>
                          <a:spcPts val="0"/>
                        </a:spcBef>
                        <a:spcAft>
                          <a:spcPts val="0"/>
                        </a:spcAft>
                        <a:buNone/>
                      </a:pPr>
                      <a:endParaRPr sz="1000" b="0"/>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a:latin typeface="Arial"/>
                          <a:ea typeface="Arial"/>
                          <a:cs typeface="Arial"/>
                          <a:sym typeface="Arial"/>
                        </a:rPr>
                        <a:t>100% of Business Continuity Management programme  implemented</a:t>
                      </a:r>
                      <a:endParaRPr sz="1000">
                        <a:latin typeface="Arial"/>
                        <a:ea typeface="Arial"/>
                        <a:cs typeface="Arial"/>
                        <a:sym typeface="Arial"/>
                      </a:endParaRPr>
                    </a:p>
                    <a:p>
                      <a:pPr marL="0" marR="0" lvl="0" indent="0" algn="l" rtl="0">
                        <a:spcBef>
                          <a:spcPts val="0"/>
                        </a:spcBef>
                        <a:spcAft>
                          <a:spcPts val="0"/>
                        </a:spcAft>
                        <a:buNone/>
                      </a:pPr>
                      <a:endParaRPr sz="1000" b="0"/>
                    </a:p>
                    <a:p>
                      <a:pPr marL="0" marR="0" lvl="0" indent="0" algn="l" rtl="0">
                        <a:spcBef>
                          <a:spcPts val="0"/>
                        </a:spcBef>
                        <a:spcAft>
                          <a:spcPts val="0"/>
                        </a:spcAft>
                        <a:buNone/>
                      </a:pPr>
                      <a:endParaRPr sz="1000"/>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7525">
                <a:tc gridSpan="9">
                  <a:txBody>
                    <a:bodyPr/>
                    <a:lstStyle/>
                    <a:p>
                      <a:pPr marL="0" marR="0" lvl="0" indent="0" algn="l" rtl="0">
                        <a:spcBef>
                          <a:spcPts val="0"/>
                        </a:spcBef>
                        <a:spcAft>
                          <a:spcPts val="0"/>
                        </a:spcAft>
                        <a:buNone/>
                      </a:pPr>
                      <a:r>
                        <a:rPr lang="en-US" sz="1000" b="1">
                          <a:latin typeface="Arial"/>
                          <a:ea typeface="Arial"/>
                          <a:cs typeface="Arial"/>
                          <a:sym typeface="Arial"/>
                        </a:rPr>
                        <a:t>Quarterly Target Information for 2022/23</a:t>
                      </a:r>
                      <a:endParaRPr sz="1000" b="1">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06675">
                <a:tc gridSpan="9">
                  <a:txBody>
                    <a:bodyPr/>
                    <a:lstStyle/>
                    <a:p>
                      <a:pPr marL="0" marR="0" lvl="0" indent="0" algn="l" rtl="0">
                        <a:spcBef>
                          <a:spcPts val="0"/>
                        </a:spcBef>
                        <a:spcAft>
                          <a:spcPts val="0"/>
                        </a:spcAft>
                        <a:buNone/>
                      </a:pPr>
                      <a:r>
                        <a:rPr lang="en-US" sz="1000" b="1">
                          <a:latin typeface="Arial"/>
                          <a:ea typeface="Arial"/>
                          <a:cs typeface="Arial"/>
                          <a:sym typeface="Arial"/>
                        </a:rPr>
                        <a:t>Output Indicator: </a:t>
                      </a:r>
                      <a:r>
                        <a:rPr lang="en-US" sz="1000" b="0">
                          <a:latin typeface="Arial"/>
                          <a:ea typeface="Arial"/>
                          <a:cs typeface="Arial"/>
                          <a:sym typeface="Arial"/>
                        </a:rPr>
                        <a:t>Percentage implementation of the Business Continuity Management  programme</a:t>
                      </a:r>
                      <a:endParaRPr sz="1000" b="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03125">
                <a:tc gridSpan="9">
                  <a:txBody>
                    <a:bodyPr/>
                    <a:lstStyle/>
                    <a:p>
                      <a:pPr marL="0" marR="0" lvl="0" indent="0" algn="l" rtl="0">
                        <a:spcBef>
                          <a:spcPts val="0"/>
                        </a:spcBef>
                        <a:spcAft>
                          <a:spcPts val="0"/>
                        </a:spcAft>
                        <a:buNone/>
                      </a:pPr>
                      <a:r>
                        <a:rPr lang="en-US" sz="1000" b="1">
                          <a:latin typeface="Arial"/>
                          <a:ea typeface="Arial"/>
                          <a:cs typeface="Arial"/>
                          <a:sym typeface="Arial"/>
                        </a:rPr>
                        <a:t>Annual Target: </a:t>
                      </a:r>
                      <a:r>
                        <a:rPr lang="en-US" sz="1000" b="0" i="0" u="none" strike="noStrike">
                          <a:latin typeface="Arial"/>
                          <a:ea typeface="Arial"/>
                          <a:cs typeface="Arial"/>
                          <a:sym typeface="Arial"/>
                        </a:rPr>
                        <a:t>100% of Business Continuity Management implemented</a:t>
                      </a:r>
                      <a:endParaRPr sz="1000" b="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40650">
                <a:tc gridSpan="9">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Reporting Period: </a:t>
                      </a:r>
                      <a:r>
                        <a:rPr lang="en-US" sz="1000" b="0">
                          <a:latin typeface="Arial"/>
                          <a:ea typeface="Arial"/>
                          <a:cs typeface="Arial"/>
                          <a:sym typeface="Arial"/>
                        </a:rPr>
                        <a:t>Quarterly</a:t>
                      </a:r>
                      <a:endParaRPr sz="1000" b="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8350">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1 Target</a:t>
                      </a:r>
                      <a:r>
                        <a:rPr lang="en-US" sz="1000" b="0">
                          <a:solidFill>
                            <a:srgbClr val="000000"/>
                          </a:solidFill>
                          <a:latin typeface="Arial"/>
                          <a:ea typeface="Arial"/>
                          <a:cs typeface="Arial"/>
                          <a:sym typeface="Arial"/>
                        </a:rPr>
                        <a:t>: 100% BCM activities implemented in accordance with the approved Risk and Compliance Management Implementation Plan</a:t>
                      </a:r>
                      <a:endParaRPr sz="1000" b="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30025">
                <a:tc gridSpan="9">
                  <a:txBody>
                    <a:bodyPr/>
                    <a:lstStyle/>
                    <a:p>
                      <a:pPr marL="0" marR="0" lvl="0" indent="0" algn="just" rtl="0">
                        <a:spcBef>
                          <a:spcPts val="0"/>
                        </a:spcBef>
                        <a:spcAft>
                          <a:spcPts val="0"/>
                        </a:spcAft>
                        <a:buNone/>
                      </a:pPr>
                      <a:r>
                        <a:rPr lang="en-US" sz="1000" b="1">
                          <a:latin typeface="Arial"/>
                          <a:ea typeface="Arial"/>
                          <a:cs typeface="Arial"/>
                          <a:sym typeface="Arial"/>
                        </a:rPr>
                        <a:t>Quarter 2 Target</a:t>
                      </a:r>
                      <a:r>
                        <a:rPr lang="en-US" sz="1000" b="0">
                          <a:latin typeface="Arial"/>
                          <a:ea typeface="Arial"/>
                          <a:cs typeface="Arial"/>
                          <a:sym typeface="Arial"/>
                        </a:rPr>
                        <a:t>: 100% BCM activities implemented in accordance with the approved Risk and Compliance Management Implementation Plan</a:t>
                      </a:r>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95550">
                <a:tc gridSpan="9">
                  <a:txBody>
                    <a:bodyPr/>
                    <a:lstStyle/>
                    <a:p>
                      <a:pPr marL="0" marR="0" lvl="0" indent="0" algn="just" rtl="0">
                        <a:spcBef>
                          <a:spcPts val="0"/>
                        </a:spcBef>
                        <a:spcAft>
                          <a:spcPts val="0"/>
                        </a:spcAft>
                        <a:buNone/>
                      </a:pPr>
                      <a:r>
                        <a:rPr lang="en-US" sz="1000" b="1">
                          <a:latin typeface="Arial"/>
                          <a:ea typeface="Arial"/>
                          <a:cs typeface="Arial"/>
                          <a:sym typeface="Arial"/>
                        </a:rPr>
                        <a:t>Quarter 3 Target</a:t>
                      </a:r>
                      <a:r>
                        <a:rPr lang="en-US" sz="1000" b="0">
                          <a:latin typeface="Arial"/>
                          <a:ea typeface="Arial"/>
                          <a:cs typeface="Arial"/>
                          <a:sym typeface="Arial"/>
                        </a:rPr>
                        <a:t>:</a:t>
                      </a:r>
                      <a:r>
                        <a:rPr lang="en-US" sz="1000" b="0">
                          <a:solidFill>
                            <a:srgbClr val="000000"/>
                          </a:solidFill>
                          <a:latin typeface="Arial"/>
                          <a:ea typeface="Arial"/>
                          <a:cs typeface="Arial"/>
                          <a:sym typeface="Arial"/>
                        </a:rPr>
                        <a:t> </a:t>
                      </a:r>
                      <a:r>
                        <a:rPr lang="en-US" sz="1000" b="0">
                          <a:latin typeface="Arial"/>
                          <a:ea typeface="Arial"/>
                          <a:cs typeface="Arial"/>
                          <a:sym typeface="Arial"/>
                        </a:rPr>
                        <a:t>100% BCM activities implemented in accordance with the approved Risk and Compliance Management Implementation Plan</a:t>
                      </a:r>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58925">
                <a:tc gridSpan="9">
                  <a:txBody>
                    <a:bodyPr/>
                    <a:lstStyle/>
                    <a:p>
                      <a:pPr marL="0" marR="0" lvl="0" indent="0" algn="l" rtl="0">
                        <a:spcBef>
                          <a:spcPts val="0"/>
                        </a:spcBef>
                        <a:spcAft>
                          <a:spcPts val="0"/>
                        </a:spcAft>
                        <a:buNone/>
                      </a:pPr>
                      <a:r>
                        <a:rPr lang="en-US" sz="1000" b="1">
                          <a:latin typeface="Arial"/>
                          <a:ea typeface="Arial"/>
                          <a:cs typeface="Arial"/>
                          <a:sym typeface="Arial"/>
                        </a:rPr>
                        <a:t>Quarter 4 Target: </a:t>
                      </a:r>
                      <a:r>
                        <a:rPr lang="en-US" sz="1000" b="0">
                          <a:solidFill>
                            <a:srgbClr val="000000"/>
                          </a:solidFill>
                          <a:latin typeface="Arial"/>
                          <a:ea typeface="Arial"/>
                          <a:cs typeface="Arial"/>
                          <a:sym typeface="Arial"/>
                        </a:rPr>
                        <a:t>100% BCM activities implemented in accordance with the approved Risk and Compliance Management Implementation Plan</a:t>
                      </a:r>
                      <a:endParaRPr sz="1000" b="0">
                        <a:latin typeface="Arial"/>
                        <a:ea typeface="Arial"/>
                        <a:cs typeface="Arial"/>
                        <a:sym typeface="Arial"/>
                      </a:endParaRPr>
                    </a:p>
                  </a:txBody>
                  <a:tcPr marL="44300" marR="4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aphicFrame>
        <p:nvGraphicFramePr>
          <p:cNvPr id="290" name="Google Shape;290;p48"/>
          <p:cNvGraphicFramePr/>
          <p:nvPr/>
        </p:nvGraphicFramePr>
        <p:xfrm>
          <a:off x="240145" y="76224"/>
          <a:ext cx="3000000" cy="3000000"/>
        </p:xfrm>
        <a:graphic>
          <a:graphicData uri="http://schemas.openxmlformats.org/drawingml/2006/table">
            <a:tbl>
              <a:tblPr>
                <a:noFill/>
                <a:tableStyleId>{953968B0-8E95-4AC2-8408-CCEBBC4F5901}</a:tableStyleId>
              </a:tblPr>
              <a:tblGrid>
                <a:gridCol w="902350">
                  <a:extLst>
                    <a:ext uri="{9D8B030D-6E8A-4147-A177-3AD203B41FA5}">
                      <a16:colId xmlns:a16="http://schemas.microsoft.com/office/drawing/2014/main" val="20000"/>
                    </a:ext>
                  </a:extLst>
                </a:gridCol>
                <a:gridCol w="951350">
                  <a:extLst>
                    <a:ext uri="{9D8B030D-6E8A-4147-A177-3AD203B41FA5}">
                      <a16:colId xmlns:a16="http://schemas.microsoft.com/office/drawing/2014/main" val="20001"/>
                    </a:ext>
                  </a:extLst>
                </a:gridCol>
                <a:gridCol w="1037825">
                  <a:extLst>
                    <a:ext uri="{9D8B030D-6E8A-4147-A177-3AD203B41FA5}">
                      <a16:colId xmlns:a16="http://schemas.microsoft.com/office/drawing/2014/main" val="20002"/>
                    </a:ext>
                  </a:extLst>
                </a:gridCol>
                <a:gridCol w="94705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81075">
                  <a:extLst>
                    <a:ext uri="{9D8B030D-6E8A-4147-A177-3AD203B41FA5}">
                      <a16:colId xmlns:a16="http://schemas.microsoft.com/office/drawing/2014/main" val="20006"/>
                    </a:ext>
                  </a:extLst>
                </a:gridCol>
                <a:gridCol w="1021475">
                  <a:extLst>
                    <a:ext uri="{9D8B030D-6E8A-4147-A177-3AD203B41FA5}">
                      <a16:colId xmlns:a16="http://schemas.microsoft.com/office/drawing/2014/main" val="20007"/>
                    </a:ext>
                  </a:extLst>
                </a:gridCol>
                <a:gridCol w="1009650">
                  <a:extLst>
                    <a:ext uri="{9D8B030D-6E8A-4147-A177-3AD203B41FA5}">
                      <a16:colId xmlns:a16="http://schemas.microsoft.com/office/drawing/2014/main" val="20008"/>
                    </a:ext>
                  </a:extLst>
                </a:gridCol>
              </a:tblGrid>
              <a:tr h="538000">
                <a:tc gridSpan="9">
                  <a:txBody>
                    <a:bodyPr/>
                    <a:lstStyle/>
                    <a:p>
                      <a:pPr marL="0" marR="0" lvl="0" indent="0" algn="l" rtl="0">
                        <a:lnSpc>
                          <a:spcPct val="115000"/>
                        </a:lnSpc>
                        <a:spcBef>
                          <a:spcPts val="0"/>
                        </a:spcBef>
                        <a:spcAft>
                          <a:spcPts val="0"/>
                        </a:spcAft>
                        <a:buNone/>
                      </a:pPr>
                      <a:r>
                        <a:rPr lang="en-US" sz="1200" b="1">
                          <a:latin typeface="Arial"/>
                          <a:ea typeface="Arial"/>
                          <a:cs typeface="Arial"/>
                          <a:sym typeface="Arial"/>
                        </a:rPr>
                        <a:t>Branch: Strategic Management, cont..</a:t>
                      </a:r>
                      <a:endParaRPr sz="12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6850">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Outcome </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Outputs </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 Indicators </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Audited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2019/20</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2020/21</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a:p>
                    <a:p>
                      <a:pPr marL="0" marR="0" lvl="0" indent="0" algn="l" rtl="0">
                        <a:lnSpc>
                          <a:spcPct val="115000"/>
                        </a:lnSpc>
                        <a:spcBef>
                          <a:spcPts val="1000"/>
                        </a:spcBef>
                        <a:spcAft>
                          <a:spcPts val="0"/>
                        </a:spcAft>
                        <a:buNone/>
                      </a:pPr>
                      <a:r>
                        <a:rPr lang="en-US" sz="1000" b="1">
                          <a:latin typeface="Arial"/>
                          <a:ea typeface="Arial"/>
                          <a:cs typeface="Arial"/>
                          <a:sym typeface="Arial"/>
                        </a:rPr>
                        <a:t>2021/22</a:t>
                      </a:r>
                      <a:endParaRPr/>
                    </a:p>
                    <a:p>
                      <a:pPr marL="0" marR="0" lvl="0" indent="0" algn="l" rtl="0">
                        <a:lnSpc>
                          <a:spcPct val="115000"/>
                        </a:lnSpc>
                        <a:spcBef>
                          <a:spcPts val="1000"/>
                        </a:spcBef>
                        <a:spcAft>
                          <a:spcPts val="0"/>
                        </a:spcAft>
                        <a:buNone/>
                      </a:pPr>
                      <a:endParaRPr sz="1000" b="1">
                        <a:latin typeface="Arial"/>
                        <a:ea typeface="Arial"/>
                        <a:cs typeface="Arial"/>
                        <a:sym typeface="Arial"/>
                      </a:endParaRPr>
                    </a:p>
                  </a:txBody>
                  <a:tcPr marL="53100" marR="531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Medium Term Targets</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093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2022/23</a:t>
                      </a:r>
                      <a:endParaRPr sz="1000">
                        <a:latin typeface="Arial"/>
                        <a:ea typeface="Arial"/>
                        <a:cs typeface="Arial"/>
                        <a:sym typeface="Arial"/>
                      </a:endParaRPr>
                    </a:p>
                  </a:txBody>
                  <a:tcPr marL="53100" marR="531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2023/24</a:t>
                      </a:r>
                      <a:endParaRPr sz="1000">
                        <a:latin typeface="Arial"/>
                        <a:ea typeface="Arial"/>
                        <a:cs typeface="Arial"/>
                        <a:sym typeface="Arial"/>
                      </a:endParaRPr>
                    </a:p>
                  </a:txBody>
                  <a:tcPr marL="53100" marR="531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2024/25</a:t>
                      </a:r>
                      <a:endParaRPr sz="1000">
                        <a:latin typeface="Arial"/>
                        <a:ea typeface="Arial"/>
                        <a:cs typeface="Arial"/>
                        <a:sym typeface="Arial"/>
                      </a:endParaRPr>
                    </a:p>
                  </a:txBody>
                  <a:tcPr marL="53100" marR="531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4325">
                <a:tc gridSpan="5">
                  <a:txBody>
                    <a:bodyPr/>
                    <a:lstStyle/>
                    <a:p>
                      <a:pPr marL="0" marR="0" lvl="0" indent="0" algn="l" rtl="0">
                        <a:spcBef>
                          <a:spcPts val="0"/>
                        </a:spcBef>
                        <a:spcAft>
                          <a:spcPts val="0"/>
                        </a:spcAft>
                        <a:buNone/>
                      </a:pPr>
                      <a:endParaRPr sz="1000"/>
                    </a:p>
                  </a:txBody>
                  <a:tcPr marL="53100" marR="531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endParaRPr sz="1000">
                        <a:latin typeface="Arial"/>
                        <a:ea typeface="Arial"/>
                        <a:cs typeface="Arial"/>
                        <a:sym typeface="Arial"/>
                      </a:endParaRPr>
                    </a:p>
                  </a:txBody>
                  <a:tcPr marL="53100" marR="531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546000">
                <a:tc>
                  <a:txBody>
                    <a:bodyPr/>
                    <a:lstStyle/>
                    <a:p>
                      <a:pPr marL="0" marR="0" lvl="0" indent="0" algn="l" rtl="0">
                        <a:spcBef>
                          <a:spcPts val="0"/>
                        </a:spcBef>
                        <a:spcAft>
                          <a:spcPts val="0"/>
                        </a:spcAft>
                        <a:buNone/>
                      </a:pPr>
                      <a:r>
                        <a:rPr lang="en-US" sz="1000">
                          <a:latin typeface="Arial"/>
                          <a:ea typeface="Arial"/>
                          <a:cs typeface="Arial"/>
                          <a:sym typeface="Arial"/>
                        </a:rPr>
                        <a:t>Secured GPW Assets, people and information</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Approved GPW Security management plan implemented</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Percentage implementation of the approved GPW security management plan</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latin typeface="Arial"/>
                          <a:ea typeface="Arial"/>
                          <a:cs typeface="Arial"/>
                          <a:sym typeface="Arial"/>
                        </a:rPr>
                        <a:t>GPW security model reviewed and implemented</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latin typeface="Arial"/>
                          <a:ea typeface="Arial"/>
                          <a:cs typeface="Arial"/>
                          <a:sym typeface="Arial"/>
                        </a:rPr>
                        <a:t>Implementation of the reviewed  security model for GPW</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a:latin typeface="Arial"/>
                          <a:ea typeface="Arial"/>
                          <a:cs typeface="Arial"/>
                          <a:sym typeface="Arial"/>
                        </a:rPr>
                        <a:t>Implementation of the reviewed  security model for GPW</a:t>
                      </a:r>
                      <a:endParaRPr sz="1000">
                        <a:latin typeface="Arial"/>
                        <a:ea typeface="Arial"/>
                        <a:cs typeface="Arial"/>
                        <a:sym typeface="Arial"/>
                      </a:endParaRPr>
                    </a:p>
                    <a:p>
                      <a:pPr marL="0" marR="0" lvl="0" indent="0" algn="l" rtl="0">
                        <a:spcBef>
                          <a:spcPts val="0"/>
                        </a:spcBef>
                        <a:spcAft>
                          <a:spcPts val="0"/>
                        </a:spcAft>
                        <a:buNone/>
                      </a:pPr>
                      <a:endParaRPr sz="1000">
                        <a:latin typeface="Arial"/>
                        <a:ea typeface="Arial"/>
                        <a:cs typeface="Arial"/>
                        <a:sym typeface="Arial"/>
                      </a:endParaRPr>
                    </a:p>
                  </a:txBody>
                  <a:tcPr marL="53100" marR="531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100%</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implementation</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of the approved</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security</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management</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plan</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100%</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implementation</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of the approved</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security</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management</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plan</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100%</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implementation</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of the approved</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security</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management</a:t>
                      </a:r>
                      <a:endParaRPr/>
                    </a:p>
                    <a:p>
                      <a:pPr marL="0" marR="0" lvl="0" indent="0" algn="l" rtl="0">
                        <a:spcBef>
                          <a:spcPts val="0"/>
                        </a:spcBef>
                        <a:spcAft>
                          <a:spcPts val="0"/>
                        </a:spcAft>
                        <a:buNone/>
                      </a:pPr>
                      <a:r>
                        <a:rPr lang="en-US" sz="1000" b="0" i="0" u="none" strike="noStrike">
                          <a:latin typeface="Roboto Condensed Light"/>
                          <a:ea typeface="Roboto Condensed Light"/>
                          <a:cs typeface="Roboto Condensed Light"/>
                          <a:sym typeface="Roboto Condensed Light"/>
                        </a:rPr>
                        <a:t>plan</a:t>
                      </a:r>
                      <a:endParaRPr sz="1000">
                        <a:latin typeface="Arial"/>
                        <a:ea typeface="Arial"/>
                        <a:cs typeface="Arial"/>
                        <a:sym typeface="Arial"/>
                      </a:endParaRPr>
                    </a:p>
                    <a:p>
                      <a:pPr marL="0" marR="0" lvl="0" indent="0" algn="l" rtl="0">
                        <a:lnSpc>
                          <a:spcPct val="115000"/>
                        </a:lnSpc>
                        <a:spcBef>
                          <a:spcPts val="0"/>
                        </a:spcBef>
                        <a:spcAft>
                          <a:spcPts val="0"/>
                        </a:spcAft>
                        <a:buClr>
                          <a:schemeClr val="dk1"/>
                        </a:buClr>
                        <a:buSzPts val="1000"/>
                        <a:buFont typeface="Arial"/>
                        <a:buNone/>
                      </a:pPr>
                      <a:endParaRPr sz="1000" b="0" i="0" u="none" strike="noStrike" cap="none">
                        <a:solidFill>
                          <a:srgbClr val="000000"/>
                        </a:solidFill>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3275">
                <a:tc gridSpan="9">
                  <a:txBody>
                    <a:bodyPr/>
                    <a:lstStyle/>
                    <a:p>
                      <a:pPr marL="0" marR="0" lvl="0" indent="0" algn="l" rtl="0">
                        <a:spcBef>
                          <a:spcPts val="0"/>
                        </a:spcBef>
                        <a:spcAft>
                          <a:spcPts val="0"/>
                        </a:spcAft>
                        <a:buNone/>
                      </a:pPr>
                      <a:r>
                        <a:rPr lang="en-US" sz="1000" b="1">
                          <a:latin typeface="Arial"/>
                          <a:ea typeface="Arial"/>
                          <a:cs typeface="Arial"/>
                          <a:sym typeface="Arial"/>
                        </a:rPr>
                        <a:t>Quarterly Target Information for 2022/23</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64775">
                <a:tc gridSpan="9">
                  <a:txBody>
                    <a:bodyPr/>
                    <a:lstStyle/>
                    <a:p>
                      <a:pPr marL="0" marR="0" lvl="0" indent="0" algn="l" rtl="0">
                        <a:spcBef>
                          <a:spcPts val="0"/>
                        </a:spcBef>
                        <a:spcAft>
                          <a:spcPts val="0"/>
                        </a:spcAft>
                        <a:buNone/>
                      </a:pPr>
                      <a:r>
                        <a:rPr lang="en-US" sz="1000" b="1">
                          <a:latin typeface="Arial"/>
                          <a:ea typeface="Arial"/>
                          <a:cs typeface="Arial"/>
                          <a:sym typeface="Arial"/>
                        </a:rPr>
                        <a:t>Output Indicator: </a:t>
                      </a:r>
                      <a:r>
                        <a:rPr lang="en-US" sz="1000" b="0">
                          <a:latin typeface="Arial"/>
                          <a:ea typeface="Arial"/>
                          <a:cs typeface="Arial"/>
                          <a:sym typeface="Arial"/>
                        </a:rPr>
                        <a:t>Percentage of the approved GPW security management plan</a:t>
                      </a:r>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31850">
                <a:tc gridSpan="9">
                  <a:txBody>
                    <a:bodyPr/>
                    <a:lstStyle/>
                    <a:p>
                      <a:pPr marL="0" marR="0" lvl="0" indent="0" algn="l" rtl="0">
                        <a:spcBef>
                          <a:spcPts val="0"/>
                        </a:spcBef>
                        <a:spcAft>
                          <a:spcPts val="0"/>
                        </a:spcAft>
                        <a:buNone/>
                      </a:pPr>
                      <a:r>
                        <a:rPr lang="en-US" sz="1000" b="1">
                          <a:latin typeface="Arial"/>
                          <a:ea typeface="Arial"/>
                          <a:cs typeface="Arial"/>
                          <a:sym typeface="Arial"/>
                        </a:rPr>
                        <a:t>Annual Target:100%  </a:t>
                      </a:r>
                      <a:r>
                        <a:rPr lang="en-US" sz="1000" b="0" i="0" u="none" strike="noStrike" cap="none">
                          <a:solidFill>
                            <a:srgbClr val="000000"/>
                          </a:solidFill>
                          <a:latin typeface="Arial"/>
                          <a:ea typeface="Arial"/>
                          <a:cs typeface="Arial"/>
                          <a:sym typeface="Arial"/>
                        </a:rPr>
                        <a:t>implementation of the approved  security management plan</a:t>
                      </a:r>
                      <a:endParaRPr sz="1000" b="0" i="0" u="none" strike="noStrike" cap="none">
                        <a:solidFill>
                          <a:srgbClr val="000000"/>
                        </a:solidFill>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18725">
                <a:tc gridSpan="9">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Reporting Period</a:t>
                      </a:r>
                      <a:r>
                        <a:rPr lang="en-US" sz="1000">
                          <a:latin typeface="Arial"/>
                          <a:ea typeface="Arial"/>
                          <a:cs typeface="Arial"/>
                          <a:sym typeface="Arial"/>
                        </a:rPr>
                        <a:t>: Quarterly</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36075">
                <a:tc gridSpan="9">
                  <a:txBody>
                    <a:bodyPr/>
                    <a:lstStyle/>
                    <a:p>
                      <a:pPr marL="0" marR="0" lvl="0" indent="0" algn="l" rtl="0">
                        <a:spcBef>
                          <a:spcPts val="0"/>
                        </a:spcBef>
                        <a:spcAft>
                          <a:spcPts val="0"/>
                        </a:spcAft>
                        <a:buNone/>
                      </a:pPr>
                      <a:r>
                        <a:rPr lang="en-US" sz="1000" b="1">
                          <a:latin typeface="Arial"/>
                          <a:ea typeface="Arial"/>
                          <a:cs typeface="Arial"/>
                          <a:sym typeface="Arial"/>
                        </a:rPr>
                        <a:t>Quarter 1 Target:</a:t>
                      </a:r>
                      <a:r>
                        <a:rPr lang="en-US" sz="1000" b="0">
                          <a:solidFill>
                            <a:srgbClr val="000000"/>
                          </a:solidFill>
                          <a:latin typeface="Arial"/>
                          <a:ea typeface="Arial"/>
                          <a:cs typeface="Arial"/>
                          <a:sym typeface="Arial"/>
                        </a:rPr>
                        <a:t> 100% implementation of the approved security management plan</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36075">
                <a:tc gridSpan="9">
                  <a:txBody>
                    <a:bodyPr/>
                    <a:lstStyle/>
                    <a:p>
                      <a:pPr marL="0" marR="0" lvl="0" indent="0" algn="just" rtl="0">
                        <a:lnSpc>
                          <a:spcPct val="100000"/>
                        </a:lnSpc>
                        <a:spcBef>
                          <a:spcPts val="0"/>
                        </a:spcBef>
                        <a:spcAft>
                          <a:spcPts val="0"/>
                        </a:spcAft>
                        <a:buClr>
                          <a:schemeClr val="dk1"/>
                        </a:buClr>
                        <a:buSzPts val="1000"/>
                        <a:buFont typeface="Arial"/>
                        <a:buNone/>
                      </a:pPr>
                      <a:r>
                        <a:rPr lang="en-US" sz="1000" b="1">
                          <a:latin typeface="Arial"/>
                          <a:ea typeface="Arial"/>
                          <a:cs typeface="Arial"/>
                          <a:sym typeface="Arial"/>
                        </a:rPr>
                        <a:t>Quarter 2 Target:</a:t>
                      </a:r>
                      <a:r>
                        <a:rPr lang="en-US" sz="1000" b="0">
                          <a:solidFill>
                            <a:srgbClr val="000000"/>
                          </a:solidFill>
                          <a:latin typeface="Arial"/>
                          <a:ea typeface="Arial"/>
                          <a:cs typeface="Arial"/>
                          <a:sym typeface="Arial"/>
                        </a:rPr>
                        <a:t> 100% implementation of the approved security management plan</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36075">
                <a:tc gridSpan="9">
                  <a:txBody>
                    <a:bodyPr/>
                    <a:lstStyle/>
                    <a:p>
                      <a:pPr marL="0" marR="0" lvl="0" indent="0" algn="just" rtl="0">
                        <a:lnSpc>
                          <a:spcPct val="100000"/>
                        </a:lnSpc>
                        <a:spcBef>
                          <a:spcPts val="0"/>
                        </a:spcBef>
                        <a:spcAft>
                          <a:spcPts val="0"/>
                        </a:spcAft>
                        <a:buClr>
                          <a:schemeClr val="dk1"/>
                        </a:buClr>
                        <a:buSzPts val="1000"/>
                        <a:buFont typeface="Arial"/>
                        <a:buNone/>
                      </a:pPr>
                      <a:r>
                        <a:rPr lang="en-US" sz="1000" b="1">
                          <a:latin typeface="Arial"/>
                          <a:ea typeface="Arial"/>
                          <a:cs typeface="Arial"/>
                          <a:sym typeface="Arial"/>
                        </a:rPr>
                        <a:t>Quarter 3 Target:</a:t>
                      </a:r>
                      <a:r>
                        <a:rPr lang="en-US" sz="1000">
                          <a:solidFill>
                            <a:srgbClr val="000000"/>
                          </a:solidFill>
                          <a:latin typeface="Arial"/>
                          <a:ea typeface="Arial"/>
                          <a:cs typeface="Arial"/>
                          <a:sym typeface="Arial"/>
                        </a:rPr>
                        <a:t> </a:t>
                      </a:r>
                      <a:r>
                        <a:rPr lang="en-US" sz="1000" b="0">
                          <a:solidFill>
                            <a:srgbClr val="000000"/>
                          </a:solidFill>
                          <a:latin typeface="Arial"/>
                          <a:ea typeface="Arial"/>
                          <a:cs typeface="Arial"/>
                          <a:sym typeface="Arial"/>
                        </a:rPr>
                        <a:t> 100% implementation of the approved security management plan</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36075">
                <a:tc gridSpan="9">
                  <a:txBody>
                    <a:bodyPr/>
                    <a:lstStyle/>
                    <a:p>
                      <a:pPr marL="0" marR="0" lvl="0" indent="0" algn="l" rtl="0">
                        <a:lnSpc>
                          <a:spcPct val="100000"/>
                        </a:lnSpc>
                        <a:spcBef>
                          <a:spcPts val="0"/>
                        </a:spcBef>
                        <a:spcAft>
                          <a:spcPts val="0"/>
                        </a:spcAft>
                        <a:buClr>
                          <a:schemeClr val="dk1"/>
                        </a:buClr>
                        <a:buSzPts val="1000"/>
                        <a:buFont typeface="Arial"/>
                        <a:buNone/>
                      </a:pPr>
                      <a:r>
                        <a:rPr lang="en-US" sz="1000" b="1">
                          <a:latin typeface="Arial"/>
                          <a:ea typeface="Arial"/>
                          <a:cs typeface="Arial"/>
                          <a:sym typeface="Arial"/>
                        </a:rPr>
                        <a:t>Quarter 4 Target:</a:t>
                      </a:r>
                      <a:r>
                        <a:rPr lang="en-US" sz="1000" b="0">
                          <a:solidFill>
                            <a:srgbClr val="000000"/>
                          </a:solidFill>
                          <a:latin typeface="Arial"/>
                          <a:ea typeface="Arial"/>
                          <a:cs typeface="Arial"/>
                          <a:sym typeface="Arial"/>
                        </a:rPr>
                        <a:t> 100% implementation of the approved security management plan</a:t>
                      </a:r>
                      <a:endParaRPr sz="1000">
                        <a:latin typeface="Arial"/>
                        <a:ea typeface="Arial"/>
                        <a:cs typeface="Arial"/>
                        <a:sym typeface="Arial"/>
                      </a:endParaRPr>
                    </a:p>
                  </a:txBody>
                  <a:tcPr marL="53100" marR="531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9"/>
          <p:cNvSpPr txBox="1">
            <a:spLocks noGrp="1"/>
          </p:cNvSpPr>
          <p:nvPr>
            <p:ph type="title"/>
          </p:nvPr>
        </p:nvSpPr>
        <p:spPr>
          <a:xfrm>
            <a:off x="1592159" y="274638"/>
            <a:ext cx="71043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Arial"/>
              <a:buNone/>
            </a:pPr>
            <a:endParaRPr/>
          </a:p>
        </p:txBody>
      </p:sp>
      <p:sp>
        <p:nvSpPr>
          <p:cNvPr id="296" name="Google Shape;296;p49"/>
          <p:cNvSpPr txBox="1">
            <a:spLocks noGrp="1"/>
          </p:cNvSpPr>
          <p:nvPr>
            <p:ph type="body" idx="1"/>
          </p:nvPr>
        </p:nvSpPr>
        <p:spPr>
          <a:xfrm>
            <a:off x="905602" y="4739054"/>
            <a:ext cx="7104300" cy="1325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2800"/>
              <a:buNone/>
            </a:pPr>
            <a:r>
              <a:rPr lang="en-US" sz="2800" b="1">
                <a:solidFill>
                  <a:srgbClr val="002060"/>
                </a:solidFill>
                <a:latin typeface="Arial"/>
                <a:ea typeface="Arial"/>
                <a:cs typeface="Arial"/>
                <a:sym typeface="Arial"/>
              </a:rPr>
              <a:t>BRANCH: FINANCIAL SERVICES</a:t>
            </a:r>
            <a:endParaRPr/>
          </a:p>
        </p:txBody>
      </p:sp>
      <p:pic>
        <p:nvPicPr>
          <p:cNvPr id="297" name="Google Shape;297;p49"/>
          <p:cNvPicPr preferRelativeResize="0"/>
          <p:nvPr/>
        </p:nvPicPr>
        <p:blipFill rotWithShape="1">
          <a:blip r:embed="rId3">
            <a:alphaModFix/>
          </a:blip>
          <a:srcRect/>
          <a:stretch/>
        </p:blipFill>
        <p:spPr>
          <a:xfrm>
            <a:off x="353785" y="175394"/>
            <a:ext cx="8431894" cy="45636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aphicFrame>
        <p:nvGraphicFramePr>
          <p:cNvPr id="302" name="Google Shape;302;p50"/>
          <p:cNvGraphicFramePr/>
          <p:nvPr/>
        </p:nvGraphicFramePr>
        <p:xfrm>
          <a:off x="356089" y="40078"/>
          <a:ext cx="3000000" cy="3000000"/>
        </p:xfrm>
        <a:graphic>
          <a:graphicData uri="http://schemas.openxmlformats.org/drawingml/2006/table">
            <a:tbl>
              <a:tblPr>
                <a:noFill/>
                <a:tableStyleId>{953968B0-8E95-4AC2-8408-CCEBBC4F5901}</a:tableStyleId>
              </a:tblPr>
              <a:tblGrid>
                <a:gridCol w="338425">
                  <a:extLst>
                    <a:ext uri="{9D8B030D-6E8A-4147-A177-3AD203B41FA5}">
                      <a16:colId xmlns:a16="http://schemas.microsoft.com/office/drawing/2014/main" val="20000"/>
                    </a:ext>
                  </a:extLst>
                </a:gridCol>
                <a:gridCol w="899225">
                  <a:extLst>
                    <a:ext uri="{9D8B030D-6E8A-4147-A177-3AD203B41FA5}">
                      <a16:colId xmlns:a16="http://schemas.microsoft.com/office/drawing/2014/main" val="20001"/>
                    </a:ext>
                  </a:extLst>
                </a:gridCol>
                <a:gridCol w="928225">
                  <a:extLst>
                    <a:ext uri="{9D8B030D-6E8A-4147-A177-3AD203B41FA5}">
                      <a16:colId xmlns:a16="http://schemas.microsoft.com/office/drawing/2014/main" val="20002"/>
                    </a:ext>
                  </a:extLst>
                </a:gridCol>
                <a:gridCol w="850875">
                  <a:extLst>
                    <a:ext uri="{9D8B030D-6E8A-4147-A177-3AD203B41FA5}">
                      <a16:colId xmlns:a16="http://schemas.microsoft.com/office/drawing/2014/main" val="20003"/>
                    </a:ext>
                  </a:extLst>
                </a:gridCol>
                <a:gridCol w="1008650">
                  <a:extLst>
                    <a:ext uri="{9D8B030D-6E8A-4147-A177-3AD203B41FA5}">
                      <a16:colId xmlns:a16="http://schemas.microsoft.com/office/drawing/2014/main" val="20004"/>
                    </a:ext>
                  </a:extLst>
                </a:gridCol>
                <a:gridCol w="992850">
                  <a:extLst>
                    <a:ext uri="{9D8B030D-6E8A-4147-A177-3AD203B41FA5}">
                      <a16:colId xmlns:a16="http://schemas.microsoft.com/office/drawing/2014/main" val="20005"/>
                    </a:ext>
                  </a:extLst>
                </a:gridCol>
                <a:gridCol w="912150">
                  <a:extLst>
                    <a:ext uri="{9D8B030D-6E8A-4147-A177-3AD203B41FA5}">
                      <a16:colId xmlns:a16="http://schemas.microsoft.com/office/drawing/2014/main" val="20006"/>
                    </a:ext>
                  </a:extLst>
                </a:gridCol>
                <a:gridCol w="857250">
                  <a:extLst>
                    <a:ext uri="{9D8B030D-6E8A-4147-A177-3AD203B41FA5}">
                      <a16:colId xmlns:a16="http://schemas.microsoft.com/office/drawing/2014/main" val="20007"/>
                    </a:ext>
                  </a:extLst>
                </a:gridCol>
                <a:gridCol w="885825">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tblGrid>
              <a:tr h="513550">
                <a:tc gridSpan="10">
                  <a:txBody>
                    <a:bodyPr/>
                    <a:lstStyle/>
                    <a:p>
                      <a:pPr marL="0" marR="0" lvl="0" indent="0" algn="l" rtl="0">
                        <a:lnSpc>
                          <a:spcPct val="115000"/>
                        </a:lnSpc>
                        <a:spcBef>
                          <a:spcPts val="0"/>
                        </a:spcBef>
                        <a:spcAft>
                          <a:spcPts val="0"/>
                        </a:spcAft>
                        <a:buNone/>
                      </a:pPr>
                      <a:r>
                        <a:rPr lang="en-US" sz="1200" b="1">
                          <a:latin typeface="Arial"/>
                          <a:ea typeface="Arial"/>
                          <a:cs typeface="Arial"/>
                          <a:sym typeface="Arial"/>
                        </a:rPr>
                        <a:t>Branch: Financial Services</a:t>
                      </a:r>
                      <a:endParaRPr/>
                    </a:p>
                    <a:p>
                      <a:pPr marL="0" marR="0" lvl="0" indent="0" algn="l" rtl="0">
                        <a:lnSpc>
                          <a:spcPct val="115000"/>
                        </a:lnSpc>
                        <a:spcBef>
                          <a:spcPts val="1000"/>
                        </a:spcBef>
                        <a:spcAft>
                          <a:spcPts val="0"/>
                        </a:spcAft>
                        <a:buNone/>
                      </a:pPr>
                      <a:endParaRPr sz="12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2475">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NO</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Outcome </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Outputs </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 Indicators </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Audited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2019/20</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2020/21</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2021/22</a:t>
                      </a:r>
                      <a:endParaRPr sz="1000">
                        <a:latin typeface="Arial"/>
                        <a:ea typeface="Arial"/>
                        <a:cs typeface="Arial"/>
                        <a:sym typeface="Arial"/>
                      </a:endParaRPr>
                    </a:p>
                    <a:p>
                      <a:pPr marL="0" marR="0" lvl="0" indent="0" algn="l" rtl="0">
                        <a:lnSpc>
                          <a:spcPct val="115000"/>
                        </a:lnSpc>
                        <a:spcBef>
                          <a:spcPts val="1000"/>
                        </a:spcBef>
                        <a:spcAft>
                          <a:spcPts val="0"/>
                        </a:spcAft>
                        <a:buNone/>
                      </a:pPr>
                      <a:endParaRPr sz="1000">
                        <a:latin typeface="Arial"/>
                        <a:ea typeface="Arial"/>
                        <a:cs typeface="Arial"/>
                        <a:sym typeface="Arial"/>
                      </a:endParaRPr>
                    </a:p>
                  </a:txBody>
                  <a:tcPr marL="55500" marR="555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gridSpan="3">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Medium Term Targets</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273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2022/23</a:t>
                      </a:r>
                      <a:endParaRPr sz="1000">
                        <a:latin typeface="Arial"/>
                        <a:ea typeface="Arial"/>
                        <a:cs typeface="Arial"/>
                        <a:sym typeface="Arial"/>
                      </a:endParaRPr>
                    </a:p>
                  </a:txBody>
                  <a:tcPr marL="55500" marR="555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2023/24</a:t>
                      </a:r>
                      <a:endParaRPr sz="1000">
                        <a:latin typeface="Arial"/>
                        <a:ea typeface="Arial"/>
                        <a:cs typeface="Arial"/>
                        <a:sym typeface="Arial"/>
                      </a:endParaRPr>
                    </a:p>
                  </a:txBody>
                  <a:tcPr marL="55500" marR="555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2024/25</a:t>
                      </a:r>
                      <a:endParaRPr sz="1000">
                        <a:latin typeface="Arial"/>
                        <a:ea typeface="Arial"/>
                        <a:cs typeface="Arial"/>
                        <a:sym typeface="Arial"/>
                      </a:endParaRPr>
                    </a:p>
                  </a:txBody>
                  <a:tcPr marL="55500" marR="555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1894350">
                <a:tc>
                  <a:txBody>
                    <a:bodyPr/>
                    <a:lstStyle/>
                    <a:p>
                      <a:pPr marL="0" marR="0" lvl="0" indent="0" algn="l" rtl="0">
                        <a:lnSpc>
                          <a:spcPct val="115000"/>
                        </a:lnSpc>
                        <a:spcBef>
                          <a:spcPts val="0"/>
                        </a:spcBef>
                        <a:spcAft>
                          <a:spcPts val="0"/>
                        </a:spcAft>
                        <a:buNone/>
                      </a:pPr>
                      <a:r>
                        <a:rPr lang="en-US" sz="1000" b="1">
                          <a:solidFill>
                            <a:schemeClr val="dk1"/>
                          </a:solidFill>
                          <a:latin typeface="Arial"/>
                          <a:ea typeface="Arial"/>
                          <a:cs typeface="Arial"/>
                          <a:sym typeface="Arial"/>
                        </a:rPr>
                        <a:t>1.</a:t>
                      </a:r>
                      <a:endParaRPr sz="1000" b="1">
                        <a:solidFill>
                          <a:schemeClr val="dk1"/>
                        </a:solidFill>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Quality financial and supply chain management services  compliant with legislation and policies </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Clean audit report maintained </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Audit outcome </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latin typeface="Arial"/>
                          <a:ea typeface="Arial"/>
                          <a:cs typeface="Arial"/>
                          <a:sym typeface="Arial"/>
                        </a:rPr>
                        <a:t>Qualified audit opinion for 2018/19 </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latin typeface="Arial"/>
                          <a:ea typeface="Arial"/>
                          <a:cs typeface="Arial"/>
                          <a:sym typeface="Arial"/>
                        </a:rPr>
                        <a:t>Unqualified audit opinion for 2019/20 </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a:latin typeface="Arial"/>
                          <a:ea typeface="Arial"/>
                          <a:cs typeface="Arial"/>
                          <a:sym typeface="Arial"/>
                        </a:rPr>
                        <a:t>Unqualified audit opinion for 2020/21 </a:t>
                      </a:r>
                      <a:endParaRPr sz="1000">
                        <a:latin typeface="Arial"/>
                        <a:ea typeface="Arial"/>
                        <a:cs typeface="Arial"/>
                        <a:sym typeface="Arial"/>
                      </a:endParaRPr>
                    </a:p>
                    <a:p>
                      <a:pPr marL="0" marR="0" lvl="0" indent="0" algn="l" rtl="0">
                        <a:spcBef>
                          <a:spcPts val="0"/>
                        </a:spcBef>
                        <a:spcAft>
                          <a:spcPts val="0"/>
                        </a:spcAft>
                        <a:buNone/>
                      </a:pPr>
                      <a:endParaRPr sz="1000">
                        <a:latin typeface="Arial"/>
                        <a:ea typeface="Arial"/>
                        <a:cs typeface="Arial"/>
                        <a:sym typeface="Arial"/>
                      </a:endParaRPr>
                    </a:p>
                  </a:txBody>
                  <a:tcPr marL="55500" marR="555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latin typeface="Arial"/>
                          <a:ea typeface="Arial"/>
                          <a:cs typeface="Arial"/>
                          <a:sym typeface="Arial"/>
                        </a:rPr>
                        <a:t>Unqualified audit opinion for 2021/22</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latin typeface="Arial"/>
                          <a:ea typeface="Arial"/>
                          <a:cs typeface="Arial"/>
                          <a:sym typeface="Arial"/>
                        </a:rPr>
                        <a:t>Unqualified audit opinion for 2022/23</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latin typeface="Arial"/>
                          <a:ea typeface="Arial"/>
                          <a:cs typeface="Arial"/>
                          <a:sym typeface="Arial"/>
                        </a:rPr>
                        <a:t>Unqualified audit opinion for 2023/24</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94750">
                <a:tc gridSpan="10">
                  <a:txBody>
                    <a:bodyPr/>
                    <a:lstStyle/>
                    <a:p>
                      <a:pPr marL="0" marR="0" lvl="0" indent="0" algn="l" rtl="0">
                        <a:spcBef>
                          <a:spcPts val="0"/>
                        </a:spcBef>
                        <a:spcAft>
                          <a:spcPts val="0"/>
                        </a:spcAft>
                        <a:buNone/>
                      </a:pPr>
                      <a:r>
                        <a:rPr lang="en-US" sz="1000" b="1">
                          <a:latin typeface="Arial"/>
                          <a:ea typeface="Arial"/>
                          <a:cs typeface="Arial"/>
                          <a:sym typeface="Arial"/>
                        </a:rPr>
                        <a:t>Annual Target Information for 2022/23</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30100">
                <a:tc gridSpan="10">
                  <a:txBody>
                    <a:bodyPr/>
                    <a:lstStyle/>
                    <a:p>
                      <a:pPr marL="0" marR="0" lvl="0" indent="0" algn="l" rtl="0">
                        <a:spcBef>
                          <a:spcPts val="0"/>
                        </a:spcBef>
                        <a:spcAft>
                          <a:spcPts val="0"/>
                        </a:spcAft>
                        <a:buNone/>
                      </a:pPr>
                      <a:r>
                        <a:rPr lang="en-US" sz="1000" b="1">
                          <a:latin typeface="Arial"/>
                          <a:ea typeface="Arial"/>
                          <a:cs typeface="Arial"/>
                          <a:sym typeface="Arial"/>
                        </a:rPr>
                        <a:t>Output Indicator:</a:t>
                      </a:r>
                      <a:r>
                        <a:rPr lang="en-US" sz="1000">
                          <a:latin typeface="Arial"/>
                          <a:ea typeface="Arial"/>
                          <a:cs typeface="Arial"/>
                          <a:sym typeface="Arial"/>
                        </a:rPr>
                        <a:t> </a:t>
                      </a:r>
                      <a:r>
                        <a:rPr lang="en-US" sz="1000">
                          <a:highlight>
                            <a:srgbClr val="FFFF00"/>
                          </a:highlight>
                          <a:latin typeface="Arial"/>
                          <a:ea typeface="Arial"/>
                          <a:cs typeface="Arial"/>
                          <a:sym typeface="Arial"/>
                        </a:rPr>
                        <a:t>Audit outcome</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94750">
                <a:tc gridSpan="10">
                  <a:txBody>
                    <a:bodyPr/>
                    <a:lstStyle/>
                    <a:p>
                      <a:pPr marL="0" marR="0" lvl="0" indent="0" algn="l" rtl="0">
                        <a:spcBef>
                          <a:spcPts val="0"/>
                        </a:spcBef>
                        <a:spcAft>
                          <a:spcPts val="0"/>
                        </a:spcAft>
                        <a:buNone/>
                      </a:pPr>
                      <a:r>
                        <a:rPr lang="en-US" sz="1000" b="1">
                          <a:latin typeface="Arial"/>
                          <a:ea typeface="Arial"/>
                          <a:cs typeface="Arial"/>
                          <a:sym typeface="Arial"/>
                        </a:rPr>
                        <a:t>Annual Target: </a:t>
                      </a:r>
                      <a:r>
                        <a:rPr lang="en-US" sz="1000">
                          <a:latin typeface="Arial"/>
                          <a:ea typeface="Arial"/>
                          <a:cs typeface="Arial"/>
                          <a:sym typeface="Arial"/>
                        </a:rPr>
                        <a:t>Unqualified audit opinion for 2021/22</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38950">
                <a:tc gridSpan="10">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Reporting Period: </a:t>
                      </a:r>
                      <a:r>
                        <a:rPr lang="en-US" sz="1000">
                          <a:latin typeface="Arial"/>
                          <a:ea typeface="Arial"/>
                          <a:cs typeface="Arial"/>
                          <a:sym typeface="Arial"/>
                        </a:rPr>
                        <a:t>Quarterly</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94750">
                <a:tc gridSpan="10">
                  <a:txBody>
                    <a:bodyPr/>
                    <a:lstStyle/>
                    <a:p>
                      <a:pPr marL="0" marR="0" lvl="0" indent="0" algn="l" rtl="0">
                        <a:spcBef>
                          <a:spcPts val="0"/>
                        </a:spcBef>
                        <a:spcAft>
                          <a:spcPts val="0"/>
                        </a:spcAft>
                        <a:buNone/>
                      </a:pPr>
                      <a:r>
                        <a:rPr lang="en-US" sz="1000" b="1">
                          <a:latin typeface="Arial"/>
                          <a:ea typeface="Arial"/>
                          <a:cs typeface="Arial"/>
                          <a:sym typeface="Arial"/>
                        </a:rPr>
                        <a:t>Quarter 1 Target:</a:t>
                      </a:r>
                      <a:r>
                        <a:rPr lang="en-US" sz="1000">
                          <a:latin typeface="Arial"/>
                          <a:ea typeface="Arial"/>
                          <a:cs typeface="Arial"/>
                          <a:sym typeface="Arial"/>
                        </a:rPr>
                        <a:t> Submission of Annual Financial Statements for the 2021/22 Financial year</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30100">
                <a:tc gridSpan="10">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2 Target:</a:t>
                      </a:r>
                      <a:r>
                        <a:rPr lang="en-US" sz="1000" b="0">
                          <a:solidFill>
                            <a:srgbClr val="000000"/>
                          </a:solidFill>
                          <a:latin typeface="Arial"/>
                          <a:ea typeface="Arial"/>
                          <a:cs typeface="Arial"/>
                          <a:sym typeface="Arial"/>
                        </a:rPr>
                        <a:t>20</a:t>
                      </a:r>
                      <a:r>
                        <a:rPr lang="en-US" sz="1000">
                          <a:solidFill>
                            <a:srgbClr val="000000"/>
                          </a:solidFill>
                          <a:latin typeface="Arial"/>
                          <a:ea typeface="Arial"/>
                          <a:cs typeface="Arial"/>
                          <a:sym typeface="Arial"/>
                        </a:rPr>
                        <a:t>% post audit action plan implemented</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30100">
                <a:tc gridSpan="10">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3 Target:</a:t>
                      </a:r>
                      <a:r>
                        <a:rPr lang="en-US" sz="1000" b="0">
                          <a:solidFill>
                            <a:srgbClr val="000000"/>
                          </a:solidFill>
                          <a:latin typeface="Arial"/>
                          <a:ea typeface="Arial"/>
                          <a:cs typeface="Arial"/>
                          <a:sym typeface="Arial"/>
                        </a:rPr>
                        <a:t>4</a:t>
                      </a:r>
                      <a:r>
                        <a:rPr lang="en-US" sz="1000">
                          <a:solidFill>
                            <a:srgbClr val="000000"/>
                          </a:solidFill>
                          <a:latin typeface="Arial"/>
                          <a:ea typeface="Arial"/>
                          <a:cs typeface="Arial"/>
                          <a:sym typeface="Arial"/>
                        </a:rPr>
                        <a:t>0% post audit action plan implemented</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30100">
                <a:tc gridSpan="10">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4 Target:</a:t>
                      </a:r>
                      <a:r>
                        <a:rPr lang="en-US" sz="1000" b="0">
                          <a:solidFill>
                            <a:srgbClr val="000000"/>
                          </a:solidFill>
                          <a:latin typeface="Arial"/>
                          <a:ea typeface="Arial"/>
                          <a:cs typeface="Arial"/>
                          <a:sym typeface="Arial"/>
                        </a:rPr>
                        <a:t>6</a:t>
                      </a:r>
                      <a:r>
                        <a:rPr lang="en-US" sz="1000">
                          <a:solidFill>
                            <a:srgbClr val="000000"/>
                          </a:solidFill>
                          <a:latin typeface="Arial"/>
                          <a:ea typeface="Arial"/>
                          <a:cs typeface="Arial"/>
                          <a:sym typeface="Arial"/>
                        </a:rPr>
                        <a:t>0% post audit action plan implemented</a:t>
                      </a:r>
                      <a:endParaRPr sz="1000">
                        <a:latin typeface="Arial"/>
                        <a:ea typeface="Arial"/>
                        <a:cs typeface="Arial"/>
                        <a:sym typeface="Arial"/>
                      </a:endParaRPr>
                    </a:p>
                  </a:txBody>
                  <a:tcPr marL="55500" marR="55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307" name="Google Shape;307;p51"/>
          <p:cNvGraphicFramePr/>
          <p:nvPr/>
        </p:nvGraphicFramePr>
        <p:xfrm>
          <a:off x="338503" y="193963"/>
          <a:ext cx="3000000" cy="3000000"/>
        </p:xfrm>
        <a:graphic>
          <a:graphicData uri="http://schemas.openxmlformats.org/drawingml/2006/table">
            <a:tbl>
              <a:tblPr>
                <a:noFill/>
                <a:tableStyleId>{953968B0-8E95-4AC2-8408-CCEBBC4F5901}</a:tableStyleId>
              </a:tblPr>
              <a:tblGrid>
                <a:gridCol w="952100">
                  <a:extLst>
                    <a:ext uri="{9D8B030D-6E8A-4147-A177-3AD203B41FA5}">
                      <a16:colId xmlns:a16="http://schemas.microsoft.com/office/drawing/2014/main" val="20000"/>
                    </a:ext>
                  </a:extLst>
                </a:gridCol>
                <a:gridCol w="843000">
                  <a:extLst>
                    <a:ext uri="{9D8B030D-6E8A-4147-A177-3AD203B41FA5}">
                      <a16:colId xmlns:a16="http://schemas.microsoft.com/office/drawing/2014/main" val="20001"/>
                    </a:ext>
                  </a:extLst>
                </a:gridCol>
                <a:gridCol w="828675">
                  <a:extLst>
                    <a:ext uri="{9D8B030D-6E8A-4147-A177-3AD203B41FA5}">
                      <a16:colId xmlns:a16="http://schemas.microsoft.com/office/drawing/2014/main" val="20002"/>
                    </a:ext>
                  </a:extLst>
                </a:gridCol>
                <a:gridCol w="1080950">
                  <a:extLst>
                    <a:ext uri="{9D8B030D-6E8A-4147-A177-3AD203B41FA5}">
                      <a16:colId xmlns:a16="http://schemas.microsoft.com/office/drawing/2014/main" val="20003"/>
                    </a:ext>
                  </a:extLst>
                </a:gridCol>
                <a:gridCol w="942675">
                  <a:extLst>
                    <a:ext uri="{9D8B030D-6E8A-4147-A177-3AD203B41FA5}">
                      <a16:colId xmlns:a16="http://schemas.microsoft.com/office/drawing/2014/main" val="20004"/>
                    </a:ext>
                  </a:extLst>
                </a:gridCol>
                <a:gridCol w="986250">
                  <a:extLst>
                    <a:ext uri="{9D8B030D-6E8A-4147-A177-3AD203B41FA5}">
                      <a16:colId xmlns:a16="http://schemas.microsoft.com/office/drawing/2014/main" val="20005"/>
                    </a:ext>
                  </a:extLst>
                </a:gridCol>
                <a:gridCol w="942975">
                  <a:extLst>
                    <a:ext uri="{9D8B030D-6E8A-4147-A177-3AD203B41FA5}">
                      <a16:colId xmlns:a16="http://schemas.microsoft.com/office/drawing/2014/main" val="20006"/>
                    </a:ext>
                  </a:extLst>
                </a:gridCol>
                <a:gridCol w="1000125">
                  <a:extLst>
                    <a:ext uri="{9D8B030D-6E8A-4147-A177-3AD203B41FA5}">
                      <a16:colId xmlns:a16="http://schemas.microsoft.com/office/drawing/2014/main" val="20007"/>
                    </a:ext>
                  </a:extLst>
                </a:gridCol>
                <a:gridCol w="1000125">
                  <a:extLst>
                    <a:ext uri="{9D8B030D-6E8A-4147-A177-3AD203B41FA5}">
                      <a16:colId xmlns:a16="http://schemas.microsoft.com/office/drawing/2014/main" val="20008"/>
                    </a:ext>
                  </a:extLst>
                </a:gridCol>
              </a:tblGrid>
              <a:tr h="304575">
                <a:tc gridSpan="9">
                  <a:txBody>
                    <a:bodyPr/>
                    <a:lstStyle/>
                    <a:p>
                      <a:pPr marL="0" marR="0" lvl="0" indent="0" algn="l" rtl="0">
                        <a:lnSpc>
                          <a:spcPct val="115000"/>
                        </a:lnSpc>
                        <a:spcBef>
                          <a:spcPts val="0"/>
                        </a:spcBef>
                        <a:spcAft>
                          <a:spcPts val="0"/>
                        </a:spcAft>
                        <a:buNone/>
                      </a:pPr>
                      <a:r>
                        <a:rPr lang="en-US" sz="1200" b="1">
                          <a:latin typeface="Arial"/>
                          <a:ea typeface="Arial"/>
                          <a:cs typeface="Arial"/>
                          <a:sym typeface="Arial"/>
                        </a:rPr>
                        <a:t>Branch: Financial Services, cont..</a:t>
                      </a:r>
                      <a:endParaRPr sz="12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350">
                <a:tc rowSpan="2">
                  <a:txBody>
                    <a:bodyPr/>
                    <a:lstStyle/>
                    <a:p>
                      <a:pPr marL="0" marR="0" lvl="0" indent="0" algn="l" rtl="0">
                        <a:spcBef>
                          <a:spcPts val="0"/>
                        </a:spcBef>
                        <a:spcAft>
                          <a:spcPts val="0"/>
                        </a:spcAft>
                        <a:buNone/>
                      </a:pPr>
                      <a:r>
                        <a:rPr lang="en-US" sz="1000" b="1">
                          <a:latin typeface="Arial"/>
                          <a:ea typeface="Arial"/>
                          <a:cs typeface="Arial"/>
                          <a:sym typeface="Arial"/>
                        </a:rPr>
                        <a:t>Outcome </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Outputs </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 Indicators </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Audited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2019/20</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2020/21</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2021/22</a:t>
                      </a:r>
                      <a:endParaRPr sz="1000">
                        <a:latin typeface="Arial"/>
                        <a:ea typeface="Arial"/>
                        <a:cs typeface="Arial"/>
                        <a:sym typeface="Arial"/>
                      </a:endParaRPr>
                    </a:p>
                    <a:p>
                      <a:pPr marL="0" marR="0" lvl="0" indent="0" algn="l" rtl="0">
                        <a:lnSpc>
                          <a:spcPct val="115000"/>
                        </a:lnSpc>
                        <a:spcBef>
                          <a:spcPts val="0"/>
                        </a:spcBef>
                        <a:spcAft>
                          <a:spcPts val="0"/>
                        </a:spcAft>
                        <a:buNone/>
                      </a:pPr>
                      <a:endParaRPr sz="1000">
                        <a:latin typeface="Arial"/>
                        <a:ea typeface="Arial"/>
                        <a:cs typeface="Arial"/>
                        <a:sym typeface="Arial"/>
                      </a:endParaRPr>
                    </a:p>
                  </a:txBody>
                  <a:tcPr marL="56375" marR="56375"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Medium Term Targets</a:t>
                      </a:r>
                      <a:endParaRPr sz="1000">
                        <a:latin typeface="Arial"/>
                        <a:ea typeface="Arial"/>
                        <a:cs typeface="Arial"/>
                        <a:sym typeface="Arial"/>
                      </a:endParaRPr>
                    </a:p>
                  </a:txBody>
                  <a:tcPr marL="56375" marR="56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774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2022/23</a:t>
                      </a:r>
                      <a:endParaRPr sz="1000">
                        <a:latin typeface="Arial"/>
                        <a:ea typeface="Arial"/>
                        <a:cs typeface="Arial"/>
                        <a:sym typeface="Arial"/>
                      </a:endParaRPr>
                    </a:p>
                  </a:txBody>
                  <a:tcPr marL="56375" marR="56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2023/24</a:t>
                      </a:r>
                      <a:endParaRPr sz="1000">
                        <a:latin typeface="Arial"/>
                        <a:ea typeface="Arial"/>
                        <a:cs typeface="Arial"/>
                        <a:sym typeface="Arial"/>
                      </a:endParaRPr>
                    </a:p>
                  </a:txBody>
                  <a:tcPr marL="56375" marR="56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2024/25</a:t>
                      </a:r>
                      <a:endParaRPr sz="1000">
                        <a:latin typeface="Arial"/>
                        <a:ea typeface="Arial"/>
                        <a:cs typeface="Arial"/>
                        <a:sym typeface="Arial"/>
                      </a:endParaRPr>
                    </a:p>
                  </a:txBody>
                  <a:tcPr marL="56375" marR="56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105875">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Quality financial and supply chain management services  compliant with legislation and policies </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solidFill>
                            <a:srgbClr val="000000"/>
                          </a:solidFill>
                          <a:latin typeface="Arial"/>
                          <a:ea typeface="Arial"/>
                          <a:cs typeface="Arial"/>
                          <a:sym typeface="Arial"/>
                        </a:rPr>
                        <a:t>3 Positive working capital ratio maintained</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solidFill>
                            <a:srgbClr val="000000"/>
                          </a:solidFill>
                          <a:latin typeface="Arial"/>
                          <a:ea typeface="Arial"/>
                          <a:cs typeface="Arial"/>
                          <a:sym typeface="Arial"/>
                        </a:rPr>
                        <a:t>Positive working capital ratio maintained</a:t>
                      </a:r>
                      <a:endParaRPr sz="1000">
                        <a:latin typeface="Arial"/>
                        <a:ea typeface="Arial"/>
                        <a:cs typeface="Arial"/>
                        <a:sym typeface="Arial"/>
                      </a:endParaRPr>
                    </a:p>
                    <a:p>
                      <a:pPr marL="0" marR="0" lvl="0" indent="0" algn="l" rtl="0">
                        <a:lnSpc>
                          <a:spcPct val="115000"/>
                        </a:lnSpc>
                        <a:spcBef>
                          <a:spcPts val="1000"/>
                        </a:spcBef>
                        <a:spcAft>
                          <a:spcPts val="0"/>
                        </a:spcAft>
                        <a:buNone/>
                      </a:pPr>
                      <a:r>
                        <a:rPr lang="en-US" sz="1000">
                          <a:solidFill>
                            <a:srgbClr val="000000"/>
                          </a:solidFill>
                          <a:latin typeface="Arial"/>
                          <a:ea typeface="Arial"/>
                          <a:cs typeface="Arial"/>
                          <a:sym typeface="Arial"/>
                        </a:rPr>
                        <a:t> </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latin typeface="Arial"/>
                          <a:ea typeface="Arial"/>
                          <a:cs typeface="Arial"/>
                          <a:sym typeface="Arial"/>
                        </a:rPr>
                        <a:t>10.08 positive working capital ratio maintained</a:t>
                      </a:r>
                      <a:endParaRPr sz="1000">
                        <a:latin typeface="Arial"/>
                        <a:ea typeface="Arial"/>
                        <a:cs typeface="Arial"/>
                        <a:sym typeface="Arial"/>
                      </a:endParaRPr>
                    </a:p>
                    <a:p>
                      <a:pPr marL="0" marR="0" lvl="0" indent="0" algn="l" rtl="0">
                        <a:spcBef>
                          <a:spcPts val="0"/>
                        </a:spcBef>
                        <a:spcAft>
                          <a:spcPts val="0"/>
                        </a:spcAft>
                        <a:buNone/>
                      </a:pPr>
                      <a:r>
                        <a:rPr lang="en-US" sz="1000">
                          <a:solidFill>
                            <a:srgbClr val="000000"/>
                          </a:solidFill>
                          <a:latin typeface="Arial"/>
                          <a:ea typeface="Arial"/>
                          <a:cs typeface="Arial"/>
                          <a:sym typeface="Arial"/>
                        </a:rPr>
                        <a:t> </a:t>
                      </a:r>
                      <a:endParaRPr sz="1000">
                        <a:latin typeface="Arial"/>
                        <a:ea typeface="Arial"/>
                        <a:cs typeface="Arial"/>
                        <a:sym typeface="Arial"/>
                      </a:endParaRPr>
                    </a:p>
                    <a:p>
                      <a:pPr marL="0" marR="0" lvl="0" indent="0" algn="just" rtl="0">
                        <a:spcBef>
                          <a:spcPts val="0"/>
                        </a:spcBef>
                        <a:spcAft>
                          <a:spcPts val="0"/>
                        </a:spcAft>
                        <a:buNone/>
                      </a:pPr>
                      <a:r>
                        <a:rPr lang="en-US" sz="1000">
                          <a:latin typeface="Arial"/>
                          <a:ea typeface="Arial"/>
                          <a:cs typeface="Arial"/>
                          <a:sym typeface="Arial"/>
                        </a:rPr>
                        <a:t> </a:t>
                      </a:r>
                      <a:endParaRPr sz="1000">
                        <a:latin typeface="Arial"/>
                        <a:ea typeface="Arial"/>
                        <a:cs typeface="Arial"/>
                        <a:sym typeface="Arial"/>
                      </a:endParaRPr>
                    </a:p>
                    <a:p>
                      <a:pPr marL="0" marR="0" lvl="0" indent="0" algn="just" rtl="0">
                        <a:spcBef>
                          <a:spcPts val="0"/>
                        </a:spcBef>
                        <a:spcAft>
                          <a:spcPts val="0"/>
                        </a:spcAft>
                        <a:buNone/>
                      </a:pPr>
                      <a:r>
                        <a:rPr lang="en-US" sz="1000">
                          <a:latin typeface="Arial"/>
                          <a:ea typeface="Arial"/>
                          <a:cs typeface="Arial"/>
                          <a:sym typeface="Arial"/>
                        </a:rPr>
                        <a:t> </a:t>
                      </a:r>
                      <a:endParaRPr sz="1000">
                        <a:latin typeface="Arial"/>
                        <a:ea typeface="Arial"/>
                        <a:cs typeface="Arial"/>
                        <a:sym typeface="Arial"/>
                      </a:endParaRPr>
                    </a:p>
                    <a:p>
                      <a:pPr marL="0" marR="0" lvl="0" indent="0" algn="l" rtl="0">
                        <a:spcBef>
                          <a:spcPts val="0"/>
                        </a:spcBef>
                        <a:spcAft>
                          <a:spcPts val="0"/>
                        </a:spcAft>
                        <a:buNone/>
                      </a:pPr>
                      <a:r>
                        <a:rPr lang="en-US" sz="1000">
                          <a:solidFill>
                            <a:srgbClr val="000000"/>
                          </a:solidFill>
                          <a:latin typeface="Arial"/>
                          <a:ea typeface="Arial"/>
                          <a:cs typeface="Arial"/>
                          <a:sym typeface="Arial"/>
                        </a:rPr>
                        <a:t> </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3 Positive working capital ratio maintained</a:t>
                      </a:r>
                      <a:endParaRPr sz="1000">
                        <a:latin typeface="Arial"/>
                        <a:ea typeface="Arial"/>
                        <a:cs typeface="Arial"/>
                        <a:sym typeface="Arial"/>
                      </a:endParaRPr>
                    </a:p>
                    <a:p>
                      <a:pPr marL="0" marR="0" lvl="0" indent="0" algn="just" rtl="0">
                        <a:spcBef>
                          <a:spcPts val="0"/>
                        </a:spcBef>
                        <a:spcAft>
                          <a:spcPts val="0"/>
                        </a:spcAft>
                        <a:buNone/>
                      </a:pPr>
                      <a:r>
                        <a:rPr lang="en-US" sz="1000">
                          <a:latin typeface="Arial"/>
                          <a:ea typeface="Arial"/>
                          <a:cs typeface="Arial"/>
                          <a:sym typeface="Arial"/>
                        </a:rPr>
                        <a:t> </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3 Positive working capital ratio maintained</a:t>
                      </a:r>
                      <a:endParaRPr sz="1000">
                        <a:latin typeface="Arial"/>
                        <a:ea typeface="Arial"/>
                        <a:cs typeface="Arial"/>
                        <a:sym typeface="Arial"/>
                      </a:endParaRPr>
                    </a:p>
                    <a:p>
                      <a:pPr marL="0" marR="0" lvl="0" indent="0" algn="just" rtl="0">
                        <a:spcBef>
                          <a:spcPts val="0"/>
                        </a:spcBef>
                        <a:spcAft>
                          <a:spcPts val="0"/>
                        </a:spcAft>
                        <a:buNone/>
                      </a:pPr>
                      <a:r>
                        <a:rPr lang="en-US" sz="1000">
                          <a:latin typeface="Arial"/>
                          <a:ea typeface="Arial"/>
                          <a:cs typeface="Arial"/>
                          <a:sym typeface="Arial"/>
                        </a:rPr>
                        <a:t> </a:t>
                      </a:r>
                      <a:endParaRPr sz="1000">
                        <a:latin typeface="Arial"/>
                        <a:ea typeface="Arial"/>
                        <a:cs typeface="Arial"/>
                        <a:sym typeface="Arial"/>
                      </a:endParaRPr>
                    </a:p>
                    <a:p>
                      <a:pPr marL="0" marR="0" lvl="0" indent="0" algn="just" rtl="0">
                        <a:spcBef>
                          <a:spcPts val="0"/>
                        </a:spcBef>
                        <a:spcAft>
                          <a:spcPts val="0"/>
                        </a:spcAft>
                        <a:buNone/>
                      </a:pPr>
                      <a:endParaRPr sz="1000">
                        <a:latin typeface="Arial"/>
                        <a:ea typeface="Arial"/>
                        <a:cs typeface="Arial"/>
                        <a:sym typeface="Arial"/>
                      </a:endParaRPr>
                    </a:p>
                  </a:txBody>
                  <a:tcPr marL="56375" marR="56375"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3 Positive working capital ratio maintained</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3 Positive working capital ratio maintained</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3 Positive working capital ratio maintained</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6425">
                <a:tc gridSpan="9">
                  <a:txBody>
                    <a:bodyPr/>
                    <a:lstStyle/>
                    <a:p>
                      <a:pPr marL="0" marR="0" lvl="0" indent="0" algn="l" rtl="0">
                        <a:spcBef>
                          <a:spcPts val="0"/>
                        </a:spcBef>
                        <a:spcAft>
                          <a:spcPts val="0"/>
                        </a:spcAft>
                        <a:buNone/>
                      </a:pPr>
                      <a:r>
                        <a:rPr lang="en-US" sz="1000" b="1">
                          <a:latin typeface="Arial"/>
                          <a:ea typeface="Arial"/>
                          <a:cs typeface="Arial"/>
                          <a:sym typeface="Arial"/>
                        </a:rPr>
                        <a:t>Annual Target Information for 2022/23</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06450">
                <a:tc gridSpan="9">
                  <a:txBody>
                    <a:bodyPr/>
                    <a:lstStyle/>
                    <a:p>
                      <a:pPr marL="0" marR="0" lvl="0" indent="0" algn="l" rtl="0">
                        <a:spcBef>
                          <a:spcPts val="0"/>
                        </a:spcBef>
                        <a:spcAft>
                          <a:spcPts val="0"/>
                        </a:spcAft>
                        <a:buNone/>
                      </a:pPr>
                      <a:r>
                        <a:rPr lang="en-US" sz="1000" b="1">
                          <a:latin typeface="Arial"/>
                          <a:ea typeface="Arial"/>
                          <a:cs typeface="Arial"/>
                          <a:sym typeface="Arial"/>
                        </a:rPr>
                        <a:t>Output Indicator:</a:t>
                      </a:r>
                      <a:r>
                        <a:rPr lang="en-US" sz="1000">
                          <a:latin typeface="Arial"/>
                          <a:ea typeface="Arial"/>
                          <a:cs typeface="Arial"/>
                          <a:sym typeface="Arial"/>
                        </a:rPr>
                        <a:t> </a:t>
                      </a:r>
                      <a:r>
                        <a:rPr lang="en-US" sz="1000">
                          <a:solidFill>
                            <a:srgbClr val="000000"/>
                          </a:solidFill>
                          <a:latin typeface="Arial"/>
                          <a:ea typeface="Arial"/>
                          <a:cs typeface="Arial"/>
                          <a:sym typeface="Arial"/>
                        </a:rPr>
                        <a:t>Positive working capital ratio maintained </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06450">
                <a:tc gridSpan="9">
                  <a:txBody>
                    <a:bodyPr/>
                    <a:lstStyle/>
                    <a:p>
                      <a:pPr marL="0" marR="0" lvl="0" indent="0" algn="l" rtl="0">
                        <a:spcBef>
                          <a:spcPts val="0"/>
                        </a:spcBef>
                        <a:spcAft>
                          <a:spcPts val="0"/>
                        </a:spcAft>
                        <a:buNone/>
                      </a:pPr>
                      <a:r>
                        <a:rPr lang="en-US" sz="1000" b="1">
                          <a:latin typeface="Arial"/>
                          <a:ea typeface="Arial"/>
                          <a:cs typeface="Arial"/>
                          <a:sym typeface="Arial"/>
                        </a:rPr>
                        <a:t>Annual Target: </a:t>
                      </a:r>
                      <a:r>
                        <a:rPr lang="en-US" sz="1000">
                          <a:solidFill>
                            <a:srgbClr val="000000"/>
                          </a:solidFill>
                          <a:latin typeface="Arial"/>
                          <a:ea typeface="Arial"/>
                          <a:cs typeface="Arial"/>
                          <a:sym typeface="Arial"/>
                        </a:rPr>
                        <a:t>3 Positive working capital ratio maintained </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06450">
                <a:tc gridSpan="9">
                  <a:txBody>
                    <a:bodyPr/>
                    <a:lstStyle/>
                    <a:p>
                      <a:pPr marL="0" marR="0" lvl="0" indent="0" algn="l" rtl="0">
                        <a:spcBef>
                          <a:spcPts val="0"/>
                        </a:spcBef>
                        <a:spcAft>
                          <a:spcPts val="0"/>
                        </a:spcAft>
                        <a:buNone/>
                      </a:pPr>
                      <a:r>
                        <a:rPr lang="en-US" sz="1000" b="1">
                          <a:latin typeface="Arial"/>
                          <a:ea typeface="Arial"/>
                          <a:cs typeface="Arial"/>
                          <a:sym typeface="Arial"/>
                        </a:rPr>
                        <a:t>Reporting Period: </a:t>
                      </a:r>
                      <a:r>
                        <a:rPr lang="en-US" sz="1000">
                          <a:latin typeface="Arial"/>
                          <a:ea typeface="Arial"/>
                          <a:cs typeface="Arial"/>
                          <a:sym typeface="Arial"/>
                        </a:rPr>
                        <a:t>Quarterly</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06450">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1 Target: </a:t>
                      </a:r>
                      <a:r>
                        <a:rPr lang="en-US" sz="1000">
                          <a:solidFill>
                            <a:srgbClr val="000000"/>
                          </a:solidFill>
                          <a:latin typeface="Arial"/>
                          <a:ea typeface="Arial"/>
                          <a:cs typeface="Arial"/>
                          <a:sym typeface="Arial"/>
                        </a:rPr>
                        <a:t>3 positive working capital ratio maintained</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06450">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2 Target: </a:t>
                      </a:r>
                      <a:r>
                        <a:rPr lang="en-US" sz="1000">
                          <a:solidFill>
                            <a:srgbClr val="000000"/>
                          </a:solidFill>
                          <a:latin typeface="Arial"/>
                          <a:ea typeface="Arial"/>
                          <a:cs typeface="Arial"/>
                          <a:sym typeface="Arial"/>
                        </a:rPr>
                        <a:t>3 positive working capital ratio maintained</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06450">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3 Target: </a:t>
                      </a:r>
                      <a:r>
                        <a:rPr lang="en-US" sz="1000">
                          <a:solidFill>
                            <a:srgbClr val="000000"/>
                          </a:solidFill>
                          <a:latin typeface="Arial"/>
                          <a:ea typeface="Arial"/>
                          <a:cs typeface="Arial"/>
                          <a:sym typeface="Arial"/>
                        </a:rPr>
                        <a:t>3 positive working capital ratio maintained</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06450">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4 Target: </a:t>
                      </a:r>
                      <a:r>
                        <a:rPr lang="en-US" sz="1000">
                          <a:solidFill>
                            <a:srgbClr val="000000"/>
                          </a:solidFill>
                          <a:latin typeface="Arial"/>
                          <a:ea typeface="Arial"/>
                          <a:cs typeface="Arial"/>
                          <a:sym typeface="Arial"/>
                        </a:rPr>
                        <a:t>3 positive working capital ratio maintained</a:t>
                      </a:r>
                      <a:endParaRPr sz="1000">
                        <a:latin typeface="Arial"/>
                        <a:ea typeface="Arial"/>
                        <a:cs typeface="Arial"/>
                        <a:sym typeface="Arial"/>
                      </a:endParaRPr>
                    </a:p>
                  </a:txBody>
                  <a:tcPr marL="56375" marR="5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graphicFrame>
        <p:nvGraphicFramePr>
          <p:cNvPr id="312" name="Google Shape;312;p52"/>
          <p:cNvGraphicFramePr/>
          <p:nvPr/>
        </p:nvGraphicFramePr>
        <p:xfrm>
          <a:off x="391258" y="85454"/>
          <a:ext cx="3000000" cy="3000000"/>
        </p:xfrm>
        <a:graphic>
          <a:graphicData uri="http://schemas.openxmlformats.org/drawingml/2006/table">
            <a:tbl>
              <a:tblPr>
                <a:noFill/>
                <a:tableStyleId>{953968B0-8E95-4AC2-8408-CCEBBC4F5901}</a:tableStyleId>
              </a:tblPr>
              <a:tblGrid>
                <a:gridCol w="1121800">
                  <a:extLst>
                    <a:ext uri="{9D8B030D-6E8A-4147-A177-3AD203B41FA5}">
                      <a16:colId xmlns:a16="http://schemas.microsoft.com/office/drawing/2014/main" val="20000"/>
                    </a:ext>
                  </a:extLst>
                </a:gridCol>
                <a:gridCol w="952100">
                  <a:extLst>
                    <a:ext uri="{9D8B030D-6E8A-4147-A177-3AD203B41FA5}">
                      <a16:colId xmlns:a16="http://schemas.microsoft.com/office/drawing/2014/main" val="20001"/>
                    </a:ext>
                  </a:extLst>
                </a:gridCol>
                <a:gridCol w="867275">
                  <a:extLst>
                    <a:ext uri="{9D8B030D-6E8A-4147-A177-3AD203B41FA5}">
                      <a16:colId xmlns:a16="http://schemas.microsoft.com/office/drawing/2014/main" val="20002"/>
                    </a:ext>
                  </a:extLst>
                </a:gridCol>
                <a:gridCol w="996500">
                  <a:extLst>
                    <a:ext uri="{9D8B030D-6E8A-4147-A177-3AD203B41FA5}">
                      <a16:colId xmlns:a16="http://schemas.microsoft.com/office/drawing/2014/main" val="20003"/>
                    </a:ext>
                  </a:extLst>
                </a:gridCol>
                <a:gridCol w="1027525">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810700">
                  <a:extLst>
                    <a:ext uri="{9D8B030D-6E8A-4147-A177-3AD203B41FA5}">
                      <a16:colId xmlns:a16="http://schemas.microsoft.com/office/drawing/2014/main" val="20006"/>
                    </a:ext>
                  </a:extLst>
                </a:gridCol>
                <a:gridCol w="791850">
                  <a:extLst>
                    <a:ext uri="{9D8B030D-6E8A-4147-A177-3AD203B41FA5}">
                      <a16:colId xmlns:a16="http://schemas.microsoft.com/office/drawing/2014/main" val="20007"/>
                    </a:ext>
                  </a:extLst>
                </a:gridCol>
                <a:gridCol w="961525">
                  <a:extLst>
                    <a:ext uri="{9D8B030D-6E8A-4147-A177-3AD203B41FA5}">
                      <a16:colId xmlns:a16="http://schemas.microsoft.com/office/drawing/2014/main" val="20008"/>
                    </a:ext>
                  </a:extLst>
                </a:gridCol>
              </a:tblGrid>
              <a:tr h="368400">
                <a:tc gridSpan="9">
                  <a:txBody>
                    <a:bodyPr/>
                    <a:lstStyle/>
                    <a:p>
                      <a:pPr marL="0" marR="0" lvl="0" indent="0" algn="l" rtl="0">
                        <a:lnSpc>
                          <a:spcPct val="115000"/>
                        </a:lnSpc>
                        <a:spcBef>
                          <a:spcPts val="0"/>
                        </a:spcBef>
                        <a:spcAft>
                          <a:spcPts val="0"/>
                        </a:spcAft>
                        <a:buNone/>
                      </a:pPr>
                      <a:r>
                        <a:rPr lang="en-US" sz="1200" b="1">
                          <a:latin typeface="Arial"/>
                          <a:ea typeface="Arial"/>
                          <a:cs typeface="Arial"/>
                          <a:sym typeface="Arial"/>
                        </a:rPr>
                        <a:t>Branch: Financial Services, cont..</a:t>
                      </a:r>
                      <a:endParaRPr sz="12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6000">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Outcome </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Outputs </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 Indicators </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Audited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2019/20</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2020/21</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2021/22</a:t>
                      </a:r>
                      <a:endParaRPr sz="1000">
                        <a:latin typeface="Arial"/>
                        <a:ea typeface="Arial"/>
                        <a:cs typeface="Arial"/>
                        <a:sym typeface="Arial"/>
                      </a:endParaRPr>
                    </a:p>
                    <a:p>
                      <a:pPr marL="0" marR="0" lvl="0" indent="0" algn="l" rtl="0">
                        <a:lnSpc>
                          <a:spcPct val="115000"/>
                        </a:lnSpc>
                        <a:spcBef>
                          <a:spcPts val="0"/>
                        </a:spcBef>
                        <a:spcAft>
                          <a:spcPts val="0"/>
                        </a:spcAft>
                        <a:buNone/>
                      </a:pPr>
                      <a:endParaRPr sz="1000">
                        <a:latin typeface="Arial"/>
                        <a:ea typeface="Arial"/>
                        <a:cs typeface="Arial"/>
                        <a:sym typeface="Arial"/>
                      </a:endParaRPr>
                    </a:p>
                  </a:txBody>
                  <a:tcPr marL="59800" marR="598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Medium Term Targets</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349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2022/23</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2023/24</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2024/25</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694650">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Quality financial and supply chain management services compliant with legislation and policies</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10% net profit margin maintained </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Percentage of Net Profit Margin</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solidFill>
                            <a:srgbClr val="000000"/>
                          </a:solidFill>
                          <a:latin typeface="Arial"/>
                          <a:ea typeface="Arial"/>
                          <a:cs typeface="Arial"/>
                          <a:sym typeface="Arial"/>
                        </a:rPr>
                        <a:t>10% net profit margin achieved</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solidFill>
                            <a:srgbClr val="000000"/>
                          </a:solidFill>
                          <a:latin typeface="Arial"/>
                          <a:ea typeface="Arial"/>
                          <a:cs typeface="Arial"/>
                          <a:sym typeface="Arial"/>
                        </a:rPr>
                        <a:t>10% net profit margin achieved</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a:solidFill>
                            <a:srgbClr val="000000"/>
                          </a:solidFill>
                          <a:latin typeface="Arial"/>
                          <a:ea typeface="Arial"/>
                          <a:cs typeface="Arial"/>
                          <a:sym typeface="Arial"/>
                        </a:rPr>
                        <a:t>10% net profit margin achieved</a:t>
                      </a:r>
                      <a:endParaRPr sz="1000">
                        <a:latin typeface="Arial"/>
                        <a:ea typeface="Arial"/>
                        <a:cs typeface="Arial"/>
                        <a:sym typeface="Arial"/>
                      </a:endParaRPr>
                    </a:p>
                    <a:p>
                      <a:pPr marL="0" marR="0" lvl="0" indent="0" algn="l" rtl="0">
                        <a:lnSpc>
                          <a:spcPct val="115000"/>
                        </a:lnSpc>
                        <a:spcBef>
                          <a:spcPts val="0"/>
                        </a:spcBef>
                        <a:spcAft>
                          <a:spcPts val="0"/>
                        </a:spcAft>
                        <a:buNone/>
                      </a:pPr>
                      <a:endParaRPr sz="1000">
                        <a:latin typeface="Arial"/>
                        <a:ea typeface="Arial"/>
                        <a:cs typeface="Arial"/>
                        <a:sym typeface="Arial"/>
                      </a:endParaRPr>
                    </a:p>
                  </a:txBody>
                  <a:tcPr marL="59800" marR="598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solidFill>
                            <a:srgbClr val="000000"/>
                          </a:solidFill>
                          <a:latin typeface="Arial"/>
                          <a:ea typeface="Arial"/>
                          <a:cs typeface="Arial"/>
                          <a:sym typeface="Arial"/>
                        </a:rPr>
                        <a:t>10% net profit margin achieved</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10% net profit margin achieved</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10% net profit margin achieved</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1025">
                <a:tc gridSpan="9">
                  <a:txBody>
                    <a:bodyPr/>
                    <a:lstStyle/>
                    <a:p>
                      <a:pPr marL="0" marR="0" lvl="0" indent="0" algn="l" rtl="0">
                        <a:spcBef>
                          <a:spcPts val="0"/>
                        </a:spcBef>
                        <a:spcAft>
                          <a:spcPts val="0"/>
                        </a:spcAft>
                        <a:buNone/>
                      </a:pPr>
                      <a:r>
                        <a:rPr lang="en-US" sz="1000" b="1">
                          <a:latin typeface="Arial"/>
                          <a:ea typeface="Arial"/>
                          <a:cs typeface="Arial"/>
                          <a:sym typeface="Arial"/>
                        </a:rPr>
                        <a:t>Annual Target Information for 2022/23</a:t>
                      </a:r>
                      <a:endParaRPr sz="1000">
                        <a:latin typeface="Arial"/>
                        <a:ea typeface="Arial"/>
                        <a:cs typeface="Arial"/>
                        <a:sym typeface="Arial"/>
                      </a:endParaRPr>
                    </a:p>
                    <a:p>
                      <a:pPr marL="0" marR="0" lvl="0" indent="0" algn="l" rtl="0">
                        <a:spcBef>
                          <a:spcPts val="0"/>
                        </a:spcBef>
                        <a:spcAft>
                          <a:spcPts val="0"/>
                        </a:spcAft>
                        <a:buNone/>
                      </a:pPr>
                      <a:r>
                        <a:rPr lang="en-US" sz="1000" b="1">
                          <a:latin typeface="Arial"/>
                          <a:ea typeface="Arial"/>
                          <a:cs typeface="Arial"/>
                          <a:sym typeface="Arial"/>
                        </a:rPr>
                        <a:t> </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10525">
                <a:tc gridSpan="9">
                  <a:txBody>
                    <a:bodyPr/>
                    <a:lstStyle/>
                    <a:p>
                      <a:pPr marL="0" marR="0" lvl="0" indent="0" algn="l" rtl="0">
                        <a:spcBef>
                          <a:spcPts val="0"/>
                        </a:spcBef>
                        <a:spcAft>
                          <a:spcPts val="0"/>
                        </a:spcAft>
                        <a:buNone/>
                      </a:pPr>
                      <a:r>
                        <a:rPr lang="en-US" sz="1000" b="1">
                          <a:latin typeface="Arial"/>
                          <a:ea typeface="Arial"/>
                          <a:cs typeface="Arial"/>
                          <a:sym typeface="Arial"/>
                        </a:rPr>
                        <a:t>Output Indicator: </a:t>
                      </a:r>
                      <a:r>
                        <a:rPr lang="en-US" sz="1000">
                          <a:latin typeface="Arial"/>
                          <a:ea typeface="Arial"/>
                          <a:cs typeface="Arial"/>
                          <a:sym typeface="Arial"/>
                        </a:rPr>
                        <a:t>Percentage of Net Profit Margin</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14325">
                <a:tc gridSpan="9">
                  <a:txBody>
                    <a:bodyPr/>
                    <a:lstStyle/>
                    <a:p>
                      <a:pPr marL="0" marR="0" lvl="0" indent="0" algn="l" rtl="0">
                        <a:spcBef>
                          <a:spcPts val="0"/>
                        </a:spcBef>
                        <a:spcAft>
                          <a:spcPts val="0"/>
                        </a:spcAft>
                        <a:buNone/>
                      </a:pPr>
                      <a:r>
                        <a:rPr lang="en-US" sz="1000" b="1">
                          <a:latin typeface="Arial"/>
                          <a:ea typeface="Arial"/>
                          <a:cs typeface="Arial"/>
                          <a:sym typeface="Arial"/>
                        </a:rPr>
                        <a:t>Annual Target: </a:t>
                      </a:r>
                      <a:r>
                        <a:rPr lang="en-US" sz="1000">
                          <a:latin typeface="Arial"/>
                          <a:ea typeface="Arial"/>
                          <a:cs typeface="Arial"/>
                          <a:sym typeface="Arial"/>
                        </a:rPr>
                        <a:t>10% net profit margin achieved</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75525">
                <a:tc gridSpan="9">
                  <a:txBody>
                    <a:bodyPr/>
                    <a:lstStyle/>
                    <a:p>
                      <a:pPr marL="0" marR="0" lvl="0" indent="0" algn="l" rtl="0">
                        <a:spcBef>
                          <a:spcPts val="0"/>
                        </a:spcBef>
                        <a:spcAft>
                          <a:spcPts val="0"/>
                        </a:spcAft>
                        <a:buNone/>
                      </a:pPr>
                      <a:r>
                        <a:rPr lang="en-US" sz="1000" b="1">
                          <a:latin typeface="Arial"/>
                          <a:ea typeface="Arial"/>
                          <a:cs typeface="Arial"/>
                          <a:sym typeface="Arial"/>
                        </a:rPr>
                        <a:t>Reporting Period: </a:t>
                      </a:r>
                      <a:r>
                        <a:rPr lang="en-US" sz="1000">
                          <a:latin typeface="Arial"/>
                          <a:ea typeface="Arial"/>
                          <a:cs typeface="Arial"/>
                          <a:sym typeface="Arial"/>
                        </a:rPr>
                        <a:t>Quarterly</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75525">
                <a:tc gridSpan="9">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Quarter 1 Target:</a:t>
                      </a:r>
                      <a:r>
                        <a:rPr lang="en-US" sz="1000">
                          <a:latin typeface="Arial"/>
                          <a:ea typeface="Arial"/>
                          <a:cs typeface="Arial"/>
                          <a:sym typeface="Arial"/>
                        </a:rPr>
                        <a:t> </a:t>
                      </a:r>
                      <a:r>
                        <a:rPr lang="en-US" sz="1000">
                          <a:solidFill>
                            <a:srgbClr val="000000"/>
                          </a:solidFill>
                          <a:latin typeface="Arial"/>
                          <a:ea typeface="Arial"/>
                          <a:cs typeface="Arial"/>
                          <a:sym typeface="Arial"/>
                        </a:rPr>
                        <a:t>10% </a:t>
                      </a:r>
                      <a:r>
                        <a:rPr lang="en-US" sz="1000">
                          <a:latin typeface="Arial"/>
                          <a:ea typeface="Arial"/>
                          <a:cs typeface="Arial"/>
                          <a:sym typeface="Arial"/>
                        </a:rPr>
                        <a:t>net profit margin achieved</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75525">
                <a:tc gridSpan="9">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Quarter 2 Target: </a:t>
                      </a:r>
                      <a:r>
                        <a:rPr lang="en-US" sz="1000">
                          <a:latin typeface="Arial"/>
                          <a:ea typeface="Arial"/>
                          <a:cs typeface="Arial"/>
                          <a:sym typeface="Arial"/>
                        </a:rPr>
                        <a:t>10% net profit margin achieved</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75525">
                <a:tc gridSpan="9">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Quarter 3 Target: </a:t>
                      </a:r>
                      <a:r>
                        <a:rPr lang="en-US" sz="1000">
                          <a:latin typeface="Arial"/>
                          <a:ea typeface="Arial"/>
                          <a:cs typeface="Arial"/>
                          <a:sym typeface="Arial"/>
                        </a:rPr>
                        <a:t>10% net profit margin achieved</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75525">
                <a:tc gridSpan="9">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Quarter 4 Target: </a:t>
                      </a:r>
                      <a:r>
                        <a:rPr lang="en-US" sz="1000">
                          <a:latin typeface="Arial"/>
                          <a:ea typeface="Arial"/>
                          <a:cs typeface="Arial"/>
                          <a:sym typeface="Arial"/>
                        </a:rPr>
                        <a:t>10% net profit margin achieved</a:t>
                      </a:r>
                      <a:endParaRPr sz="1000">
                        <a:latin typeface="Arial"/>
                        <a:ea typeface="Arial"/>
                        <a:cs typeface="Arial"/>
                        <a:sym typeface="Arial"/>
                      </a:endParaRPr>
                    </a:p>
                  </a:txBody>
                  <a:tcPr marL="59800" marR="59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aphicFrame>
        <p:nvGraphicFramePr>
          <p:cNvPr id="317" name="Google Shape;317;p53"/>
          <p:cNvGraphicFramePr/>
          <p:nvPr/>
        </p:nvGraphicFramePr>
        <p:xfrm>
          <a:off x="267856" y="131198"/>
          <a:ext cx="3000000" cy="3000000"/>
        </p:xfrm>
        <a:graphic>
          <a:graphicData uri="http://schemas.openxmlformats.org/drawingml/2006/table">
            <a:tbl>
              <a:tblPr>
                <a:noFill/>
                <a:tableStyleId>{953968B0-8E95-4AC2-8408-CCEBBC4F5901}</a:tableStyleId>
              </a:tblPr>
              <a:tblGrid>
                <a:gridCol w="890900">
                  <a:extLst>
                    <a:ext uri="{9D8B030D-6E8A-4147-A177-3AD203B41FA5}">
                      <a16:colId xmlns:a16="http://schemas.microsoft.com/office/drawing/2014/main" val="20000"/>
                    </a:ext>
                  </a:extLst>
                </a:gridCol>
                <a:gridCol w="1085325">
                  <a:extLst>
                    <a:ext uri="{9D8B030D-6E8A-4147-A177-3AD203B41FA5}">
                      <a16:colId xmlns:a16="http://schemas.microsoft.com/office/drawing/2014/main" val="20001"/>
                    </a:ext>
                  </a:extLst>
                </a:gridCol>
                <a:gridCol w="1164100">
                  <a:extLst>
                    <a:ext uri="{9D8B030D-6E8A-4147-A177-3AD203B41FA5}">
                      <a16:colId xmlns:a16="http://schemas.microsoft.com/office/drawing/2014/main" val="20002"/>
                    </a:ext>
                  </a:extLst>
                </a:gridCol>
                <a:gridCol w="900875">
                  <a:extLst>
                    <a:ext uri="{9D8B030D-6E8A-4147-A177-3AD203B41FA5}">
                      <a16:colId xmlns:a16="http://schemas.microsoft.com/office/drawing/2014/main" val="20003"/>
                    </a:ext>
                  </a:extLst>
                </a:gridCol>
                <a:gridCol w="987150">
                  <a:extLst>
                    <a:ext uri="{9D8B030D-6E8A-4147-A177-3AD203B41FA5}">
                      <a16:colId xmlns:a16="http://schemas.microsoft.com/office/drawing/2014/main" val="20004"/>
                    </a:ext>
                  </a:extLst>
                </a:gridCol>
                <a:gridCol w="1199025">
                  <a:extLst>
                    <a:ext uri="{9D8B030D-6E8A-4147-A177-3AD203B41FA5}">
                      <a16:colId xmlns:a16="http://schemas.microsoft.com/office/drawing/2014/main" val="20005"/>
                    </a:ext>
                  </a:extLst>
                </a:gridCol>
                <a:gridCol w="1133000">
                  <a:extLst>
                    <a:ext uri="{9D8B030D-6E8A-4147-A177-3AD203B41FA5}">
                      <a16:colId xmlns:a16="http://schemas.microsoft.com/office/drawing/2014/main" val="20006"/>
                    </a:ext>
                  </a:extLst>
                </a:gridCol>
                <a:gridCol w="1242750">
                  <a:extLst>
                    <a:ext uri="{9D8B030D-6E8A-4147-A177-3AD203B41FA5}">
                      <a16:colId xmlns:a16="http://schemas.microsoft.com/office/drawing/2014/main" val="20007"/>
                    </a:ext>
                  </a:extLst>
                </a:gridCol>
              </a:tblGrid>
              <a:tr h="516350">
                <a:tc gridSpan="8">
                  <a:txBody>
                    <a:bodyPr/>
                    <a:lstStyle/>
                    <a:p>
                      <a:pPr marL="0" marR="0" lvl="0" indent="0" algn="l" rtl="0">
                        <a:lnSpc>
                          <a:spcPct val="115000"/>
                        </a:lnSpc>
                        <a:spcBef>
                          <a:spcPts val="0"/>
                        </a:spcBef>
                        <a:spcAft>
                          <a:spcPts val="0"/>
                        </a:spcAft>
                        <a:buNone/>
                      </a:pPr>
                      <a:r>
                        <a:rPr lang="en-US" sz="1200" b="1">
                          <a:solidFill>
                            <a:srgbClr val="000000"/>
                          </a:solidFill>
                          <a:latin typeface="Arial"/>
                          <a:ea typeface="Arial"/>
                          <a:cs typeface="Arial"/>
                          <a:sym typeface="Arial"/>
                        </a:rPr>
                        <a:t>Branch: Financial Services, cont..</a:t>
                      </a:r>
                      <a:endParaRPr/>
                    </a:p>
                    <a:p>
                      <a:pPr marL="0" marR="0" lvl="0" indent="0" algn="l" rtl="0">
                        <a:lnSpc>
                          <a:spcPct val="115000"/>
                        </a:lnSpc>
                        <a:spcBef>
                          <a:spcPts val="1000"/>
                        </a:spcBef>
                        <a:spcAft>
                          <a:spcPts val="0"/>
                        </a:spcAft>
                        <a:buNone/>
                      </a:pPr>
                      <a:endParaRPr sz="12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9700">
                <a:tc rowSpan="2">
                  <a:txBody>
                    <a:bodyPr/>
                    <a:lstStyle/>
                    <a:p>
                      <a:pPr marL="0" marR="0" lvl="0" indent="0" algn="l" rtl="0">
                        <a:lnSpc>
                          <a:spcPct val="115000"/>
                        </a:lnSpc>
                        <a:spcBef>
                          <a:spcPts val="0"/>
                        </a:spcBef>
                        <a:spcAft>
                          <a:spcPts val="0"/>
                        </a:spcAft>
                        <a:buNone/>
                      </a:pPr>
                      <a:r>
                        <a:rPr lang="en-US" sz="1000" b="1">
                          <a:solidFill>
                            <a:srgbClr val="000000"/>
                          </a:solidFill>
                          <a:latin typeface="Arial"/>
                          <a:ea typeface="Arial"/>
                          <a:cs typeface="Arial"/>
                          <a:sym typeface="Arial"/>
                        </a:rPr>
                        <a:t>Outcome </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solidFill>
                            <a:srgbClr val="000000"/>
                          </a:solidFill>
                          <a:latin typeface="Arial"/>
                          <a:ea typeface="Arial"/>
                          <a:cs typeface="Arial"/>
                          <a:sym typeface="Arial"/>
                        </a:rPr>
                        <a:t>Outputs </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solidFill>
                            <a:srgbClr val="000000"/>
                          </a:solidFill>
                          <a:latin typeface="Arial"/>
                          <a:ea typeface="Arial"/>
                          <a:cs typeface="Arial"/>
                          <a:sym typeface="Arial"/>
                        </a:rPr>
                        <a:t>Output Indicators </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solidFill>
                            <a:srgbClr val="000000"/>
                          </a:solidFill>
                          <a:latin typeface="Arial"/>
                          <a:ea typeface="Arial"/>
                          <a:cs typeface="Arial"/>
                          <a:sym typeface="Arial"/>
                        </a:rPr>
                        <a:t>Audited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solidFill>
                            <a:srgbClr val="000000"/>
                          </a:solidFill>
                          <a:latin typeface="Arial"/>
                          <a:ea typeface="Arial"/>
                          <a:cs typeface="Arial"/>
                          <a:sym typeface="Arial"/>
                        </a:rPr>
                        <a:t>2019/20</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solidFill>
                            <a:srgbClr val="000000"/>
                          </a:solidFill>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solidFill>
                            <a:srgbClr val="000000"/>
                          </a:solidFill>
                          <a:latin typeface="Arial"/>
                          <a:ea typeface="Arial"/>
                          <a:cs typeface="Arial"/>
                          <a:sym typeface="Arial"/>
                        </a:rPr>
                        <a:t>2020/21</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a:solidFill>
                            <a:srgbClr val="000000"/>
                          </a:solidFill>
                          <a:latin typeface="Arial"/>
                          <a:ea typeface="Arial"/>
                          <a:cs typeface="Arial"/>
                          <a:sym typeface="Arial"/>
                        </a:rPr>
                        <a:t>Medium Term Targets</a:t>
                      </a:r>
                      <a:endParaRPr sz="1000">
                        <a:latin typeface="Verdana"/>
                        <a:ea typeface="Verdana"/>
                        <a:cs typeface="Verdana"/>
                        <a:sym typeface="Verdana"/>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709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en-US" sz="1000" b="1">
                          <a:solidFill>
                            <a:srgbClr val="000000"/>
                          </a:solidFill>
                          <a:latin typeface="Arial"/>
                          <a:ea typeface="Arial"/>
                          <a:cs typeface="Arial"/>
                          <a:sym typeface="Arial"/>
                        </a:rPr>
                        <a:t>2021/22</a:t>
                      </a:r>
                      <a:endParaRPr sz="1000">
                        <a:latin typeface="Arial"/>
                        <a:ea typeface="Arial"/>
                        <a:cs typeface="Arial"/>
                        <a:sym typeface="Arial"/>
                      </a:endParaRPr>
                    </a:p>
                  </a:txBody>
                  <a:tcPr marL="44775" marR="44775" marT="73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a:solidFill>
                            <a:srgbClr val="000000"/>
                          </a:solidFill>
                          <a:latin typeface="Arial"/>
                          <a:ea typeface="Arial"/>
                          <a:cs typeface="Arial"/>
                          <a:sym typeface="Arial"/>
                        </a:rPr>
                        <a:t>2022/23</a:t>
                      </a:r>
                      <a:endParaRPr sz="1000">
                        <a:latin typeface="Arial"/>
                        <a:ea typeface="Arial"/>
                        <a:cs typeface="Arial"/>
                        <a:sym typeface="Arial"/>
                      </a:endParaRPr>
                    </a:p>
                  </a:txBody>
                  <a:tcPr marL="44775" marR="44775" marT="73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a:solidFill>
                            <a:srgbClr val="000000"/>
                          </a:solidFill>
                          <a:latin typeface="Arial"/>
                          <a:ea typeface="Arial"/>
                          <a:cs typeface="Arial"/>
                          <a:sym typeface="Arial"/>
                        </a:rPr>
                        <a:t>2023/24</a:t>
                      </a:r>
                      <a:endParaRPr sz="1000">
                        <a:latin typeface="Arial"/>
                        <a:ea typeface="Arial"/>
                        <a:cs typeface="Arial"/>
                        <a:sym typeface="Arial"/>
                      </a:endParaRPr>
                    </a:p>
                  </a:txBody>
                  <a:tcPr marL="44775" marR="44775" marT="73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87950">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Quality financial and supply chain management services compliant with legislation and policies.</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Number of annual financial statements (AFS) and in year monitoring reports (IYM) compiled per year that comply with guidelines issued by the national treasury.</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solidFill>
                            <a:srgbClr val="000000"/>
                          </a:solidFill>
                          <a:latin typeface="Arial"/>
                          <a:ea typeface="Arial"/>
                          <a:cs typeface="Arial"/>
                          <a:sym typeface="Arial"/>
                        </a:rPr>
                        <a:t>Annual financial statements submitted to the national treasury by the 31 May each year. </a:t>
                      </a:r>
                      <a:endParaRPr sz="1000">
                        <a:latin typeface="Arial"/>
                        <a:ea typeface="Arial"/>
                        <a:cs typeface="Arial"/>
                        <a:sym typeface="Arial"/>
                      </a:endParaRPr>
                    </a:p>
                    <a:p>
                      <a:pPr marL="0" marR="0" lvl="0" indent="0" algn="l" rtl="0">
                        <a:lnSpc>
                          <a:spcPct val="115000"/>
                        </a:lnSpc>
                        <a:spcBef>
                          <a:spcPts val="1000"/>
                        </a:spcBef>
                        <a:spcAft>
                          <a:spcPts val="0"/>
                        </a:spcAft>
                        <a:buNone/>
                      </a:pPr>
                      <a:r>
                        <a:rPr lang="en-US" sz="1000">
                          <a:solidFill>
                            <a:srgbClr val="000000"/>
                          </a:solidFill>
                          <a:latin typeface="Arial"/>
                          <a:ea typeface="Arial"/>
                          <a:cs typeface="Arial"/>
                          <a:sym typeface="Arial"/>
                        </a:rPr>
                        <a:t>3 IYM reports submitted to the national treasury due dates as determined national treasury</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N/A</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N/A</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AFS submitted by 31 May and 3 in-year monitoring report submitted 30 days after each quarter.</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AFS submitted by 31 May in-year monitory report submitted 30 days after each quarter.</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AFS submitted by 31 May and 3 in-year monitoring report submitted 30 days after each quarter</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7500">
                <a:tc gridSpan="8">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Quarterly Target Information for 2022/23</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54250">
                <a:tc gridSpan="8">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Output Indicator: </a:t>
                      </a:r>
                      <a:r>
                        <a:rPr lang="en-US" sz="1000" b="0">
                          <a:solidFill>
                            <a:srgbClr val="000000"/>
                          </a:solidFill>
                          <a:latin typeface="Arial"/>
                          <a:ea typeface="Arial"/>
                          <a:cs typeface="Arial"/>
                          <a:sym typeface="Arial"/>
                        </a:rPr>
                        <a:t>Number of AFS and IYM reports compiled per year that comply with guidelines issued by the National Treasury</a:t>
                      </a:r>
                      <a:endParaRPr sz="1000" b="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88575">
                <a:tc gridSpan="8">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Annual Target: </a:t>
                      </a:r>
                      <a:r>
                        <a:rPr lang="en-US" sz="1000" b="0">
                          <a:solidFill>
                            <a:srgbClr val="000000"/>
                          </a:solidFill>
                          <a:latin typeface="Arial"/>
                          <a:ea typeface="Arial"/>
                          <a:cs typeface="Arial"/>
                          <a:sym typeface="Arial"/>
                        </a:rPr>
                        <a:t>AFS by 31 May, and 3 IYM reports 30 days after each quarter</a:t>
                      </a:r>
                      <a:endParaRPr sz="1000" b="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88575">
                <a:tc gridSpan="8">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Reporting Period: </a:t>
                      </a:r>
                      <a:r>
                        <a:rPr lang="en-US" sz="1000">
                          <a:solidFill>
                            <a:srgbClr val="000000"/>
                          </a:solidFill>
                          <a:latin typeface="Arial"/>
                          <a:ea typeface="Arial"/>
                          <a:cs typeface="Arial"/>
                          <a:sym typeface="Arial"/>
                        </a:rPr>
                        <a:t>Quarterly</a:t>
                      </a:r>
                      <a:endParaRPr sz="100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7775">
                <a:tc gridSpan="8">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1 Target: </a:t>
                      </a:r>
                      <a:r>
                        <a:rPr lang="en-US" sz="1000" b="0">
                          <a:solidFill>
                            <a:srgbClr val="000000"/>
                          </a:solidFill>
                          <a:latin typeface="Arial"/>
                          <a:ea typeface="Arial"/>
                          <a:cs typeface="Arial"/>
                          <a:sym typeface="Arial"/>
                        </a:rPr>
                        <a:t>AFS summited by 31 May 2022</a:t>
                      </a:r>
                      <a:endParaRPr sz="1000" b="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88575">
                <a:tc gridSpan="8">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2 Target: </a:t>
                      </a:r>
                      <a:r>
                        <a:rPr lang="en-US" sz="1000" b="0">
                          <a:solidFill>
                            <a:srgbClr val="000000"/>
                          </a:solidFill>
                          <a:latin typeface="Arial"/>
                          <a:ea typeface="Arial"/>
                          <a:cs typeface="Arial"/>
                          <a:sym typeface="Arial"/>
                        </a:rPr>
                        <a:t>In-year monitoring report summited by 31 July 2022</a:t>
                      </a:r>
                      <a:endParaRPr sz="1000" b="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22950">
                <a:tc gridSpan="8">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3 Target: </a:t>
                      </a:r>
                      <a:r>
                        <a:rPr lang="en-US" sz="1000" b="0">
                          <a:solidFill>
                            <a:srgbClr val="000000"/>
                          </a:solidFill>
                          <a:latin typeface="Arial"/>
                          <a:ea typeface="Arial"/>
                          <a:cs typeface="Arial"/>
                          <a:sym typeface="Arial"/>
                        </a:rPr>
                        <a:t>In-year monitoring report summited by 31 October 2022</a:t>
                      </a:r>
                      <a:endParaRPr sz="1000" b="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26375">
                <a:tc gridSpan="8">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4 Target:</a:t>
                      </a:r>
                      <a:r>
                        <a:rPr lang="en-US" sz="1000" b="0">
                          <a:solidFill>
                            <a:srgbClr val="000000"/>
                          </a:solidFill>
                          <a:latin typeface="Arial"/>
                          <a:ea typeface="Arial"/>
                          <a:cs typeface="Arial"/>
                          <a:sym typeface="Arial"/>
                        </a:rPr>
                        <a:t> In- year monitoring report summited by 31 January 2023</a:t>
                      </a:r>
                      <a:endParaRPr sz="1000" b="0">
                        <a:latin typeface="Arial"/>
                        <a:ea typeface="Arial"/>
                        <a:cs typeface="Arial"/>
                        <a:sym typeface="Arial"/>
                      </a:endParaRPr>
                    </a:p>
                  </a:txBody>
                  <a:tcPr marL="44775" marR="44775" marT="73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4"/>
          <p:cNvSpPr txBox="1">
            <a:spLocks noGrp="1"/>
          </p:cNvSpPr>
          <p:nvPr>
            <p:ph type="title"/>
          </p:nvPr>
        </p:nvSpPr>
        <p:spPr>
          <a:xfrm>
            <a:off x="1592159" y="274638"/>
            <a:ext cx="71043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Arial"/>
              <a:buNone/>
            </a:pPr>
            <a:endParaRPr/>
          </a:p>
        </p:txBody>
      </p:sp>
      <p:sp>
        <p:nvSpPr>
          <p:cNvPr id="323" name="Google Shape;323;p54"/>
          <p:cNvSpPr txBox="1">
            <a:spLocks noGrp="1"/>
          </p:cNvSpPr>
          <p:nvPr>
            <p:ph type="body" idx="1"/>
          </p:nvPr>
        </p:nvSpPr>
        <p:spPr>
          <a:xfrm>
            <a:off x="595556" y="4829309"/>
            <a:ext cx="7104300" cy="1211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2800"/>
              <a:buNone/>
            </a:pPr>
            <a:r>
              <a:rPr lang="en-US" sz="2800" b="1">
                <a:solidFill>
                  <a:srgbClr val="002060"/>
                </a:solidFill>
                <a:latin typeface="Arial"/>
                <a:ea typeface="Arial"/>
                <a:cs typeface="Arial"/>
                <a:sym typeface="Arial"/>
              </a:rPr>
              <a:t>BRANCH: HUMAN RESOURCES</a:t>
            </a:r>
            <a:endParaRPr/>
          </a:p>
        </p:txBody>
      </p:sp>
      <p:pic>
        <p:nvPicPr>
          <p:cNvPr id="324" name="Google Shape;324;p54"/>
          <p:cNvPicPr preferRelativeResize="0"/>
          <p:nvPr/>
        </p:nvPicPr>
        <p:blipFill rotWithShape="1">
          <a:blip r:embed="rId3">
            <a:alphaModFix/>
          </a:blip>
          <a:srcRect/>
          <a:stretch/>
        </p:blipFill>
        <p:spPr>
          <a:xfrm>
            <a:off x="595556" y="355385"/>
            <a:ext cx="7948349" cy="439317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aphicFrame>
        <p:nvGraphicFramePr>
          <p:cNvPr id="329" name="Google Shape;329;p55"/>
          <p:cNvGraphicFramePr/>
          <p:nvPr/>
        </p:nvGraphicFramePr>
        <p:xfrm>
          <a:off x="285749" y="10234"/>
          <a:ext cx="3000000" cy="3000000"/>
        </p:xfrm>
        <a:graphic>
          <a:graphicData uri="http://schemas.openxmlformats.org/drawingml/2006/table">
            <a:tbl>
              <a:tblPr>
                <a:noFill/>
                <a:tableStyleId>{953968B0-8E95-4AC2-8408-CCEBBC4F5901}</a:tableStyleId>
              </a:tblPr>
              <a:tblGrid>
                <a:gridCol w="801875">
                  <a:extLst>
                    <a:ext uri="{9D8B030D-6E8A-4147-A177-3AD203B41FA5}">
                      <a16:colId xmlns:a16="http://schemas.microsoft.com/office/drawing/2014/main" val="20000"/>
                    </a:ext>
                  </a:extLst>
                </a:gridCol>
                <a:gridCol w="938925">
                  <a:extLst>
                    <a:ext uri="{9D8B030D-6E8A-4147-A177-3AD203B41FA5}">
                      <a16:colId xmlns:a16="http://schemas.microsoft.com/office/drawing/2014/main" val="20001"/>
                    </a:ext>
                  </a:extLst>
                </a:gridCol>
                <a:gridCol w="926200">
                  <a:extLst>
                    <a:ext uri="{9D8B030D-6E8A-4147-A177-3AD203B41FA5}">
                      <a16:colId xmlns:a16="http://schemas.microsoft.com/office/drawing/2014/main" val="20002"/>
                    </a:ext>
                  </a:extLst>
                </a:gridCol>
                <a:gridCol w="865450">
                  <a:extLst>
                    <a:ext uri="{9D8B030D-6E8A-4147-A177-3AD203B41FA5}">
                      <a16:colId xmlns:a16="http://schemas.microsoft.com/office/drawing/2014/main" val="20003"/>
                    </a:ext>
                  </a:extLst>
                </a:gridCol>
                <a:gridCol w="1115750">
                  <a:extLst>
                    <a:ext uri="{9D8B030D-6E8A-4147-A177-3AD203B41FA5}">
                      <a16:colId xmlns:a16="http://schemas.microsoft.com/office/drawing/2014/main" val="20004"/>
                    </a:ext>
                  </a:extLst>
                </a:gridCol>
                <a:gridCol w="1150900">
                  <a:extLst>
                    <a:ext uri="{9D8B030D-6E8A-4147-A177-3AD203B41FA5}">
                      <a16:colId xmlns:a16="http://schemas.microsoft.com/office/drawing/2014/main" val="20005"/>
                    </a:ext>
                  </a:extLst>
                </a:gridCol>
                <a:gridCol w="1079350">
                  <a:extLst>
                    <a:ext uri="{9D8B030D-6E8A-4147-A177-3AD203B41FA5}">
                      <a16:colId xmlns:a16="http://schemas.microsoft.com/office/drawing/2014/main" val="20006"/>
                    </a:ext>
                  </a:extLst>
                </a:gridCol>
                <a:gridCol w="903475">
                  <a:extLst>
                    <a:ext uri="{9D8B030D-6E8A-4147-A177-3AD203B41FA5}">
                      <a16:colId xmlns:a16="http://schemas.microsoft.com/office/drawing/2014/main" val="20007"/>
                    </a:ext>
                  </a:extLst>
                </a:gridCol>
                <a:gridCol w="1000125">
                  <a:extLst>
                    <a:ext uri="{9D8B030D-6E8A-4147-A177-3AD203B41FA5}">
                      <a16:colId xmlns:a16="http://schemas.microsoft.com/office/drawing/2014/main" val="20008"/>
                    </a:ext>
                  </a:extLst>
                </a:gridCol>
              </a:tblGrid>
              <a:tr h="555025">
                <a:tc gridSpan="9">
                  <a:txBody>
                    <a:bodyPr/>
                    <a:lstStyle/>
                    <a:p>
                      <a:pPr marL="0" marR="0" lvl="0" indent="0" algn="l" rtl="0">
                        <a:lnSpc>
                          <a:spcPct val="115000"/>
                        </a:lnSpc>
                        <a:spcBef>
                          <a:spcPts val="0"/>
                        </a:spcBef>
                        <a:spcAft>
                          <a:spcPts val="0"/>
                        </a:spcAft>
                        <a:buNone/>
                      </a:pPr>
                      <a:r>
                        <a:rPr lang="en-US" sz="1200" b="1">
                          <a:latin typeface="Arial"/>
                          <a:ea typeface="Arial"/>
                          <a:cs typeface="Arial"/>
                          <a:sym typeface="Arial"/>
                        </a:rPr>
                        <a:t>Branch: Human Resources</a:t>
                      </a:r>
                      <a:endParaRPr/>
                    </a:p>
                    <a:p>
                      <a:pPr marL="0" marR="0" lvl="0" indent="0" algn="l" rtl="0">
                        <a:lnSpc>
                          <a:spcPct val="115000"/>
                        </a:lnSpc>
                        <a:spcBef>
                          <a:spcPts val="1000"/>
                        </a:spcBef>
                        <a:spcAft>
                          <a:spcPts val="0"/>
                        </a:spcAft>
                        <a:buNone/>
                      </a:pPr>
                      <a:endParaRPr sz="12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6175">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Outcome </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Outputs </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 Indicators </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Audited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2019/20</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2020/21</a:t>
                      </a:r>
                      <a:endParaRPr sz="1000">
                        <a:latin typeface="Arial"/>
                        <a:ea typeface="Arial"/>
                        <a:cs typeface="Arial"/>
                        <a:sym typeface="Arial"/>
                      </a:endParaRPr>
                    </a:p>
                    <a:p>
                      <a:pPr marL="0" marR="0" lvl="0" indent="0" algn="l" rtl="0">
                        <a:lnSpc>
                          <a:spcPct val="115000"/>
                        </a:lnSpc>
                        <a:spcBef>
                          <a:spcPts val="1000"/>
                        </a:spcBef>
                        <a:spcAft>
                          <a:spcPts val="0"/>
                        </a:spcAft>
                        <a:buNone/>
                      </a:pPr>
                      <a:endParaRPr sz="1000">
                        <a:latin typeface="Arial"/>
                        <a:ea typeface="Arial"/>
                        <a:cs typeface="Arial"/>
                        <a:sym typeface="Arial"/>
                      </a:endParaRPr>
                    </a:p>
                  </a:txBody>
                  <a:tcPr marL="33200" marR="332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2021/22</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Medium Term Targets</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909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2022/23</a:t>
                      </a:r>
                      <a:endParaRPr sz="1000">
                        <a:latin typeface="Arial"/>
                        <a:ea typeface="Arial"/>
                        <a:cs typeface="Arial"/>
                        <a:sym typeface="Arial"/>
                      </a:endParaRPr>
                    </a:p>
                  </a:txBody>
                  <a:tcPr marL="33200" marR="332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2023/24</a:t>
                      </a:r>
                      <a:endParaRPr sz="1000">
                        <a:latin typeface="Arial"/>
                        <a:ea typeface="Arial"/>
                        <a:cs typeface="Arial"/>
                        <a:sym typeface="Arial"/>
                      </a:endParaRPr>
                    </a:p>
                  </a:txBody>
                  <a:tcPr marL="33200" marR="332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2024/25</a:t>
                      </a:r>
                      <a:endParaRPr sz="1000">
                        <a:latin typeface="Arial"/>
                        <a:ea typeface="Arial"/>
                        <a:cs typeface="Arial"/>
                        <a:sym typeface="Arial"/>
                      </a:endParaRPr>
                    </a:p>
                  </a:txBody>
                  <a:tcPr marL="33200" marR="332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87000">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Young people and women equipped with  Artisan and   other professional skills</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Recruitment plan implemented in relation to the filling of identified positions</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Number of young people and women taken through Artisan and Graduate programme(s)</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N/A</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Arial"/>
                        <a:buNone/>
                      </a:pPr>
                      <a:r>
                        <a:rPr lang="en-US" sz="1000">
                          <a:latin typeface="Arial"/>
                          <a:ea typeface="Arial"/>
                          <a:cs typeface="Arial"/>
                          <a:sym typeface="Arial"/>
                        </a:rPr>
                        <a:t>20 unemployed young people  and women recruited  for Artisan and Graduate skills development programmes </a:t>
                      </a:r>
                      <a:endParaRPr sz="1000">
                        <a:latin typeface="Arial"/>
                        <a:ea typeface="Arial"/>
                        <a:cs typeface="Arial"/>
                        <a:sym typeface="Arial"/>
                      </a:endParaRPr>
                    </a:p>
                    <a:p>
                      <a:pPr marL="0" marR="0" lvl="0" indent="0" algn="l" rtl="0">
                        <a:lnSpc>
                          <a:spcPct val="115000"/>
                        </a:lnSpc>
                        <a:spcBef>
                          <a:spcPts val="1000"/>
                        </a:spcBef>
                        <a:spcAft>
                          <a:spcPts val="0"/>
                        </a:spcAft>
                        <a:buNone/>
                      </a:pPr>
                      <a:endParaRPr sz="1000">
                        <a:latin typeface="Arial"/>
                        <a:ea typeface="Arial"/>
                        <a:cs typeface="Arial"/>
                        <a:sym typeface="Arial"/>
                      </a:endParaRPr>
                    </a:p>
                  </a:txBody>
                  <a:tcPr marL="33200" marR="332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20 unemployed young people  and women recruited  for Artisan and Graduate skills development programmes </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20 unemployed young people  and women recruited  for Artisan and Graduate skills development programmes </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20 unemployed young people  and women recruited  for Artisan and Graduate skills development programmes </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20 unemployed young people  and women recruited  for Artisan and Graduate skills development programmes</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3025">
                <a:tc gridSpan="9">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Quarterly Target Information for 2022/23</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63925">
                <a:tc gridSpan="9">
                  <a:txBody>
                    <a:bodyPr/>
                    <a:lstStyle/>
                    <a:p>
                      <a:pPr marL="0" marR="0" lvl="0" indent="0" algn="l" rtl="0">
                        <a:spcBef>
                          <a:spcPts val="0"/>
                        </a:spcBef>
                        <a:spcAft>
                          <a:spcPts val="0"/>
                        </a:spcAft>
                        <a:buNone/>
                      </a:pPr>
                      <a:r>
                        <a:rPr lang="en-US" sz="1000" b="1">
                          <a:latin typeface="Arial"/>
                          <a:ea typeface="Arial"/>
                          <a:cs typeface="Arial"/>
                          <a:sym typeface="Arial"/>
                        </a:rPr>
                        <a:t>Output Indicator:</a:t>
                      </a:r>
                      <a:r>
                        <a:rPr lang="en-US" sz="1000">
                          <a:latin typeface="Arial"/>
                          <a:ea typeface="Arial"/>
                          <a:cs typeface="Arial"/>
                          <a:sym typeface="Arial"/>
                        </a:rPr>
                        <a:t>  Number of young people and women taken through Artisan and Graduate programme(s)</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42500">
                <a:tc gridSpan="9">
                  <a:txBody>
                    <a:bodyPr/>
                    <a:lstStyle/>
                    <a:p>
                      <a:pPr marL="0" marR="0" lvl="0" indent="0" algn="l" rtl="0">
                        <a:lnSpc>
                          <a:spcPct val="115000"/>
                        </a:lnSpc>
                        <a:spcBef>
                          <a:spcPts val="0"/>
                        </a:spcBef>
                        <a:spcAft>
                          <a:spcPts val="0"/>
                        </a:spcAft>
                        <a:buNone/>
                      </a:pPr>
                      <a:r>
                        <a:rPr lang="en-US" sz="1000" b="1">
                          <a:solidFill>
                            <a:srgbClr val="000000"/>
                          </a:solidFill>
                          <a:latin typeface="Arial"/>
                          <a:ea typeface="Arial"/>
                          <a:cs typeface="Arial"/>
                          <a:sym typeface="Arial"/>
                        </a:rPr>
                        <a:t>Annual Target: </a:t>
                      </a:r>
                      <a:r>
                        <a:rPr lang="en-US" sz="1000">
                          <a:latin typeface="Arial"/>
                          <a:ea typeface="Arial"/>
                          <a:cs typeface="Arial"/>
                          <a:sym typeface="Arial"/>
                        </a:rPr>
                        <a:t>20 unemployed young people  and women recruited  for Artisan and Graduate skills development programmes</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85325">
                <a:tc gridSpan="9">
                  <a:txBody>
                    <a:bodyPr/>
                    <a:lstStyle/>
                    <a:p>
                      <a:pPr marL="0" marR="0" lvl="0" indent="0" algn="l" rtl="0">
                        <a:lnSpc>
                          <a:spcPct val="115000"/>
                        </a:lnSpc>
                        <a:spcBef>
                          <a:spcPts val="0"/>
                        </a:spcBef>
                        <a:spcAft>
                          <a:spcPts val="0"/>
                        </a:spcAft>
                        <a:buNone/>
                      </a:pPr>
                      <a:r>
                        <a:rPr lang="en-US" sz="1000" b="1">
                          <a:solidFill>
                            <a:srgbClr val="000000"/>
                          </a:solidFill>
                          <a:latin typeface="Arial"/>
                          <a:ea typeface="Arial"/>
                          <a:cs typeface="Arial"/>
                          <a:sym typeface="Arial"/>
                        </a:rPr>
                        <a:t>Reporting Period</a:t>
                      </a:r>
                      <a:r>
                        <a:rPr lang="en-US" sz="1000">
                          <a:solidFill>
                            <a:srgbClr val="000000"/>
                          </a:solidFill>
                          <a:latin typeface="Arial"/>
                          <a:ea typeface="Arial"/>
                          <a:cs typeface="Arial"/>
                          <a:sym typeface="Arial"/>
                        </a:rPr>
                        <a:t>: Quarterly</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4075">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1 Target: </a:t>
                      </a:r>
                      <a:r>
                        <a:rPr lang="en-US" sz="1000">
                          <a:solidFill>
                            <a:srgbClr val="000000"/>
                          </a:solidFill>
                          <a:latin typeface="Arial"/>
                          <a:ea typeface="Arial"/>
                          <a:cs typeface="Arial"/>
                          <a:sym typeface="Arial"/>
                        </a:rPr>
                        <a:t>Skills and areas of placement for the 2023/2024 intake identified</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075">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2 Target</a:t>
                      </a:r>
                      <a:r>
                        <a:rPr lang="en-US" sz="1000">
                          <a:solidFill>
                            <a:srgbClr val="000000"/>
                          </a:solidFill>
                          <a:latin typeface="Arial"/>
                          <a:ea typeface="Arial"/>
                          <a:cs typeface="Arial"/>
                          <a:sym typeface="Arial"/>
                        </a:rPr>
                        <a:t>: Artisan and Graduates skills development programme submitted for approval, by the Accounting Officer</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14075">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3 Target: </a:t>
                      </a:r>
                      <a:r>
                        <a:rPr lang="en-US" sz="1000" b="0">
                          <a:solidFill>
                            <a:srgbClr val="000000"/>
                          </a:solidFill>
                          <a:latin typeface="Arial"/>
                          <a:ea typeface="Arial"/>
                          <a:cs typeface="Arial"/>
                          <a:sym typeface="Arial"/>
                        </a:rPr>
                        <a:t>Artisan and Graduates skills development </a:t>
                      </a:r>
                      <a:r>
                        <a:rPr lang="en-US" sz="1000">
                          <a:solidFill>
                            <a:srgbClr val="000000"/>
                          </a:solidFill>
                          <a:latin typeface="Arial"/>
                          <a:ea typeface="Arial"/>
                          <a:cs typeface="Arial"/>
                          <a:sym typeface="Arial"/>
                        </a:rPr>
                        <a:t> programme advertised and shortlisting's completed</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09600">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4 Target: </a:t>
                      </a:r>
                      <a:r>
                        <a:rPr lang="en-US" sz="1000" b="0">
                          <a:solidFill>
                            <a:srgbClr val="000000"/>
                          </a:solidFill>
                          <a:latin typeface="Arial"/>
                          <a:ea typeface="Arial"/>
                          <a:cs typeface="Arial"/>
                          <a:sym typeface="Arial"/>
                        </a:rPr>
                        <a:t>20 unemployed young people and women recruited for Artisan and Graduates skills development programmes</a:t>
                      </a:r>
                      <a:endParaRPr sz="1000">
                        <a:latin typeface="Arial"/>
                        <a:ea typeface="Arial"/>
                        <a:cs typeface="Arial"/>
                        <a:sym typeface="Arial"/>
                      </a:endParaRPr>
                    </a:p>
                  </a:txBody>
                  <a:tcPr marL="33200" marR="33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aphicFrame>
        <p:nvGraphicFramePr>
          <p:cNvPr id="334" name="Google Shape;334;p56"/>
          <p:cNvGraphicFramePr/>
          <p:nvPr/>
        </p:nvGraphicFramePr>
        <p:xfrm>
          <a:off x="212438" y="125870"/>
          <a:ext cx="3000000" cy="3000000"/>
        </p:xfrm>
        <a:graphic>
          <a:graphicData uri="http://schemas.openxmlformats.org/drawingml/2006/table">
            <a:tbl>
              <a:tblPr>
                <a:noFill/>
                <a:tableStyleId>{953968B0-8E95-4AC2-8408-CCEBBC4F5901}</a:tableStyleId>
              </a:tblPr>
              <a:tblGrid>
                <a:gridCol w="885275">
                  <a:extLst>
                    <a:ext uri="{9D8B030D-6E8A-4147-A177-3AD203B41FA5}">
                      <a16:colId xmlns:a16="http://schemas.microsoft.com/office/drawing/2014/main" val="20000"/>
                    </a:ext>
                  </a:extLst>
                </a:gridCol>
                <a:gridCol w="952625">
                  <a:extLst>
                    <a:ext uri="{9D8B030D-6E8A-4147-A177-3AD203B41FA5}">
                      <a16:colId xmlns:a16="http://schemas.microsoft.com/office/drawing/2014/main" val="20001"/>
                    </a:ext>
                  </a:extLst>
                </a:gridCol>
                <a:gridCol w="1039225">
                  <a:extLst>
                    <a:ext uri="{9D8B030D-6E8A-4147-A177-3AD203B41FA5}">
                      <a16:colId xmlns:a16="http://schemas.microsoft.com/office/drawing/2014/main" val="20002"/>
                    </a:ext>
                  </a:extLst>
                </a:gridCol>
                <a:gridCol w="1039225">
                  <a:extLst>
                    <a:ext uri="{9D8B030D-6E8A-4147-A177-3AD203B41FA5}">
                      <a16:colId xmlns:a16="http://schemas.microsoft.com/office/drawing/2014/main" val="20003"/>
                    </a:ext>
                  </a:extLst>
                </a:gridCol>
                <a:gridCol w="981500">
                  <a:extLst>
                    <a:ext uri="{9D8B030D-6E8A-4147-A177-3AD203B41FA5}">
                      <a16:colId xmlns:a16="http://schemas.microsoft.com/office/drawing/2014/main" val="20004"/>
                    </a:ext>
                  </a:extLst>
                </a:gridCol>
                <a:gridCol w="1173925">
                  <a:extLst>
                    <a:ext uri="{9D8B030D-6E8A-4147-A177-3AD203B41FA5}">
                      <a16:colId xmlns:a16="http://schemas.microsoft.com/office/drawing/2014/main" val="20005"/>
                    </a:ext>
                  </a:extLst>
                </a:gridCol>
                <a:gridCol w="943000">
                  <a:extLst>
                    <a:ext uri="{9D8B030D-6E8A-4147-A177-3AD203B41FA5}">
                      <a16:colId xmlns:a16="http://schemas.microsoft.com/office/drawing/2014/main" val="20006"/>
                    </a:ext>
                  </a:extLst>
                </a:gridCol>
                <a:gridCol w="885275">
                  <a:extLst>
                    <a:ext uri="{9D8B030D-6E8A-4147-A177-3AD203B41FA5}">
                      <a16:colId xmlns:a16="http://schemas.microsoft.com/office/drawing/2014/main" val="20007"/>
                    </a:ext>
                  </a:extLst>
                </a:gridCol>
                <a:gridCol w="862975">
                  <a:extLst>
                    <a:ext uri="{9D8B030D-6E8A-4147-A177-3AD203B41FA5}">
                      <a16:colId xmlns:a16="http://schemas.microsoft.com/office/drawing/2014/main" val="20008"/>
                    </a:ext>
                  </a:extLst>
                </a:gridCol>
              </a:tblGrid>
              <a:tr h="512375">
                <a:tc gridSpan="9">
                  <a:txBody>
                    <a:bodyPr/>
                    <a:lstStyle/>
                    <a:p>
                      <a:pPr marL="0" marR="0" lvl="0" indent="0" algn="l" rtl="0">
                        <a:lnSpc>
                          <a:spcPct val="115000"/>
                        </a:lnSpc>
                        <a:spcBef>
                          <a:spcPts val="0"/>
                        </a:spcBef>
                        <a:spcAft>
                          <a:spcPts val="0"/>
                        </a:spcAft>
                        <a:buNone/>
                      </a:pPr>
                      <a:r>
                        <a:rPr lang="en-US" sz="1200" b="1">
                          <a:latin typeface="Arial"/>
                          <a:ea typeface="Arial"/>
                          <a:cs typeface="Arial"/>
                          <a:sym typeface="Arial"/>
                        </a:rPr>
                        <a:t>Branch: Human Resources, cont..</a:t>
                      </a:r>
                      <a:endParaRPr/>
                    </a:p>
                    <a:p>
                      <a:pPr marL="0" marR="0" lvl="0" indent="0" algn="l" rtl="0">
                        <a:lnSpc>
                          <a:spcPct val="115000"/>
                        </a:lnSpc>
                        <a:spcBef>
                          <a:spcPts val="1000"/>
                        </a:spcBef>
                        <a:spcAft>
                          <a:spcPts val="0"/>
                        </a:spcAft>
                        <a:buNone/>
                      </a:pPr>
                      <a:endParaRPr sz="12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9750">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Outcome </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Outputs </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Output Indicators </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Audited/ Actual Performance </a:t>
                      </a:r>
                      <a:endParaRPr sz="1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2019/20</a:t>
                      </a:r>
                      <a:endParaRPr sz="10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000"/>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2020/21</a:t>
                      </a:r>
                      <a:endParaRPr sz="1000">
                        <a:latin typeface="Arial"/>
                        <a:ea typeface="Arial"/>
                        <a:cs typeface="Arial"/>
                        <a:sym typeface="Arial"/>
                      </a:endParaRPr>
                    </a:p>
                    <a:p>
                      <a:pPr marL="0" marR="0" lvl="0" indent="0" algn="l" rtl="0">
                        <a:lnSpc>
                          <a:spcPct val="115000"/>
                        </a:lnSpc>
                        <a:spcBef>
                          <a:spcPts val="1000"/>
                        </a:spcBef>
                        <a:spcAft>
                          <a:spcPts val="0"/>
                        </a:spcAft>
                        <a:buNone/>
                      </a:pP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Estimated Performance </a:t>
                      </a:r>
                      <a:endParaRPr sz="1000">
                        <a:latin typeface="Arial"/>
                        <a:ea typeface="Arial"/>
                        <a:cs typeface="Arial"/>
                        <a:sym typeface="Arial"/>
                      </a:endParaRPr>
                    </a:p>
                    <a:p>
                      <a:pPr marL="0" marR="0" lvl="0" indent="0" algn="l" rtl="0">
                        <a:lnSpc>
                          <a:spcPct val="115000"/>
                        </a:lnSpc>
                        <a:spcBef>
                          <a:spcPts val="0"/>
                        </a:spcBef>
                        <a:spcAft>
                          <a:spcPts val="0"/>
                        </a:spcAft>
                        <a:buNone/>
                      </a:pPr>
                      <a:r>
                        <a:rPr lang="en-US" sz="1000" b="1">
                          <a:latin typeface="Arial"/>
                          <a:ea typeface="Arial"/>
                          <a:cs typeface="Arial"/>
                          <a:sym typeface="Arial"/>
                        </a:rPr>
                        <a:t>2021/22</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a:latin typeface="Arial"/>
                          <a:ea typeface="Arial"/>
                          <a:cs typeface="Arial"/>
                          <a:sym typeface="Arial"/>
                        </a:rPr>
                        <a:t>Medium Term Targets</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804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2022/23</a:t>
                      </a:r>
                      <a:endParaRPr sz="1000">
                        <a:latin typeface="Arial"/>
                        <a:ea typeface="Arial"/>
                        <a:cs typeface="Arial"/>
                        <a:sym typeface="Arial"/>
                      </a:endParaRPr>
                    </a:p>
                  </a:txBody>
                  <a:tcPr marL="37750" marR="377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2023/24</a:t>
                      </a:r>
                      <a:endParaRPr sz="1000">
                        <a:latin typeface="Arial"/>
                        <a:ea typeface="Arial"/>
                        <a:cs typeface="Arial"/>
                        <a:sym typeface="Arial"/>
                      </a:endParaRPr>
                    </a:p>
                  </a:txBody>
                  <a:tcPr marL="37750" marR="377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2024/25</a:t>
                      </a:r>
                      <a:endParaRPr sz="1000">
                        <a:latin typeface="Arial"/>
                        <a:ea typeface="Arial"/>
                        <a:cs typeface="Arial"/>
                        <a:sym typeface="Arial"/>
                      </a:endParaRPr>
                    </a:p>
                  </a:txBody>
                  <a:tcPr marL="37750" marR="377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42250">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Capacity of workforce developed to support service delivery</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80%  of total workforce trained as per the WSP identified priorities</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Percentage of total workforce trained as per the WSP identified priorities</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50% of total workforce trained as per the WSP  identified</a:t>
                      </a:r>
                      <a:endParaRPr sz="1000" b="0" i="0" u="none" strike="noStrike" cap="none">
                        <a:solidFill>
                          <a:srgbClr val="000000"/>
                        </a:solidFill>
                        <a:latin typeface="Arial"/>
                        <a:ea typeface="Arial"/>
                        <a:cs typeface="Arial"/>
                        <a:sym typeface="Arial"/>
                      </a:endParaRPr>
                    </a:p>
                    <a:p>
                      <a:pPr marL="0" marR="0" lvl="0" indent="0" algn="l" rtl="0">
                        <a:spcBef>
                          <a:spcPts val="1000"/>
                        </a:spcBef>
                        <a:spcAft>
                          <a:spcPts val="0"/>
                        </a:spcAft>
                        <a:buNone/>
                      </a:pPr>
                      <a:endParaRPr sz="1000"/>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Arial"/>
                        <a:buNone/>
                      </a:pPr>
                      <a:r>
                        <a:rPr lang="en-US" sz="1000">
                          <a:latin typeface="Arial"/>
                          <a:ea typeface="Arial"/>
                          <a:cs typeface="Arial"/>
                          <a:sym typeface="Arial"/>
                        </a:rPr>
                        <a:t>40% of total workforce trained as per the WSP  identified priorities</a:t>
                      </a:r>
                      <a:endParaRPr sz="1000">
                        <a:latin typeface="Arial"/>
                        <a:ea typeface="Arial"/>
                        <a:cs typeface="Arial"/>
                        <a:sym typeface="Arial"/>
                      </a:endParaRPr>
                    </a:p>
                    <a:p>
                      <a:pPr marL="0" marR="0" lvl="0" indent="0" algn="l" rtl="0">
                        <a:lnSpc>
                          <a:spcPct val="115000"/>
                        </a:lnSpc>
                        <a:spcBef>
                          <a:spcPts val="1000"/>
                        </a:spcBef>
                        <a:spcAft>
                          <a:spcPts val="0"/>
                        </a:spcAft>
                        <a:buNone/>
                      </a:pP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Arial"/>
                        <a:buNone/>
                      </a:pPr>
                      <a:r>
                        <a:rPr lang="en-US" sz="1000">
                          <a:latin typeface="Arial"/>
                          <a:ea typeface="Arial"/>
                          <a:cs typeface="Arial"/>
                          <a:sym typeface="Arial"/>
                        </a:rPr>
                        <a:t>50% of total workforce trained as per the WSP identified priorities</a:t>
                      </a:r>
                      <a:endParaRPr sz="1000">
                        <a:latin typeface="Arial"/>
                        <a:ea typeface="Arial"/>
                        <a:cs typeface="Arial"/>
                        <a:sym typeface="Arial"/>
                      </a:endParaRPr>
                    </a:p>
                    <a:p>
                      <a:pPr marL="0" marR="0" lvl="0" indent="0" algn="l" rtl="0">
                        <a:lnSpc>
                          <a:spcPct val="115000"/>
                        </a:lnSpc>
                        <a:spcBef>
                          <a:spcPts val="1000"/>
                        </a:spcBef>
                        <a:spcAft>
                          <a:spcPts val="0"/>
                        </a:spcAft>
                        <a:buNone/>
                      </a:pP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Arial"/>
                        <a:buNone/>
                      </a:pPr>
                      <a:r>
                        <a:rPr lang="en-US" sz="1000">
                          <a:latin typeface="Arial"/>
                          <a:ea typeface="Arial"/>
                          <a:cs typeface="Arial"/>
                          <a:sym typeface="Arial"/>
                        </a:rPr>
                        <a:t>60% of total workforce trained as per critical WSP identified priorities</a:t>
                      </a:r>
                      <a:endParaRPr sz="1000">
                        <a:latin typeface="Arial"/>
                        <a:ea typeface="Arial"/>
                        <a:cs typeface="Arial"/>
                        <a:sym typeface="Arial"/>
                      </a:endParaRPr>
                    </a:p>
                    <a:p>
                      <a:pPr marL="0" marR="0" lvl="0" indent="0" algn="l" rtl="0">
                        <a:lnSpc>
                          <a:spcPct val="115000"/>
                        </a:lnSpc>
                        <a:spcBef>
                          <a:spcPts val="1000"/>
                        </a:spcBef>
                        <a:spcAft>
                          <a:spcPts val="0"/>
                        </a:spcAft>
                        <a:buNone/>
                      </a:pP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70% of total workforce trained as per critical WSP identified priorities</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latin typeface="Arial"/>
                          <a:ea typeface="Arial"/>
                          <a:cs typeface="Arial"/>
                          <a:sym typeface="Arial"/>
                        </a:rPr>
                        <a:t>70% of total workforce trained as per critical  the WSP identified priorities</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7575">
                <a:tc gridSpan="9">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Quarterly Target Information for 2022/23</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47975">
                <a:tc gridSpan="9">
                  <a:txBody>
                    <a:bodyPr/>
                    <a:lstStyle/>
                    <a:p>
                      <a:pPr marL="0" marR="0" lvl="0" indent="0" algn="l" rtl="0">
                        <a:spcBef>
                          <a:spcPts val="0"/>
                        </a:spcBef>
                        <a:spcAft>
                          <a:spcPts val="0"/>
                        </a:spcAft>
                        <a:buNone/>
                      </a:pPr>
                      <a:r>
                        <a:rPr lang="en-US" sz="1000" b="1">
                          <a:latin typeface="Arial"/>
                          <a:ea typeface="Arial"/>
                          <a:cs typeface="Arial"/>
                          <a:sym typeface="Arial"/>
                        </a:rPr>
                        <a:t>Output Indicator:</a:t>
                      </a:r>
                      <a:r>
                        <a:rPr lang="en-US" sz="1000">
                          <a:latin typeface="Arial"/>
                          <a:ea typeface="Arial"/>
                          <a:cs typeface="Arial"/>
                          <a:sym typeface="Arial"/>
                        </a:rPr>
                        <a:t>  Percentage of total workforce trained as per the WSP identified priorities</a:t>
                      </a:r>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47850">
                <a:tc gridSpan="9">
                  <a:txBody>
                    <a:bodyPr/>
                    <a:lstStyle/>
                    <a:p>
                      <a:pPr marL="0" marR="0" lvl="0" indent="0" algn="l" rtl="0">
                        <a:lnSpc>
                          <a:spcPct val="115000"/>
                        </a:lnSpc>
                        <a:spcBef>
                          <a:spcPts val="0"/>
                        </a:spcBef>
                        <a:spcAft>
                          <a:spcPts val="0"/>
                        </a:spcAft>
                        <a:buNone/>
                      </a:pPr>
                      <a:r>
                        <a:rPr lang="en-US" sz="1000" b="1">
                          <a:solidFill>
                            <a:srgbClr val="000000"/>
                          </a:solidFill>
                          <a:latin typeface="Arial"/>
                          <a:ea typeface="Arial"/>
                          <a:cs typeface="Arial"/>
                          <a:sym typeface="Arial"/>
                        </a:rPr>
                        <a:t>Annual Target: </a:t>
                      </a:r>
                      <a:r>
                        <a:rPr lang="en-US" sz="1000" b="0">
                          <a:solidFill>
                            <a:srgbClr val="000000"/>
                          </a:solidFill>
                          <a:latin typeface="Arial"/>
                          <a:ea typeface="Arial"/>
                          <a:cs typeface="Arial"/>
                          <a:sym typeface="Arial"/>
                        </a:rPr>
                        <a:t>6</a:t>
                      </a:r>
                      <a:r>
                        <a:rPr lang="en-US" sz="1000">
                          <a:solidFill>
                            <a:srgbClr val="000000"/>
                          </a:solidFill>
                          <a:latin typeface="Arial"/>
                          <a:ea typeface="Arial"/>
                          <a:cs typeface="Arial"/>
                          <a:sym typeface="Arial"/>
                        </a:rPr>
                        <a:t>0% of total workforce trained as per the WSP identified training priorities</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37000">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Reporting Period</a:t>
                      </a:r>
                      <a:r>
                        <a:rPr lang="en-US" sz="1000">
                          <a:solidFill>
                            <a:srgbClr val="000000"/>
                          </a:solidFill>
                          <a:latin typeface="Arial"/>
                          <a:ea typeface="Arial"/>
                          <a:cs typeface="Arial"/>
                          <a:sym typeface="Arial"/>
                        </a:rPr>
                        <a:t>: Quarterly</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37000">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1 Target: </a:t>
                      </a:r>
                      <a:r>
                        <a:rPr lang="en-US" sz="1000">
                          <a:solidFill>
                            <a:srgbClr val="000000"/>
                          </a:solidFill>
                          <a:latin typeface="Arial"/>
                          <a:ea typeface="Arial"/>
                          <a:cs typeface="Arial"/>
                          <a:sym typeface="Arial"/>
                        </a:rPr>
                        <a:t>15% of total workforce trained as per the WSP identified priorities  </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7000">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2 Target</a:t>
                      </a:r>
                      <a:r>
                        <a:rPr lang="en-US" sz="1000">
                          <a:solidFill>
                            <a:srgbClr val="000000"/>
                          </a:solidFill>
                          <a:latin typeface="Arial"/>
                          <a:ea typeface="Arial"/>
                          <a:cs typeface="Arial"/>
                          <a:sym typeface="Arial"/>
                        </a:rPr>
                        <a:t>: 25%  of total workforce trained as per the WSP identified priorities  </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37000">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3 Target: </a:t>
                      </a:r>
                      <a:r>
                        <a:rPr lang="en-US" sz="1000">
                          <a:solidFill>
                            <a:srgbClr val="000000"/>
                          </a:solidFill>
                          <a:latin typeface="Arial"/>
                          <a:ea typeface="Arial"/>
                          <a:cs typeface="Arial"/>
                          <a:sym typeface="Arial"/>
                        </a:rPr>
                        <a:t>15%  of total workforce trained as per the WSP identified priorities  </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37000">
                <a:tc gridSpan="9">
                  <a:txBody>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Quarter 4 Target: </a:t>
                      </a:r>
                      <a:r>
                        <a:rPr lang="en-US" sz="1000">
                          <a:solidFill>
                            <a:srgbClr val="000000"/>
                          </a:solidFill>
                          <a:latin typeface="Arial"/>
                          <a:ea typeface="Arial"/>
                          <a:cs typeface="Arial"/>
                          <a:sym typeface="Arial"/>
                        </a:rPr>
                        <a:t>5% of total workforce trained as per the WSP identified priorities  </a:t>
                      </a:r>
                      <a:endParaRPr sz="1000">
                        <a:latin typeface="Arial"/>
                        <a:ea typeface="Arial"/>
                        <a:cs typeface="Arial"/>
                        <a:sym typeface="Arial"/>
                      </a:endParaRPr>
                    </a:p>
                  </a:txBody>
                  <a:tcPr marL="37750" marR="377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p:nvPr/>
        </p:nvSpPr>
        <p:spPr>
          <a:xfrm>
            <a:off x="369455" y="838201"/>
            <a:ext cx="8381100" cy="5024100"/>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The Annual Performance Plan (APP) 2022/23 outlines all outcome indicators and performance targets that have been set by the Government Printing Works (GPW), in order to achieve priorities that it has set out for itself.</a:t>
            </a:r>
            <a:endParaRPr/>
          </a:p>
          <a:p>
            <a:pPr marL="342900" marR="0" lvl="0" indent="-342900" algn="just" rtl="0">
              <a:spcBef>
                <a:spcPts val="360"/>
              </a:spcBef>
              <a:spcAft>
                <a:spcPts val="0"/>
              </a:spcAft>
              <a:buClr>
                <a:schemeClr val="dk1"/>
              </a:buClr>
              <a:buSzPts val="1800"/>
              <a:buFont typeface="Arial"/>
              <a:buChar char="•"/>
            </a:pPr>
            <a:r>
              <a:rPr lang="en-US" sz="1800">
                <a:solidFill>
                  <a:schemeClr val="dk1"/>
                </a:solidFill>
                <a:latin typeface="Arial"/>
                <a:ea typeface="Arial"/>
                <a:cs typeface="Arial"/>
                <a:sym typeface="Arial"/>
              </a:rPr>
              <a:t>GPW contributes towards achievement of the objectives of the National Development Plan (NDP, Vision 2030) and aligns its work to the four MTSF priorities as follows;</a:t>
            </a:r>
            <a:endParaRPr/>
          </a:p>
          <a:p>
            <a:pPr marL="0" marR="0" lvl="0" indent="0" algn="just" rtl="0">
              <a:spcBef>
                <a:spcPts val="36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742950" marR="0" lvl="1" indent="-285750" algn="just" rtl="0">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Building a capable, ethical and developmental State </a:t>
            </a:r>
            <a:endParaRPr sz="1800" b="0" i="0" u="none" strike="noStrike" cap="none">
              <a:solidFill>
                <a:schemeClr val="dk1"/>
              </a:solidFill>
              <a:latin typeface="Arial"/>
              <a:ea typeface="Arial"/>
              <a:cs typeface="Arial"/>
              <a:sym typeface="Arial"/>
            </a:endParaRPr>
          </a:p>
          <a:p>
            <a:pPr marL="742950" marR="0" lvl="1" indent="-285750" algn="just" rtl="0">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Economic transformation and job creation </a:t>
            </a:r>
            <a:endParaRPr sz="1800" b="0" i="0" u="none" strike="noStrike" cap="none">
              <a:solidFill>
                <a:schemeClr val="dk1"/>
              </a:solidFill>
              <a:latin typeface="Arial"/>
              <a:ea typeface="Arial"/>
              <a:cs typeface="Arial"/>
              <a:sym typeface="Arial"/>
            </a:endParaRPr>
          </a:p>
          <a:p>
            <a:pPr marL="742950" marR="0" lvl="1" indent="-285750" algn="just" rtl="0">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Social cohesion and safe communities </a:t>
            </a:r>
            <a:endParaRPr sz="1800" b="0" i="0" u="none" strike="noStrike" cap="none">
              <a:solidFill>
                <a:schemeClr val="dk1"/>
              </a:solidFill>
              <a:latin typeface="Arial"/>
              <a:ea typeface="Arial"/>
              <a:cs typeface="Arial"/>
              <a:sym typeface="Arial"/>
            </a:endParaRPr>
          </a:p>
          <a:p>
            <a:pPr marL="742950" marR="0" lvl="1" indent="-285750" algn="just" rtl="0">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 better Africa and world</a:t>
            </a:r>
            <a:endParaRPr/>
          </a:p>
          <a:p>
            <a:pPr marL="0" marR="0" lvl="0" indent="0" algn="l" rtl="0">
              <a:spcBef>
                <a:spcPts val="36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342900" marR="0" lvl="0" indent="-342900" algn="l" rtl="0">
              <a:spcBef>
                <a:spcPts val="360"/>
              </a:spcBef>
              <a:spcAft>
                <a:spcPts val="0"/>
              </a:spcAft>
              <a:buClr>
                <a:schemeClr val="dk1"/>
              </a:buClr>
              <a:buSzPts val="1800"/>
              <a:buFont typeface="Arial"/>
              <a:buChar char="•"/>
            </a:pPr>
            <a:r>
              <a:rPr lang="en-US" sz="1800">
                <a:solidFill>
                  <a:schemeClr val="dk1"/>
                </a:solidFill>
                <a:latin typeface="Arial"/>
                <a:ea typeface="Arial"/>
                <a:cs typeface="Arial"/>
                <a:sym typeface="Arial"/>
              </a:rPr>
              <a:t>GPW’s contributes to the above MTSF priorities through specific commitments, which also translate into targets under the performance planning section of the APP.</a:t>
            </a:r>
            <a:endParaRPr sz="1800">
              <a:solidFill>
                <a:schemeClr val="dk1"/>
              </a:solidFill>
              <a:latin typeface="Arial"/>
              <a:ea typeface="Arial"/>
              <a:cs typeface="Arial"/>
              <a:sym typeface="Arial"/>
            </a:endParaRPr>
          </a:p>
          <a:p>
            <a:pPr marL="342900" marR="0" lvl="0" indent="-228600" algn="l" rtl="0">
              <a:spcBef>
                <a:spcPts val="360"/>
              </a:spcBef>
              <a:spcAft>
                <a:spcPts val="0"/>
              </a:spcAft>
              <a:buClr>
                <a:schemeClr val="dk1"/>
              </a:buClr>
              <a:buSzPts val="1800"/>
              <a:buFont typeface="Arial"/>
              <a:buNone/>
            </a:pPr>
            <a:endParaRPr sz="1800">
              <a:solidFill>
                <a:srgbClr val="E47623"/>
              </a:solidFill>
              <a:latin typeface="Arial"/>
              <a:ea typeface="Arial"/>
              <a:cs typeface="Arial"/>
              <a:sym typeface="Arial"/>
            </a:endParaRPr>
          </a:p>
        </p:txBody>
      </p:sp>
      <p:sp>
        <p:nvSpPr>
          <p:cNvPr id="192" name="Google Shape;192;p30"/>
          <p:cNvSpPr txBox="1"/>
          <p:nvPr/>
        </p:nvSpPr>
        <p:spPr>
          <a:xfrm>
            <a:off x="166928" y="274638"/>
            <a:ext cx="8017500" cy="488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Arial"/>
              <a:buNone/>
            </a:pPr>
            <a:r>
              <a:rPr lang="en-US" sz="3200" b="1">
                <a:solidFill>
                  <a:schemeClr val="dk1"/>
                </a:solidFill>
                <a:latin typeface="Arial"/>
                <a:ea typeface="Arial"/>
                <a:cs typeface="Arial"/>
                <a:sym typeface="Arial"/>
              </a:rPr>
              <a:t>1. Background</a:t>
            </a:r>
            <a:endParaRPr sz="3200" b="1">
              <a:solidFill>
                <a:srgbClr val="3F4A57"/>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7"/>
          <p:cNvSpPr txBox="1">
            <a:spLocks noGrp="1"/>
          </p:cNvSpPr>
          <p:nvPr>
            <p:ph type="title"/>
          </p:nvPr>
        </p:nvSpPr>
        <p:spPr>
          <a:xfrm>
            <a:off x="0" y="80675"/>
            <a:ext cx="7610400" cy="73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rial"/>
              <a:buNone/>
            </a:pPr>
            <a:r>
              <a:rPr lang="en-US"/>
              <a:t>3. Budget</a:t>
            </a:r>
            <a:endParaRPr/>
          </a:p>
        </p:txBody>
      </p:sp>
      <p:graphicFrame>
        <p:nvGraphicFramePr>
          <p:cNvPr id="340" name="Google Shape;340;p57"/>
          <p:cNvGraphicFramePr/>
          <p:nvPr/>
        </p:nvGraphicFramePr>
        <p:xfrm>
          <a:off x="346942" y="711196"/>
          <a:ext cx="3000000" cy="3000000"/>
        </p:xfrm>
        <a:graphic>
          <a:graphicData uri="http://schemas.openxmlformats.org/drawingml/2006/table">
            <a:tbl>
              <a:tblPr>
                <a:noFill/>
                <a:tableStyleId>{953968B0-8E95-4AC2-8408-CCEBBC4F5901}</a:tableStyleId>
              </a:tblPr>
              <a:tblGrid>
                <a:gridCol w="2756475">
                  <a:extLst>
                    <a:ext uri="{9D8B030D-6E8A-4147-A177-3AD203B41FA5}">
                      <a16:colId xmlns:a16="http://schemas.microsoft.com/office/drawing/2014/main" val="20000"/>
                    </a:ext>
                  </a:extLst>
                </a:gridCol>
                <a:gridCol w="2704050">
                  <a:extLst>
                    <a:ext uri="{9D8B030D-6E8A-4147-A177-3AD203B41FA5}">
                      <a16:colId xmlns:a16="http://schemas.microsoft.com/office/drawing/2014/main" val="20001"/>
                    </a:ext>
                  </a:extLst>
                </a:gridCol>
                <a:gridCol w="1529500">
                  <a:extLst>
                    <a:ext uri="{9D8B030D-6E8A-4147-A177-3AD203B41FA5}">
                      <a16:colId xmlns:a16="http://schemas.microsoft.com/office/drawing/2014/main" val="20002"/>
                    </a:ext>
                  </a:extLst>
                </a:gridCol>
                <a:gridCol w="1659250">
                  <a:extLst>
                    <a:ext uri="{9D8B030D-6E8A-4147-A177-3AD203B41FA5}">
                      <a16:colId xmlns:a16="http://schemas.microsoft.com/office/drawing/2014/main" val="20003"/>
                    </a:ext>
                  </a:extLst>
                </a:gridCol>
              </a:tblGrid>
              <a:tr h="462800">
                <a:tc>
                  <a:txBody>
                    <a:bodyPr/>
                    <a:lstStyle/>
                    <a:p>
                      <a:pPr marL="0" marR="0" lvl="0" indent="0" algn="ctr" rtl="0">
                        <a:lnSpc>
                          <a:spcPct val="107000"/>
                        </a:lnSpc>
                        <a:spcBef>
                          <a:spcPts val="0"/>
                        </a:spcBef>
                        <a:spcAft>
                          <a:spcPts val="0"/>
                        </a:spcAft>
                        <a:buNone/>
                      </a:pPr>
                      <a:r>
                        <a:rPr lang="en-US" sz="1200" b="1">
                          <a:solidFill>
                            <a:srgbClr val="000000"/>
                          </a:solidFill>
                          <a:latin typeface="Arial"/>
                          <a:ea typeface="Arial"/>
                          <a:cs typeface="Arial"/>
                          <a:sym typeface="Arial"/>
                        </a:rPr>
                        <a:t>Description</a:t>
                      </a:r>
                      <a:endParaRPr sz="1200">
                        <a:latin typeface="Arial"/>
                        <a:ea typeface="Arial"/>
                        <a:cs typeface="Arial"/>
                        <a:sym typeface="Arial"/>
                      </a:endParaRPr>
                    </a:p>
                  </a:txBody>
                  <a:tcPr marL="7875" marR="7875" marT="7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None/>
                      </a:pPr>
                      <a:r>
                        <a:rPr lang="en-US" sz="1200" b="1">
                          <a:solidFill>
                            <a:srgbClr val="000000"/>
                          </a:solidFill>
                          <a:latin typeface="Arial"/>
                          <a:ea typeface="Arial"/>
                          <a:cs typeface="Arial"/>
                          <a:sym typeface="Arial"/>
                        </a:rPr>
                        <a:t> ENE Budget 2022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ctr" rtl="0">
                        <a:lnSpc>
                          <a:spcPct val="107000"/>
                        </a:lnSpc>
                        <a:spcBef>
                          <a:spcPts val="0"/>
                        </a:spcBef>
                        <a:spcAft>
                          <a:spcPts val="0"/>
                        </a:spcAft>
                        <a:buNone/>
                      </a:pPr>
                      <a:r>
                        <a:rPr lang="en-US" sz="1200" b="1">
                          <a:solidFill>
                            <a:srgbClr val="000000"/>
                          </a:solidFill>
                          <a:latin typeface="Arial"/>
                          <a:ea typeface="Arial"/>
                          <a:cs typeface="Arial"/>
                          <a:sym typeface="Arial"/>
                        </a:rPr>
                        <a:t> ENE Budget 2023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ctr" rtl="0">
                        <a:lnSpc>
                          <a:spcPct val="107000"/>
                        </a:lnSpc>
                        <a:spcBef>
                          <a:spcPts val="0"/>
                        </a:spcBef>
                        <a:spcAft>
                          <a:spcPts val="0"/>
                        </a:spcAft>
                        <a:buNone/>
                      </a:pPr>
                      <a:r>
                        <a:rPr lang="en-US" sz="1200" b="1">
                          <a:solidFill>
                            <a:srgbClr val="000000"/>
                          </a:solidFill>
                          <a:latin typeface="Arial"/>
                          <a:ea typeface="Arial"/>
                          <a:cs typeface="Arial"/>
                          <a:sym typeface="Arial"/>
                        </a:rPr>
                        <a:t> ENE Budget 2024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0"/>
                  </a:ext>
                </a:extLst>
              </a:tr>
              <a:tr h="390675">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TOTAL SALES</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1 449 259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1 379 977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1 618 236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1"/>
                  </a:ext>
                </a:extLst>
              </a:tr>
              <a:tr h="390675">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COST OF SALES</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913 811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905 034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1 063 249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2"/>
                  </a:ext>
                </a:extLst>
              </a:tr>
              <a:tr h="390675">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GROSS PROFIT</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535 448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474 943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554 987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3"/>
                  </a:ext>
                </a:extLst>
              </a:tr>
              <a:tr h="390675">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GP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200" b="1">
                          <a:solidFill>
                            <a:srgbClr val="000000"/>
                          </a:solidFill>
                          <a:latin typeface="Arial"/>
                          <a:ea typeface="Arial"/>
                          <a:cs typeface="Arial"/>
                          <a:sym typeface="Arial"/>
                        </a:rPr>
                        <a:t>36,95%</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r" rtl="0">
                        <a:lnSpc>
                          <a:spcPct val="107000"/>
                        </a:lnSpc>
                        <a:spcBef>
                          <a:spcPts val="0"/>
                        </a:spcBef>
                        <a:spcAft>
                          <a:spcPts val="0"/>
                        </a:spcAft>
                        <a:buNone/>
                      </a:pPr>
                      <a:r>
                        <a:rPr lang="en-US" sz="1200" b="1">
                          <a:solidFill>
                            <a:srgbClr val="000000"/>
                          </a:solidFill>
                          <a:latin typeface="Arial"/>
                          <a:ea typeface="Arial"/>
                          <a:cs typeface="Arial"/>
                          <a:sym typeface="Arial"/>
                        </a:rPr>
                        <a:t>34,42%</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r" rtl="0">
                        <a:lnSpc>
                          <a:spcPct val="107000"/>
                        </a:lnSpc>
                        <a:spcBef>
                          <a:spcPts val="0"/>
                        </a:spcBef>
                        <a:spcAft>
                          <a:spcPts val="0"/>
                        </a:spcAft>
                        <a:buNone/>
                      </a:pPr>
                      <a:r>
                        <a:rPr lang="en-US" sz="1200" b="1">
                          <a:solidFill>
                            <a:srgbClr val="000000"/>
                          </a:solidFill>
                          <a:latin typeface="Arial"/>
                          <a:ea typeface="Arial"/>
                          <a:cs typeface="Arial"/>
                          <a:sym typeface="Arial"/>
                        </a:rPr>
                        <a:t>34,30%</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4"/>
                  </a:ext>
                </a:extLst>
              </a:tr>
              <a:tr h="390675">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OTHER INCOME</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46 501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46 726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46 490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5"/>
                  </a:ext>
                </a:extLst>
              </a:tr>
              <a:tr h="390675">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TOTAL EXPENSES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437 023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383 672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         439 654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6"/>
                  </a:ext>
                </a:extLst>
              </a:tr>
              <a:tr h="246450">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Employee Benefits</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157 778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157 715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199 246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7"/>
                  </a:ext>
                </a:extLst>
              </a:tr>
              <a:tr h="246450">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Administrative Expenditure</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66 373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46 586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49 190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8"/>
                  </a:ext>
                </a:extLst>
              </a:tr>
              <a:tr h="246450">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Production and Stores</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1 740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2 596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2 740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9"/>
                  </a:ext>
                </a:extLst>
              </a:tr>
              <a:tr h="246450">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Equipment</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2 855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4 160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4 389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10"/>
                  </a:ext>
                </a:extLst>
              </a:tr>
              <a:tr h="246450">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Professional Services</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152 413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106 339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113 702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11"/>
                  </a:ext>
                </a:extLst>
              </a:tr>
              <a:tr h="246450">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Depreciation and Provisions</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29 088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57 096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60 697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12"/>
                  </a:ext>
                </a:extLst>
              </a:tr>
              <a:tr h="258350">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Sundry Expenditure</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26 775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9 180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l" rtl="0">
                        <a:lnSpc>
                          <a:spcPct val="107000"/>
                        </a:lnSpc>
                        <a:spcBef>
                          <a:spcPts val="0"/>
                        </a:spcBef>
                        <a:spcAft>
                          <a:spcPts val="0"/>
                        </a:spcAft>
                        <a:buNone/>
                      </a:pPr>
                      <a:r>
                        <a:rPr lang="en-US" sz="1200">
                          <a:solidFill>
                            <a:srgbClr val="000000"/>
                          </a:solidFill>
                          <a:latin typeface="Arial"/>
                          <a:ea typeface="Arial"/>
                          <a:cs typeface="Arial"/>
                          <a:sym typeface="Arial"/>
                        </a:rPr>
                        <a:t>             9 691 </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13"/>
                  </a:ext>
                </a:extLst>
              </a:tr>
              <a:tr h="469800">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NET SURPLUS/(LOSS)</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200" b="1">
                          <a:solidFill>
                            <a:srgbClr val="000000"/>
                          </a:solidFill>
                          <a:latin typeface="Arial"/>
                          <a:ea typeface="Arial"/>
                          <a:cs typeface="Arial"/>
                          <a:sym typeface="Arial"/>
                        </a:rPr>
                        <a:t>144 926</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r" rtl="0">
                        <a:lnSpc>
                          <a:spcPct val="107000"/>
                        </a:lnSpc>
                        <a:spcBef>
                          <a:spcPts val="0"/>
                        </a:spcBef>
                        <a:spcAft>
                          <a:spcPts val="0"/>
                        </a:spcAft>
                        <a:buNone/>
                      </a:pPr>
                      <a:r>
                        <a:rPr lang="en-US" sz="1200" b="1">
                          <a:solidFill>
                            <a:srgbClr val="000000"/>
                          </a:solidFill>
                          <a:latin typeface="Arial"/>
                          <a:ea typeface="Arial"/>
                          <a:cs typeface="Arial"/>
                          <a:sym typeface="Arial"/>
                        </a:rPr>
                        <a:t>137 998</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r" rtl="0">
                        <a:lnSpc>
                          <a:spcPct val="107000"/>
                        </a:lnSpc>
                        <a:spcBef>
                          <a:spcPts val="0"/>
                        </a:spcBef>
                        <a:spcAft>
                          <a:spcPts val="0"/>
                        </a:spcAft>
                        <a:buNone/>
                      </a:pPr>
                      <a:r>
                        <a:rPr lang="en-US" sz="1200" b="1">
                          <a:solidFill>
                            <a:srgbClr val="000000"/>
                          </a:solidFill>
                          <a:latin typeface="Arial"/>
                          <a:ea typeface="Arial"/>
                          <a:cs typeface="Arial"/>
                          <a:sym typeface="Arial"/>
                        </a:rPr>
                        <a:t>161 824</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14"/>
                  </a:ext>
                </a:extLst>
              </a:tr>
              <a:tr h="258350">
                <a:tc>
                  <a:txBody>
                    <a:bodyPr/>
                    <a:lstStyle/>
                    <a:p>
                      <a:pPr marL="0" marR="0" lvl="0" indent="0" algn="l" rtl="0">
                        <a:lnSpc>
                          <a:spcPct val="107000"/>
                        </a:lnSpc>
                        <a:spcBef>
                          <a:spcPts val="0"/>
                        </a:spcBef>
                        <a:spcAft>
                          <a:spcPts val="0"/>
                        </a:spcAft>
                        <a:buNone/>
                      </a:pPr>
                      <a:r>
                        <a:rPr lang="en-US" sz="1200" b="1">
                          <a:solidFill>
                            <a:srgbClr val="000000"/>
                          </a:solidFill>
                          <a:latin typeface="Arial"/>
                          <a:ea typeface="Arial"/>
                          <a:cs typeface="Arial"/>
                          <a:sym typeface="Arial"/>
                        </a:rPr>
                        <a:t>%</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200" b="1">
                          <a:solidFill>
                            <a:srgbClr val="000000"/>
                          </a:solidFill>
                          <a:latin typeface="Arial"/>
                          <a:ea typeface="Arial"/>
                          <a:cs typeface="Arial"/>
                          <a:sym typeface="Arial"/>
                        </a:rPr>
                        <a:t>10,00%</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699"/>
                    </a:solidFill>
                  </a:tcPr>
                </a:tc>
                <a:tc>
                  <a:txBody>
                    <a:bodyPr/>
                    <a:lstStyle/>
                    <a:p>
                      <a:pPr marL="0" marR="0" lvl="0" indent="0" algn="r" rtl="0">
                        <a:lnSpc>
                          <a:spcPct val="107000"/>
                        </a:lnSpc>
                        <a:spcBef>
                          <a:spcPts val="0"/>
                        </a:spcBef>
                        <a:spcAft>
                          <a:spcPts val="0"/>
                        </a:spcAft>
                        <a:buNone/>
                      </a:pPr>
                      <a:r>
                        <a:rPr lang="en-US" sz="1200" b="1">
                          <a:solidFill>
                            <a:srgbClr val="000000"/>
                          </a:solidFill>
                          <a:latin typeface="Arial"/>
                          <a:ea typeface="Arial"/>
                          <a:cs typeface="Arial"/>
                          <a:sym typeface="Arial"/>
                        </a:rPr>
                        <a:t>10,00%</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0" algn="r" rtl="0">
                        <a:lnSpc>
                          <a:spcPct val="107000"/>
                        </a:lnSpc>
                        <a:spcBef>
                          <a:spcPts val="0"/>
                        </a:spcBef>
                        <a:spcAft>
                          <a:spcPts val="0"/>
                        </a:spcAft>
                        <a:buNone/>
                      </a:pPr>
                      <a:r>
                        <a:rPr lang="en-US" sz="1200" b="1">
                          <a:solidFill>
                            <a:srgbClr val="000000"/>
                          </a:solidFill>
                          <a:latin typeface="Arial"/>
                          <a:ea typeface="Arial"/>
                          <a:cs typeface="Arial"/>
                          <a:sym typeface="Arial"/>
                        </a:rPr>
                        <a:t>10,00%</a:t>
                      </a:r>
                      <a:endParaRPr sz="1200">
                        <a:latin typeface="Arial"/>
                        <a:ea typeface="Arial"/>
                        <a:cs typeface="Arial"/>
                        <a:sym typeface="Arial"/>
                      </a:endParaRPr>
                    </a:p>
                  </a:txBody>
                  <a:tcPr marL="7875" marR="7875" marT="7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8"/>
          <p:cNvSpPr txBox="1">
            <a:spLocks noGrp="1"/>
          </p:cNvSpPr>
          <p:nvPr>
            <p:ph type="title"/>
          </p:nvPr>
        </p:nvSpPr>
        <p:spPr>
          <a:xfrm>
            <a:off x="1505746" y="2637955"/>
            <a:ext cx="7104300" cy="89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4000"/>
              <a:buFont typeface="Arial"/>
              <a:buNone/>
            </a:pPr>
            <a:r>
              <a:rPr lang="en-US" sz="4000">
                <a:solidFill>
                  <a:srgbClr val="000000"/>
                </a:solidFill>
              </a:rPr>
              <a:t>Update on key Projects</a:t>
            </a:r>
            <a:endParaRPr sz="4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9"/>
          <p:cNvSpPr txBox="1">
            <a:spLocks noGrp="1"/>
          </p:cNvSpPr>
          <p:nvPr>
            <p:ph type="title"/>
          </p:nvPr>
        </p:nvSpPr>
        <p:spPr>
          <a:xfrm>
            <a:off x="64873" y="43844"/>
            <a:ext cx="7104300" cy="894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800"/>
              <a:buFont typeface="Arial"/>
              <a:buNone/>
            </a:pPr>
            <a:r>
              <a:rPr lang="en-US" sz="2800">
                <a:solidFill>
                  <a:srgbClr val="000000"/>
                </a:solidFill>
              </a:rPr>
              <a:t>4. Update on key Projects</a:t>
            </a:r>
            <a:endParaRPr sz="2800"/>
          </a:p>
        </p:txBody>
      </p:sp>
      <p:sp>
        <p:nvSpPr>
          <p:cNvPr id="351" name="Google Shape;351;p59"/>
          <p:cNvSpPr txBox="1">
            <a:spLocks noGrp="1"/>
          </p:cNvSpPr>
          <p:nvPr>
            <p:ph type="body" idx="1"/>
          </p:nvPr>
        </p:nvSpPr>
        <p:spPr>
          <a:xfrm>
            <a:off x="355595" y="1123195"/>
            <a:ext cx="8345100" cy="48621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000000"/>
              </a:buClr>
              <a:buSzPts val="1800"/>
              <a:buNone/>
            </a:pPr>
            <a:r>
              <a:rPr lang="en-US" sz="1800" b="1">
                <a:solidFill>
                  <a:srgbClr val="000000"/>
                </a:solidFill>
              </a:rPr>
              <a:t>Developing the SADC Market:</a:t>
            </a:r>
            <a:endParaRPr sz="1800" b="1"/>
          </a:p>
          <a:p>
            <a:pPr marL="0" lvl="0" indent="0" algn="just" rtl="0">
              <a:spcBef>
                <a:spcPts val="0"/>
              </a:spcBef>
              <a:spcAft>
                <a:spcPts val="0"/>
              </a:spcAft>
              <a:buClr>
                <a:schemeClr val="dk1"/>
              </a:buClr>
              <a:buSzPts val="1800"/>
              <a:buNone/>
            </a:pPr>
            <a:endParaRPr sz="1800">
              <a:latin typeface="Arial"/>
              <a:ea typeface="Arial"/>
              <a:cs typeface="Arial"/>
              <a:sym typeface="Arial"/>
            </a:endParaRPr>
          </a:p>
          <a:p>
            <a:pPr marL="0" lvl="0" indent="0" algn="just" rtl="0">
              <a:spcBef>
                <a:spcPts val="0"/>
              </a:spcBef>
              <a:spcAft>
                <a:spcPts val="0"/>
              </a:spcAft>
              <a:buClr>
                <a:schemeClr val="dk1"/>
              </a:buClr>
              <a:buSzPts val="1800"/>
              <a:buNone/>
            </a:pPr>
            <a:r>
              <a:rPr lang="en-US" sz="1800">
                <a:latin typeface="Arial"/>
                <a:ea typeface="Arial"/>
                <a:cs typeface="Arial"/>
                <a:sym typeface="Arial"/>
              </a:rPr>
              <a:t>GPW has continued to have engagements with targeted SADC countries to introduce its capabilities for security printing, and traction is being achieved in this regard.</a:t>
            </a:r>
            <a:endParaRPr sz="1800">
              <a:latin typeface="Arial"/>
              <a:ea typeface="Arial"/>
              <a:cs typeface="Arial"/>
              <a:sym typeface="Arial"/>
            </a:endParaRPr>
          </a:p>
          <a:p>
            <a:pPr marL="0" lvl="0" indent="0" algn="l" rtl="0">
              <a:spcBef>
                <a:spcPts val="0"/>
              </a:spcBef>
              <a:spcAft>
                <a:spcPts val="0"/>
              </a:spcAft>
              <a:buClr>
                <a:schemeClr val="dk1"/>
              </a:buClr>
              <a:buSzPts val="1800"/>
              <a:buNone/>
            </a:pPr>
            <a:endParaRPr sz="1800">
              <a:solidFill>
                <a:srgbClr val="FF0000"/>
              </a:solidFill>
              <a:latin typeface="Arial"/>
              <a:ea typeface="Arial"/>
              <a:cs typeface="Arial"/>
              <a:sym typeface="Arial"/>
            </a:endParaRPr>
          </a:p>
          <a:p>
            <a:pPr marL="0" lvl="0" indent="0" algn="l" rtl="0">
              <a:spcBef>
                <a:spcPts val="0"/>
              </a:spcBef>
              <a:spcAft>
                <a:spcPts val="0"/>
              </a:spcAft>
              <a:buClr>
                <a:schemeClr val="dk1"/>
              </a:buClr>
              <a:buSzPts val="1800"/>
              <a:buNone/>
            </a:pPr>
            <a:r>
              <a:rPr lang="en-US" sz="1800">
                <a:latin typeface="Arial"/>
                <a:ea typeface="Arial"/>
                <a:cs typeface="Arial"/>
                <a:sym typeface="Arial"/>
              </a:rPr>
              <a:t>The countries that have been engaged thus far include the following:</a:t>
            </a:r>
            <a:endParaRPr/>
          </a:p>
          <a:p>
            <a:pPr marL="0" lvl="0" indent="0" algn="l" rtl="0">
              <a:spcBef>
                <a:spcPts val="0"/>
              </a:spcBef>
              <a:spcAft>
                <a:spcPts val="0"/>
              </a:spcAft>
              <a:buClr>
                <a:schemeClr val="dk1"/>
              </a:buClr>
              <a:buSzPts val="1800"/>
              <a:buNone/>
            </a:pPr>
            <a:endParaRPr sz="1800">
              <a:latin typeface="Arial"/>
              <a:ea typeface="Arial"/>
              <a:cs typeface="Arial"/>
              <a:sym typeface="Arial"/>
            </a:endParaRPr>
          </a:p>
          <a:p>
            <a:pPr marL="400050" lvl="0" indent="-342900" algn="l" rtl="0">
              <a:spcBef>
                <a:spcPts val="0"/>
              </a:spcBef>
              <a:spcAft>
                <a:spcPts val="0"/>
              </a:spcAft>
              <a:buClr>
                <a:schemeClr val="dk1"/>
              </a:buClr>
              <a:buSzPts val="1800"/>
              <a:buFont typeface="Arial"/>
              <a:buChar char="•"/>
            </a:pPr>
            <a:r>
              <a:rPr lang="en-US" sz="1800">
                <a:latin typeface="Arial"/>
                <a:ea typeface="Arial"/>
                <a:cs typeface="Arial"/>
                <a:sym typeface="Arial"/>
              </a:rPr>
              <a:t>Swaziland</a:t>
            </a:r>
            <a:endParaRPr/>
          </a:p>
          <a:p>
            <a:pPr marL="400050" lvl="0" indent="-342900" algn="l" rtl="0">
              <a:spcBef>
                <a:spcPts val="0"/>
              </a:spcBef>
              <a:spcAft>
                <a:spcPts val="0"/>
              </a:spcAft>
              <a:buClr>
                <a:schemeClr val="dk1"/>
              </a:buClr>
              <a:buSzPts val="1800"/>
              <a:buFont typeface="Arial"/>
              <a:buChar char="•"/>
            </a:pPr>
            <a:r>
              <a:rPr lang="en-US" sz="1800">
                <a:latin typeface="Arial"/>
                <a:ea typeface="Arial"/>
                <a:cs typeface="Arial"/>
                <a:sym typeface="Arial"/>
              </a:rPr>
              <a:t>Botswana</a:t>
            </a:r>
            <a:endParaRPr/>
          </a:p>
          <a:p>
            <a:pPr marL="400050" lvl="0" indent="-342900" algn="l" rtl="0">
              <a:spcBef>
                <a:spcPts val="0"/>
              </a:spcBef>
              <a:spcAft>
                <a:spcPts val="0"/>
              </a:spcAft>
              <a:buClr>
                <a:schemeClr val="dk1"/>
              </a:buClr>
              <a:buSzPts val="1800"/>
              <a:buFont typeface="Arial"/>
              <a:buChar char="•"/>
            </a:pPr>
            <a:r>
              <a:rPr lang="en-US" sz="1800">
                <a:latin typeface="Arial"/>
                <a:ea typeface="Arial"/>
                <a:cs typeface="Arial"/>
                <a:sym typeface="Arial"/>
              </a:rPr>
              <a:t>Lesotho</a:t>
            </a:r>
            <a:endParaRPr/>
          </a:p>
          <a:p>
            <a:pPr marL="400050" lvl="0" indent="-342900" algn="l" rtl="0">
              <a:spcBef>
                <a:spcPts val="0"/>
              </a:spcBef>
              <a:spcAft>
                <a:spcPts val="0"/>
              </a:spcAft>
              <a:buClr>
                <a:schemeClr val="dk1"/>
              </a:buClr>
              <a:buSzPts val="1800"/>
              <a:buFont typeface="Arial"/>
              <a:buChar char="•"/>
            </a:pPr>
            <a:r>
              <a:rPr lang="en-US" sz="1800">
                <a:latin typeface="Arial"/>
                <a:ea typeface="Arial"/>
                <a:cs typeface="Arial"/>
                <a:sym typeface="Arial"/>
              </a:rPr>
              <a:t>Zambia</a:t>
            </a:r>
            <a:endParaRPr/>
          </a:p>
          <a:p>
            <a:pPr marL="400050" lvl="0" indent="-342900" algn="l" rtl="0">
              <a:spcBef>
                <a:spcPts val="0"/>
              </a:spcBef>
              <a:spcAft>
                <a:spcPts val="0"/>
              </a:spcAft>
              <a:buClr>
                <a:schemeClr val="dk1"/>
              </a:buClr>
              <a:buSzPts val="1800"/>
              <a:buFont typeface="Arial"/>
              <a:buChar char="•"/>
            </a:pPr>
            <a:r>
              <a:rPr lang="en-US" sz="1800">
                <a:latin typeface="Arial"/>
                <a:ea typeface="Arial"/>
                <a:cs typeface="Arial"/>
                <a:sym typeface="Arial"/>
              </a:rPr>
              <a:t>Malawi</a:t>
            </a:r>
            <a:endParaRPr/>
          </a:p>
          <a:p>
            <a:pPr marL="400050" lvl="0" indent="-342900" algn="l" rtl="0">
              <a:spcBef>
                <a:spcPts val="0"/>
              </a:spcBef>
              <a:spcAft>
                <a:spcPts val="0"/>
              </a:spcAft>
              <a:buClr>
                <a:schemeClr val="dk1"/>
              </a:buClr>
              <a:buSzPts val="1800"/>
              <a:buFont typeface="Arial"/>
              <a:buChar char="•"/>
            </a:pPr>
            <a:r>
              <a:rPr lang="en-US" sz="1800">
                <a:latin typeface="Arial"/>
                <a:ea typeface="Arial"/>
                <a:cs typeface="Arial"/>
                <a:sym typeface="Arial"/>
              </a:rPr>
              <a:t>DRC</a:t>
            </a:r>
            <a:endParaRPr/>
          </a:p>
          <a:p>
            <a:pPr marL="400050" lvl="0" indent="-342900" algn="l" rtl="0">
              <a:spcBef>
                <a:spcPts val="0"/>
              </a:spcBef>
              <a:spcAft>
                <a:spcPts val="0"/>
              </a:spcAft>
              <a:buClr>
                <a:schemeClr val="dk1"/>
              </a:buClr>
              <a:buSzPts val="1800"/>
              <a:buFont typeface="Arial"/>
              <a:buChar char="•"/>
            </a:pPr>
            <a:r>
              <a:rPr lang="en-US" sz="1800">
                <a:latin typeface="Arial"/>
                <a:ea typeface="Arial"/>
                <a:cs typeface="Arial"/>
                <a:sym typeface="Arial"/>
              </a:rPr>
              <a:t>Kenya</a:t>
            </a:r>
            <a:endParaRPr/>
          </a:p>
          <a:p>
            <a:pPr marL="400050" lvl="0" indent="-342900" algn="l" rtl="0">
              <a:spcBef>
                <a:spcPts val="0"/>
              </a:spcBef>
              <a:spcAft>
                <a:spcPts val="0"/>
              </a:spcAft>
              <a:buClr>
                <a:schemeClr val="dk1"/>
              </a:buClr>
              <a:buSzPts val="1800"/>
              <a:buFont typeface="Arial"/>
              <a:buChar char="•"/>
            </a:pPr>
            <a:r>
              <a:rPr lang="en-US" sz="1800">
                <a:latin typeface="Arial"/>
                <a:ea typeface="Arial"/>
                <a:cs typeface="Arial"/>
                <a:sym typeface="Arial"/>
              </a:rPr>
              <a:t>Zimbabwe</a:t>
            </a:r>
            <a:endParaRPr/>
          </a:p>
          <a:p>
            <a:pPr marL="0" lvl="0" indent="0" algn="l" rtl="0">
              <a:spcBef>
                <a:spcPts val="320"/>
              </a:spcBef>
              <a:spcAft>
                <a:spcPts val="0"/>
              </a:spcAft>
              <a:buClr>
                <a:schemeClr val="dk1"/>
              </a:buClr>
              <a:buSzPts val="1600"/>
              <a:buNone/>
            </a:pP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0"/>
          <p:cNvSpPr txBox="1">
            <a:spLocks noGrp="1"/>
          </p:cNvSpPr>
          <p:nvPr>
            <p:ph type="title"/>
          </p:nvPr>
        </p:nvSpPr>
        <p:spPr>
          <a:xfrm>
            <a:off x="-92363" y="121921"/>
            <a:ext cx="9096900" cy="6816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Arial"/>
              <a:buNone/>
            </a:pPr>
            <a:r>
              <a:rPr lang="en-US"/>
              <a:t>New Product Development Projects - SADC</a:t>
            </a:r>
            <a:endParaRPr/>
          </a:p>
        </p:txBody>
      </p:sp>
      <p:sp>
        <p:nvSpPr>
          <p:cNvPr id="357" name="Google Shape;357;p60"/>
          <p:cNvSpPr txBox="1">
            <a:spLocks noGrp="1"/>
          </p:cNvSpPr>
          <p:nvPr>
            <p:ph type="sldNum" idx="12"/>
          </p:nvPr>
        </p:nvSpPr>
        <p:spPr>
          <a:xfrm>
            <a:off x="6461758" y="6438642"/>
            <a:ext cx="2133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a:t>
            </a:r>
            <a:endParaRPr/>
          </a:p>
        </p:txBody>
      </p:sp>
      <p:graphicFrame>
        <p:nvGraphicFramePr>
          <p:cNvPr id="358" name="Google Shape;358;p60"/>
          <p:cNvGraphicFramePr/>
          <p:nvPr/>
        </p:nvGraphicFramePr>
        <p:xfrm>
          <a:off x="387533" y="995569"/>
          <a:ext cx="3000000" cy="3000000"/>
        </p:xfrm>
        <a:graphic>
          <a:graphicData uri="http://schemas.openxmlformats.org/drawingml/2006/table">
            <a:tbl>
              <a:tblPr firstRow="1" firstCol="1" bandRow="1">
                <a:noFill/>
                <a:tableStyleId>{30B9576F-491F-4300-B415-43A4905A05D2}</a:tableStyleId>
              </a:tblPr>
              <a:tblGrid>
                <a:gridCol w="2872050">
                  <a:extLst>
                    <a:ext uri="{9D8B030D-6E8A-4147-A177-3AD203B41FA5}">
                      <a16:colId xmlns:a16="http://schemas.microsoft.com/office/drawing/2014/main" val="20000"/>
                    </a:ext>
                  </a:extLst>
                </a:gridCol>
                <a:gridCol w="2872050">
                  <a:extLst>
                    <a:ext uri="{9D8B030D-6E8A-4147-A177-3AD203B41FA5}">
                      <a16:colId xmlns:a16="http://schemas.microsoft.com/office/drawing/2014/main" val="20001"/>
                    </a:ext>
                  </a:extLst>
                </a:gridCol>
                <a:gridCol w="2873025">
                  <a:extLst>
                    <a:ext uri="{9D8B030D-6E8A-4147-A177-3AD203B41FA5}">
                      <a16:colId xmlns:a16="http://schemas.microsoft.com/office/drawing/2014/main" val="20002"/>
                    </a:ext>
                  </a:extLst>
                </a:gridCol>
              </a:tblGrid>
              <a:tr h="207150">
                <a:tc>
                  <a:txBody>
                    <a:bodyPr/>
                    <a:lstStyle/>
                    <a:p>
                      <a:pPr marL="0" marR="0" lvl="0" indent="0" algn="ctr" rtl="0">
                        <a:lnSpc>
                          <a:spcPct val="107000"/>
                        </a:lnSpc>
                        <a:spcBef>
                          <a:spcPts val="0"/>
                        </a:spcBef>
                        <a:spcAft>
                          <a:spcPts val="0"/>
                        </a:spcAft>
                        <a:buNone/>
                      </a:pPr>
                      <a:r>
                        <a:rPr lang="en-US" sz="1400">
                          <a:solidFill>
                            <a:schemeClr val="lt1"/>
                          </a:solidFill>
                        </a:rPr>
                        <a:t>CUSTOMER</a:t>
                      </a:r>
                      <a:endParaRPr sz="1400">
                        <a:solidFill>
                          <a:schemeClr val="lt1"/>
                        </a:solidFill>
                        <a:latin typeface="Calibri"/>
                        <a:ea typeface="Calibri"/>
                        <a:cs typeface="Calibri"/>
                        <a:sym typeface="Calibri"/>
                      </a:endParaRPr>
                    </a:p>
                  </a:txBody>
                  <a:tcPr marL="68575" marR="68575" marT="0" marB="0">
                    <a:solidFill>
                      <a:srgbClr val="3F3F3F"/>
                    </a:solidFill>
                  </a:tcPr>
                </a:tc>
                <a:tc>
                  <a:txBody>
                    <a:bodyPr/>
                    <a:lstStyle/>
                    <a:p>
                      <a:pPr marL="0" marR="0" lvl="0" indent="0" algn="ctr" rtl="0">
                        <a:lnSpc>
                          <a:spcPct val="107000"/>
                        </a:lnSpc>
                        <a:spcBef>
                          <a:spcPts val="0"/>
                        </a:spcBef>
                        <a:spcAft>
                          <a:spcPts val="0"/>
                        </a:spcAft>
                        <a:buNone/>
                      </a:pPr>
                      <a:r>
                        <a:rPr lang="en-US" sz="1400">
                          <a:solidFill>
                            <a:schemeClr val="lt1"/>
                          </a:solidFill>
                        </a:rPr>
                        <a:t>TARGETED PRODUCT(S)</a:t>
                      </a:r>
                      <a:endParaRPr sz="1400">
                        <a:solidFill>
                          <a:schemeClr val="lt1"/>
                        </a:solidFill>
                        <a:latin typeface="Calibri"/>
                        <a:ea typeface="Calibri"/>
                        <a:cs typeface="Calibri"/>
                        <a:sym typeface="Calibri"/>
                      </a:endParaRPr>
                    </a:p>
                  </a:txBody>
                  <a:tcPr marL="68575" marR="68575" marT="0" marB="0">
                    <a:solidFill>
                      <a:srgbClr val="3F3F3F"/>
                    </a:solidFill>
                  </a:tcPr>
                </a:tc>
                <a:tc>
                  <a:txBody>
                    <a:bodyPr/>
                    <a:lstStyle/>
                    <a:p>
                      <a:pPr marL="0" marR="0" lvl="0" indent="0" algn="ctr" rtl="0">
                        <a:lnSpc>
                          <a:spcPct val="107000"/>
                        </a:lnSpc>
                        <a:spcBef>
                          <a:spcPts val="0"/>
                        </a:spcBef>
                        <a:spcAft>
                          <a:spcPts val="0"/>
                        </a:spcAft>
                        <a:buNone/>
                      </a:pPr>
                      <a:r>
                        <a:rPr lang="en-US" sz="1400" i="0">
                          <a:solidFill>
                            <a:schemeClr val="lt1"/>
                          </a:solidFill>
                        </a:rPr>
                        <a:t>PROGRESS</a:t>
                      </a:r>
                      <a:endParaRPr sz="1400" i="0">
                        <a:solidFill>
                          <a:schemeClr val="lt1"/>
                        </a:solidFill>
                        <a:latin typeface="Calibri"/>
                        <a:ea typeface="Calibri"/>
                        <a:cs typeface="Calibri"/>
                        <a:sym typeface="Calibri"/>
                      </a:endParaRPr>
                    </a:p>
                  </a:txBody>
                  <a:tcPr marL="68575" marR="68575" marT="0" marB="0">
                    <a:solidFill>
                      <a:srgbClr val="3F3F3F"/>
                    </a:solidFill>
                  </a:tcPr>
                </a:tc>
                <a:extLst>
                  <a:ext uri="{0D108BD9-81ED-4DB2-BD59-A6C34878D82A}">
                    <a16:rowId xmlns:a16="http://schemas.microsoft.com/office/drawing/2014/main" val="10000"/>
                  </a:ext>
                </a:extLst>
              </a:tr>
              <a:tr h="1487825">
                <a:tc>
                  <a:txBody>
                    <a:bodyPr/>
                    <a:lstStyle/>
                    <a:p>
                      <a:pPr marL="228600" marR="0" lvl="0" indent="-228600" algn="l" rtl="0">
                        <a:lnSpc>
                          <a:spcPct val="107000"/>
                        </a:lnSpc>
                        <a:spcBef>
                          <a:spcPts val="0"/>
                        </a:spcBef>
                        <a:spcAft>
                          <a:spcPts val="0"/>
                        </a:spcAft>
                        <a:buClr>
                          <a:schemeClr val="dk1"/>
                        </a:buClr>
                        <a:buSzPts val="1200"/>
                        <a:buFont typeface="Arial"/>
                        <a:buAutoNum type="arabicPeriod"/>
                      </a:pPr>
                      <a:r>
                        <a:rPr lang="en-US" sz="1200"/>
                        <a:t>Namibia-Ministry of Home Affairs &amp; Immigration (NMHAI)</a:t>
                      </a:r>
                      <a:endParaRPr sz="1200">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a:t>Birth certificates</a:t>
                      </a:r>
                      <a:endParaRPr/>
                    </a:p>
                    <a:p>
                      <a:pPr marL="342900" marR="0" lvl="0" indent="-342900" algn="l" rtl="0">
                        <a:lnSpc>
                          <a:spcPct val="107000"/>
                        </a:lnSpc>
                        <a:spcBef>
                          <a:spcPts val="0"/>
                        </a:spcBef>
                        <a:spcAft>
                          <a:spcPts val="0"/>
                        </a:spcAft>
                        <a:buClr>
                          <a:schemeClr val="dk1"/>
                        </a:buClr>
                        <a:buSzPts val="1200"/>
                        <a:buFont typeface="Noto Sans Symbols"/>
                        <a:buChar char="∙"/>
                      </a:pPr>
                      <a:r>
                        <a:rPr lang="en-US" sz="1200"/>
                        <a:t>Marriage certificates</a:t>
                      </a:r>
                      <a:endParaRPr/>
                    </a:p>
                    <a:p>
                      <a:pPr marL="342900" marR="0" lvl="0" indent="-342900" algn="l" rtl="0">
                        <a:lnSpc>
                          <a:spcPct val="107000"/>
                        </a:lnSpc>
                        <a:spcBef>
                          <a:spcPts val="0"/>
                        </a:spcBef>
                        <a:spcAft>
                          <a:spcPts val="0"/>
                        </a:spcAft>
                        <a:buClr>
                          <a:schemeClr val="dk1"/>
                        </a:buClr>
                        <a:buSzPts val="1200"/>
                        <a:buFont typeface="Noto Sans Symbols"/>
                        <a:buChar char="∙"/>
                      </a:pPr>
                      <a:r>
                        <a:rPr lang="en-US" sz="1200"/>
                        <a:t>Death certificates</a:t>
                      </a:r>
                      <a:endParaRPr sz="1200">
                        <a:solidFill>
                          <a:srgbClr val="595959"/>
                        </a:solidFill>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latin typeface="Calibri"/>
                          <a:ea typeface="Calibri"/>
                          <a:cs typeface="Calibri"/>
                          <a:sym typeface="Calibri"/>
                        </a:rPr>
                        <a:t>NMHAIS visited GPW on the 14</a:t>
                      </a:r>
                      <a:r>
                        <a:rPr lang="en-US" sz="1200" b="0" i="0" baseline="30000">
                          <a:solidFill>
                            <a:schemeClr val="dk1"/>
                          </a:solidFill>
                          <a:latin typeface="Calibri"/>
                          <a:ea typeface="Calibri"/>
                          <a:cs typeface="Calibri"/>
                          <a:sym typeface="Calibri"/>
                        </a:rPr>
                        <a:t>th</a:t>
                      </a:r>
                      <a:r>
                        <a:rPr lang="en-US" sz="1200" b="0" i="0">
                          <a:solidFill>
                            <a:schemeClr val="dk1"/>
                          </a:solidFill>
                          <a:latin typeface="Calibri"/>
                          <a:ea typeface="Calibri"/>
                          <a:cs typeface="Calibri"/>
                          <a:sym typeface="Calibri"/>
                        </a:rPr>
                        <a:t> and 15</a:t>
                      </a:r>
                      <a:r>
                        <a:rPr lang="en-US" sz="1200" b="0" i="0" baseline="30000">
                          <a:solidFill>
                            <a:schemeClr val="dk1"/>
                          </a:solidFill>
                          <a:latin typeface="Calibri"/>
                          <a:ea typeface="Calibri"/>
                          <a:cs typeface="Calibri"/>
                          <a:sym typeface="Calibri"/>
                        </a:rPr>
                        <a:t>th</a:t>
                      </a:r>
                      <a:r>
                        <a:rPr lang="en-US" sz="1200" b="0" i="0">
                          <a:solidFill>
                            <a:schemeClr val="dk1"/>
                          </a:solidFill>
                          <a:latin typeface="Calibri"/>
                          <a:ea typeface="Calibri"/>
                          <a:cs typeface="Calibri"/>
                          <a:sym typeface="Calibri"/>
                        </a:rPr>
                        <a:t> of March 2022. A new product (Refugee Permit) has been included in the portfolio</a:t>
                      </a:r>
                      <a:endParaRPr sz="1200" b="0" i="0">
                        <a:solidFill>
                          <a:schemeClr val="dk1"/>
                        </a:solidFill>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latin typeface="Calibri"/>
                          <a:ea typeface="Calibri"/>
                          <a:cs typeface="Calibri"/>
                          <a:sym typeface="Calibri"/>
                        </a:rPr>
                        <a:t>60 000 copies of Namibian birth certificates has been produced and delivered to Namibia (Windhoek) on 6 April 2022 </a:t>
                      </a:r>
                      <a:endParaRPr sz="1200" b="0" i="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1295550">
                <a:tc>
                  <a:txBody>
                    <a:bodyPr/>
                    <a:lstStyle/>
                    <a:p>
                      <a:pPr marL="0" marR="0" lvl="0" indent="0" algn="l" rtl="0">
                        <a:lnSpc>
                          <a:spcPct val="107000"/>
                        </a:lnSpc>
                        <a:spcBef>
                          <a:spcPts val="0"/>
                        </a:spcBef>
                        <a:spcAft>
                          <a:spcPts val="0"/>
                        </a:spcAft>
                        <a:buClr>
                          <a:schemeClr val="dk1"/>
                        </a:buClr>
                        <a:buSzPts val="1200"/>
                        <a:buFont typeface="Arial"/>
                        <a:buNone/>
                      </a:pPr>
                      <a:r>
                        <a:rPr lang="en-US" sz="1200"/>
                        <a:t>2.    Eswatini- University</a:t>
                      </a:r>
                      <a:endParaRPr sz="1200">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a:t>High security certificates (educational)</a:t>
                      </a:r>
                      <a:endParaRPr sz="1200">
                        <a:solidFill>
                          <a:srgbClr val="595959"/>
                        </a:solidFill>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rPr>
                        <a:t>75 Good Shepard  College certificates were printed on 03 March 2022</a:t>
                      </a:r>
                      <a:endParaRPr/>
                    </a:p>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rPr>
                        <a:t>1435 University certificates were printed on April 2022 </a:t>
                      </a:r>
                      <a:endParaRPr/>
                    </a:p>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rPr>
                        <a:t>29 Royal Eswatini Police Services certificate have been printed</a:t>
                      </a:r>
                      <a:endParaRPr sz="1200" b="0" i="0">
                        <a:solidFill>
                          <a:schemeClr val="dk1"/>
                        </a:solidFill>
                      </a:endParaRPr>
                    </a:p>
                  </a:txBody>
                  <a:tcPr marL="68575" marR="68575" marT="0" marB="0"/>
                </a:tc>
                <a:extLst>
                  <a:ext uri="{0D108BD9-81ED-4DB2-BD59-A6C34878D82A}">
                    <a16:rowId xmlns:a16="http://schemas.microsoft.com/office/drawing/2014/main" val="10002"/>
                  </a:ext>
                </a:extLst>
              </a:tr>
              <a:tr h="738625">
                <a:tc>
                  <a:txBody>
                    <a:bodyPr/>
                    <a:lstStyle/>
                    <a:p>
                      <a:pPr marL="228600" marR="0" lvl="0" indent="-228600" algn="l" rtl="0">
                        <a:lnSpc>
                          <a:spcPct val="107000"/>
                        </a:lnSpc>
                        <a:spcBef>
                          <a:spcPts val="0"/>
                        </a:spcBef>
                        <a:spcAft>
                          <a:spcPts val="0"/>
                        </a:spcAft>
                        <a:buClr>
                          <a:schemeClr val="dk1"/>
                        </a:buClr>
                        <a:buSzPts val="1200"/>
                        <a:buFont typeface="Arial"/>
                        <a:buAutoNum type="arabicPeriod" startAt="3"/>
                      </a:pPr>
                      <a:r>
                        <a:rPr lang="en-US" sz="1200"/>
                        <a:t>Examinations Council of </a:t>
                      </a:r>
                      <a:endParaRPr sz="1200"/>
                    </a:p>
                    <a:p>
                      <a:pPr marL="0" marR="0" lvl="0" indent="0" algn="l" rtl="0">
                        <a:lnSpc>
                          <a:spcPct val="107000"/>
                        </a:lnSpc>
                        <a:spcBef>
                          <a:spcPts val="0"/>
                        </a:spcBef>
                        <a:spcAft>
                          <a:spcPts val="0"/>
                        </a:spcAft>
                        <a:buClr>
                          <a:schemeClr val="dk1"/>
                        </a:buClr>
                        <a:buSzPts val="1200"/>
                        <a:buFont typeface="Arial"/>
                        <a:buNone/>
                      </a:pPr>
                      <a:r>
                        <a:rPr lang="en-US" sz="1200"/>
                        <a:t>     Eswatini</a:t>
                      </a:r>
                      <a:endParaRPr sz="1200">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a:t>Examination materials</a:t>
                      </a:r>
                      <a:endParaRPr sz="1200"/>
                    </a:p>
                    <a:p>
                      <a:pPr marL="342900" marR="0" lvl="0" indent="-342900" algn="l" rtl="0">
                        <a:lnSpc>
                          <a:spcPct val="107000"/>
                        </a:lnSpc>
                        <a:spcBef>
                          <a:spcPts val="0"/>
                        </a:spcBef>
                        <a:spcAft>
                          <a:spcPts val="0"/>
                        </a:spcAft>
                        <a:buClr>
                          <a:schemeClr val="dk1"/>
                        </a:buClr>
                        <a:buSzPts val="1200"/>
                        <a:buFont typeface="Noto Sans Symbols"/>
                        <a:buChar char="∙"/>
                      </a:pPr>
                      <a:r>
                        <a:rPr lang="en-US" sz="1200"/>
                        <a:t>High security certificates (educational)</a:t>
                      </a:r>
                      <a:endParaRPr sz="1200">
                        <a:solidFill>
                          <a:srgbClr val="595959"/>
                        </a:solidFill>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rPr>
                        <a:t>A tender proposal was submitted on 19 January 2022, at the exams council of eSwatini (currently awaiting feedback)</a:t>
                      </a:r>
                      <a:endParaRPr sz="1200" b="0" i="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1112650">
                <a:tc>
                  <a:txBody>
                    <a:bodyPr/>
                    <a:lstStyle/>
                    <a:p>
                      <a:pPr marL="0" marR="0" lvl="0" indent="0" algn="l" rtl="0">
                        <a:lnSpc>
                          <a:spcPct val="107000"/>
                        </a:lnSpc>
                        <a:spcBef>
                          <a:spcPts val="0"/>
                        </a:spcBef>
                        <a:spcAft>
                          <a:spcPts val="0"/>
                        </a:spcAft>
                        <a:buClr>
                          <a:schemeClr val="dk1"/>
                        </a:buClr>
                        <a:buSzPts val="1200"/>
                        <a:buFont typeface="Arial"/>
                        <a:buNone/>
                      </a:pPr>
                      <a:r>
                        <a:rPr lang="en-US" sz="1200"/>
                        <a:t>4.    Somalia</a:t>
                      </a:r>
                      <a:endParaRPr sz="1200">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a:t>Security documents (identity, travel, high security certificates and examination materials)</a:t>
                      </a:r>
                      <a:endParaRPr sz="1200">
                        <a:solidFill>
                          <a:srgbClr val="595959"/>
                        </a:solidFill>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rPr>
                        <a:t>Site visit and factory tour was conducted on 28 February 2022</a:t>
                      </a:r>
                      <a:endParaRPr/>
                    </a:p>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rPr>
                        <a:t>Customer’s key interest is on strategic partnership, for the resuscitation of the Somalian Government Press</a:t>
                      </a:r>
                      <a:endParaRPr sz="1200" b="0" i="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1"/>
          <p:cNvSpPr txBox="1">
            <a:spLocks noGrp="1"/>
          </p:cNvSpPr>
          <p:nvPr>
            <p:ph type="title"/>
          </p:nvPr>
        </p:nvSpPr>
        <p:spPr>
          <a:xfrm>
            <a:off x="0" y="1"/>
            <a:ext cx="9236400" cy="61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0"/>
              <a:buFont typeface="Arial"/>
              <a:buNone/>
            </a:pPr>
            <a:r>
              <a:rPr lang="en-US" sz="3000"/>
              <a:t>New Product Development Projects: SADC, cont..</a:t>
            </a:r>
            <a:endParaRPr sz="3000"/>
          </a:p>
        </p:txBody>
      </p:sp>
      <p:sp>
        <p:nvSpPr>
          <p:cNvPr id="364" name="Google Shape;364;p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a:t>
            </a:r>
            <a:endParaRPr/>
          </a:p>
        </p:txBody>
      </p:sp>
      <p:graphicFrame>
        <p:nvGraphicFramePr>
          <p:cNvPr id="365" name="Google Shape;365;p61"/>
          <p:cNvGraphicFramePr/>
          <p:nvPr/>
        </p:nvGraphicFramePr>
        <p:xfrm>
          <a:off x="392544" y="865202"/>
          <a:ext cx="3000000" cy="3000000"/>
        </p:xfrm>
        <a:graphic>
          <a:graphicData uri="http://schemas.openxmlformats.org/drawingml/2006/table">
            <a:tbl>
              <a:tblPr firstRow="1" firstCol="1" bandRow="1">
                <a:noFill/>
                <a:tableStyleId>{30B9576F-491F-4300-B415-43A4905A05D2}</a:tableStyleId>
              </a:tblPr>
              <a:tblGrid>
                <a:gridCol w="2872050">
                  <a:extLst>
                    <a:ext uri="{9D8B030D-6E8A-4147-A177-3AD203B41FA5}">
                      <a16:colId xmlns:a16="http://schemas.microsoft.com/office/drawing/2014/main" val="20000"/>
                    </a:ext>
                  </a:extLst>
                </a:gridCol>
                <a:gridCol w="2872050">
                  <a:extLst>
                    <a:ext uri="{9D8B030D-6E8A-4147-A177-3AD203B41FA5}">
                      <a16:colId xmlns:a16="http://schemas.microsoft.com/office/drawing/2014/main" val="20001"/>
                    </a:ext>
                  </a:extLst>
                </a:gridCol>
                <a:gridCol w="2873025">
                  <a:extLst>
                    <a:ext uri="{9D8B030D-6E8A-4147-A177-3AD203B41FA5}">
                      <a16:colId xmlns:a16="http://schemas.microsoft.com/office/drawing/2014/main" val="20002"/>
                    </a:ext>
                  </a:extLst>
                </a:gridCol>
              </a:tblGrid>
              <a:tr h="351400">
                <a:tc>
                  <a:txBody>
                    <a:bodyPr/>
                    <a:lstStyle/>
                    <a:p>
                      <a:pPr marL="0" marR="0" lvl="0" indent="0" algn="ctr" rtl="0">
                        <a:lnSpc>
                          <a:spcPct val="107000"/>
                        </a:lnSpc>
                        <a:spcBef>
                          <a:spcPts val="0"/>
                        </a:spcBef>
                        <a:spcAft>
                          <a:spcPts val="0"/>
                        </a:spcAft>
                        <a:buNone/>
                      </a:pPr>
                      <a:r>
                        <a:rPr lang="en-US" sz="1400">
                          <a:solidFill>
                            <a:schemeClr val="lt1"/>
                          </a:solidFill>
                        </a:rPr>
                        <a:t>CUSTOMER</a:t>
                      </a:r>
                      <a:endParaRPr sz="1400">
                        <a:solidFill>
                          <a:schemeClr val="lt1"/>
                        </a:solidFill>
                        <a:latin typeface="Calibri"/>
                        <a:ea typeface="Calibri"/>
                        <a:cs typeface="Calibri"/>
                        <a:sym typeface="Calibri"/>
                      </a:endParaRPr>
                    </a:p>
                  </a:txBody>
                  <a:tcPr marL="68575" marR="68575" marT="0" marB="0">
                    <a:solidFill>
                      <a:srgbClr val="3F3F3F"/>
                    </a:solidFill>
                  </a:tcPr>
                </a:tc>
                <a:tc>
                  <a:txBody>
                    <a:bodyPr/>
                    <a:lstStyle/>
                    <a:p>
                      <a:pPr marL="0" marR="0" lvl="0" indent="0" algn="ctr" rtl="0">
                        <a:lnSpc>
                          <a:spcPct val="107000"/>
                        </a:lnSpc>
                        <a:spcBef>
                          <a:spcPts val="0"/>
                        </a:spcBef>
                        <a:spcAft>
                          <a:spcPts val="0"/>
                        </a:spcAft>
                        <a:buNone/>
                      </a:pPr>
                      <a:r>
                        <a:rPr lang="en-US" sz="1400">
                          <a:solidFill>
                            <a:schemeClr val="lt1"/>
                          </a:solidFill>
                        </a:rPr>
                        <a:t>TARGETED PRODUCT(S)</a:t>
                      </a:r>
                      <a:endParaRPr sz="1400">
                        <a:solidFill>
                          <a:schemeClr val="lt1"/>
                        </a:solidFill>
                        <a:latin typeface="Calibri"/>
                        <a:ea typeface="Calibri"/>
                        <a:cs typeface="Calibri"/>
                        <a:sym typeface="Calibri"/>
                      </a:endParaRPr>
                    </a:p>
                  </a:txBody>
                  <a:tcPr marL="68575" marR="68575" marT="0" marB="0">
                    <a:solidFill>
                      <a:srgbClr val="3F3F3F"/>
                    </a:solidFill>
                  </a:tcPr>
                </a:tc>
                <a:tc>
                  <a:txBody>
                    <a:bodyPr/>
                    <a:lstStyle/>
                    <a:p>
                      <a:pPr marL="0" marR="0" lvl="0" indent="0" algn="ctr" rtl="0">
                        <a:lnSpc>
                          <a:spcPct val="107000"/>
                        </a:lnSpc>
                        <a:spcBef>
                          <a:spcPts val="0"/>
                        </a:spcBef>
                        <a:spcAft>
                          <a:spcPts val="0"/>
                        </a:spcAft>
                        <a:buNone/>
                      </a:pPr>
                      <a:r>
                        <a:rPr lang="en-US" sz="1400" i="0">
                          <a:solidFill>
                            <a:schemeClr val="lt1"/>
                          </a:solidFill>
                        </a:rPr>
                        <a:t>PROGRESS</a:t>
                      </a:r>
                      <a:endParaRPr sz="1400" i="0">
                        <a:solidFill>
                          <a:schemeClr val="lt1"/>
                        </a:solidFill>
                        <a:latin typeface="Calibri"/>
                        <a:ea typeface="Calibri"/>
                        <a:cs typeface="Calibri"/>
                        <a:sym typeface="Calibri"/>
                      </a:endParaRPr>
                    </a:p>
                  </a:txBody>
                  <a:tcPr marL="68575" marR="68575" marT="0" marB="0">
                    <a:solidFill>
                      <a:srgbClr val="3F3F3F"/>
                    </a:solidFill>
                  </a:tcPr>
                </a:tc>
                <a:extLst>
                  <a:ext uri="{0D108BD9-81ED-4DB2-BD59-A6C34878D82A}">
                    <a16:rowId xmlns:a16="http://schemas.microsoft.com/office/drawing/2014/main" val="10000"/>
                  </a:ext>
                </a:extLst>
              </a:tr>
              <a:tr h="1205000">
                <a:tc>
                  <a:txBody>
                    <a:bodyPr/>
                    <a:lstStyle/>
                    <a:p>
                      <a:pPr marL="0" marR="0" lvl="0" indent="0" algn="l" rtl="0">
                        <a:lnSpc>
                          <a:spcPct val="107000"/>
                        </a:lnSpc>
                        <a:spcBef>
                          <a:spcPts val="0"/>
                        </a:spcBef>
                        <a:spcAft>
                          <a:spcPts val="0"/>
                        </a:spcAft>
                        <a:buClr>
                          <a:schemeClr val="dk1"/>
                        </a:buClr>
                        <a:buSzPts val="1200"/>
                        <a:buFont typeface="Arial"/>
                        <a:buNone/>
                      </a:pPr>
                      <a:r>
                        <a:rPr lang="en-US" sz="1200"/>
                        <a:t>5.    Kenya Government Press</a:t>
                      </a:r>
                      <a:endParaRPr sz="1200">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a:t>High security documents (ID’s, travel documents, high security certificates, examination materials and rubber stamps)</a:t>
                      </a:r>
                      <a:endParaRPr sz="1200">
                        <a:solidFill>
                          <a:srgbClr val="595959"/>
                        </a:solidFill>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latin typeface="Calibri"/>
                          <a:ea typeface="Calibri"/>
                          <a:cs typeface="Calibri"/>
                          <a:sym typeface="Calibri"/>
                        </a:rPr>
                        <a:t>An MOU was signed by both parties in December 2021</a:t>
                      </a:r>
                      <a:endParaRPr/>
                    </a:p>
                  </a:txBody>
                  <a:tcPr marL="68575" marR="68575" marT="0" marB="0"/>
                </a:tc>
                <a:extLst>
                  <a:ext uri="{0D108BD9-81ED-4DB2-BD59-A6C34878D82A}">
                    <a16:rowId xmlns:a16="http://schemas.microsoft.com/office/drawing/2014/main" val="10001"/>
                  </a:ext>
                </a:extLst>
              </a:tr>
              <a:tr h="1205000">
                <a:tc>
                  <a:txBody>
                    <a:bodyPr/>
                    <a:lstStyle/>
                    <a:p>
                      <a:pPr marL="0" marR="0" lvl="0" indent="0" algn="l" rtl="0">
                        <a:lnSpc>
                          <a:spcPct val="107000"/>
                        </a:lnSpc>
                        <a:spcBef>
                          <a:spcPts val="0"/>
                        </a:spcBef>
                        <a:spcAft>
                          <a:spcPts val="0"/>
                        </a:spcAft>
                        <a:buClr>
                          <a:schemeClr val="dk1"/>
                        </a:buClr>
                        <a:buSzPts val="1200"/>
                        <a:buFont typeface="Arial"/>
                        <a:buNone/>
                      </a:pPr>
                      <a:r>
                        <a:rPr lang="en-US" sz="1200"/>
                        <a:t>6.    Lesotho</a:t>
                      </a:r>
                      <a:endParaRPr sz="1200">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a:t>High security documents (identity, travel, high security certificates and examination materials)</a:t>
                      </a:r>
                      <a:endParaRPr/>
                    </a:p>
                    <a:p>
                      <a:pPr marL="342900" marR="0" lvl="0" indent="-342900" algn="l" rtl="0">
                        <a:lnSpc>
                          <a:spcPct val="107000"/>
                        </a:lnSpc>
                        <a:spcBef>
                          <a:spcPts val="0"/>
                        </a:spcBef>
                        <a:spcAft>
                          <a:spcPts val="0"/>
                        </a:spcAft>
                        <a:buClr>
                          <a:schemeClr val="dk1"/>
                        </a:buClr>
                        <a:buSzPts val="1200"/>
                        <a:buFont typeface="Noto Sans Symbols"/>
                        <a:buChar char="∙"/>
                      </a:pPr>
                      <a:r>
                        <a:rPr lang="en-US" sz="1200"/>
                        <a:t>Para-Security documents</a:t>
                      </a:r>
                      <a:endParaRPr sz="1200">
                        <a:solidFill>
                          <a:srgbClr val="595959"/>
                        </a:solidFill>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rPr>
                        <a:t>Awaiting delegation’s visit to GPW</a:t>
                      </a:r>
                      <a:endParaRPr sz="1200" b="0" i="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1397775">
                <a:tc>
                  <a:txBody>
                    <a:bodyPr/>
                    <a:lstStyle/>
                    <a:p>
                      <a:pPr marL="0" marR="0" lvl="0" indent="0" algn="l" rtl="0">
                        <a:lnSpc>
                          <a:spcPct val="107000"/>
                        </a:lnSpc>
                        <a:spcBef>
                          <a:spcPts val="0"/>
                        </a:spcBef>
                        <a:spcAft>
                          <a:spcPts val="0"/>
                        </a:spcAft>
                        <a:buClr>
                          <a:schemeClr val="dk1"/>
                        </a:buClr>
                        <a:buSzPts val="1200"/>
                        <a:buFont typeface="Arial"/>
                        <a:buNone/>
                      </a:pPr>
                      <a:r>
                        <a:rPr lang="en-US" sz="1200"/>
                        <a:t>7.    Ethiopia</a:t>
                      </a:r>
                      <a:endParaRPr sz="1200">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a:t>High security documents (identity documents)</a:t>
                      </a:r>
                      <a:endParaRPr sz="1200">
                        <a:solidFill>
                          <a:srgbClr val="595959"/>
                        </a:solidFill>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rPr>
                        <a:t>Awaiting delegation’s visit to GPW</a:t>
                      </a:r>
                      <a:endParaRPr/>
                    </a:p>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latin typeface="Calibri"/>
                          <a:ea typeface="Calibri"/>
                          <a:cs typeface="Calibri"/>
                          <a:sym typeface="Calibri"/>
                        </a:rPr>
                        <a:t>Co-ordinated through Ethiopian DIRCO</a:t>
                      </a:r>
                      <a:endParaRPr sz="1200" b="0" i="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1191700">
                <a:tc>
                  <a:txBody>
                    <a:bodyPr/>
                    <a:lstStyle/>
                    <a:p>
                      <a:pPr marL="0" marR="0" lvl="0" indent="0" algn="l" rtl="0">
                        <a:lnSpc>
                          <a:spcPct val="107000"/>
                        </a:lnSpc>
                        <a:spcBef>
                          <a:spcPts val="0"/>
                        </a:spcBef>
                        <a:spcAft>
                          <a:spcPts val="0"/>
                        </a:spcAft>
                        <a:buClr>
                          <a:schemeClr val="dk1"/>
                        </a:buClr>
                        <a:buSzPts val="1200"/>
                        <a:buFont typeface="Arial"/>
                        <a:buNone/>
                      </a:pPr>
                      <a:r>
                        <a:rPr lang="en-US" sz="1200"/>
                        <a:t>8.    DRC</a:t>
                      </a:r>
                      <a:endParaRPr sz="1200">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a:t>High security documents (Travel documents)</a:t>
                      </a:r>
                      <a:endParaRPr sz="1200">
                        <a:solidFill>
                          <a:srgbClr val="595959"/>
                        </a:solidFill>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rPr>
                        <a:t>A tender is currently out for the production of Identity Documents</a:t>
                      </a:r>
                      <a:endParaRPr/>
                    </a:p>
                    <a:p>
                      <a:pPr marL="342900" marR="0" lvl="0" indent="-342900" algn="l" rtl="0">
                        <a:lnSpc>
                          <a:spcPct val="107000"/>
                        </a:lnSpc>
                        <a:spcBef>
                          <a:spcPts val="0"/>
                        </a:spcBef>
                        <a:spcAft>
                          <a:spcPts val="0"/>
                        </a:spcAft>
                        <a:buClr>
                          <a:schemeClr val="dk1"/>
                        </a:buClr>
                        <a:buSzPts val="1200"/>
                        <a:buFont typeface="Noto Sans Symbols"/>
                        <a:buChar char="∙"/>
                      </a:pPr>
                      <a:r>
                        <a:rPr lang="en-US" sz="1200" b="0" i="0">
                          <a:solidFill>
                            <a:schemeClr val="dk1"/>
                          </a:solidFill>
                        </a:rPr>
                        <a:t>We are  busy trying to source all required tender documentation</a:t>
                      </a:r>
                      <a:endParaRPr/>
                    </a:p>
                  </a:txBody>
                  <a:tcPr marL="68575" marR="6857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2"/>
          <p:cNvSpPr txBox="1">
            <a:spLocks noGrp="1"/>
          </p:cNvSpPr>
          <p:nvPr>
            <p:ph type="title"/>
          </p:nvPr>
        </p:nvSpPr>
        <p:spPr>
          <a:xfrm>
            <a:off x="220807" y="0"/>
            <a:ext cx="8496300" cy="68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rial"/>
              <a:buNone/>
            </a:pPr>
            <a:r>
              <a:rPr lang="en-US"/>
              <a:t>Reviewed organizational structure</a:t>
            </a:r>
            <a:endParaRPr/>
          </a:p>
        </p:txBody>
      </p:sp>
      <p:sp>
        <p:nvSpPr>
          <p:cNvPr id="371" name="Google Shape;371;p62"/>
          <p:cNvSpPr txBox="1">
            <a:spLocks noGrp="1"/>
          </p:cNvSpPr>
          <p:nvPr>
            <p:ph type="body" idx="1"/>
          </p:nvPr>
        </p:nvSpPr>
        <p:spPr>
          <a:xfrm>
            <a:off x="323273" y="1217758"/>
            <a:ext cx="8630100" cy="46473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1800"/>
              <a:buChar char="•"/>
            </a:pPr>
            <a:r>
              <a:rPr lang="en-US" sz="1800"/>
              <a:t>GPW has been engaged in the process of reviewing its organizational structure.</a:t>
            </a:r>
            <a:endParaRPr/>
          </a:p>
          <a:p>
            <a:pPr marL="342900" lvl="0" indent="-342900" algn="l" rtl="0">
              <a:lnSpc>
                <a:spcPct val="150000"/>
              </a:lnSpc>
              <a:spcBef>
                <a:spcPts val="360"/>
              </a:spcBef>
              <a:spcAft>
                <a:spcPts val="0"/>
              </a:spcAft>
              <a:buClr>
                <a:schemeClr val="dk1"/>
              </a:buClr>
              <a:buSzPts val="1800"/>
              <a:buChar char="•"/>
            </a:pPr>
            <a:r>
              <a:rPr lang="en-US" sz="1800"/>
              <a:t>Various consultative processes were followed amongst others, with the DPSA, GPW’s management and officials as well as organized labour.</a:t>
            </a:r>
            <a:endParaRPr/>
          </a:p>
          <a:p>
            <a:pPr marL="342900" lvl="0" indent="-342900" algn="l" rtl="0">
              <a:lnSpc>
                <a:spcPct val="150000"/>
              </a:lnSpc>
              <a:spcBef>
                <a:spcPts val="360"/>
              </a:spcBef>
              <a:spcAft>
                <a:spcPts val="0"/>
              </a:spcAft>
              <a:buClr>
                <a:schemeClr val="dk1"/>
              </a:buClr>
              <a:buSzPts val="1800"/>
              <a:buChar char="•"/>
            </a:pPr>
            <a:r>
              <a:rPr lang="en-US" sz="1800"/>
              <a:t>The Minister of Home Affairs approved the structure and the Minister of DPSA concurred with the revised structure with recommendations, the latter which were incorporated by GPW.</a:t>
            </a:r>
            <a:endParaRPr/>
          </a:p>
          <a:p>
            <a:pPr marL="342900" lvl="0" indent="-342900" algn="l" rtl="0">
              <a:lnSpc>
                <a:spcPct val="150000"/>
              </a:lnSpc>
              <a:spcBef>
                <a:spcPts val="360"/>
              </a:spcBef>
              <a:spcAft>
                <a:spcPts val="0"/>
              </a:spcAft>
              <a:buClr>
                <a:schemeClr val="dk1"/>
              </a:buClr>
              <a:buSzPts val="1800"/>
              <a:buChar char="•"/>
            </a:pPr>
            <a:r>
              <a:rPr lang="en-US" sz="1800"/>
              <a:t>The new structure bolsters GPW’s capacity in all areas particularly the core services, ICT and Finance, to support growth into being on par with new trends in the printing industry and investing in research and development.</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3"/>
          <p:cNvSpPr txBox="1">
            <a:spLocks noGrp="1"/>
          </p:cNvSpPr>
          <p:nvPr>
            <p:ph type="title"/>
          </p:nvPr>
        </p:nvSpPr>
        <p:spPr>
          <a:xfrm>
            <a:off x="110836" y="274638"/>
            <a:ext cx="8820600" cy="57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600"/>
              <a:buFont typeface="Arial"/>
              <a:buNone/>
            </a:pPr>
            <a:r>
              <a:rPr lang="en-US">
                <a:solidFill>
                  <a:srgbClr val="000000"/>
                </a:solidFill>
              </a:rPr>
              <a:t>Update on filling of critical posts</a:t>
            </a:r>
            <a:endParaRPr/>
          </a:p>
        </p:txBody>
      </p:sp>
      <p:sp>
        <p:nvSpPr>
          <p:cNvPr id="377" name="Google Shape;377;p63"/>
          <p:cNvSpPr txBox="1">
            <a:spLocks noGrp="1"/>
          </p:cNvSpPr>
          <p:nvPr>
            <p:ph type="body" idx="1"/>
          </p:nvPr>
        </p:nvSpPr>
        <p:spPr>
          <a:xfrm>
            <a:off x="304800" y="1169377"/>
            <a:ext cx="8728500" cy="48270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800"/>
              <a:buNone/>
            </a:pPr>
            <a:r>
              <a:rPr lang="en-US" sz="1800">
                <a:latin typeface="Arial"/>
                <a:ea typeface="Arial"/>
                <a:cs typeface="Arial"/>
                <a:sym typeface="Arial"/>
              </a:rPr>
              <a:t>There has been a drive in filling the critical vacant posts in GPW</a:t>
            </a:r>
            <a:endParaRPr/>
          </a:p>
          <a:p>
            <a:pPr marL="0" lvl="0" indent="0" algn="just" rtl="0">
              <a:spcBef>
                <a:spcPts val="0"/>
              </a:spcBef>
              <a:spcAft>
                <a:spcPts val="0"/>
              </a:spcAft>
              <a:buClr>
                <a:schemeClr val="dk1"/>
              </a:buClr>
              <a:buSzPts val="1800"/>
              <a:buNone/>
            </a:pPr>
            <a:endParaRPr sz="1800">
              <a:latin typeface="Arial"/>
              <a:ea typeface="Arial"/>
              <a:cs typeface="Arial"/>
              <a:sym typeface="Arial"/>
            </a:endParaRPr>
          </a:p>
          <a:p>
            <a:pPr marL="342900" lvl="0" indent="-342900" algn="just" rtl="0">
              <a:spcBef>
                <a:spcPts val="0"/>
              </a:spcBef>
              <a:spcAft>
                <a:spcPts val="0"/>
              </a:spcAft>
              <a:buClr>
                <a:schemeClr val="dk1"/>
              </a:buClr>
              <a:buSzPts val="1800"/>
              <a:buChar char="•"/>
            </a:pPr>
            <a:r>
              <a:rPr lang="en-US" sz="1800">
                <a:latin typeface="Arial"/>
                <a:ea typeface="Arial"/>
                <a:cs typeface="Arial"/>
                <a:sym typeface="Arial"/>
              </a:rPr>
              <a:t>Director Facility Management – Filled effective 1</a:t>
            </a:r>
            <a:r>
              <a:rPr lang="en-US" sz="1800" baseline="30000">
                <a:latin typeface="Arial"/>
                <a:ea typeface="Arial"/>
                <a:cs typeface="Arial"/>
                <a:sym typeface="Arial"/>
              </a:rPr>
              <a:t>st</a:t>
            </a:r>
            <a:r>
              <a:rPr lang="en-US" sz="1800">
                <a:latin typeface="Arial"/>
                <a:ea typeface="Arial"/>
                <a:cs typeface="Arial"/>
                <a:sym typeface="Arial"/>
              </a:rPr>
              <a:t> April 2022</a:t>
            </a:r>
            <a:endParaRPr/>
          </a:p>
          <a:p>
            <a:pPr marL="342900" lvl="0" indent="-342900" algn="just" rtl="0">
              <a:spcBef>
                <a:spcPts val="0"/>
              </a:spcBef>
              <a:spcAft>
                <a:spcPts val="0"/>
              </a:spcAft>
              <a:buClr>
                <a:schemeClr val="dk1"/>
              </a:buClr>
              <a:buSzPts val="1800"/>
              <a:buChar char="•"/>
            </a:pPr>
            <a:r>
              <a:rPr lang="en-US" sz="1800">
                <a:latin typeface="Arial"/>
                <a:ea typeface="Arial"/>
                <a:cs typeface="Arial"/>
                <a:sym typeface="Arial"/>
              </a:rPr>
              <a:t>Chief Director: ICT (CIO) – Interviews completed</a:t>
            </a:r>
            <a:endParaRPr/>
          </a:p>
          <a:p>
            <a:pPr marL="342900" lvl="0" indent="-342900" algn="just" rtl="0">
              <a:spcBef>
                <a:spcPts val="0"/>
              </a:spcBef>
              <a:spcAft>
                <a:spcPts val="0"/>
              </a:spcAft>
              <a:buClr>
                <a:schemeClr val="dk1"/>
              </a:buClr>
              <a:buSzPts val="1800"/>
              <a:buChar char="•"/>
            </a:pPr>
            <a:r>
              <a:rPr lang="en-US" sz="1800">
                <a:latin typeface="Arial"/>
                <a:ea typeface="Arial"/>
                <a:cs typeface="Arial"/>
                <a:sym typeface="Arial"/>
              </a:rPr>
              <a:t>Director Legal Services – In process</a:t>
            </a:r>
            <a:endParaRPr/>
          </a:p>
          <a:p>
            <a:pPr marL="342900" lvl="0" indent="-342900" algn="just" rtl="0">
              <a:spcBef>
                <a:spcPts val="0"/>
              </a:spcBef>
              <a:spcAft>
                <a:spcPts val="0"/>
              </a:spcAft>
              <a:buClr>
                <a:schemeClr val="dk1"/>
              </a:buClr>
              <a:buSzPts val="1800"/>
              <a:buChar char="•"/>
            </a:pPr>
            <a:r>
              <a:rPr lang="en-US" sz="1800">
                <a:latin typeface="Arial"/>
                <a:ea typeface="Arial"/>
                <a:cs typeface="Arial"/>
                <a:sym typeface="Arial"/>
              </a:rPr>
              <a:t>The recruitment process of all critical vacant posts as at 31 March 2022 is underway and should be finalized in May 2022.</a:t>
            </a:r>
            <a:endParaRPr/>
          </a:p>
          <a:p>
            <a:pPr marL="342900" lvl="0" indent="-342900" algn="just" rtl="0">
              <a:spcBef>
                <a:spcPts val="0"/>
              </a:spcBef>
              <a:spcAft>
                <a:spcPts val="0"/>
              </a:spcAft>
              <a:buClr>
                <a:schemeClr val="dk1"/>
              </a:buClr>
              <a:buSzPts val="1800"/>
              <a:buChar char="•"/>
            </a:pPr>
            <a:r>
              <a:rPr lang="en-US" sz="1800">
                <a:latin typeface="Arial"/>
                <a:ea typeface="Arial"/>
                <a:cs typeface="Arial"/>
                <a:sym typeface="Arial"/>
              </a:rPr>
              <a:t>Chief Director: ICT (CIO) interviews already conducted in April 2022.</a:t>
            </a:r>
            <a:endParaRPr/>
          </a:p>
          <a:p>
            <a:pPr marL="0" lvl="0" indent="0" algn="just" rtl="0">
              <a:spcBef>
                <a:spcPts val="0"/>
              </a:spcBef>
              <a:spcAft>
                <a:spcPts val="0"/>
              </a:spcAft>
              <a:buClr>
                <a:schemeClr val="dk1"/>
              </a:buClr>
              <a:buSzPts val="1800"/>
              <a:buNone/>
            </a:pPr>
            <a:endParaRPr sz="1800">
              <a:latin typeface="Arial"/>
              <a:ea typeface="Arial"/>
              <a:cs typeface="Arial"/>
              <a:sym typeface="Arial"/>
            </a:endParaRPr>
          </a:p>
          <a:p>
            <a:pPr marL="342900" lvl="0" indent="-342900" algn="just" rtl="0">
              <a:spcBef>
                <a:spcPts val="0"/>
              </a:spcBef>
              <a:spcAft>
                <a:spcPts val="0"/>
              </a:spcAft>
              <a:buClr>
                <a:schemeClr val="dk1"/>
              </a:buClr>
              <a:buSzPts val="1800"/>
              <a:buChar char="•"/>
            </a:pPr>
            <a:r>
              <a:rPr lang="en-US" sz="1800">
                <a:latin typeface="Arial"/>
                <a:ea typeface="Arial"/>
                <a:cs typeface="Arial"/>
                <a:sym typeface="Arial"/>
              </a:rPr>
              <a:t>Three posts on the level of General Manage (DDG – level) have been approved in the revised approved organizational structure effective from 1 April 2022 and will be advertised during May 2022 as job evaluation is in the process of finalization. These posts include:-</a:t>
            </a:r>
            <a:endParaRPr/>
          </a:p>
          <a:p>
            <a:pPr marL="742950" lvl="1" indent="-285750" algn="just" rtl="0">
              <a:spcBef>
                <a:spcPts val="0"/>
              </a:spcBef>
              <a:spcAft>
                <a:spcPts val="0"/>
              </a:spcAft>
              <a:buClr>
                <a:schemeClr val="dk1"/>
              </a:buClr>
              <a:buSzPts val="1800"/>
              <a:buChar char="–"/>
            </a:pPr>
            <a:r>
              <a:rPr lang="en-US" sz="1800">
                <a:latin typeface="Arial"/>
                <a:ea typeface="Arial"/>
                <a:cs typeface="Arial"/>
                <a:sym typeface="Arial"/>
              </a:rPr>
              <a:t>General Manager: Manufacturing and Engineering</a:t>
            </a:r>
            <a:endParaRPr/>
          </a:p>
          <a:p>
            <a:pPr marL="742950" lvl="1" indent="-285750" algn="just" rtl="0">
              <a:spcBef>
                <a:spcPts val="0"/>
              </a:spcBef>
              <a:spcAft>
                <a:spcPts val="0"/>
              </a:spcAft>
              <a:buClr>
                <a:schemeClr val="dk1"/>
              </a:buClr>
              <a:buSzPts val="1800"/>
              <a:buChar char="–"/>
            </a:pPr>
            <a:r>
              <a:rPr lang="en-US" sz="1800">
                <a:latin typeface="Arial"/>
                <a:ea typeface="Arial"/>
                <a:cs typeface="Arial"/>
                <a:sym typeface="Arial"/>
              </a:rPr>
              <a:t>General Manager: Operations Management</a:t>
            </a:r>
            <a:endParaRPr/>
          </a:p>
          <a:p>
            <a:pPr marL="742950" lvl="1" indent="-285750" algn="just" rtl="0">
              <a:spcBef>
                <a:spcPts val="0"/>
              </a:spcBef>
              <a:spcAft>
                <a:spcPts val="0"/>
              </a:spcAft>
              <a:buClr>
                <a:schemeClr val="dk1"/>
              </a:buClr>
              <a:buSzPts val="1800"/>
              <a:buChar char="–"/>
            </a:pPr>
            <a:r>
              <a:rPr lang="en-US" sz="1800">
                <a:latin typeface="Arial"/>
                <a:ea typeface="Arial"/>
                <a:cs typeface="Arial"/>
                <a:sym typeface="Arial"/>
              </a:rPr>
              <a:t>General Manager: Corporate Services</a:t>
            </a:r>
            <a:endParaRPr sz="1800">
              <a:latin typeface="Arial"/>
              <a:ea typeface="Arial"/>
              <a:cs typeface="Arial"/>
              <a:sym typeface="Arial"/>
            </a:endParaRPr>
          </a:p>
          <a:p>
            <a:pPr marL="400050" lvl="1" indent="0" algn="just" rtl="0">
              <a:spcBef>
                <a:spcPts val="0"/>
              </a:spcBef>
              <a:spcAft>
                <a:spcPts val="0"/>
              </a:spcAft>
              <a:buClr>
                <a:schemeClr val="dk1"/>
              </a:buClr>
              <a:buSzPts val="1800"/>
              <a:buNone/>
            </a:pPr>
            <a:endParaRPr sz="1800">
              <a:solidFill>
                <a:srgbClr val="FF0000"/>
              </a:solidFill>
              <a:latin typeface="Arial"/>
              <a:ea typeface="Arial"/>
              <a:cs typeface="Arial"/>
              <a:sym typeface="Arial"/>
            </a:endParaRPr>
          </a:p>
          <a:p>
            <a:pPr marL="0" lvl="0" indent="0" algn="just" rtl="0">
              <a:spcBef>
                <a:spcPts val="0"/>
              </a:spcBef>
              <a:spcAft>
                <a:spcPts val="0"/>
              </a:spcAft>
              <a:buClr>
                <a:schemeClr val="dk1"/>
              </a:buClr>
              <a:buSzPts val="1600"/>
              <a:buNone/>
            </a:pPr>
            <a:endParaRPr sz="16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4"/>
          <p:cNvSpPr txBox="1">
            <a:spLocks noGrp="1"/>
          </p:cNvSpPr>
          <p:nvPr>
            <p:ph type="title"/>
          </p:nvPr>
        </p:nvSpPr>
        <p:spPr>
          <a:xfrm>
            <a:off x="415637" y="129309"/>
            <a:ext cx="7104300" cy="894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rial"/>
              <a:buNone/>
            </a:pPr>
            <a:r>
              <a:rPr lang="en-US" sz="3600" b="1">
                <a:latin typeface="Arial"/>
                <a:ea typeface="Arial"/>
                <a:cs typeface="Arial"/>
                <a:sym typeface="Arial"/>
              </a:rPr>
              <a:t>Infrastructure projects</a:t>
            </a:r>
            <a:endParaRPr sz="3600"/>
          </a:p>
        </p:txBody>
      </p:sp>
      <p:sp>
        <p:nvSpPr>
          <p:cNvPr id="383" name="Google Shape;383;p64"/>
          <p:cNvSpPr txBox="1"/>
          <p:nvPr/>
        </p:nvSpPr>
        <p:spPr>
          <a:xfrm>
            <a:off x="277092" y="1306945"/>
            <a:ext cx="8756100" cy="381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Masterplan project:</a:t>
            </a:r>
            <a:endParaRPr/>
          </a:p>
          <a:p>
            <a:pPr marL="0" marR="0" lvl="0" indent="0" algn="l" rtl="0">
              <a:spcBef>
                <a:spcPts val="0"/>
              </a:spcBef>
              <a:spcAft>
                <a:spcPts val="0"/>
              </a:spcAft>
              <a:buClr>
                <a:schemeClr val="dk1"/>
              </a:buClr>
              <a:buSzPts val="2000"/>
              <a:buFont typeface="Calibri"/>
              <a:buNone/>
            </a:pPr>
            <a:endParaRPr sz="2000" b="1">
              <a:solidFill>
                <a:schemeClr val="dk1"/>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Memorandum of Agreement being finalised between DPWI and DBSA</a:t>
            </a:r>
            <a:endParaRPr/>
          </a:p>
          <a:p>
            <a:pPr marL="0" marR="0" lvl="0" indent="0" algn="l" rtl="0">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Obtained a 3-year deviation from National Treasury to implement the project through the DBSA as an implementing agent</a:t>
            </a:r>
            <a:endParaRPr/>
          </a:p>
          <a:p>
            <a:pPr marL="0" marR="0" lvl="0" indent="0" algn="l" rtl="0">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Engagements between GPW and the DBSA  underway to develop project plans and build project management capacity</a:t>
            </a:r>
            <a:endParaRPr/>
          </a:p>
          <a:p>
            <a:pPr marL="0" marR="0" lvl="0" indent="0" algn="l" rtl="0">
              <a:spcBef>
                <a:spcPts val="0"/>
              </a:spcBef>
              <a:spcAft>
                <a:spcPts val="0"/>
              </a:spcAft>
              <a:buClr>
                <a:schemeClr val="dk1"/>
              </a:buClr>
              <a:buSzPts val="2000"/>
              <a:buFont typeface="Calibri"/>
              <a:buNone/>
            </a:pPr>
            <a:endParaRPr sz="20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New Head Office</a:t>
            </a:r>
            <a:endParaRPr/>
          </a:p>
          <a:p>
            <a:pPr marL="0" marR="0" lvl="0" indent="0" algn="l" rtl="0">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 ABSA building- tender process underway. Approaching National Treasury to have DBSA as implementing agent. Facilities manager assisting GPW to facilitate migration to the new Head Office</a:t>
            </a:r>
            <a:endParaRPr/>
          </a:p>
          <a:p>
            <a:pPr marL="0" marR="0" lvl="0" indent="0" algn="l" rtl="0">
              <a:spcBef>
                <a:spcPts val="0"/>
              </a:spcBef>
              <a:spcAft>
                <a:spcPts val="0"/>
              </a:spcAft>
              <a:buClr>
                <a:schemeClr val="dk1"/>
              </a:buClr>
              <a:buSzPts val="3600"/>
              <a:buFont typeface="Calibri"/>
              <a:buNone/>
            </a:pPr>
            <a:endParaRPr sz="3600" b="1">
              <a:solidFill>
                <a:schemeClr val="dk1"/>
              </a:solidFill>
              <a:latin typeface="Arial"/>
              <a:ea typeface="Arial"/>
              <a:cs typeface="Arial"/>
              <a:sym typeface="Arial"/>
            </a:endParaRPr>
          </a:p>
          <a:p>
            <a:pPr marL="0" marR="0" lvl="0" indent="0" algn="l" rtl="0">
              <a:spcBef>
                <a:spcPts val="0"/>
              </a:spcBef>
              <a:spcAft>
                <a:spcPts val="0"/>
              </a:spcAft>
              <a:buClr>
                <a:schemeClr val="dk1"/>
              </a:buClr>
              <a:buSzPts val="3600"/>
              <a:buFont typeface="Calibri"/>
              <a:buNone/>
            </a:pPr>
            <a:endParaRPr sz="3600" b="1">
              <a:solidFill>
                <a:schemeClr val="dk1"/>
              </a:solidFill>
              <a:latin typeface="Arial"/>
              <a:ea typeface="Arial"/>
              <a:cs typeface="Arial"/>
              <a:sym typeface="Arial"/>
            </a:endParaRPr>
          </a:p>
          <a:p>
            <a:pPr marL="0" marR="0" lvl="0" indent="0" algn="l" rtl="0">
              <a:spcBef>
                <a:spcPts val="0"/>
              </a:spcBef>
              <a:spcAft>
                <a:spcPts val="0"/>
              </a:spcAft>
              <a:buClr>
                <a:schemeClr val="dk1"/>
              </a:buClr>
              <a:buSzPts val="3600"/>
              <a:buFont typeface="Calibri"/>
              <a:buNone/>
            </a:pPr>
            <a:endParaRPr sz="3600" b="1">
              <a:solidFill>
                <a:schemeClr val="dk1"/>
              </a:solidFill>
              <a:latin typeface="Arial"/>
              <a:ea typeface="Arial"/>
              <a:cs typeface="Arial"/>
              <a:sym typeface="Arial"/>
            </a:endParaRPr>
          </a:p>
          <a:p>
            <a:pPr marL="0" marR="0" lvl="0" indent="0" algn="l" rtl="0">
              <a:spcBef>
                <a:spcPts val="0"/>
              </a:spcBef>
              <a:spcAft>
                <a:spcPts val="0"/>
              </a:spcAft>
              <a:buClr>
                <a:schemeClr val="dk1"/>
              </a:buClr>
              <a:buSzPts val="3600"/>
              <a:buFont typeface="Calibri"/>
              <a:buNone/>
            </a:pPr>
            <a:endParaRPr sz="3600" b="1">
              <a:solidFill>
                <a:schemeClr val="dk1"/>
              </a:solidFill>
              <a:latin typeface="Arial"/>
              <a:ea typeface="Arial"/>
              <a:cs typeface="Arial"/>
              <a:sym typeface="Arial"/>
            </a:endParaRPr>
          </a:p>
          <a:p>
            <a:pPr marL="0" marR="0" lvl="0" indent="0" algn="l" rtl="0">
              <a:spcBef>
                <a:spcPts val="0"/>
              </a:spcBef>
              <a:spcAft>
                <a:spcPts val="0"/>
              </a:spcAft>
              <a:buClr>
                <a:schemeClr val="dk1"/>
              </a:buClr>
              <a:buSzPts val="3600"/>
              <a:buFont typeface="Calibri"/>
              <a:buNone/>
            </a:pPr>
            <a:endParaRPr sz="36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5"/>
          <p:cNvSpPr txBox="1">
            <a:spLocks noGrp="1"/>
          </p:cNvSpPr>
          <p:nvPr>
            <p:ph type="title"/>
          </p:nvPr>
        </p:nvSpPr>
        <p:spPr>
          <a:xfrm>
            <a:off x="1505746" y="2637955"/>
            <a:ext cx="7104300" cy="89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Arial"/>
              <a:buNone/>
            </a:pPr>
            <a:r>
              <a:rPr lang="en-US" sz="3600" b="1">
                <a:latin typeface="Arial"/>
                <a:ea typeface="Arial"/>
                <a:cs typeface="Arial"/>
                <a:sym typeface="Arial"/>
              </a:rPr>
              <a:t>Key risks</a:t>
            </a:r>
            <a:endParaRPr sz="3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6"/>
          <p:cNvSpPr txBox="1">
            <a:spLocks noGrp="1"/>
          </p:cNvSpPr>
          <p:nvPr>
            <p:ph type="title"/>
          </p:nvPr>
        </p:nvSpPr>
        <p:spPr>
          <a:xfrm>
            <a:off x="193430" y="30284"/>
            <a:ext cx="8229600" cy="39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rial"/>
              <a:buNone/>
            </a:pPr>
            <a:r>
              <a:rPr lang="en-US" sz="3600" b="1">
                <a:latin typeface="Arial"/>
                <a:ea typeface="Arial"/>
                <a:cs typeface="Arial"/>
                <a:sym typeface="Arial"/>
              </a:rPr>
              <a:t>5. Key risks</a:t>
            </a:r>
            <a:endParaRPr sz="3600" b="1">
              <a:latin typeface="Arial"/>
              <a:ea typeface="Arial"/>
              <a:cs typeface="Arial"/>
              <a:sym typeface="Arial"/>
            </a:endParaRPr>
          </a:p>
        </p:txBody>
      </p:sp>
      <p:graphicFrame>
        <p:nvGraphicFramePr>
          <p:cNvPr id="394" name="Google Shape;394;p66"/>
          <p:cNvGraphicFramePr/>
          <p:nvPr/>
        </p:nvGraphicFramePr>
        <p:xfrm>
          <a:off x="193430" y="587046"/>
          <a:ext cx="3000000" cy="3000000"/>
        </p:xfrm>
        <a:graphic>
          <a:graphicData uri="http://schemas.openxmlformats.org/drawingml/2006/table">
            <a:tbl>
              <a:tblPr firstRow="1" bandRow="1">
                <a:noFill/>
                <a:tableStyleId>{B2AB301F-3B1A-4375-BDEB-862C2D651889}</a:tableStyleId>
              </a:tblPr>
              <a:tblGrid>
                <a:gridCol w="2441075">
                  <a:extLst>
                    <a:ext uri="{9D8B030D-6E8A-4147-A177-3AD203B41FA5}">
                      <a16:colId xmlns:a16="http://schemas.microsoft.com/office/drawing/2014/main" val="20000"/>
                    </a:ext>
                  </a:extLst>
                </a:gridCol>
                <a:gridCol w="3421200">
                  <a:extLst>
                    <a:ext uri="{9D8B030D-6E8A-4147-A177-3AD203B41FA5}">
                      <a16:colId xmlns:a16="http://schemas.microsoft.com/office/drawing/2014/main" val="20001"/>
                    </a:ext>
                  </a:extLst>
                </a:gridCol>
                <a:gridCol w="3088325">
                  <a:extLst>
                    <a:ext uri="{9D8B030D-6E8A-4147-A177-3AD203B41FA5}">
                      <a16:colId xmlns:a16="http://schemas.microsoft.com/office/drawing/2014/main" val="20002"/>
                    </a:ext>
                  </a:extLst>
                </a:gridCol>
              </a:tblGrid>
              <a:tr h="360625">
                <a:tc>
                  <a:txBody>
                    <a:bodyPr/>
                    <a:lstStyle/>
                    <a:p>
                      <a:pPr marL="0" marR="0" lvl="0" indent="0" algn="l" rtl="0">
                        <a:lnSpc>
                          <a:spcPct val="107000"/>
                        </a:lnSpc>
                        <a:spcBef>
                          <a:spcPts val="0"/>
                        </a:spcBef>
                        <a:spcAft>
                          <a:spcPts val="0"/>
                        </a:spcAft>
                        <a:buNone/>
                      </a:pPr>
                      <a:r>
                        <a:rPr lang="en-US" sz="1050" b="1" u="none" strike="noStrike" cap="none">
                          <a:latin typeface="Arial"/>
                          <a:ea typeface="Arial"/>
                          <a:cs typeface="Arial"/>
                          <a:sym typeface="Arial"/>
                        </a:rPr>
                        <a:t>Outcomes </a:t>
                      </a:r>
                      <a:endParaRPr sz="1050" u="none" strike="noStrike" cap="none">
                        <a:latin typeface="Calibri"/>
                        <a:ea typeface="Calibri"/>
                        <a:cs typeface="Calibri"/>
                        <a:sym typeface="Calibri"/>
                      </a:endParaRPr>
                    </a:p>
                  </a:txBody>
                  <a:tcPr marL="55375" marR="55375" marT="0" marB="0"/>
                </a:tc>
                <a:tc>
                  <a:txBody>
                    <a:bodyPr/>
                    <a:lstStyle/>
                    <a:p>
                      <a:pPr marL="0" marR="0" lvl="0" indent="0" algn="l" rtl="0">
                        <a:lnSpc>
                          <a:spcPct val="107000"/>
                        </a:lnSpc>
                        <a:spcBef>
                          <a:spcPts val="0"/>
                        </a:spcBef>
                        <a:spcAft>
                          <a:spcPts val="0"/>
                        </a:spcAft>
                        <a:buNone/>
                      </a:pPr>
                      <a:r>
                        <a:rPr lang="en-US" sz="1050" b="1" u="none" strike="noStrike" cap="none">
                          <a:latin typeface="Arial"/>
                          <a:ea typeface="Arial"/>
                          <a:cs typeface="Arial"/>
                          <a:sym typeface="Arial"/>
                        </a:rPr>
                        <a:t>Key risks</a:t>
                      </a:r>
                      <a:endParaRPr sz="1050" u="none" strike="noStrike" cap="none">
                        <a:latin typeface="Calibri"/>
                        <a:ea typeface="Calibri"/>
                        <a:cs typeface="Calibri"/>
                        <a:sym typeface="Calibri"/>
                      </a:endParaRPr>
                    </a:p>
                  </a:txBody>
                  <a:tcPr marL="55375" marR="55375" marT="0" marB="0"/>
                </a:tc>
                <a:tc>
                  <a:txBody>
                    <a:bodyPr/>
                    <a:lstStyle/>
                    <a:p>
                      <a:pPr marL="0" marR="0" lvl="0" indent="0" algn="l" rtl="0">
                        <a:lnSpc>
                          <a:spcPct val="107000"/>
                        </a:lnSpc>
                        <a:spcBef>
                          <a:spcPts val="0"/>
                        </a:spcBef>
                        <a:spcAft>
                          <a:spcPts val="0"/>
                        </a:spcAft>
                        <a:buNone/>
                      </a:pPr>
                      <a:r>
                        <a:rPr lang="en-US" sz="1050" b="1" u="none" strike="noStrike" cap="none">
                          <a:latin typeface="Arial"/>
                          <a:ea typeface="Arial"/>
                          <a:cs typeface="Arial"/>
                          <a:sym typeface="Arial"/>
                        </a:rPr>
                        <a:t>Mitigations</a:t>
                      </a:r>
                      <a:endParaRPr/>
                    </a:p>
                    <a:p>
                      <a:pPr marL="0" marR="0" lvl="0" indent="0" algn="l" rtl="0">
                        <a:lnSpc>
                          <a:spcPct val="107000"/>
                        </a:lnSpc>
                        <a:spcBef>
                          <a:spcPts val="0"/>
                        </a:spcBef>
                        <a:spcAft>
                          <a:spcPts val="0"/>
                        </a:spcAft>
                        <a:buNone/>
                      </a:pPr>
                      <a:endParaRPr sz="1050" u="none" strike="noStrike" cap="none">
                        <a:latin typeface="Calibri"/>
                        <a:ea typeface="Calibri"/>
                        <a:cs typeface="Calibri"/>
                        <a:sym typeface="Calibri"/>
                      </a:endParaRPr>
                    </a:p>
                  </a:txBody>
                  <a:tcPr marL="55375" marR="55375" marT="0" marB="0"/>
                </a:tc>
                <a:extLst>
                  <a:ext uri="{0D108BD9-81ED-4DB2-BD59-A6C34878D82A}">
                    <a16:rowId xmlns:a16="http://schemas.microsoft.com/office/drawing/2014/main" val="10000"/>
                  </a:ext>
                </a:extLst>
              </a:tr>
              <a:tr h="1384300">
                <a:tc>
                  <a:txBody>
                    <a:bodyPr/>
                    <a:lstStyle/>
                    <a:p>
                      <a:pPr marL="0" marR="0" lvl="0" indent="0" algn="l" rtl="0">
                        <a:lnSpc>
                          <a:spcPct val="107000"/>
                        </a:lnSpc>
                        <a:spcBef>
                          <a:spcPts val="0"/>
                        </a:spcBef>
                        <a:spcAft>
                          <a:spcPts val="0"/>
                        </a:spcAft>
                        <a:buNone/>
                      </a:pPr>
                      <a:r>
                        <a:rPr lang="en-US" sz="1000" b="1" u="none" strike="noStrike" cap="none">
                          <a:latin typeface="Arial"/>
                          <a:ea typeface="Arial"/>
                          <a:cs typeface="Arial"/>
                          <a:sym typeface="Arial"/>
                        </a:rPr>
                        <a:t>Young people and women equipped with Artisan and other professional skills</a:t>
                      </a:r>
                      <a:endParaRPr sz="1000" b="1" u="none" strike="noStrike" cap="none">
                        <a:latin typeface="Arial"/>
                        <a:ea typeface="Arial"/>
                        <a:cs typeface="Arial"/>
                        <a:sym typeface="Arial"/>
                      </a:endParaRPr>
                    </a:p>
                    <a:p>
                      <a:pPr marL="0" marR="0" lvl="0" indent="0" algn="l" rtl="0">
                        <a:lnSpc>
                          <a:spcPct val="107000"/>
                        </a:lnSpc>
                        <a:spcBef>
                          <a:spcPts val="0"/>
                        </a:spcBef>
                        <a:spcAft>
                          <a:spcPts val="0"/>
                        </a:spcAft>
                        <a:buNone/>
                      </a:pPr>
                      <a:endParaRPr sz="1000" b="1" u="none" strike="noStrike" cap="none">
                        <a:latin typeface="Arial"/>
                        <a:ea typeface="Arial"/>
                        <a:cs typeface="Arial"/>
                        <a:sym typeface="Arial"/>
                      </a:endParaRPr>
                    </a:p>
                  </a:txBody>
                  <a:tcPr marL="55375" marR="55375" marT="0" marB="0"/>
                </a:tc>
                <a:tc>
                  <a:txBody>
                    <a:bodyPr/>
                    <a:lstStyle/>
                    <a:p>
                      <a:pPr marL="0" marR="0" lvl="0" indent="0" algn="l" rtl="0">
                        <a:lnSpc>
                          <a:spcPct val="107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Readiness to execute the project, considering limitations of the current facility</a:t>
                      </a:r>
                      <a:endParaRPr/>
                    </a:p>
                  </a:txBody>
                  <a:tcPr marL="55375" marR="55375" marT="0" marB="0"/>
                </a:tc>
                <a:tc>
                  <a:txBody>
                    <a:bodyPr/>
                    <a:lstStyle/>
                    <a:p>
                      <a:pPr marL="0" marR="0" lvl="0" indent="0" algn="l" rtl="0">
                        <a:lnSpc>
                          <a:spcPct val="107000"/>
                        </a:lnSpc>
                        <a:spcBef>
                          <a:spcPts val="0"/>
                        </a:spcBef>
                        <a:spcAft>
                          <a:spcPts val="0"/>
                        </a:spcAft>
                        <a:buNone/>
                      </a:pPr>
                      <a:r>
                        <a:rPr lang="en-US" sz="1000" b="1" u="none" strike="noStrike" cap="none">
                          <a:latin typeface="Arial"/>
                          <a:ea typeface="Arial"/>
                          <a:cs typeface="Arial"/>
                          <a:sym typeface="Arial"/>
                        </a:rPr>
                        <a:t>Project manage the initiative and define milestone or targets annually.</a:t>
                      </a:r>
                      <a:endParaRPr/>
                    </a:p>
                    <a:p>
                      <a:pPr marL="0" marR="0" lvl="0" indent="0" algn="l" rtl="0">
                        <a:lnSpc>
                          <a:spcPct val="107000"/>
                        </a:lnSpc>
                        <a:spcBef>
                          <a:spcPts val="0"/>
                        </a:spcBef>
                        <a:spcAft>
                          <a:spcPts val="0"/>
                        </a:spcAft>
                        <a:buNone/>
                      </a:pPr>
                      <a:endParaRPr sz="1000" b="1" u="none" strike="noStrike" cap="none">
                        <a:latin typeface="Arial"/>
                        <a:ea typeface="Arial"/>
                        <a:cs typeface="Arial"/>
                        <a:sym typeface="Arial"/>
                      </a:endParaRPr>
                    </a:p>
                    <a:p>
                      <a:pPr marL="171450" marR="0" lvl="0" indent="-171450" algn="l" rtl="0">
                        <a:lnSpc>
                          <a:spcPct val="107000"/>
                        </a:lnSpc>
                        <a:spcBef>
                          <a:spcPts val="0"/>
                        </a:spcBef>
                        <a:spcAft>
                          <a:spcPts val="0"/>
                        </a:spcAft>
                        <a:buClr>
                          <a:schemeClr val="dk1"/>
                        </a:buClr>
                        <a:buSzPts val="1000"/>
                        <a:buFont typeface="Arial"/>
                        <a:buChar char="•"/>
                      </a:pPr>
                      <a:r>
                        <a:rPr lang="en-US" sz="1000" b="1" u="none" strike="noStrike" cap="none">
                          <a:latin typeface="Arial"/>
                          <a:ea typeface="Arial"/>
                          <a:cs typeface="Arial"/>
                          <a:sym typeface="Arial"/>
                        </a:rPr>
                        <a:t>Ensure that the is a adequate provisioning of the required tools of trade</a:t>
                      </a:r>
                      <a:endParaRPr/>
                    </a:p>
                    <a:p>
                      <a:pPr marL="171450" marR="0" lvl="0" indent="-107950" algn="l" rtl="0">
                        <a:lnSpc>
                          <a:spcPct val="107000"/>
                        </a:lnSpc>
                        <a:spcBef>
                          <a:spcPts val="0"/>
                        </a:spcBef>
                        <a:spcAft>
                          <a:spcPts val="0"/>
                        </a:spcAft>
                        <a:buClr>
                          <a:schemeClr val="dk1"/>
                        </a:buClr>
                        <a:buSzPts val="1000"/>
                        <a:buFont typeface="Arial"/>
                        <a:buNone/>
                      </a:pPr>
                      <a:endParaRPr sz="1000" b="1" u="none" strike="noStrike" cap="none">
                        <a:latin typeface="Arial"/>
                        <a:ea typeface="Arial"/>
                        <a:cs typeface="Arial"/>
                        <a:sym typeface="Arial"/>
                      </a:endParaRPr>
                    </a:p>
                    <a:p>
                      <a:pPr marL="171450" marR="0" lvl="0" indent="-171450" algn="l" rtl="0">
                        <a:lnSpc>
                          <a:spcPct val="107000"/>
                        </a:lnSpc>
                        <a:spcBef>
                          <a:spcPts val="0"/>
                        </a:spcBef>
                        <a:spcAft>
                          <a:spcPts val="0"/>
                        </a:spcAft>
                        <a:buClr>
                          <a:schemeClr val="dk1"/>
                        </a:buClr>
                        <a:buSzPts val="1000"/>
                        <a:buFont typeface="Arial"/>
                        <a:buChar char="•"/>
                      </a:pPr>
                      <a:r>
                        <a:rPr lang="en-US" sz="1000" b="1" u="none" strike="noStrike" cap="none">
                          <a:latin typeface="Arial"/>
                          <a:ea typeface="Arial"/>
                          <a:cs typeface="Arial"/>
                          <a:sym typeface="Arial"/>
                        </a:rPr>
                        <a:t>Conduct evaluation on trainees in accordance with outputs of their key development areas</a:t>
                      </a:r>
                      <a:endParaRPr sz="1000" b="1" u="none" strike="noStrike" cap="none">
                        <a:latin typeface="Arial"/>
                        <a:ea typeface="Arial"/>
                        <a:cs typeface="Arial"/>
                        <a:sym typeface="Arial"/>
                      </a:endParaRPr>
                    </a:p>
                  </a:txBody>
                  <a:tcPr marL="55375" marR="55375" marT="0" marB="0"/>
                </a:tc>
                <a:extLst>
                  <a:ext uri="{0D108BD9-81ED-4DB2-BD59-A6C34878D82A}">
                    <a16:rowId xmlns:a16="http://schemas.microsoft.com/office/drawing/2014/main" val="10001"/>
                  </a:ext>
                </a:extLst>
              </a:tr>
              <a:tr h="1374050">
                <a:tc>
                  <a:txBody>
                    <a:bodyPr/>
                    <a:lstStyle/>
                    <a:p>
                      <a:pPr marL="0" marR="0" lvl="0" indent="0" algn="l" rtl="0">
                        <a:lnSpc>
                          <a:spcPct val="107000"/>
                        </a:lnSpc>
                        <a:spcBef>
                          <a:spcPts val="0"/>
                        </a:spcBef>
                        <a:spcAft>
                          <a:spcPts val="0"/>
                        </a:spcAft>
                        <a:buNone/>
                      </a:pPr>
                      <a:r>
                        <a:rPr lang="en-US" sz="1000" b="1" u="none" strike="noStrike" cap="none">
                          <a:latin typeface="Arial"/>
                          <a:ea typeface="Arial"/>
                          <a:cs typeface="Arial"/>
                          <a:sym typeface="Arial"/>
                        </a:rPr>
                        <a:t>Security printed material produced</a:t>
                      </a:r>
                      <a:endParaRPr sz="1000" b="1" u="none" strike="noStrike" cap="none">
                        <a:latin typeface="Arial"/>
                        <a:ea typeface="Arial"/>
                        <a:cs typeface="Arial"/>
                        <a:sym typeface="Arial"/>
                      </a:endParaRPr>
                    </a:p>
                  </a:txBody>
                  <a:tcPr marL="55375" marR="55375" marT="0" marB="0"/>
                </a:tc>
                <a:tc>
                  <a:txBody>
                    <a:bodyPr/>
                    <a:lstStyle/>
                    <a:p>
                      <a:pPr marL="0" marR="0" lvl="0" indent="0" algn="l" rtl="0">
                        <a:lnSpc>
                          <a:spcPct val="107000"/>
                        </a:lnSpc>
                        <a:spcBef>
                          <a:spcPts val="0"/>
                        </a:spcBef>
                        <a:spcAft>
                          <a:spcPts val="0"/>
                        </a:spcAft>
                        <a:buNone/>
                      </a:pPr>
                      <a:r>
                        <a:rPr lang="en-US" sz="1000" b="1" u="none" strike="noStrike" cap="none">
                          <a:latin typeface="Arial"/>
                          <a:ea typeface="Arial"/>
                          <a:cs typeface="Arial"/>
                          <a:sym typeface="Arial"/>
                        </a:rPr>
                        <a:t>Failure to secure paper for the production of secure printed material due to among other things ,a global move towards becoming green and moving away from printing towards digitisation</a:t>
                      </a:r>
                      <a:endParaRPr sz="1000" b="1" u="none" strike="noStrike" cap="none">
                        <a:latin typeface="Arial"/>
                        <a:ea typeface="Arial"/>
                        <a:cs typeface="Arial"/>
                        <a:sym typeface="Arial"/>
                      </a:endParaRPr>
                    </a:p>
                  </a:txBody>
                  <a:tcPr marL="55375" marR="55375" marT="0" marB="0"/>
                </a:tc>
                <a:tc>
                  <a:txBody>
                    <a:bodyPr/>
                    <a:lstStyle/>
                    <a:p>
                      <a:pPr marL="0" marR="0" lvl="0" indent="0" algn="l" rtl="0">
                        <a:lnSpc>
                          <a:spcPct val="107000"/>
                        </a:lnSpc>
                        <a:spcBef>
                          <a:spcPts val="0"/>
                        </a:spcBef>
                        <a:spcAft>
                          <a:spcPts val="0"/>
                        </a:spcAft>
                        <a:buNone/>
                      </a:pPr>
                      <a:r>
                        <a:rPr lang="en-US" sz="1000" b="1" u="none" strike="noStrike" cap="none">
                          <a:latin typeface="Arial"/>
                          <a:ea typeface="Arial"/>
                          <a:cs typeface="Arial"/>
                          <a:sym typeface="Arial"/>
                        </a:rPr>
                        <a:t>Invest in research and development to monitor trends in future trends print requirements </a:t>
                      </a:r>
                      <a:endParaRPr/>
                    </a:p>
                    <a:p>
                      <a:pPr marL="0" marR="0" lvl="0" indent="0" algn="l" rtl="0">
                        <a:lnSpc>
                          <a:spcPct val="107000"/>
                        </a:lnSpc>
                        <a:spcBef>
                          <a:spcPts val="0"/>
                        </a:spcBef>
                        <a:spcAft>
                          <a:spcPts val="0"/>
                        </a:spcAft>
                        <a:buNone/>
                      </a:pPr>
                      <a:r>
                        <a:rPr lang="en-US" sz="1000" b="1" u="none" strike="noStrike" cap="none">
                          <a:latin typeface="Arial"/>
                          <a:ea typeface="Arial"/>
                          <a:cs typeface="Arial"/>
                          <a:sym typeface="Arial"/>
                        </a:rPr>
                        <a:t> </a:t>
                      </a:r>
                      <a:endParaRPr/>
                    </a:p>
                    <a:p>
                      <a:pPr marL="0" marR="0" lvl="0" indent="0" algn="l" rtl="0">
                        <a:lnSpc>
                          <a:spcPct val="107000"/>
                        </a:lnSpc>
                        <a:spcBef>
                          <a:spcPts val="0"/>
                        </a:spcBef>
                        <a:spcAft>
                          <a:spcPts val="0"/>
                        </a:spcAft>
                        <a:buNone/>
                      </a:pPr>
                      <a:r>
                        <a:rPr lang="en-US" sz="1000" b="1" u="none" strike="noStrike" cap="none">
                          <a:latin typeface="Arial"/>
                          <a:ea typeface="Arial"/>
                          <a:cs typeface="Arial"/>
                          <a:sym typeface="Arial"/>
                        </a:rPr>
                        <a:t>Sign strategic relationship agreements with critical vendors, whereby any decisions to change or discontinue equipment and/or consumables is done in partnership with either GPW and/or the Printing SA</a:t>
                      </a:r>
                      <a:endParaRPr/>
                    </a:p>
                  </a:txBody>
                  <a:tcPr marL="55375" marR="55375" marT="0" marB="0"/>
                </a:tc>
                <a:extLst>
                  <a:ext uri="{0D108BD9-81ED-4DB2-BD59-A6C34878D82A}">
                    <a16:rowId xmlns:a16="http://schemas.microsoft.com/office/drawing/2014/main" val="10002"/>
                  </a:ext>
                </a:extLst>
              </a:tr>
              <a:tr h="919100">
                <a:tc rowSpan="2">
                  <a:txBody>
                    <a:bodyPr/>
                    <a:lstStyle/>
                    <a:p>
                      <a:pPr marL="0" marR="0" lvl="0" indent="0" algn="l" rtl="0">
                        <a:lnSpc>
                          <a:spcPct val="107000"/>
                        </a:lnSpc>
                        <a:spcBef>
                          <a:spcPts val="0"/>
                        </a:spcBef>
                        <a:spcAft>
                          <a:spcPts val="0"/>
                        </a:spcAft>
                        <a:buNone/>
                      </a:pPr>
                      <a:r>
                        <a:rPr lang="en-US" sz="1000" b="1" u="none" strike="noStrike" cap="none">
                          <a:latin typeface="Arial"/>
                          <a:ea typeface="Arial"/>
                          <a:cs typeface="Arial"/>
                          <a:sym typeface="Arial"/>
                        </a:rPr>
                        <a:t>Percentage of the workforce trained as per WSP priorities</a:t>
                      </a:r>
                      <a:endParaRPr sz="1000" b="1" u="none" strike="noStrike" cap="none">
                        <a:latin typeface="Arial"/>
                        <a:ea typeface="Arial"/>
                        <a:cs typeface="Arial"/>
                        <a:sym typeface="Arial"/>
                      </a:endParaRPr>
                    </a:p>
                  </a:txBody>
                  <a:tcPr marL="55375" marR="55375" marT="0" marB="0"/>
                </a:tc>
                <a:tc>
                  <a:txBody>
                    <a:bodyPr/>
                    <a:lstStyle/>
                    <a:p>
                      <a:pPr marL="0" marR="0" lvl="0" indent="0" algn="l" rtl="0">
                        <a:lnSpc>
                          <a:spcPct val="107000"/>
                        </a:lnSpc>
                        <a:spcBef>
                          <a:spcPts val="0"/>
                        </a:spcBef>
                        <a:spcAft>
                          <a:spcPts val="0"/>
                        </a:spcAft>
                        <a:buNone/>
                      </a:pPr>
                      <a:r>
                        <a:rPr lang="en-US" sz="1000" b="1" u="none" strike="noStrike" cap="none">
                          <a:latin typeface="Arial"/>
                          <a:ea typeface="Arial"/>
                          <a:cs typeface="Arial"/>
                          <a:sym typeface="Arial"/>
                        </a:rPr>
                        <a:t>Value for money with regard to training programmes provided by successfully appointed service providers.</a:t>
                      </a:r>
                      <a:endParaRPr/>
                    </a:p>
                    <a:p>
                      <a:pPr marL="0" marR="0" lvl="0" indent="0" algn="l" rtl="0">
                        <a:lnSpc>
                          <a:spcPct val="107000"/>
                        </a:lnSpc>
                        <a:spcBef>
                          <a:spcPts val="0"/>
                        </a:spcBef>
                        <a:spcAft>
                          <a:spcPts val="0"/>
                        </a:spcAft>
                        <a:buNone/>
                      </a:pPr>
                      <a:endParaRPr sz="1000" b="1" u="none" strike="noStrike" cap="none">
                        <a:latin typeface="Arial"/>
                        <a:ea typeface="Arial"/>
                        <a:cs typeface="Arial"/>
                        <a:sym typeface="Arial"/>
                      </a:endParaRPr>
                    </a:p>
                    <a:p>
                      <a:pPr marL="0" marR="0" lvl="0" indent="0" algn="l" rtl="0">
                        <a:lnSpc>
                          <a:spcPct val="107000"/>
                        </a:lnSpc>
                        <a:spcBef>
                          <a:spcPts val="0"/>
                        </a:spcBef>
                        <a:spcAft>
                          <a:spcPts val="0"/>
                        </a:spcAft>
                        <a:buNone/>
                      </a:pPr>
                      <a:endParaRPr sz="1000" b="1" u="none" strike="noStrike" cap="none">
                        <a:latin typeface="Arial"/>
                        <a:ea typeface="Arial"/>
                        <a:cs typeface="Arial"/>
                        <a:sym typeface="Arial"/>
                      </a:endParaRPr>
                    </a:p>
                    <a:p>
                      <a:pPr marL="0" marR="0" lvl="0" indent="0" algn="l" rtl="0">
                        <a:lnSpc>
                          <a:spcPct val="107000"/>
                        </a:lnSpc>
                        <a:spcBef>
                          <a:spcPts val="0"/>
                        </a:spcBef>
                        <a:spcAft>
                          <a:spcPts val="0"/>
                        </a:spcAft>
                        <a:buNone/>
                      </a:pPr>
                      <a:endParaRPr sz="1000" b="1" u="none" strike="noStrike" cap="none">
                        <a:latin typeface="Arial"/>
                        <a:ea typeface="Arial"/>
                        <a:cs typeface="Arial"/>
                        <a:sym typeface="Arial"/>
                      </a:endParaRPr>
                    </a:p>
                  </a:txBody>
                  <a:tcPr marL="55375" marR="55375" marT="0" marB="0">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u="none" strike="noStrike" cap="none">
                          <a:latin typeface="Arial"/>
                          <a:ea typeface="Arial"/>
                          <a:cs typeface="Arial"/>
                          <a:sym typeface="Arial"/>
                        </a:rPr>
                        <a:t>Evaluation through supply chain management processes and screening of service providers</a:t>
                      </a:r>
                      <a:endParaRPr/>
                    </a:p>
                  </a:txBody>
                  <a:tcPr marL="55375" marR="55375" marT="0" marB="0">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15275">
                <a:tc vMerge="1">
                  <a:txBody>
                    <a:bodyPr/>
                    <a:lstStyle/>
                    <a:p>
                      <a:endParaRPr lang="en-US"/>
                    </a:p>
                  </a:txBody>
                  <a:tcPr/>
                </a:tc>
                <a:tc>
                  <a:txBody>
                    <a:bodyPr/>
                    <a:lstStyle/>
                    <a:p>
                      <a:pPr marL="0" marR="0" lvl="0" indent="0" algn="l" rtl="0">
                        <a:lnSpc>
                          <a:spcPct val="107000"/>
                        </a:lnSpc>
                        <a:spcBef>
                          <a:spcPts val="0"/>
                        </a:spcBef>
                        <a:spcAft>
                          <a:spcPts val="0"/>
                        </a:spcAft>
                        <a:buClr>
                          <a:schemeClr val="dk1"/>
                        </a:buClr>
                        <a:buSzPts val="1000"/>
                        <a:buFont typeface="Arial"/>
                        <a:buNone/>
                      </a:pPr>
                      <a:r>
                        <a:rPr lang="en-US" sz="1000" b="1" u="none" strike="noStrike" cap="none">
                          <a:latin typeface="Arial"/>
                          <a:ea typeface="Arial"/>
                          <a:cs typeface="Arial"/>
                          <a:sym typeface="Arial"/>
                        </a:rPr>
                        <a:t>Value for money with regard to trainees</a:t>
                      </a:r>
                      <a:endParaRPr/>
                    </a:p>
                    <a:p>
                      <a:pPr marL="0" marR="0" lvl="0" indent="0" algn="l" rtl="0">
                        <a:lnSpc>
                          <a:spcPct val="107000"/>
                        </a:lnSpc>
                        <a:spcBef>
                          <a:spcPts val="0"/>
                        </a:spcBef>
                        <a:spcAft>
                          <a:spcPts val="0"/>
                        </a:spcAft>
                        <a:buNone/>
                      </a:pPr>
                      <a:endParaRPr sz="1000" b="1" u="none" strike="noStrike" cap="none">
                        <a:latin typeface="Arial"/>
                        <a:ea typeface="Arial"/>
                        <a:cs typeface="Arial"/>
                        <a:sym typeface="Arial"/>
                      </a:endParaRPr>
                    </a:p>
                    <a:p>
                      <a:pPr marL="0" marR="0" lvl="0" indent="0" algn="l" rtl="0">
                        <a:lnSpc>
                          <a:spcPct val="107000"/>
                        </a:lnSpc>
                        <a:spcBef>
                          <a:spcPts val="0"/>
                        </a:spcBef>
                        <a:spcAft>
                          <a:spcPts val="0"/>
                        </a:spcAft>
                        <a:buNone/>
                      </a:pPr>
                      <a:endParaRPr sz="1000" b="1" u="none" strike="noStrike" cap="none">
                        <a:latin typeface="Arial"/>
                        <a:ea typeface="Arial"/>
                        <a:cs typeface="Arial"/>
                        <a:sym typeface="Arial"/>
                      </a:endParaRPr>
                    </a:p>
                  </a:txBody>
                  <a:tcPr marL="55375" marR="553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000"/>
                        <a:buFont typeface="Arial"/>
                        <a:buNone/>
                      </a:pPr>
                      <a:r>
                        <a:rPr lang="en-US" sz="1000" b="1" u="none" strike="noStrike" cap="none">
                          <a:latin typeface="Arial"/>
                          <a:ea typeface="Arial"/>
                          <a:cs typeface="Arial"/>
                          <a:sym typeface="Arial"/>
                        </a:rPr>
                        <a:t>Ensure each training has SAQA unit standards</a:t>
                      </a:r>
                      <a:endParaRPr/>
                    </a:p>
                    <a:p>
                      <a:pPr marL="0" marR="0" lvl="0" indent="0" algn="l" rtl="0">
                        <a:lnSpc>
                          <a:spcPct val="107000"/>
                        </a:lnSpc>
                        <a:spcBef>
                          <a:spcPts val="0"/>
                        </a:spcBef>
                        <a:spcAft>
                          <a:spcPts val="0"/>
                        </a:spcAft>
                        <a:buNone/>
                      </a:pPr>
                      <a:endParaRPr sz="1000" b="1" u="none" strike="noStrike" cap="none">
                        <a:latin typeface="Arial"/>
                        <a:ea typeface="Arial"/>
                        <a:cs typeface="Arial"/>
                        <a:sym typeface="Arial"/>
                      </a:endParaRPr>
                    </a:p>
                  </a:txBody>
                  <a:tcPr marL="55375" marR="553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030550">
                <a:tc>
                  <a:txBody>
                    <a:bodyPr/>
                    <a:lstStyle/>
                    <a:p>
                      <a:pPr marL="0" marR="0" lvl="0" indent="0" algn="l" rtl="0">
                        <a:lnSpc>
                          <a:spcPct val="107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Effective and efficient internal corporate governance to enable organisational performance</a:t>
                      </a:r>
                      <a:endParaRPr/>
                    </a:p>
                    <a:p>
                      <a:pPr marL="0" marR="0" lvl="0" indent="0" algn="l" rtl="0">
                        <a:spcBef>
                          <a:spcPts val="0"/>
                        </a:spcBef>
                        <a:spcAft>
                          <a:spcPts val="0"/>
                        </a:spcAft>
                        <a:buNone/>
                      </a:pPr>
                      <a:endParaRPr sz="1000"/>
                    </a:p>
                  </a:txBody>
                  <a:tcPr marL="103725" marR="103725" marT="45725" marB="45725"/>
                </a:tc>
                <a:tc>
                  <a:txBody>
                    <a:bodyPr/>
                    <a:lstStyle/>
                    <a:p>
                      <a:pPr marL="0" marR="0" lvl="0" indent="0" algn="l" rtl="0">
                        <a:lnSpc>
                          <a:spcPct val="107000"/>
                        </a:lnSpc>
                        <a:spcBef>
                          <a:spcPts val="0"/>
                        </a:spcBef>
                        <a:spcAft>
                          <a:spcPts val="0"/>
                        </a:spcAft>
                        <a:buNone/>
                      </a:pPr>
                      <a:r>
                        <a:rPr lang="en-US" sz="1000" b="1">
                          <a:latin typeface="Arial"/>
                          <a:ea typeface="Arial"/>
                          <a:cs typeface="Arial"/>
                          <a:sym typeface="Arial"/>
                        </a:rPr>
                        <a:t>Inadequate coordination and</a:t>
                      </a:r>
                      <a:endParaRPr/>
                    </a:p>
                    <a:p>
                      <a:pPr marL="0" marR="0" lvl="0" indent="0" algn="l" rtl="0">
                        <a:lnSpc>
                          <a:spcPct val="107000"/>
                        </a:lnSpc>
                        <a:spcBef>
                          <a:spcPts val="0"/>
                        </a:spcBef>
                        <a:spcAft>
                          <a:spcPts val="0"/>
                        </a:spcAft>
                        <a:buNone/>
                      </a:pPr>
                      <a:r>
                        <a:rPr lang="en-US" sz="1000" b="1">
                          <a:latin typeface="Arial"/>
                          <a:ea typeface="Arial"/>
                          <a:cs typeface="Arial"/>
                          <a:sym typeface="Arial"/>
                        </a:rPr>
                        <a:t>implementation of governance</a:t>
                      </a:r>
                      <a:endParaRPr/>
                    </a:p>
                    <a:p>
                      <a:pPr marL="0" marR="0" lvl="0" indent="0" algn="l" rtl="0">
                        <a:lnSpc>
                          <a:spcPct val="107000"/>
                        </a:lnSpc>
                        <a:spcBef>
                          <a:spcPts val="0"/>
                        </a:spcBef>
                        <a:spcAft>
                          <a:spcPts val="0"/>
                        </a:spcAft>
                        <a:buNone/>
                      </a:pPr>
                      <a:r>
                        <a:rPr lang="en-US" sz="1000" b="1">
                          <a:latin typeface="Arial"/>
                          <a:ea typeface="Arial"/>
                          <a:cs typeface="Arial"/>
                          <a:sym typeface="Arial"/>
                        </a:rPr>
                        <a:t>activities including compliance and risk, management of previous audit findings and implementation of recommendations by Internal Audit.</a:t>
                      </a:r>
                      <a:endParaRPr/>
                    </a:p>
                    <a:p>
                      <a:pPr marL="0" marR="0" lvl="0" indent="0" algn="l" rtl="0">
                        <a:lnSpc>
                          <a:spcPct val="107000"/>
                        </a:lnSpc>
                        <a:spcBef>
                          <a:spcPts val="0"/>
                        </a:spcBef>
                        <a:spcAft>
                          <a:spcPts val="0"/>
                        </a:spcAft>
                        <a:buNone/>
                      </a:pPr>
                      <a:endParaRPr sz="1000" b="1">
                        <a:latin typeface="Arial"/>
                        <a:ea typeface="Arial"/>
                        <a:cs typeface="Arial"/>
                        <a:sym typeface="Arial"/>
                      </a:endParaRPr>
                    </a:p>
                  </a:txBody>
                  <a:tcPr marL="55375" marR="55375" marT="0" marB="0">
                    <a:lnT w="12700" cap="flat" cmpd="sng">
                      <a:solidFill>
                        <a:schemeClr val="dk1"/>
                      </a:solidFill>
                      <a:prstDash val="solid"/>
                      <a:round/>
                      <a:headEnd type="none" w="sm" len="sm"/>
                      <a:tailEnd type="none" w="sm" len="sm"/>
                    </a:lnT>
                  </a:tcPr>
                </a:tc>
                <a:tc>
                  <a:txBody>
                    <a:bodyPr/>
                    <a:lstStyle/>
                    <a:p>
                      <a:pPr marL="171450" marR="0" lvl="0" indent="-171450" algn="l" rtl="0">
                        <a:lnSpc>
                          <a:spcPct val="107000"/>
                        </a:lnSpc>
                        <a:spcBef>
                          <a:spcPts val="0"/>
                        </a:spcBef>
                        <a:spcAft>
                          <a:spcPts val="0"/>
                        </a:spcAft>
                        <a:buClr>
                          <a:schemeClr val="dk1"/>
                        </a:buClr>
                        <a:buSzPts val="1000"/>
                        <a:buFont typeface="Arial"/>
                        <a:buChar char="•"/>
                      </a:pPr>
                      <a:r>
                        <a:rPr lang="en-US" sz="1000" b="1">
                          <a:latin typeface="Arial"/>
                          <a:ea typeface="Arial"/>
                          <a:cs typeface="Arial"/>
                          <a:sym typeface="Arial"/>
                        </a:rPr>
                        <a:t>Risk Management to remain standard item at EXCO and MANCO</a:t>
                      </a:r>
                      <a:endParaRPr/>
                    </a:p>
                    <a:p>
                      <a:pPr marL="171450" marR="0" lvl="0" indent="-171450" algn="l" rtl="0">
                        <a:lnSpc>
                          <a:spcPct val="107000"/>
                        </a:lnSpc>
                        <a:spcBef>
                          <a:spcPts val="0"/>
                        </a:spcBef>
                        <a:spcAft>
                          <a:spcPts val="0"/>
                        </a:spcAft>
                        <a:buClr>
                          <a:schemeClr val="dk1"/>
                        </a:buClr>
                        <a:buSzPts val="1000"/>
                        <a:buFont typeface="Arial"/>
                        <a:buChar char="•"/>
                      </a:pPr>
                      <a:r>
                        <a:rPr lang="en-US" sz="1000" b="1">
                          <a:latin typeface="Arial"/>
                          <a:ea typeface="Arial"/>
                          <a:cs typeface="Arial"/>
                          <a:sym typeface="Arial"/>
                        </a:rPr>
                        <a:t>Execution and reporting of internal controls Committee’s functions at EXCO and MANCO</a:t>
                      </a:r>
                      <a:endParaRPr/>
                    </a:p>
                    <a:p>
                      <a:pPr marL="171450" marR="0" lvl="0" indent="-171450" algn="l" rtl="0">
                        <a:lnSpc>
                          <a:spcPct val="107000"/>
                        </a:lnSpc>
                        <a:spcBef>
                          <a:spcPts val="0"/>
                        </a:spcBef>
                        <a:spcAft>
                          <a:spcPts val="0"/>
                        </a:spcAft>
                        <a:buClr>
                          <a:schemeClr val="dk1"/>
                        </a:buClr>
                        <a:buSzPts val="1000"/>
                        <a:buFont typeface="Arial"/>
                        <a:buChar char="•"/>
                      </a:pPr>
                      <a:r>
                        <a:rPr lang="en-US" sz="1000" b="1">
                          <a:latin typeface="Arial"/>
                          <a:ea typeface="Arial"/>
                          <a:cs typeface="Arial"/>
                          <a:sym typeface="Arial"/>
                        </a:rPr>
                        <a:t>Implementation and periodic monitoring of the GPW audit matrix by EXCO</a:t>
                      </a:r>
                      <a:endParaRPr sz="1000" b="1">
                        <a:latin typeface="Arial"/>
                        <a:ea typeface="Arial"/>
                        <a:cs typeface="Arial"/>
                        <a:sym typeface="Arial"/>
                      </a:endParaRPr>
                    </a:p>
                  </a:txBody>
                  <a:tcPr marL="55375" marR="55375" marT="0" marB="0">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5"/>
                  </a:ext>
                </a:extLst>
              </a:tr>
              <a:tr h="687025">
                <a:tc>
                  <a:txBody>
                    <a:bodyPr/>
                    <a:lstStyle/>
                    <a:p>
                      <a:pPr marL="0" marR="0" lvl="0" indent="0" algn="l" rtl="0">
                        <a:lnSpc>
                          <a:spcPct val="107000"/>
                        </a:lnSpc>
                        <a:spcBef>
                          <a:spcPts val="0"/>
                        </a:spcBef>
                        <a:spcAft>
                          <a:spcPts val="0"/>
                        </a:spcAft>
                        <a:buNone/>
                      </a:pPr>
                      <a:r>
                        <a:rPr lang="en-US" sz="1000" b="1">
                          <a:latin typeface="Arial"/>
                          <a:ea typeface="Arial"/>
                          <a:cs typeface="Arial"/>
                          <a:sym typeface="Arial"/>
                        </a:rPr>
                        <a:t>Secured management of GPW operations, facilities, information and people</a:t>
                      </a:r>
                      <a:endParaRPr sz="1000" b="1">
                        <a:latin typeface="Arial"/>
                        <a:ea typeface="Arial"/>
                        <a:cs typeface="Arial"/>
                        <a:sym typeface="Arial"/>
                      </a:endParaRPr>
                    </a:p>
                  </a:txBody>
                  <a:tcPr marL="55375" marR="55375" marT="0" marB="0"/>
                </a:tc>
                <a:tc>
                  <a:txBody>
                    <a:bodyPr/>
                    <a:lstStyle/>
                    <a:p>
                      <a:pPr marL="0" marR="0" lvl="0" indent="0" algn="l" rtl="0">
                        <a:lnSpc>
                          <a:spcPct val="107000"/>
                        </a:lnSpc>
                        <a:spcBef>
                          <a:spcPts val="0"/>
                        </a:spcBef>
                        <a:spcAft>
                          <a:spcPts val="0"/>
                        </a:spcAft>
                        <a:buNone/>
                      </a:pPr>
                      <a:r>
                        <a:rPr lang="en-US" sz="1000" b="1">
                          <a:latin typeface="Arial"/>
                          <a:ea typeface="Arial"/>
                          <a:cs typeface="Arial"/>
                          <a:sym typeface="Arial"/>
                        </a:rPr>
                        <a:t>Delays in the implementation of the new security model for GPW</a:t>
                      </a:r>
                      <a:endParaRPr sz="1000" b="1">
                        <a:latin typeface="Arial"/>
                        <a:ea typeface="Arial"/>
                        <a:cs typeface="Arial"/>
                        <a:sym typeface="Arial"/>
                      </a:endParaRPr>
                    </a:p>
                  </a:txBody>
                  <a:tcPr marL="55375" marR="55375" marT="0" marB="0"/>
                </a:tc>
                <a:tc>
                  <a:txBody>
                    <a:bodyPr/>
                    <a:lstStyle/>
                    <a:p>
                      <a:pPr marL="0" marR="0" lvl="0" indent="0" algn="l" rtl="0">
                        <a:lnSpc>
                          <a:spcPct val="107000"/>
                        </a:lnSpc>
                        <a:spcBef>
                          <a:spcPts val="0"/>
                        </a:spcBef>
                        <a:spcAft>
                          <a:spcPts val="0"/>
                        </a:spcAft>
                        <a:buNone/>
                      </a:pPr>
                      <a:r>
                        <a:rPr lang="en-US" sz="1000" b="1">
                          <a:latin typeface="Arial"/>
                          <a:ea typeface="Arial"/>
                          <a:cs typeface="Arial"/>
                          <a:sym typeface="Arial"/>
                        </a:rPr>
                        <a:t>Collaborate and engage with security departments and entities in the public sector to facilitate implementation of the GPW security model</a:t>
                      </a:r>
                      <a:endParaRPr/>
                    </a:p>
                  </a:txBody>
                  <a:tcPr marL="55375" marR="55375"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136525" y="34493"/>
            <a:ext cx="8458200" cy="658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rial"/>
              <a:buNone/>
            </a:pPr>
            <a:r>
              <a:rPr lang="en-US"/>
              <a:t>Background continues…</a:t>
            </a:r>
            <a:r>
              <a:rPr lang="en-US">
                <a:solidFill>
                  <a:srgbClr val="3F4A57"/>
                </a:solidFill>
              </a:rPr>
              <a:t/>
            </a:r>
            <a:br>
              <a:rPr lang="en-US">
                <a:solidFill>
                  <a:srgbClr val="3F4A57"/>
                </a:solidFill>
              </a:rPr>
            </a:br>
            <a:endParaRPr/>
          </a:p>
        </p:txBody>
      </p:sp>
      <p:sp>
        <p:nvSpPr>
          <p:cNvPr id="198" name="Google Shape;198;p31"/>
          <p:cNvSpPr txBox="1">
            <a:spLocks noGrp="1"/>
          </p:cNvSpPr>
          <p:nvPr>
            <p:ph type="body" idx="1"/>
          </p:nvPr>
        </p:nvSpPr>
        <p:spPr>
          <a:xfrm>
            <a:off x="333375" y="1132610"/>
            <a:ext cx="8736600" cy="489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a:t>GPW commits to deliver based on the following priorities in the 2022/23 cycle:</a:t>
            </a:r>
            <a:endParaRPr/>
          </a:p>
          <a:p>
            <a:pPr marL="0" lvl="0" indent="0" algn="l" rtl="0">
              <a:spcBef>
                <a:spcPts val="400"/>
              </a:spcBef>
              <a:spcAft>
                <a:spcPts val="0"/>
              </a:spcAft>
              <a:buClr>
                <a:schemeClr val="dk1"/>
              </a:buClr>
              <a:buSzPts val="2000"/>
              <a:buNone/>
            </a:pPr>
            <a:r>
              <a:rPr lang="en-US" sz="2000"/>
              <a:t>1. Reposition the GPW’s business processes to ensure stability, sustainability and viability of the organisation as a critical national security facility.</a:t>
            </a:r>
            <a:endParaRPr/>
          </a:p>
          <a:p>
            <a:pPr marL="0" lvl="0" indent="0" algn="l" rtl="0">
              <a:spcBef>
                <a:spcPts val="400"/>
              </a:spcBef>
              <a:spcAft>
                <a:spcPts val="0"/>
              </a:spcAft>
              <a:buClr>
                <a:schemeClr val="dk1"/>
              </a:buClr>
              <a:buSzPts val="2000"/>
              <a:buNone/>
            </a:pPr>
            <a:r>
              <a:rPr lang="en-US" sz="2000"/>
              <a:t>2. Improve customer experience through timeous quality and quantity management</a:t>
            </a:r>
            <a:endParaRPr/>
          </a:p>
          <a:p>
            <a:pPr marL="0" lvl="0" indent="0" algn="l" rtl="0">
              <a:spcBef>
                <a:spcPts val="400"/>
              </a:spcBef>
              <a:spcAft>
                <a:spcPts val="0"/>
              </a:spcAft>
              <a:buClr>
                <a:schemeClr val="dk1"/>
              </a:buClr>
              <a:buSzPts val="2000"/>
              <a:buNone/>
            </a:pPr>
            <a:r>
              <a:rPr lang="en-US" sz="2000"/>
              <a:t>3. Ensure return on investment and sound financial management and sustainability. </a:t>
            </a:r>
            <a:endParaRPr/>
          </a:p>
          <a:p>
            <a:pPr marL="0" lvl="0" indent="0" algn="l" rtl="0">
              <a:spcBef>
                <a:spcPts val="400"/>
              </a:spcBef>
              <a:spcAft>
                <a:spcPts val="0"/>
              </a:spcAft>
              <a:buClr>
                <a:schemeClr val="dk1"/>
              </a:buClr>
              <a:buSzPts val="2000"/>
              <a:buNone/>
            </a:pPr>
            <a:r>
              <a:rPr lang="en-US" sz="2000"/>
              <a:t>4. Implement long term vision (Vision 2030), of being a State security printer of choice in the SADC region.</a:t>
            </a:r>
            <a:endParaRPr/>
          </a:p>
          <a:p>
            <a:pPr marL="0" lvl="0" indent="0" algn="l" rtl="0">
              <a:spcBef>
                <a:spcPts val="400"/>
              </a:spcBef>
              <a:spcAft>
                <a:spcPts val="0"/>
              </a:spcAft>
              <a:buClr>
                <a:schemeClr val="dk1"/>
              </a:buClr>
              <a:buSzPts val="2000"/>
              <a:buNone/>
            </a:pPr>
            <a:r>
              <a:rPr lang="en-US" sz="2000"/>
              <a:t>5. Recruit, retain and develop GPW’s workforce to meet market and client demands.</a:t>
            </a:r>
            <a:endParaRPr/>
          </a:p>
          <a:p>
            <a:pPr marL="0" lvl="0" indent="0" algn="l" rtl="0">
              <a:spcBef>
                <a:spcPts val="400"/>
              </a:spcBef>
              <a:spcAft>
                <a:spcPts val="0"/>
              </a:spcAft>
              <a:buClr>
                <a:schemeClr val="dk1"/>
              </a:buClr>
              <a:buSzPts val="2000"/>
              <a:buNone/>
            </a:pPr>
            <a:r>
              <a:rPr lang="en-US" sz="2000"/>
              <a:t>6. Upgrade facilities to ensure effective management of all operations.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7"/>
          <p:cNvSpPr txBox="1">
            <a:spLocks noGrp="1"/>
          </p:cNvSpPr>
          <p:nvPr>
            <p:ph type="title"/>
          </p:nvPr>
        </p:nvSpPr>
        <p:spPr>
          <a:xfrm>
            <a:off x="1505746" y="2637955"/>
            <a:ext cx="7104300" cy="89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Font typeface="Arial"/>
              <a:buNone/>
            </a:pPr>
            <a:r>
              <a:rPr lang="en-US" sz="2800"/>
              <a:t>Audit Matters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8"/>
          <p:cNvSpPr txBox="1">
            <a:spLocks noGrp="1"/>
          </p:cNvSpPr>
          <p:nvPr>
            <p:ph type="title"/>
          </p:nvPr>
        </p:nvSpPr>
        <p:spPr>
          <a:xfrm>
            <a:off x="247939" y="88333"/>
            <a:ext cx="7524900" cy="868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rial"/>
              <a:buNone/>
            </a:pPr>
            <a:r>
              <a:rPr lang="en-US"/>
              <a:t>6. Audit Matters </a:t>
            </a:r>
            <a:endParaRPr/>
          </a:p>
        </p:txBody>
      </p:sp>
      <p:sp>
        <p:nvSpPr>
          <p:cNvPr id="405" name="Google Shape;405;p68"/>
          <p:cNvSpPr txBox="1">
            <a:spLocks noGrp="1"/>
          </p:cNvSpPr>
          <p:nvPr>
            <p:ph type="body" idx="1"/>
          </p:nvPr>
        </p:nvSpPr>
        <p:spPr>
          <a:xfrm>
            <a:off x="247939" y="956694"/>
            <a:ext cx="8674500" cy="4659000"/>
          </a:xfrm>
          <a:prstGeom prst="rect">
            <a:avLst/>
          </a:prstGeom>
          <a:noFill/>
          <a:ln>
            <a:noFill/>
          </a:ln>
        </p:spPr>
        <p:txBody>
          <a:bodyPr spcFirstLastPara="1" wrap="square" lIns="91425" tIns="45700" rIns="91425" bIns="45700" anchor="t" anchorCtr="0">
            <a:noAutofit/>
          </a:bodyPr>
          <a:lstStyle/>
          <a:p>
            <a:pPr marL="342900" lvl="0" indent="-190500" algn="just" rtl="0">
              <a:spcBef>
                <a:spcPts val="0"/>
              </a:spcBef>
              <a:spcAft>
                <a:spcPts val="0"/>
              </a:spcAft>
              <a:buClr>
                <a:schemeClr val="dk1"/>
              </a:buClr>
              <a:buSzPts val="2400"/>
              <a:buNone/>
            </a:pPr>
            <a:endParaRPr sz="2400"/>
          </a:p>
          <a:p>
            <a:pPr marL="342900" lvl="0" indent="-342900" algn="just" rtl="0">
              <a:spcBef>
                <a:spcPts val="360"/>
              </a:spcBef>
              <a:spcAft>
                <a:spcPts val="0"/>
              </a:spcAft>
              <a:buClr>
                <a:schemeClr val="dk1"/>
              </a:buClr>
              <a:buSzPts val="1800"/>
              <a:buChar char="•"/>
            </a:pPr>
            <a:r>
              <a:rPr lang="en-US" sz="1800"/>
              <a:t>GPW has continuously put an concerted effort to address weaknesses within the internal control environment.</a:t>
            </a:r>
            <a:endParaRPr/>
          </a:p>
          <a:p>
            <a:pPr marL="342900" lvl="0" indent="-342900" algn="just" rtl="0">
              <a:spcBef>
                <a:spcPts val="360"/>
              </a:spcBef>
              <a:spcAft>
                <a:spcPts val="0"/>
              </a:spcAft>
              <a:buClr>
                <a:schemeClr val="dk1"/>
              </a:buClr>
              <a:buSzPts val="1800"/>
              <a:buChar char="•"/>
            </a:pPr>
            <a:r>
              <a:rPr lang="en-US" sz="1800"/>
              <a:t>This has been done through the establishment of oversight structures to provide a system of combined assurance. </a:t>
            </a:r>
            <a:endParaRPr/>
          </a:p>
          <a:p>
            <a:pPr marL="342900" lvl="0" indent="-342900" algn="just" rtl="0">
              <a:spcBef>
                <a:spcPts val="360"/>
              </a:spcBef>
              <a:spcAft>
                <a:spcPts val="0"/>
              </a:spcAft>
              <a:buClr>
                <a:schemeClr val="dk1"/>
              </a:buClr>
              <a:buSzPts val="1800"/>
              <a:buChar char="•"/>
            </a:pPr>
            <a:r>
              <a:rPr lang="en-US" sz="1800"/>
              <a:t>The Executive Committee has prioritized the implementation of the post audit matrix, to ensure that findings are addressed whilst simultaneously improving the control environment.</a:t>
            </a:r>
            <a:endParaRPr/>
          </a:p>
          <a:p>
            <a:pPr marL="342900" lvl="0" indent="-342900" algn="just" rtl="0">
              <a:spcBef>
                <a:spcPts val="360"/>
              </a:spcBef>
              <a:spcAft>
                <a:spcPts val="0"/>
              </a:spcAft>
              <a:buClr>
                <a:schemeClr val="dk1"/>
              </a:buClr>
              <a:buSzPts val="1800"/>
              <a:buChar char="•"/>
            </a:pPr>
            <a:r>
              <a:rPr lang="en-US" sz="1800"/>
              <a:t>To date, a total of 80% of the audit findings that were raised both by the Auditor General of South Africa and GPW’s Internal Audit unit have been resolved by management. The remaining 20% are also being addressed </a:t>
            </a:r>
            <a:endParaRPr/>
          </a:p>
          <a:p>
            <a:pPr marL="342900" lvl="0" indent="-342900" algn="just" rtl="0">
              <a:spcBef>
                <a:spcPts val="360"/>
              </a:spcBef>
              <a:spcAft>
                <a:spcPts val="0"/>
              </a:spcAft>
              <a:buClr>
                <a:schemeClr val="dk1"/>
              </a:buClr>
              <a:buSzPts val="1800"/>
              <a:buChar char="•"/>
            </a:pPr>
            <a:r>
              <a:rPr lang="en-US" sz="1800"/>
              <a:t>Most findings were within the ICT and the Financial Services areas but much progress had been attained in their resolution.</a:t>
            </a: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9"/>
          <p:cNvSpPr txBox="1">
            <a:spLocks noGrp="1"/>
          </p:cNvSpPr>
          <p:nvPr>
            <p:ph type="title"/>
          </p:nvPr>
        </p:nvSpPr>
        <p:spPr>
          <a:xfrm>
            <a:off x="484909" y="274639"/>
            <a:ext cx="8211300" cy="18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r>
              <a:rPr lang="en-US" sz="2400"/>
              <a:t>Summary of the Audit Matrix ending March 2022 </a:t>
            </a:r>
            <a:endParaRPr sz="2400"/>
          </a:p>
        </p:txBody>
      </p:sp>
      <p:graphicFrame>
        <p:nvGraphicFramePr>
          <p:cNvPr id="411" name="Google Shape;411;p69"/>
          <p:cNvGraphicFramePr/>
          <p:nvPr/>
        </p:nvGraphicFramePr>
        <p:xfrm>
          <a:off x="318653" y="826651"/>
          <a:ext cx="3000000" cy="3000000"/>
        </p:xfrm>
        <a:graphic>
          <a:graphicData uri="http://schemas.openxmlformats.org/drawingml/2006/table">
            <a:tbl>
              <a:tblPr>
                <a:noFill/>
                <a:tableStyleId>{953968B0-8E95-4AC2-8408-CCEBBC4F5901}</a:tableStyleId>
              </a:tblPr>
              <a:tblGrid>
                <a:gridCol w="1257025">
                  <a:extLst>
                    <a:ext uri="{9D8B030D-6E8A-4147-A177-3AD203B41FA5}">
                      <a16:colId xmlns:a16="http://schemas.microsoft.com/office/drawing/2014/main" val="20000"/>
                    </a:ext>
                  </a:extLst>
                </a:gridCol>
                <a:gridCol w="912950">
                  <a:extLst>
                    <a:ext uri="{9D8B030D-6E8A-4147-A177-3AD203B41FA5}">
                      <a16:colId xmlns:a16="http://schemas.microsoft.com/office/drawing/2014/main" val="20001"/>
                    </a:ext>
                  </a:extLst>
                </a:gridCol>
                <a:gridCol w="845500">
                  <a:extLst>
                    <a:ext uri="{9D8B030D-6E8A-4147-A177-3AD203B41FA5}">
                      <a16:colId xmlns:a16="http://schemas.microsoft.com/office/drawing/2014/main" val="20002"/>
                    </a:ext>
                  </a:extLst>
                </a:gridCol>
                <a:gridCol w="1108325">
                  <a:extLst>
                    <a:ext uri="{9D8B030D-6E8A-4147-A177-3AD203B41FA5}">
                      <a16:colId xmlns:a16="http://schemas.microsoft.com/office/drawing/2014/main" val="20003"/>
                    </a:ext>
                  </a:extLst>
                </a:gridCol>
                <a:gridCol w="1301975">
                  <a:extLst>
                    <a:ext uri="{9D8B030D-6E8A-4147-A177-3AD203B41FA5}">
                      <a16:colId xmlns:a16="http://schemas.microsoft.com/office/drawing/2014/main" val="20004"/>
                    </a:ext>
                  </a:extLst>
                </a:gridCol>
                <a:gridCol w="114125">
                  <a:extLst>
                    <a:ext uri="{9D8B030D-6E8A-4147-A177-3AD203B41FA5}">
                      <a16:colId xmlns:a16="http://schemas.microsoft.com/office/drawing/2014/main" val="20005"/>
                    </a:ext>
                  </a:extLst>
                </a:gridCol>
                <a:gridCol w="1506000">
                  <a:extLst>
                    <a:ext uri="{9D8B030D-6E8A-4147-A177-3AD203B41FA5}">
                      <a16:colId xmlns:a16="http://schemas.microsoft.com/office/drawing/2014/main" val="20006"/>
                    </a:ext>
                  </a:extLst>
                </a:gridCol>
                <a:gridCol w="1085850">
                  <a:extLst>
                    <a:ext uri="{9D8B030D-6E8A-4147-A177-3AD203B41FA5}">
                      <a16:colId xmlns:a16="http://schemas.microsoft.com/office/drawing/2014/main" val="20007"/>
                    </a:ext>
                  </a:extLst>
                </a:gridCol>
                <a:gridCol w="513525">
                  <a:extLst>
                    <a:ext uri="{9D8B030D-6E8A-4147-A177-3AD203B41FA5}">
                      <a16:colId xmlns:a16="http://schemas.microsoft.com/office/drawing/2014/main" val="20008"/>
                    </a:ext>
                  </a:extLst>
                </a:gridCol>
              </a:tblGrid>
              <a:tr h="749875">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Sections</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Resolved</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Outstanding</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In progress</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Total audit findings</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 of findings </a:t>
                      </a:r>
                      <a:r>
                        <a:rPr lang="en-US" sz="800" b="1">
                          <a:solidFill>
                            <a:srgbClr val="000000"/>
                          </a:solidFill>
                          <a:latin typeface="Arial"/>
                          <a:ea typeface="Arial"/>
                          <a:cs typeface="Arial"/>
                          <a:sym typeface="Arial"/>
                        </a:rPr>
                        <a:t>resolved</a:t>
                      </a:r>
                      <a:endParaRPr sz="8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 of findings outstanding and in progress</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Total %</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79450">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Office of the CEO </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4</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4</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extLst>
                  <a:ext uri="{0D108BD9-81ED-4DB2-BD59-A6C34878D82A}">
                    <a16:rowId xmlns:a16="http://schemas.microsoft.com/office/drawing/2014/main" val="10001"/>
                  </a:ext>
                </a:extLst>
              </a:tr>
              <a:tr h="204925">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ICT</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137</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15</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11</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163</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84%</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16%</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C2E6"/>
                    </a:solidFill>
                  </a:tcPr>
                </a:tc>
                <a:extLst>
                  <a:ext uri="{0D108BD9-81ED-4DB2-BD59-A6C34878D82A}">
                    <a16:rowId xmlns:a16="http://schemas.microsoft.com/office/drawing/2014/main" val="10002"/>
                  </a:ext>
                </a:extLst>
              </a:tr>
              <a:tr h="204925">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Ops &amp; Prod</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19</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20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B084"/>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95%</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5%</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extLst>
                  <a:ext uri="{0D108BD9-81ED-4DB2-BD59-A6C34878D82A}">
                    <a16:rowId xmlns:a16="http://schemas.microsoft.com/office/drawing/2014/main" val="10003"/>
                  </a:ext>
                </a:extLst>
              </a:tr>
              <a:tr h="204925">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Marketing</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3</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3</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l" rtl="0">
                        <a:lnSpc>
                          <a:spcPct val="107000"/>
                        </a:lnSpc>
                        <a:spcBef>
                          <a:spcPts val="0"/>
                        </a:spcBef>
                        <a:spcAft>
                          <a:spcPts val="0"/>
                        </a:spcAft>
                        <a:buNone/>
                      </a:pPr>
                      <a:r>
                        <a:rPr lang="en-US" sz="1000">
                          <a:solidFill>
                            <a:srgbClr val="FF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r h="379450">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Strategic Support</a:t>
                      </a:r>
                      <a:endParaRPr sz="900">
                        <a:latin typeface="Calibri"/>
                        <a:ea typeface="Calibri"/>
                        <a:cs typeface="Calibri"/>
                        <a:sym typeface="Calibri"/>
                      </a:endParaRPr>
                    </a:p>
                  </a:txBody>
                  <a:tcPr marL="7975" marR="7975" marT="7975" marB="0">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12</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12</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r h="379450">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Risk Management</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2</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12</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83%</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17%</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6"/>
                  </a:ext>
                </a:extLst>
              </a:tr>
              <a:tr h="393025">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Security Management</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23</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3</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26</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88%</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12%</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7"/>
                  </a:ext>
                </a:extLst>
              </a:tr>
              <a:tr h="379450">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Financial Services</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178</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16</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60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254</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0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70%</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30%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08"/>
                  </a:ext>
                </a:extLst>
              </a:tr>
              <a:tr h="379450">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Human Resources</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36</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38</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95%</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5%</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9"/>
                  </a:ext>
                </a:extLst>
              </a:tr>
              <a:tr h="320600">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OHS</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14</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16</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88%</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13%</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10"/>
                  </a:ext>
                </a:extLst>
              </a:tr>
              <a:tr h="215150">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436</a:t>
                      </a: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33</a:t>
                      </a: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79</a:t>
                      </a: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548</a:t>
                      </a: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80%</a:t>
                      </a: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000">
                          <a:solidFill>
                            <a:srgbClr val="000000"/>
                          </a:solidFill>
                          <a:latin typeface="Arial"/>
                          <a:ea typeface="Arial"/>
                          <a:cs typeface="Arial"/>
                          <a:sym typeface="Arial"/>
                        </a:rPr>
                        <a:t>20%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 </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25350">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501650">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Details</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Resolved</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Outstanding</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In progress</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000" b="1">
                          <a:solidFill>
                            <a:srgbClr val="000000"/>
                          </a:solidFill>
                          <a:latin typeface="Arial"/>
                          <a:ea typeface="Arial"/>
                          <a:cs typeface="Arial"/>
                          <a:sym typeface="Arial"/>
                        </a:rPr>
                        <a:t>Total</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379450">
                <a:tc>
                  <a:txBody>
                    <a:bodyPr/>
                    <a:lstStyle/>
                    <a:p>
                      <a:pPr marL="0" marR="0" lvl="0" indent="0" algn="l" rtl="0">
                        <a:lnSpc>
                          <a:spcPct val="107000"/>
                        </a:lnSpc>
                        <a:spcBef>
                          <a:spcPts val="0"/>
                        </a:spcBef>
                        <a:spcAft>
                          <a:spcPts val="0"/>
                        </a:spcAft>
                        <a:buNone/>
                      </a:pPr>
                      <a:r>
                        <a:rPr lang="en-US" sz="1000">
                          <a:solidFill>
                            <a:srgbClr val="000000"/>
                          </a:solidFill>
                          <a:latin typeface="Arial"/>
                          <a:ea typeface="Arial"/>
                          <a:cs typeface="Arial"/>
                          <a:sym typeface="Arial"/>
                        </a:rPr>
                        <a:t>Overall audit findings</a:t>
                      </a: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000" b="1">
                          <a:solidFill>
                            <a:srgbClr val="000000"/>
                          </a:solidFill>
                          <a:latin typeface="Arial"/>
                          <a:ea typeface="Arial"/>
                          <a:cs typeface="Arial"/>
                          <a:sym typeface="Arial"/>
                        </a:rPr>
                        <a:t>80%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000" b="1">
                          <a:solidFill>
                            <a:srgbClr val="000000"/>
                          </a:solidFill>
                          <a:latin typeface="Arial"/>
                          <a:ea typeface="Arial"/>
                          <a:cs typeface="Arial"/>
                          <a:sym typeface="Arial"/>
                        </a:rPr>
                        <a:t>6%</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000" b="1">
                          <a:solidFill>
                            <a:srgbClr val="000000"/>
                          </a:solidFill>
                          <a:latin typeface="Arial"/>
                          <a:ea typeface="Arial"/>
                          <a:cs typeface="Arial"/>
                          <a:sym typeface="Arial"/>
                        </a:rPr>
                        <a:t>14%</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en-US" sz="1000" b="1">
                          <a:solidFill>
                            <a:srgbClr val="000000"/>
                          </a:solidFill>
                          <a:latin typeface="Arial"/>
                          <a:ea typeface="Arial"/>
                          <a:cs typeface="Arial"/>
                          <a:sym typeface="Arial"/>
                        </a:rPr>
                        <a:t>100%</a:t>
                      </a:r>
                      <a:endParaRPr sz="900">
                        <a:latin typeface="Calibri"/>
                        <a:ea typeface="Calibri"/>
                        <a:cs typeface="Calibri"/>
                        <a:sym typeface="Calibri"/>
                      </a:endParaRPr>
                    </a:p>
                  </a:txBody>
                  <a:tcPr marL="7975" marR="7975" marT="79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900">
                        <a:latin typeface="Calibri"/>
                        <a:ea typeface="Calibri"/>
                        <a:cs typeface="Calibri"/>
                        <a:sym typeface="Calibri"/>
                      </a:endParaRPr>
                    </a:p>
                  </a:txBody>
                  <a:tcPr marL="7975" marR="7975" marT="79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412" name="Google Shape;412;p69"/>
          <p:cNvSpPr/>
          <p:nvPr/>
        </p:nvSpPr>
        <p:spPr>
          <a:xfrm>
            <a:off x="-2102983" y="0"/>
            <a:ext cx="1198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0"/>
          <p:cNvSpPr txBox="1">
            <a:spLocks noGrp="1"/>
          </p:cNvSpPr>
          <p:nvPr>
            <p:ph type="title"/>
          </p:nvPr>
        </p:nvSpPr>
        <p:spPr>
          <a:xfrm>
            <a:off x="615461" y="1989138"/>
            <a:ext cx="8229600" cy="4992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4400"/>
              <a:buFont typeface="Arial"/>
              <a:buNone/>
            </a:pPr>
            <a:r>
              <a:rPr lang="en-US" b="1">
                <a:solidFill>
                  <a:srgbClr val="002060"/>
                </a:solidFill>
                <a:latin typeface="Arial"/>
                <a:ea typeface="Arial"/>
                <a:cs typeface="Arial"/>
                <a:sym typeface="Arial"/>
              </a:rPr>
              <a:t>THANK YOU</a:t>
            </a:r>
            <a:endParaRPr/>
          </a:p>
        </p:txBody>
      </p:sp>
      <p:pic>
        <p:nvPicPr>
          <p:cNvPr id="418" name="Google Shape;418;p70"/>
          <p:cNvPicPr preferRelativeResize="0">
            <a:picLocks noGrp="1"/>
          </p:cNvPicPr>
          <p:nvPr>
            <p:ph type="body" idx="1"/>
          </p:nvPr>
        </p:nvPicPr>
        <p:blipFill rotWithShape="1">
          <a:blip r:embed="rId3">
            <a:alphaModFix/>
          </a:blip>
          <a:srcRect/>
          <a:stretch/>
        </p:blipFill>
        <p:spPr>
          <a:xfrm>
            <a:off x="3934913" y="5704034"/>
            <a:ext cx="1274100" cy="274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73890" y="149469"/>
            <a:ext cx="8922300" cy="46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3200">
                <a:latin typeface="Arial"/>
                <a:ea typeface="Arial"/>
                <a:cs typeface="Arial"/>
                <a:sym typeface="Arial"/>
              </a:rPr>
              <a:t>2. Performance targets for the financial year</a:t>
            </a:r>
            <a:endParaRPr sz="3200">
              <a:latin typeface="Arial"/>
              <a:ea typeface="Arial"/>
              <a:cs typeface="Arial"/>
              <a:sym typeface="Arial"/>
            </a:endParaRPr>
          </a:p>
        </p:txBody>
      </p:sp>
      <p:sp>
        <p:nvSpPr>
          <p:cNvPr id="204" name="Google Shape;204;p32"/>
          <p:cNvSpPr txBox="1">
            <a:spLocks noGrp="1"/>
          </p:cNvSpPr>
          <p:nvPr>
            <p:ph type="body" idx="1"/>
          </p:nvPr>
        </p:nvSpPr>
        <p:spPr>
          <a:xfrm>
            <a:off x="415490" y="1092200"/>
            <a:ext cx="8239200" cy="4104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000"/>
              <a:buNone/>
            </a:pPr>
            <a:r>
              <a:rPr lang="en-US" sz="2000">
                <a:solidFill>
                  <a:srgbClr val="000000"/>
                </a:solidFill>
                <a:latin typeface="Calibri"/>
                <a:ea typeface="Calibri"/>
                <a:cs typeface="Calibri"/>
                <a:sym typeface="Calibri"/>
              </a:rPr>
              <a:t>GPW’s APP 2022/23 has a total of 18 performance targets with critical targets aligned to the Strategic Plan, to ensure that all outcomes and desired impacts are achieved. The targets are  allocated as follows:</a:t>
            </a:r>
            <a:endParaRPr/>
          </a:p>
          <a:p>
            <a:pPr marL="0" lvl="0" indent="0" algn="l" rtl="0">
              <a:spcBef>
                <a:spcPts val="400"/>
              </a:spcBef>
              <a:spcAft>
                <a:spcPts val="0"/>
              </a:spcAft>
              <a:buClr>
                <a:schemeClr val="dk1"/>
              </a:buClr>
              <a:buSzPts val="2000"/>
              <a:buNone/>
            </a:pPr>
            <a:endParaRPr sz="2000">
              <a:solidFill>
                <a:srgbClr val="000000"/>
              </a:solidFill>
              <a:latin typeface="Calibri"/>
              <a:ea typeface="Calibri"/>
              <a:cs typeface="Calibri"/>
              <a:sym typeface="Calibri"/>
            </a:endParaRPr>
          </a:p>
          <a:p>
            <a:pPr marL="514350" lvl="0" indent="-514350" algn="l" rtl="0">
              <a:spcBef>
                <a:spcPts val="400"/>
              </a:spcBef>
              <a:spcAft>
                <a:spcPts val="0"/>
              </a:spcAft>
              <a:buClr>
                <a:srgbClr val="000000"/>
              </a:buClr>
              <a:buSzPts val="2000"/>
              <a:buFont typeface="Arial"/>
              <a:buAutoNum type="arabicPeriod"/>
            </a:pPr>
            <a:r>
              <a:rPr lang="en-US" sz="2000">
                <a:solidFill>
                  <a:srgbClr val="000000"/>
                </a:solidFill>
                <a:latin typeface="Calibri"/>
                <a:ea typeface="Calibri"/>
                <a:cs typeface="Calibri"/>
                <a:sym typeface="Calibri"/>
              </a:rPr>
              <a:t>Office of the CEO -3 Performance Targets </a:t>
            </a:r>
            <a:endParaRPr/>
          </a:p>
          <a:p>
            <a:pPr marL="514350" lvl="0" indent="-514350" algn="l" rtl="0">
              <a:spcBef>
                <a:spcPts val="400"/>
              </a:spcBef>
              <a:spcAft>
                <a:spcPts val="0"/>
              </a:spcAft>
              <a:buClr>
                <a:srgbClr val="000000"/>
              </a:buClr>
              <a:buSzPts val="2000"/>
              <a:buFont typeface="Arial"/>
              <a:buAutoNum type="arabicPeriod"/>
            </a:pPr>
            <a:r>
              <a:rPr lang="en-US" sz="2000">
                <a:solidFill>
                  <a:srgbClr val="000000"/>
                </a:solidFill>
                <a:latin typeface="Calibri"/>
                <a:ea typeface="Calibri"/>
                <a:cs typeface="Calibri"/>
                <a:sym typeface="Calibri"/>
              </a:rPr>
              <a:t>Branch Operations and Production-5 Performance Targets </a:t>
            </a:r>
            <a:endParaRPr/>
          </a:p>
          <a:p>
            <a:pPr marL="514350" lvl="0" indent="-514350" algn="l" rtl="0">
              <a:spcBef>
                <a:spcPts val="400"/>
              </a:spcBef>
              <a:spcAft>
                <a:spcPts val="0"/>
              </a:spcAft>
              <a:buClr>
                <a:srgbClr val="000000"/>
              </a:buClr>
              <a:buSzPts val="2000"/>
              <a:buFont typeface="Arial"/>
              <a:buAutoNum type="arabicPeriod"/>
            </a:pPr>
            <a:r>
              <a:rPr lang="en-US" sz="2000">
                <a:solidFill>
                  <a:srgbClr val="000000"/>
                </a:solidFill>
                <a:latin typeface="Calibri"/>
                <a:ea typeface="Calibri"/>
                <a:cs typeface="Calibri"/>
                <a:sym typeface="Calibri"/>
              </a:rPr>
              <a:t>Branch Strategic Management -4 performance targets</a:t>
            </a:r>
            <a:endParaRPr/>
          </a:p>
          <a:p>
            <a:pPr marL="514350" lvl="0" indent="-514350" algn="l" rtl="0">
              <a:spcBef>
                <a:spcPts val="400"/>
              </a:spcBef>
              <a:spcAft>
                <a:spcPts val="0"/>
              </a:spcAft>
              <a:buClr>
                <a:srgbClr val="000000"/>
              </a:buClr>
              <a:buSzPts val="2000"/>
              <a:buFont typeface="Arial"/>
              <a:buAutoNum type="arabicPeriod"/>
            </a:pPr>
            <a:r>
              <a:rPr lang="en-US" sz="2000">
                <a:solidFill>
                  <a:srgbClr val="000000"/>
                </a:solidFill>
                <a:latin typeface="Calibri"/>
                <a:ea typeface="Calibri"/>
                <a:cs typeface="Calibri"/>
                <a:sym typeface="Calibri"/>
              </a:rPr>
              <a:t>Branch Financial Services -4 performance targets</a:t>
            </a:r>
            <a:endParaRPr/>
          </a:p>
          <a:p>
            <a:pPr marL="514350" lvl="0" indent="-514350" algn="l" rtl="0">
              <a:spcBef>
                <a:spcPts val="400"/>
              </a:spcBef>
              <a:spcAft>
                <a:spcPts val="0"/>
              </a:spcAft>
              <a:buClr>
                <a:srgbClr val="000000"/>
              </a:buClr>
              <a:buSzPts val="2000"/>
              <a:buFont typeface="Arial"/>
              <a:buAutoNum type="arabicPeriod"/>
            </a:pPr>
            <a:r>
              <a:rPr lang="en-US" sz="2000">
                <a:solidFill>
                  <a:srgbClr val="000000"/>
                </a:solidFill>
                <a:latin typeface="Calibri"/>
                <a:ea typeface="Calibri"/>
                <a:cs typeface="Calibri"/>
                <a:sym typeface="Calibri"/>
              </a:rPr>
              <a:t>Branch Human Resource-2 performance targets </a:t>
            </a:r>
            <a:endParaRPr/>
          </a:p>
          <a:p>
            <a:pPr marL="0" lvl="0" indent="0" algn="l" rtl="0">
              <a:spcBef>
                <a:spcPts val="640"/>
              </a:spcBef>
              <a:spcAft>
                <a:spcPts val="0"/>
              </a:spcAft>
              <a:buClr>
                <a:schemeClr val="dk1"/>
              </a:buClr>
              <a:buSzPts val="32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ctrTitle"/>
          </p:nvPr>
        </p:nvSpPr>
        <p:spPr>
          <a:xfrm>
            <a:off x="712177" y="2054835"/>
            <a:ext cx="7772400" cy="147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ANNUAL PERFORMANCE PLAN (APP) 2022/23</a:t>
            </a:r>
            <a:endParaRPr sz="4400" b="1">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1592159" y="274638"/>
            <a:ext cx="71043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Arial"/>
              <a:buNone/>
            </a:pPr>
            <a:endParaRPr/>
          </a:p>
        </p:txBody>
      </p:sp>
      <p:sp>
        <p:nvSpPr>
          <p:cNvPr id="215" name="Google Shape;215;p34"/>
          <p:cNvSpPr txBox="1">
            <a:spLocks noGrp="1"/>
          </p:cNvSpPr>
          <p:nvPr>
            <p:ph type="body" idx="1"/>
          </p:nvPr>
        </p:nvSpPr>
        <p:spPr>
          <a:xfrm>
            <a:off x="747346" y="4879732"/>
            <a:ext cx="7939500" cy="1246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endParaRPr b="1">
              <a:solidFill>
                <a:srgbClr val="002060"/>
              </a:solidFill>
              <a:latin typeface="Arial"/>
              <a:ea typeface="Arial"/>
              <a:cs typeface="Arial"/>
              <a:sym typeface="Arial"/>
            </a:endParaRPr>
          </a:p>
          <a:p>
            <a:pPr marL="0" lvl="0" indent="0" algn="ctr" rtl="0">
              <a:spcBef>
                <a:spcPts val="640"/>
              </a:spcBef>
              <a:spcAft>
                <a:spcPts val="0"/>
              </a:spcAft>
              <a:buClr>
                <a:srgbClr val="002060"/>
              </a:buClr>
              <a:buSzPts val="3200"/>
              <a:buNone/>
            </a:pPr>
            <a:r>
              <a:rPr lang="en-US" b="1">
                <a:solidFill>
                  <a:srgbClr val="002060"/>
                </a:solidFill>
                <a:latin typeface="Arial"/>
                <a:ea typeface="Arial"/>
                <a:cs typeface="Arial"/>
                <a:sym typeface="Arial"/>
              </a:rPr>
              <a:t>OFFICE OF THE CEO</a:t>
            </a:r>
            <a:endParaRPr/>
          </a:p>
          <a:p>
            <a:pPr marL="0" lvl="0" indent="0" algn="ctr" rtl="0">
              <a:spcBef>
                <a:spcPts val="640"/>
              </a:spcBef>
              <a:spcAft>
                <a:spcPts val="0"/>
              </a:spcAft>
              <a:buClr>
                <a:schemeClr val="dk1"/>
              </a:buClr>
              <a:buSzPts val="3200"/>
              <a:buNone/>
            </a:pPr>
            <a:endParaRPr b="1">
              <a:solidFill>
                <a:srgbClr val="002060"/>
              </a:solidFill>
              <a:latin typeface="Arial"/>
              <a:ea typeface="Arial"/>
              <a:cs typeface="Arial"/>
              <a:sym typeface="Arial"/>
            </a:endParaRPr>
          </a:p>
          <a:p>
            <a:pPr marL="342900" lvl="0" indent="-139700" algn="l" rtl="0">
              <a:spcBef>
                <a:spcPts val="640"/>
              </a:spcBef>
              <a:spcAft>
                <a:spcPts val="0"/>
              </a:spcAft>
              <a:buClr>
                <a:schemeClr val="dk1"/>
              </a:buClr>
              <a:buSzPts val="3200"/>
              <a:buNone/>
            </a:pPr>
            <a:endParaRPr/>
          </a:p>
        </p:txBody>
      </p:sp>
      <p:pic>
        <p:nvPicPr>
          <p:cNvPr id="216" name="Google Shape;216;p34"/>
          <p:cNvPicPr preferRelativeResize="0"/>
          <p:nvPr/>
        </p:nvPicPr>
        <p:blipFill rotWithShape="1">
          <a:blip r:embed="rId3">
            <a:alphaModFix/>
          </a:blip>
          <a:srcRect/>
          <a:stretch/>
        </p:blipFill>
        <p:spPr>
          <a:xfrm>
            <a:off x="269970" y="342898"/>
            <a:ext cx="8426379" cy="47918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aphicFrame>
        <p:nvGraphicFramePr>
          <p:cNvPr id="221" name="Google Shape;221;p35"/>
          <p:cNvGraphicFramePr/>
          <p:nvPr/>
        </p:nvGraphicFramePr>
        <p:xfrm>
          <a:off x="314036" y="175889"/>
          <a:ext cx="3000000" cy="3000000"/>
        </p:xfrm>
        <a:graphic>
          <a:graphicData uri="http://schemas.openxmlformats.org/drawingml/2006/table">
            <a:tbl>
              <a:tblPr>
                <a:noFill/>
                <a:tableStyleId>{953968B0-8E95-4AC2-8408-CCEBBC4F5901}</a:tableStyleId>
              </a:tblPr>
              <a:tblGrid>
                <a:gridCol w="879575">
                  <a:extLst>
                    <a:ext uri="{9D8B030D-6E8A-4147-A177-3AD203B41FA5}">
                      <a16:colId xmlns:a16="http://schemas.microsoft.com/office/drawing/2014/main" val="20000"/>
                    </a:ext>
                  </a:extLst>
                </a:gridCol>
                <a:gridCol w="889300">
                  <a:extLst>
                    <a:ext uri="{9D8B030D-6E8A-4147-A177-3AD203B41FA5}">
                      <a16:colId xmlns:a16="http://schemas.microsoft.com/office/drawing/2014/main" val="20001"/>
                    </a:ext>
                  </a:extLst>
                </a:gridCol>
                <a:gridCol w="1005250">
                  <a:extLst>
                    <a:ext uri="{9D8B030D-6E8A-4147-A177-3AD203B41FA5}">
                      <a16:colId xmlns:a16="http://schemas.microsoft.com/office/drawing/2014/main" val="20002"/>
                    </a:ext>
                  </a:extLst>
                </a:gridCol>
                <a:gridCol w="1063250">
                  <a:extLst>
                    <a:ext uri="{9D8B030D-6E8A-4147-A177-3AD203B41FA5}">
                      <a16:colId xmlns:a16="http://schemas.microsoft.com/office/drawing/2014/main" val="20003"/>
                    </a:ext>
                  </a:extLst>
                </a:gridCol>
                <a:gridCol w="1063250">
                  <a:extLst>
                    <a:ext uri="{9D8B030D-6E8A-4147-A177-3AD203B41FA5}">
                      <a16:colId xmlns:a16="http://schemas.microsoft.com/office/drawing/2014/main" val="20004"/>
                    </a:ext>
                  </a:extLst>
                </a:gridCol>
                <a:gridCol w="956925">
                  <a:extLst>
                    <a:ext uri="{9D8B030D-6E8A-4147-A177-3AD203B41FA5}">
                      <a16:colId xmlns:a16="http://schemas.microsoft.com/office/drawing/2014/main" val="20005"/>
                    </a:ext>
                  </a:extLst>
                </a:gridCol>
                <a:gridCol w="966600">
                  <a:extLst>
                    <a:ext uri="{9D8B030D-6E8A-4147-A177-3AD203B41FA5}">
                      <a16:colId xmlns:a16="http://schemas.microsoft.com/office/drawing/2014/main" val="20006"/>
                    </a:ext>
                  </a:extLst>
                </a:gridCol>
                <a:gridCol w="995600">
                  <a:extLst>
                    <a:ext uri="{9D8B030D-6E8A-4147-A177-3AD203B41FA5}">
                      <a16:colId xmlns:a16="http://schemas.microsoft.com/office/drawing/2014/main" val="20007"/>
                    </a:ext>
                  </a:extLst>
                </a:gridCol>
                <a:gridCol w="908600">
                  <a:extLst>
                    <a:ext uri="{9D8B030D-6E8A-4147-A177-3AD203B41FA5}">
                      <a16:colId xmlns:a16="http://schemas.microsoft.com/office/drawing/2014/main" val="20008"/>
                    </a:ext>
                  </a:extLst>
                </a:gridCol>
              </a:tblGrid>
              <a:tr h="442500">
                <a:tc gridSpan="9">
                  <a:txBody>
                    <a:bodyPr/>
                    <a:lstStyle/>
                    <a:p>
                      <a:pPr marL="0" marR="0" lvl="0" indent="0" algn="l" rtl="0">
                        <a:spcBef>
                          <a:spcPts val="0"/>
                        </a:spcBef>
                        <a:spcAft>
                          <a:spcPts val="0"/>
                        </a:spcAft>
                        <a:buNone/>
                      </a:pPr>
                      <a:r>
                        <a:rPr lang="en-US" sz="1200" b="1" u="none" strike="noStrike" cap="none">
                          <a:latin typeface="Arial"/>
                          <a:ea typeface="Arial"/>
                          <a:cs typeface="Arial"/>
                          <a:sym typeface="Arial"/>
                        </a:rPr>
                        <a:t>Office of the CEO</a:t>
                      </a:r>
                      <a:endParaRPr sz="1200" b="1"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1225">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Outcome </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Outputs </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 Indicators </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Audited Performance </a:t>
                      </a:r>
                      <a:endParaRPr sz="1000" u="none" strike="noStrike" cap="none">
                        <a:latin typeface="Arial"/>
                        <a:ea typeface="Arial"/>
                        <a:cs typeface="Arial"/>
                        <a:sym typeface="Arial"/>
                      </a:endParaRPr>
                    </a:p>
                    <a:p>
                      <a:pPr marL="0" marR="0" lvl="0" indent="0" algn="l" rtl="0">
                        <a:spcBef>
                          <a:spcPts val="0"/>
                        </a:spcBef>
                        <a:spcAft>
                          <a:spcPts val="0"/>
                        </a:spcAft>
                        <a:buNone/>
                      </a:pPr>
                      <a:r>
                        <a:rPr lang="en-US" sz="1000" b="1" u="none" strike="noStrike" cap="none">
                          <a:latin typeface="Arial"/>
                          <a:ea typeface="Arial"/>
                          <a:cs typeface="Arial"/>
                          <a:sym typeface="Arial"/>
                        </a:rPr>
                        <a:t>2019/20</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Estimated Performance 2020/21</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chemeClr val="dk1"/>
                        </a:buClr>
                        <a:buSzPts val="1000"/>
                        <a:buFont typeface="Arial"/>
                        <a:buNone/>
                      </a:pPr>
                      <a:r>
                        <a:rPr lang="en-US" sz="1000" b="1" u="none" strike="noStrike" cap="none">
                          <a:latin typeface="Arial"/>
                          <a:ea typeface="Arial"/>
                          <a:cs typeface="Arial"/>
                          <a:sym typeface="Arial"/>
                        </a:rPr>
                        <a:t>Estimated Performance 2021/22</a:t>
                      </a:r>
                      <a:endParaRPr sz="1000" u="none" strike="noStrike" cap="none">
                        <a:latin typeface="Arial"/>
                        <a:ea typeface="Arial"/>
                        <a:cs typeface="Arial"/>
                        <a:sym typeface="Arial"/>
                      </a:endParaRPr>
                    </a:p>
                    <a:p>
                      <a:pPr marL="0" marR="0" lvl="0" indent="0" algn="l" rtl="0">
                        <a:spcBef>
                          <a:spcPts val="0"/>
                        </a:spcBef>
                        <a:spcAft>
                          <a:spcPts val="0"/>
                        </a:spcAft>
                        <a:buNone/>
                      </a:pP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000" b="1" u="none" strike="noStrike" cap="none">
                          <a:latin typeface="Arial"/>
                          <a:ea typeface="Arial"/>
                          <a:cs typeface="Arial"/>
                          <a:sym typeface="Arial"/>
                        </a:rPr>
                        <a:t>Medium Term Targets</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591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2022/23</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2023/24</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2024/25</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58400">
                <a:tc gridSpan="9">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62625">
                <a:tc>
                  <a:txBody>
                    <a:bodyPr/>
                    <a:lstStyle/>
                    <a:p>
                      <a:pPr marL="0" marR="0" lvl="0" indent="0" algn="l" rtl="0">
                        <a:lnSpc>
                          <a:spcPct val="115000"/>
                        </a:lnSpc>
                        <a:spcBef>
                          <a:spcPts val="0"/>
                        </a:spcBef>
                        <a:spcAft>
                          <a:spcPts val="0"/>
                        </a:spcAft>
                        <a:buNone/>
                      </a:pPr>
                      <a:r>
                        <a:rPr lang="en-US" sz="1000" b="1" u="none" strike="noStrike" cap="none">
                          <a:solidFill>
                            <a:schemeClr val="dk1"/>
                          </a:solidFill>
                          <a:latin typeface="Arial"/>
                          <a:ea typeface="Arial"/>
                          <a:cs typeface="Arial"/>
                          <a:sym typeface="Arial"/>
                        </a:rPr>
                        <a:t>Secured and protected ICT environment</a:t>
                      </a:r>
                      <a:endParaRPr sz="1000" b="1" u="none" strike="noStrike" cap="none">
                        <a:solidFill>
                          <a:schemeClr val="dk1"/>
                        </a:solidFill>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 Security vulnerabilities mitigated</a:t>
                      </a:r>
                      <a:endParaRPr sz="1000" u="none" strike="noStrike" cap="none">
                        <a:latin typeface="Arial"/>
                        <a:ea typeface="Arial"/>
                        <a:cs typeface="Arial"/>
                        <a:sym typeface="Arial"/>
                      </a:endParaRPr>
                    </a:p>
                    <a:p>
                      <a:pPr marL="0" marR="0" lvl="0" indent="0" algn="l" rtl="0">
                        <a:lnSpc>
                          <a:spcPct val="115000"/>
                        </a:lnSpc>
                        <a:spcBef>
                          <a:spcPts val="1000"/>
                        </a:spcBef>
                        <a:spcAft>
                          <a:spcPts val="0"/>
                        </a:spcAft>
                        <a:buNone/>
                      </a:pPr>
                      <a:r>
                        <a:rPr lang="en-US" sz="1000" u="none" strike="noStrike" cap="none">
                          <a:latin typeface="Arial"/>
                          <a:ea typeface="Arial"/>
                          <a:cs typeface="Arial"/>
                          <a:sym typeface="Arial"/>
                        </a:rPr>
                        <a:t> </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Percentage of security vulnerabilities detected by security assessments mitigated</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u="none" strike="noStrike" cap="none">
                          <a:latin typeface="Arial"/>
                          <a:ea typeface="Arial"/>
                          <a:cs typeface="Arial"/>
                          <a:sym typeface="Arial"/>
                        </a:rPr>
                        <a:t>99.67% security vulnerabilities detected by security assessments mitigated</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u="none" strike="noStrike" cap="none">
                          <a:latin typeface="Arial"/>
                          <a:ea typeface="Arial"/>
                          <a:cs typeface="Arial"/>
                          <a:sym typeface="Arial"/>
                        </a:rPr>
                        <a:t>100% security vulnerabilities detected by security assessments mitigated</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100% security vulnerabilities detected by security assessments mitigated</a:t>
                      </a:r>
                      <a:endParaRPr sz="1000" u="none" strike="noStrike" cap="none">
                        <a:latin typeface="Arial"/>
                        <a:ea typeface="Arial"/>
                        <a:cs typeface="Arial"/>
                        <a:sym typeface="Arial"/>
                      </a:endParaRPr>
                    </a:p>
                    <a:p>
                      <a:pPr marL="0" marR="0" lvl="0" indent="0" algn="l" rtl="0">
                        <a:spcBef>
                          <a:spcPts val="0"/>
                        </a:spcBef>
                        <a:spcAft>
                          <a:spcPts val="0"/>
                        </a:spcAft>
                        <a:buNone/>
                      </a:pP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u="none" strike="noStrike" cap="none">
                          <a:latin typeface="Arial"/>
                          <a:ea typeface="Arial"/>
                          <a:cs typeface="Arial"/>
                          <a:sym typeface="Arial"/>
                        </a:rPr>
                        <a:t>100% security vulnerabilities detected by security assessments mitigated</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u="none" strike="noStrike" cap="none">
                          <a:latin typeface="Arial"/>
                          <a:ea typeface="Arial"/>
                          <a:cs typeface="Arial"/>
                          <a:sym typeface="Arial"/>
                        </a:rPr>
                        <a:t>100% security vulnerabilities detected by security assessments mitigated</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u="none" strike="noStrike" cap="none">
                          <a:latin typeface="Arial"/>
                          <a:ea typeface="Arial"/>
                          <a:cs typeface="Arial"/>
                          <a:sym typeface="Arial"/>
                        </a:rPr>
                        <a:t>100% security vulnerabilities detected by security assessments mitigated</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332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Annual Target Information for 2022/23</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522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 Indicator:</a:t>
                      </a:r>
                      <a:r>
                        <a:rPr lang="en-US" sz="1000" u="none" strike="noStrike" cap="none">
                          <a:latin typeface="Arial"/>
                          <a:ea typeface="Arial"/>
                          <a:cs typeface="Arial"/>
                          <a:sym typeface="Arial"/>
                        </a:rPr>
                        <a:t> Percentage of security vulnerabilities detected by security assessments mitigated</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522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Annual Target: </a:t>
                      </a:r>
                      <a:r>
                        <a:rPr lang="en-US" sz="1000" u="none" strike="noStrike" cap="none">
                          <a:latin typeface="Arial"/>
                          <a:ea typeface="Arial"/>
                          <a:cs typeface="Arial"/>
                          <a:sym typeface="Arial"/>
                        </a:rPr>
                        <a:t>100% security vulnerabilities detected by security assessments mitigated </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0807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Reporting Period: </a:t>
                      </a:r>
                      <a:r>
                        <a:rPr lang="en-US" sz="1000" u="none" strike="noStrike" cap="none">
                          <a:latin typeface="Arial"/>
                          <a:ea typeface="Arial"/>
                          <a:cs typeface="Arial"/>
                          <a:sym typeface="Arial"/>
                        </a:rPr>
                        <a:t>Quarterly</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22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1 Target: </a:t>
                      </a:r>
                      <a:r>
                        <a:rPr lang="en-US" sz="1000" u="none" strike="noStrike" cap="none">
                          <a:latin typeface="Arial"/>
                          <a:ea typeface="Arial"/>
                          <a:cs typeface="Arial"/>
                          <a:sym typeface="Arial"/>
                        </a:rPr>
                        <a:t>100% Security vulnerabilities detected by security assessments mitigated</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52250">
                <a:tc gridSpan="9">
                  <a:txBody>
                    <a:bodyPr/>
                    <a:lstStyle/>
                    <a:p>
                      <a:pPr marL="0" marR="0" lvl="0" indent="0" algn="l" rtl="0">
                        <a:lnSpc>
                          <a:spcPct val="100000"/>
                        </a:lnSpc>
                        <a:spcBef>
                          <a:spcPts val="0"/>
                        </a:spcBef>
                        <a:spcAft>
                          <a:spcPts val="0"/>
                        </a:spcAft>
                        <a:buClr>
                          <a:schemeClr val="dk1"/>
                        </a:buClr>
                        <a:buSzPts val="1000"/>
                        <a:buFont typeface="Arial"/>
                        <a:buNone/>
                      </a:pPr>
                      <a:r>
                        <a:rPr lang="en-US" sz="1000" b="1" u="none" strike="noStrike" cap="none">
                          <a:latin typeface="Arial"/>
                          <a:ea typeface="Arial"/>
                          <a:cs typeface="Arial"/>
                          <a:sym typeface="Arial"/>
                        </a:rPr>
                        <a:t>Quarter 2 Target:</a:t>
                      </a:r>
                      <a:r>
                        <a:rPr lang="en-US" sz="1000" u="none" strike="noStrike" cap="none">
                          <a:latin typeface="Arial"/>
                          <a:ea typeface="Arial"/>
                          <a:cs typeface="Arial"/>
                          <a:sym typeface="Arial"/>
                        </a:rPr>
                        <a:t>100% Security vulnerabilities detected by security assessments mitigated</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00600">
                <a:tc gridSpan="9">
                  <a:txBody>
                    <a:bodyPr/>
                    <a:lstStyle/>
                    <a:p>
                      <a:pPr marL="0" marR="0" lvl="0" indent="0" algn="l" rtl="0">
                        <a:lnSpc>
                          <a:spcPct val="100000"/>
                        </a:lnSpc>
                        <a:spcBef>
                          <a:spcPts val="0"/>
                        </a:spcBef>
                        <a:spcAft>
                          <a:spcPts val="0"/>
                        </a:spcAft>
                        <a:buClr>
                          <a:schemeClr val="dk1"/>
                        </a:buClr>
                        <a:buSzPts val="1000"/>
                        <a:buFont typeface="Arial"/>
                        <a:buNone/>
                      </a:pPr>
                      <a:r>
                        <a:rPr lang="en-US" sz="1000" b="1" u="none" strike="noStrike" cap="none">
                          <a:latin typeface="Arial"/>
                          <a:ea typeface="Arial"/>
                          <a:cs typeface="Arial"/>
                          <a:sym typeface="Arial"/>
                        </a:rPr>
                        <a:t>Quarter 3 Target:</a:t>
                      </a:r>
                      <a:r>
                        <a:rPr lang="en-US" sz="1000" u="none" strike="noStrike" cap="none">
                          <a:latin typeface="Arial"/>
                          <a:ea typeface="Arial"/>
                          <a:cs typeface="Arial"/>
                          <a:sym typeface="Arial"/>
                        </a:rPr>
                        <a:t>100% Security vulnerabilities detected by security assessments mitigated</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52250">
                <a:tc gridSpan="9">
                  <a:txBody>
                    <a:bodyPr/>
                    <a:lstStyle/>
                    <a:p>
                      <a:pPr marL="0" marR="0" lvl="0" indent="0" algn="l" rtl="0">
                        <a:lnSpc>
                          <a:spcPct val="100000"/>
                        </a:lnSpc>
                        <a:spcBef>
                          <a:spcPts val="0"/>
                        </a:spcBef>
                        <a:spcAft>
                          <a:spcPts val="0"/>
                        </a:spcAft>
                        <a:buClr>
                          <a:schemeClr val="dk1"/>
                        </a:buClr>
                        <a:buSzPts val="1000"/>
                        <a:buFont typeface="Arial"/>
                        <a:buNone/>
                      </a:pPr>
                      <a:r>
                        <a:rPr lang="en-US" sz="1000" b="1" u="none" strike="noStrike" cap="none">
                          <a:latin typeface="Arial"/>
                          <a:ea typeface="Arial"/>
                          <a:cs typeface="Arial"/>
                          <a:sym typeface="Arial"/>
                        </a:rPr>
                        <a:t>Quarter 4 Target: </a:t>
                      </a:r>
                      <a:r>
                        <a:rPr lang="en-US" sz="1000" u="none" strike="noStrike" cap="none">
                          <a:latin typeface="Arial"/>
                          <a:ea typeface="Arial"/>
                          <a:cs typeface="Arial"/>
                          <a:sym typeface="Arial"/>
                        </a:rPr>
                        <a:t>100% Security vulnerabilities detected by security assessments mitigated</a:t>
                      </a:r>
                      <a:endParaRPr sz="1000" u="none" strike="noStrike" cap="none">
                        <a:latin typeface="Arial"/>
                        <a:ea typeface="Arial"/>
                        <a:cs typeface="Arial"/>
                        <a:sym typeface="Arial"/>
                      </a:endParaRPr>
                    </a:p>
                  </a:txBody>
                  <a:tcPr marL="42625" marR="42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aphicFrame>
        <p:nvGraphicFramePr>
          <p:cNvPr id="226" name="Google Shape;226;p36"/>
          <p:cNvGraphicFramePr/>
          <p:nvPr/>
        </p:nvGraphicFramePr>
        <p:xfrm>
          <a:off x="277092" y="120075"/>
          <a:ext cx="3000000" cy="3000000"/>
        </p:xfrm>
        <a:graphic>
          <a:graphicData uri="http://schemas.openxmlformats.org/drawingml/2006/table">
            <a:tbl>
              <a:tblPr>
                <a:noFill/>
                <a:tableStyleId>{953968B0-8E95-4AC2-8408-CCEBBC4F5901}</a:tableStyleId>
              </a:tblPr>
              <a:tblGrid>
                <a:gridCol w="854300">
                  <a:extLst>
                    <a:ext uri="{9D8B030D-6E8A-4147-A177-3AD203B41FA5}">
                      <a16:colId xmlns:a16="http://schemas.microsoft.com/office/drawing/2014/main" val="20000"/>
                    </a:ext>
                  </a:extLst>
                </a:gridCol>
                <a:gridCol w="780475">
                  <a:extLst>
                    <a:ext uri="{9D8B030D-6E8A-4147-A177-3AD203B41FA5}">
                      <a16:colId xmlns:a16="http://schemas.microsoft.com/office/drawing/2014/main" val="20001"/>
                    </a:ext>
                  </a:extLst>
                </a:gridCol>
                <a:gridCol w="857225">
                  <a:extLst>
                    <a:ext uri="{9D8B030D-6E8A-4147-A177-3AD203B41FA5}">
                      <a16:colId xmlns:a16="http://schemas.microsoft.com/office/drawing/2014/main" val="20002"/>
                    </a:ext>
                  </a:extLst>
                </a:gridCol>
                <a:gridCol w="1083850">
                  <a:extLst>
                    <a:ext uri="{9D8B030D-6E8A-4147-A177-3AD203B41FA5}">
                      <a16:colId xmlns:a16="http://schemas.microsoft.com/office/drawing/2014/main" val="20003"/>
                    </a:ext>
                  </a:extLst>
                </a:gridCol>
                <a:gridCol w="1186600">
                  <a:extLst>
                    <a:ext uri="{9D8B030D-6E8A-4147-A177-3AD203B41FA5}">
                      <a16:colId xmlns:a16="http://schemas.microsoft.com/office/drawing/2014/main" val="20004"/>
                    </a:ext>
                  </a:extLst>
                </a:gridCol>
                <a:gridCol w="1040875">
                  <a:extLst>
                    <a:ext uri="{9D8B030D-6E8A-4147-A177-3AD203B41FA5}">
                      <a16:colId xmlns:a16="http://schemas.microsoft.com/office/drawing/2014/main" val="20005"/>
                    </a:ext>
                  </a:extLst>
                </a:gridCol>
                <a:gridCol w="846025">
                  <a:extLst>
                    <a:ext uri="{9D8B030D-6E8A-4147-A177-3AD203B41FA5}">
                      <a16:colId xmlns:a16="http://schemas.microsoft.com/office/drawing/2014/main" val="20006"/>
                    </a:ext>
                  </a:extLst>
                </a:gridCol>
                <a:gridCol w="991775">
                  <a:extLst>
                    <a:ext uri="{9D8B030D-6E8A-4147-A177-3AD203B41FA5}">
                      <a16:colId xmlns:a16="http://schemas.microsoft.com/office/drawing/2014/main" val="20007"/>
                    </a:ext>
                  </a:extLst>
                </a:gridCol>
                <a:gridCol w="1068775">
                  <a:extLst>
                    <a:ext uri="{9D8B030D-6E8A-4147-A177-3AD203B41FA5}">
                      <a16:colId xmlns:a16="http://schemas.microsoft.com/office/drawing/2014/main" val="20008"/>
                    </a:ext>
                  </a:extLst>
                </a:gridCol>
              </a:tblGrid>
              <a:tr h="521475">
                <a:tc gridSpan="9">
                  <a:txBody>
                    <a:bodyPr/>
                    <a:lstStyle/>
                    <a:p>
                      <a:pPr marL="0" marR="0" lvl="0" indent="0" algn="l" rtl="0">
                        <a:lnSpc>
                          <a:spcPct val="115000"/>
                        </a:lnSpc>
                        <a:spcBef>
                          <a:spcPts val="0"/>
                        </a:spcBef>
                        <a:spcAft>
                          <a:spcPts val="0"/>
                        </a:spcAft>
                        <a:buNone/>
                      </a:pPr>
                      <a:r>
                        <a:rPr lang="en-US" sz="1200" b="1" u="none" strike="noStrike" cap="none">
                          <a:latin typeface="Arial"/>
                          <a:ea typeface="Arial"/>
                          <a:cs typeface="Arial"/>
                          <a:sym typeface="Arial"/>
                        </a:rPr>
                        <a:t>Office of the CEO, cont..</a:t>
                      </a:r>
                      <a:endParaRPr sz="1200" b="1"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6650">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Outcome </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Outputs </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 Indicators </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Audited/</a:t>
                      </a:r>
                      <a:endParaRPr/>
                    </a:p>
                    <a:p>
                      <a:pPr marL="0" marR="0" lvl="0" indent="0" algn="l" rtl="0">
                        <a:spcBef>
                          <a:spcPts val="0"/>
                        </a:spcBef>
                        <a:spcAft>
                          <a:spcPts val="0"/>
                        </a:spcAft>
                        <a:buNone/>
                      </a:pPr>
                      <a:r>
                        <a:rPr lang="en-US" sz="1000" b="1" u="none" strike="noStrike" cap="none">
                          <a:latin typeface="Arial"/>
                          <a:ea typeface="Arial"/>
                          <a:cs typeface="Arial"/>
                          <a:sym typeface="Arial"/>
                        </a:rPr>
                        <a:t>Actual Performance </a:t>
                      </a:r>
                      <a:endParaRPr sz="1000" u="none" strike="noStrike" cap="none">
                        <a:latin typeface="Arial"/>
                        <a:ea typeface="Arial"/>
                        <a:cs typeface="Arial"/>
                        <a:sym typeface="Arial"/>
                      </a:endParaRPr>
                    </a:p>
                    <a:p>
                      <a:pPr marL="0" marR="0" lvl="0" indent="0" algn="l" rtl="0">
                        <a:spcBef>
                          <a:spcPts val="0"/>
                        </a:spcBef>
                        <a:spcAft>
                          <a:spcPts val="0"/>
                        </a:spcAft>
                        <a:buNone/>
                      </a:pPr>
                      <a:r>
                        <a:rPr lang="en-US" sz="1000" b="1" u="none" strike="noStrike" cap="none">
                          <a:latin typeface="Arial"/>
                          <a:ea typeface="Arial"/>
                          <a:cs typeface="Arial"/>
                          <a:sym typeface="Arial"/>
                        </a:rPr>
                        <a:t>2019/20</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Estimated Performance 2020/21</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chemeClr val="dk1"/>
                        </a:buClr>
                        <a:buSzPts val="1000"/>
                        <a:buFont typeface="Arial"/>
                        <a:buNone/>
                      </a:pPr>
                      <a:r>
                        <a:rPr lang="en-US" sz="1000" b="1" u="none" strike="noStrike" cap="none">
                          <a:latin typeface="Arial"/>
                          <a:ea typeface="Arial"/>
                          <a:cs typeface="Arial"/>
                          <a:sym typeface="Arial"/>
                        </a:rPr>
                        <a:t>Estimated Performance 2021/22</a:t>
                      </a:r>
                      <a:endParaRPr sz="1000" u="none" strike="noStrike" cap="none">
                        <a:latin typeface="Arial"/>
                        <a:ea typeface="Arial"/>
                        <a:cs typeface="Arial"/>
                        <a:sym typeface="Arial"/>
                      </a:endParaRPr>
                    </a:p>
                    <a:p>
                      <a:pPr marL="0" marR="0" lvl="0" indent="0" algn="l" rtl="0">
                        <a:spcBef>
                          <a:spcPts val="0"/>
                        </a:spcBef>
                        <a:spcAft>
                          <a:spcPts val="0"/>
                        </a:spcAft>
                        <a:buNone/>
                      </a:pPr>
                      <a:endParaRPr sz="1000" u="none" strike="noStrike" cap="none">
                        <a:latin typeface="Arial"/>
                        <a:ea typeface="Arial"/>
                        <a:cs typeface="Arial"/>
                        <a:sym typeface="Arial"/>
                      </a:endParaRPr>
                    </a:p>
                  </a:txBody>
                  <a:tcPr marL="68400" marR="684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None/>
                      </a:pPr>
                      <a:r>
                        <a:rPr lang="en-US" sz="1000" b="1" u="none" strike="noStrike" cap="none">
                          <a:latin typeface="Arial"/>
                          <a:ea typeface="Arial"/>
                          <a:cs typeface="Arial"/>
                          <a:sym typeface="Arial"/>
                        </a:rPr>
                        <a:t>Medium Term Targets</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312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2022/23</a:t>
                      </a:r>
                      <a:endParaRPr sz="1000" u="none" strike="noStrike" cap="none">
                        <a:latin typeface="Arial"/>
                        <a:ea typeface="Arial"/>
                        <a:cs typeface="Arial"/>
                        <a:sym typeface="Arial"/>
                      </a:endParaRPr>
                    </a:p>
                  </a:txBody>
                  <a:tcPr marL="68400" marR="684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2023/24</a:t>
                      </a:r>
                      <a:endParaRPr sz="1000" u="none" strike="noStrike" cap="none">
                        <a:latin typeface="Arial"/>
                        <a:ea typeface="Arial"/>
                        <a:cs typeface="Arial"/>
                        <a:sym typeface="Arial"/>
                      </a:endParaRPr>
                    </a:p>
                  </a:txBody>
                  <a:tcPr marL="68400" marR="684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2024/25</a:t>
                      </a:r>
                      <a:endParaRPr sz="1000" u="none" strike="noStrike" cap="none">
                        <a:latin typeface="Arial"/>
                        <a:ea typeface="Arial"/>
                        <a:cs typeface="Arial"/>
                        <a:sym typeface="Arial"/>
                      </a:endParaRPr>
                    </a:p>
                  </a:txBody>
                  <a:tcPr marL="68400" marR="684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920125">
                <a:tc>
                  <a:txBody>
                    <a:bodyPr/>
                    <a:lstStyle/>
                    <a:p>
                      <a:pPr marL="0" marR="0" lvl="0" indent="0" algn="l" rtl="0">
                        <a:lnSpc>
                          <a:spcPct val="115000"/>
                        </a:lnSpc>
                        <a:spcBef>
                          <a:spcPts val="0"/>
                        </a:spcBef>
                        <a:spcAft>
                          <a:spcPts val="0"/>
                        </a:spcAft>
                        <a:buNone/>
                      </a:pPr>
                      <a:r>
                        <a:rPr lang="en-US" sz="1000" b="1" u="none" strike="noStrike" cap="none">
                          <a:latin typeface="Arial"/>
                          <a:ea typeface="Arial"/>
                          <a:cs typeface="Arial"/>
                          <a:sym typeface="Arial"/>
                        </a:rPr>
                        <a:t>ICT  servers uptime availability maintained</a:t>
                      </a:r>
                      <a:endParaRPr sz="1000" b="1"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95.5% servers uptime availability</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u="none" strike="noStrike" cap="none">
                          <a:latin typeface="Arial"/>
                          <a:ea typeface="Arial"/>
                          <a:cs typeface="Arial"/>
                          <a:sym typeface="Arial"/>
                        </a:rPr>
                        <a:t>Percentage  servers uptime availability of ICT systems</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u="none" strike="noStrike" cap="none">
                          <a:solidFill>
                            <a:srgbClr val="000000"/>
                          </a:solidFill>
                          <a:latin typeface="Arial"/>
                          <a:ea typeface="Arial"/>
                          <a:cs typeface="Arial"/>
                          <a:sym typeface="Arial"/>
                        </a:rPr>
                        <a:t>99.5% system availability</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u="none" strike="noStrike" cap="none">
                          <a:solidFill>
                            <a:srgbClr val="000000"/>
                          </a:solidFill>
                          <a:latin typeface="Arial"/>
                          <a:ea typeface="Arial"/>
                          <a:cs typeface="Arial"/>
                          <a:sym typeface="Arial"/>
                        </a:rPr>
                        <a:t>95.5% servers uptime availability</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000000"/>
                          </a:solidFill>
                          <a:latin typeface="Arial"/>
                          <a:ea typeface="Arial"/>
                          <a:cs typeface="Arial"/>
                          <a:sym typeface="Arial"/>
                        </a:rPr>
                        <a:t>95.5% servers uptime availability</a:t>
                      </a:r>
                      <a:endParaRPr sz="1000" u="none" strike="noStrike" cap="none">
                        <a:latin typeface="Arial"/>
                        <a:ea typeface="Arial"/>
                        <a:cs typeface="Arial"/>
                        <a:sym typeface="Arial"/>
                      </a:endParaRPr>
                    </a:p>
                    <a:p>
                      <a:pPr marL="0" marR="0" lvl="0" indent="0" algn="l" rtl="0">
                        <a:spcBef>
                          <a:spcPts val="0"/>
                        </a:spcBef>
                        <a:spcAft>
                          <a:spcPts val="0"/>
                        </a:spcAft>
                        <a:buNone/>
                      </a:pPr>
                      <a:endParaRPr sz="1000" u="none" strike="noStrike" cap="none">
                        <a:latin typeface="Arial"/>
                        <a:ea typeface="Arial"/>
                        <a:cs typeface="Arial"/>
                        <a:sym typeface="Arial"/>
                      </a:endParaRPr>
                    </a:p>
                  </a:txBody>
                  <a:tcPr marL="68400" marR="684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u="none" strike="noStrike" cap="none">
                          <a:solidFill>
                            <a:srgbClr val="000000"/>
                          </a:solidFill>
                          <a:latin typeface="Arial"/>
                          <a:ea typeface="Arial"/>
                          <a:cs typeface="Arial"/>
                          <a:sym typeface="Arial"/>
                        </a:rPr>
                        <a:t>95.5% servers uptime availability</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u="none" strike="noStrike" cap="none">
                          <a:solidFill>
                            <a:srgbClr val="000000"/>
                          </a:solidFill>
                          <a:latin typeface="Arial"/>
                          <a:ea typeface="Arial"/>
                          <a:cs typeface="Arial"/>
                          <a:sym typeface="Arial"/>
                        </a:rPr>
                        <a:t>95.5% servers uptime availability</a:t>
                      </a:r>
                      <a:endParaRPr sz="1000" u="none" strike="noStrike" cap="none">
                        <a:latin typeface="Arial"/>
                        <a:ea typeface="Arial"/>
                        <a:cs typeface="Arial"/>
                        <a:sym typeface="Arial"/>
                      </a:endParaRPr>
                    </a:p>
                  </a:txBody>
                  <a:tcPr marL="68400" marR="68400" marT="0" marB="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u="none" strike="noStrike" cap="none">
                          <a:solidFill>
                            <a:srgbClr val="000000"/>
                          </a:solidFill>
                          <a:latin typeface="Arial"/>
                          <a:ea typeface="Arial"/>
                          <a:cs typeface="Arial"/>
                          <a:sym typeface="Arial"/>
                        </a:rPr>
                        <a:t>95.5% servers uptime availability</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40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Quarterly Target Information for 2022/23</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442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Output Indicator:</a:t>
                      </a:r>
                      <a:r>
                        <a:rPr lang="en-US" sz="1000" u="none" strike="noStrike" cap="none">
                          <a:latin typeface="Arial"/>
                          <a:ea typeface="Arial"/>
                          <a:cs typeface="Arial"/>
                          <a:sym typeface="Arial"/>
                        </a:rPr>
                        <a:t>  Percentage  servers uptime availability of ICT systems</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442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Annual Target: </a:t>
                      </a:r>
                      <a:r>
                        <a:rPr lang="en-US" sz="1000" u="none" strike="noStrike" cap="none">
                          <a:latin typeface="Arial"/>
                          <a:ea typeface="Arial"/>
                          <a:cs typeface="Arial"/>
                          <a:sym typeface="Arial"/>
                        </a:rPr>
                        <a:t>95.5% servers uptime availability [measuring uptime of the server hosting business</a:t>
                      </a:r>
                      <a:r>
                        <a:rPr lang="en-US" sz="1000" u="none" strike="noStrike" cap="none">
                          <a:solidFill>
                            <a:srgbClr val="FF0000"/>
                          </a:solidFill>
                          <a:latin typeface="Arial"/>
                          <a:ea typeface="Arial"/>
                          <a:cs typeface="Arial"/>
                          <a:sym typeface="Arial"/>
                        </a:rPr>
                        <a:t> </a:t>
                      </a:r>
                      <a:r>
                        <a:rPr lang="en-US" sz="1000" u="none" strike="noStrike" cap="none">
                          <a:latin typeface="Arial"/>
                          <a:ea typeface="Arial"/>
                          <a:cs typeface="Arial"/>
                          <a:sym typeface="Arial"/>
                        </a:rPr>
                        <a:t>systems]</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442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Reporting Period: </a:t>
                      </a:r>
                      <a:r>
                        <a:rPr lang="en-US" sz="1000" u="none" strike="noStrike" cap="none">
                          <a:latin typeface="Arial"/>
                          <a:ea typeface="Arial"/>
                          <a:cs typeface="Arial"/>
                          <a:sym typeface="Arial"/>
                        </a:rPr>
                        <a:t>Quarterly</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442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1 Target: </a:t>
                      </a:r>
                      <a:r>
                        <a:rPr lang="en-US" sz="1000" u="none" strike="noStrike" cap="none">
                          <a:latin typeface="Arial"/>
                          <a:ea typeface="Arial"/>
                          <a:cs typeface="Arial"/>
                          <a:sym typeface="Arial"/>
                        </a:rPr>
                        <a:t>95.5% servers uptime availability</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442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2 Target: </a:t>
                      </a:r>
                      <a:r>
                        <a:rPr lang="en-US" sz="1000" u="none" strike="noStrike" cap="none">
                          <a:latin typeface="Arial"/>
                          <a:ea typeface="Arial"/>
                          <a:cs typeface="Arial"/>
                          <a:sym typeface="Arial"/>
                        </a:rPr>
                        <a:t>95.5% servers uptime availability</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44225">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3 Target: </a:t>
                      </a:r>
                      <a:r>
                        <a:rPr lang="en-US" sz="1000" u="none" strike="noStrike" cap="none">
                          <a:latin typeface="Arial"/>
                          <a:ea typeface="Arial"/>
                          <a:cs typeface="Arial"/>
                          <a:sym typeface="Arial"/>
                        </a:rPr>
                        <a:t>95.5% servers uptime availability</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84050">
                <a:tc gridSpan="9">
                  <a:txBody>
                    <a:bodyPr/>
                    <a:lstStyle/>
                    <a:p>
                      <a:pPr marL="0" marR="0" lvl="0" indent="0" algn="l" rtl="0">
                        <a:spcBef>
                          <a:spcPts val="0"/>
                        </a:spcBef>
                        <a:spcAft>
                          <a:spcPts val="0"/>
                        </a:spcAft>
                        <a:buNone/>
                      </a:pPr>
                      <a:r>
                        <a:rPr lang="en-US" sz="1000" b="1" u="none" strike="noStrike" cap="none">
                          <a:latin typeface="Arial"/>
                          <a:ea typeface="Arial"/>
                          <a:cs typeface="Arial"/>
                          <a:sym typeface="Arial"/>
                        </a:rPr>
                        <a:t>Quarter 4 Target: </a:t>
                      </a:r>
                      <a:r>
                        <a:rPr lang="en-US" sz="1000" u="none" strike="noStrike" cap="none">
                          <a:latin typeface="Arial"/>
                          <a:ea typeface="Arial"/>
                          <a:cs typeface="Arial"/>
                          <a:sym typeface="Arial"/>
                        </a:rPr>
                        <a:t>95.5% servers uptime availability</a:t>
                      </a:r>
                      <a:endParaRPr sz="1000" u="none" strike="noStrike" cap="none">
                        <a:latin typeface="Arial"/>
                        <a:ea typeface="Arial"/>
                        <a:cs typeface="Arial"/>
                        <a:sym typeface="Arial"/>
                      </a:endParaRPr>
                    </a:p>
                  </a:txBody>
                  <a:tcPr marL="68400" marR="6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abitat">
      <a:dk1>
        <a:srgbClr val="000000"/>
      </a:dk1>
      <a:lt1>
        <a:srgbClr val="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5461</Words>
  <Application>Microsoft Office PowerPoint</Application>
  <PresentationFormat>On-screen Show (4:3)</PresentationFormat>
  <Paragraphs>998</Paragraphs>
  <Slides>43</Slides>
  <Notes>43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Arial</vt:lpstr>
      <vt:lpstr>Arial Rounded</vt:lpstr>
      <vt:lpstr>Calibri</vt:lpstr>
      <vt:lpstr>Noto Sans Symbols</vt:lpstr>
      <vt:lpstr>PT Sans Narrow</vt:lpstr>
      <vt:lpstr>Roboto Condensed Light</vt:lpstr>
      <vt:lpstr>Verdana</vt:lpstr>
      <vt:lpstr>Custom Design</vt:lpstr>
      <vt:lpstr>Office Theme</vt:lpstr>
      <vt:lpstr>PowerPoint Presentation</vt:lpstr>
      <vt:lpstr>Table of Contents</vt:lpstr>
      <vt:lpstr>PowerPoint Presentation</vt:lpstr>
      <vt:lpstr>Background continues… </vt:lpstr>
      <vt:lpstr>2. Performance targets for the financial year</vt:lpstr>
      <vt:lpstr>ANNUAL PERFORMANCE PLAN (APP) 2022/23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Budget</vt:lpstr>
      <vt:lpstr>Update on key Projects</vt:lpstr>
      <vt:lpstr>4. Update on key Projects</vt:lpstr>
      <vt:lpstr>New Product Development Projects - SADC</vt:lpstr>
      <vt:lpstr>New Product Development Projects: SADC, cont..</vt:lpstr>
      <vt:lpstr>Reviewed organizational structure</vt:lpstr>
      <vt:lpstr>Update on filling of critical posts</vt:lpstr>
      <vt:lpstr>Infrastructure projects</vt:lpstr>
      <vt:lpstr>Key risks</vt:lpstr>
      <vt:lpstr>5. Key risks</vt:lpstr>
      <vt:lpstr>Audit Matters </vt:lpstr>
      <vt:lpstr>6. Audit Matters </vt:lpstr>
      <vt:lpstr>Summary of the Audit Matrix ending March 2022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Eddy Mathonsi</dc:creator>
  <cp:lastModifiedBy>Eddy Mathonsi</cp:lastModifiedBy>
  <cp:revision>1</cp:revision>
  <dcterms:modified xsi:type="dcterms:W3CDTF">2022-04-29T17:36:51Z</dcterms:modified>
</cp:coreProperties>
</file>