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 id="261" r:id="rId7"/>
    <p:sldId id="264" r:id="rId8"/>
    <p:sldId id="265" r:id="rId9"/>
    <p:sldId id="311" r:id="rId10"/>
    <p:sldId id="318" r:id="rId11"/>
    <p:sldId id="320" r:id="rId12"/>
    <p:sldId id="319" r:id="rId13"/>
    <p:sldId id="268" r:id="rId14"/>
    <p:sldId id="295" r:id="rId15"/>
    <p:sldId id="297" r:id="rId16"/>
    <p:sldId id="298" r:id="rId17"/>
    <p:sldId id="300" r:id="rId18"/>
    <p:sldId id="299" r:id="rId19"/>
    <p:sldId id="301" r:id="rId20"/>
    <p:sldId id="302" r:id="rId21"/>
    <p:sldId id="303" r:id="rId22"/>
    <p:sldId id="304" r:id="rId23"/>
    <p:sldId id="305" r:id="rId24"/>
    <p:sldId id="306" r:id="rId25"/>
    <p:sldId id="307" r:id="rId26"/>
    <p:sldId id="308" r:id="rId27"/>
    <p:sldId id="309" r:id="rId28"/>
    <p:sldId id="263" r:id="rId29"/>
    <p:sldId id="312" r:id="rId30"/>
    <p:sldId id="314" r:id="rId31"/>
    <p:sldId id="315" r:id="rId32"/>
    <p:sldId id="316" r:id="rId33"/>
    <p:sldId id="317" r:id="rId34"/>
    <p:sldId id="31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6E3D45-2E88-6AF1-A6B0-1BEB1E3CC752}" name="Qhinaphi Sitsila" initials="QS" userId="S::Qhinaphi.Sitsila@fpb.org.za::01fbdf86-98bd-4744-a73b-a3be50d1111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4.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4.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E3147-B6ED-44C9-A42D-42E41E96A10A}"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F53241A-919C-4D2F-82B8-BF1FF10C5325}">
      <dgm:prSet/>
      <dgm:spPr/>
      <dgm:t>
        <a:bodyPr/>
        <a:lstStyle/>
        <a:p>
          <a:pPr>
            <a:lnSpc>
              <a:spcPct val="100000"/>
            </a:lnSpc>
            <a:defRPr cap="all"/>
          </a:pPr>
          <a:r>
            <a:rPr lang="en-US" b="0" i="0" baseline="0" dirty="0"/>
            <a:t>• </a:t>
          </a:r>
          <a:r>
            <a:rPr lang="en-US" b="1" i="0" baseline="0" dirty="0"/>
            <a:t>Implementation of the FPB Amendment Act 11 of 2019</a:t>
          </a:r>
          <a:endParaRPr lang="en-US" b="1" dirty="0"/>
        </a:p>
      </dgm:t>
    </dgm:pt>
    <dgm:pt modelId="{F7F0077E-B8FF-40B0-9C01-3B1B21DB9C99}" type="parTrans" cxnId="{794C340F-2782-4EB3-8C26-69FAA5B155D8}">
      <dgm:prSet/>
      <dgm:spPr/>
      <dgm:t>
        <a:bodyPr/>
        <a:lstStyle/>
        <a:p>
          <a:endParaRPr lang="en-US"/>
        </a:p>
      </dgm:t>
    </dgm:pt>
    <dgm:pt modelId="{2A861E2C-CFA9-418F-BAF7-1300AACED2B0}" type="sibTrans" cxnId="{794C340F-2782-4EB3-8C26-69FAA5B155D8}">
      <dgm:prSet/>
      <dgm:spPr/>
      <dgm:t>
        <a:bodyPr/>
        <a:lstStyle/>
        <a:p>
          <a:endParaRPr lang="en-US"/>
        </a:p>
      </dgm:t>
    </dgm:pt>
    <dgm:pt modelId="{48E159E2-085E-472D-AF48-A92B47D611CE}">
      <dgm:prSet/>
      <dgm:spPr/>
      <dgm:t>
        <a:bodyPr/>
        <a:lstStyle/>
        <a:p>
          <a:pPr>
            <a:lnSpc>
              <a:spcPct val="100000"/>
            </a:lnSpc>
            <a:defRPr cap="all"/>
          </a:pPr>
          <a:r>
            <a:rPr lang="en-US" b="0" i="0" baseline="0" dirty="0"/>
            <a:t>• </a:t>
          </a:r>
          <a:r>
            <a:rPr lang="en-US" b="1" i="0" baseline="0" dirty="0"/>
            <a:t>Transformation of the FPB as the future Online Content regulator</a:t>
          </a:r>
          <a:endParaRPr lang="en-US" b="1" dirty="0"/>
        </a:p>
      </dgm:t>
    </dgm:pt>
    <dgm:pt modelId="{1CA79750-25F2-4CC5-AA26-8A0B5480033E}" type="parTrans" cxnId="{72810DB4-2B0C-4CDC-A107-15D72B308CB6}">
      <dgm:prSet/>
      <dgm:spPr/>
      <dgm:t>
        <a:bodyPr/>
        <a:lstStyle/>
        <a:p>
          <a:endParaRPr lang="en-US"/>
        </a:p>
      </dgm:t>
    </dgm:pt>
    <dgm:pt modelId="{03259E2D-5B0B-49CB-AEE2-315DEEF052E4}" type="sibTrans" cxnId="{72810DB4-2B0C-4CDC-A107-15D72B308CB6}">
      <dgm:prSet/>
      <dgm:spPr/>
      <dgm:t>
        <a:bodyPr/>
        <a:lstStyle/>
        <a:p>
          <a:endParaRPr lang="en-US"/>
        </a:p>
      </dgm:t>
    </dgm:pt>
    <dgm:pt modelId="{2F240D5A-B517-4E91-8DF9-79F02166D99E}" type="pres">
      <dgm:prSet presAssocID="{45AE3147-B6ED-44C9-A42D-42E41E96A10A}" presName="root" presStyleCnt="0">
        <dgm:presLayoutVars>
          <dgm:dir/>
          <dgm:resizeHandles val="exact"/>
        </dgm:presLayoutVars>
      </dgm:prSet>
      <dgm:spPr/>
      <dgm:t>
        <a:bodyPr/>
        <a:lstStyle/>
        <a:p>
          <a:endParaRPr lang="en-US"/>
        </a:p>
      </dgm:t>
    </dgm:pt>
    <dgm:pt modelId="{55B0FF34-481F-4FB0-878D-0749A0CD2F94}" type="pres">
      <dgm:prSet presAssocID="{7F53241A-919C-4D2F-82B8-BF1FF10C5325}" presName="compNode" presStyleCnt="0"/>
      <dgm:spPr/>
    </dgm:pt>
    <dgm:pt modelId="{9410BF77-7DBA-451F-8518-8152E5CE67BA}" type="pres">
      <dgm:prSet presAssocID="{7F53241A-919C-4D2F-82B8-BF1FF10C5325}" presName="iconBgRect" presStyleLbl="bgShp" presStyleIdx="0" presStyleCnt="2"/>
      <dgm:spPr/>
    </dgm:pt>
    <dgm:pt modelId="{3717D88D-5B0A-4674-8A60-C64A442DAC21}" type="pres">
      <dgm:prSet presAssocID="{7F53241A-919C-4D2F-82B8-BF1FF10C532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xmlns="" id="0" name="" descr="Gavel"/>
        </a:ext>
      </dgm:extLst>
    </dgm:pt>
    <dgm:pt modelId="{65C3D9F3-F862-436A-B772-BDA784EE24B1}" type="pres">
      <dgm:prSet presAssocID="{7F53241A-919C-4D2F-82B8-BF1FF10C5325}" presName="spaceRect" presStyleCnt="0"/>
      <dgm:spPr/>
    </dgm:pt>
    <dgm:pt modelId="{C1D8ECD2-C08D-4EE2-88BF-DA3A85204450}" type="pres">
      <dgm:prSet presAssocID="{7F53241A-919C-4D2F-82B8-BF1FF10C5325}" presName="textRect" presStyleLbl="revTx" presStyleIdx="0" presStyleCnt="2" custScaleY="271286">
        <dgm:presLayoutVars>
          <dgm:chMax val="1"/>
          <dgm:chPref val="1"/>
        </dgm:presLayoutVars>
      </dgm:prSet>
      <dgm:spPr/>
      <dgm:t>
        <a:bodyPr/>
        <a:lstStyle/>
        <a:p>
          <a:endParaRPr lang="en-US"/>
        </a:p>
      </dgm:t>
    </dgm:pt>
    <dgm:pt modelId="{69148E02-D37E-4C27-92BB-37F2DC73CB4F}" type="pres">
      <dgm:prSet presAssocID="{2A861E2C-CFA9-418F-BAF7-1300AACED2B0}" presName="sibTrans" presStyleCnt="0"/>
      <dgm:spPr/>
    </dgm:pt>
    <dgm:pt modelId="{ADE10402-D81C-497F-BCF5-E5B0070F55EA}" type="pres">
      <dgm:prSet presAssocID="{48E159E2-085E-472D-AF48-A92B47D611CE}" presName="compNode" presStyleCnt="0"/>
      <dgm:spPr/>
    </dgm:pt>
    <dgm:pt modelId="{8484B920-EDD2-4677-8B3F-30EDE9C294BE}" type="pres">
      <dgm:prSet presAssocID="{48E159E2-085E-472D-AF48-A92B47D611CE}" presName="iconBgRect" presStyleLbl="bgShp" presStyleIdx="1" presStyleCnt="2"/>
      <dgm:spPr/>
    </dgm:pt>
    <dgm:pt modelId="{8A6F178F-403B-4096-99BC-785C2DF7E9AD}" type="pres">
      <dgm:prSet presAssocID="{48E159E2-085E-472D-AF48-A92B47D611C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xmlns="" id="0" name="" descr="Cloud Computing"/>
        </a:ext>
      </dgm:extLst>
    </dgm:pt>
    <dgm:pt modelId="{BC2EBEFD-B037-4468-B58B-4992E5579618}" type="pres">
      <dgm:prSet presAssocID="{48E159E2-085E-472D-AF48-A92B47D611CE}" presName="spaceRect" presStyleCnt="0"/>
      <dgm:spPr/>
    </dgm:pt>
    <dgm:pt modelId="{8AE92551-9DC0-4107-9F60-1DDA71602D6D}" type="pres">
      <dgm:prSet presAssocID="{48E159E2-085E-472D-AF48-A92B47D611CE}" presName="textRect" presStyleLbl="revTx" presStyleIdx="1" presStyleCnt="2" custScaleY="321179">
        <dgm:presLayoutVars>
          <dgm:chMax val="1"/>
          <dgm:chPref val="1"/>
        </dgm:presLayoutVars>
      </dgm:prSet>
      <dgm:spPr/>
      <dgm:t>
        <a:bodyPr/>
        <a:lstStyle/>
        <a:p>
          <a:endParaRPr lang="en-US"/>
        </a:p>
      </dgm:t>
    </dgm:pt>
  </dgm:ptLst>
  <dgm:cxnLst>
    <dgm:cxn modelId="{794C340F-2782-4EB3-8C26-69FAA5B155D8}" srcId="{45AE3147-B6ED-44C9-A42D-42E41E96A10A}" destId="{7F53241A-919C-4D2F-82B8-BF1FF10C5325}" srcOrd="0" destOrd="0" parTransId="{F7F0077E-B8FF-40B0-9C01-3B1B21DB9C99}" sibTransId="{2A861E2C-CFA9-418F-BAF7-1300AACED2B0}"/>
    <dgm:cxn modelId="{7C28C325-B243-43B6-B2A1-03EF5068D75A}" type="presOf" srcId="{7F53241A-919C-4D2F-82B8-BF1FF10C5325}" destId="{C1D8ECD2-C08D-4EE2-88BF-DA3A85204450}" srcOrd="0" destOrd="0" presId="urn:microsoft.com/office/officeart/2018/5/layout/IconCircleLabelList"/>
    <dgm:cxn modelId="{494BC42B-E1BD-43CE-84E5-A6DC2FEC0DCE}" type="presOf" srcId="{48E159E2-085E-472D-AF48-A92B47D611CE}" destId="{8AE92551-9DC0-4107-9F60-1DDA71602D6D}" srcOrd="0" destOrd="0" presId="urn:microsoft.com/office/officeart/2018/5/layout/IconCircleLabelList"/>
    <dgm:cxn modelId="{3E9E4798-D473-47F6-95BA-55E69B2E3D0B}" type="presOf" srcId="{45AE3147-B6ED-44C9-A42D-42E41E96A10A}" destId="{2F240D5A-B517-4E91-8DF9-79F02166D99E}" srcOrd="0" destOrd="0" presId="urn:microsoft.com/office/officeart/2018/5/layout/IconCircleLabelList"/>
    <dgm:cxn modelId="{72810DB4-2B0C-4CDC-A107-15D72B308CB6}" srcId="{45AE3147-B6ED-44C9-A42D-42E41E96A10A}" destId="{48E159E2-085E-472D-AF48-A92B47D611CE}" srcOrd="1" destOrd="0" parTransId="{1CA79750-25F2-4CC5-AA26-8A0B5480033E}" sibTransId="{03259E2D-5B0B-49CB-AEE2-315DEEF052E4}"/>
    <dgm:cxn modelId="{397D3622-B0E2-4EAC-B553-C7DE9C350B6B}" type="presParOf" srcId="{2F240D5A-B517-4E91-8DF9-79F02166D99E}" destId="{55B0FF34-481F-4FB0-878D-0749A0CD2F94}" srcOrd="0" destOrd="0" presId="urn:microsoft.com/office/officeart/2018/5/layout/IconCircleLabelList"/>
    <dgm:cxn modelId="{483D99C1-1C82-45CA-BBEC-EA0E2C11E675}" type="presParOf" srcId="{55B0FF34-481F-4FB0-878D-0749A0CD2F94}" destId="{9410BF77-7DBA-451F-8518-8152E5CE67BA}" srcOrd="0" destOrd="0" presId="urn:microsoft.com/office/officeart/2018/5/layout/IconCircleLabelList"/>
    <dgm:cxn modelId="{03DE9710-5EFB-4377-9ACB-DAA36F5DC931}" type="presParOf" srcId="{55B0FF34-481F-4FB0-878D-0749A0CD2F94}" destId="{3717D88D-5B0A-4674-8A60-C64A442DAC21}" srcOrd="1" destOrd="0" presId="urn:microsoft.com/office/officeart/2018/5/layout/IconCircleLabelList"/>
    <dgm:cxn modelId="{0082BBD3-19DC-490A-93B1-2A1A21DECA87}" type="presParOf" srcId="{55B0FF34-481F-4FB0-878D-0749A0CD2F94}" destId="{65C3D9F3-F862-436A-B772-BDA784EE24B1}" srcOrd="2" destOrd="0" presId="urn:microsoft.com/office/officeart/2018/5/layout/IconCircleLabelList"/>
    <dgm:cxn modelId="{63EEFC94-7995-44C8-AD6E-9BE5F1FDF8E0}" type="presParOf" srcId="{55B0FF34-481F-4FB0-878D-0749A0CD2F94}" destId="{C1D8ECD2-C08D-4EE2-88BF-DA3A85204450}" srcOrd="3" destOrd="0" presId="urn:microsoft.com/office/officeart/2018/5/layout/IconCircleLabelList"/>
    <dgm:cxn modelId="{C311B629-BDE7-4308-A3B1-27AA4548E228}" type="presParOf" srcId="{2F240D5A-B517-4E91-8DF9-79F02166D99E}" destId="{69148E02-D37E-4C27-92BB-37F2DC73CB4F}" srcOrd="1" destOrd="0" presId="urn:microsoft.com/office/officeart/2018/5/layout/IconCircleLabelList"/>
    <dgm:cxn modelId="{B6F17BBE-002F-4D75-8A24-9D4C463E54A2}" type="presParOf" srcId="{2F240D5A-B517-4E91-8DF9-79F02166D99E}" destId="{ADE10402-D81C-497F-BCF5-E5B0070F55EA}" srcOrd="2" destOrd="0" presId="urn:microsoft.com/office/officeart/2018/5/layout/IconCircleLabelList"/>
    <dgm:cxn modelId="{98BE9810-8ABC-455A-927C-B1197B6FBC50}" type="presParOf" srcId="{ADE10402-D81C-497F-BCF5-E5B0070F55EA}" destId="{8484B920-EDD2-4677-8B3F-30EDE9C294BE}" srcOrd="0" destOrd="0" presId="urn:microsoft.com/office/officeart/2018/5/layout/IconCircleLabelList"/>
    <dgm:cxn modelId="{40683360-9F12-4EBD-8C3A-EC53CDDDC266}" type="presParOf" srcId="{ADE10402-D81C-497F-BCF5-E5B0070F55EA}" destId="{8A6F178F-403B-4096-99BC-785C2DF7E9AD}" srcOrd="1" destOrd="0" presId="urn:microsoft.com/office/officeart/2018/5/layout/IconCircleLabelList"/>
    <dgm:cxn modelId="{6C55E14E-C082-4B49-B838-7B32DAE8F637}" type="presParOf" srcId="{ADE10402-D81C-497F-BCF5-E5B0070F55EA}" destId="{BC2EBEFD-B037-4468-B58B-4992E5579618}" srcOrd="2" destOrd="0" presId="urn:microsoft.com/office/officeart/2018/5/layout/IconCircleLabelList"/>
    <dgm:cxn modelId="{F11D2A92-A3DB-4462-A6D2-2D7A18DABE15}" type="presParOf" srcId="{ADE10402-D81C-497F-BCF5-E5B0070F55EA}" destId="{8AE92551-9DC0-4107-9F60-1DDA71602D6D}" srcOrd="3" destOrd="0" presId="urn:microsoft.com/office/officeart/2018/5/layout/IconCircleLabel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0A3C53-B0A2-4FDC-B491-AE9ABAA837D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E587CCE-176D-42C2-A5BD-4F057204D4C5}">
      <dgm:prSet/>
      <dgm:spPr/>
      <dgm:t>
        <a:bodyPr/>
        <a:lstStyle/>
        <a:p>
          <a:r>
            <a:rPr lang="en-US" dirty="0"/>
            <a:t>Total revenue is projected to grow from R111.8m (to be audited) FY2022 to R125.0m in FY 2023. </a:t>
          </a:r>
        </a:p>
      </dgm:t>
    </dgm:pt>
    <dgm:pt modelId="{7E4CA333-E26F-48B0-8F59-9B4651CB32B4}" type="parTrans" cxnId="{4A2BE810-D37D-4F7D-8C0E-EC125F192FF0}">
      <dgm:prSet/>
      <dgm:spPr/>
      <dgm:t>
        <a:bodyPr/>
        <a:lstStyle/>
        <a:p>
          <a:endParaRPr lang="en-US"/>
        </a:p>
      </dgm:t>
    </dgm:pt>
    <dgm:pt modelId="{4D28CAB9-6E4C-4ED7-9EFF-38AEE77C3E52}" type="sibTrans" cxnId="{4A2BE810-D37D-4F7D-8C0E-EC125F192FF0}">
      <dgm:prSet/>
      <dgm:spPr/>
      <dgm:t>
        <a:bodyPr/>
        <a:lstStyle/>
        <a:p>
          <a:endParaRPr lang="en-US"/>
        </a:p>
      </dgm:t>
    </dgm:pt>
    <dgm:pt modelId="{439CD92C-14D7-4805-BA66-975883DC7E90}">
      <dgm:prSet/>
      <dgm:spPr/>
      <dgm:t>
        <a:bodyPr/>
        <a:lstStyle/>
        <a:p>
          <a:r>
            <a:rPr lang="en-US"/>
            <a:t>Taking note that all strategic deliverables of the entity may not be funded by the Government Grant and Subsidies, the entity is seeking to increase the percentage of Self Generated Revenue as a percentage of Total Revenue as well as the reprioritization of existing funds.</a:t>
          </a:r>
        </a:p>
      </dgm:t>
    </dgm:pt>
    <dgm:pt modelId="{F46EFEB7-F6F9-4F54-9226-33F7CE69A6FF}" type="parTrans" cxnId="{761D1700-2FCA-43F5-9FB3-E42C0C3FD61B}">
      <dgm:prSet/>
      <dgm:spPr/>
      <dgm:t>
        <a:bodyPr/>
        <a:lstStyle/>
        <a:p>
          <a:endParaRPr lang="en-US"/>
        </a:p>
      </dgm:t>
    </dgm:pt>
    <dgm:pt modelId="{81478188-9EDB-4329-B457-0443A391E95B}" type="sibTrans" cxnId="{761D1700-2FCA-43F5-9FB3-E42C0C3FD61B}">
      <dgm:prSet/>
      <dgm:spPr/>
      <dgm:t>
        <a:bodyPr/>
        <a:lstStyle/>
        <a:p>
          <a:endParaRPr lang="en-US"/>
        </a:p>
      </dgm:t>
    </dgm:pt>
    <dgm:pt modelId="{456B0270-5BAE-476D-9297-C73E3B914194}">
      <dgm:prSet/>
      <dgm:spPr/>
      <dgm:t>
        <a:bodyPr/>
        <a:lstStyle/>
        <a:p>
          <a:r>
            <a:rPr lang="en-US"/>
            <a:t>The entity has embarked on a Revenue Enhancement Strategy to enhance revenue streams outside of the Government Grant and Subsidies.</a:t>
          </a:r>
        </a:p>
      </dgm:t>
    </dgm:pt>
    <dgm:pt modelId="{7C7F29F6-9485-401A-B1A8-712107DD02A8}" type="parTrans" cxnId="{DE5DA7B4-205E-4865-8434-F921B7F56A1C}">
      <dgm:prSet/>
      <dgm:spPr/>
      <dgm:t>
        <a:bodyPr/>
        <a:lstStyle/>
        <a:p>
          <a:endParaRPr lang="en-US"/>
        </a:p>
      </dgm:t>
    </dgm:pt>
    <dgm:pt modelId="{DBED1885-3809-4FBE-827E-5D2340DE5D95}" type="sibTrans" cxnId="{DE5DA7B4-205E-4865-8434-F921B7F56A1C}">
      <dgm:prSet/>
      <dgm:spPr/>
      <dgm:t>
        <a:bodyPr/>
        <a:lstStyle/>
        <a:p>
          <a:endParaRPr lang="en-US"/>
        </a:p>
      </dgm:t>
    </dgm:pt>
    <dgm:pt modelId="{2E081B86-C65F-4483-B1AE-D065EFC1BABF}">
      <dgm:prSet/>
      <dgm:spPr/>
      <dgm:t>
        <a:bodyPr/>
        <a:lstStyle/>
        <a:p>
          <a:r>
            <a:rPr lang="en-US"/>
            <a:t>In FY 2021, Self Generated Revenue consisted of 6% of the Total Annual Revenue and it has grown to 10% of Total Annual Revenue in FY2022. The goal in FY 2023 is to increase Self Generated Revenue to 18% of Total Annual Revenue. </a:t>
          </a:r>
        </a:p>
      </dgm:t>
    </dgm:pt>
    <dgm:pt modelId="{0F2BB77D-7ED4-407F-B93C-144EF46B6A97}" type="parTrans" cxnId="{1450657C-D4C8-4C0E-8DCF-6C24978E31FD}">
      <dgm:prSet/>
      <dgm:spPr/>
      <dgm:t>
        <a:bodyPr/>
        <a:lstStyle/>
        <a:p>
          <a:endParaRPr lang="en-US"/>
        </a:p>
      </dgm:t>
    </dgm:pt>
    <dgm:pt modelId="{4F49A8D3-001F-4C46-AEE3-9CA5C538D97C}" type="sibTrans" cxnId="{1450657C-D4C8-4C0E-8DCF-6C24978E31FD}">
      <dgm:prSet/>
      <dgm:spPr/>
      <dgm:t>
        <a:bodyPr/>
        <a:lstStyle/>
        <a:p>
          <a:endParaRPr lang="en-US"/>
        </a:p>
      </dgm:t>
    </dgm:pt>
    <dgm:pt modelId="{DEC79E11-9ED0-46B5-A69B-BFBABEE0BEDF}" type="pres">
      <dgm:prSet presAssocID="{3F0A3C53-B0A2-4FDC-B491-AE9ABAA837D8}" presName="linear" presStyleCnt="0">
        <dgm:presLayoutVars>
          <dgm:animLvl val="lvl"/>
          <dgm:resizeHandles val="exact"/>
        </dgm:presLayoutVars>
      </dgm:prSet>
      <dgm:spPr/>
      <dgm:t>
        <a:bodyPr/>
        <a:lstStyle/>
        <a:p>
          <a:endParaRPr lang="en-US"/>
        </a:p>
      </dgm:t>
    </dgm:pt>
    <dgm:pt modelId="{A76D5235-F04B-4536-8E28-17E391AC86EE}" type="pres">
      <dgm:prSet presAssocID="{3E587CCE-176D-42C2-A5BD-4F057204D4C5}" presName="parentText" presStyleLbl="node1" presStyleIdx="0" presStyleCnt="4">
        <dgm:presLayoutVars>
          <dgm:chMax val="0"/>
          <dgm:bulletEnabled val="1"/>
        </dgm:presLayoutVars>
      </dgm:prSet>
      <dgm:spPr/>
      <dgm:t>
        <a:bodyPr/>
        <a:lstStyle/>
        <a:p>
          <a:endParaRPr lang="en-US"/>
        </a:p>
      </dgm:t>
    </dgm:pt>
    <dgm:pt modelId="{2D0A5B3A-24DB-48C3-99D4-46AEE8506452}" type="pres">
      <dgm:prSet presAssocID="{4D28CAB9-6E4C-4ED7-9EFF-38AEE77C3E52}" presName="spacer" presStyleCnt="0"/>
      <dgm:spPr/>
    </dgm:pt>
    <dgm:pt modelId="{A05298EE-3819-4B4D-8997-E1E764ACB89E}" type="pres">
      <dgm:prSet presAssocID="{439CD92C-14D7-4805-BA66-975883DC7E90}" presName="parentText" presStyleLbl="node1" presStyleIdx="1" presStyleCnt="4">
        <dgm:presLayoutVars>
          <dgm:chMax val="0"/>
          <dgm:bulletEnabled val="1"/>
        </dgm:presLayoutVars>
      </dgm:prSet>
      <dgm:spPr/>
      <dgm:t>
        <a:bodyPr/>
        <a:lstStyle/>
        <a:p>
          <a:endParaRPr lang="en-US"/>
        </a:p>
      </dgm:t>
    </dgm:pt>
    <dgm:pt modelId="{53351177-674B-4091-AA99-07CD78EFE1AD}" type="pres">
      <dgm:prSet presAssocID="{81478188-9EDB-4329-B457-0443A391E95B}" presName="spacer" presStyleCnt="0"/>
      <dgm:spPr/>
    </dgm:pt>
    <dgm:pt modelId="{B9D156D2-19CA-4B4F-A486-568F300A117D}" type="pres">
      <dgm:prSet presAssocID="{456B0270-5BAE-476D-9297-C73E3B914194}" presName="parentText" presStyleLbl="node1" presStyleIdx="2" presStyleCnt="4">
        <dgm:presLayoutVars>
          <dgm:chMax val="0"/>
          <dgm:bulletEnabled val="1"/>
        </dgm:presLayoutVars>
      </dgm:prSet>
      <dgm:spPr/>
      <dgm:t>
        <a:bodyPr/>
        <a:lstStyle/>
        <a:p>
          <a:endParaRPr lang="en-US"/>
        </a:p>
      </dgm:t>
    </dgm:pt>
    <dgm:pt modelId="{4573844E-B427-4945-A945-1399A308A8C9}" type="pres">
      <dgm:prSet presAssocID="{DBED1885-3809-4FBE-827E-5D2340DE5D95}" presName="spacer" presStyleCnt="0"/>
      <dgm:spPr/>
    </dgm:pt>
    <dgm:pt modelId="{910AB5A5-2224-4F04-B5B6-7BEC0147B2F4}" type="pres">
      <dgm:prSet presAssocID="{2E081B86-C65F-4483-B1AE-D065EFC1BABF}" presName="parentText" presStyleLbl="node1" presStyleIdx="3" presStyleCnt="4">
        <dgm:presLayoutVars>
          <dgm:chMax val="0"/>
          <dgm:bulletEnabled val="1"/>
        </dgm:presLayoutVars>
      </dgm:prSet>
      <dgm:spPr/>
      <dgm:t>
        <a:bodyPr/>
        <a:lstStyle/>
        <a:p>
          <a:endParaRPr lang="en-US"/>
        </a:p>
      </dgm:t>
    </dgm:pt>
  </dgm:ptLst>
  <dgm:cxnLst>
    <dgm:cxn modelId="{1450657C-D4C8-4C0E-8DCF-6C24978E31FD}" srcId="{3F0A3C53-B0A2-4FDC-B491-AE9ABAA837D8}" destId="{2E081B86-C65F-4483-B1AE-D065EFC1BABF}" srcOrd="3" destOrd="0" parTransId="{0F2BB77D-7ED4-407F-B93C-144EF46B6A97}" sibTransId="{4F49A8D3-001F-4C46-AEE3-9CA5C538D97C}"/>
    <dgm:cxn modelId="{6747D7F5-AE88-4FE1-A168-90824F414EBD}" type="presOf" srcId="{2E081B86-C65F-4483-B1AE-D065EFC1BABF}" destId="{910AB5A5-2224-4F04-B5B6-7BEC0147B2F4}" srcOrd="0" destOrd="0" presId="urn:microsoft.com/office/officeart/2005/8/layout/vList2"/>
    <dgm:cxn modelId="{5C039CB6-652B-4C68-862F-0D6E86AF09CC}" type="presOf" srcId="{3E587CCE-176D-42C2-A5BD-4F057204D4C5}" destId="{A76D5235-F04B-4536-8E28-17E391AC86EE}" srcOrd="0" destOrd="0" presId="urn:microsoft.com/office/officeart/2005/8/layout/vList2"/>
    <dgm:cxn modelId="{DE5DA7B4-205E-4865-8434-F921B7F56A1C}" srcId="{3F0A3C53-B0A2-4FDC-B491-AE9ABAA837D8}" destId="{456B0270-5BAE-476D-9297-C73E3B914194}" srcOrd="2" destOrd="0" parTransId="{7C7F29F6-9485-401A-B1A8-712107DD02A8}" sibTransId="{DBED1885-3809-4FBE-827E-5D2340DE5D95}"/>
    <dgm:cxn modelId="{4A2BE810-D37D-4F7D-8C0E-EC125F192FF0}" srcId="{3F0A3C53-B0A2-4FDC-B491-AE9ABAA837D8}" destId="{3E587CCE-176D-42C2-A5BD-4F057204D4C5}" srcOrd="0" destOrd="0" parTransId="{7E4CA333-E26F-48B0-8F59-9B4651CB32B4}" sibTransId="{4D28CAB9-6E4C-4ED7-9EFF-38AEE77C3E52}"/>
    <dgm:cxn modelId="{761D1700-2FCA-43F5-9FB3-E42C0C3FD61B}" srcId="{3F0A3C53-B0A2-4FDC-B491-AE9ABAA837D8}" destId="{439CD92C-14D7-4805-BA66-975883DC7E90}" srcOrd="1" destOrd="0" parTransId="{F46EFEB7-F6F9-4F54-9226-33F7CE69A6FF}" sibTransId="{81478188-9EDB-4329-B457-0443A391E95B}"/>
    <dgm:cxn modelId="{8C1432EA-29A6-433B-A2DD-DD82D8D55354}" type="presOf" srcId="{456B0270-5BAE-476D-9297-C73E3B914194}" destId="{B9D156D2-19CA-4B4F-A486-568F300A117D}" srcOrd="0" destOrd="0" presId="urn:microsoft.com/office/officeart/2005/8/layout/vList2"/>
    <dgm:cxn modelId="{E280FB86-57A7-45AB-A51D-F5DBE597E42F}" type="presOf" srcId="{439CD92C-14D7-4805-BA66-975883DC7E90}" destId="{A05298EE-3819-4B4D-8997-E1E764ACB89E}" srcOrd="0" destOrd="0" presId="urn:microsoft.com/office/officeart/2005/8/layout/vList2"/>
    <dgm:cxn modelId="{C15B99F9-42BB-4756-9C67-1AD148F4BEFB}" type="presOf" srcId="{3F0A3C53-B0A2-4FDC-B491-AE9ABAA837D8}" destId="{DEC79E11-9ED0-46B5-A69B-BFBABEE0BEDF}" srcOrd="0" destOrd="0" presId="urn:microsoft.com/office/officeart/2005/8/layout/vList2"/>
    <dgm:cxn modelId="{4C8E1B18-3EA3-460D-B516-2903F1A885C7}" type="presParOf" srcId="{DEC79E11-9ED0-46B5-A69B-BFBABEE0BEDF}" destId="{A76D5235-F04B-4536-8E28-17E391AC86EE}" srcOrd="0" destOrd="0" presId="urn:microsoft.com/office/officeart/2005/8/layout/vList2"/>
    <dgm:cxn modelId="{FC04CC1F-E710-450D-ADBD-EB5B10B35615}" type="presParOf" srcId="{DEC79E11-9ED0-46B5-A69B-BFBABEE0BEDF}" destId="{2D0A5B3A-24DB-48C3-99D4-46AEE8506452}" srcOrd="1" destOrd="0" presId="urn:microsoft.com/office/officeart/2005/8/layout/vList2"/>
    <dgm:cxn modelId="{BA02EC5A-01D5-408E-AA6E-45EF2F06B1C9}" type="presParOf" srcId="{DEC79E11-9ED0-46B5-A69B-BFBABEE0BEDF}" destId="{A05298EE-3819-4B4D-8997-E1E764ACB89E}" srcOrd="2" destOrd="0" presId="urn:microsoft.com/office/officeart/2005/8/layout/vList2"/>
    <dgm:cxn modelId="{2D91C404-5809-4C79-BCB6-7A62A83E16FE}" type="presParOf" srcId="{DEC79E11-9ED0-46B5-A69B-BFBABEE0BEDF}" destId="{53351177-674B-4091-AA99-07CD78EFE1AD}" srcOrd="3" destOrd="0" presId="urn:microsoft.com/office/officeart/2005/8/layout/vList2"/>
    <dgm:cxn modelId="{280F4018-6859-44BA-9CA1-231461CCBA6D}" type="presParOf" srcId="{DEC79E11-9ED0-46B5-A69B-BFBABEE0BEDF}" destId="{B9D156D2-19CA-4B4F-A486-568F300A117D}" srcOrd="4" destOrd="0" presId="urn:microsoft.com/office/officeart/2005/8/layout/vList2"/>
    <dgm:cxn modelId="{D4278FC6-8F21-4836-A815-7D59706D3BBA}" type="presParOf" srcId="{DEC79E11-9ED0-46B5-A69B-BFBABEE0BEDF}" destId="{4573844E-B427-4945-A945-1399A308A8C9}" srcOrd="5" destOrd="0" presId="urn:microsoft.com/office/officeart/2005/8/layout/vList2"/>
    <dgm:cxn modelId="{9EBC7FF6-09F9-459E-AFB4-83232A9A83C0}" type="presParOf" srcId="{DEC79E11-9ED0-46B5-A69B-BFBABEE0BEDF}" destId="{910AB5A5-2224-4F04-B5B6-7BEC0147B2F4}"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10BF77-7DBA-451F-8518-8152E5CE67BA}">
      <dsp:nvSpPr>
        <dsp:cNvPr id="0" name=""/>
        <dsp:cNvSpPr/>
      </dsp:nvSpPr>
      <dsp:spPr>
        <a:xfrm>
          <a:off x="702137" y="277323"/>
          <a:ext cx="2161687" cy="21616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17D88D-5B0A-4674-8A60-C64A442DAC21}">
      <dsp:nvSpPr>
        <dsp:cNvPr id="0" name=""/>
        <dsp:cNvSpPr/>
      </dsp:nvSpPr>
      <dsp:spPr>
        <a:xfrm>
          <a:off x="1162825" y="738010"/>
          <a:ext cx="1240312" cy="1240312"/>
        </a:xfrm>
        <a:prstGeom prst="rect">
          <a:avLst/>
        </a:prstGeom>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1D8ECD2-C08D-4EE2-88BF-DA3A85204450}">
      <dsp:nvSpPr>
        <dsp:cNvPr id="0" name=""/>
        <dsp:cNvSpPr/>
      </dsp:nvSpPr>
      <dsp:spPr>
        <a:xfrm>
          <a:off x="11106" y="2495693"/>
          <a:ext cx="3543750" cy="1953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b="0" i="0" kern="1200" baseline="0" dirty="0"/>
            <a:t>• </a:t>
          </a:r>
          <a:r>
            <a:rPr lang="en-US" sz="2300" b="1" i="0" kern="1200" baseline="0" dirty="0"/>
            <a:t>Implementation of the FPB Amendment Act 11 of 2019</a:t>
          </a:r>
          <a:endParaRPr lang="en-US" sz="2300" b="1" kern="1200" dirty="0"/>
        </a:p>
      </dsp:txBody>
      <dsp:txXfrm>
        <a:off x="11106" y="2495693"/>
        <a:ext cx="3543750" cy="1953259"/>
      </dsp:txXfrm>
    </dsp:sp>
    <dsp:sp modelId="{8484B920-EDD2-4677-8B3F-30EDE9C294BE}">
      <dsp:nvSpPr>
        <dsp:cNvPr id="0" name=""/>
        <dsp:cNvSpPr/>
      </dsp:nvSpPr>
      <dsp:spPr>
        <a:xfrm>
          <a:off x="4866043" y="187515"/>
          <a:ext cx="2161687" cy="21616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6F178F-403B-4096-99BC-785C2DF7E9AD}">
      <dsp:nvSpPr>
        <dsp:cNvPr id="0" name=""/>
        <dsp:cNvSpPr/>
      </dsp:nvSpPr>
      <dsp:spPr>
        <a:xfrm>
          <a:off x="5326731" y="648203"/>
          <a:ext cx="1240312" cy="1240312"/>
        </a:xfrm>
        <a:prstGeom prst="rect">
          <a:avLst/>
        </a:prstGeom>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E92551-9DC0-4107-9F60-1DDA71602D6D}">
      <dsp:nvSpPr>
        <dsp:cNvPr id="0" name=""/>
        <dsp:cNvSpPr/>
      </dsp:nvSpPr>
      <dsp:spPr>
        <a:xfrm>
          <a:off x="4175012" y="2226271"/>
          <a:ext cx="3543750" cy="2312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b="0" i="0" kern="1200" baseline="0" dirty="0"/>
            <a:t>• </a:t>
          </a:r>
          <a:r>
            <a:rPr lang="en-US" sz="2300" b="1" i="0" kern="1200" baseline="0" dirty="0"/>
            <a:t>Transformation of the FPB as the future Online Content regulator</a:t>
          </a:r>
          <a:endParaRPr lang="en-US" sz="2300" b="1" kern="1200" dirty="0"/>
        </a:p>
      </dsp:txBody>
      <dsp:txXfrm>
        <a:off x="4175012" y="2226271"/>
        <a:ext cx="3543750" cy="231248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7CBB66-96D4-4C9F-A566-E25D4E1968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D55C8C8-317F-468D-9F1A-9CB36F9900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BDBA3DA-CA23-4A10-BFE1-254214AF276F}"/>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5" name="Footer Placeholder 4">
            <a:extLst>
              <a:ext uri="{FF2B5EF4-FFF2-40B4-BE49-F238E27FC236}">
                <a16:creationId xmlns:a16="http://schemas.microsoft.com/office/drawing/2014/main" xmlns="" id="{720631F3-20CC-4251-9432-2B4FECDACD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4F9223A-0E6F-4184-B271-5A98E60B8C05}"/>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261194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EEAEA3-549E-4F3B-A849-1506AF9979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E418991-0BD3-4B8A-B1D7-E8381F1594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E67E0BC-F9FD-432D-8404-765DE3A575BD}"/>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5" name="Footer Placeholder 4">
            <a:extLst>
              <a:ext uri="{FF2B5EF4-FFF2-40B4-BE49-F238E27FC236}">
                <a16:creationId xmlns:a16="http://schemas.microsoft.com/office/drawing/2014/main" xmlns="" id="{797C6791-1C37-4537-BE83-A641372535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A27E229-B9F3-4BEF-8DA3-C38E01F00835}"/>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389447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743E530-4E3F-4C99-96B7-0CF03CCBD9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6EF5076-92E3-4A21-A072-970464A009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21E3CC-F1D1-42AC-8424-24071083A162}"/>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5" name="Footer Placeholder 4">
            <a:extLst>
              <a:ext uri="{FF2B5EF4-FFF2-40B4-BE49-F238E27FC236}">
                <a16:creationId xmlns:a16="http://schemas.microsoft.com/office/drawing/2014/main" xmlns="" id="{C7A1CD14-D668-4D0B-85D3-D82543669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F9E9DC-B0F3-49FE-AA0A-4CF062394E69}"/>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52998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06CEEA-C059-4C72-AA81-A61B318A13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7BFEF16-B108-472E-A611-AF7C9CB966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5C6A784-27A6-4A84-93EA-86F7B81400D3}"/>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5" name="Footer Placeholder 4">
            <a:extLst>
              <a:ext uri="{FF2B5EF4-FFF2-40B4-BE49-F238E27FC236}">
                <a16:creationId xmlns:a16="http://schemas.microsoft.com/office/drawing/2014/main" xmlns="" id="{3BE66F7D-4007-44B9-AB8A-5B0CA453D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9E6A9E2-F4B6-42CC-91FC-F54E6DDAE0A4}"/>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81366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708257-3D08-48B3-A209-AE44576503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E451915-3CA0-4A8C-AEEB-ED510BC28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2E947BA-1976-439B-AC1B-D7761F395358}"/>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5" name="Footer Placeholder 4">
            <a:extLst>
              <a:ext uri="{FF2B5EF4-FFF2-40B4-BE49-F238E27FC236}">
                <a16:creationId xmlns:a16="http://schemas.microsoft.com/office/drawing/2014/main" xmlns="" id="{DB839862-2A2A-4BC0-A711-50021CF67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6C66545-AE4D-4093-B714-9E451146A8E8}"/>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334109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20D65-A54D-426D-A2A2-CAFAE8E415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C895ADB-00B6-4F4C-8C05-FEE929D43E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A79CE2B-36DB-4314-A4DA-26C89F016A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736A633-4D2E-4CA9-B27F-5413D36ABED4}"/>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6" name="Footer Placeholder 5">
            <a:extLst>
              <a:ext uri="{FF2B5EF4-FFF2-40B4-BE49-F238E27FC236}">
                <a16:creationId xmlns:a16="http://schemas.microsoft.com/office/drawing/2014/main" xmlns="" id="{205044E4-A995-44E0-BF23-E991AD476B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EF34990-04BA-4D6B-B138-BA6012051E9E}"/>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54828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DC68B6-222F-41EC-A8D3-97A3841F97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DBB04E7-FA52-4A32-9C57-F5FA9B668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CB2DCC8-1EC8-4FAD-81D6-6E84AFC985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E69AEBE-E7E7-4795-AA79-62DE892AD2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19C4C64-DD39-4093-9BC0-A18C356F44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8BEB17F-8125-4483-AAA0-9395FA413614}"/>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8" name="Footer Placeholder 7">
            <a:extLst>
              <a:ext uri="{FF2B5EF4-FFF2-40B4-BE49-F238E27FC236}">
                <a16:creationId xmlns:a16="http://schemas.microsoft.com/office/drawing/2014/main" xmlns="" id="{DCA18E77-D66A-4AAD-B094-7C2F5EB917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955B118-DB8A-4A0C-ACF4-8E285CC60CB9}"/>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109796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BDBC67-D73A-482D-A27A-5782AE94B7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A0A7E45-11AB-447B-92DD-0BC8F86086CC}"/>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4" name="Footer Placeholder 3">
            <a:extLst>
              <a:ext uri="{FF2B5EF4-FFF2-40B4-BE49-F238E27FC236}">
                <a16:creationId xmlns:a16="http://schemas.microsoft.com/office/drawing/2014/main" xmlns="" id="{FD4951BE-9CC1-4F6B-B3D2-96AD3ACAFC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E8034D4-4E1B-46AF-97AF-A577DD5377E3}"/>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52267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B62C01A-DD2B-4B83-B009-7125AD972C91}"/>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3" name="Footer Placeholder 2">
            <a:extLst>
              <a:ext uri="{FF2B5EF4-FFF2-40B4-BE49-F238E27FC236}">
                <a16:creationId xmlns:a16="http://schemas.microsoft.com/office/drawing/2014/main" xmlns="" id="{A3D1CD6F-D67A-4C11-A544-DC6C8336B4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3B843B0-B64B-425E-835A-E49E30BC754F}"/>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117382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93636-CC60-49A0-9EA1-AADA8A1547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B40C669-8A72-476A-95F9-69B2B6AE12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2DBC4DB-782F-4411-8992-7D3EAA7F7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415BEBD-8280-4D08-89C4-E234E8C91C85}"/>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6" name="Footer Placeholder 5">
            <a:extLst>
              <a:ext uri="{FF2B5EF4-FFF2-40B4-BE49-F238E27FC236}">
                <a16:creationId xmlns:a16="http://schemas.microsoft.com/office/drawing/2014/main" xmlns="" id="{6102A0A9-0F6B-4E5B-8164-3BEF209EF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51CA986-D3A0-4740-9017-2F0C67CF45D1}"/>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313710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1772A2-E2AD-48E0-BC03-93861BC987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FB59903-C537-4610-985D-7FEA0E5E0B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4816A1E-E6B9-48E3-8CDF-0356A652F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EB060D1-40F3-47ED-A914-2DCBDDAFEB6D}"/>
              </a:ext>
            </a:extLst>
          </p:cNvPr>
          <p:cNvSpPr>
            <a:spLocks noGrp="1"/>
          </p:cNvSpPr>
          <p:nvPr>
            <p:ph type="dt" sz="half" idx="10"/>
          </p:nvPr>
        </p:nvSpPr>
        <p:spPr/>
        <p:txBody>
          <a:bodyPr/>
          <a:lstStyle/>
          <a:p>
            <a:fld id="{65DDAAA6-6248-4656-9B4D-38D898BD657C}" type="datetimeFigureOut">
              <a:rPr lang="en-US" smtClean="0"/>
              <a:pPr/>
              <a:t>5/6/2022</a:t>
            </a:fld>
            <a:endParaRPr lang="en-US"/>
          </a:p>
        </p:txBody>
      </p:sp>
      <p:sp>
        <p:nvSpPr>
          <p:cNvPr id="6" name="Footer Placeholder 5">
            <a:extLst>
              <a:ext uri="{FF2B5EF4-FFF2-40B4-BE49-F238E27FC236}">
                <a16:creationId xmlns:a16="http://schemas.microsoft.com/office/drawing/2014/main" xmlns="" id="{BE4240AE-3E41-4350-84D3-D3548E2EF3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C50D2D-0222-4CA0-A00E-82763E1C8536}"/>
              </a:ext>
            </a:extLst>
          </p:cNvPr>
          <p:cNvSpPr>
            <a:spLocks noGrp="1"/>
          </p:cNvSpPr>
          <p:nvPr>
            <p:ph type="sldNum" sz="quarter" idx="12"/>
          </p:nvPr>
        </p:nvSpPr>
        <p:spPr/>
        <p:txBody>
          <a:body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77079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278AC28-4276-4888-9170-6042E66BC8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202C840-9493-41D8-8428-88668874E2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94492F-D977-489D-8749-1E758BA76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DAAA6-6248-4656-9B4D-38D898BD657C}" type="datetimeFigureOut">
              <a:rPr lang="en-US" smtClean="0"/>
              <a:pPr/>
              <a:t>5/6/2022</a:t>
            </a:fld>
            <a:endParaRPr lang="en-US"/>
          </a:p>
        </p:txBody>
      </p:sp>
      <p:sp>
        <p:nvSpPr>
          <p:cNvPr id="5" name="Footer Placeholder 4">
            <a:extLst>
              <a:ext uri="{FF2B5EF4-FFF2-40B4-BE49-F238E27FC236}">
                <a16:creationId xmlns:a16="http://schemas.microsoft.com/office/drawing/2014/main" xmlns="" id="{8AA6D681-6DF1-4DCF-A15A-EB518D8183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F33E67F-5957-46AC-B66D-EF66CC891F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D8E30-9D74-4600-A1EC-8B1D8B96D193}" type="slidenum">
              <a:rPr lang="en-US" smtClean="0"/>
              <a:pPr/>
              <a:t>‹#›</a:t>
            </a:fld>
            <a:endParaRPr lang="en-US"/>
          </a:p>
        </p:txBody>
      </p:sp>
    </p:spTree>
    <p:extLst>
      <p:ext uri="{BB962C8B-B14F-4D97-AF65-F5344CB8AC3E}">
        <p14:creationId xmlns:p14="http://schemas.microsoft.com/office/powerpoint/2010/main" xmlns="" val="271360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0DE6A193-4755-479A-BC6F-A7EBCA73BE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with medium confidence">
            <a:extLst>
              <a:ext uri="{FF2B5EF4-FFF2-40B4-BE49-F238E27FC236}">
                <a16:creationId xmlns:a16="http://schemas.microsoft.com/office/drawing/2014/main" xmlns="" id="{35704B50-84E1-4B7A-AC0F-5A38E6422EB3}"/>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7949045" y="1027971"/>
            <a:ext cx="3789988" cy="4678997"/>
          </a:xfrm>
          <a:prstGeom prst="rect">
            <a:avLst/>
          </a:prstGeom>
        </p:spPr>
      </p:pic>
      <p:sp>
        <p:nvSpPr>
          <p:cNvPr id="11" name="Freeform: Shape 10">
            <a:extLst>
              <a:ext uri="{FF2B5EF4-FFF2-40B4-BE49-F238E27FC236}">
                <a16:creationId xmlns:a16="http://schemas.microsoft.com/office/drawing/2014/main" xmlns="" id="{AB8B8498-A488-40AF-99EB-F622ED9AD6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xmlns="" id="{2F033D07-FE42-4E5C-A00A-FFE1D42C0F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6A27F2FE-F1EA-4465-BAE4-8DC17DDCEB6A}"/>
              </a:ext>
            </a:extLst>
          </p:cNvPr>
          <p:cNvSpPr>
            <a:spLocks noGrp="1"/>
          </p:cNvSpPr>
          <p:nvPr>
            <p:ph type="ctrTitle"/>
          </p:nvPr>
        </p:nvSpPr>
        <p:spPr>
          <a:xfrm>
            <a:off x="314325" y="877824"/>
            <a:ext cx="5784723" cy="3072384"/>
          </a:xfrm>
        </p:spPr>
        <p:txBody>
          <a:bodyPr anchor="b">
            <a:normAutofit/>
          </a:bodyPr>
          <a:lstStyle/>
          <a:p>
            <a:pPr algn="l"/>
            <a:r>
              <a:rPr lang="en-US" sz="5400" dirty="0">
                <a:latin typeface="Tw Cen MT" panose="020B0602020104020603" pitchFamily="34" charset="0"/>
              </a:rPr>
              <a:t>2022/2023 ANNUAL PERFORMANCE PLAN</a:t>
            </a:r>
          </a:p>
        </p:txBody>
      </p:sp>
      <p:sp>
        <p:nvSpPr>
          <p:cNvPr id="3" name="Subtitle 2">
            <a:extLst>
              <a:ext uri="{FF2B5EF4-FFF2-40B4-BE49-F238E27FC236}">
                <a16:creationId xmlns:a16="http://schemas.microsoft.com/office/drawing/2014/main" xmlns="" id="{5F872111-569F-407D-A2E9-0971E45C7E08}"/>
              </a:ext>
            </a:extLst>
          </p:cNvPr>
          <p:cNvSpPr>
            <a:spLocks noGrp="1"/>
          </p:cNvSpPr>
          <p:nvPr>
            <p:ph type="subTitle" idx="1"/>
          </p:nvPr>
        </p:nvSpPr>
        <p:spPr>
          <a:xfrm>
            <a:off x="804672" y="4096512"/>
            <a:ext cx="4167376" cy="1155525"/>
          </a:xfrm>
        </p:spPr>
        <p:txBody>
          <a:bodyPr anchor="t">
            <a:normAutofit/>
          </a:bodyPr>
          <a:lstStyle/>
          <a:p>
            <a:pPr algn="l"/>
            <a:r>
              <a:rPr lang="en-US" sz="2000" dirty="0">
                <a:latin typeface="Tw Cen MT" panose="020B0602020104020603" pitchFamily="34" charset="0"/>
              </a:rPr>
              <a:t>19 APRIL 2022</a:t>
            </a:r>
          </a:p>
          <a:p>
            <a:pPr algn="l"/>
            <a:endParaRPr lang="en-US" sz="2000" dirty="0">
              <a:latin typeface="Tw Cen MT" panose="020B0602020104020603" pitchFamily="34" charset="0"/>
            </a:endParaRPr>
          </a:p>
        </p:txBody>
      </p:sp>
    </p:spTree>
    <p:extLst>
      <p:ext uri="{BB962C8B-B14F-4D97-AF65-F5344CB8AC3E}">
        <p14:creationId xmlns:p14="http://schemas.microsoft.com/office/powerpoint/2010/main" xmlns="" val="5001483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28D31E1B-0407-4223-9642-0B642CBF57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xmlns="" id="{AE1C45F0-260A-458C-96ED-C1F6D215121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 y="1062849"/>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xmlns="" id="{A6604B49-AD5C-4590-B051-06C8222ECD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743ECCAF-29C5-4537-947C-7EA1292463D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ED49787B-8DE6-4467-AD0A-8DECC6E0C2D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xmlns="" id="{D5B0017B-2ECA-49AF-B397-DC140825DF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873940"/>
            <a:ext cx="5052369" cy="1035781"/>
          </a:xfrm>
        </p:spPr>
        <p:txBody>
          <a:bodyPr anchor="ctr">
            <a:normAutofit/>
          </a:bodyPr>
          <a:lstStyle/>
          <a:p>
            <a:r>
              <a:rPr lang="en-US" sz="3100"/>
              <a:t>Strategic Focus 1: Organisational Transformation</a:t>
            </a:r>
            <a:endParaRPr lang="en-ZA" sz="310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363993" y="2524721"/>
            <a:ext cx="5672666" cy="3677123"/>
          </a:xfrm>
        </p:spPr>
        <p:txBody>
          <a:bodyPr anchor="ctr">
            <a:normAutofit/>
          </a:bodyPr>
          <a:lstStyle/>
          <a:p>
            <a:pPr marL="0" indent="0">
              <a:buNone/>
            </a:pPr>
            <a:r>
              <a:rPr lang="en-US" sz="1800" dirty="0"/>
              <a:t>Strategic Objective: </a:t>
            </a:r>
            <a:r>
              <a:rPr lang="en-ZA" sz="1800" dirty="0">
                <a:effectLst/>
                <a:latin typeface="Arial" panose="020B0604020202020204" pitchFamily="34" charset="0"/>
                <a:ea typeface="Times New Roman" panose="02020603050405020304" pitchFamily="18" charset="0"/>
              </a:rPr>
              <a:t>Migration from a classification authority to online regulator</a:t>
            </a: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sp>
        <p:nvSpPr>
          <p:cNvPr id="22" name="Rectangle 21">
            <a:extLst>
              <a:ext uri="{FF2B5EF4-FFF2-40B4-BE49-F238E27FC236}">
                <a16:creationId xmlns:a16="http://schemas.microsoft.com/office/drawing/2014/main" xmlns="" id="{70E96339-907C-46C3-99AC-31179B6F0E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6970050" y="901032"/>
            <a:ext cx="4144138" cy="5116220"/>
          </a:xfrm>
          <a:prstGeom prst="rect">
            <a:avLst/>
          </a:prstGeom>
        </p:spPr>
      </p:pic>
      <p:cxnSp>
        <p:nvCxnSpPr>
          <p:cNvPr id="24" name="Straight Connector 23">
            <a:extLst>
              <a:ext uri="{FF2B5EF4-FFF2-40B4-BE49-F238E27FC236}">
                <a16:creationId xmlns:a16="http://schemas.microsoft.com/office/drawing/2014/main" xmlns="" id="{6CF1BAF6-AD41-4082-B212-8A1F9A2E877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834558498"/>
              </p:ext>
            </p:extLst>
          </p:nvPr>
        </p:nvGraphicFramePr>
        <p:xfrm>
          <a:off x="195859" y="3286125"/>
          <a:ext cx="6280827" cy="3485642"/>
        </p:xfrm>
        <a:graphic>
          <a:graphicData uri="http://schemas.openxmlformats.org/drawingml/2006/table">
            <a:tbl>
              <a:tblPr firstRow="1" bandRow="1">
                <a:tableStyleId>{93296810-A885-4BE3-A3E7-6D5BEEA58F35}</a:tableStyleId>
              </a:tblPr>
              <a:tblGrid>
                <a:gridCol w="2166341">
                  <a:extLst>
                    <a:ext uri="{9D8B030D-6E8A-4147-A177-3AD203B41FA5}">
                      <a16:colId xmlns:a16="http://schemas.microsoft.com/office/drawing/2014/main" xmlns="" val="284151110"/>
                    </a:ext>
                  </a:extLst>
                </a:gridCol>
                <a:gridCol w="1933575">
                  <a:extLst>
                    <a:ext uri="{9D8B030D-6E8A-4147-A177-3AD203B41FA5}">
                      <a16:colId xmlns:a16="http://schemas.microsoft.com/office/drawing/2014/main" xmlns="" val="576703264"/>
                    </a:ext>
                  </a:extLst>
                </a:gridCol>
                <a:gridCol w="2180911">
                  <a:extLst>
                    <a:ext uri="{9D8B030D-6E8A-4147-A177-3AD203B41FA5}">
                      <a16:colId xmlns:a16="http://schemas.microsoft.com/office/drawing/2014/main" xmlns="" val="2132937417"/>
                    </a:ext>
                  </a:extLst>
                </a:gridCol>
              </a:tblGrid>
              <a:tr h="418524">
                <a:tc>
                  <a:txBody>
                    <a:bodyPr/>
                    <a:lstStyle/>
                    <a:p>
                      <a:r>
                        <a:rPr lang="en-US" sz="1400" dirty="0">
                          <a:solidFill>
                            <a:schemeClr val="tx1"/>
                          </a:solidFill>
                        </a:rPr>
                        <a:t>Outcome</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Output Indicator</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Annual Target</a:t>
                      </a:r>
                      <a:endParaRPr lang="en-ZA" sz="14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1533559">
                <a:tc>
                  <a:txBody>
                    <a:bodyPr/>
                    <a:lstStyle/>
                    <a:p>
                      <a:pPr>
                        <a:lnSpc>
                          <a:spcPct val="150000"/>
                        </a:lnSpc>
                        <a:spcAft>
                          <a:spcPts val="800"/>
                        </a:spcAft>
                      </a:pPr>
                      <a:r>
                        <a:rPr lang="en-GB" sz="1600" dirty="0">
                          <a:solidFill>
                            <a:schemeClr val="tx1"/>
                          </a:solidFill>
                          <a:effectLst/>
                        </a:rPr>
                        <a:t>1.1.1 </a:t>
                      </a:r>
                      <a:r>
                        <a:rPr lang="en-US" sz="1600" dirty="0">
                          <a:solidFill>
                            <a:schemeClr val="tx1"/>
                          </a:solidFill>
                          <a:effectLst/>
                        </a:rPr>
                        <a:t>Digitally Driven </a:t>
                      </a:r>
                      <a:r>
                        <a:rPr lang="en-US" sz="1600" dirty="0" err="1">
                          <a:solidFill>
                            <a:schemeClr val="tx1"/>
                          </a:solidFill>
                          <a:effectLst/>
                        </a:rPr>
                        <a:t>Organisation</a:t>
                      </a:r>
                      <a:endParaRPr lang="en-ZA" sz="1600" dirty="0">
                        <a:solidFill>
                          <a:schemeClr val="tx1"/>
                        </a:solidFill>
                        <a:effectLst/>
                      </a:endParaRPr>
                    </a:p>
                    <a:p>
                      <a:pPr>
                        <a:lnSpc>
                          <a:spcPct val="150000"/>
                        </a:lnSpc>
                        <a:spcAft>
                          <a:spcPts val="800"/>
                        </a:spcAft>
                      </a:pPr>
                      <a:r>
                        <a:rPr lang="en-GB" sz="1600" dirty="0">
                          <a:solidFill>
                            <a:schemeClr val="tx1"/>
                          </a:solidFill>
                          <a:effectLst/>
                        </a:rPr>
                        <a:t> </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solidFill>
                            <a:schemeClr val="tx1"/>
                          </a:solidFill>
                          <a:effectLst/>
                        </a:rPr>
                        <a:t>% of Digital Transformation Roadmap Implemented</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600" kern="1200" dirty="0">
                          <a:solidFill>
                            <a:schemeClr val="tx1"/>
                          </a:solidFill>
                          <a:effectLst/>
                        </a:rPr>
                        <a:t>Approved Digital Transformation Roadmap</a:t>
                      </a:r>
                      <a:endParaRPr lang="en-ZA" sz="1600" dirty="0">
                        <a:solidFill>
                          <a:schemeClr val="tx1"/>
                        </a:solidFill>
                        <a:latin typeface="Tw Cen MT" panose="020B0602020104020603" pitchFamily="34" charset="0"/>
                      </a:endParaRPr>
                    </a:p>
                  </a:txBody>
                  <a:tcPr/>
                </a:tc>
                <a:extLst>
                  <a:ext uri="{0D108BD9-81ED-4DB2-BD59-A6C34878D82A}">
                    <a16:rowId xmlns:a16="http://schemas.microsoft.com/office/drawing/2014/main" xmlns="" val="2022361544"/>
                  </a:ext>
                </a:extLst>
              </a:tr>
              <a:tr h="1533559">
                <a:tc>
                  <a:txBody>
                    <a:bodyPr/>
                    <a:lstStyle/>
                    <a:p>
                      <a:pPr>
                        <a:lnSpc>
                          <a:spcPct val="150000"/>
                        </a:lnSpc>
                        <a:spcAft>
                          <a:spcPts val="800"/>
                        </a:spcAft>
                      </a:pPr>
                      <a:r>
                        <a:rPr lang="en-GB" sz="1600" dirty="0">
                          <a:effectLst/>
                        </a:rPr>
                        <a:t>1.1.2 </a:t>
                      </a:r>
                      <a:r>
                        <a:rPr lang="en-US" sz="1600" dirty="0">
                          <a:effectLst/>
                        </a:rPr>
                        <a:t>Efficient, effective and appropriately resourced regulator</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effectLst/>
                        </a:rPr>
                        <a:t>Approved Human Capital Business Improvement  strategy (HCBIS)</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600" kern="1200" dirty="0">
                          <a:solidFill>
                            <a:schemeClr val="dk1"/>
                          </a:solidFill>
                          <a:effectLst/>
                        </a:rPr>
                        <a:t>Human Capital Business     Improvement strategy and implementation plan approved at Council.</a:t>
                      </a:r>
                      <a:endParaRPr lang="en-ZA" sz="1600" dirty="0">
                        <a:latin typeface="Tw Cen MT" panose="020B0602020104020603" pitchFamily="34" charset="0"/>
                      </a:endParaRPr>
                    </a:p>
                  </a:txBody>
                  <a:tcPr/>
                </a:tc>
                <a:extLst>
                  <a:ext uri="{0D108BD9-81ED-4DB2-BD59-A6C34878D82A}">
                    <a16:rowId xmlns:a16="http://schemas.microsoft.com/office/drawing/2014/main" xmlns="" val="3093305583"/>
                  </a:ext>
                </a:extLst>
              </a:tr>
            </a:tbl>
          </a:graphicData>
        </a:graphic>
      </p:graphicFrame>
    </p:spTree>
    <p:extLst>
      <p:ext uri="{BB962C8B-B14F-4D97-AF65-F5344CB8AC3E}">
        <p14:creationId xmlns:p14="http://schemas.microsoft.com/office/powerpoint/2010/main" xmlns="" val="293831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10256668" y="5447584"/>
            <a:ext cx="1935332" cy="1438991"/>
          </a:xfrm>
          <a:prstGeom prst="rect">
            <a:avLst/>
          </a:prstGeom>
        </p:spPr>
      </p:pic>
      <p:graphicFrame>
        <p:nvGraphicFramePr>
          <p:cNvPr id="5" name="Table 4">
            <a:extLst>
              <a:ext uri="{FF2B5EF4-FFF2-40B4-BE49-F238E27FC236}">
                <a16:creationId xmlns:a16="http://schemas.microsoft.com/office/drawing/2014/main" xmlns="" id="{021A63BE-D594-47D0-8173-78572DA38B91}"/>
              </a:ext>
            </a:extLst>
          </p:cNvPr>
          <p:cNvGraphicFramePr>
            <a:graphicFrameLocks noGrp="1"/>
          </p:cNvGraphicFramePr>
          <p:nvPr>
            <p:extLst>
              <p:ext uri="{D42A27DB-BD31-4B8C-83A1-F6EECF244321}">
                <p14:modId xmlns:p14="http://schemas.microsoft.com/office/powerpoint/2010/main" xmlns="" val="3329110060"/>
              </p:ext>
            </p:extLst>
          </p:nvPr>
        </p:nvGraphicFramePr>
        <p:xfrm>
          <a:off x="294640" y="1134632"/>
          <a:ext cx="11673839" cy="4701278"/>
        </p:xfrm>
        <a:graphic>
          <a:graphicData uri="http://schemas.openxmlformats.org/drawingml/2006/table">
            <a:tbl>
              <a:tblPr firstRow="1" firstCol="1" bandRow="1">
                <a:tableStyleId>{93296810-A885-4BE3-A3E7-6D5BEEA58F35}</a:tableStyleId>
              </a:tblPr>
              <a:tblGrid>
                <a:gridCol w="2018270">
                  <a:extLst>
                    <a:ext uri="{9D8B030D-6E8A-4147-A177-3AD203B41FA5}">
                      <a16:colId xmlns:a16="http://schemas.microsoft.com/office/drawing/2014/main" xmlns="" val="2435721214"/>
                    </a:ext>
                  </a:extLst>
                </a:gridCol>
                <a:gridCol w="2396002">
                  <a:extLst>
                    <a:ext uri="{9D8B030D-6E8A-4147-A177-3AD203B41FA5}">
                      <a16:colId xmlns:a16="http://schemas.microsoft.com/office/drawing/2014/main" xmlns="" val="2555328034"/>
                    </a:ext>
                  </a:extLst>
                </a:gridCol>
                <a:gridCol w="2316883">
                  <a:extLst>
                    <a:ext uri="{9D8B030D-6E8A-4147-A177-3AD203B41FA5}">
                      <a16:colId xmlns:a16="http://schemas.microsoft.com/office/drawing/2014/main" xmlns="" val="1339478568"/>
                    </a:ext>
                  </a:extLst>
                </a:gridCol>
                <a:gridCol w="2341271">
                  <a:extLst>
                    <a:ext uri="{9D8B030D-6E8A-4147-A177-3AD203B41FA5}">
                      <a16:colId xmlns:a16="http://schemas.microsoft.com/office/drawing/2014/main" xmlns="" val="191660553"/>
                    </a:ext>
                  </a:extLst>
                </a:gridCol>
                <a:gridCol w="2601413">
                  <a:extLst>
                    <a:ext uri="{9D8B030D-6E8A-4147-A177-3AD203B41FA5}">
                      <a16:colId xmlns:a16="http://schemas.microsoft.com/office/drawing/2014/main" xmlns="" val="3996679940"/>
                    </a:ext>
                  </a:extLst>
                </a:gridCol>
              </a:tblGrid>
              <a:tr h="551680">
                <a:tc>
                  <a:txBody>
                    <a:bodyPr/>
                    <a:lstStyle/>
                    <a:p>
                      <a:pPr marL="0" marR="0" algn="ctr">
                        <a:lnSpc>
                          <a:spcPct val="150000"/>
                        </a:lnSpc>
                        <a:spcBef>
                          <a:spcPts val="0"/>
                        </a:spcBef>
                        <a:spcAft>
                          <a:spcPts val="0"/>
                        </a:spcAft>
                      </a:pPr>
                      <a:r>
                        <a:rPr lang="en-US" sz="1800" dirty="0">
                          <a:solidFill>
                            <a:schemeClr val="tx1"/>
                          </a:solidFill>
                          <a:effectLst/>
                        </a:rPr>
                        <a:t>Output Indicators</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50000"/>
                        </a:lnSpc>
                        <a:spcBef>
                          <a:spcPts val="0"/>
                        </a:spcBef>
                        <a:spcAft>
                          <a:spcPts val="0"/>
                        </a:spcAft>
                      </a:pPr>
                      <a:r>
                        <a:rPr lang="en-US" sz="1800">
                          <a:solidFill>
                            <a:schemeClr val="tx1"/>
                          </a:solidFill>
                          <a:effectLst/>
                        </a:rPr>
                        <a:t>Q1</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Q2</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Q3</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Q4</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584636"/>
                  </a:ext>
                </a:extLst>
              </a:tr>
              <a:tr h="1366121">
                <a:tc>
                  <a:txBody>
                    <a:bodyPr/>
                    <a:lstStyle/>
                    <a:p>
                      <a:pPr>
                        <a:lnSpc>
                          <a:spcPct val="150000"/>
                        </a:lnSpc>
                        <a:spcAft>
                          <a:spcPts val="800"/>
                        </a:spcAft>
                      </a:pPr>
                      <a:r>
                        <a:rPr lang="en-US" sz="1800">
                          <a:solidFill>
                            <a:schemeClr val="tx1"/>
                          </a:solidFill>
                          <a:effectLst/>
                        </a:rPr>
                        <a:t>% of Digital Transformation Roadmap Implemented</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800" kern="1200">
                          <a:solidFill>
                            <a:schemeClr val="tx1"/>
                          </a:solidFill>
                          <a:effectLst/>
                        </a:rPr>
                        <a:t>Draft Digital transformation roadmap presented to EXCO</a:t>
                      </a:r>
                      <a:endParaRPr lang="en-ZA" sz="18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50000"/>
                        </a:lnSpc>
                        <a:spcAft>
                          <a:spcPts val="800"/>
                        </a:spcAft>
                      </a:pPr>
                      <a:r>
                        <a:rPr lang="en-US" sz="1800" kern="1200" dirty="0">
                          <a:solidFill>
                            <a:schemeClr val="tx1"/>
                          </a:solidFill>
                          <a:effectLst/>
                        </a:rPr>
                        <a:t>Digital transformation roadmap submitted to Council for approval</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50000"/>
                        </a:lnSpc>
                        <a:spcAft>
                          <a:spcPts val="800"/>
                        </a:spcAft>
                      </a:pPr>
                      <a:r>
                        <a:rPr lang="fr-FR" sz="1800" kern="1200">
                          <a:solidFill>
                            <a:schemeClr val="tx1"/>
                          </a:solidFill>
                          <a:effectLst/>
                        </a:rPr>
                        <a:t>Digital transformation roadmap implementation commenced</a:t>
                      </a:r>
                      <a:endParaRPr lang="en-ZA" sz="18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50000"/>
                        </a:lnSpc>
                        <a:spcAft>
                          <a:spcPts val="800"/>
                        </a:spcAft>
                      </a:pPr>
                      <a:r>
                        <a:rPr lang="fr-FR" sz="1800" kern="1200">
                          <a:solidFill>
                            <a:schemeClr val="tx1"/>
                          </a:solidFill>
                          <a:effectLst/>
                        </a:rPr>
                        <a:t>Digital transformation roadmap implementation continued</a:t>
                      </a:r>
                      <a:endParaRPr lang="en-ZA" sz="18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917844770"/>
                  </a:ext>
                </a:extLst>
              </a:tr>
              <a:tr h="2150023">
                <a:tc>
                  <a:txBody>
                    <a:bodyPr/>
                    <a:lstStyle/>
                    <a:p>
                      <a:pPr>
                        <a:lnSpc>
                          <a:spcPct val="150000"/>
                        </a:lnSpc>
                        <a:spcAft>
                          <a:spcPts val="800"/>
                        </a:spcAft>
                      </a:pPr>
                      <a:r>
                        <a:rPr lang="en-US" sz="1800">
                          <a:solidFill>
                            <a:schemeClr val="tx1"/>
                          </a:solidFill>
                          <a:effectLst/>
                        </a:rPr>
                        <a:t>Approved Human Capital Business Improvement  strategy (HCBIS)</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800">
                          <a:solidFill>
                            <a:schemeClr val="tx1"/>
                          </a:solidFill>
                          <a:effectLst/>
                        </a:rPr>
                        <a:t>Prioritised HC Business Improvement strategy and implementation plan consultated </a:t>
                      </a:r>
                      <a:endParaRPr lang="en-ZA" sz="18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50000"/>
                        </a:lnSpc>
                        <a:spcAft>
                          <a:spcPts val="800"/>
                        </a:spcAft>
                      </a:pPr>
                      <a:r>
                        <a:rPr lang="en-US" sz="1800" dirty="0">
                          <a:solidFill>
                            <a:schemeClr val="tx1"/>
                          </a:solidFill>
                          <a:effectLst/>
                        </a:rPr>
                        <a:t>Prioritized HC Business Improvement strategy and implementation plan Approved</a:t>
                      </a:r>
                      <a:endParaRPr lang="en-ZA" sz="1800" dirty="0">
                        <a:solidFill>
                          <a:schemeClr val="tx1"/>
                        </a:solidFill>
                        <a:effectLst/>
                      </a:endParaRPr>
                    </a:p>
                    <a:p>
                      <a:pPr marL="228600">
                        <a:lnSpc>
                          <a:spcPct val="150000"/>
                        </a:lnSpc>
                        <a:spcAft>
                          <a:spcPts val="800"/>
                        </a:spcAft>
                      </a:pPr>
                      <a:r>
                        <a:rPr lang="en-US" sz="1800" dirty="0">
                          <a:solidFill>
                            <a:schemeClr val="tx1"/>
                          </a:solidFill>
                          <a:effectLst/>
                        </a:rPr>
                        <a:t> </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50000"/>
                        </a:lnSpc>
                        <a:spcAft>
                          <a:spcPts val="800"/>
                        </a:spcAft>
                      </a:pPr>
                      <a:r>
                        <a:rPr lang="en-US" sz="1800">
                          <a:solidFill>
                            <a:schemeClr val="tx1"/>
                          </a:solidFill>
                          <a:effectLst/>
                        </a:rPr>
                        <a:t>Prioritized HC Business Improvement strategy and implementation plan, implementation commenced</a:t>
                      </a:r>
                      <a:endParaRPr lang="en-ZA" sz="1800" dirty="0">
                        <a:solidFill>
                          <a:schemeClr val="tx1"/>
                        </a:solidFill>
                        <a:effectLst/>
                        <a:latin typeface="Tw Cen MT" panose="020B0602020104020603" pitchFamily="34" charset="0"/>
                      </a:endParaRPr>
                    </a:p>
                  </a:txBody>
                  <a:tcPr marL="68580" marR="68580" marT="9525" marB="0"/>
                </a:tc>
                <a:tc>
                  <a:txBody>
                    <a:bodyPr/>
                    <a:lstStyle/>
                    <a:p>
                      <a:pPr>
                        <a:lnSpc>
                          <a:spcPct val="150000"/>
                        </a:lnSpc>
                        <a:spcAft>
                          <a:spcPts val="800"/>
                        </a:spcAft>
                      </a:pPr>
                      <a:r>
                        <a:rPr lang="en-US" sz="1800" dirty="0">
                          <a:solidFill>
                            <a:schemeClr val="tx1"/>
                          </a:solidFill>
                          <a:effectLst/>
                        </a:rPr>
                        <a:t>Prioritized HC Business Improvement strategy and implementation plan, implementation continued</a:t>
                      </a:r>
                      <a:endParaRPr lang="en-ZA" sz="1800" dirty="0">
                        <a:solidFill>
                          <a:schemeClr val="tx1"/>
                        </a:solidFill>
                        <a:effectLst/>
                      </a:endParaRPr>
                    </a:p>
                    <a:p>
                      <a:pPr marL="228600">
                        <a:lnSpc>
                          <a:spcPct val="150000"/>
                        </a:lnSpc>
                        <a:spcAft>
                          <a:spcPts val="800"/>
                        </a:spcAft>
                      </a:pPr>
                      <a:r>
                        <a:rPr lang="en-US" sz="1800" dirty="0">
                          <a:solidFill>
                            <a:schemeClr val="tx1"/>
                          </a:solidFill>
                          <a:effectLst/>
                        </a:rPr>
                        <a:t> </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226655347"/>
                  </a:ext>
                </a:extLst>
              </a:tr>
            </a:tbl>
          </a:graphicData>
        </a:graphic>
      </p:graphicFrame>
      <p:sp>
        <p:nvSpPr>
          <p:cNvPr id="2" name="Title 1">
            <a:extLst>
              <a:ext uri="{FF2B5EF4-FFF2-40B4-BE49-F238E27FC236}">
                <a16:creationId xmlns:a16="http://schemas.microsoft.com/office/drawing/2014/main" xmlns="" id="{FB37E828-C4A1-42FF-8FD0-ED914DD167F0}"/>
              </a:ext>
            </a:extLst>
          </p:cNvPr>
          <p:cNvSpPr>
            <a:spLocks noGrp="1"/>
          </p:cNvSpPr>
          <p:nvPr>
            <p:ph type="title"/>
          </p:nvPr>
        </p:nvSpPr>
        <p:spPr>
          <a:xfrm>
            <a:off x="838200" y="365125"/>
            <a:ext cx="10515600" cy="691515"/>
          </a:xfrm>
        </p:spPr>
        <p:txBody>
          <a:bodyPr>
            <a:normAutofit fontScale="90000"/>
          </a:bodyPr>
          <a:lstStyle/>
          <a:p>
            <a:r>
              <a:rPr lang="en-US" dirty="0"/>
              <a:t>Strategic Focus 1: Quarterly Targets</a:t>
            </a:r>
            <a:endParaRPr lang="en-ZA" dirty="0"/>
          </a:p>
        </p:txBody>
      </p:sp>
    </p:spTree>
    <p:extLst>
      <p:ext uri="{BB962C8B-B14F-4D97-AF65-F5344CB8AC3E}">
        <p14:creationId xmlns:p14="http://schemas.microsoft.com/office/powerpoint/2010/main" xmlns="" val="2805611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238126"/>
            <a:ext cx="9719619" cy="1133474"/>
          </a:xfrm>
        </p:spPr>
        <p:txBody>
          <a:bodyPr anchor="ctr">
            <a:normAutofit/>
          </a:bodyPr>
          <a:lstStyle/>
          <a:p>
            <a:r>
              <a:rPr lang="en-US" sz="3100" dirty="0"/>
              <a:t>Strategic Focus 2: Regulatory Capacity &amp; Enforcement</a:t>
            </a:r>
            <a:endParaRPr lang="en-ZA" sz="3100" dirty="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195859" y="1085625"/>
            <a:ext cx="5840800" cy="3562575"/>
          </a:xfrm>
        </p:spPr>
        <p:txBody>
          <a:bodyPr anchor="ctr">
            <a:normAutofit/>
          </a:bodyPr>
          <a:lstStyle/>
          <a:p>
            <a:pPr marL="0" indent="0">
              <a:buNone/>
            </a:pPr>
            <a:r>
              <a:rPr lang="en-US" sz="1800" dirty="0"/>
              <a:t>Strategic Objective: </a:t>
            </a:r>
            <a:r>
              <a:rPr lang="en-ZA" sz="1800" dirty="0">
                <a:effectLst/>
                <a:latin typeface="Tw Cen MT" panose="020B0602020104020603" pitchFamily="34" charset="0"/>
                <a:ea typeface="Times New Roman" panose="02020603050405020304" pitchFamily="18" charset="0"/>
                <a:cs typeface="Times New Roman" panose="02020603050405020304" pitchFamily="18" charset="0"/>
              </a:rPr>
              <a:t>Efficient and effective content regulation</a:t>
            </a:r>
            <a:r>
              <a:rPr lang="en-ZA" sz="1800" kern="1200" dirty="0">
                <a:effectLst/>
                <a:latin typeface="Arial" panose="020B0604020202020204" pitchFamily="34" charset="0"/>
                <a:ea typeface="Times New Roman" panose="02020603050405020304" pitchFamily="18" charset="0"/>
              </a:rPr>
              <a:t>.</a:t>
            </a:r>
            <a:r>
              <a:rPr lang="en-ZA" sz="1800" dirty="0">
                <a:effectLst/>
                <a:latin typeface="Arial" panose="020B0604020202020204" pitchFamily="34" charset="0"/>
                <a:ea typeface="Times New Roman" panose="02020603050405020304" pitchFamily="18" charset="0"/>
              </a:rPr>
              <a:t> </a:t>
            </a: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8305801" y="870890"/>
            <a:ext cx="3690340" cy="5116220"/>
          </a:xfrm>
          <a:prstGeom prst="rect">
            <a:avLst/>
          </a:prstGeom>
        </p:spPr>
      </p:pic>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4055883069"/>
              </p:ext>
            </p:extLst>
          </p:nvPr>
        </p:nvGraphicFramePr>
        <p:xfrm>
          <a:off x="195859" y="2219099"/>
          <a:ext cx="8024216" cy="4552669"/>
        </p:xfrm>
        <a:graphic>
          <a:graphicData uri="http://schemas.openxmlformats.org/drawingml/2006/table">
            <a:tbl>
              <a:tblPr firstRow="1" bandRow="1">
                <a:tableStyleId>{93296810-A885-4BE3-A3E7-6D5BEEA58F35}</a:tableStyleId>
              </a:tblPr>
              <a:tblGrid>
                <a:gridCol w="2767659">
                  <a:extLst>
                    <a:ext uri="{9D8B030D-6E8A-4147-A177-3AD203B41FA5}">
                      <a16:colId xmlns:a16="http://schemas.microsoft.com/office/drawing/2014/main" xmlns="" val="284151110"/>
                    </a:ext>
                  </a:extLst>
                </a:gridCol>
                <a:gridCol w="2470284">
                  <a:extLst>
                    <a:ext uri="{9D8B030D-6E8A-4147-A177-3AD203B41FA5}">
                      <a16:colId xmlns:a16="http://schemas.microsoft.com/office/drawing/2014/main" xmlns="" val="576703264"/>
                    </a:ext>
                  </a:extLst>
                </a:gridCol>
                <a:gridCol w="2786273">
                  <a:extLst>
                    <a:ext uri="{9D8B030D-6E8A-4147-A177-3AD203B41FA5}">
                      <a16:colId xmlns:a16="http://schemas.microsoft.com/office/drawing/2014/main" xmlns="" val="2132937417"/>
                    </a:ext>
                  </a:extLst>
                </a:gridCol>
              </a:tblGrid>
              <a:tr h="546643">
                <a:tc>
                  <a:txBody>
                    <a:bodyPr/>
                    <a:lstStyle/>
                    <a:p>
                      <a:r>
                        <a:rPr lang="en-US" sz="1400" dirty="0">
                          <a:solidFill>
                            <a:schemeClr val="tx1"/>
                          </a:solidFill>
                        </a:rPr>
                        <a:t>Outcome</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Output Indicator</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Annual Target</a:t>
                      </a:r>
                      <a:endParaRPr lang="en-ZA" sz="14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2003013">
                <a:tc rowSpan="2">
                  <a:txBody>
                    <a:bodyPr/>
                    <a:lstStyle/>
                    <a:p>
                      <a:r>
                        <a:rPr lang="en-ZA" sz="1600" kern="1200" dirty="0">
                          <a:solidFill>
                            <a:schemeClr val="dk1"/>
                          </a:solidFill>
                          <a:effectLst/>
                        </a:rPr>
                        <a:t>2.1.1 Improved content Classification.</a:t>
                      </a:r>
                    </a:p>
                    <a:p>
                      <a:pPr>
                        <a:lnSpc>
                          <a:spcPct val="150000"/>
                        </a:lnSpc>
                        <a:spcAft>
                          <a:spcPts val="800"/>
                        </a:spcAft>
                      </a:pPr>
                      <a:r>
                        <a:rPr lang="en-GB" sz="1600" dirty="0">
                          <a:solidFill>
                            <a:schemeClr val="tx1"/>
                          </a:solidFill>
                          <a:effectLst/>
                        </a:rPr>
                        <a:t> </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effectLst/>
                        </a:rPr>
                        <a:t>Percentage (%) of licensing and content classification decisions issued within 7 working days. </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effectLst/>
                        </a:rPr>
                        <a:t>90% of classification decision issued within 7 working days. </a:t>
                      </a:r>
                      <a:endParaRPr lang="en-ZA" sz="16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2361544"/>
                  </a:ext>
                </a:extLst>
              </a:tr>
              <a:tr h="2003013">
                <a:tc vMerge="1">
                  <a:txBody>
                    <a:bodyPr/>
                    <a:lstStyle/>
                    <a:p>
                      <a:pPr>
                        <a:lnSpc>
                          <a:spcPct val="150000"/>
                        </a:lnSpc>
                        <a:spcAft>
                          <a:spcPts val="800"/>
                        </a:spcAft>
                      </a:pP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effectLst/>
                        </a:rPr>
                        <a:t>% of application for licenses  processed within 5  working </a:t>
                      </a:r>
                      <a:r>
                        <a:rPr lang="en-US" sz="1600">
                          <a:effectLst/>
                        </a:rPr>
                        <a:t>days.</a:t>
                      </a:r>
                      <a:r>
                        <a:rPr lang="en-ZA" sz="1600">
                          <a:effectLst/>
                        </a:rPr>
                        <a:t> </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effectLst/>
                        </a:rPr>
                        <a:t>95% of application for licenses  processed within 5 working days. </a:t>
                      </a:r>
                      <a:endParaRPr lang="en-ZA" sz="1600" dirty="0">
                        <a:effectLst/>
                      </a:endParaRPr>
                    </a:p>
                    <a:p>
                      <a:pPr>
                        <a:lnSpc>
                          <a:spcPct val="150000"/>
                        </a:lnSpc>
                        <a:spcAft>
                          <a:spcPts val="800"/>
                        </a:spcAft>
                      </a:pPr>
                      <a:r>
                        <a:rPr lang="en-ZA" sz="1600" dirty="0">
                          <a:effectLst/>
                        </a:rPr>
                        <a:t> </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93305583"/>
                  </a:ext>
                </a:extLst>
              </a:tr>
            </a:tbl>
          </a:graphicData>
        </a:graphic>
      </p:graphicFrame>
    </p:spTree>
    <p:extLst>
      <p:ext uri="{BB962C8B-B14F-4D97-AF65-F5344CB8AC3E}">
        <p14:creationId xmlns:p14="http://schemas.microsoft.com/office/powerpoint/2010/main" xmlns="" val="1576977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238126"/>
            <a:ext cx="9719619" cy="1133474"/>
          </a:xfrm>
        </p:spPr>
        <p:txBody>
          <a:bodyPr anchor="ctr">
            <a:normAutofit/>
          </a:bodyPr>
          <a:lstStyle/>
          <a:p>
            <a:r>
              <a:rPr lang="en-US" sz="3100" dirty="0"/>
              <a:t>Strategic Focus 2: Regulatory Capacity &amp; Enforcement</a:t>
            </a:r>
            <a:endParaRPr lang="en-ZA" sz="3100" dirty="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195858" y="1514475"/>
            <a:ext cx="5840800" cy="2333625"/>
          </a:xfrm>
        </p:spPr>
        <p:txBody>
          <a:bodyPr anchor="ctr">
            <a:normAutofit/>
          </a:bodyPr>
          <a:lstStyle/>
          <a:p>
            <a:pPr marL="0" indent="0">
              <a:buNone/>
            </a:pPr>
            <a:r>
              <a:rPr lang="en-US" sz="1800" dirty="0"/>
              <a:t>Strategic Objective: </a:t>
            </a:r>
            <a:r>
              <a:rPr lang="en-ZA" sz="1800" dirty="0">
                <a:effectLst/>
                <a:latin typeface="Tw Cen MT" panose="020B0602020104020603" pitchFamily="34" charset="0"/>
                <a:ea typeface="Times New Roman" panose="02020603050405020304" pitchFamily="18" charset="0"/>
                <a:cs typeface="Times New Roman" panose="02020603050405020304" pitchFamily="18" charset="0"/>
              </a:rPr>
              <a:t>Efficient and effective content regulation</a:t>
            </a:r>
            <a:r>
              <a:rPr lang="en-ZA" sz="1800" kern="1200" dirty="0">
                <a:effectLst/>
                <a:latin typeface="Arial" panose="020B0604020202020204" pitchFamily="34" charset="0"/>
                <a:ea typeface="Times New Roman" panose="02020603050405020304" pitchFamily="18" charset="0"/>
              </a:rPr>
              <a:t>.</a:t>
            </a:r>
            <a:r>
              <a:rPr lang="en-ZA" sz="1800" dirty="0">
                <a:effectLst/>
                <a:latin typeface="Arial" panose="020B0604020202020204" pitchFamily="34" charset="0"/>
                <a:ea typeface="Times New Roman" panose="02020603050405020304" pitchFamily="18" charset="0"/>
              </a:rPr>
              <a:t> </a:t>
            </a: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67542856"/>
              </p:ext>
            </p:extLst>
          </p:nvPr>
        </p:nvGraphicFramePr>
        <p:xfrm>
          <a:off x="195858" y="1771651"/>
          <a:ext cx="11329391" cy="4632449"/>
        </p:xfrm>
        <a:graphic>
          <a:graphicData uri="http://schemas.openxmlformats.org/drawingml/2006/table">
            <a:tbl>
              <a:tblPr firstRow="1" bandRow="1">
                <a:tableStyleId>{93296810-A885-4BE3-A3E7-6D5BEEA58F35}</a:tableStyleId>
              </a:tblPr>
              <a:tblGrid>
                <a:gridCol w="3907658">
                  <a:extLst>
                    <a:ext uri="{9D8B030D-6E8A-4147-A177-3AD203B41FA5}">
                      <a16:colId xmlns:a16="http://schemas.microsoft.com/office/drawing/2014/main" xmlns="" val="284151110"/>
                    </a:ext>
                  </a:extLst>
                </a:gridCol>
                <a:gridCol w="3487794">
                  <a:extLst>
                    <a:ext uri="{9D8B030D-6E8A-4147-A177-3AD203B41FA5}">
                      <a16:colId xmlns:a16="http://schemas.microsoft.com/office/drawing/2014/main" xmlns="" val="576703264"/>
                    </a:ext>
                  </a:extLst>
                </a:gridCol>
                <a:gridCol w="3933939">
                  <a:extLst>
                    <a:ext uri="{9D8B030D-6E8A-4147-A177-3AD203B41FA5}">
                      <a16:colId xmlns:a16="http://schemas.microsoft.com/office/drawing/2014/main" xmlns="" val="2132937417"/>
                    </a:ext>
                  </a:extLst>
                </a:gridCol>
              </a:tblGrid>
              <a:tr h="583182">
                <a:tc>
                  <a:txBody>
                    <a:bodyPr/>
                    <a:lstStyle/>
                    <a:p>
                      <a:r>
                        <a:rPr lang="en-US" sz="1400" dirty="0">
                          <a:solidFill>
                            <a:schemeClr val="tx1"/>
                          </a:solidFill>
                        </a:rPr>
                        <a:t>Outcome</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Output Indicator</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Annual Target</a:t>
                      </a:r>
                      <a:endParaRPr lang="en-ZA" sz="14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807467">
                <a:tc rowSpan="4">
                  <a:txBody>
                    <a:bodyPr/>
                    <a:lstStyle/>
                    <a:p>
                      <a:pPr>
                        <a:lnSpc>
                          <a:spcPct val="150000"/>
                        </a:lnSpc>
                        <a:spcAft>
                          <a:spcPts val="800"/>
                        </a:spcAft>
                      </a:pPr>
                      <a:r>
                        <a:rPr lang="en-US" sz="1400" dirty="0">
                          <a:effectLst/>
                        </a:rPr>
                        <a:t>Improved online content regulation</a:t>
                      </a:r>
                      <a:endParaRPr lang="en-ZA" sz="14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dirty="0">
                          <a:effectLst/>
                        </a:rPr>
                        <a:t>Percentage (%) of online distributor applications concluded (self classification) </a:t>
                      </a:r>
                      <a:endParaRPr lang="en-ZA" sz="14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kern="1200" dirty="0">
                          <a:solidFill>
                            <a:schemeClr val="dk1"/>
                          </a:solidFill>
                          <a:effectLst/>
                        </a:rPr>
                        <a:t>90% of online distributor applications received processed within 6 months. </a:t>
                      </a:r>
                      <a:endParaRPr lang="en-ZA" sz="14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2361544"/>
                  </a:ext>
                </a:extLst>
              </a:tr>
              <a:tr h="1104900">
                <a:tc vMerge="1">
                  <a:txBody>
                    <a:bodyPr/>
                    <a:lstStyle/>
                    <a:p>
                      <a:endParaRPr lang="en-ZA"/>
                    </a:p>
                  </a:txBody>
                  <a:tcPr/>
                </a:tc>
                <a:tc>
                  <a:txBody>
                    <a:bodyPr/>
                    <a:lstStyle/>
                    <a:p>
                      <a:pPr marL="0" marR="0" lvl="0" indent="0" algn="l" defTabSz="914400" rtl="0" eaLnBrk="1" fontAlgn="auto" latinLnBrk="0" hangingPunct="1">
                        <a:lnSpc>
                          <a:spcPct val="150000"/>
                        </a:lnSpc>
                        <a:spcBef>
                          <a:spcPts val="0"/>
                        </a:spcBef>
                        <a:spcAft>
                          <a:spcPts val="800"/>
                        </a:spcAft>
                        <a:buClrTx/>
                        <a:buSzTx/>
                        <a:buFontTx/>
                        <a:buNone/>
                        <a:tabLst/>
                        <a:defRPr/>
                      </a:pPr>
                      <a:r>
                        <a:rPr lang="en-US" sz="1400" kern="1200" dirty="0">
                          <a:solidFill>
                            <a:schemeClr val="dk1"/>
                          </a:solidFill>
                          <a:effectLst/>
                        </a:rPr>
                        <a:t>Developed accreditation  standards and framework to process applications for international classification authorities. </a:t>
                      </a:r>
                      <a:endParaRPr lang="en-ZA" sz="1400" kern="1200" dirty="0">
                        <a:solidFill>
                          <a:schemeClr val="dk1"/>
                        </a:solidFill>
                        <a:effectLst/>
                        <a:latin typeface="Tw Cen MT" panose="020B0602020104020603" pitchFamily="34" charset="0"/>
                        <a:ea typeface="+mn-ea"/>
                        <a:cs typeface="+mn-cs"/>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800"/>
                        </a:spcAft>
                        <a:buClrTx/>
                        <a:buSzTx/>
                        <a:buFontTx/>
                        <a:buNone/>
                        <a:tabLst/>
                        <a:defRPr/>
                      </a:pPr>
                      <a:r>
                        <a:rPr lang="en-US" sz="1400" kern="1200" dirty="0">
                          <a:solidFill>
                            <a:schemeClr val="dk1"/>
                          </a:solidFill>
                          <a:effectLst/>
                        </a:rPr>
                        <a:t>Council approved accreditation  standards and framework to process applications for international classification authorities. </a:t>
                      </a:r>
                      <a:endParaRPr lang="en-ZA" sz="1400" kern="1200" dirty="0">
                        <a:solidFill>
                          <a:schemeClr val="dk1"/>
                        </a:solidFill>
                        <a:effectLst/>
                        <a:latin typeface="Tw Cen MT" panose="020B0602020104020603" pitchFamily="34" charset="0"/>
                        <a:ea typeface="+mn-ea"/>
                        <a:cs typeface="+mn-cs"/>
                      </a:endParaRPr>
                    </a:p>
                  </a:txBody>
                  <a:tcPr marL="68580" marR="68580" marT="0" marB="0"/>
                </a:tc>
                <a:extLst>
                  <a:ext uri="{0D108BD9-81ED-4DB2-BD59-A6C34878D82A}">
                    <a16:rowId xmlns:a16="http://schemas.microsoft.com/office/drawing/2014/main" xmlns="" val="153723116"/>
                  </a:ext>
                </a:extLst>
              </a:tr>
              <a:tr h="1068450">
                <a:tc vMerge="1">
                  <a:txBody>
                    <a:bodyPr/>
                    <a:lstStyle/>
                    <a:p>
                      <a:pPr>
                        <a:lnSpc>
                          <a:spcPct val="150000"/>
                        </a:lnSpc>
                        <a:spcAft>
                          <a:spcPts val="800"/>
                        </a:spcAft>
                      </a:pP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400" kern="1200" dirty="0">
                          <a:solidFill>
                            <a:schemeClr val="dk1"/>
                          </a:solidFill>
                          <a:effectLst/>
                        </a:rPr>
                        <a:t>Developed regulatory to support implementation of the FP Amendment Act.</a:t>
                      </a:r>
                      <a:endParaRPr lang="en-ZA" sz="1400" kern="1200" dirty="0">
                        <a:solidFill>
                          <a:schemeClr val="dk1"/>
                        </a:solidFill>
                        <a:effectLst/>
                        <a:latin typeface="Tw Cen MT" panose="020B0602020104020603" pitchFamily="34" charset="0"/>
                        <a:ea typeface="+mn-ea"/>
                        <a:cs typeface="+mn-cs"/>
                      </a:endParaRPr>
                    </a:p>
                  </a:txBody>
                  <a:tcPr marL="68580" marR="68580" marT="0" marB="0"/>
                </a:tc>
                <a:tc>
                  <a:txBody>
                    <a:bodyPr/>
                    <a:lstStyle/>
                    <a:p>
                      <a:pPr>
                        <a:lnSpc>
                          <a:spcPct val="150000"/>
                        </a:lnSpc>
                        <a:spcAft>
                          <a:spcPts val="800"/>
                        </a:spcAft>
                      </a:pPr>
                      <a:r>
                        <a:rPr lang="en-ZA" sz="1400" kern="1200" dirty="0">
                          <a:solidFill>
                            <a:schemeClr val="dk1"/>
                          </a:solidFill>
                          <a:effectLst/>
                        </a:rPr>
                        <a:t>Prioritized regulatory instruments to support the implementation of the FP Amendment Act Develop and Approved</a:t>
                      </a:r>
                      <a:r>
                        <a:rPr lang="en-ZA" sz="1400" dirty="0">
                          <a:effectLst/>
                        </a:rPr>
                        <a:t> </a:t>
                      </a:r>
                      <a:endParaRPr lang="en-ZA" sz="14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93305583"/>
                  </a:ext>
                </a:extLst>
              </a:tr>
              <a:tr h="1068450">
                <a:tc vMerge="1">
                  <a:txBody>
                    <a:bodyPr/>
                    <a:lstStyle/>
                    <a:p>
                      <a:endParaRPr lang="en-ZA"/>
                    </a:p>
                  </a:txBody>
                  <a:tcPr/>
                </a:tc>
                <a:tc>
                  <a:txBody>
                    <a:bodyPr/>
                    <a:lstStyle/>
                    <a:p>
                      <a:r>
                        <a:rPr lang="en-US" sz="1400" kern="1200" dirty="0">
                          <a:solidFill>
                            <a:schemeClr val="dk1"/>
                          </a:solidFill>
                          <a:effectLst/>
                        </a:rPr>
                        <a:t>% of the </a:t>
                      </a:r>
                      <a:r>
                        <a:rPr lang="en-US" sz="1400" kern="1200" dirty="0" err="1">
                          <a:solidFill>
                            <a:schemeClr val="dk1"/>
                          </a:solidFill>
                          <a:effectLst/>
                        </a:rPr>
                        <a:t>priotised</a:t>
                      </a:r>
                      <a:r>
                        <a:rPr lang="en-US" sz="1400" kern="1200" dirty="0">
                          <a:solidFill>
                            <a:schemeClr val="dk1"/>
                          </a:solidFill>
                          <a:effectLst/>
                        </a:rPr>
                        <a:t> regulatory framework implemented</a:t>
                      </a:r>
                      <a:endParaRPr lang="en-ZA" sz="1400" kern="1200" dirty="0">
                        <a:solidFill>
                          <a:schemeClr val="dk1"/>
                        </a:solidFill>
                        <a:effectLst/>
                        <a:latin typeface="Tw Cen MT" panose="020B0602020104020603" pitchFamily="34" charset="0"/>
                        <a:ea typeface="+mn-ea"/>
                        <a:cs typeface="+mn-cs"/>
                      </a:endParaRPr>
                    </a:p>
                  </a:txBody>
                  <a:tcPr marL="68580" marR="68580" marT="0" marB="0"/>
                </a:tc>
                <a:tc>
                  <a:txBody>
                    <a:bodyPr/>
                    <a:lstStyle/>
                    <a:p>
                      <a:pPr>
                        <a:lnSpc>
                          <a:spcPct val="150000"/>
                        </a:lnSpc>
                        <a:spcAft>
                          <a:spcPts val="800"/>
                        </a:spcAft>
                      </a:pPr>
                      <a:r>
                        <a:rPr lang="en-US" sz="1400" kern="1200" dirty="0">
                          <a:solidFill>
                            <a:schemeClr val="dk1"/>
                          </a:solidFill>
                          <a:effectLst/>
                        </a:rPr>
                        <a:t>100% implementation of the prioritized regulatory frameworks</a:t>
                      </a:r>
                      <a:endParaRPr lang="en-ZA" sz="14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51445561"/>
                  </a:ext>
                </a:extLst>
              </a:tr>
            </a:tbl>
          </a:graphicData>
        </a:graphic>
      </p:graphicFrame>
    </p:spTree>
    <p:extLst>
      <p:ext uri="{BB962C8B-B14F-4D97-AF65-F5344CB8AC3E}">
        <p14:creationId xmlns:p14="http://schemas.microsoft.com/office/powerpoint/2010/main" xmlns="" val="111597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238126"/>
            <a:ext cx="9719619" cy="1133474"/>
          </a:xfrm>
        </p:spPr>
        <p:txBody>
          <a:bodyPr anchor="ctr">
            <a:normAutofit/>
          </a:bodyPr>
          <a:lstStyle/>
          <a:p>
            <a:r>
              <a:rPr lang="en-US" sz="3100" dirty="0"/>
              <a:t>Strategic Focus 2: Regulatory Capacity &amp; Enforcement</a:t>
            </a:r>
            <a:endParaRPr lang="en-ZA" sz="3100" dirty="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195858" y="1514475"/>
            <a:ext cx="5840800" cy="2333625"/>
          </a:xfrm>
        </p:spPr>
        <p:txBody>
          <a:bodyPr anchor="ctr">
            <a:normAutofit/>
          </a:bodyPr>
          <a:lstStyle/>
          <a:p>
            <a:pPr marL="0" indent="0">
              <a:buNone/>
            </a:pPr>
            <a:r>
              <a:rPr lang="en-US" sz="1800" dirty="0"/>
              <a:t>Strategic Objective: </a:t>
            </a:r>
            <a:r>
              <a:rPr lang="en-ZA" sz="1800" dirty="0">
                <a:effectLst/>
                <a:latin typeface="Tw Cen MT" panose="020B0602020104020603" pitchFamily="34" charset="0"/>
                <a:ea typeface="Times New Roman" panose="02020603050405020304" pitchFamily="18" charset="0"/>
                <a:cs typeface="Times New Roman" panose="02020603050405020304" pitchFamily="18" charset="0"/>
              </a:rPr>
              <a:t>Efficient and effective content regulation</a:t>
            </a:r>
            <a:r>
              <a:rPr lang="en-ZA" sz="1800" kern="1200" dirty="0">
                <a:effectLst/>
                <a:latin typeface="Arial" panose="020B0604020202020204" pitchFamily="34" charset="0"/>
                <a:ea typeface="Times New Roman" panose="02020603050405020304" pitchFamily="18" charset="0"/>
              </a:rPr>
              <a:t>.</a:t>
            </a:r>
            <a:r>
              <a:rPr lang="en-ZA" sz="1800" dirty="0">
                <a:effectLst/>
                <a:latin typeface="Arial" panose="020B0604020202020204" pitchFamily="34" charset="0"/>
                <a:ea typeface="Times New Roman" panose="02020603050405020304" pitchFamily="18" charset="0"/>
              </a:rPr>
              <a:t> </a:t>
            </a: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995377267"/>
              </p:ext>
            </p:extLst>
          </p:nvPr>
        </p:nvGraphicFramePr>
        <p:xfrm>
          <a:off x="195858" y="1771651"/>
          <a:ext cx="7490817" cy="4914899"/>
        </p:xfrm>
        <a:graphic>
          <a:graphicData uri="http://schemas.openxmlformats.org/drawingml/2006/table">
            <a:tbl>
              <a:tblPr firstRow="1" bandRow="1">
                <a:tableStyleId>{93296810-A885-4BE3-A3E7-6D5BEEA58F35}</a:tableStyleId>
              </a:tblPr>
              <a:tblGrid>
                <a:gridCol w="2583683">
                  <a:extLst>
                    <a:ext uri="{9D8B030D-6E8A-4147-A177-3AD203B41FA5}">
                      <a16:colId xmlns:a16="http://schemas.microsoft.com/office/drawing/2014/main" xmlns="" val="284151110"/>
                    </a:ext>
                  </a:extLst>
                </a:gridCol>
                <a:gridCol w="2306075">
                  <a:extLst>
                    <a:ext uri="{9D8B030D-6E8A-4147-A177-3AD203B41FA5}">
                      <a16:colId xmlns:a16="http://schemas.microsoft.com/office/drawing/2014/main" xmlns="" val="576703264"/>
                    </a:ext>
                  </a:extLst>
                </a:gridCol>
                <a:gridCol w="2601059">
                  <a:extLst>
                    <a:ext uri="{9D8B030D-6E8A-4147-A177-3AD203B41FA5}">
                      <a16:colId xmlns:a16="http://schemas.microsoft.com/office/drawing/2014/main" xmlns="" val="2132937417"/>
                    </a:ext>
                  </a:extLst>
                </a:gridCol>
              </a:tblGrid>
              <a:tr h="1148557">
                <a:tc>
                  <a:txBody>
                    <a:bodyPr/>
                    <a:lstStyle/>
                    <a:p>
                      <a:r>
                        <a:rPr lang="en-US" sz="1400" dirty="0">
                          <a:solidFill>
                            <a:schemeClr val="tx1"/>
                          </a:solidFill>
                        </a:rPr>
                        <a:t>Outcome</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Output Indicator</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Annual Target</a:t>
                      </a:r>
                      <a:endParaRPr lang="en-ZA" sz="14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1590279">
                <a:tc>
                  <a:txBody>
                    <a:bodyPr/>
                    <a:lstStyle/>
                    <a:p>
                      <a:pPr>
                        <a:lnSpc>
                          <a:spcPct val="150000"/>
                        </a:lnSpc>
                        <a:spcAft>
                          <a:spcPts val="800"/>
                        </a:spcAft>
                      </a:pPr>
                      <a:r>
                        <a:rPr lang="en-US" sz="1600" dirty="0">
                          <a:effectLst/>
                        </a:rPr>
                        <a:t>Implementation of FP Amendment Act developed and/or updated</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effectLst/>
                        </a:rPr>
                        <a:t>Developed regulator of the future proposal</a:t>
                      </a:r>
                      <a:endParaRPr lang="en-ZA" sz="16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effectLst/>
                        </a:rPr>
                        <a:t>Regulator of the future proposal developed and approved</a:t>
                      </a:r>
                      <a:endParaRPr lang="en-ZA" sz="16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2361544"/>
                  </a:ext>
                </a:extLst>
              </a:tr>
              <a:tr h="2176063">
                <a:tc>
                  <a:txBody>
                    <a:bodyPr/>
                    <a:lstStyle/>
                    <a:p>
                      <a:pPr algn="just">
                        <a:lnSpc>
                          <a:spcPct val="150000"/>
                        </a:lnSpc>
                        <a:spcAft>
                          <a:spcPts val="800"/>
                        </a:spcAft>
                      </a:pPr>
                      <a:r>
                        <a:rPr lang="en-US" sz="1600">
                          <a:effectLst/>
                        </a:rPr>
                        <a:t>2.1.3 Effective and efficient compliance and  Enforcement </a:t>
                      </a:r>
                      <a:endParaRPr lang="en-ZA" sz="1600">
                        <a:effectLst/>
                      </a:endParaRPr>
                    </a:p>
                    <a:p>
                      <a:pPr>
                        <a:lnSpc>
                          <a:spcPct val="150000"/>
                        </a:lnSpc>
                        <a:spcAft>
                          <a:spcPts val="800"/>
                        </a:spcAft>
                      </a:pPr>
                      <a:r>
                        <a:rPr lang="en-ZA" sz="1600">
                          <a:effectLst/>
                        </a:rPr>
                        <a:t> </a:t>
                      </a:r>
                      <a:endParaRPr lang="en-ZA" sz="16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effectLst/>
                        </a:rPr>
                        <a:t>Percentage (%) of matters before Enforcement committee finalized as stipulated by the Enforcement Committee Regulations / </a:t>
                      </a:r>
                      <a:r>
                        <a:rPr lang="en-US" sz="1600" dirty="0" err="1">
                          <a:effectLst/>
                        </a:rPr>
                        <a:t>ToR</a:t>
                      </a:r>
                      <a:r>
                        <a:rPr lang="en-US" sz="1600" dirty="0">
                          <a:effectLst/>
                        </a:rPr>
                        <a:t>.</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effectLst/>
                        </a:rPr>
                        <a:t>90% (ninety percent) of matters before the Enforcement Committee finalized within 12 (twelve) months</a:t>
                      </a:r>
                      <a:endParaRPr lang="en-ZA" sz="16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3723116"/>
                  </a:ext>
                </a:extLst>
              </a:tr>
            </a:tbl>
          </a:graphicData>
        </a:graphic>
      </p:graphicFrame>
      <p:pic>
        <p:nvPicPr>
          <p:cNvPr id="5" name="Picture 4" descr="Logo&#10;&#10;Description automatically generated with medium confidence">
            <a:extLst>
              <a:ext uri="{FF2B5EF4-FFF2-40B4-BE49-F238E27FC236}">
                <a16:creationId xmlns:a16="http://schemas.microsoft.com/office/drawing/2014/main" xmlns="" id="{733FB053-808E-4385-AB08-3F842B2F9287}"/>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8305801" y="870890"/>
            <a:ext cx="3690340" cy="5116220"/>
          </a:xfrm>
          <a:prstGeom prst="rect">
            <a:avLst/>
          </a:prstGeom>
        </p:spPr>
      </p:pic>
    </p:spTree>
    <p:extLst>
      <p:ext uri="{BB962C8B-B14F-4D97-AF65-F5344CB8AC3E}">
        <p14:creationId xmlns:p14="http://schemas.microsoft.com/office/powerpoint/2010/main" xmlns="" val="21981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021A63BE-D594-47D0-8173-78572DA38B91}"/>
              </a:ext>
            </a:extLst>
          </p:cNvPr>
          <p:cNvGraphicFramePr>
            <a:graphicFrameLocks noGrp="1"/>
          </p:cNvGraphicFramePr>
          <p:nvPr>
            <p:extLst>
              <p:ext uri="{D42A27DB-BD31-4B8C-83A1-F6EECF244321}">
                <p14:modId xmlns:p14="http://schemas.microsoft.com/office/powerpoint/2010/main" xmlns="" val="2509740119"/>
              </p:ext>
            </p:extLst>
          </p:nvPr>
        </p:nvGraphicFramePr>
        <p:xfrm>
          <a:off x="294640" y="1134631"/>
          <a:ext cx="11673839" cy="5610293"/>
        </p:xfrm>
        <a:graphic>
          <a:graphicData uri="http://schemas.openxmlformats.org/drawingml/2006/table">
            <a:tbl>
              <a:tblPr firstRow="1" firstCol="1" bandRow="1">
                <a:tableStyleId>{93296810-A885-4BE3-A3E7-6D5BEEA58F35}</a:tableStyleId>
              </a:tblPr>
              <a:tblGrid>
                <a:gridCol w="2018270">
                  <a:extLst>
                    <a:ext uri="{9D8B030D-6E8A-4147-A177-3AD203B41FA5}">
                      <a16:colId xmlns:a16="http://schemas.microsoft.com/office/drawing/2014/main" xmlns="" val="2435721214"/>
                    </a:ext>
                  </a:extLst>
                </a:gridCol>
                <a:gridCol w="2396002">
                  <a:extLst>
                    <a:ext uri="{9D8B030D-6E8A-4147-A177-3AD203B41FA5}">
                      <a16:colId xmlns:a16="http://schemas.microsoft.com/office/drawing/2014/main" xmlns="" val="2555328034"/>
                    </a:ext>
                  </a:extLst>
                </a:gridCol>
                <a:gridCol w="2316883">
                  <a:extLst>
                    <a:ext uri="{9D8B030D-6E8A-4147-A177-3AD203B41FA5}">
                      <a16:colId xmlns:a16="http://schemas.microsoft.com/office/drawing/2014/main" xmlns="" val="1339478568"/>
                    </a:ext>
                  </a:extLst>
                </a:gridCol>
                <a:gridCol w="2341271">
                  <a:extLst>
                    <a:ext uri="{9D8B030D-6E8A-4147-A177-3AD203B41FA5}">
                      <a16:colId xmlns:a16="http://schemas.microsoft.com/office/drawing/2014/main" xmlns="" val="191660553"/>
                    </a:ext>
                  </a:extLst>
                </a:gridCol>
                <a:gridCol w="2601413">
                  <a:extLst>
                    <a:ext uri="{9D8B030D-6E8A-4147-A177-3AD203B41FA5}">
                      <a16:colId xmlns:a16="http://schemas.microsoft.com/office/drawing/2014/main" xmlns="" val="3996679940"/>
                    </a:ext>
                  </a:extLst>
                </a:gridCol>
              </a:tblGrid>
              <a:tr h="706504">
                <a:tc>
                  <a:txBody>
                    <a:bodyPr/>
                    <a:lstStyle/>
                    <a:p>
                      <a:pPr marL="0" marR="0" algn="ctr">
                        <a:lnSpc>
                          <a:spcPct val="150000"/>
                        </a:lnSpc>
                        <a:spcBef>
                          <a:spcPts val="0"/>
                        </a:spcBef>
                        <a:spcAft>
                          <a:spcPts val="0"/>
                        </a:spcAft>
                      </a:pPr>
                      <a:r>
                        <a:rPr lang="en-US" sz="1800" dirty="0">
                          <a:solidFill>
                            <a:schemeClr val="tx1"/>
                          </a:solidFill>
                          <a:effectLst/>
                        </a:rPr>
                        <a:t>Output Indicators</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50000"/>
                        </a:lnSpc>
                        <a:spcBef>
                          <a:spcPts val="0"/>
                        </a:spcBef>
                        <a:spcAft>
                          <a:spcPts val="0"/>
                        </a:spcAft>
                      </a:pPr>
                      <a:r>
                        <a:rPr lang="en-US" sz="1800">
                          <a:solidFill>
                            <a:schemeClr val="tx1"/>
                          </a:solidFill>
                          <a:effectLst/>
                        </a:rPr>
                        <a:t>Q1</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Q2</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Q3</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Q4</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584636"/>
                  </a:ext>
                </a:extLst>
              </a:tr>
              <a:tr h="1031716">
                <a:tc>
                  <a:txBody>
                    <a:bodyPr/>
                    <a:lstStyle/>
                    <a:p>
                      <a:pPr>
                        <a:lnSpc>
                          <a:spcPct val="150000"/>
                        </a:lnSpc>
                        <a:spcAft>
                          <a:spcPts val="800"/>
                        </a:spcAft>
                      </a:pPr>
                      <a:r>
                        <a:rPr lang="en-US" sz="1400" dirty="0">
                          <a:solidFill>
                            <a:schemeClr val="tx1"/>
                          </a:solidFill>
                          <a:effectLst/>
                        </a:rPr>
                        <a:t>Percentage of licensing and classification decisions issued within 7 working days</a:t>
                      </a:r>
                      <a:endParaRPr lang="en-ZA" sz="14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classification decision issued within 7 working days </a:t>
                      </a:r>
                      <a:endParaRPr lang="en-ZA" sz="1400">
                        <a:solidFill>
                          <a:schemeClr val="tx1"/>
                        </a:solidFill>
                        <a:effectLst/>
                      </a:endParaRPr>
                    </a:p>
                    <a:p>
                      <a:pPr>
                        <a:lnSpc>
                          <a:spcPct val="150000"/>
                        </a:lnSpc>
                        <a:spcAft>
                          <a:spcPts val="800"/>
                        </a:spcAft>
                      </a:pPr>
                      <a:r>
                        <a:rPr lang="en-ZA" sz="1400">
                          <a:solidFill>
                            <a:schemeClr val="tx1"/>
                          </a:solidFill>
                          <a:effectLst/>
                        </a:rPr>
                        <a:t>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classification decision issued within 7 working days </a:t>
                      </a:r>
                      <a:endParaRPr lang="en-ZA" sz="1400">
                        <a:solidFill>
                          <a:schemeClr val="tx1"/>
                        </a:solidFill>
                        <a:effectLst/>
                      </a:endParaRPr>
                    </a:p>
                    <a:p>
                      <a:pPr>
                        <a:lnSpc>
                          <a:spcPct val="150000"/>
                        </a:lnSpc>
                        <a:spcAft>
                          <a:spcPts val="800"/>
                        </a:spcAft>
                      </a:pPr>
                      <a:r>
                        <a:rPr lang="en-ZA" sz="1400">
                          <a:solidFill>
                            <a:schemeClr val="tx1"/>
                          </a:solidFill>
                          <a:effectLst/>
                        </a:rPr>
                        <a:t>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classification decision issued within 7 working days </a:t>
                      </a:r>
                      <a:endParaRPr lang="en-ZA" sz="1400">
                        <a:solidFill>
                          <a:schemeClr val="tx1"/>
                        </a:solidFill>
                        <a:effectLst/>
                      </a:endParaRPr>
                    </a:p>
                    <a:p>
                      <a:pPr>
                        <a:lnSpc>
                          <a:spcPct val="150000"/>
                        </a:lnSpc>
                        <a:spcAft>
                          <a:spcPts val="800"/>
                        </a:spcAft>
                      </a:pPr>
                      <a:r>
                        <a:rPr lang="en-ZA" sz="1400">
                          <a:solidFill>
                            <a:schemeClr val="tx1"/>
                          </a:solidFill>
                          <a:effectLst/>
                        </a:rPr>
                        <a:t>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classification decision issued within 7 working days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17844770"/>
                  </a:ext>
                </a:extLst>
              </a:tr>
              <a:tr h="1031716">
                <a:tc>
                  <a:txBody>
                    <a:bodyPr/>
                    <a:lstStyle/>
                    <a:p>
                      <a:pPr>
                        <a:lnSpc>
                          <a:spcPct val="150000"/>
                        </a:lnSpc>
                        <a:spcAft>
                          <a:spcPts val="800"/>
                        </a:spcAft>
                      </a:pPr>
                      <a:r>
                        <a:rPr lang="en-US" sz="1400" dirty="0">
                          <a:solidFill>
                            <a:schemeClr val="tx1"/>
                          </a:solidFill>
                          <a:effectLst/>
                        </a:rPr>
                        <a:t>Percentage of online distributor applications received concluded within 6 months.</a:t>
                      </a:r>
                      <a:endParaRPr lang="en-ZA" sz="14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online distributor applications received processed within 6 months. </a:t>
                      </a:r>
                      <a:endParaRPr lang="en-ZA" sz="1400">
                        <a:solidFill>
                          <a:schemeClr val="tx1"/>
                        </a:solidFill>
                        <a:effectLst/>
                      </a:endParaRPr>
                    </a:p>
                    <a:p>
                      <a:pPr>
                        <a:lnSpc>
                          <a:spcPct val="150000"/>
                        </a:lnSpc>
                        <a:spcAft>
                          <a:spcPts val="800"/>
                        </a:spcAft>
                      </a:pPr>
                      <a:r>
                        <a:rPr lang="en-ZA" sz="1400">
                          <a:solidFill>
                            <a:schemeClr val="tx1"/>
                          </a:solidFill>
                          <a:effectLst/>
                        </a:rPr>
                        <a:t>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online distributor applications received processed within 6 months.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online distributor applications received processed within 6 months.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90% of online distributor applications received processed within 6 months.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98424011"/>
                  </a:ext>
                </a:extLst>
              </a:tr>
              <a:tr h="1376704">
                <a:tc>
                  <a:txBody>
                    <a:bodyPr/>
                    <a:lstStyle/>
                    <a:p>
                      <a:pPr>
                        <a:lnSpc>
                          <a:spcPct val="150000"/>
                        </a:lnSpc>
                        <a:spcAft>
                          <a:spcPts val="800"/>
                        </a:spcAft>
                      </a:pPr>
                      <a:r>
                        <a:rPr lang="en-US" sz="1400">
                          <a:solidFill>
                            <a:schemeClr val="tx1"/>
                          </a:solidFill>
                          <a:effectLst/>
                        </a:rPr>
                        <a:t>Council approved accreditation  standards and framework to process applications for international classification authorities. </a:t>
                      </a:r>
                      <a:endParaRPr lang="en-ZA" sz="1400">
                        <a:solidFill>
                          <a:schemeClr val="tx1"/>
                        </a:solidFill>
                        <a:effectLst/>
                      </a:endParaRPr>
                    </a:p>
                    <a:p>
                      <a:pPr>
                        <a:lnSpc>
                          <a:spcPct val="150000"/>
                        </a:lnSpc>
                        <a:spcAft>
                          <a:spcPts val="800"/>
                        </a:spcAft>
                      </a:pPr>
                      <a:r>
                        <a:rPr lang="en-ZA" sz="1400">
                          <a:solidFill>
                            <a:schemeClr val="tx1"/>
                          </a:solidFill>
                          <a:effectLst/>
                        </a:rPr>
                        <a:t>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dirty="0">
                          <a:solidFill>
                            <a:schemeClr val="tx1"/>
                          </a:solidFill>
                          <a:effectLst/>
                        </a:rPr>
                        <a:t>International Benchmark on accreditation  standards and framework to process applications for international classification authorities conducted</a:t>
                      </a:r>
                      <a:endParaRPr lang="en-ZA" sz="14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dirty="0">
                          <a:solidFill>
                            <a:schemeClr val="tx1"/>
                          </a:solidFill>
                          <a:effectLst/>
                        </a:rPr>
                        <a:t>Stakeholders for development of accreditation  standards and framework Consulted. </a:t>
                      </a:r>
                      <a:endParaRPr lang="en-ZA" sz="1400" dirty="0">
                        <a:solidFill>
                          <a:schemeClr val="tx1"/>
                        </a:solidFill>
                        <a:effectLst/>
                      </a:endParaRPr>
                    </a:p>
                    <a:p>
                      <a:pPr>
                        <a:lnSpc>
                          <a:spcPct val="150000"/>
                        </a:lnSpc>
                        <a:spcAft>
                          <a:spcPts val="800"/>
                        </a:spcAft>
                      </a:pPr>
                      <a:r>
                        <a:rPr lang="en-ZA" sz="1400" dirty="0">
                          <a:solidFill>
                            <a:schemeClr val="tx1"/>
                          </a:solidFill>
                          <a:effectLst/>
                        </a:rPr>
                        <a:t> </a:t>
                      </a:r>
                      <a:endParaRPr lang="en-ZA" sz="14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a:solidFill>
                            <a:schemeClr val="tx1"/>
                          </a:solidFill>
                          <a:effectLst/>
                        </a:rPr>
                        <a:t>Draft the accreditation  standards and framework submitted to Council </a:t>
                      </a:r>
                      <a:endParaRPr lang="en-ZA" sz="1400">
                        <a:solidFill>
                          <a:schemeClr val="tx1"/>
                        </a:solidFill>
                        <a:effectLst/>
                      </a:endParaRPr>
                    </a:p>
                    <a:p>
                      <a:pPr>
                        <a:lnSpc>
                          <a:spcPct val="150000"/>
                        </a:lnSpc>
                        <a:spcAft>
                          <a:spcPts val="800"/>
                        </a:spcAft>
                      </a:pPr>
                      <a:r>
                        <a:rPr lang="en-ZA" sz="1400">
                          <a:solidFill>
                            <a:schemeClr val="tx1"/>
                          </a:solidFill>
                          <a:effectLst/>
                        </a:rPr>
                        <a:t> </a:t>
                      </a:r>
                      <a:endParaRPr lang="en-ZA" sz="14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400" dirty="0">
                          <a:solidFill>
                            <a:schemeClr val="tx1"/>
                          </a:solidFill>
                          <a:effectLst/>
                        </a:rPr>
                        <a:t>Accreditation  standards and framework Council approved.</a:t>
                      </a:r>
                      <a:endParaRPr lang="en-ZA" sz="1400" dirty="0">
                        <a:solidFill>
                          <a:schemeClr val="tx1"/>
                        </a:solidFill>
                        <a:effectLst/>
                      </a:endParaRPr>
                    </a:p>
                    <a:p>
                      <a:pPr>
                        <a:lnSpc>
                          <a:spcPct val="150000"/>
                        </a:lnSpc>
                        <a:spcAft>
                          <a:spcPts val="800"/>
                        </a:spcAft>
                      </a:pPr>
                      <a:r>
                        <a:rPr lang="en-ZA" sz="1400" dirty="0">
                          <a:solidFill>
                            <a:schemeClr val="tx1"/>
                          </a:solidFill>
                          <a:effectLst/>
                        </a:rPr>
                        <a:t> </a:t>
                      </a:r>
                      <a:endParaRPr lang="en-ZA" sz="14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6655347"/>
                  </a:ext>
                </a:extLst>
              </a:tr>
            </a:tbl>
          </a:graphicData>
        </a:graphic>
      </p:graphicFrame>
      <p:sp>
        <p:nvSpPr>
          <p:cNvPr id="2" name="Title 1">
            <a:extLst>
              <a:ext uri="{FF2B5EF4-FFF2-40B4-BE49-F238E27FC236}">
                <a16:creationId xmlns:a16="http://schemas.microsoft.com/office/drawing/2014/main" xmlns="" id="{FB37E828-C4A1-42FF-8FD0-ED914DD167F0}"/>
              </a:ext>
            </a:extLst>
          </p:cNvPr>
          <p:cNvSpPr>
            <a:spLocks noGrp="1"/>
          </p:cNvSpPr>
          <p:nvPr>
            <p:ph type="title"/>
          </p:nvPr>
        </p:nvSpPr>
        <p:spPr>
          <a:xfrm>
            <a:off x="838200" y="365125"/>
            <a:ext cx="10515600" cy="691515"/>
          </a:xfrm>
        </p:spPr>
        <p:txBody>
          <a:bodyPr>
            <a:normAutofit fontScale="90000"/>
          </a:bodyPr>
          <a:lstStyle/>
          <a:p>
            <a:r>
              <a:rPr lang="en-US" dirty="0"/>
              <a:t>Strategic Focus 2: Quarterly Targets</a:t>
            </a:r>
            <a:endParaRPr lang="en-ZA" dirty="0"/>
          </a:p>
        </p:txBody>
      </p:sp>
    </p:spTree>
    <p:extLst>
      <p:ext uri="{BB962C8B-B14F-4D97-AF65-F5344CB8AC3E}">
        <p14:creationId xmlns:p14="http://schemas.microsoft.com/office/powerpoint/2010/main" xmlns="" val="150911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021A63BE-D594-47D0-8173-78572DA38B91}"/>
              </a:ext>
            </a:extLst>
          </p:cNvPr>
          <p:cNvGraphicFramePr>
            <a:graphicFrameLocks noGrp="1"/>
          </p:cNvGraphicFramePr>
          <p:nvPr>
            <p:extLst>
              <p:ext uri="{D42A27DB-BD31-4B8C-83A1-F6EECF244321}">
                <p14:modId xmlns:p14="http://schemas.microsoft.com/office/powerpoint/2010/main" xmlns="" val="4250748499"/>
              </p:ext>
            </p:extLst>
          </p:nvPr>
        </p:nvGraphicFramePr>
        <p:xfrm>
          <a:off x="294640" y="1134631"/>
          <a:ext cx="11673839" cy="5560390"/>
        </p:xfrm>
        <a:graphic>
          <a:graphicData uri="http://schemas.openxmlformats.org/drawingml/2006/table">
            <a:tbl>
              <a:tblPr firstRow="1" firstCol="1" bandRow="1">
                <a:tableStyleId>{93296810-A885-4BE3-A3E7-6D5BEEA58F35}</a:tableStyleId>
              </a:tblPr>
              <a:tblGrid>
                <a:gridCol w="2018270">
                  <a:extLst>
                    <a:ext uri="{9D8B030D-6E8A-4147-A177-3AD203B41FA5}">
                      <a16:colId xmlns:a16="http://schemas.microsoft.com/office/drawing/2014/main" xmlns="" val="2435721214"/>
                    </a:ext>
                  </a:extLst>
                </a:gridCol>
                <a:gridCol w="2396002">
                  <a:extLst>
                    <a:ext uri="{9D8B030D-6E8A-4147-A177-3AD203B41FA5}">
                      <a16:colId xmlns:a16="http://schemas.microsoft.com/office/drawing/2014/main" xmlns="" val="2555328034"/>
                    </a:ext>
                  </a:extLst>
                </a:gridCol>
                <a:gridCol w="2316883">
                  <a:extLst>
                    <a:ext uri="{9D8B030D-6E8A-4147-A177-3AD203B41FA5}">
                      <a16:colId xmlns:a16="http://schemas.microsoft.com/office/drawing/2014/main" xmlns="" val="1339478568"/>
                    </a:ext>
                  </a:extLst>
                </a:gridCol>
                <a:gridCol w="2341271">
                  <a:extLst>
                    <a:ext uri="{9D8B030D-6E8A-4147-A177-3AD203B41FA5}">
                      <a16:colId xmlns:a16="http://schemas.microsoft.com/office/drawing/2014/main" xmlns="" val="191660553"/>
                    </a:ext>
                  </a:extLst>
                </a:gridCol>
                <a:gridCol w="2601413">
                  <a:extLst>
                    <a:ext uri="{9D8B030D-6E8A-4147-A177-3AD203B41FA5}">
                      <a16:colId xmlns:a16="http://schemas.microsoft.com/office/drawing/2014/main" xmlns="" val="3996679940"/>
                    </a:ext>
                  </a:extLst>
                </a:gridCol>
              </a:tblGrid>
              <a:tr h="778966">
                <a:tc>
                  <a:txBody>
                    <a:bodyPr/>
                    <a:lstStyle/>
                    <a:p>
                      <a:pPr marL="0" marR="0" algn="ctr">
                        <a:lnSpc>
                          <a:spcPct val="150000"/>
                        </a:lnSpc>
                        <a:spcBef>
                          <a:spcPts val="0"/>
                        </a:spcBef>
                        <a:spcAft>
                          <a:spcPts val="0"/>
                        </a:spcAft>
                      </a:pPr>
                      <a:r>
                        <a:rPr lang="en-US" sz="1600" dirty="0">
                          <a:solidFill>
                            <a:schemeClr val="tx1"/>
                          </a:solidFill>
                          <a:effectLst/>
                        </a:rPr>
                        <a:t>Output Indicators</a:t>
                      </a:r>
                      <a:endParaRPr lang="en-US"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50000"/>
                        </a:lnSpc>
                        <a:spcBef>
                          <a:spcPts val="0"/>
                        </a:spcBef>
                        <a:spcAft>
                          <a:spcPts val="0"/>
                        </a:spcAft>
                      </a:pPr>
                      <a:r>
                        <a:rPr lang="en-US" sz="1600">
                          <a:solidFill>
                            <a:schemeClr val="tx1"/>
                          </a:solidFill>
                          <a:effectLst/>
                        </a:rPr>
                        <a:t>Q1</a:t>
                      </a:r>
                      <a:endParaRPr lang="en-US"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a:solidFill>
                            <a:schemeClr val="tx1"/>
                          </a:solidFill>
                          <a:effectLst/>
                        </a:rPr>
                        <a:t>Q2</a:t>
                      </a:r>
                      <a:endParaRPr lang="en-US"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a:solidFill>
                            <a:schemeClr val="tx1"/>
                          </a:solidFill>
                          <a:effectLst/>
                        </a:rPr>
                        <a:t>Q3</a:t>
                      </a:r>
                      <a:endParaRPr lang="en-US"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a:solidFill>
                            <a:schemeClr val="tx1"/>
                          </a:solidFill>
                          <a:effectLst/>
                        </a:rPr>
                        <a:t>Q4</a:t>
                      </a:r>
                      <a:endParaRPr lang="en-US"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584636"/>
                  </a:ext>
                </a:extLst>
              </a:tr>
              <a:tr h="1373582">
                <a:tc>
                  <a:txBody>
                    <a:bodyPr/>
                    <a:lstStyle/>
                    <a:p>
                      <a:pPr>
                        <a:lnSpc>
                          <a:spcPct val="150000"/>
                        </a:lnSpc>
                        <a:spcAft>
                          <a:spcPts val="800"/>
                        </a:spcAft>
                      </a:pPr>
                      <a:r>
                        <a:rPr lang="en-US" sz="1600" dirty="0">
                          <a:solidFill>
                            <a:schemeClr val="tx1"/>
                          </a:solidFill>
                          <a:effectLst/>
                        </a:rPr>
                        <a:t>Percentage of matters before the Enforcement committee </a:t>
                      </a:r>
                      <a:r>
                        <a:rPr lang="en-US" sz="1600" dirty="0" err="1">
                          <a:solidFill>
                            <a:schemeClr val="tx1"/>
                          </a:solidFill>
                          <a:effectLst/>
                        </a:rPr>
                        <a:t>finalised</a:t>
                      </a:r>
                      <a:r>
                        <a:rPr lang="en-US" sz="1600" dirty="0">
                          <a:solidFill>
                            <a:schemeClr val="tx1"/>
                          </a:solidFill>
                          <a:effectLst/>
                        </a:rPr>
                        <a:t> within 12 months.</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solidFill>
                            <a:schemeClr val="tx1"/>
                          </a:solidFill>
                          <a:effectLst/>
                        </a:rPr>
                        <a:t>90% of matters before the Enforcement committee </a:t>
                      </a:r>
                      <a:r>
                        <a:rPr lang="en-US" sz="1600" dirty="0" err="1">
                          <a:solidFill>
                            <a:schemeClr val="tx1"/>
                          </a:solidFill>
                          <a:effectLst/>
                        </a:rPr>
                        <a:t>finalised</a:t>
                      </a:r>
                      <a:r>
                        <a:rPr lang="en-US" sz="1600" dirty="0">
                          <a:solidFill>
                            <a:schemeClr val="tx1"/>
                          </a:solidFill>
                          <a:effectLst/>
                        </a:rPr>
                        <a:t> within 12 months.</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90% of matters before the Enforcement committee finalised within 12 months.</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90% of matters before the Enforcement committee finalised within 12 months.</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90% of matters before the Enforcement committee finalised within 12 months.</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17844770"/>
                  </a:ext>
                </a:extLst>
              </a:tr>
              <a:tr h="1433793">
                <a:tc>
                  <a:txBody>
                    <a:bodyPr/>
                    <a:lstStyle/>
                    <a:p>
                      <a:pPr>
                        <a:lnSpc>
                          <a:spcPct val="150000"/>
                        </a:lnSpc>
                        <a:spcAft>
                          <a:spcPts val="800"/>
                        </a:spcAft>
                      </a:pPr>
                      <a:r>
                        <a:rPr lang="en-US" sz="1600" dirty="0">
                          <a:solidFill>
                            <a:schemeClr val="tx1"/>
                          </a:solidFill>
                          <a:effectLst/>
                        </a:rPr>
                        <a:t>Percentage  of the </a:t>
                      </a:r>
                      <a:r>
                        <a:rPr lang="en-US" sz="1600" dirty="0" err="1">
                          <a:solidFill>
                            <a:schemeClr val="tx1"/>
                          </a:solidFill>
                          <a:effectLst/>
                        </a:rPr>
                        <a:t>priotised</a:t>
                      </a:r>
                      <a:r>
                        <a:rPr lang="en-US" sz="1600" dirty="0">
                          <a:solidFill>
                            <a:schemeClr val="tx1"/>
                          </a:solidFill>
                          <a:effectLst/>
                        </a:rPr>
                        <a:t> regulatory framework implemented </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solidFill>
                            <a:schemeClr val="tx1"/>
                          </a:solidFill>
                          <a:effectLst/>
                        </a:rPr>
                        <a:t>Assessment report on existing regulatory environment produced with recommendations </a:t>
                      </a:r>
                      <a:endParaRPr lang="en-ZA" sz="1600">
                        <a:solidFill>
                          <a:schemeClr val="tx1"/>
                        </a:solidFill>
                        <a:effectLst/>
                      </a:endParaRPr>
                    </a:p>
                    <a:p>
                      <a:pPr>
                        <a:lnSpc>
                          <a:spcPct val="150000"/>
                        </a:lnSpc>
                        <a:spcAft>
                          <a:spcPts val="800"/>
                        </a:spcAft>
                      </a:pPr>
                      <a:r>
                        <a:rPr lang="en-US" sz="1600">
                          <a:solidFill>
                            <a:schemeClr val="tx1"/>
                          </a:solidFill>
                          <a:effectLst/>
                        </a:rPr>
                        <a:t>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solidFill>
                            <a:schemeClr val="tx1"/>
                          </a:solidFill>
                          <a:effectLst/>
                        </a:rPr>
                        <a:t>Prioritized regulatory framework(s) development commenced, </a:t>
                      </a:r>
                      <a:endParaRPr lang="en-ZA" sz="1600">
                        <a:solidFill>
                          <a:schemeClr val="tx1"/>
                        </a:solidFill>
                        <a:effectLst/>
                      </a:endParaRPr>
                    </a:p>
                    <a:p>
                      <a:pPr>
                        <a:lnSpc>
                          <a:spcPct val="150000"/>
                        </a:lnSpc>
                        <a:spcAft>
                          <a:spcPts val="800"/>
                        </a:spcAft>
                      </a:pPr>
                      <a:r>
                        <a:rPr lang="en-US" sz="1600">
                          <a:solidFill>
                            <a:schemeClr val="tx1"/>
                          </a:solidFill>
                          <a:effectLst/>
                        </a:rPr>
                        <a:t>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solidFill>
                            <a:schemeClr val="tx1"/>
                          </a:solidFill>
                          <a:effectLst/>
                        </a:rPr>
                        <a:t>Draft prioritized regulatory framework(s) produced and consulted </a:t>
                      </a:r>
                      <a:endParaRPr lang="en-ZA" sz="1600">
                        <a:solidFill>
                          <a:schemeClr val="tx1"/>
                        </a:solidFill>
                        <a:effectLst/>
                      </a:endParaRPr>
                    </a:p>
                    <a:p>
                      <a:pPr>
                        <a:lnSpc>
                          <a:spcPct val="150000"/>
                        </a:lnSpc>
                        <a:spcAft>
                          <a:spcPts val="800"/>
                        </a:spcAft>
                      </a:pPr>
                      <a:r>
                        <a:rPr lang="en-US" sz="1600">
                          <a:solidFill>
                            <a:schemeClr val="tx1"/>
                          </a:solidFill>
                          <a:effectLst/>
                        </a:rPr>
                        <a:t>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Draft prioritized regulatory framework(s) approved and implementation commenced</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98424011"/>
                  </a:ext>
                </a:extLst>
              </a:tr>
              <a:tr h="1517904">
                <a:tc>
                  <a:txBody>
                    <a:bodyPr/>
                    <a:lstStyle/>
                    <a:p>
                      <a:pPr>
                        <a:lnSpc>
                          <a:spcPct val="107000"/>
                        </a:lnSpc>
                        <a:spcAft>
                          <a:spcPts val="800"/>
                        </a:spcAft>
                      </a:pPr>
                      <a:r>
                        <a:rPr lang="en-US" sz="1600">
                          <a:solidFill>
                            <a:schemeClr val="tx1"/>
                          </a:solidFill>
                          <a:effectLst/>
                        </a:rPr>
                        <a:t>Regulator of the future proposal developed and approved</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solidFill>
                            <a:schemeClr val="tx1"/>
                          </a:solidFill>
                          <a:effectLst/>
                        </a:rPr>
                        <a:t>Draft Regulator of the future proposal produced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solidFill>
                            <a:schemeClr val="tx1"/>
                          </a:solidFill>
                          <a:effectLst/>
                        </a:rPr>
                        <a:t>Draft Regulator of the future proposal consulted</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solidFill>
                            <a:schemeClr val="tx1"/>
                          </a:solidFill>
                          <a:effectLst/>
                        </a:rPr>
                        <a:t>Draft Regulator of the future proposal finalized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solidFill>
                            <a:schemeClr val="tx1"/>
                          </a:solidFill>
                          <a:effectLst/>
                        </a:rPr>
                        <a:t>Draft Regulator of the future proposal approved</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6655347"/>
                  </a:ext>
                </a:extLst>
              </a:tr>
            </a:tbl>
          </a:graphicData>
        </a:graphic>
      </p:graphicFrame>
      <p:sp>
        <p:nvSpPr>
          <p:cNvPr id="2" name="Title 1">
            <a:extLst>
              <a:ext uri="{FF2B5EF4-FFF2-40B4-BE49-F238E27FC236}">
                <a16:creationId xmlns:a16="http://schemas.microsoft.com/office/drawing/2014/main" xmlns="" id="{FB37E828-C4A1-42FF-8FD0-ED914DD167F0}"/>
              </a:ext>
            </a:extLst>
          </p:cNvPr>
          <p:cNvSpPr>
            <a:spLocks noGrp="1"/>
          </p:cNvSpPr>
          <p:nvPr>
            <p:ph type="title"/>
          </p:nvPr>
        </p:nvSpPr>
        <p:spPr>
          <a:xfrm>
            <a:off x="838200" y="365125"/>
            <a:ext cx="10515600" cy="691515"/>
          </a:xfrm>
        </p:spPr>
        <p:txBody>
          <a:bodyPr>
            <a:normAutofit fontScale="90000"/>
          </a:bodyPr>
          <a:lstStyle/>
          <a:p>
            <a:r>
              <a:rPr lang="en-US" dirty="0"/>
              <a:t>Strategic Focus 2: Quarterly Targets</a:t>
            </a:r>
            <a:endParaRPr lang="en-ZA" dirty="0"/>
          </a:p>
        </p:txBody>
      </p:sp>
    </p:spTree>
    <p:extLst>
      <p:ext uri="{BB962C8B-B14F-4D97-AF65-F5344CB8AC3E}">
        <p14:creationId xmlns:p14="http://schemas.microsoft.com/office/powerpoint/2010/main" xmlns="" val="1627835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238126"/>
            <a:ext cx="9719619" cy="1133474"/>
          </a:xfrm>
        </p:spPr>
        <p:txBody>
          <a:bodyPr anchor="ctr">
            <a:normAutofit/>
          </a:bodyPr>
          <a:lstStyle/>
          <a:p>
            <a:r>
              <a:rPr lang="en-US" sz="3100" dirty="0"/>
              <a:t>Strategic Focus 3: Customer Focus</a:t>
            </a:r>
            <a:endParaRPr lang="en-ZA" sz="3100" dirty="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195858" y="1514475"/>
            <a:ext cx="5840800" cy="2333625"/>
          </a:xfrm>
        </p:spPr>
        <p:txBody>
          <a:bodyPr anchor="ctr">
            <a:normAutofit/>
          </a:bodyPr>
          <a:lstStyle/>
          <a:p>
            <a:pPr marL="0" indent="0">
              <a:buNone/>
            </a:pPr>
            <a:r>
              <a:rPr lang="en-US" sz="1800" dirty="0"/>
              <a:t>Strategic Objective: </a:t>
            </a:r>
            <a:r>
              <a:rPr lang="en-US" sz="1800" kern="1200" dirty="0">
                <a:solidFill>
                  <a:srgbClr val="000000"/>
                </a:solidFill>
                <a:effectLst/>
                <a:latin typeface="Arial" panose="020B0604020202020204" pitchFamily="34" charset="0"/>
                <a:ea typeface="+mn-ea"/>
              </a:rPr>
              <a:t>Effective and efficient service delivery</a:t>
            </a: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3544084010"/>
              </p:ext>
            </p:extLst>
          </p:nvPr>
        </p:nvGraphicFramePr>
        <p:xfrm>
          <a:off x="195858" y="1771651"/>
          <a:ext cx="7490817" cy="4451603"/>
        </p:xfrm>
        <a:graphic>
          <a:graphicData uri="http://schemas.openxmlformats.org/drawingml/2006/table">
            <a:tbl>
              <a:tblPr firstRow="1" bandRow="1">
                <a:tableStyleId>{93296810-A885-4BE3-A3E7-6D5BEEA58F35}</a:tableStyleId>
              </a:tblPr>
              <a:tblGrid>
                <a:gridCol w="2583683">
                  <a:extLst>
                    <a:ext uri="{9D8B030D-6E8A-4147-A177-3AD203B41FA5}">
                      <a16:colId xmlns:a16="http://schemas.microsoft.com/office/drawing/2014/main" xmlns="" val="284151110"/>
                    </a:ext>
                  </a:extLst>
                </a:gridCol>
                <a:gridCol w="2306075">
                  <a:extLst>
                    <a:ext uri="{9D8B030D-6E8A-4147-A177-3AD203B41FA5}">
                      <a16:colId xmlns:a16="http://schemas.microsoft.com/office/drawing/2014/main" xmlns="" val="576703264"/>
                    </a:ext>
                  </a:extLst>
                </a:gridCol>
                <a:gridCol w="2601059">
                  <a:extLst>
                    <a:ext uri="{9D8B030D-6E8A-4147-A177-3AD203B41FA5}">
                      <a16:colId xmlns:a16="http://schemas.microsoft.com/office/drawing/2014/main" xmlns="" val="2132937417"/>
                    </a:ext>
                  </a:extLst>
                </a:gridCol>
              </a:tblGrid>
              <a:tr h="841955">
                <a:tc>
                  <a:txBody>
                    <a:bodyPr/>
                    <a:lstStyle/>
                    <a:p>
                      <a:r>
                        <a:rPr lang="en-US" sz="1400" dirty="0">
                          <a:solidFill>
                            <a:schemeClr val="tx1"/>
                          </a:solidFill>
                        </a:rPr>
                        <a:t>Outcome</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Output Indicator</a:t>
                      </a:r>
                      <a:endParaRPr lang="en-ZA" sz="1400" dirty="0">
                        <a:solidFill>
                          <a:schemeClr val="tx1"/>
                        </a:solidFill>
                        <a:latin typeface="Tw Cen MT" panose="020B0602020104020603" pitchFamily="34" charset="0"/>
                      </a:endParaRPr>
                    </a:p>
                  </a:txBody>
                  <a:tcPr/>
                </a:tc>
                <a:tc>
                  <a:txBody>
                    <a:bodyPr/>
                    <a:lstStyle/>
                    <a:p>
                      <a:r>
                        <a:rPr lang="en-US" sz="1400" dirty="0">
                          <a:solidFill>
                            <a:schemeClr val="tx1"/>
                          </a:solidFill>
                        </a:rPr>
                        <a:t>Annual Target</a:t>
                      </a:r>
                      <a:endParaRPr lang="en-ZA" sz="14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1801495">
                <a:tc rowSpan="2">
                  <a:txBody>
                    <a:bodyPr/>
                    <a:lstStyle/>
                    <a:p>
                      <a:pPr>
                        <a:lnSpc>
                          <a:spcPct val="150000"/>
                        </a:lnSpc>
                        <a:spcAft>
                          <a:spcPts val="800"/>
                        </a:spcAft>
                      </a:pPr>
                      <a:r>
                        <a:rPr lang="en-US" sz="1800" dirty="0">
                          <a:effectLst/>
                        </a:rPr>
                        <a:t>3.1.1</a:t>
                      </a:r>
                      <a:r>
                        <a:rPr lang="en-US" sz="1800" kern="1200" dirty="0">
                          <a:solidFill>
                            <a:srgbClr val="000000"/>
                          </a:solidFill>
                          <a:effectLst/>
                        </a:rPr>
                        <a:t> </a:t>
                      </a:r>
                      <a:r>
                        <a:rPr lang="en-US" sz="1800" dirty="0">
                          <a:effectLst/>
                        </a:rPr>
                        <a:t>Efficient service delivery</a:t>
                      </a:r>
                      <a:endParaRPr lang="en-ZA" sz="1800" dirty="0">
                        <a:effectLst/>
                      </a:endParaRPr>
                    </a:p>
                    <a:p>
                      <a:pPr>
                        <a:lnSpc>
                          <a:spcPct val="150000"/>
                        </a:lnSpc>
                        <a:spcAft>
                          <a:spcPts val="800"/>
                        </a:spcAft>
                      </a:pPr>
                      <a:r>
                        <a:rPr lang="en-GB" sz="1800" dirty="0">
                          <a:effectLst/>
                        </a:rPr>
                        <a:t> </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a:effectLst/>
                        </a:rPr>
                        <a:t>Percentage (%) of consumer complaints/queries resolved within 10 working days.</a:t>
                      </a:r>
                      <a:endParaRPr lang="en-ZA" sz="18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a:effectLst/>
                        </a:rPr>
                        <a:t>60% of consumer complaints / queries resolved within 10 working days.</a:t>
                      </a:r>
                      <a:endParaRPr lang="en-ZA" sz="18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2361544"/>
                  </a:ext>
                </a:extLst>
              </a:tr>
              <a:tr h="1595174">
                <a:tc vMerge="1">
                  <a:txBody>
                    <a:bodyPr/>
                    <a:lstStyle/>
                    <a:p>
                      <a:endParaRPr lang="en-ZA"/>
                    </a:p>
                  </a:txBody>
                  <a:tcPr/>
                </a:tc>
                <a:tc>
                  <a:txBody>
                    <a:bodyPr/>
                    <a:lstStyle/>
                    <a:p>
                      <a:pPr>
                        <a:lnSpc>
                          <a:spcPct val="150000"/>
                        </a:lnSpc>
                        <a:spcAft>
                          <a:spcPts val="800"/>
                        </a:spcAft>
                      </a:pPr>
                      <a:r>
                        <a:rPr lang="en-US" sz="1800" dirty="0">
                          <a:effectLst/>
                        </a:rPr>
                        <a:t>Percentage (%) of customer satisfaction levels.</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800" dirty="0">
                          <a:effectLst/>
                        </a:rPr>
                        <a:t>Achieve customer satisfaction level of 60%</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3723116"/>
                  </a:ext>
                </a:extLst>
              </a:tr>
            </a:tbl>
          </a:graphicData>
        </a:graphic>
      </p:graphicFrame>
      <p:pic>
        <p:nvPicPr>
          <p:cNvPr id="5" name="Picture 4" descr="Logo&#10;&#10;Description automatically generated with medium confidence">
            <a:extLst>
              <a:ext uri="{FF2B5EF4-FFF2-40B4-BE49-F238E27FC236}">
                <a16:creationId xmlns:a16="http://schemas.microsoft.com/office/drawing/2014/main" xmlns="" id="{733FB053-808E-4385-AB08-3F842B2F9287}"/>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8382001" y="1194740"/>
            <a:ext cx="3690340" cy="5116220"/>
          </a:xfrm>
          <a:prstGeom prst="rect">
            <a:avLst/>
          </a:prstGeom>
        </p:spPr>
      </p:pic>
    </p:spTree>
    <p:extLst>
      <p:ext uri="{BB962C8B-B14F-4D97-AF65-F5344CB8AC3E}">
        <p14:creationId xmlns:p14="http://schemas.microsoft.com/office/powerpoint/2010/main" xmlns="" val="3381509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10256668" y="5495926"/>
            <a:ext cx="1935332" cy="1362074"/>
          </a:xfrm>
          <a:prstGeom prst="rect">
            <a:avLst/>
          </a:prstGeom>
        </p:spPr>
      </p:pic>
      <p:graphicFrame>
        <p:nvGraphicFramePr>
          <p:cNvPr id="5" name="Table 4">
            <a:extLst>
              <a:ext uri="{FF2B5EF4-FFF2-40B4-BE49-F238E27FC236}">
                <a16:creationId xmlns:a16="http://schemas.microsoft.com/office/drawing/2014/main" xmlns="" id="{021A63BE-D594-47D0-8173-78572DA38B91}"/>
              </a:ext>
            </a:extLst>
          </p:cNvPr>
          <p:cNvGraphicFramePr>
            <a:graphicFrameLocks noGrp="1"/>
          </p:cNvGraphicFramePr>
          <p:nvPr>
            <p:extLst>
              <p:ext uri="{D42A27DB-BD31-4B8C-83A1-F6EECF244321}">
                <p14:modId xmlns:p14="http://schemas.microsoft.com/office/powerpoint/2010/main" xmlns="" val="264887406"/>
              </p:ext>
            </p:extLst>
          </p:nvPr>
        </p:nvGraphicFramePr>
        <p:xfrm>
          <a:off x="294640" y="1362074"/>
          <a:ext cx="11673839" cy="4202123"/>
        </p:xfrm>
        <a:graphic>
          <a:graphicData uri="http://schemas.openxmlformats.org/drawingml/2006/table">
            <a:tbl>
              <a:tblPr firstRow="1" firstCol="1" bandRow="1">
                <a:tableStyleId>{93296810-A885-4BE3-A3E7-6D5BEEA58F35}</a:tableStyleId>
              </a:tblPr>
              <a:tblGrid>
                <a:gridCol w="2018270">
                  <a:extLst>
                    <a:ext uri="{9D8B030D-6E8A-4147-A177-3AD203B41FA5}">
                      <a16:colId xmlns:a16="http://schemas.microsoft.com/office/drawing/2014/main" xmlns="" val="2435721214"/>
                    </a:ext>
                  </a:extLst>
                </a:gridCol>
                <a:gridCol w="2396002">
                  <a:extLst>
                    <a:ext uri="{9D8B030D-6E8A-4147-A177-3AD203B41FA5}">
                      <a16:colId xmlns:a16="http://schemas.microsoft.com/office/drawing/2014/main" xmlns="" val="2555328034"/>
                    </a:ext>
                  </a:extLst>
                </a:gridCol>
                <a:gridCol w="2316883">
                  <a:extLst>
                    <a:ext uri="{9D8B030D-6E8A-4147-A177-3AD203B41FA5}">
                      <a16:colId xmlns:a16="http://schemas.microsoft.com/office/drawing/2014/main" xmlns="" val="1339478568"/>
                    </a:ext>
                  </a:extLst>
                </a:gridCol>
                <a:gridCol w="2341271">
                  <a:extLst>
                    <a:ext uri="{9D8B030D-6E8A-4147-A177-3AD203B41FA5}">
                      <a16:colId xmlns:a16="http://schemas.microsoft.com/office/drawing/2014/main" xmlns="" val="191660553"/>
                    </a:ext>
                  </a:extLst>
                </a:gridCol>
                <a:gridCol w="2601413">
                  <a:extLst>
                    <a:ext uri="{9D8B030D-6E8A-4147-A177-3AD203B41FA5}">
                      <a16:colId xmlns:a16="http://schemas.microsoft.com/office/drawing/2014/main" xmlns="" val="3996679940"/>
                    </a:ext>
                  </a:extLst>
                </a:gridCol>
              </a:tblGrid>
              <a:tr h="376239">
                <a:tc>
                  <a:txBody>
                    <a:bodyPr/>
                    <a:lstStyle/>
                    <a:p>
                      <a:pPr marL="0" marR="0" algn="ctr">
                        <a:lnSpc>
                          <a:spcPct val="150000"/>
                        </a:lnSpc>
                        <a:spcBef>
                          <a:spcPts val="0"/>
                        </a:spcBef>
                        <a:spcAft>
                          <a:spcPts val="0"/>
                        </a:spcAft>
                      </a:pPr>
                      <a:r>
                        <a:rPr lang="en-US" sz="1800" dirty="0">
                          <a:solidFill>
                            <a:schemeClr val="tx1"/>
                          </a:solidFill>
                          <a:effectLst/>
                        </a:rPr>
                        <a:t>Output Indicators</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50000"/>
                        </a:lnSpc>
                        <a:spcBef>
                          <a:spcPts val="0"/>
                        </a:spcBef>
                        <a:spcAft>
                          <a:spcPts val="0"/>
                        </a:spcAft>
                      </a:pPr>
                      <a:r>
                        <a:rPr lang="en-US" sz="1800">
                          <a:solidFill>
                            <a:schemeClr val="tx1"/>
                          </a:solidFill>
                          <a:effectLst/>
                        </a:rPr>
                        <a:t>Q1</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Q2</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Q3</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Q4</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584636"/>
                  </a:ext>
                </a:extLst>
              </a:tr>
              <a:tr h="1861325">
                <a:tc>
                  <a:txBody>
                    <a:bodyPr/>
                    <a:lstStyle/>
                    <a:p>
                      <a:pPr>
                        <a:lnSpc>
                          <a:spcPct val="150000"/>
                        </a:lnSpc>
                        <a:spcAft>
                          <a:spcPts val="800"/>
                        </a:spcAft>
                      </a:pPr>
                      <a:r>
                        <a:rPr lang="en-ZA" sz="1600" dirty="0">
                          <a:solidFill>
                            <a:schemeClr val="tx1"/>
                          </a:solidFill>
                          <a:effectLst/>
                        </a:rPr>
                        <a:t>Percentage (%) of consumer complaints/queries resolved within 10 working days</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solidFill>
                            <a:schemeClr val="tx1"/>
                          </a:solidFill>
                          <a:effectLst/>
                        </a:rPr>
                        <a:t>Resolve at least 60% of queries/ complaints received within turnaround times.</a:t>
                      </a:r>
                      <a:endParaRPr lang="en-ZA" sz="1600" dirty="0">
                        <a:solidFill>
                          <a:schemeClr val="tx1"/>
                        </a:solidFill>
                        <a:effectLst/>
                      </a:endParaRPr>
                    </a:p>
                    <a:p>
                      <a:pPr>
                        <a:lnSpc>
                          <a:spcPct val="150000"/>
                        </a:lnSpc>
                        <a:spcAft>
                          <a:spcPts val="800"/>
                        </a:spcAft>
                      </a:pPr>
                      <a:r>
                        <a:rPr lang="en-ZA" sz="1600" dirty="0">
                          <a:solidFill>
                            <a:schemeClr val="tx1"/>
                          </a:solidFill>
                          <a:effectLst/>
                        </a:rPr>
                        <a:t> </a:t>
                      </a:r>
                    </a:p>
                    <a:p>
                      <a:pPr>
                        <a:lnSpc>
                          <a:spcPct val="150000"/>
                        </a:lnSpc>
                        <a:spcAft>
                          <a:spcPts val="800"/>
                        </a:spcAft>
                      </a:pPr>
                      <a:r>
                        <a:rPr lang="en-ZA" sz="1600" dirty="0">
                          <a:solidFill>
                            <a:schemeClr val="tx1"/>
                          </a:solidFill>
                          <a:effectLst/>
                        </a:rPr>
                        <a:t> </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solidFill>
                            <a:schemeClr val="tx1"/>
                          </a:solidFill>
                          <a:effectLst/>
                        </a:rPr>
                        <a:t>Resolve at least 60% of queries/ complaints received within turnaround times.</a:t>
                      </a:r>
                      <a:endParaRPr lang="en-ZA" sz="1600" dirty="0">
                        <a:solidFill>
                          <a:schemeClr val="tx1"/>
                        </a:solidFill>
                        <a:effectLst/>
                      </a:endParaRPr>
                    </a:p>
                    <a:p>
                      <a:pPr>
                        <a:lnSpc>
                          <a:spcPct val="150000"/>
                        </a:lnSpc>
                        <a:spcAft>
                          <a:spcPts val="800"/>
                        </a:spcAft>
                      </a:pP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Resolve at least 60% of queries/ complaints received within turnaround times.</a:t>
                      </a:r>
                      <a:endParaRPr lang="en-ZA" sz="1600">
                        <a:solidFill>
                          <a:schemeClr val="tx1"/>
                        </a:solidFill>
                        <a:effectLst/>
                      </a:endParaRPr>
                    </a:p>
                    <a:p>
                      <a:pPr>
                        <a:lnSpc>
                          <a:spcPct val="150000"/>
                        </a:lnSpc>
                        <a:spcAft>
                          <a:spcPts val="800"/>
                        </a:spcAft>
                      </a:pPr>
                      <a:r>
                        <a:rPr lang="en-US" sz="1600">
                          <a:solidFill>
                            <a:schemeClr val="tx1"/>
                          </a:solidFill>
                          <a:effectLst/>
                        </a:rPr>
                        <a:t>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Resolve at least 60% of queries/ complaints received within turnaround times.</a:t>
                      </a:r>
                      <a:endParaRPr lang="en-ZA" sz="1600">
                        <a:solidFill>
                          <a:schemeClr val="tx1"/>
                        </a:solidFill>
                        <a:effectLst/>
                      </a:endParaRPr>
                    </a:p>
                    <a:p>
                      <a:pPr>
                        <a:lnSpc>
                          <a:spcPct val="150000"/>
                        </a:lnSpc>
                        <a:spcAft>
                          <a:spcPts val="800"/>
                        </a:spcAft>
                      </a:pPr>
                      <a:r>
                        <a:rPr lang="en-US" sz="1600">
                          <a:solidFill>
                            <a:schemeClr val="tx1"/>
                          </a:solidFill>
                          <a:effectLst/>
                        </a:rPr>
                        <a:t>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17844770"/>
                  </a:ext>
                </a:extLst>
              </a:tr>
              <a:tr h="1466287">
                <a:tc>
                  <a:txBody>
                    <a:bodyPr/>
                    <a:lstStyle/>
                    <a:p>
                      <a:pPr>
                        <a:lnSpc>
                          <a:spcPct val="150000"/>
                        </a:lnSpc>
                        <a:spcAft>
                          <a:spcPts val="800"/>
                        </a:spcAft>
                      </a:pPr>
                      <a:r>
                        <a:rPr lang="en-US" sz="1600">
                          <a:solidFill>
                            <a:schemeClr val="tx1"/>
                          </a:solidFill>
                          <a:effectLst/>
                        </a:rPr>
                        <a:t>Percentage of customer satisfaction levels.</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Achieve customer satisfaction level of 60%</a:t>
                      </a:r>
                      <a:endParaRPr lang="en-ZA" sz="1600">
                        <a:solidFill>
                          <a:schemeClr val="tx1"/>
                        </a:solidFill>
                        <a:effectLst/>
                      </a:endParaRPr>
                    </a:p>
                    <a:p>
                      <a:pPr>
                        <a:lnSpc>
                          <a:spcPct val="150000"/>
                        </a:lnSpc>
                        <a:spcAft>
                          <a:spcPts val="800"/>
                        </a:spcAft>
                      </a:pPr>
                      <a:r>
                        <a:rPr lang="en-ZA" sz="1600">
                          <a:solidFill>
                            <a:schemeClr val="tx1"/>
                          </a:solidFill>
                          <a:effectLst/>
                        </a:rPr>
                        <a:t>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solidFill>
                            <a:schemeClr val="tx1"/>
                          </a:solidFill>
                          <a:effectLst/>
                        </a:rPr>
                        <a:t>Achieve customer satisfaction level of 60%</a:t>
                      </a:r>
                      <a:endParaRPr lang="en-ZA" sz="1600" dirty="0">
                        <a:solidFill>
                          <a:schemeClr val="tx1"/>
                        </a:solidFill>
                        <a:effectLst/>
                      </a:endParaRPr>
                    </a:p>
                    <a:p>
                      <a:pPr>
                        <a:lnSpc>
                          <a:spcPct val="150000"/>
                        </a:lnSpc>
                        <a:spcAft>
                          <a:spcPts val="800"/>
                        </a:spcAft>
                      </a:pPr>
                      <a:r>
                        <a:rPr lang="en-ZA" sz="1600" dirty="0">
                          <a:solidFill>
                            <a:schemeClr val="tx1"/>
                          </a:solidFill>
                          <a:effectLst/>
                        </a:rPr>
                        <a:t> </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a:solidFill>
                            <a:schemeClr val="tx1"/>
                          </a:solidFill>
                          <a:effectLst/>
                        </a:rPr>
                        <a:t>Achieve customer satisfaction level of 60%</a:t>
                      </a:r>
                      <a:endParaRPr lang="en-ZA" sz="1600">
                        <a:solidFill>
                          <a:schemeClr val="tx1"/>
                        </a:solidFill>
                        <a:effectLst/>
                      </a:endParaRPr>
                    </a:p>
                    <a:p>
                      <a:pPr>
                        <a:lnSpc>
                          <a:spcPct val="150000"/>
                        </a:lnSpc>
                        <a:spcAft>
                          <a:spcPts val="800"/>
                        </a:spcAft>
                      </a:pPr>
                      <a:r>
                        <a:rPr lang="en-ZA" sz="1600">
                          <a:solidFill>
                            <a:schemeClr val="tx1"/>
                          </a:solidFill>
                          <a:effectLst/>
                        </a:rPr>
                        <a:t> </a:t>
                      </a:r>
                      <a:endParaRPr lang="en-ZA" sz="16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600" dirty="0">
                          <a:solidFill>
                            <a:schemeClr val="tx1"/>
                          </a:solidFill>
                          <a:effectLst/>
                        </a:rPr>
                        <a:t>Achieve customer satisfaction level of 60%</a:t>
                      </a:r>
                      <a:endParaRPr lang="en-ZA" sz="1600" dirty="0">
                        <a:solidFill>
                          <a:schemeClr val="tx1"/>
                        </a:solidFill>
                        <a:effectLst/>
                      </a:endParaRPr>
                    </a:p>
                    <a:p>
                      <a:pPr>
                        <a:lnSpc>
                          <a:spcPct val="150000"/>
                        </a:lnSpc>
                        <a:spcAft>
                          <a:spcPts val="800"/>
                        </a:spcAft>
                      </a:pPr>
                      <a:r>
                        <a:rPr lang="en-ZA" sz="1600" dirty="0">
                          <a:solidFill>
                            <a:schemeClr val="tx1"/>
                          </a:solidFill>
                          <a:effectLst/>
                        </a:rPr>
                        <a:t> </a:t>
                      </a:r>
                      <a:endParaRPr lang="en-ZA" sz="16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6655347"/>
                  </a:ext>
                </a:extLst>
              </a:tr>
            </a:tbl>
          </a:graphicData>
        </a:graphic>
      </p:graphicFrame>
      <p:sp>
        <p:nvSpPr>
          <p:cNvPr id="2" name="Title 1">
            <a:extLst>
              <a:ext uri="{FF2B5EF4-FFF2-40B4-BE49-F238E27FC236}">
                <a16:creationId xmlns:a16="http://schemas.microsoft.com/office/drawing/2014/main" xmlns="" id="{FB37E828-C4A1-42FF-8FD0-ED914DD167F0}"/>
              </a:ext>
            </a:extLst>
          </p:cNvPr>
          <p:cNvSpPr>
            <a:spLocks noGrp="1"/>
          </p:cNvSpPr>
          <p:nvPr>
            <p:ph type="title"/>
          </p:nvPr>
        </p:nvSpPr>
        <p:spPr>
          <a:xfrm>
            <a:off x="838200" y="365125"/>
            <a:ext cx="10515600" cy="691515"/>
          </a:xfrm>
        </p:spPr>
        <p:txBody>
          <a:bodyPr>
            <a:normAutofit fontScale="90000"/>
          </a:bodyPr>
          <a:lstStyle/>
          <a:p>
            <a:r>
              <a:rPr lang="en-US" dirty="0"/>
              <a:t>Strategic Focus 3: Quarterly Targets</a:t>
            </a:r>
            <a:endParaRPr lang="en-ZA" dirty="0"/>
          </a:p>
        </p:txBody>
      </p:sp>
    </p:spTree>
    <p:extLst>
      <p:ext uri="{BB962C8B-B14F-4D97-AF65-F5344CB8AC3E}">
        <p14:creationId xmlns:p14="http://schemas.microsoft.com/office/powerpoint/2010/main" xmlns="" val="1734899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238126"/>
            <a:ext cx="9719619" cy="956614"/>
          </a:xfrm>
        </p:spPr>
        <p:txBody>
          <a:bodyPr anchor="ctr">
            <a:normAutofit/>
          </a:bodyPr>
          <a:lstStyle/>
          <a:p>
            <a:r>
              <a:rPr lang="en-US" sz="3100" dirty="0"/>
              <a:t>Strategic Focus 4: Financial Sustainability</a:t>
            </a:r>
            <a:endParaRPr lang="en-ZA" sz="3100" dirty="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195857" y="1943100"/>
            <a:ext cx="7814667" cy="1371600"/>
          </a:xfrm>
        </p:spPr>
        <p:txBody>
          <a:bodyPr anchor="ctr">
            <a:normAutofit/>
          </a:bodyPr>
          <a:lstStyle/>
          <a:p>
            <a:pPr marL="0" indent="0">
              <a:buNone/>
            </a:pPr>
            <a:r>
              <a:rPr lang="en-US" sz="1800" dirty="0"/>
              <a:t>Strategic Objective: </a:t>
            </a:r>
            <a:r>
              <a:rPr lang="en-ZA" sz="1800" dirty="0">
                <a:effectLst/>
                <a:latin typeface="Tw Cen MT" panose="020B0602020104020603" pitchFamily="34" charset="0"/>
                <a:ea typeface="Times New Roman" panose="02020603050405020304" pitchFamily="18" charset="0"/>
              </a:rPr>
              <a:t>To increase the percentage (%) of Self-generated revenue </a:t>
            </a:r>
            <a:endParaRPr lang="en-ZA" sz="1800" dirty="0">
              <a:latin typeface="Tw Cen MT" panose="020B0602020104020603"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2111541966"/>
              </p:ext>
            </p:extLst>
          </p:nvPr>
        </p:nvGraphicFramePr>
        <p:xfrm>
          <a:off x="195858" y="2162174"/>
          <a:ext cx="7490817" cy="3552825"/>
        </p:xfrm>
        <a:graphic>
          <a:graphicData uri="http://schemas.openxmlformats.org/drawingml/2006/table">
            <a:tbl>
              <a:tblPr firstRow="1" bandRow="1">
                <a:tableStyleId>{93296810-A885-4BE3-A3E7-6D5BEEA58F35}</a:tableStyleId>
              </a:tblPr>
              <a:tblGrid>
                <a:gridCol w="2583683">
                  <a:extLst>
                    <a:ext uri="{9D8B030D-6E8A-4147-A177-3AD203B41FA5}">
                      <a16:colId xmlns:a16="http://schemas.microsoft.com/office/drawing/2014/main" xmlns="" val="284151110"/>
                    </a:ext>
                  </a:extLst>
                </a:gridCol>
                <a:gridCol w="2306075">
                  <a:extLst>
                    <a:ext uri="{9D8B030D-6E8A-4147-A177-3AD203B41FA5}">
                      <a16:colId xmlns:a16="http://schemas.microsoft.com/office/drawing/2014/main" xmlns="" val="576703264"/>
                    </a:ext>
                  </a:extLst>
                </a:gridCol>
                <a:gridCol w="2601059">
                  <a:extLst>
                    <a:ext uri="{9D8B030D-6E8A-4147-A177-3AD203B41FA5}">
                      <a16:colId xmlns:a16="http://schemas.microsoft.com/office/drawing/2014/main" xmlns="" val="2132937417"/>
                    </a:ext>
                  </a:extLst>
                </a:gridCol>
              </a:tblGrid>
              <a:tr h="744158">
                <a:tc>
                  <a:txBody>
                    <a:bodyPr/>
                    <a:lstStyle/>
                    <a:p>
                      <a:r>
                        <a:rPr lang="en-US" sz="1800" dirty="0">
                          <a:solidFill>
                            <a:schemeClr val="tx1"/>
                          </a:solidFill>
                        </a:rPr>
                        <a:t>Outcome</a:t>
                      </a:r>
                      <a:endParaRPr lang="en-ZA" sz="1800" dirty="0">
                        <a:solidFill>
                          <a:schemeClr val="tx1"/>
                        </a:solidFill>
                        <a:latin typeface="Tw Cen MT" panose="020B0602020104020603" pitchFamily="34" charset="0"/>
                      </a:endParaRPr>
                    </a:p>
                  </a:txBody>
                  <a:tcPr/>
                </a:tc>
                <a:tc>
                  <a:txBody>
                    <a:bodyPr/>
                    <a:lstStyle/>
                    <a:p>
                      <a:r>
                        <a:rPr lang="en-US" sz="1800" dirty="0">
                          <a:solidFill>
                            <a:schemeClr val="tx1"/>
                          </a:solidFill>
                        </a:rPr>
                        <a:t>Output Indicator</a:t>
                      </a:r>
                      <a:endParaRPr lang="en-ZA" sz="1800" dirty="0">
                        <a:solidFill>
                          <a:schemeClr val="tx1"/>
                        </a:solidFill>
                        <a:latin typeface="Tw Cen MT" panose="020B0602020104020603" pitchFamily="34" charset="0"/>
                      </a:endParaRPr>
                    </a:p>
                  </a:txBody>
                  <a:tcPr/>
                </a:tc>
                <a:tc>
                  <a:txBody>
                    <a:bodyPr/>
                    <a:lstStyle/>
                    <a:p>
                      <a:r>
                        <a:rPr lang="en-US" sz="1800" dirty="0">
                          <a:solidFill>
                            <a:schemeClr val="tx1"/>
                          </a:solidFill>
                        </a:rPr>
                        <a:t>Annual Target</a:t>
                      </a:r>
                      <a:endParaRPr lang="en-ZA" sz="18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2808667">
                <a:tc>
                  <a:txBody>
                    <a:bodyPr/>
                    <a:lstStyle/>
                    <a:p>
                      <a:pPr>
                        <a:lnSpc>
                          <a:spcPct val="150000"/>
                        </a:lnSpc>
                        <a:spcAft>
                          <a:spcPts val="800"/>
                        </a:spcAft>
                      </a:pPr>
                      <a:r>
                        <a:rPr lang="en-ZA" sz="1800" dirty="0">
                          <a:effectLst/>
                        </a:rPr>
                        <a:t>4.1.1 </a:t>
                      </a:r>
                      <a:r>
                        <a:rPr lang="en-US" sz="1800" dirty="0">
                          <a:effectLst/>
                        </a:rPr>
                        <a:t>Maximize  Non Government Revenue</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1800" dirty="0">
                          <a:effectLst/>
                        </a:rPr>
                        <a:t>The increase in Percentage (%)   of Self-Generated Revenue over Total Revenue</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dirty="0">
                          <a:effectLst/>
                        </a:rPr>
                        <a:t>18%</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2361544"/>
                  </a:ext>
                </a:extLst>
              </a:tr>
            </a:tbl>
          </a:graphicData>
        </a:graphic>
      </p:graphicFrame>
      <p:pic>
        <p:nvPicPr>
          <p:cNvPr id="5" name="Picture 4" descr="Logo&#10;&#10;Description automatically generated with medium confidence">
            <a:extLst>
              <a:ext uri="{FF2B5EF4-FFF2-40B4-BE49-F238E27FC236}">
                <a16:creationId xmlns:a16="http://schemas.microsoft.com/office/drawing/2014/main" xmlns="" id="{733FB053-808E-4385-AB08-3F842B2F9287}"/>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8382001" y="1194740"/>
            <a:ext cx="3690340" cy="5116220"/>
          </a:xfrm>
          <a:prstGeom prst="rect">
            <a:avLst/>
          </a:prstGeom>
        </p:spPr>
      </p:pic>
    </p:spTree>
    <p:extLst>
      <p:ext uri="{BB962C8B-B14F-4D97-AF65-F5344CB8AC3E}">
        <p14:creationId xmlns:p14="http://schemas.microsoft.com/office/powerpoint/2010/main" xmlns="" val="795644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AA72BD9-2C5A-4EDC-931F-5AA08EACA0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with medium confidence">
            <a:extLst>
              <a:ext uri="{FF2B5EF4-FFF2-40B4-BE49-F238E27FC236}">
                <a16:creationId xmlns:a16="http://schemas.microsoft.com/office/drawing/2014/main" xmlns="" id="{0815CA30-77E4-4EE8-A96D-54FCDE834EAB}"/>
              </a:ext>
            </a:extLst>
          </p:cNvPr>
          <p:cNvPicPr/>
          <p:nvPr/>
        </p:nvPicPr>
        <p:blipFill rotWithShape="1">
          <a:blip r:embed="rId2" cstate="print">
            <a:extLst>
              <a:ext uri="{28A0092B-C50C-407E-A947-70E740481C1C}">
                <a14:useLocalDpi xmlns:a14="http://schemas.microsoft.com/office/drawing/2010/main" xmlns="" val="0"/>
              </a:ext>
            </a:extLst>
          </a:blip>
          <a:srcRect t="36330" r="9092" b="5422"/>
          <a:stretch/>
        </p:blipFill>
        <p:spPr>
          <a:xfrm>
            <a:off x="3522468" y="10"/>
            <a:ext cx="8669532" cy="6857990"/>
          </a:xfrm>
          <a:prstGeom prst="rect">
            <a:avLst/>
          </a:prstGeom>
        </p:spPr>
      </p:pic>
      <p:sp>
        <p:nvSpPr>
          <p:cNvPr id="11" name="Rectangle 10">
            <a:extLst>
              <a:ext uri="{FF2B5EF4-FFF2-40B4-BE49-F238E27FC236}">
                <a16:creationId xmlns:a16="http://schemas.microsoft.com/office/drawing/2014/main" xmlns="" id="{DD3981AC-7B61-4947-BCF3-F7AA7FA385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6D93321F-FA72-4829-B5B0-EB17F4B805BE}"/>
              </a:ext>
            </a:extLst>
          </p:cNvPr>
          <p:cNvSpPr>
            <a:spLocks noGrp="1"/>
          </p:cNvSpPr>
          <p:nvPr>
            <p:ph type="title"/>
          </p:nvPr>
        </p:nvSpPr>
        <p:spPr>
          <a:xfrm>
            <a:off x="256284" y="1030981"/>
            <a:ext cx="3438144" cy="1124712"/>
          </a:xfrm>
        </p:spPr>
        <p:txBody>
          <a:bodyPr anchor="b">
            <a:normAutofit/>
          </a:bodyPr>
          <a:lstStyle/>
          <a:p>
            <a:r>
              <a:rPr lang="en-US" sz="2800" dirty="0"/>
              <a:t>TABLE OF CONTEXT</a:t>
            </a:r>
          </a:p>
        </p:txBody>
      </p:sp>
      <p:sp>
        <p:nvSpPr>
          <p:cNvPr id="13" name="Rectangle 12">
            <a:extLst>
              <a:ext uri="{FF2B5EF4-FFF2-40B4-BE49-F238E27FC236}">
                <a16:creationId xmlns:a16="http://schemas.microsoft.com/office/drawing/2014/main" xmlns=""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xmlns=""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FFCDFBEB-9AC0-43E7-9564-2E3D1BCC706F}"/>
              </a:ext>
            </a:extLst>
          </p:cNvPr>
          <p:cNvSpPr>
            <a:spLocks noGrp="1"/>
          </p:cNvSpPr>
          <p:nvPr>
            <p:ph idx="1"/>
          </p:nvPr>
        </p:nvSpPr>
        <p:spPr>
          <a:xfrm>
            <a:off x="371094" y="2718054"/>
            <a:ext cx="4277106" cy="3397758"/>
          </a:xfrm>
        </p:spPr>
        <p:txBody>
          <a:bodyPr anchor="t">
            <a:normAutofit/>
          </a:bodyPr>
          <a:lstStyle/>
          <a:p>
            <a:pPr marL="0" indent="0">
              <a:buNone/>
            </a:pPr>
            <a:r>
              <a:rPr lang="en-US" sz="2400" dirty="0">
                <a:latin typeface="Tw Cen MT" panose="020B0602020104020603" pitchFamily="34" charset="0"/>
              </a:rPr>
              <a:t>Organizational Identity</a:t>
            </a:r>
          </a:p>
          <a:p>
            <a:pPr marL="0" indent="0">
              <a:buNone/>
            </a:pPr>
            <a:r>
              <a:rPr lang="en-US" sz="2400" dirty="0">
                <a:latin typeface="Tw Cen MT" panose="020B0602020104020603" pitchFamily="34" charset="0"/>
              </a:rPr>
              <a:t>Context</a:t>
            </a:r>
          </a:p>
          <a:p>
            <a:pPr marL="0" indent="0">
              <a:buNone/>
            </a:pPr>
            <a:r>
              <a:rPr lang="en-US" sz="2400" dirty="0">
                <a:latin typeface="Tw Cen MT" panose="020B0602020104020603" pitchFamily="34" charset="0"/>
              </a:rPr>
              <a:t>Priorities</a:t>
            </a:r>
          </a:p>
          <a:p>
            <a:pPr marL="0" indent="0">
              <a:buNone/>
            </a:pPr>
            <a:r>
              <a:rPr lang="en-US" sz="2400" dirty="0">
                <a:latin typeface="Tw Cen MT" panose="020B0602020104020603" pitchFamily="34" charset="0"/>
              </a:rPr>
              <a:t>Strategic Focus</a:t>
            </a:r>
          </a:p>
          <a:p>
            <a:pPr marL="0" indent="0">
              <a:buNone/>
            </a:pPr>
            <a:r>
              <a:rPr lang="en-US" sz="2400" dirty="0">
                <a:latin typeface="Tw Cen MT" panose="020B0602020104020603" pitchFamily="34" charset="0"/>
              </a:rPr>
              <a:t>Annual &amp; Quarterly Targets</a:t>
            </a:r>
          </a:p>
          <a:p>
            <a:pPr marL="0" indent="0">
              <a:buNone/>
            </a:pPr>
            <a:r>
              <a:rPr lang="en-US" sz="2400" dirty="0">
                <a:latin typeface="Tw Cen MT" panose="020B0602020104020603" pitchFamily="34" charset="0"/>
              </a:rPr>
              <a:t>Budget</a:t>
            </a:r>
          </a:p>
          <a:p>
            <a:pPr marL="0" indent="0">
              <a:buNone/>
            </a:pPr>
            <a:r>
              <a:rPr lang="en-US" sz="2400" dirty="0">
                <a:latin typeface="Tw Cen MT" panose="020B0602020104020603" pitchFamily="34" charset="0"/>
              </a:rPr>
              <a:t>Risk and Mitigations</a:t>
            </a:r>
          </a:p>
          <a:p>
            <a:pPr marL="0" indent="0">
              <a:buNone/>
            </a:pPr>
            <a:endParaRPr lang="en-US" sz="2400" dirty="0">
              <a:latin typeface="Tw Cen MT" panose="020B0602020104020603" pitchFamily="34" charset="0"/>
            </a:endParaRPr>
          </a:p>
          <a:p>
            <a:pPr marL="0" indent="0">
              <a:buNone/>
            </a:pPr>
            <a:endParaRPr lang="en-US" sz="1700" dirty="0"/>
          </a:p>
          <a:p>
            <a:pPr marL="514350" indent="-514350">
              <a:buAutoNum type="arabicPeriod"/>
            </a:pPr>
            <a:endParaRPr lang="en-US" sz="1700" dirty="0"/>
          </a:p>
          <a:p>
            <a:pPr marL="514350" indent="-514350">
              <a:buAutoNum type="arabicPeriod"/>
            </a:pPr>
            <a:endParaRPr lang="en-US" sz="1700" dirty="0"/>
          </a:p>
        </p:txBody>
      </p:sp>
    </p:spTree>
    <p:extLst>
      <p:ext uri="{BB962C8B-B14F-4D97-AF65-F5344CB8AC3E}">
        <p14:creationId xmlns:p14="http://schemas.microsoft.com/office/powerpoint/2010/main" xmlns="" val="3935423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10256668" y="5004498"/>
            <a:ext cx="1935332" cy="1853502"/>
          </a:xfrm>
          <a:prstGeom prst="rect">
            <a:avLst/>
          </a:prstGeom>
        </p:spPr>
      </p:pic>
      <p:graphicFrame>
        <p:nvGraphicFramePr>
          <p:cNvPr id="5" name="Table 4">
            <a:extLst>
              <a:ext uri="{FF2B5EF4-FFF2-40B4-BE49-F238E27FC236}">
                <a16:creationId xmlns:a16="http://schemas.microsoft.com/office/drawing/2014/main" xmlns="" id="{021A63BE-D594-47D0-8173-78572DA38B91}"/>
              </a:ext>
            </a:extLst>
          </p:cNvPr>
          <p:cNvGraphicFramePr>
            <a:graphicFrameLocks noGrp="1"/>
          </p:cNvGraphicFramePr>
          <p:nvPr>
            <p:extLst>
              <p:ext uri="{D42A27DB-BD31-4B8C-83A1-F6EECF244321}">
                <p14:modId xmlns:p14="http://schemas.microsoft.com/office/powerpoint/2010/main" xmlns="" val="520081154"/>
              </p:ext>
            </p:extLst>
          </p:nvPr>
        </p:nvGraphicFramePr>
        <p:xfrm>
          <a:off x="294640" y="1698688"/>
          <a:ext cx="11673839" cy="2663762"/>
        </p:xfrm>
        <a:graphic>
          <a:graphicData uri="http://schemas.openxmlformats.org/drawingml/2006/table">
            <a:tbl>
              <a:tblPr firstRow="1" firstCol="1" bandRow="1">
                <a:tableStyleId>{93296810-A885-4BE3-A3E7-6D5BEEA58F35}</a:tableStyleId>
              </a:tblPr>
              <a:tblGrid>
                <a:gridCol w="2018270">
                  <a:extLst>
                    <a:ext uri="{9D8B030D-6E8A-4147-A177-3AD203B41FA5}">
                      <a16:colId xmlns:a16="http://schemas.microsoft.com/office/drawing/2014/main" xmlns="" val="2435721214"/>
                    </a:ext>
                  </a:extLst>
                </a:gridCol>
                <a:gridCol w="2396002">
                  <a:extLst>
                    <a:ext uri="{9D8B030D-6E8A-4147-A177-3AD203B41FA5}">
                      <a16:colId xmlns:a16="http://schemas.microsoft.com/office/drawing/2014/main" xmlns="" val="2555328034"/>
                    </a:ext>
                  </a:extLst>
                </a:gridCol>
                <a:gridCol w="2316883">
                  <a:extLst>
                    <a:ext uri="{9D8B030D-6E8A-4147-A177-3AD203B41FA5}">
                      <a16:colId xmlns:a16="http://schemas.microsoft.com/office/drawing/2014/main" xmlns="" val="1339478568"/>
                    </a:ext>
                  </a:extLst>
                </a:gridCol>
                <a:gridCol w="2341271">
                  <a:extLst>
                    <a:ext uri="{9D8B030D-6E8A-4147-A177-3AD203B41FA5}">
                      <a16:colId xmlns:a16="http://schemas.microsoft.com/office/drawing/2014/main" xmlns="" val="191660553"/>
                    </a:ext>
                  </a:extLst>
                </a:gridCol>
                <a:gridCol w="2601413">
                  <a:extLst>
                    <a:ext uri="{9D8B030D-6E8A-4147-A177-3AD203B41FA5}">
                      <a16:colId xmlns:a16="http://schemas.microsoft.com/office/drawing/2014/main" xmlns="" val="3996679940"/>
                    </a:ext>
                  </a:extLst>
                </a:gridCol>
              </a:tblGrid>
              <a:tr h="435096">
                <a:tc>
                  <a:txBody>
                    <a:bodyPr/>
                    <a:lstStyle/>
                    <a:p>
                      <a:pPr marL="0" marR="0" algn="ctr">
                        <a:lnSpc>
                          <a:spcPct val="150000"/>
                        </a:lnSpc>
                        <a:spcBef>
                          <a:spcPts val="0"/>
                        </a:spcBef>
                        <a:spcAft>
                          <a:spcPts val="0"/>
                        </a:spcAft>
                      </a:pPr>
                      <a:r>
                        <a:rPr lang="en-US" sz="1800" dirty="0">
                          <a:solidFill>
                            <a:schemeClr val="tx1"/>
                          </a:solidFill>
                          <a:effectLst/>
                        </a:rPr>
                        <a:t>Output Indicators</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50000"/>
                        </a:lnSpc>
                        <a:spcBef>
                          <a:spcPts val="0"/>
                        </a:spcBef>
                        <a:spcAft>
                          <a:spcPts val="0"/>
                        </a:spcAft>
                      </a:pPr>
                      <a:r>
                        <a:rPr lang="en-US" sz="1800">
                          <a:solidFill>
                            <a:schemeClr val="tx1"/>
                          </a:solidFill>
                          <a:effectLst/>
                        </a:rPr>
                        <a:t>Q1</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Q2</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Q3</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Q4</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584636"/>
                  </a:ext>
                </a:extLst>
              </a:tr>
              <a:tr h="2228666">
                <a:tc>
                  <a:txBody>
                    <a:bodyPr/>
                    <a:lstStyle/>
                    <a:p>
                      <a:pPr>
                        <a:lnSpc>
                          <a:spcPct val="150000"/>
                        </a:lnSpc>
                        <a:spcAft>
                          <a:spcPts val="800"/>
                        </a:spcAft>
                      </a:pPr>
                      <a:r>
                        <a:rPr lang="en-US" sz="2000" dirty="0">
                          <a:solidFill>
                            <a:schemeClr val="tx1"/>
                          </a:solidFill>
                          <a:effectLst/>
                        </a:rPr>
                        <a:t>Increase in own generated revenue</a:t>
                      </a:r>
                      <a:endParaRPr lang="en-ZA" sz="2000" dirty="0">
                        <a:solidFill>
                          <a:schemeClr val="tx1"/>
                        </a:solidFill>
                        <a:effectLst/>
                      </a:endParaRPr>
                    </a:p>
                    <a:p>
                      <a:pPr>
                        <a:lnSpc>
                          <a:spcPct val="150000"/>
                        </a:lnSpc>
                        <a:spcAft>
                          <a:spcPts val="800"/>
                        </a:spcAft>
                      </a:pPr>
                      <a:r>
                        <a:rPr lang="en-ZA" sz="2000" dirty="0">
                          <a:solidFill>
                            <a:schemeClr val="tx1"/>
                          </a:solidFill>
                          <a:effectLst/>
                        </a:rPr>
                        <a:t> </a:t>
                      </a:r>
                      <a:endParaRPr lang="en-ZA"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2000" dirty="0">
                          <a:solidFill>
                            <a:schemeClr val="tx1"/>
                          </a:solidFill>
                          <a:effectLst/>
                        </a:rPr>
                        <a:t>2%</a:t>
                      </a:r>
                      <a:endParaRPr lang="en-ZA"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US" sz="2000" dirty="0">
                          <a:solidFill>
                            <a:schemeClr val="tx1"/>
                          </a:solidFill>
                          <a:effectLst/>
                        </a:rPr>
                        <a:t>6%</a:t>
                      </a:r>
                      <a:endParaRPr lang="en-ZA" sz="2000" dirty="0">
                        <a:solidFill>
                          <a:schemeClr val="tx1"/>
                        </a:solidFill>
                        <a:effectLst/>
                      </a:endParaRPr>
                    </a:p>
                    <a:p>
                      <a:pPr>
                        <a:lnSpc>
                          <a:spcPct val="150000"/>
                        </a:lnSpc>
                        <a:spcAft>
                          <a:spcPts val="800"/>
                        </a:spcAft>
                      </a:pPr>
                      <a:r>
                        <a:rPr lang="en-ZA" sz="2000" dirty="0">
                          <a:solidFill>
                            <a:schemeClr val="tx1"/>
                          </a:solidFill>
                          <a:effectLst/>
                        </a:rPr>
                        <a:t> </a:t>
                      </a:r>
                      <a:endParaRPr lang="en-ZA"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2000" dirty="0">
                          <a:solidFill>
                            <a:schemeClr val="tx1"/>
                          </a:solidFill>
                          <a:effectLst/>
                        </a:rPr>
                        <a:t>12%</a:t>
                      </a:r>
                    </a:p>
                    <a:p>
                      <a:pPr>
                        <a:lnSpc>
                          <a:spcPct val="150000"/>
                        </a:lnSpc>
                        <a:spcAft>
                          <a:spcPts val="800"/>
                        </a:spcAft>
                      </a:pPr>
                      <a:r>
                        <a:rPr lang="en-ZA" sz="2000" dirty="0">
                          <a:solidFill>
                            <a:schemeClr val="tx1"/>
                          </a:solidFill>
                          <a:effectLst/>
                        </a:rPr>
                        <a:t> </a:t>
                      </a:r>
                    </a:p>
                    <a:p>
                      <a:pPr>
                        <a:lnSpc>
                          <a:spcPct val="150000"/>
                        </a:lnSpc>
                        <a:spcAft>
                          <a:spcPts val="800"/>
                        </a:spcAft>
                      </a:pPr>
                      <a:r>
                        <a:rPr lang="en-ZA" sz="2000" dirty="0">
                          <a:solidFill>
                            <a:schemeClr val="tx1"/>
                          </a:solidFill>
                          <a:effectLst/>
                        </a:rPr>
                        <a:t> </a:t>
                      </a:r>
                      <a:endParaRPr lang="en-ZA"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2000" dirty="0">
                          <a:solidFill>
                            <a:schemeClr val="tx1"/>
                          </a:solidFill>
                          <a:effectLst/>
                        </a:rPr>
                        <a:t>18%</a:t>
                      </a:r>
                    </a:p>
                    <a:p>
                      <a:pPr>
                        <a:lnSpc>
                          <a:spcPct val="150000"/>
                        </a:lnSpc>
                        <a:spcAft>
                          <a:spcPts val="800"/>
                        </a:spcAft>
                      </a:pPr>
                      <a:r>
                        <a:rPr lang="en-ZA" sz="2000" dirty="0">
                          <a:solidFill>
                            <a:schemeClr val="tx1"/>
                          </a:solidFill>
                          <a:effectLst/>
                        </a:rPr>
                        <a:t> </a:t>
                      </a:r>
                    </a:p>
                    <a:p>
                      <a:pPr>
                        <a:lnSpc>
                          <a:spcPct val="150000"/>
                        </a:lnSpc>
                        <a:spcAft>
                          <a:spcPts val="800"/>
                        </a:spcAft>
                      </a:pPr>
                      <a:r>
                        <a:rPr lang="en-ZA" sz="2000" dirty="0">
                          <a:solidFill>
                            <a:schemeClr val="tx1"/>
                          </a:solidFill>
                          <a:effectLst/>
                        </a:rPr>
                        <a:t> </a:t>
                      </a:r>
                      <a:endParaRPr lang="en-ZA"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17844770"/>
                  </a:ext>
                </a:extLst>
              </a:tr>
            </a:tbl>
          </a:graphicData>
        </a:graphic>
      </p:graphicFrame>
      <p:sp>
        <p:nvSpPr>
          <p:cNvPr id="2" name="Title 1">
            <a:extLst>
              <a:ext uri="{FF2B5EF4-FFF2-40B4-BE49-F238E27FC236}">
                <a16:creationId xmlns:a16="http://schemas.microsoft.com/office/drawing/2014/main" xmlns="" id="{FB37E828-C4A1-42FF-8FD0-ED914DD167F0}"/>
              </a:ext>
            </a:extLst>
          </p:cNvPr>
          <p:cNvSpPr>
            <a:spLocks noGrp="1"/>
          </p:cNvSpPr>
          <p:nvPr>
            <p:ph type="title"/>
          </p:nvPr>
        </p:nvSpPr>
        <p:spPr>
          <a:xfrm>
            <a:off x="838200" y="365125"/>
            <a:ext cx="10515600" cy="691515"/>
          </a:xfrm>
        </p:spPr>
        <p:txBody>
          <a:bodyPr>
            <a:normAutofit fontScale="90000"/>
          </a:bodyPr>
          <a:lstStyle/>
          <a:p>
            <a:r>
              <a:rPr lang="en-US" dirty="0"/>
              <a:t>Strategic Focus 4: Quarterly Targets</a:t>
            </a:r>
            <a:endParaRPr lang="en-ZA" dirty="0"/>
          </a:p>
        </p:txBody>
      </p:sp>
    </p:spTree>
    <p:extLst>
      <p:ext uri="{BB962C8B-B14F-4D97-AF65-F5344CB8AC3E}">
        <p14:creationId xmlns:p14="http://schemas.microsoft.com/office/powerpoint/2010/main" xmlns="" val="1016797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238126"/>
            <a:ext cx="9719619" cy="956614"/>
          </a:xfrm>
        </p:spPr>
        <p:txBody>
          <a:bodyPr anchor="ctr">
            <a:normAutofit/>
          </a:bodyPr>
          <a:lstStyle/>
          <a:p>
            <a:r>
              <a:rPr lang="en-US" sz="3100" dirty="0"/>
              <a:t>Strategic Focus 5: Stakeholder Management &amp; Collaboration</a:t>
            </a:r>
            <a:endParaRPr lang="en-ZA" sz="3100" dirty="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195857" y="1943100"/>
            <a:ext cx="10300693" cy="1371600"/>
          </a:xfrm>
        </p:spPr>
        <p:txBody>
          <a:bodyPr anchor="ctr">
            <a:normAutofit/>
          </a:bodyPr>
          <a:lstStyle/>
          <a:p>
            <a:pPr marL="0" indent="0">
              <a:buNone/>
            </a:pPr>
            <a:r>
              <a:rPr lang="en-US" sz="1800" dirty="0"/>
              <a:t>Strategic Objective 5.1: </a:t>
            </a:r>
            <a:r>
              <a:rPr lang="en-ZA" sz="1800" dirty="0">
                <a:effectLst/>
                <a:latin typeface="Arial" panose="020B0604020202020204" pitchFamily="34" charset="0"/>
                <a:ea typeface="Times New Roman" panose="02020603050405020304" pitchFamily="18" charset="0"/>
              </a:rPr>
              <a:t>Leverage local and international strategic partnerships to achieve the amended mandate of the FPB </a:t>
            </a: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560557820"/>
              </p:ext>
            </p:extLst>
          </p:nvPr>
        </p:nvGraphicFramePr>
        <p:xfrm>
          <a:off x="195858" y="2162175"/>
          <a:ext cx="7490817" cy="2828925"/>
        </p:xfrm>
        <a:graphic>
          <a:graphicData uri="http://schemas.openxmlformats.org/drawingml/2006/table">
            <a:tbl>
              <a:tblPr firstRow="1" bandRow="1">
                <a:tableStyleId>{93296810-A885-4BE3-A3E7-6D5BEEA58F35}</a:tableStyleId>
              </a:tblPr>
              <a:tblGrid>
                <a:gridCol w="2583683">
                  <a:extLst>
                    <a:ext uri="{9D8B030D-6E8A-4147-A177-3AD203B41FA5}">
                      <a16:colId xmlns:a16="http://schemas.microsoft.com/office/drawing/2014/main" xmlns="" val="284151110"/>
                    </a:ext>
                  </a:extLst>
                </a:gridCol>
                <a:gridCol w="2306075">
                  <a:extLst>
                    <a:ext uri="{9D8B030D-6E8A-4147-A177-3AD203B41FA5}">
                      <a16:colId xmlns:a16="http://schemas.microsoft.com/office/drawing/2014/main" xmlns="" val="576703264"/>
                    </a:ext>
                  </a:extLst>
                </a:gridCol>
                <a:gridCol w="2601059">
                  <a:extLst>
                    <a:ext uri="{9D8B030D-6E8A-4147-A177-3AD203B41FA5}">
                      <a16:colId xmlns:a16="http://schemas.microsoft.com/office/drawing/2014/main" xmlns="" val="2132937417"/>
                    </a:ext>
                  </a:extLst>
                </a:gridCol>
              </a:tblGrid>
              <a:tr h="592533">
                <a:tc>
                  <a:txBody>
                    <a:bodyPr/>
                    <a:lstStyle/>
                    <a:p>
                      <a:r>
                        <a:rPr lang="en-US" sz="1800" dirty="0">
                          <a:solidFill>
                            <a:schemeClr val="tx1"/>
                          </a:solidFill>
                        </a:rPr>
                        <a:t>Outcome</a:t>
                      </a:r>
                      <a:endParaRPr lang="en-ZA" sz="1800" dirty="0">
                        <a:solidFill>
                          <a:schemeClr val="tx1"/>
                        </a:solidFill>
                        <a:latin typeface="Tw Cen MT" panose="020B0602020104020603" pitchFamily="34" charset="0"/>
                      </a:endParaRPr>
                    </a:p>
                  </a:txBody>
                  <a:tcPr/>
                </a:tc>
                <a:tc>
                  <a:txBody>
                    <a:bodyPr/>
                    <a:lstStyle/>
                    <a:p>
                      <a:r>
                        <a:rPr lang="en-US" sz="1800" dirty="0">
                          <a:solidFill>
                            <a:schemeClr val="tx1"/>
                          </a:solidFill>
                        </a:rPr>
                        <a:t>Output Indicator</a:t>
                      </a:r>
                      <a:endParaRPr lang="en-ZA" sz="1800" dirty="0">
                        <a:solidFill>
                          <a:schemeClr val="tx1"/>
                        </a:solidFill>
                        <a:latin typeface="Tw Cen MT" panose="020B0602020104020603" pitchFamily="34" charset="0"/>
                      </a:endParaRPr>
                    </a:p>
                  </a:txBody>
                  <a:tcPr/>
                </a:tc>
                <a:tc>
                  <a:txBody>
                    <a:bodyPr/>
                    <a:lstStyle/>
                    <a:p>
                      <a:r>
                        <a:rPr lang="en-US" sz="1800" dirty="0">
                          <a:solidFill>
                            <a:schemeClr val="tx1"/>
                          </a:solidFill>
                        </a:rPr>
                        <a:t>Annual Target</a:t>
                      </a:r>
                      <a:endParaRPr lang="en-ZA" sz="18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2236392">
                <a:tc>
                  <a:txBody>
                    <a:bodyPr/>
                    <a:lstStyle/>
                    <a:p>
                      <a:pPr algn="l">
                        <a:lnSpc>
                          <a:spcPct val="150000"/>
                        </a:lnSpc>
                        <a:spcAft>
                          <a:spcPts val="800"/>
                        </a:spcAft>
                      </a:pPr>
                      <a:r>
                        <a:rPr lang="en-ZA" sz="1800" dirty="0">
                          <a:effectLst/>
                        </a:rPr>
                        <a:t>5.1.1 </a:t>
                      </a:r>
                      <a:r>
                        <a:rPr lang="en-US" sz="1800" dirty="0">
                          <a:effectLst/>
                        </a:rPr>
                        <a:t>Increased local and international MOUs signed with strategic partners.</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800"/>
                        </a:spcAft>
                      </a:pPr>
                      <a:r>
                        <a:rPr lang="en-US" sz="1800" dirty="0">
                          <a:effectLst/>
                        </a:rPr>
                        <a:t>5.1.1.1 Number of MOU’’s signed with Strategic partners.</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kern="1200" dirty="0">
                          <a:solidFill>
                            <a:schemeClr val="dk1"/>
                          </a:solidFill>
                          <a:effectLst/>
                        </a:rPr>
                        <a:t>1 MOU signed with strategic partner</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2361544"/>
                  </a:ext>
                </a:extLst>
              </a:tr>
            </a:tbl>
          </a:graphicData>
        </a:graphic>
      </p:graphicFrame>
      <p:pic>
        <p:nvPicPr>
          <p:cNvPr id="5" name="Picture 4" descr="Logo&#10;&#10;Description automatically generated with medium confidence">
            <a:extLst>
              <a:ext uri="{FF2B5EF4-FFF2-40B4-BE49-F238E27FC236}">
                <a16:creationId xmlns:a16="http://schemas.microsoft.com/office/drawing/2014/main" xmlns="" id="{733FB053-808E-4385-AB08-3F842B2F9287}"/>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8382001" y="1194740"/>
            <a:ext cx="3690340" cy="5116220"/>
          </a:xfrm>
          <a:prstGeom prst="rect">
            <a:avLst/>
          </a:prstGeom>
        </p:spPr>
      </p:pic>
    </p:spTree>
    <p:extLst>
      <p:ext uri="{BB962C8B-B14F-4D97-AF65-F5344CB8AC3E}">
        <p14:creationId xmlns:p14="http://schemas.microsoft.com/office/powerpoint/2010/main" xmlns="" val="915520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10256668" y="5274748"/>
            <a:ext cx="1935332" cy="1583252"/>
          </a:xfrm>
          <a:prstGeom prst="rect">
            <a:avLst/>
          </a:prstGeom>
        </p:spPr>
      </p:pic>
      <p:graphicFrame>
        <p:nvGraphicFramePr>
          <p:cNvPr id="5" name="Table 4">
            <a:extLst>
              <a:ext uri="{FF2B5EF4-FFF2-40B4-BE49-F238E27FC236}">
                <a16:creationId xmlns:a16="http://schemas.microsoft.com/office/drawing/2014/main" xmlns="" id="{021A63BE-D594-47D0-8173-78572DA38B91}"/>
              </a:ext>
            </a:extLst>
          </p:cNvPr>
          <p:cNvGraphicFramePr>
            <a:graphicFrameLocks noGrp="1"/>
          </p:cNvGraphicFramePr>
          <p:nvPr>
            <p:extLst>
              <p:ext uri="{D42A27DB-BD31-4B8C-83A1-F6EECF244321}">
                <p14:modId xmlns:p14="http://schemas.microsoft.com/office/powerpoint/2010/main" xmlns="" val="3575516967"/>
              </p:ext>
            </p:extLst>
          </p:nvPr>
        </p:nvGraphicFramePr>
        <p:xfrm>
          <a:off x="294640" y="1698688"/>
          <a:ext cx="11673839" cy="3577330"/>
        </p:xfrm>
        <a:graphic>
          <a:graphicData uri="http://schemas.openxmlformats.org/drawingml/2006/table">
            <a:tbl>
              <a:tblPr firstRow="1" firstCol="1" bandRow="1">
                <a:tableStyleId>{93296810-A885-4BE3-A3E7-6D5BEEA58F35}</a:tableStyleId>
              </a:tblPr>
              <a:tblGrid>
                <a:gridCol w="2018270">
                  <a:extLst>
                    <a:ext uri="{9D8B030D-6E8A-4147-A177-3AD203B41FA5}">
                      <a16:colId xmlns:a16="http://schemas.microsoft.com/office/drawing/2014/main" xmlns="" val="2435721214"/>
                    </a:ext>
                  </a:extLst>
                </a:gridCol>
                <a:gridCol w="2396002">
                  <a:extLst>
                    <a:ext uri="{9D8B030D-6E8A-4147-A177-3AD203B41FA5}">
                      <a16:colId xmlns:a16="http://schemas.microsoft.com/office/drawing/2014/main" xmlns="" val="2555328034"/>
                    </a:ext>
                  </a:extLst>
                </a:gridCol>
                <a:gridCol w="2316883">
                  <a:extLst>
                    <a:ext uri="{9D8B030D-6E8A-4147-A177-3AD203B41FA5}">
                      <a16:colId xmlns:a16="http://schemas.microsoft.com/office/drawing/2014/main" xmlns="" val="1339478568"/>
                    </a:ext>
                  </a:extLst>
                </a:gridCol>
                <a:gridCol w="2341271">
                  <a:extLst>
                    <a:ext uri="{9D8B030D-6E8A-4147-A177-3AD203B41FA5}">
                      <a16:colId xmlns:a16="http://schemas.microsoft.com/office/drawing/2014/main" xmlns="" val="191660553"/>
                    </a:ext>
                  </a:extLst>
                </a:gridCol>
                <a:gridCol w="2601413">
                  <a:extLst>
                    <a:ext uri="{9D8B030D-6E8A-4147-A177-3AD203B41FA5}">
                      <a16:colId xmlns:a16="http://schemas.microsoft.com/office/drawing/2014/main" xmlns="" val="3996679940"/>
                    </a:ext>
                  </a:extLst>
                </a:gridCol>
              </a:tblGrid>
              <a:tr h="435096">
                <a:tc>
                  <a:txBody>
                    <a:bodyPr/>
                    <a:lstStyle/>
                    <a:p>
                      <a:pPr marL="0" marR="0" algn="ctr">
                        <a:lnSpc>
                          <a:spcPct val="150000"/>
                        </a:lnSpc>
                        <a:spcBef>
                          <a:spcPts val="0"/>
                        </a:spcBef>
                        <a:spcAft>
                          <a:spcPts val="0"/>
                        </a:spcAft>
                      </a:pPr>
                      <a:r>
                        <a:rPr lang="en-US" sz="1800" dirty="0">
                          <a:solidFill>
                            <a:schemeClr val="tx1"/>
                          </a:solidFill>
                          <a:effectLst/>
                        </a:rPr>
                        <a:t>Output Indicators</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50000"/>
                        </a:lnSpc>
                        <a:spcBef>
                          <a:spcPts val="0"/>
                        </a:spcBef>
                        <a:spcAft>
                          <a:spcPts val="0"/>
                        </a:spcAft>
                      </a:pPr>
                      <a:r>
                        <a:rPr lang="en-US" sz="1800">
                          <a:solidFill>
                            <a:schemeClr val="tx1"/>
                          </a:solidFill>
                          <a:effectLst/>
                        </a:rPr>
                        <a:t>Q1</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Q2</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Q3</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Q4</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584636"/>
                  </a:ext>
                </a:extLst>
              </a:tr>
              <a:tr h="2228666">
                <a:tc>
                  <a:txBody>
                    <a:bodyPr/>
                    <a:lstStyle/>
                    <a:p>
                      <a:pPr>
                        <a:lnSpc>
                          <a:spcPct val="150000"/>
                        </a:lnSpc>
                        <a:spcAft>
                          <a:spcPts val="800"/>
                        </a:spcAft>
                      </a:pPr>
                      <a:r>
                        <a:rPr lang="en-US" sz="1800" dirty="0">
                          <a:solidFill>
                            <a:schemeClr val="tx1"/>
                          </a:solidFill>
                          <a:effectLst/>
                        </a:rPr>
                        <a:t>Number of MOUs signed with Strategic partners.</a:t>
                      </a:r>
                      <a:endParaRPr lang="en-ZA" sz="1800" dirty="0">
                        <a:solidFill>
                          <a:schemeClr val="tx1"/>
                        </a:solidFill>
                        <a:effectLst/>
                      </a:endParaRPr>
                    </a:p>
                    <a:p>
                      <a:pPr>
                        <a:lnSpc>
                          <a:spcPct val="150000"/>
                        </a:lnSpc>
                        <a:spcAft>
                          <a:spcPts val="800"/>
                        </a:spcAft>
                      </a:pPr>
                      <a:r>
                        <a:rPr lang="en-ZA" sz="1800" dirty="0">
                          <a:solidFill>
                            <a:schemeClr val="tx1"/>
                          </a:solidFill>
                          <a:effectLst/>
                        </a:rPr>
                        <a:t> </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800"/>
                        </a:spcAft>
                        <a:buClrTx/>
                        <a:buSzTx/>
                        <a:buFontTx/>
                        <a:buNone/>
                        <a:tabLst/>
                        <a:defRPr/>
                      </a:pPr>
                      <a:r>
                        <a:rPr lang="en-ZA" sz="1800" dirty="0">
                          <a:solidFill>
                            <a:schemeClr val="tx1"/>
                          </a:solidFill>
                          <a:effectLst/>
                        </a:rPr>
                        <a:t> </a:t>
                      </a:r>
                      <a:r>
                        <a:rPr lang="en-US" sz="1800" dirty="0">
                          <a:solidFill>
                            <a:schemeClr val="tx1"/>
                          </a:solidFill>
                          <a:effectLst/>
                        </a:rPr>
                        <a:t>Engagement of identified strategic partners and drafting of MOU</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p>
                      <a:pPr>
                        <a:lnSpc>
                          <a:spcPct val="150000"/>
                        </a:lnSpc>
                        <a:spcAft>
                          <a:spcPts val="800"/>
                        </a:spcAft>
                      </a:pPr>
                      <a:endParaRPr lang="en-ZA" sz="1800" dirty="0">
                        <a:solidFill>
                          <a:schemeClr val="tx1"/>
                        </a:solidFill>
                        <a:effectLst/>
                      </a:endParaRPr>
                    </a:p>
                    <a:p>
                      <a:pPr>
                        <a:lnSpc>
                          <a:spcPct val="150000"/>
                        </a:lnSpc>
                        <a:spcAft>
                          <a:spcPts val="800"/>
                        </a:spcAft>
                      </a:pPr>
                      <a:r>
                        <a:rPr lang="en-ZA" sz="1800" dirty="0">
                          <a:solidFill>
                            <a:schemeClr val="tx1"/>
                          </a:solidFill>
                          <a:effectLst/>
                        </a:rPr>
                        <a:t> </a:t>
                      </a:r>
                    </a:p>
                    <a:p>
                      <a:pPr>
                        <a:lnSpc>
                          <a:spcPct val="150000"/>
                        </a:lnSpc>
                        <a:spcAft>
                          <a:spcPts val="800"/>
                        </a:spcAft>
                      </a:pPr>
                      <a:r>
                        <a:rPr lang="en-ZA" sz="1800" dirty="0">
                          <a:solidFill>
                            <a:schemeClr val="tx1"/>
                          </a:solidFill>
                          <a:effectLst/>
                        </a:rPr>
                        <a:t> </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800"/>
                        </a:spcAft>
                        <a:buClrTx/>
                        <a:buSzTx/>
                        <a:buFontTx/>
                        <a:buNone/>
                        <a:tabLst/>
                        <a:defRPr/>
                      </a:pPr>
                      <a:r>
                        <a:rPr lang="en-US" sz="1800" dirty="0">
                          <a:solidFill>
                            <a:schemeClr val="tx1"/>
                          </a:solidFill>
                          <a:effectLst/>
                        </a:rPr>
                        <a:t>Draft MOU and implementation plan </a:t>
                      </a:r>
                      <a:r>
                        <a:rPr lang="en-US" sz="1800" dirty="0" err="1">
                          <a:solidFill>
                            <a:schemeClr val="tx1"/>
                          </a:solidFill>
                          <a:effectLst/>
                        </a:rPr>
                        <a:t>finalised</a:t>
                      </a:r>
                      <a:endParaRPr lang="en-ZA" sz="1800" dirty="0">
                        <a:solidFill>
                          <a:schemeClr val="tx1"/>
                        </a:solidFill>
                        <a:effectLst/>
                      </a:endParaRPr>
                    </a:p>
                    <a:p>
                      <a:pPr>
                        <a:lnSpc>
                          <a:spcPct val="150000"/>
                        </a:lnSpc>
                        <a:spcAft>
                          <a:spcPts val="800"/>
                        </a:spcAft>
                      </a:pP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800"/>
                        </a:spcAft>
                        <a:buClrTx/>
                        <a:buSzTx/>
                        <a:buFontTx/>
                        <a:buNone/>
                        <a:tabLst/>
                        <a:defRPr/>
                      </a:pPr>
                      <a:r>
                        <a:rPr lang="en-ZA" sz="1800" dirty="0">
                          <a:solidFill>
                            <a:schemeClr val="tx1"/>
                          </a:solidFill>
                          <a:effectLst/>
                        </a:rPr>
                        <a:t> </a:t>
                      </a:r>
                      <a:r>
                        <a:rPr lang="en-US" sz="1800" dirty="0">
                          <a:solidFill>
                            <a:schemeClr val="tx1"/>
                          </a:solidFill>
                          <a:effectLst/>
                        </a:rPr>
                        <a:t>Submission of the MOU for relevant approval signed and implementation commenced </a:t>
                      </a:r>
                    </a:p>
                    <a:p>
                      <a:pPr>
                        <a:lnSpc>
                          <a:spcPct val="150000"/>
                        </a:lnSpc>
                        <a:spcAft>
                          <a:spcPts val="800"/>
                        </a:spcAft>
                      </a:pPr>
                      <a:endParaRPr lang="en-ZA" sz="1800" dirty="0">
                        <a:solidFill>
                          <a:schemeClr val="tx1"/>
                        </a:solidFill>
                        <a:effectLst/>
                      </a:endParaRPr>
                    </a:p>
                    <a:p>
                      <a:pPr>
                        <a:lnSpc>
                          <a:spcPct val="150000"/>
                        </a:lnSpc>
                        <a:spcAft>
                          <a:spcPts val="800"/>
                        </a:spcAft>
                      </a:pPr>
                      <a:r>
                        <a:rPr lang="en-ZA" sz="1800" dirty="0">
                          <a:solidFill>
                            <a:schemeClr val="tx1"/>
                          </a:solidFill>
                          <a:effectLst/>
                        </a:rPr>
                        <a:t> </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800"/>
                        </a:spcAft>
                        <a:buClrTx/>
                        <a:buSzTx/>
                        <a:buFontTx/>
                        <a:buNone/>
                        <a:tabLst/>
                        <a:defRPr/>
                      </a:pPr>
                      <a:r>
                        <a:rPr lang="en-US" sz="1800" dirty="0">
                          <a:solidFill>
                            <a:schemeClr val="tx1"/>
                          </a:solidFill>
                          <a:effectLst/>
                        </a:rPr>
                        <a:t>1 MOU signed with Strategic partner.</a:t>
                      </a:r>
                      <a:endParaRPr lang="en-ZA" sz="1800" dirty="0">
                        <a:solidFill>
                          <a:schemeClr val="tx1"/>
                        </a:solidFill>
                        <a:effectLst/>
                      </a:endParaRPr>
                    </a:p>
                    <a:p>
                      <a:pPr>
                        <a:lnSpc>
                          <a:spcPct val="150000"/>
                        </a:lnSpc>
                        <a:spcAft>
                          <a:spcPts val="800"/>
                        </a:spcAft>
                      </a:pPr>
                      <a:endParaRPr lang="en-ZA" sz="1800" dirty="0">
                        <a:solidFill>
                          <a:schemeClr val="tx1"/>
                        </a:solidFill>
                        <a:effectLst/>
                      </a:endParaRPr>
                    </a:p>
                    <a:p>
                      <a:pPr>
                        <a:lnSpc>
                          <a:spcPct val="150000"/>
                        </a:lnSpc>
                        <a:spcAft>
                          <a:spcPts val="800"/>
                        </a:spcAft>
                      </a:pPr>
                      <a:r>
                        <a:rPr lang="en-ZA" sz="1800" dirty="0">
                          <a:solidFill>
                            <a:schemeClr val="tx1"/>
                          </a:solidFill>
                          <a:effectLst/>
                        </a:rPr>
                        <a:t> </a:t>
                      </a:r>
                    </a:p>
                    <a:p>
                      <a:pPr>
                        <a:lnSpc>
                          <a:spcPct val="150000"/>
                        </a:lnSpc>
                        <a:spcAft>
                          <a:spcPts val="800"/>
                        </a:spcAft>
                      </a:pPr>
                      <a:r>
                        <a:rPr lang="en-ZA" sz="1800" dirty="0">
                          <a:solidFill>
                            <a:schemeClr val="tx1"/>
                          </a:solidFill>
                          <a:effectLst/>
                        </a:rPr>
                        <a:t> </a:t>
                      </a:r>
                    </a:p>
                    <a:p>
                      <a:pPr>
                        <a:lnSpc>
                          <a:spcPct val="150000"/>
                        </a:lnSpc>
                        <a:spcAft>
                          <a:spcPts val="800"/>
                        </a:spcAft>
                      </a:pPr>
                      <a:r>
                        <a:rPr lang="en-ZA" sz="1800" dirty="0">
                          <a:solidFill>
                            <a:schemeClr val="tx1"/>
                          </a:solidFill>
                          <a:effectLst/>
                        </a:rPr>
                        <a:t> </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17844770"/>
                  </a:ext>
                </a:extLst>
              </a:tr>
            </a:tbl>
          </a:graphicData>
        </a:graphic>
      </p:graphicFrame>
      <p:sp>
        <p:nvSpPr>
          <p:cNvPr id="2" name="Title 1">
            <a:extLst>
              <a:ext uri="{FF2B5EF4-FFF2-40B4-BE49-F238E27FC236}">
                <a16:creationId xmlns:a16="http://schemas.microsoft.com/office/drawing/2014/main" xmlns="" id="{FB37E828-C4A1-42FF-8FD0-ED914DD167F0}"/>
              </a:ext>
            </a:extLst>
          </p:cNvPr>
          <p:cNvSpPr>
            <a:spLocks noGrp="1"/>
          </p:cNvSpPr>
          <p:nvPr>
            <p:ph type="title"/>
          </p:nvPr>
        </p:nvSpPr>
        <p:spPr>
          <a:xfrm>
            <a:off x="838200" y="365125"/>
            <a:ext cx="10515600" cy="691515"/>
          </a:xfrm>
        </p:spPr>
        <p:txBody>
          <a:bodyPr>
            <a:normAutofit fontScale="90000"/>
          </a:bodyPr>
          <a:lstStyle/>
          <a:p>
            <a:r>
              <a:rPr lang="en-US" dirty="0"/>
              <a:t>Strategic Focus 5: Quarterly Targets</a:t>
            </a:r>
            <a:endParaRPr lang="en-ZA" dirty="0"/>
          </a:p>
        </p:txBody>
      </p:sp>
    </p:spTree>
    <p:extLst>
      <p:ext uri="{BB962C8B-B14F-4D97-AF65-F5344CB8AC3E}">
        <p14:creationId xmlns:p14="http://schemas.microsoft.com/office/powerpoint/2010/main" xmlns="" val="2294517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E833A9D8-7ABF-400A-BBBE-C4E34F5E7152}"/>
              </a:ext>
            </a:extLst>
          </p:cNvPr>
          <p:cNvSpPr>
            <a:spLocks noGrp="1"/>
          </p:cNvSpPr>
          <p:nvPr>
            <p:ph type="title"/>
          </p:nvPr>
        </p:nvSpPr>
        <p:spPr>
          <a:xfrm>
            <a:off x="1043631" y="238126"/>
            <a:ext cx="9719619" cy="956614"/>
          </a:xfrm>
        </p:spPr>
        <p:txBody>
          <a:bodyPr anchor="ctr">
            <a:normAutofit/>
          </a:bodyPr>
          <a:lstStyle/>
          <a:p>
            <a:r>
              <a:rPr lang="en-US" sz="3100" dirty="0"/>
              <a:t>Strategic Focus 5: Stakeholder Management &amp; Collaboration</a:t>
            </a:r>
            <a:endParaRPr lang="en-ZA" sz="3100" dirty="0"/>
          </a:p>
        </p:txBody>
      </p:sp>
      <p:sp>
        <p:nvSpPr>
          <p:cNvPr id="8" name="Content Placeholder 7">
            <a:extLst>
              <a:ext uri="{FF2B5EF4-FFF2-40B4-BE49-F238E27FC236}">
                <a16:creationId xmlns:a16="http://schemas.microsoft.com/office/drawing/2014/main" xmlns="" id="{308EB686-EDB1-4261-A4B0-01F0A46FC08A}"/>
              </a:ext>
            </a:extLst>
          </p:cNvPr>
          <p:cNvSpPr>
            <a:spLocks noGrp="1"/>
          </p:cNvSpPr>
          <p:nvPr>
            <p:ph idx="1"/>
          </p:nvPr>
        </p:nvSpPr>
        <p:spPr>
          <a:xfrm>
            <a:off x="195857" y="1943100"/>
            <a:ext cx="10300693" cy="1371600"/>
          </a:xfrm>
        </p:spPr>
        <p:txBody>
          <a:bodyPr anchor="ctr">
            <a:normAutofit/>
          </a:bodyPr>
          <a:lstStyle/>
          <a:p>
            <a:pPr marL="0" indent="0">
              <a:buNone/>
            </a:pPr>
            <a:r>
              <a:rPr lang="en-US" sz="1800" dirty="0"/>
              <a:t>Strategic Objective 5.2: </a:t>
            </a:r>
            <a:r>
              <a:rPr lang="en-ZA" sz="1800" dirty="0">
                <a:effectLst/>
                <a:latin typeface="Arial" panose="020B0604020202020204" pitchFamily="34" charset="0"/>
                <a:ea typeface="Times New Roman" panose="02020603050405020304" pitchFamily="18" charset="0"/>
              </a:rPr>
              <a:t>Improved awareness of the expanded FPB mandate.</a:t>
            </a: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latin typeface="Arial" panose="020B0604020202020204" pitchFamily="34" charset="0"/>
            </a:endParaRPr>
          </a:p>
          <a:p>
            <a:pPr marL="0" indent="0">
              <a:buNone/>
            </a:pPr>
            <a:endParaRPr lang="en-ZA" sz="1800" dirty="0"/>
          </a:p>
        </p:txBody>
      </p:sp>
      <p:graphicFrame>
        <p:nvGraphicFramePr>
          <p:cNvPr id="9" name="Table 9">
            <a:extLst>
              <a:ext uri="{FF2B5EF4-FFF2-40B4-BE49-F238E27FC236}">
                <a16:creationId xmlns:a16="http://schemas.microsoft.com/office/drawing/2014/main" xmlns="" id="{93DB7115-6B80-4C79-ADC9-0C519DF2A266}"/>
              </a:ext>
            </a:extLst>
          </p:cNvPr>
          <p:cNvGraphicFramePr>
            <a:graphicFrameLocks noGrp="1"/>
          </p:cNvGraphicFramePr>
          <p:nvPr>
            <p:extLst>
              <p:ext uri="{D42A27DB-BD31-4B8C-83A1-F6EECF244321}">
                <p14:modId xmlns:p14="http://schemas.microsoft.com/office/powerpoint/2010/main" xmlns="" val="1096771316"/>
              </p:ext>
            </p:extLst>
          </p:nvPr>
        </p:nvGraphicFramePr>
        <p:xfrm>
          <a:off x="195858" y="2162175"/>
          <a:ext cx="7490817" cy="2828925"/>
        </p:xfrm>
        <a:graphic>
          <a:graphicData uri="http://schemas.openxmlformats.org/drawingml/2006/table">
            <a:tbl>
              <a:tblPr firstRow="1" bandRow="1">
                <a:tableStyleId>{93296810-A885-4BE3-A3E7-6D5BEEA58F35}</a:tableStyleId>
              </a:tblPr>
              <a:tblGrid>
                <a:gridCol w="2583683">
                  <a:extLst>
                    <a:ext uri="{9D8B030D-6E8A-4147-A177-3AD203B41FA5}">
                      <a16:colId xmlns:a16="http://schemas.microsoft.com/office/drawing/2014/main" xmlns="" val="284151110"/>
                    </a:ext>
                  </a:extLst>
                </a:gridCol>
                <a:gridCol w="2306075">
                  <a:extLst>
                    <a:ext uri="{9D8B030D-6E8A-4147-A177-3AD203B41FA5}">
                      <a16:colId xmlns:a16="http://schemas.microsoft.com/office/drawing/2014/main" xmlns="" val="576703264"/>
                    </a:ext>
                  </a:extLst>
                </a:gridCol>
                <a:gridCol w="2601059">
                  <a:extLst>
                    <a:ext uri="{9D8B030D-6E8A-4147-A177-3AD203B41FA5}">
                      <a16:colId xmlns:a16="http://schemas.microsoft.com/office/drawing/2014/main" xmlns="" val="2132937417"/>
                    </a:ext>
                  </a:extLst>
                </a:gridCol>
              </a:tblGrid>
              <a:tr h="592533">
                <a:tc>
                  <a:txBody>
                    <a:bodyPr/>
                    <a:lstStyle/>
                    <a:p>
                      <a:r>
                        <a:rPr lang="en-US" sz="1800" dirty="0">
                          <a:solidFill>
                            <a:schemeClr val="tx1"/>
                          </a:solidFill>
                        </a:rPr>
                        <a:t>Outcome</a:t>
                      </a:r>
                      <a:endParaRPr lang="en-ZA" sz="1800" dirty="0">
                        <a:solidFill>
                          <a:schemeClr val="tx1"/>
                        </a:solidFill>
                        <a:latin typeface="Tw Cen MT" panose="020B0602020104020603" pitchFamily="34" charset="0"/>
                      </a:endParaRPr>
                    </a:p>
                  </a:txBody>
                  <a:tcPr/>
                </a:tc>
                <a:tc>
                  <a:txBody>
                    <a:bodyPr/>
                    <a:lstStyle/>
                    <a:p>
                      <a:r>
                        <a:rPr lang="en-US" sz="1800" dirty="0">
                          <a:solidFill>
                            <a:schemeClr val="tx1"/>
                          </a:solidFill>
                        </a:rPr>
                        <a:t>Output Indicator</a:t>
                      </a:r>
                      <a:endParaRPr lang="en-ZA" sz="1800" dirty="0">
                        <a:solidFill>
                          <a:schemeClr val="tx1"/>
                        </a:solidFill>
                        <a:latin typeface="Tw Cen MT" panose="020B0602020104020603" pitchFamily="34" charset="0"/>
                      </a:endParaRPr>
                    </a:p>
                  </a:txBody>
                  <a:tcPr/>
                </a:tc>
                <a:tc>
                  <a:txBody>
                    <a:bodyPr/>
                    <a:lstStyle/>
                    <a:p>
                      <a:r>
                        <a:rPr lang="en-US" sz="1800" dirty="0">
                          <a:solidFill>
                            <a:schemeClr val="tx1"/>
                          </a:solidFill>
                        </a:rPr>
                        <a:t>Annual Target</a:t>
                      </a:r>
                      <a:endParaRPr lang="en-ZA" sz="1800" dirty="0">
                        <a:solidFill>
                          <a:schemeClr val="tx1"/>
                        </a:solidFill>
                        <a:latin typeface="Tw Cen MT" panose="020B0602020104020603" pitchFamily="34" charset="0"/>
                      </a:endParaRPr>
                    </a:p>
                  </a:txBody>
                  <a:tcPr/>
                </a:tc>
                <a:extLst>
                  <a:ext uri="{0D108BD9-81ED-4DB2-BD59-A6C34878D82A}">
                    <a16:rowId xmlns:a16="http://schemas.microsoft.com/office/drawing/2014/main" xmlns="" val="3804271679"/>
                  </a:ext>
                </a:extLst>
              </a:tr>
              <a:tr h="2236392">
                <a:tc>
                  <a:txBody>
                    <a:bodyPr/>
                    <a:lstStyle/>
                    <a:p>
                      <a:pPr>
                        <a:lnSpc>
                          <a:spcPct val="150000"/>
                        </a:lnSpc>
                        <a:spcAft>
                          <a:spcPts val="800"/>
                        </a:spcAft>
                      </a:pPr>
                      <a:r>
                        <a:rPr lang="en-ZA" sz="1800" dirty="0">
                          <a:effectLst/>
                        </a:rPr>
                        <a:t>5.2.1 The public and industry are educated on the expanded FPB mandate</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800" dirty="0">
                          <a:effectLst/>
                        </a:rPr>
                        <a:t>Percentage</a:t>
                      </a:r>
                      <a:r>
                        <a:rPr lang="en-ZA" sz="1800" dirty="0">
                          <a:effectLst/>
                        </a:rPr>
                        <a:t> implementation of the Public Education Plan</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kern="1200" dirty="0">
                          <a:solidFill>
                            <a:schemeClr val="dk1"/>
                          </a:solidFill>
                          <a:effectLst/>
                        </a:rPr>
                        <a:t>100% implementation of the Public Education Plan</a:t>
                      </a:r>
                      <a:endParaRPr lang="en-ZA" sz="18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22361544"/>
                  </a:ext>
                </a:extLst>
              </a:tr>
            </a:tbl>
          </a:graphicData>
        </a:graphic>
      </p:graphicFrame>
      <p:pic>
        <p:nvPicPr>
          <p:cNvPr id="5" name="Picture 4" descr="Logo&#10;&#10;Description automatically generated with medium confidence">
            <a:extLst>
              <a:ext uri="{FF2B5EF4-FFF2-40B4-BE49-F238E27FC236}">
                <a16:creationId xmlns:a16="http://schemas.microsoft.com/office/drawing/2014/main" xmlns="" id="{733FB053-808E-4385-AB08-3F842B2F9287}"/>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8382001" y="1194740"/>
            <a:ext cx="3690340" cy="5116220"/>
          </a:xfrm>
          <a:prstGeom prst="rect">
            <a:avLst/>
          </a:prstGeom>
        </p:spPr>
      </p:pic>
    </p:spTree>
    <p:extLst>
      <p:ext uri="{BB962C8B-B14F-4D97-AF65-F5344CB8AC3E}">
        <p14:creationId xmlns:p14="http://schemas.microsoft.com/office/powerpoint/2010/main" xmlns="" val="1815292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9840108" y="4917440"/>
            <a:ext cx="1935332" cy="1778000"/>
          </a:xfrm>
          <a:prstGeom prst="rect">
            <a:avLst/>
          </a:prstGeom>
        </p:spPr>
      </p:pic>
      <p:graphicFrame>
        <p:nvGraphicFramePr>
          <p:cNvPr id="5" name="Table 4">
            <a:extLst>
              <a:ext uri="{FF2B5EF4-FFF2-40B4-BE49-F238E27FC236}">
                <a16:creationId xmlns:a16="http://schemas.microsoft.com/office/drawing/2014/main" xmlns="" id="{021A63BE-D594-47D0-8173-78572DA38B91}"/>
              </a:ext>
            </a:extLst>
          </p:cNvPr>
          <p:cNvGraphicFramePr>
            <a:graphicFrameLocks noGrp="1"/>
          </p:cNvGraphicFramePr>
          <p:nvPr>
            <p:extLst>
              <p:ext uri="{D42A27DB-BD31-4B8C-83A1-F6EECF244321}">
                <p14:modId xmlns:p14="http://schemas.microsoft.com/office/powerpoint/2010/main" xmlns="" val="1985228052"/>
              </p:ext>
            </p:extLst>
          </p:nvPr>
        </p:nvGraphicFramePr>
        <p:xfrm>
          <a:off x="294640" y="1698688"/>
          <a:ext cx="11673839" cy="2663762"/>
        </p:xfrm>
        <a:graphic>
          <a:graphicData uri="http://schemas.openxmlformats.org/drawingml/2006/table">
            <a:tbl>
              <a:tblPr firstRow="1" firstCol="1" bandRow="1">
                <a:tableStyleId>{93296810-A885-4BE3-A3E7-6D5BEEA58F35}</a:tableStyleId>
              </a:tblPr>
              <a:tblGrid>
                <a:gridCol w="2018270">
                  <a:extLst>
                    <a:ext uri="{9D8B030D-6E8A-4147-A177-3AD203B41FA5}">
                      <a16:colId xmlns:a16="http://schemas.microsoft.com/office/drawing/2014/main" xmlns="" val="2435721214"/>
                    </a:ext>
                  </a:extLst>
                </a:gridCol>
                <a:gridCol w="2396002">
                  <a:extLst>
                    <a:ext uri="{9D8B030D-6E8A-4147-A177-3AD203B41FA5}">
                      <a16:colId xmlns:a16="http://schemas.microsoft.com/office/drawing/2014/main" xmlns="" val="2555328034"/>
                    </a:ext>
                  </a:extLst>
                </a:gridCol>
                <a:gridCol w="2316883">
                  <a:extLst>
                    <a:ext uri="{9D8B030D-6E8A-4147-A177-3AD203B41FA5}">
                      <a16:colId xmlns:a16="http://schemas.microsoft.com/office/drawing/2014/main" xmlns="" val="1339478568"/>
                    </a:ext>
                  </a:extLst>
                </a:gridCol>
                <a:gridCol w="2341271">
                  <a:extLst>
                    <a:ext uri="{9D8B030D-6E8A-4147-A177-3AD203B41FA5}">
                      <a16:colId xmlns:a16="http://schemas.microsoft.com/office/drawing/2014/main" xmlns="" val="191660553"/>
                    </a:ext>
                  </a:extLst>
                </a:gridCol>
                <a:gridCol w="2601413">
                  <a:extLst>
                    <a:ext uri="{9D8B030D-6E8A-4147-A177-3AD203B41FA5}">
                      <a16:colId xmlns:a16="http://schemas.microsoft.com/office/drawing/2014/main" xmlns="" val="3996679940"/>
                    </a:ext>
                  </a:extLst>
                </a:gridCol>
              </a:tblGrid>
              <a:tr h="435096">
                <a:tc>
                  <a:txBody>
                    <a:bodyPr/>
                    <a:lstStyle/>
                    <a:p>
                      <a:pPr marL="0" marR="0" algn="ctr">
                        <a:lnSpc>
                          <a:spcPct val="150000"/>
                        </a:lnSpc>
                        <a:spcBef>
                          <a:spcPts val="0"/>
                        </a:spcBef>
                        <a:spcAft>
                          <a:spcPts val="0"/>
                        </a:spcAft>
                      </a:pPr>
                      <a:r>
                        <a:rPr lang="en-US" sz="1800" dirty="0">
                          <a:solidFill>
                            <a:schemeClr val="tx1"/>
                          </a:solidFill>
                          <a:effectLst/>
                        </a:rPr>
                        <a:t>Output Indicators</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50000"/>
                        </a:lnSpc>
                        <a:spcBef>
                          <a:spcPts val="0"/>
                        </a:spcBef>
                        <a:spcAft>
                          <a:spcPts val="0"/>
                        </a:spcAft>
                      </a:pPr>
                      <a:r>
                        <a:rPr lang="en-US" sz="1800">
                          <a:solidFill>
                            <a:schemeClr val="tx1"/>
                          </a:solidFill>
                          <a:effectLst/>
                        </a:rPr>
                        <a:t>Q1</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Q2</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Q3</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800">
                          <a:solidFill>
                            <a:schemeClr val="tx1"/>
                          </a:solidFill>
                          <a:effectLst/>
                        </a:rPr>
                        <a:t>Q4</a:t>
                      </a:r>
                      <a:endParaRPr lang="en-US" sz="18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94584636"/>
                  </a:ext>
                </a:extLst>
              </a:tr>
              <a:tr h="2228666">
                <a:tc>
                  <a:txBody>
                    <a:bodyPr/>
                    <a:lstStyle/>
                    <a:p>
                      <a:pPr>
                        <a:lnSpc>
                          <a:spcPct val="150000"/>
                        </a:lnSpc>
                        <a:spcAft>
                          <a:spcPts val="800"/>
                        </a:spcAft>
                      </a:pPr>
                      <a:r>
                        <a:rPr lang="en-ZA" sz="1800" dirty="0">
                          <a:solidFill>
                            <a:schemeClr val="tx1"/>
                          </a:solidFill>
                          <a:effectLst/>
                        </a:rPr>
                        <a:t>% implementation of the Public Education Plan</a:t>
                      </a:r>
                    </a:p>
                    <a:p>
                      <a:pPr>
                        <a:lnSpc>
                          <a:spcPct val="150000"/>
                        </a:lnSpc>
                        <a:spcAft>
                          <a:spcPts val="800"/>
                        </a:spcAft>
                      </a:pPr>
                      <a:r>
                        <a:rPr lang="en-ZA" sz="1800" dirty="0">
                          <a:solidFill>
                            <a:schemeClr val="tx1"/>
                          </a:solidFill>
                          <a:effectLst/>
                        </a:rPr>
                        <a:t> </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dirty="0">
                          <a:solidFill>
                            <a:schemeClr val="tx1"/>
                          </a:solidFill>
                          <a:effectLst/>
                        </a:rPr>
                        <a:t>25% implementation of the Public Education Plan</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dirty="0">
                          <a:solidFill>
                            <a:schemeClr val="tx1"/>
                          </a:solidFill>
                          <a:effectLst/>
                        </a:rPr>
                        <a:t>50% implementation of the FPB Public Education plan.</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dirty="0">
                          <a:solidFill>
                            <a:schemeClr val="tx1"/>
                          </a:solidFill>
                          <a:effectLst/>
                        </a:rPr>
                        <a:t>75% implementation of the FPB Public Education plan</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800"/>
                        </a:spcAft>
                      </a:pPr>
                      <a:r>
                        <a:rPr lang="en-ZA" sz="1800" dirty="0">
                          <a:solidFill>
                            <a:schemeClr val="tx1"/>
                          </a:solidFill>
                          <a:effectLst/>
                        </a:rPr>
                        <a:t>100% implementation of the FPB Public Education plan</a:t>
                      </a:r>
                      <a:endParaRPr lang="en-ZA" sz="18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17844770"/>
                  </a:ext>
                </a:extLst>
              </a:tr>
            </a:tbl>
          </a:graphicData>
        </a:graphic>
      </p:graphicFrame>
      <p:sp>
        <p:nvSpPr>
          <p:cNvPr id="2" name="Title 1">
            <a:extLst>
              <a:ext uri="{FF2B5EF4-FFF2-40B4-BE49-F238E27FC236}">
                <a16:creationId xmlns:a16="http://schemas.microsoft.com/office/drawing/2014/main" xmlns="" id="{FB37E828-C4A1-42FF-8FD0-ED914DD167F0}"/>
              </a:ext>
            </a:extLst>
          </p:cNvPr>
          <p:cNvSpPr>
            <a:spLocks noGrp="1"/>
          </p:cNvSpPr>
          <p:nvPr>
            <p:ph type="title"/>
          </p:nvPr>
        </p:nvSpPr>
        <p:spPr>
          <a:xfrm>
            <a:off x="838200" y="365125"/>
            <a:ext cx="10515600" cy="691515"/>
          </a:xfrm>
        </p:spPr>
        <p:txBody>
          <a:bodyPr>
            <a:normAutofit fontScale="90000"/>
          </a:bodyPr>
          <a:lstStyle/>
          <a:p>
            <a:r>
              <a:rPr lang="en-US" dirty="0"/>
              <a:t>Strategic Focus 5: Quarterly Targets</a:t>
            </a:r>
            <a:endParaRPr lang="en-ZA" dirty="0"/>
          </a:p>
        </p:txBody>
      </p:sp>
    </p:spTree>
    <p:extLst>
      <p:ext uri="{BB962C8B-B14F-4D97-AF65-F5344CB8AC3E}">
        <p14:creationId xmlns:p14="http://schemas.microsoft.com/office/powerpoint/2010/main" xmlns="" val="3142087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xmlns="" id="{D4771268-CB57-404A-9271-370EB28F609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28700" y="1967266"/>
            <a:ext cx="2628900" cy="2547257"/>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600" b="1" kern="1200" dirty="0">
                <a:solidFill>
                  <a:srgbClr val="FFFFFF"/>
                </a:solidFill>
                <a:latin typeface="+mj-lt"/>
                <a:ea typeface="+mj-ea"/>
                <a:cs typeface="+mj-cs"/>
              </a:rPr>
              <a:t>	 MTEF Budget</a:t>
            </a:r>
            <a:endParaRPr lang="en-US" sz="3600" kern="1200" dirty="0">
              <a:solidFill>
                <a:srgbClr val="FFFFFF"/>
              </a:solidFill>
              <a:latin typeface="+mj-lt"/>
              <a:ea typeface="+mj-ea"/>
              <a:cs typeface="+mj-cs"/>
            </a:endParaRPr>
          </a:p>
        </p:txBody>
      </p:sp>
      <p:pic>
        <p:nvPicPr>
          <p:cNvPr id="4" name="Picture 3">
            <a:extLst>
              <a:ext uri="{FF2B5EF4-FFF2-40B4-BE49-F238E27FC236}">
                <a16:creationId xmlns:a16="http://schemas.microsoft.com/office/drawing/2014/main" xmlns="" id="{A52F60AF-3C65-46AD-80CE-26D3268776A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4777316" y="682039"/>
            <a:ext cx="6780700" cy="5491593"/>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2E442304-DDBD-4F7B-8017-36BCC863FB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35000" y="640823"/>
            <a:ext cx="3418659" cy="558314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5400" b="1" kern="1200">
                <a:solidFill>
                  <a:schemeClr val="tx1"/>
                </a:solidFill>
                <a:latin typeface="+mj-lt"/>
                <a:ea typeface="+mj-ea"/>
                <a:cs typeface="+mj-cs"/>
              </a:rPr>
              <a:t>			MTEF Budget</a:t>
            </a:r>
            <a:endParaRPr lang="en-US" sz="5400" kern="1200">
              <a:solidFill>
                <a:schemeClr val="tx1"/>
              </a:solidFill>
              <a:latin typeface="+mj-lt"/>
              <a:ea typeface="+mj-ea"/>
              <a:cs typeface="+mj-cs"/>
            </a:endParaRPr>
          </a:p>
        </p:txBody>
      </p:sp>
      <p:sp>
        <p:nvSpPr>
          <p:cNvPr id="15" name="sketch line">
            <a:extLst>
              <a:ext uri="{FF2B5EF4-FFF2-40B4-BE49-F238E27FC236}">
                <a16:creationId xmlns:a16="http://schemas.microsoft.com/office/drawing/2014/main" xmlns="" id="{5E107275-3853-46FD-A241-DE4355A4267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extBox 4">
            <a:extLst>
              <a:ext uri="{FF2B5EF4-FFF2-40B4-BE49-F238E27FC236}">
                <a16:creationId xmlns:a16="http://schemas.microsoft.com/office/drawing/2014/main" xmlns="" id="{CB03D3B3-17BD-825C-F6EE-B3F8FFF7D320}"/>
              </a:ext>
            </a:extLst>
          </p:cNvPr>
          <p:cNvGraphicFramePr/>
          <p:nvPr>
            <p:extLst>
              <p:ext uri="{D42A27DB-BD31-4B8C-83A1-F6EECF244321}">
                <p14:modId xmlns:p14="http://schemas.microsoft.com/office/powerpoint/2010/main" xmlns="" val="287747275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575BD-0744-4A49-9528-C5F5A8CF9DD3}"/>
              </a:ext>
            </a:extLst>
          </p:cNvPr>
          <p:cNvSpPr>
            <a:spLocks noGrp="1"/>
          </p:cNvSpPr>
          <p:nvPr>
            <p:ph type="title"/>
          </p:nvPr>
        </p:nvSpPr>
        <p:spPr/>
        <p:txBody>
          <a:bodyPr/>
          <a:lstStyle/>
          <a:p>
            <a:r>
              <a:rPr lang="en-US"/>
              <a:t>RISKS &amp; MITIGATIONS</a:t>
            </a:r>
            <a:endParaRPr lang="en-ZA" dirty="0"/>
          </a:p>
        </p:txBody>
      </p:sp>
      <p:graphicFrame>
        <p:nvGraphicFramePr>
          <p:cNvPr id="9" name="Table 9">
            <a:extLst>
              <a:ext uri="{FF2B5EF4-FFF2-40B4-BE49-F238E27FC236}">
                <a16:creationId xmlns:a16="http://schemas.microsoft.com/office/drawing/2014/main" xmlns="" id="{0D6EB921-A1EB-449B-9441-342871BAE0E7}"/>
              </a:ext>
            </a:extLst>
          </p:cNvPr>
          <p:cNvGraphicFramePr>
            <a:graphicFrameLocks noGrp="1"/>
          </p:cNvGraphicFramePr>
          <p:nvPr>
            <p:ph idx="1"/>
            <p:extLst>
              <p:ext uri="{D42A27DB-BD31-4B8C-83A1-F6EECF244321}">
                <p14:modId xmlns:p14="http://schemas.microsoft.com/office/powerpoint/2010/main" xmlns="" val="343447418"/>
              </p:ext>
            </p:extLst>
          </p:nvPr>
        </p:nvGraphicFramePr>
        <p:xfrm>
          <a:off x="838200" y="1825625"/>
          <a:ext cx="10515600" cy="4314317"/>
        </p:xfrm>
        <a:graphic>
          <a:graphicData uri="http://schemas.openxmlformats.org/drawingml/2006/table">
            <a:tbl>
              <a:tblPr firstRow="1" bandRow="1">
                <a:tableStyleId>{93296810-A885-4BE3-A3E7-6D5BEEA58F35}</a:tableStyleId>
              </a:tblPr>
              <a:tblGrid>
                <a:gridCol w="2628900">
                  <a:extLst>
                    <a:ext uri="{9D8B030D-6E8A-4147-A177-3AD203B41FA5}">
                      <a16:colId xmlns:a16="http://schemas.microsoft.com/office/drawing/2014/main" xmlns="" val="2383900362"/>
                    </a:ext>
                  </a:extLst>
                </a:gridCol>
                <a:gridCol w="2628900">
                  <a:extLst>
                    <a:ext uri="{9D8B030D-6E8A-4147-A177-3AD203B41FA5}">
                      <a16:colId xmlns:a16="http://schemas.microsoft.com/office/drawing/2014/main" xmlns="" val="56034941"/>
                    </a:ext>
                  </a:extLst>
                </a:gridCol>
                <a:gridCol w="2628900">
                  <a:extLst>
                    <a:ext uri="{9D8B030D-6E8A-4147-A177-3AD203B41FA5}">
                      <a16:colId xmlns:a16="http://schemas.microsoft.com/office/drawing/2014/main" xmlns="" val="1243058195"/>
                    </a:ext>
                  </a:extLst>
                </a:gridCol>
                <a:gridCol w="2628900">
                  <a:extLst>
                    <a:ext uri="{9D8B030D-6E8A-4147-A177-3AD203B41FA5}">
                      <a16:colId xmlns:a16="http://schemas.microsoft.com/office/drawing/2014/main" xmlns="" val="1739313157"/>
                    </a:ext>
                  </a:extLst>
                </a:gridCol>
              </a:tblGrid>
              <a:tr h="370840">
                <a:tc>
                  <a:txBody>
                    <a:bodyPr/>
                    <a:lstStyle/>
                    <a:p>
                      <a:pPr algn="ctr">
                        <a:lnSpc>
                          <a:spcPct val="107000"/>
                        </a:lnSpc>
                        <a:spcAft>
                          <a:spcPts val="800"/>
                        </a:spcAft>
                      </a:pPr>
                      <a:r>
                        <a:rPr lang="en-GB" sz="1100" b="1" dirty="0">
                          <a:solidFill>
                            <a:schemeClr val="tx1"/>
                          </a:solidFill>
                          <a:effectLst/>
                        </a:rPr>
                        <a:t>Strategic Focus </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100" b="1" dirty="0">
                          <a:solidFill>
                            <a:schemeClr val="tx1"/>
                          </a:solidFill>
                          <a:effectLst/>
                        </a:rPr>
                        <a:t>Outcome</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a:solidFill>
                            <a:schemeClr val="tx1"/>
                          </a:solidFill>
                          <a:effectLst/>
                        </a:rPr>
                        <a:t>Key Risk </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dirty="0">
                          <a:solidFill>
                            <a:schemeClr val="tx1"/>
                          </a:solidFill>
                          <a:effectLst/>
                        </a:rPr>
                        <a:t>Risk Mitigation</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0798138"/>
                  </a:ext>
                </a:extLst>
              </a:tr>
              <a:tr h="370840">
                <a:tc rowSpan="2">
                  <a:txBody>
                    <a:bodyPr/>
                    <a:lstStyle/>
                    <a:p>
                      <a:pPr algn="just">
                        <a:lnSpc>
                          <a:spcPct val="115000"/>
                        </a:lnSpc>
                        <a:spcAft>
                          <a:spcPts val="800"/>
                        </a:spcAft>
                      </a:pPr>
                      <a:r>
                        <a:rPr lang="en-ZA" sz="1100" b="1" dirty="0">
                          <a:solidFill>
                            <a:schemeClr val="tx1"/>
                          </a:solidFill>
                          <a:effectLst/>
                        </a:rPr>
                        <a:t>Organizational Transformation</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ZA" sz="1100" dirty="0">
                          <a:solidFill>
                            <a:schemeClr val="tx1"/>
                          </a:solidFill>
                          <a:effectLst/>
                        </a:rPr>
                        <a:t>Digitally Driven Organization</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Inadequate skills and resources to develop and implement the Digital Transformation Strategy.</a:t>
                      </a:r>
                      <a:endParaRPr lang="en-ZA" sz="1100" dirty="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Resistance to change brought about Digital transformation strategy.</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Request additional resources and appoint required skills for digital transformation. </a:t>
                      </a:r>
                      <a:endParaRPr lang="en-ZA" sz="1100" dirty="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Staff workshop and Implementation of the change management program. </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02072300"/>
                  </a:ext>
                </a:extLst>
              </a:tr>
              <a:tr h="370840">
                <a:tc vMerge="1">
                  <a:txBody>
                    <a:bodyPr/>
                    <a:lstStyle/>
                    <a:p>
                      <a:pPr>
                        <a:lnSpc>
                          <a:spcPct val="115000"/>
                        </a:lnSpc>
                        <a:spcAft>
                          <a:spcPts val="800"/>
                        </a:spcAft>
                      </a:pP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ZA" sz="1100">
                          <a:solidFill>
                            <a:schemeClr val="tx1"/>
                          </a:solidFill>
                          <a:effectLst/>
                        </a:rPr>
                        <a:t>Efficient, effective and appropriately resourced regulator</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800"/>
                        </a:spcAft>
                        <a:buFont typeface="Symbol" panose="05050102010706020507" pitchFamily="18" charset="2"/>
                        <a:buChar char=""/>
                      </a:pPr>
                      <a:r>
                        <a:rPr lang="en-ZA" sz="1100" dirty="0">
                          <a:solidFill>
                            <a:schemeClr val="tx1"/>
                          </a:solidFill>
                          <a:effectLst/>
                        </a:rPr>
                        <a:t>Lack of capacity and skills to drive a Human Capital (HC) business improvement strategy.</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800"/>
                        </a:spcAft>
                        <a:buFont typeface="Symbol" panose="05050102010706020507" pitchFamily="18" charset="2"/>
                        <a:buChar char=""/>
                      </a:pPr>
                      <a:r>
                        <a:rPr lang="en-ZA" sz="1100" dirty="0">
                          <a:solidFill>
                            <a:schemeClr val="tx1"/>
                          </a:solidFill>
                          <a:effectLst/>
                        </a:rPr>
                        <a:t>Request additional resources and appoint required skills to drive the HC strategy </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12400527"/>
                  </a:ext>
                </a:extLst>
              </a:tr>
              <a:tr h="370840">
                <a:tc>
                  <a:txBody>
                    <a:bodyPr/>
                    <a:lstStyle/>
                    <a:p>
                      <a:pPr algn="just">
                        <a:lnSpc>
                          <a:spcPct val="115000"/>
                        </a:lnSpc>
                        <a:spcAft>
                          <a:spcPts val="800"/>
                        </a:spcAft>
                      </a:pPr>
                      <a:r>
                        <a:rPr lang="en-ZA" sz="1100" b="1">
                          <a:solidFill>
                            <a:schemeClr val="tx1"/>
                          </a:solidFill>
                          <a:effectLst/>
                        </a:rPr>
                        <a:t>Regulatory Capacity and Enforcement</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US" sz="1100" dirty="0">
                          <a:solidFill>
                            <a:schemeClr val="tx1"/>
                          </a:solidFill>
                          <a:effectLst/>
                        </a:rPr>
                        <a:t>Improved content classification and Licensing </a:t>
                      </a:r>
                      <a:endParaRPr lang="en-ZA" sz="1100" dirty="0">
                        <a:solidFill>
                          <a:schemeClr val="tx1"/>
                        </a:solidFill>
                        <a:effectLst/>
                      </a:endParaRPr>
                    </a:p>
                    <a:p>
                      <a:pPr algn="just">
                        <a:lnSpc>
                          <a:spcPct val="115000"/>
                        </a:lnSpc>
                        <a:spcAft>
                          <a:spcPts val="800"/>
                        </a:spcAft>
                      </a:pPr>
                      <a:r>
                        <a:rPr lang="en-ZA" sz="1100" dirty="0">
                          <a:solidFill>
                            <a:schemeClr val="tx1"/>
                          </a:solidFill>
                          <a:effectLst/>
                        </a:rPr>
                        <a:t> </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800"/>
                        </a:spcAft>
                        <a:buFont typeface="Symbol" panose="05050102010706020507" pitchFamily="18" charset="2"/>
                        <a:buChar char=""/>
                      </a:pPr>
                      <a:r>
                        <a:rPr lang="en-US" sz="1100">
                          <a:solidFill>
                            <a:schemeClr val="tx1"/>
                          </a:solidFill>
                          <a:effectLst/>
                        </a:rPr>
                        <a:t>Inability to complete classification and licensing within the turnaround time due to lack of effective and efficient ICT systems.</a:t>
                      </a:r>
                      <a:endParaRPr lang="en-ZA" sz="110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a:solidFill>
                            <a:schemeClr val="tx1"/>
                          </a:solidFill>
                          <a:effectLst/>
                        </a:rPr>
                        <a:t>Non-adherence to governance framework and standard operating procedures (SOP)</a:t>
                      </a:r>
                      <a:endParaRPr lang="en-ZA" sz="110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a:solidFill>
                            <a:schemeClr val="tx1"/>
                          </a:solidFill>
                          <a:effectLst/>
                        </a:rPr>
                        <a:t>Lack of human resources and financial resources</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Implementation of online content regulation system (OCR system) for remote viewing of content and game classification.</a:t>
                      </a:r>
                      <a:endParaRPr lang="en-ZA" sz="1100" dirty="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Training of Classification staff, classifiers as quality assurers.</a:t>
                      </a:r>
                      <a:endParaRPr lang="en-ZA" sz="1100" dirty="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Increase capacity with the RPA unit</a:t>
                      </a:r>
                      <a:endParaRPr lang="en-ZA" sz="1100" dirty="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Increase financial resources</a:t>
                      </a:r>
                      <a:endParaRPr lang="en-ZA" sz="1100" dirty="0">
                        <a:solidFill>
                          <a:schemeClr val="tx1"/>
                        </a:solidFill>
                        <a:effectLst/>
                      </a:endParaRPr>
                    </a:p>
                    <a:p>
                      <a:pPr marL="342900" lvl="0" indent="-342900" algn="just">
                        <a:lnSpc>
                          <a:spcPct val="115000"/>
                        </a:lnSpc>
                        <a:spcAft>
                          <a:spcPts val="800"/>
                        </a:spcAft>
                        <a:buFont typeface="Symbol" panose="05050102010706020507" pitchFamily="18" charset="2"/>
                        <a:buChar char=""/>
                      </a:pPr>
                      <a:r>
                        <a:rPr lang="en-US" sz="1100" dirty="0">
                          <a:solidFill>
                            <a:schemeClr val="tx1"/>
                          </a:solidFill>
                          <a:effectLst/>
                        </a:rPr>
                        <a:t>Partnerships with global research institutions</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15675986"/>
                  </a:ext>
                </a:extLst>
              </a:tr>
            </a:tbl>
          </a:graphicData>
        </a:graphic>
      </p:graphicFrame>
    </p:spTree>
    <p:extLst>
      <p:ext uri="{BB962C8B-B14F-4D97-AF65-F5344CB8AC3E}">
        <p14:creationId xmlns:p14="http://schemas.microsoft.com/office/powerpoint/2010/main" xmlns="" val="126924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575BD-0744-4A49-9528-C5F5A8CF9DD3}"/>
              </a:ext>
            </a:extLst>
          </p:cNvPr>
          <p:cNvSpPr>
            <a:spLocks noGrp="1"/>
          </p:cNvSpPr>
          <p:nvPr>
            <p:ph type="title"/>
          </p:nvPr>
        </p:nvSpPr>
        <p:spPr/>
        <p:txBody>
          <a:bodyPr/>
          <a:lstStyle/>
          <a:p>
            <a:r>
              <a:rPr lang="en-US"/>
              <a:t>RISKS &amp; MITIGATIONS</a:t>
            </a:r>
            <a:endParaRPr lang="en-ZA" dirty="0"/>
          </a:p>
        </p:txBody>
      </p:sp>
      <p:graphicFrame>
        <p:nvGraphicFramePr>
          <p:cNvPr id="9" name="Table 9">
            <a:extLst>
              <a:ext uri="{FF2B5EF4-FFF2-40B4-BE49-F238E27FC236}">
                <a16:creationId xmlns:a16="http://schemas.microsoft.com/office/drawing/2014/main" xmlns="" id="{0D6EB921-A1EB-449B-9441-342871BAE0E7}"/>
              </a:ext>
            </a:extLst>
          </p:cNvPr>
          <p:cNvGraphicFramePr>
            <a:graphicFrameLocks noGrp="1"/>
          </p:cNvGraphicFramePr>
          <p:nvPr>
            <p:ph idx="1"/>
            <p:extLst>
              <p:ext uri="{D42A27DB-BD31-4B8C-83A1-F6EECF244321}">
                <p14:modId xmlns:p14="http://schemas.microsoft.com/office/powerpoint/2010/main" xmlns="" val="476490779"/>
              </p:ext>
            </p:extLst>
          </p:nvPr>
        </p:nvGraphicFramePr>
        <p:xfrm>
          <a:off x="514350" y="1758950"/>
          <a:ext cx="10515600" cy="4376928"/>
        </p:xfrm>
        <a:graphic>
          <a:graphicData uri="http://schemas.openxmlformats.org/drawingml/2006/table">
            <a:tbl>
              <a:tblPr firstRow="1" bandRow="1">
                <a:tableStyleId>{93296810-A885-4BE3-A3E7-6D5BEEA58F35}</a:tableStyleId>
              </a:tblPr>
              <a:tblGrid>
                <a:gridCol w="2628900">
                  <a:extLst>
                    <a:ext uri="{9D8B030D-6E8A-4147-A177-3AD203B41FA5}">
                      <a16:colId xmlns:a16="http://schemas.microsoft.com/office/drawing/2014/main" xmlns="" val="2383900362"/>
                    </a:ext>
                  </a:extLst>
                </a:gridCol>
                <a:gridCol w="2628900">
                  <a:extLst>
                    <a:ext uri="{9D8B030D-6E8A-4147-A177-3AD203B41FA5}">
                      <a16:colId xmlns:a16="http://schemas.microsoft.com/office/drawing/2014/main" xmlns="" val="56034941"/>
                    </a:ext>
                  </a:extLst>
                </a:gridCol>
                <a:gridCol w="2628900">
                  <a:extLst>
                    <a:ext uri="{9D8B030D-6E8A-4147-A177-3AD203B41FA5}">
                      <a16:colId xmlns:a16="http://schemas.microsoft.com/office/drawing/2014/main" xmlns="" val="1243058195"/>
                    </a:ext>
                  </a:extLst>
                </a:gridCol>
                <a:gridCol w="2628900">
                  <a:extLst>
                    <a:ext uri="{9D8B030D-6E8A-4147-A177-3AD203B41FA5}">
                      <a16:colId xmlns:a16="http://schemas.microsoft.com/office/drawing/2014/main" xmlns="" val="1739313157"/>
                    </a:ext>
                  </a:extLst>
                </a:gridCol>
              </a:tblGrid>
              <a:tr h="370840">
                <a:tc>
                  <a:txBody>
                    <a:bodyPr/>
                    <a:lstStyle/>
                    <a:p>
                      <a:pPr algn="ctr">
                        <a:lnSpc>
                          <a:spcPct val="107000"/>
                        </a:lnSpc>
                        <a:spcAft>
                          <a:spcPts val="800"/>
                        </a:spcAft>
                      </a:pPr>
                      <a:r>
                        <a:rPr lang="en-GB" sz="1100" b="1">
                          <a:solidFill>
                            <a:schemeClr val="tx1"/>
                          </a:solidFill>
                          <a:effectLst/>
                        </a:rPr>
                        <a:t>Strategic Focus </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100" b="1" dirty="0">
                          <a:solidFill>
                            <a:schemeClr val="tx1"/>
                          </a:solidFill>
                          <a:effectLst/>
                        </a:rPr>
                        <a:t>Outcome</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a:solidFill>
                            <a:schemeClr val="tx1"/>
                          </a:solidFill>
                          <a:effectLst/>
                        </a:rPr>
                        <a:t>Key Risk </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dirty="0">
                          <a:solidFill>
                            <a:schemeClr val="tx1"/>
                          </a:solidFill>
                          <a:effectLst/>
                        </a:rPr>
                        <a:t>Risk Mitigation</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0798138"/>
                  </a:ext>
                </a:extLst>
              </a:tr>
              <a:tr h="370840">
                <a:tc rowSpan="4">
                  <a:txBody>
                    <a:bodyPr/>
                    <a:lstStyle/>
                    <a:p>
                      <a:pPr>
                        <a:lnSpc>
                          <a:spcPct val="115000"/>
                        </a:lnSpc>
                        <a:spcAft>
                          <a:spcPts val="800"/>
                        </a:spcAft>
                      </a:pPr>
                      <a:r>
                        <a:rPr lang="en-ZA" sz="1100" b="1" dirty="0">
                          <a:effectLst/>
                        </a:rPr>
                        <a:t>Regulatory Capacity and Enforcement</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Improved online content regulation </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buFont typeface="Symbol" panose="05050102010706020507" pitchFamily="18" charset="2"/>
                        <a:buChar char=""/>
                      </a:pPr>
                      <a:r>
                        <a:rPr lang="en-US" sz="1100">
                          <a:effectLst/>
                          <a:latin typeface="Arial" panose="020B0604020202020204" pitchFamily="34" charset="0"/>
                          <a:ea typeface="Calibri" panose="020F0502020204030204" pitchFamily="34" charset="0"/>
                          <a:cs typeface="Times New Roman" panose="02020603050405020304" pitchFamily="18" charset="0"/>
                        </a:rPr>
                        <a:t>Lack of capacity to conclude online commercial agreements and develop regulatory instruments.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cs typeface="Times New Roman" panose="02020603050405020304" pitchFamily="18" charset="0"/>
                        </a:rPr>
                        <a:t>Request additional human resources for concluding online commercial agreements and develop regulatory instruments.</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02072300"/>
                  </a:ext>
                </a:extLst>
              </a:tr>
              <a:tr h="370840">
                <a:tc vMerge="1">
                  <a:txBody>
                    <a:bodyPr/>
                    <a:lstStyle/>
                    <a:p>
                      <a:pPr>
                        <a:lnSpc>
                          <a:spcPct val="115000"/>
                        </a:lnSpc>
                        <a:spcAft>
                          <a:spcPts val="800"/>
                        </a:spcAft>
                      </a:pP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Regulatory frameworks for the Implementation of FP Amendment Act developed and/or updated</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buFont typeface="Symbol" panose="05050102010706020507" pitchFamily="18" charset="2"/>
                        <a:buChar char=""/>
                      </a:pPr>
                      <a:r>
                        <a:rPr lang="en-US" sz="1100">
                          <a:effectLst/>
                          <a:latin typeface="Arial" panose="020B0604020202020204" pitchFamily="34" charset="0"/>
                          <a:ea typeface="Calibri" panose="020F0502020204030204" pitchFamily="34" charset="0"/>
                          <a:cs typeface="Times New Roman" panose="02020603050405020304" pitchFamily="18" charset="0"/>
                        </a:rPr>
                        <a:t>Delays is the development and approval of the framework. </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cs typeface="Times New Roman" panose="02020603050405020304" pitchFamily="18" charset="0"/>
                        </a:rPr>
                        <a:t>Develop, implement and monitor project plan for the process.</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12400527"/>
                  </a:ext>
                </a:extLst>
              </a:tr>
              <a:tr h="125857">
                <a:tc vMerge="1">
                  <a:txBody>
                    <a:bodyPr/>
                    <a:lstStyle/>
                    <a:p>
                      <a:pPr>
                        <a:lnSpc>
                          <a:spcPct val="115000"/>
                        </a:lnSpc>
                        <a:spcAft>
                          <a:spcPts val="800"/>
                        </a:spcAft>
                      </a:pP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Implementation of FP Amendment Act developed and/or updated</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buFont typeface="Symbol" panose="05050102010706020507" pitchFamily="18" charset="2"/>
                        <a:buChar char=""/>
                      </a:pPr>
                      <a:r>
                        <a:rPr lang="en-ZA" sz="1100">
                          <a:effectLst/>
                          <a:latin typeface="Arial" panose="020B0604020202020204" pitchFamily="34" charset="0"/>
                          <a:ea typeface="Times New Roman" panose="02020603050405020304" pitchFamily="18" charset="0"/>
                          <a:cs typeface="Times New Roman" panose="02020603050405020304" pitchFamily="18" charset="0"/>
                        </a:rPr>
                        <a:t>Non-alignment of FPB institutional structure and lack of capacity to implement FP Amendment Act.</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ZA" sz="1100">
                          <a:effectLst/>
                          <a:latin typeface="Arial" panose="020B0604020202020204" pitchFamily="34" charset="0"/>
                          <a:ea typeface="Times New Roman" panose="02020603050405020304" pitchFamily="18" charset="0"/>
                          <a:cs typeface="Times New Roman" panose="02020603050405020304" pitchFamily="18" charset="0"/>
                        </a:rPr>
                        <a:t>Develop an aligned institutional structure in line with the FP Amendment act mandate and capacitate with relevant resources and skills. </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15675986"/>
                  </a:ext>
                </a:extLst>
              </a:tr>
              <a:tr h="125857">
                <a:tc vMerge="1">
                  <a:txBody>
                    <a:bodyPr/>
                    <a:lstStyle/>
                    <a:p>
                      <a:pPr>
                        <a:lnSpc>
                          <a:spcPct val="115000"/>
                        </a:lnSpc>
                        <a:spcAft>
                          <a:spcPts val="800"/>
                        </a:spcAft>
                      </a:pP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800"/>
                        </a:spcAft>
                      </a:pPr>
                      <a:r>
                        <a:rPr lang="en-US" sz="1100">
                          <a:effectLst/>
                          <a:latin typeface="Arial" panose="020B0604020202020204" pitchFamily="34" charset="0"/>
                          <a:ea typeface="Calibri" panose="020F0502020204030204" pitchFamily="34" charset="0"/>
                          <a:cs typeface="Times New Roman" panose="02020603050405020304" pitchFamily="18" charset="0"/>
                        </a:rPr>
                        <a:t>Effective and efficient compliance and Enforcement </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US" sz="1100">
                          <a:effectLst/>
                          <a:latin typeface="Arial" panose="020B0604020202020204" pitchFamily="34" charset="0"/>
                          <a:ea typeface="Calibri" panose="020F0502020204030204" pitchFamily="34" charset="0"/>
                          <a:cs typeface="Times New Roman" panose="02020603050405020304" pitchFamily="18" charset="0"/>
                        </a:rPr>
                        <a:t>Inadequate capacity to conclude Enforcement matters within stipulated timeframe.</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cs typeface="Times New Roman" panose="02020603050405020304" pitchFamily="18" charset="0"/>
                        </a:rPr>
                        <a:t>Appoint appropriate capacity for the enforcement committee (Committee, admin and support)</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Develop regulations for the enforcement committee</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cs typeface="Times New Roman" panose="02020603050405020304" pitchFamily="18" charset="0"/>
                        </a:rPr>
                        <a:t>Additional human resources and upskilling the compliance and child protection teams </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36778793"/>
                  </a:ext>
                </a:extLst>
              </a:tr>
            </a:tbl>
          </a:graphicData>
        </a:graphic>
      </p:graphicFrame>
    </p:spTree>
    <p:extLst>
      <p:ext uri="{BB962C8B-B14F-4D97-AF65-F5344CB8AC3E}">
        <p14:creationId xmlns:p14="http://schemas.microsoft.com/office/powerpoint/2010/main" xmlns="" val="303186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575BD-0744-4A49-9528-C5F5A8CF9DD3}"/>
              </a:ext>
            </a:extLst>
          </p:cNvPr>
          <p:cNvSpPr>
            <a:spLocks noGrp="1"/>
          </p:cNvSpPr>
          <p:nvPr>
            <p:ph type="title"/>
          </p:nvPr>
        </p:nvSpPr>
        <p:spPr/>
        <p:txBody>
          <a:bodyPr/>
          <a:lstStyle/>
          <a:p>
            <a:r>
              <a:rPr lang="en-US"/>
              <a:t>RISKS &amp; MITIGATIONS</a:t>
            </a:r>
            <a:endParaRPr lang="en-ZA" dirty="0"/>
          </a:p>
        </p:txBody>
      </p:sp>
      <p:graphicFrame>
        <p:nvGraphicFramePr>
          <p:cNvPr id="9" name="Table 9">
            <a:extLst>
              <a:ext uri="{FF2B5EF4-FFF2-40B4-BE49-F238E27FC236}">
                <a16:creationId xmlns:a16="http://schemas.microsoft.com/office/drawing/2014/main" xmlns="" id="{0D6EB921-A1EB-449B-9441-342871BAE0E7}"/>
              </a:ext>
            </a:extLst>
          </p:cNvPr>
          <p:cNvGraphicFramePr>
            <a:graphicFrameLocks noGrp="1"/>
          </p:cNvGraphicFramePr>
          <p:nvPr>
            <p:ph idx="1"/>
            <p:extLst>
              <p:ext uri="{D42A27DB-BD31-4B8C-83A1-F6EECF244321}">
                <p14:modId xmlns:p14="http://schemas.microsoft.com/office/powerpoint/2010/main" xmlns="" val="290539918"/>
              </p:ext>
            </p:extLst>
          </p:nvPr>
        </p:nvGraphicFramePr>
        <p:xfrm>
          <a:off x="514350" y="1758950"/>
          <a:ext cx="10515600" cy="4424172"/>
        </p:xfrm>
        <a:graphic>
          <a:graphicData uri="http://schemas.openxmlformats.org/drawingml/2006/table">
            <a:tbl>
              <a:tblPr firstRow="1" bandRow="1">
                <a:tableStyleId>{93296810-A885-4BE3-A3E7-6D5BEEA58F35}</a:tableStyleId>
              </a:tblPr>
              <a:tblGrid>
                <a:gridCol w="2628900">
                  <a:extLst>
                    <a:ext uri="{9D8B030D-6E8A-4147-A177-3AD203B41FA5}">
                      <a16:colId xmlns:a16="http://schemas.microsoft.com/office/drawing/2014/main" xmlns="" val="2383900362"/>
                    </a:ext>
                  </a:extLst>
                </a:gridCol>
                <a:gridCol w="2628900">
                  <a:extLst>
                    <a:ext uri="{9D8B030D-6E8A-4147-A177-3AD203B41FA5}">
                      <a16:colId xmlns:a16="http://schemas.microsoft.com/office/drawing/2014/main" xmlns="" val="56034941"/>
                    </a:ext>
                  </a:extLst>
                </a:gridCol>
                <a:gridCol w="2628900">
                  <a:extLst>
                    <a:ext uri="{9D8B030D-6E8A-4147-A177-3AD203B41FA5}">
                      <a16:colId xmlns:a16="http://schemas.microsoft.com/office/drawing/2014/main" xmlns="" val="1243058195"/>
                    </a:ext>
                  </a:extLst>
                </a:gridCol>
                <a:gridCol w="2628900">
                  <a:extLst>
                    <a:ext uri="{9D8B030D-6E8A-4147-A177-3AD203B41FA5}">
                      <a16:colId xmlns:a16="http://schemas.microsoft.com/office/drawing/2014/main" xmlns="" val="1739313157"/>
                    </a:ext>
                  </a:extLst>
                </a:gridCol>
              </a:tblGrid>
              <a:tr h="370840">
                <a:tc>
                  <a:txBody>
                    <a:bodyPr/>
                    <a:lstStyle/>
                    <a:p>
                      <a:pPr algn="ctr">
                        <a:lnSpc>
                          <a:spcPct val="107000"/>
                        </a:lnSpc>
                        <a:spcAft>
                          <a:spcPts val="800"/>
                        </a:spcAft>
                      </a:pPr>
                      <a:r>
                        <a:rPr lang="en-GB" sz="1100" b="1">
                          <a:solidFill>
                            <a:schemeClr val="tx1"/>
                          </a:solidFill>
                          <a:effectLst/>
                        </a:rPr>
                        <a:t>Strategic Focus </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100" b="1" dirty="0">
                          <a:solidFill>
                            <a:schemeClr val="tx1"/>
                          </a:solidFill>
                          <a:effectLst/>
                        </a:rPr>
                        <a:t>Outcome</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a:solidFill>
                            <a:schemeClr val="tx1"/>
                          </a:solidFill>
                          <a:effectLst/>
                        </a:rPr>
                        <a:t>Key Risk </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dirty="0">
                          <a:solidFill>
                            <a:schemeClr val="tx1"/>
                          </a:solidFill>
                          <a:effectLst/>
                        </a:rPr>
                        <a:t>Risk Mitigation</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0798138"/>
                  </a:ext>
                </a:extLst>
              </a:tr>
              <a:tr h="370840">
                <a:tc>
                  <a:txBody>
                    <a:bodyPr/>
                    <a:lstStyle/>
                    <a:p>
                      <a:pPr>
                        <a:lnSpc>
                          <a:spcPct val="115000"/>
                        </a:lnSpc>
                        <a:spcAft>
                          <a:spcPts val="800"/>
                        </a:spcAft>
                      </a:pPr>
                      <a:r>
                        <a:rPr lang="en-ZA" sz="1100" b="1">
                          <a:effectLst/>
                          <a:latin typeface="Arial" panose="020B0604020202020204" pitchFamily="34" charset="0"/>
                          <a:ea typeface="Calibri" panose="020F0502020204030204" pitchFamily="34" charset="0"/>
                          <a:cs typeface="Times New Roman" panose="02020603050405020304" pitchFamily="18" charset="0"/>
                        </a:rPr>
                        <a:t>Customer Focus </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80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Efficient service delivery</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ZA" sz="1100">
                          <a:effectLst/>
                          <a:latin typeface="Arial" panose="020B0604020202020204" pitchFamily="34" charset="0"/>
                          <a:ea typeface="Calibri" panose="020F0502020204030204" pitchFamily="34" charset="0"/>
                          <a:cs typeface="Times New Roman" panose="02020603050405020304" pitchFamily="18" charset="0"/>
                        </a:rPr>
                        <a:t>Inability to respond to queries / complaints within turnaround times due to lack of effective and efficient ICT systems.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a:effectLst/>
                          <a:latin typeface="Arial" panose="020B0604020202020204" pitchFamily="34" charset="0"/>
                          <a:ea typeface="Calibri" panose="020F0502020204030204" pitchFamily="34" charset="0"/>
                          <a:cs typeface="Times New Roman" panose="02020603050405020304" pitchFamily="18" charset="0"/>
                        </a:rPr>
                        <a:t>Lack of capacity, skills and knowledge to respond to queries / complaints within turnaround times.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a:effectLst/>
                          <a:latin typeface="Arial" panose="020B0604020202020204" pitchFamily="34" charset="0"/>
                          <a:ea typeface="Calibri" panose="020F0502020204030204" pitchFamily="34" charset="0"/>
                          <a:cs typeface="Times New Roman" panose="02020603050405020304" pitchFamily="18" charset="0"/>
                        </a:rPr>
                        <a:t>Lack of online platform in place for consumers to report complains.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Daily testing of ICT systems</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Investigate enhancements of ICT systems</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Request additional capacity</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Training / upskilling of relevant staff</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Development of online reporting channels for consumers</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en-ZA" sz="11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02072300"/>
                  </a:ext>
                </a:extLst>
              </a:tr>
              <a:tr h="370840">
                <a:tc>
                  <a:txBody>
                    <a:bodyPr/>
                    <a:lstStyle/>
                    <a:p>
                      <a:pPr>
                        <a:lnSpc>
                          <a:spcPct val="115000"/>
                        </a:lnSpc>
                        <a:spcBef>
                          <a:spcPts val="200"/>
                        </a:spcBef>
                        <a:spcAft>
                          <a:spcPts val="80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Financial Sustainability</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20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Maximize Non-Government Revenue</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Distributors exiting the market due to economic conditions.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US"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Non-payment of regulated fees by Distributors.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US"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Fees charged should be flexible and take note of economic conditions. </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US"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Compliance monitoring SOPS and Finance SOPS to be comprehensive to bring all players into the net and ensure they are billed at the correct rate and in the correct period.</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29893710"/>
                  </a:ext>
                </a:extLst>
              </a:tr>
            </a:tbl>
          </a:graphicData>
        </a:graphic>
      </p:graphicFrame>
    </p:spTree>
    <p:extLst>
      <p:ext uri="{BB962C8B-B14F-4D97-AF65-F5344CB8AC3E}">
        <p14:creationId xmlns:p14="http://schemas.microsoft.com/office/powerpoint/2010/main" xmlns="" val="148187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xmlns="" id="{B0B8DCBA-FEED-46EF-A140-35B904015B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xmlns="" id="{AE1C45F0-260A-458C-96ED-C1F6D215121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 y="1062849"/>
            <a:ext cx="731521" cy="673460"/>
            <a:chOff x="3940602" y="308034"/>
            <a:chExt cx="2116791" cy="3428999"/>
          </a:xfrm>
          <a:solidFill>
            <a:schemeClr val="accent4"/>
          </a:solidFill>
        </p:grpSpPr>
        <p:sp>
          <p:nvSpPr>
            <p:cNvPr id="34" name="Rectangle 33">
              <a:extLst>
                <a:ext uri="{FF2B5EF4-FFF2-40B4-BE49-F238E27FC236}">
                  <a16:creationId xmlns:a16="http://schemas.microsoft.com/office/drawing/2014/main" xmlns="" id="{A6604B49-AD5C-4590-B051-06C8222ECD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743ECCAF-29C5-4537-947C-7EA1292463D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xmlns="" id="{ED49787B-8DE6-4467-AD0A-8DECC6E0C2D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xmlns="" id="{D5B0017B-2ECA-49AF-B397-DC140825DF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6F8999B-35D7-4826-899F-DE8DC346E4E6}"/>
              </a:ext>
            </a:extLst>
          </p:cNvPr>
          <p:cNvSpPr>
            <a:spLocks noGrp="1"/>
          </p:cNvSpPr>
          <p:nvPr>
            <p:ph type="title"/>
          </p:nvPr>
        </p:nvSpPr>
        <p:spPr>
          <a:xfrm>
            <a:off x="1043631" y="873940"/>
            <a:ext cx="4928291" cy="1035781"/>
          </a:xfrm>
        </p:spPr>
        <p:txBody>
          <a:bodyPr vert="horz" lIns="91440" tIns="45720" rIns="91440" bIns="45720" rtlCol="0" anchor="ctr">
            <a:normAutofit/>
          </a:bodyPr>
          <a:lstStyle/>
          <a:p>
            <a:r>
              <a:rPr lang="en-US" sz="3600" dirty="0"/>
              <a:t>Organizational identity</a:t>
            </a:r>
          </a:p>
        </p:txBody>
      </p:sp>
      <p:sp>
        <p:nvSpPr>
          <p:cNvPr id="6" name="TextBox 5">
            <a:extLst>
              <a:ext uri="{FF2B5EF4-FFF2-40B4-BE49-F238E27FC236}">
                <a16:creationId xmlns:a16="http://schemas.microsoft.com/office/drawing/2014/main" xmlns="" id="{DF328C13-3512-480D-BFCD-56FA3066FC7B}"/>
              </a:ext>
            </a:extLst>
          </p:cNvPr>
          <p:cNvSpPr txBox="1"/>
          <p:nvPr/>
        </p:nvSpPr>
        <p:spPr>
          <a:xfrm>
            <a:off x="267837" y="2524721"/>
            <a:ext cx="5768821" cy="3789496"/>
          </a:xfrm>
          <a:prstGeom prst="rect">
            <a:avLst/>
          </a:prstGeom>
        </p:spPr>
        <p:txBody>
          <a:bodyPr vert="horz" lIns="91440" tIns="45720" rIns="91440" bIns="45720" rtlCol="0" anchor="ctr">
            <a:normAutofit lnSpcReduction="10000"/>
          </a:bodyPr>
          <a:lstStyle/>
          <a:p>
            <a:pPr indent="-228600">
              <a:lnSpc>
                <a:spcPct val="90000"/>
              </a:lnSpc>
              <a:spcAft>
                <a:spcPts val="600"/>
              </a:spcAft>
              <a:buFont typeface="Arial" panose="020B0604020202020204" pitchFamily="34" charset="0"/>
              <a:buChar char="•"/>
            </a:pPr>
            <a:r>
              <a:rPr lang="en-US" sz="2400" b="1" dirty="0">
                <a:effectLst/>
                <a:latin typeface="Tw Cen MT" panose="020B0602020104020603" pitchFamily="34" charset="0"/>
              </a:rPr>
              <a:t>Mission</a:t>
            </a:r>
          </a:p>
          <a:p>
            <a:pPr>
              <a:lnSpc>
                <a:spcPct val="90000"/>
              </a:lnSpc>
              <a:spcAft>
                <a:spcPts val="800"/>
              </a:spcAft>
            </a:pPr>
            <a:r>
              <a:rPr lang="en-US" sz="2400" dirty="0">
                <a:effectLst/>
                <a:latin typeface="Tw Cen MT" panose="020B0602020104020603" pitchFamily="34" charset="0"/>
              </a:rPr>
              <a:t>To regulate media content and protect the public from harmful and prohibited content.</a:t>
            </a:r>
          </a:p>
          <a:p>
            <a:pPr marL="342900" indent="-228600">
              <a:lnSpc>
                <a:spcPct val="90000"/>
              </a:lnSpc>
              <a:spcAft>
                <a:spcPts val="800"/>
              </a:spcAft>
              <a:buFont typeface="Arial" panose="020B0604020202020204" pitchFamily="34" charset="0"/>
              <a:buChar char="•"/>
            </a:pPr>
            <a:r>
              <a:rPr lang="en-US" sz="2400" b="1" dirty="0">
                <a:effectLst/>
                <a:latin typeface="Tw Cen MT" panose="020B0602020104020603" pitchFamily="34" charset="0"/>
              </a:rPr>
              <a:t>Vision </a:t>
            </a:r>
          </a:p>
          <a:p>
            <a:pPr>
              <a:lnSpc>
                <a:spcPct val="90000"/>
              </a:lnSpc>
              <a:spcAft>
                <a:spcPts val="800"/>
              </a:spcAft>
            </a:pPr>
            <a:r>
              <a:rPr lang="en-US" sz="2400" dirty="0">
                <a:effectLst/>
                <a:latin typeface="Tw Cen MT" panose="020B0602020104020603" pitchFamily="34" charset="0"/>
              </a:rPr>
              <a:t>A credible and leading global content regulator, trusted by the industry and the public. </a:t>
            </a:r>
          </a:p>
          <a:p>
            <a:pPr marL="285750" indent="-228600">
              <a:lnSpc>
                <a:spcPct val="90000"/>
              </a:lnSpc>
              <a:spcAft>
                <a:spcPts val="800"/>
              </a:spcAft>
              <a:buFont typeface="Arial" panose="020B0604020202020204" pitchFamily="34" charset="0"/>
              <a:buChar char="•"/>
            </a:pPr>
            <a:r>
              <a:rPr lang="en-US" sz="2400" b="1" dirty="0">
                <a:latin typeface="Tw Cen MT" panose="020B0602020104020603" pitchFamily="34" charset="0"/>
              </a:rPr>
              <a:t>Impact Statement</a:t>
            </a:r>
            <a:endParaRPr lang="en-US" sz="2400" b="1" dirty="0">
              <a:effectLst/>
              <a:latin typeface="Tw Cen MT" panose="020B0602020104020603" pitchFamily="34" charset="0"/>
            </a:endParaRPr>
          </a:p>
          <a:p>
            <a:pPr>
              <a:lnSpc>
                <a:spcPct val="90000"/>
              </a:lnSpc>
              <a:spcAft>
                <a:spcPts val="800"/>
              </a:spcAft>
            </a:pPr>
            <a:r>
              <a:rPr lang="en-US" sz="2400" dirty="0">
                <a:effectLst/>
                <a:latin typeface="Tw Cen MT" panose="020B0602020104020603" pitchFamily="34" charset="0"/>
              </a:rPr>
              <a:t>An effective regulator of content that empowers and protects the public.</a:t>
            </a:r>
          </a:p>
          <a:p>
            <a:pPr indent="-228600">
              <a:lnSpc>
                <a:spcPct val="90000"/>
              </a:lnSpc>
              <a:spcAft>
                <a:spcPts val="800"/>
              </a:spcAft>
              <a:buFont typeface="Arial" panose="020B0604020202020204" pitchFamily="34" charset="0"/>
              <a:buChar char="•"/>
            </a:pPr>
            <a:endParaRPr lang="en-US" b="1" dirty="0">
              <a:effectLst/>
            </a:endParaRPr>
          </a:p>
        </p:txBody>
      </p:sp>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rotWithShape="1">
          <a:blip r:embed="rId2" cstate="print">
            <a:extLst>
              <a:ext uri="{28A0092B-C50C-407E-A947-70E740481C1C}">
                <a14:useLocalDpi xmlns:a14="http://schemas.microsoft.com/office/drawing/2010/main" xmlns="" val="0"/>
              </a:ext>
            </a:extLst>
          </a:blip>
          <a:srcRect t="761" r="1" b="1"/>
          <a:stretch/>
        </p:blipFill>
        <p:spPr>
          <a:xfrm>
            <a:off x="6788383" y="613147"/>
            <a:ext cx="4565417" cy="5593443"/>
          </a:xfrm>
          <a:prstGeom prst="rect">
            <a:avLst/>
          </a:prstGeom>
        </p:spPr>
      </p:pic>
      <p:cxnSp>
        <p:nvCxnSpPr>
          <p:cNvPr id="40" name="Straight Connector 39">
            <a:extLst>
              <a:ext uri="{FF2B5EF4-FFF2-40B4-BE49-F238E27FC236}">
                <a16:creationId xmlns:a16="http://schemas.microsoft.com/office/drawing/2014/main" xmlns="" id="{6CF1BAF6-AD41-4082-B212-8A1F9A2E877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03418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575BD-0744-4A49-9528-C5F5A8CF9DD3}"/>
              </a:ext>
            </a:extLst>
          </p:cNvPr>
          <p:cNvSpPr>
            <a:spLocks noGrp="1"/>
          </p:cNvSpPr>
          <p:nvPr>
            <p:ph type="title"/>
          </p:nvPr>
        </p:nvSpPr>
        <p:spPr/>
        <p:txBody>
          <a:bodyPr/>
          <a:lstStyle/>
          <a:p>
            <a:r>
              <a:rPr lang="en-US"/>
              <a:t>RISKS &amp; MITIGATIONS</a:t>
            </a:r>
            <a:endParaRPr lang="en-ZA" dirty="0"/>
          </a:p>
        </p:txBody>
      </p:sp>
      <p:graphicFrame>
        <p:nvGraphicFramePr>
          <p:cNvPr id="9" name="Table 9">
            <a:extLst>
              <a:ext uri="{FF2B5EF4-FFF2-40B4-BE49-F238E27FC236}">
                <a16:creationId xmlns:a16="http://schemas.microsoft.com/office/drawing/2014/main" xmlns="" id="{0D6EB921-A1EB-449B-9441-342871BAE0E7}"/>
              </a:ext>
            </a:extLst>
          </p:cNvPr>
          <p:cNvGraphicFramePr>
            <a:graphicFrameLocks noGrp="1"/>
          </p:cNvGraphicFramePr>
          <p:nvPr>
            <p:ph idx="1"/>
            <p:extLst>
              <p:ext uri="{D42A27DB-BD31-4B8C-83A1-F6EECF244321}">
                <p14:modId xmlns:p14="http://schemas.microsoft.com/office/powerpoint/2010/main" xmlns="" val="1012023406"/>
              </p:ext>
            </p:extLst>
          </p:nvPr>
        </p:nvGraphicFramePr>
        <p:xfrm>
          <a:off x="514350" y="1758950"/>
          <a:ext cx="10515600" cy="4142120"/>
        </p:xfrm>
        <a:graphic>
          <a:graphicData uri="http://schemas.openxmlformats.org/drawingml/2006/table">
            <a:tbl>
              <a:tblPr firstRow="1" bandRow="1">
                <a:tableStyleId>{93296810-A885-4BE3-A3E7-6D5BEEA58F35}</a:tableStyleId>
              </a:tblPr>
              <a:tblGrid>
                <a:gridCol w="2628900">
                  <a:extLst>
                    <a:ext uri="{9D8B030D-6E8A-4147-A177-3AD203B41FA5}">
                      <a16:colId xmlns:a16="http://schemas.microsoft.com/office/drawing/2014/main" xmlns="" val="2383900362"/>
                    </a:ext>
                  </a:extLst>
                </a:gridCol>
                <a:gridCol w="2628900">
                  <a:extLst>
                    <a:ext uri="{9D8B030D-6E8A-4147-A177-3AD203B41FA5}">
                      <a16:colId xmlns:a16="http://schemas.microsoft.com/office/drawing/2014/main" xmlns="" val="56034941"/>
                    </a:ext>
                  </a:extLst>
                </a:gridCol>
                <a:gridCol w="2628900">
                  <a:extLst>
                    <a:ext uri="{9D8B030D-6E8A-4147-A177-3AD203B41FA5}">
                      <a16:colId xmlns:a16="http://schemas.microsoft.com/office/drawing/2014/main" xmlns="" val="1243058195"/>
                    </a:ext>
                  </a:extLst>
                </a:gridCol>
                <a:gridCol w="2628900">
                  <a:extLst>
                    <a:ext uri="{9D8B030D-6E8A-4147-A177-3AD203B41FA5}">
                      <a16:colId xmlns:a16="http://schemas.microsoft.com/office/drawing/2014/main" xmlns="" val="1739313157"/>
                    </a:ext>
                  </a:extLst>
                </a:gridCol>
              </a:tblGrid>
              <a:tr h="556655">
                <a:tc>
                  <a:txBody>
                    <a:bodyPr/>
                    <a:lstStyle/>
                    <a:p>
                      <a:pPr algn="ctr">
                        <a:lnSpc>
                          <a:spcPct val="107000"/>
                        </a:lnSpc>
                        <a:spcAft>
                          <a:spcPts val="800"/>
                        </a:spcAft>
                      </a:pPr>
                      <a:r>
                        <a:rPr lang="en-GB" sz="1100" b="1">
                          <a:solidFill>
                            <a:schemeClr val="tx1"/>
                          </a:solidFill>
                          <a:effectLst/>
                        </a:rPr>
                        <a:t>Strategic Focus </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100" b="1" dirty="0">
                          <a:solidFill>
                            <a:schemeClr val="tx1"/>
                          </a:solidFill>
                          <a:effectLst/>
                        </a:rPr>
                        <a:t>Outcome</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a:solidFill>
                            <a:schemeClr val="tx1"/>
                          </a:solidFill>
                          <a:effectLst/>
                        </a:rPr>
                        <a:t>Key Risk </a:t>
                      </a:r>
                      <a:endParaRPr lang="en-ZA" sz="110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Aft>
                          <a:spcPts val="800"/>
                        </a:spcAft>
                      </a:pPr>
                      <a:r>
                        <a:rPr lang="en-US" sz="1100" b="1" dirty="0">
                          <a:solidFill>
                            <a:schemeClr val="tx1"/>
                          </a:solidFill>
                          <a:effectLst/>
                        </a:rPr>
                        <a:t>Risk Mitigation</a:t>
                      </a:r>
                      <a:endParaRPr lang="en-ZA" sz="11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0798138"/>
                  </a:ext>
                </a:extLst>
              </a:tr>
              <a:tr h="2737139">
                <a:tc rowSpan="2">
                  <a:txBody>
                    <a:bodyPr/>
                    <a:lstStyle/>
                    <a:p>
                      <a:pPr>
                        <a:lnSpc>
                          <a:spcPct val="115000"/>
                        </a:lnSpc>
                        <a:spcAft>
                          <a:spcPts val="80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Stakeholder Management and Collaboration</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800"/>
                        </a:spcAft>
                      </a:pPr>
                      <a:r>
                        <a:rPr lang="en-US" sz="1100">
                          <a:effectLst/>
                          <a:latin typeface="Arial" panose="020B0604020202020204" pitchFamily="34" charset="0"/>
                          <a:ea typeface="Calibri" panose="020F0502020204030204" pitchFamily="34" charset="0"/>
                          <a:cs typeface="Times New Roman" panose="02020603050405020304" pitchFamily="18" charset="0"/>
                        </a:rPr>
                        <a:t>Increased local and international partnership MOUs signed</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ZA" sz="1100">
                          <a:effectLst/>
                          <a:latin typeface="Arial" panose="020B0604020202020204" pitchFamily="34" charset="0"/>
                          <a:ea typeface="Calibri" panose="020F0502020204030204" pitchFamily="34" charset="0"/>
                          <a:cs typeface="Times New Roman" panose="02020603050405020304" pitchFamily="18" charset="0"/>
                        </a:rPr>
                        <a:t>The complex nature of the online environment which requires: </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mj-lt"/>
                        <a:buAutoNum type="arabicPeriod"/>
                      </a:pPr>
                      <a:r>
                        <a:rPr lang="en-US" sz="1100">
                          <a:effectLst/>
                          <a:latin typeface="Arial" panose="020B0604020202020204" pitchFamily="34" charset="0"/>
                          <a:ea typeface="Calibri" panose="020F0502020204030204" pitchFamily="34" charset="0"/>
                          <a:cs typeface="Times New Roman" panose="02020603050405020304" pitchFamily="18" charset="0"/>
                        </a:rPr>
                        <a:t>Partnerships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mj-lt"/>
                        <a:buAutoNum type="arabicPeriod"/>
                      </a:pPr>
                      <a:r>
                        <a:rPr lang="en-US" sz="1100">
                          <a:effectLst/>
                          <a:latin typeface="Arial" panose="020B0604020202020204" pitchFamily="34" charset="0"/>
                          <a:ea typeface="Calibri" panose="020F0502020204030204" pitchFamily="34" charset="0"/>
                          <a:cs typeface="Times New Roman" panose="02020603050405020304" pitchFamily="18" charset="0"/>
                        </a:rPr>
                        <a:t>Harmonized regulatory frameworks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mj-lt"/>
                        <a:buAutoNum type="arabicPeriod"/>
                      </a:pPr>
                      <a:r>
                        <a:rPr lang="en-US" sz="1100">
                          <a:effectLst/>
                          <a:latin typeface="Arial" panose="020B0604020202020204" pitchFamily="34" charset="0"/>
                          <a:ea typeface="Calibri" panose="020F0502020204030204" pitchFamily="34" charset="0"/>
                          <a:cs typeface="Times New Roman" panose="02020603050405020304" pitchFamily="18" charset="0"/>
                        </a:rPr>
                        <a:t>Sharing of skills</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p>
                      <a:pPr marL="228600">
                        <a:lnSpc>
                          <a:spcPct val="115000"/>
                        </a:lnSpc>
                        <a:spcAft>
                          <a:spcPts val="800"/>
                        </a:spcAft>
                      </a:pPr>
                      <a:r>
                        <a:rPr lang="en-ZA" sz="11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High level strategic engagement with targeted stakeholders resulting in a formalised partnership agreement and implementation plans that align with the expanded FPB mandate.</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ZA" sz="1100" dirty="0">
                          <a:effectLst/>
                          <a:latin typeface="Arial" panose="020B0604020202020204" pitchFamily="34" charset="0"/>
                          <a:ea typeface="Calibri" panose="020F0502020204030204" pitchFamily="34" charset="0"/>
                          <a:cs typeface="Times New Roman" panose="02020603050405020304" pitchFamily="18" charset="0"/>
                        </a:rPr>
                        <a:t>Implement the annual stakeholder engagement plan that targets key partners.</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02072300"/>
                  </a:ext>
                </a:extLst>
              </a:tr>
              <a:tr h="848326">
                <a:tc vMerge="1">
                  <a:txBody>
                    <a:bodyPr/>
                    <a:lstStyle/>
                    <a:p>
                      <a:pPr>
                        <a:lnSpc>
                          <a:spcPct val="115000"/>
                        </a:lnSpc>
                        <a:spcBef>
                          <a:spcPts val="200"/>
                        </a:spcBef>
                        <a:spcAft>
                          <a:spcPts val="800"/>
                        </a:spcAft>
                      </a:pP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800"/>
                        </a:spcAft>
                      </a:pPr>
                      <a:r>
                        <a:rPr lang="en-US" sz="1100">
                          <a:effectLst/>
                          <a:latin typeface="Arial" panose="020B0604020202020204" pitchFamily="34" charset="0"/>
                          <a:ea typeface="Calibri" panose="020F0502020204030204" pitchFamily="34" charset="0"/>
                          <a:cs typeface="Times New Roman" panose="02020603050405020304" pitchFamily="18" charset="0"/>
                        </a:rPr>
                        <a:t>The public and industry are educated onthe FPB’s expanded mandate</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Symbol" panose="05050102010706020507" pitchFamily="18" charset="2"/>
                        <a:buChar char=""/>
                      </a:pPr>
                      <a:r>
                        <a:rPr lang="en-ZA" sz="1100">
                          <a:effectLst/>
                          <a:latin typeface="Arial" panose="020B0604020202020204" pitchFamily="34" charset="0"/>
                          <a:ea typeface="Times New Roman" panose="02020603050405020304" pitchFamily="18" charset="0"/>
                          <a:cs typeface="Times New Roman" panose="02020603050405020304" pitchFamily="18" charset="0"/>
                        </a:rPr>
                        <a:t>Inadequate resources to implement the </a:t>
                      </a:r>
                      <a:r>
                        <a:rPr lang="en-ZA" sz="1100">
                          <a:effectLst/>
                          <a:latin typeface="Arial" panose="020B0604020202020204" pitchFamily="34" charset="0"/>
                          <a:ea typeface="Calibri" panose="020F0502020204030204" pitchFamily="34" charset="0"/>
                          <a:cs typeface="Times New Roman" panose="02020603050405020304" pitchFamily="18" charset="0"/>
                        </a:rPr>
                        <a:t> </a:t>
                      </a:r>
                      <a:r>
                        <a:rPr lang="en-US" sz="1100">
                          <a:effectLst/>
                          <a:latin typeface="Arial" panose="020B0604020202020204" pitchFamily="34" charset="0"/>
                          <a:ea typeface="Calibri" panose="020F0502020204030204" pitchFamily="34" charset="0"/>
                          <a:cs typeface="Times New Roman" panose="02020603050405020304" pitchFamily="18" charset="0"/>
                        </a:rPr>
                        <a:t>education plan for the FPB’s expanded mandate</a:t>
                      </a:r>
                      <a:endParaRPr lang="en-ZA"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07000"/>
                        </a:lnSpc>
                        <a:spcAft>
                          <a:spcPts val="800"/>
                        </a:spcAft>
                        <a:buFont typeface="Symbol" panose="05050102010706020507" pitchFamily="18" charset="2"/>
                        <a:buChar char=""/>
                      </a:pPr>
                      <a:r>
                        <a:rPr lang="en-ZA" sz="1100" dirty="0">
                          <a:effectLst/>
                          <a:latin typeface="Arial" panose="020B0604020202020204" pitchFamily="34" charset="0"/>
                          <a:ea typeface="Times New Roman" panose="02020603050405020304" pitchFamily="18" charset="0"/>
                          <a:cs typeface="Times New Roman" panose="02020603050405020304" pitchFamily="18" charset="0"/>
                        </a:rPr>
                        <a:t>Request additional resources as part of the organizational transformation </a:t>
                      </a:r>
                      <a:endParaRPr lang="en-ZA"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29893710"/>
                  </a:ext>
                </a:extLst>
              </a:tr>
            </a:tbl>
          </a:graphicData>
        </a:graphic>
      </p:graphicFrame>
    </p:spTree>
    <p:extLst>
      <p:ext uri="{BB962C8B-B14F-4D97-AF65-F5344CB8AC3E}">
        <p14:creationId xmlns:p14="http://schemas.microsoft.com/office/powerpoint/2010/main" xmlns="" val="1259904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138">
            <a:extLst>
              <a:ext uri="{FF2B5EF4-FFF2-40B4-BE49-F238E27FC236}">
                <a16:creationId xmlns:a16="http://schemas.microsoft.com/office/drawing/2014/main" xmlns="" id="{0B761509-3B9A-49A6-A84B-C3D8681169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Freeform: Shape 140">
            <a:extLst>
              <a:ext uri="{FF2B5EF4-FFF2-40B4-BE49-F238E27FC236}">
                <a16:creationId xmlns:a16="http://schemas.microsoft.com/office/drawing/2014/main" xmlns="" id="{91DE43FD-EB47-414A-B0AB-169B0FFFA5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Image result for thank you images">
            <a:extLst>
              <a:ext uri="{FF2B5EF4-FFF2-40B4-BE49-F238E27FC236}">
                <a16:creationId xmlns:a16="http://schemas.microsoft.com/office/drawing/2014/main" xmlns="" id="{EF90B243-2EA1-4414-82CF-699C8CC024F6}"/>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693280" y="643466"/>
            <a:ext cx="4948296" cy="5566833"/>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43" name="Group 142">
            <a:extLst>
              <a:ext uri="{FF2B5EF4-FFF2-40B4-BE49-F238E27FC236}">
                <a16:creationId xmlns:a16="http://schemas.microsoft.com/office/drawing/2014/main" xmlns="" id="{58495BCC-CE77-4CC2-952E-846F41119FD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160561" y="1075188"/>
            <a:ext cx="1562267" cy="1172973"/>
            <a:chOff x="9160561" y="1075188"/>
            <a:chExt cx="1562267" cy="1172973"/>
          </a:xfrm>
        </p:grpSpPr>
        <p:sp>
          <p:nvSpPr>
            <p:cNvPr id="144" name="Freeform 5">
              <a:extLst>
                <a:ext uri="{FF2B5EF4-FFF2-40B4-BE49-F238E27FC236}">
                  <a16:creationId xmlns:a16="http://schemas.microsoft.com/office/drawing/2014/main" xmlns="" id="{1B42538B-E30F-4967-A6C1-8EBA775F4D60}"/>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xmlns=""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5" name="Freeform 5">
              <a:extLst>
                <a:ext uri="{FF2B5EF4-FFF2-40B4-BE49-F238E27FC236}">
                  <a16:creationId xmlns:a16="http://schemas.microsoft.com/office/drawing/2014/main" xmlns="" id="{9A6BD9AC-4DE7-4B20-8547-4E3B375C21F7}"/>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xmlns=""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120561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xmlns="" id="{201CC55D-ED54-4C5C-95E6-10947BD110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6F8999B-35D7-4826-899F-DE8DC346E4E6}"/>
              </a:ext>
            </a:extLst>
          </p:cNvPr>
          <p:cNvSpPr>
            <a:spLocks noGrp="1"/>
          </p:cNvSpPr>
          <p:nvPr>
            <p:ph type="title"/>
          </p:nvPr>
        </p:nvSpPr>
        <p:spPr>
          <a:xfrm>
            <a:off x="589560" y="856180"/>
            <a:ext cx="4560584" cy="1128068"/>
          </a:xfrm>
        </p:spPr>
        <p:txBody>
          <a:bodyPr vert="horz" lIns="91440" tIns="45720" rIns="91440" bIns="45720" rtlCol="0" anchor="ctr">
            <a:normAutofit/>
          </a:bodyPr>
          <a:lstStyle/>
          <a:p>
            <a:pPr>
              <a:lnSpc>
                <a:spcPct val="90000"/>
              </a:lnSpc>
              <a:spcAft>
                <a:spcPts val="600"/>
              </a:spcAft>
            </a:pPr>
            <a:r>
              <a:rPr lang="en-US" sz="4000" dirty="0"/>
              <a:t>Brand Promise</a:t>
            </a:r>
            <a:endParaRPr lang="en-US" sz="4000" dirty="0">
              <a:effectLst/>
            </a:endParaRPr>
          </a:p>
        </p:txBody>
      </p:sp>
      <p:grpSp>
        <p:nvGrpSpPr>
          <p:cNvPr id="30" name="Group 29">
            <a:extLst>
              <a:ext uri="{FF2B5EF4-FFF2-40B4-BE49-F238E27FC236}">
                <a16:creationId xmlns:a16="http://schemas.microsoft.com/office/drawing/2014/main" xmlns="" id="{1DE889C7-FAD6-4397-98E2-05D50348445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1083484"/>
            <a:ext cx="355196" cy="673460"/>
            <a:chOff x="0" y="823811"/>
            <a:chExt cx="355196" cy="673460"/>
          </a:xfrm>
        </p:grpSpPr>
        <p:sp>
          <p:nvSpPr>
            <p:cNvPr id="31" name="Rectangle 30">
              <a:extLst>
                <a:ext uri="{FF2B5EF4-FFF2-40B4-BE49-F238E27FC236}">
                  <a16:creationId xmlns:a16="http://schemas.microsoft.com/office/drawing/2014/main" xmlns="" id="{F399A70F-F8CD-4992-9EF5-6CF15472E73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xmlns="" id="{48F4FEDC-6D80-458C-A665-075D9B9500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a:extLst>
              <a:ext uri="{FF2B5EF4-FFF2-40B4-BE49-F238E27FC236}">
                <a16:creationId xmlns:a16="http://schemas.microsoft.com/office/drawing/2014/main" xmlns="" id="{3873B707-463F-40B0-8227-E8CC6C67EB2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DF328C13-3512-480D-BFCD-56FA3066FC7B}"/>
              </a:ext>
            </a:extLst>
          </p:cNvPr>
          <p:cNvSpPr txBox="1"/>
          <p:nvPr/>
        </p:nvSpPr>
        <p:spPr>
          <a:xfrm>
            <a:off x="159341" y="2330505"/>
            <a:ext cx="5393734" cy="3979585"/>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4000" b="1" dirty="0">
                <a:effectLst/>
                <a:latin typeface="Tw Cen MT" panose="020B0602020104020603" pitchFamily="34" charset="0"/>
                <a:cs typeface="Aldhabi" panose="020B0604020202020204" pitchFamily="2" charset="-78"/>
              </a:rPr>
              <a:t>Educate. Protect. Enforce</a:t>
            </a:r>
            <a:r>
              <a:rPr lang="en-US" sz="2000" b="1" dirty="0">
                <a:effectLst/>
                <a:latin typeface="Aldhabi" panose="020B0604020202020204" pitchFamily="2" charset="-78"/>
                <a:cs typeface="Aldhabi" panose="020B0604020202020204" pitchFamily="2" charset="-78"/>
              </a:rPr>
              <a:t>.</a:t>
            </a:r>
          </a:p>
        </p:txBody>
      </p:sp>
      <p:sp>
        <p:nvSpPr>
          <p:cNvPr id="36" name="Rectangle 35">
            <a:extLst>
              <a:ext uri="{FF2B5EF4-FFF2-40B4-BE49-F238E27FC236}">
                <a16:creationId xmlns:a16="http://schemas.microsoft.com/office/drawing/2014/main" xmlns="" id="{C13237C8-E62C-4F0D-A318-BD6FB6C2D1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xmlns="" id="{19C9EAEA-39D0-4B0E-A0EB-51E7B2674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rotWithShape="1">
          <a:blip r:embed="rId2" cstate="print">
            <a:extLst>
              <a:ext uri="{28A0092B-C50C-407E-A947-70E740481C1C}">
                <a14:useLocalDpi xmlns:a14="http://schemas.microsoft.com/office/drawing/2010/main" xmlns="" val="0"/>
              </a:ext>
            </a:extLst>
          </a:blip>
          <a:srcRect t="21480" r="-1" b="-1"/>
          <a:stretch/>
        </p:blipFill>
        <p:spPr>
          <a:xfrm>
            <a:off x="5977788" y="799352"/>
            <a:ext cx="5425410" cy="5259296"/>
          </a:xfrm>
          <a:prstGeom prst="rect">
            <a:avLst/>
          </a:prstGeom>
        </p:spPr>
      </p:pic>
    </p:spTree>
    <p:extLst>
      <p:ext uri="{BB962C8B-B14F-4D97-AF65-F5344CB8AC3E}">
        <p14:creationId xmlns:p14="http://schemas.microsoft.com/office/powerpoint/2010/main" xmlns="" val="85996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F8999B-35D7-4826-899F-DE8DC346E4E6}"/>
              </a:ext>
            </a:extLst>
          </p:cNvPr>
          <p:cNvSpPr>
            <a:spLocks noGrp="1"/>
          </p:cNvSpPr>
          <p:nvPr>
            <p:ph type="title"/>
          </p:nvPr>
        </p:nvSpPr>
        <p:spPr>
          <a:xfrm>
            <a:off x="532661" y="116550"/>
            <a:ext cx="10515600" cy="1325563"/>
          </a:xfrm>
        </p:spPr>
        <p:txBody>
          <a:bodyPr/>
          <a:lstStyle/>
          <a:p>
            <a:r>
              <a:rPr lang="en-US" dirty="0"/>
              <a:t>Values</a:t>
            </a:r>
          </a:p>
        </p:txBody>
      </p:sp>
      <p:pic>
        <p:nvPicPr>
          <p:cNvPr id="4" name="Picture 3" descr="Logo&#10;&#10;Description automatically generated with medium confidence">
            <a:extLst>
              <a:ext uri="{FF2B5EF4-FFF2-40B4-BE49-F238E27FC236}">
                <a16:creationId xmlns:a16="http://schemas.microsoft.com/office/drawing/2014/main" xmlns="" id="{F4A88EF1-69D5-4559-956E-6AD024180C54}"/>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10256668" y="5109099"/>
            <a:ext cx="1935332" cy="1748901"/>
          </a:xfrm>
          <a:prstGeom prst="rect">
            <a:avLst/>
          </a:prstGeom>
        </p:spPr>
      </p:pic>
      <p:graphicFrame>
        <p:nvGraphicFramePr>
          <p:cNvPr id="3" name="Table 2">
            <a:extLst>
              <a:ext uri="{FF2B5EF4-FFF2-40B4-BE49-F238E27FC236}">
                <a16:creationId xmlns:a16="http://schemas.microsoft.com/office/drawing/2014/main" xmlns="" id="{945D7CCD-46AF-40C0-8311-A7AD72C51F19}"/>
              </a:ext>
            </a:extLst>
          </p:cNvPr>
          <p:cNvGraphicFramePr>
            <a:graphicFrameLocks noGrp="1"/>
          </p:cNvGraphicFramePr>
          <p:nvPr>
            <p:extLst>
              <p:ext uri="{D42A27DB-BD31-4B8C-83A1-F6EECF244321}">
                <p14:modId xmlns:p14="http://schemas.microsoft.com/office/powerpoint/2010/main" xmlns="" val="2258081326"/>
              </p:ext>
            </p:extLst>
          </p:nvPr>
        </p:nvGraphicFramePr>
        <p:xfrm>
          <a:off x="436880" y="1442113"/>
          <a:ext cx="10411632" cy="4278847"/>
        </p:xfrm>
        <a:graphic>
          <a:graphicData uri="http://schemas.openxmlformats.org/drawingml/2006/table">
            <a:tbl>
              <a:tblPr firstRow="1" firstCol="1" bandRow="1">
                <a:tableStyleId>{93296810-A885-4BE3-A3E7-6D5BEEA58F35}</a:tableStyleId>
              </a:tblPr>
              <a:tblGrid>
                <a:gridCol w="2494394">
                  <a:extLst>
                    <a:ext uri="{9D8B030D-6E8A-4147-A177-3AD203B41FA5}">
                      <a16:colId xmlns:a16="http://schemas.microsoft.com/office/drawing/2014/main" xmlns="" val="4099004618"/>
                    </a:ext>
                  </a:extLst>
                </a:gridCol>
                <a:gridCol w="7917238">
                  <a:extLst>
                    <a:ext uri="{9D8B030D-6E8A-4147-A177-3AD203B41FA5}">
                      <a16:colId xmlns:a16="http://schemas.microsoft.com/office/drawing/2014/main" xmlns="" val="96193935"/>
                    </a:ext>
                  </a:extLst>
                </a:gridCol>
              </a:tblGrid>
              <a:tr h="465181">
                <a:tc>
                  <a:txBody>
                    <a:bodyPr/>
                    <a:lstStyle/>
                    <a:p>
                      <a:pPr marL="0" marR="0" algn="ctr">
                        <a:lnSpc>
                          <a:spcPct val="150000"/>
                        </a:lnSpc>
                        <a:spcBef>
                          <a:spcPts val="0"/>
                        </a:spcBef>
                        <a:spcAft>
                          <a:spcPts val="0"/>
                        </a:spcAft>
                      </a:pPr>
                      <a:r>
                        <a:rPr lang="en-ZA" sz="2000" dirty="0">
                          <a:solidFill>
                            <a:schemeClr val="tx1"/>
                          </a:solidFill>
                          <a:effectLst/>
                        </a:rPr>
                        <a:t>Values </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ZA" sz="2000" dirty="0">
                          <a:solidFill>
                            <a:schemeClr val="tx1"/>
                          </a:solidFill>
                          <a:effectLst/>
                        </a:rPr>
                        <a:t>Description </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015443806"/>
                  </a:ext>
                </a:extLst>
              </a:tr>
              <a:tr h="465181">
                <a:tc>
                  <a:txBody>
                    <a:bodyPr/>
                    <a:lstStyle/>
                    <a:p>
                      <a:pPr marL="0" marR="0" algn="ctr">
                        <a:lnSpc>
                          <a:spcPct val="150000"/>
                        </a:lnSpc>
                        <a:spcBef>
                          <a:spcPts val="0"/>
                        </a:spcBef>
                        <a:spcAft>
                          <a:spcPts val="0"/>
                        </a:spcAft>
                      </a:pPr>
                      <a:r>
                        <a:rPr lang="en-ZA" sz="2000" dirty="0">
                          <a:solidFill>
                            <a:schemeClr val="tx1"/>
                          </a:solidFill>
                          <a:effectLst/>
                        </a:rPr>
                        <a:t>Accountability</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solidFill>
                            <a:schemeClr val="tx1"/>
                          </a:solidFill>
                          <a:effectLst/>
                        </a:rPr>
                        <a:t>Promoting responsibility, transparency and credibility.</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4182520"/>
                  </a:ext>
                </a:extLst>
              </a:tr>
              <a:tr h="465181">
                <a:tc>
                  <a:txBody>
                    <a:bodyPr/>
                    <a:lstStyle/>
                    <a:p>
                      <a:pPr marL="0" marR="0" algn="ctr">
                        <a:lnSpc>
                          <a:spcPct val="150000"/>
                        </a:lnSpc>
                        <a:spcBef>
                          <a:spcPts val="0"/>
                        </a:spcBef>
                        <a:spcAft>
                          <a:spcPts val="0"/>
                        </a:spcAft>
                      </a:pPr>
                      <a:r>
                        <a:rPr lang="en-ZA" sz="2000" dirty="0">
                          <a:solidFill>
                            <a:schemeClr val="tx1"/>
                          </a:solidFill>
                          <a:effectLst/>
                        </a:rPr>
                        <a:t>Integrity </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solidFill>
                            <a:schemeClr val="tx1"/>
                          </a:solidFill>
                          <a:effectLst/>
                        </a:rPr>
                        <a:t>Executing our mission with consistency, honesty, and fairness</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734876112"/>
                  </a:ext>
                </a:extLst>
              </a:tr>
              <a:tr h="984452">
                <a:tc>
                  <a:txBody>
                    <a:bodyPr/>
                    <a:lstStyle/>
                    <a:p>
                      <a:pPr marL="0" marR="0" algn="ctr">
                        <a:lnSpc>
                          <a:spcPct val="150000"/>
                        </a:lnSpc>
                        <a:spcBef>
                          <a:spcPts val="0"/>
                        </a:spcBef>
                        <a:spcAft>
                          <a:spcPts val="0"/>
                        </a:spcAft>
                      </a:pPr>
                      <a:r>
                        <a:rPr lang="en-ZA" sz="2000" dirty="0">
                          <a:solidFill>
                            <a:schemeClr val="tx1"/>
                          </a:solidFill>
                          <a:effectLst/>
                        </a:rPr>
                        <a:t>Excellence </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solidFill>
                            <a:schemeClr val="tx1"/>
                          </a:solidFill>
                          <a:effectLst/>
                        </a:rPr>
                        <a:t>Upholding professionalism, consistency, ethics and good governance in our operations and conduct with stakeholders.</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76156929"/>
                  </a:ext>
                </a:extLst>
              </a:tr>
              <a:tr h="984452">
                <a:tc>
                  <a:txBody>
                    <a:bodyPr/>
                    <a:lstStyle/>
                    <a:p>
                      <a:pPr marL="0" marR="0" algn="ctr">
                        <a:lnSpc>
                          <a:spcPct val="150000"/>
                        </a:lnSpc>
                        <a:spcBef>
                          <a:spcPts val="0"/>
                        </a:spcBef>
                        <a:spcAft>
                          <a:spcPts val="0"/>
                        </a:spcAft>
                      </a:pPr>
                      <a:r>
                        <a:rPr lang="en-ZA" sz="2000" dirty="0">
                          <a:solidFill>
                            <a:schemeClr val="tx1"/>
                          </a:solidFill>
                          <a:effectLst/>
                        </a:rPr>
                        <a:t>Innovation </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solidFill>
                            <a:schemeClr val="tx1"/>
                          </a:solidFill>
                          <a:effectLst/>
                        </a:rPr>
                        <a:t>Provide market leading research and innovation to effectively shape the rating and regulation of media content.</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108348948"/>
                  </a:ext>
                </a:extLst>
              </a:tr>
              <a:tr h="0">
                <a:tc>
                  <a:txBody>
                    <a:bodyPr/>
                    <a:lstStyle/>
                    <a:p>
                      <a:pPr marL="0" marR="0" algn="ctr">
                        <a:lnSpc>
                          <a:spcPct val="150000"/>
                        </a:lnSpc>
                        <a:spcBef>
                          <a:spcPts val="0"/>
                        </a:spcBef>
                        <a:spcAft>
                          <a:spcPts val="0"/>
                        </a:spcAft>
                      </a:pPr>
                      <a:r>
                        <a:rPr lang="en-ZA" sz="2000" dirty="0">
                          <a:solidFill>
                            <a:schemeClr val="tx1"/>
                          </a:solidFill>
                          <a:effectLst/>
                        </a:rPr>
                        <a:t>Consultation</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solidFill>
                            <a:schemeClr val="tx1"/>
                          </a:solidFill>
                          <a:effectLst/>
                        </a:rPr>
                        <a:t>We subscribe to the principle of people first, value and respect the diversity of views, and multiculturalism in our country.</a:t>
                      </a:r>
                      <a:endParaRPr lang="en-US" sz="2000" dirty="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84069983"/>
                  </a:ext>
                </a:extLst>
              </a:tr>
            </a:tbl>
          </a:graphicData>
        </a:graphic>
      </p:graphicFrame>
    </p:spTree>
    <p:extLst>
      <p:ext uri="{BB962C8B-B14F-4D97-AF65-F5344CB8AC3E}">
        <p14:creationId xmlns:p14="http://schemas.microsoft.com/office/powerpoint/2010/main" xmlns="" val="85306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4AEB6-E527-417E-96A7-8651213F2A0C}"/>
              </a:ext>
            </a:extLst>
          </p:cNvPr>
          <p:cNvSpPr>
            <a:spLocks noGrp="1"/>
          </p:cNvSpPr>
          <p:nvPr>
            <p:ph type="title"/>
          </p:nvPr>
        </p:nvSpPr>
        <p:spPr/>
        <p:txBody>
          <a:bodyPr/>
          <a:lstStyle/>
          <a:p>
            <a:r>
              <a:rPr lang="en-US"/>
              <a:t>Context </a:t>
            </a:r>
            <a:endParaRPr lang="en-ZA" dirty="0"/>
          </a:p>
        </p:txBody>
      </p:sp>
      <p:sp>
        <p:nvSpPr>
          <p:cNvPr id="3" name="Content Placeholder 2">
            <a:extLst>
              <a:ext uri="{FF2B5EF4-FFF2-40B4-BE49-F238E27FC236}">
                <a16:creationId xmlns:a16="http://schemas.microsoft.com/office/drawing/2014/main" xmlns="" id="{66A88C86-9EEE-4623-A8C7-ADE0053FDFB3}"/>
              </a:ext>
            </a:extLst>
          </p:cNvPr>
          <p:cNvSpPr>
            <a:spLocks noGrp="1"/>
          </p:cNvSpPr>
          <p:nvPr>
            <p:ph idx="1"/>
          </p:nvPr>
        </p:nvSpPr>
        <p:spPr>
          <a:xfrm>
            <a:off x="838200" y="1453242"/>
            <a:ext cx="10515600" cy="5225143"/>
          </a:xfrm>
        </p:spPr>
        <p:txBody>
          <a:bodyPr>
            <a:normAutofit/>
          </a:bodyPr>
          <a:lstStyle/>
          <a:p>
            <a:r>
              <a:rPr lang="en-ZA" b="1" dirty="0">
                <a:solidFill>
                  <a:srgbClr val="000000"/>
                </a:solidFill>
                <a:effectLst/>
                <a:ea typeface="Times New Roman" panose="02020603050405020304" pitchFamily="18" charset="0"/>
                <a:cs typeface="Times New Roman" panose="02020603050405020304" pitchFamily="18" charset="0"/>
              </a:rPr>
              <a:t>The changing Business context </a:t>
            </a:r>
            <a:endParaRPr lang="en-ZA" dirty="0">
              <a:effectLst/>
              <a:ea typeface="Times New Roman" panose="02020603050405020304" pitchFamily="18" charset="0"/>
              <a:cs typeface="Times New Roman" panose="02020603050405020304" pitchFamily="18" charset="0"/>
            </a:endParaRPr>
          </a:p>
          <a:p>
            <a:pPr marL="800100" lvl="1" indent="-342900">
              <a:lnSpc>
                <a:spcPct val="100000"/>
              </a:lnSpc>
              <a:spcAft>
                <a:spcPts val="800"/>
              </a:spcAft>
              <a:buSzPts val="1000"/>
              <a:buFont typeface="Symbol" panose="05050102010706020507" pitchFamily="18" charset="2"/>
              <a:buChar char=""/>
              <a:tabLst>
                <a:tab pos="457200" algn="l"/>
              </a:tabLst>
            </a:pPr>
            <a:r>
              <a:rPr lang="en-US" sz="2800" dirty="0">
                <a:solidFill>
                  <a:srgbClr val="000000"/>
                </a:solidFill>
                <a:effectLst/>
                <a:ea typeface="Times New Roman" panose="02020603050405020304" pitchFamily="18" charset="0"/>
                <a:cs typeface="Times New Roman" panose="02020603050405020304" pitchFamily="18" charset="0"/>
              </a:rPr>
              <a:t>Declining trends in materials submitted for classification since 2017, </a:t>
            </a:r>
            <a:endParaRPr lang="en-ZA" sz="2800" dirty="0">
              <a:solidFill>
                <a:srgbClr val="000000"/>
              </a:solidFill>
              <a:effectLst/>
              <a:ea typeface="Times New Roman" panose="02020603050405020304" pitchFamily="18" charset="0"/>
              <a:cs typeface="Times New Roman" panose="02020603050405020304" pitchFamily="18" charset="0"/>
            </a:endParaRPr>
          </a:p>
          <a:p>
            <a:pPr marL="800100" lvl="1" indent="-342900">
              <a:lnSpc>
                <a:spcPct val="100000"/>
              </a:lnSpc>
              <a:spcAft>
                <a:spcPts val="800"/>
              </a:spcAft>
              <a:buSzPts val="1000"/>
              <a:buFont typeface="Symbol" panose="05050102010706020507" pitchFamily="18" charset="2"/>
              <a:buChar char=""/>
              <a:tabLst>
                <a:tab pos="457200" algn="l"/>
              </a:tabLst>
            </a:pPr>
            <a:r>
              <a:rPr lang="en-US" sz="2800" dirty="0">
                <a:solidFill>
                  <a:srgbClr val="000000"/>
                </a:solidFill>
                <a:effectLst/>
                <a:ea typeface="Times New Roman" panose="02020603050405020304" pitchFamily="18" charset="0"/>
                <a:cs typeface="Times New Roman" panose="02020603050405020304" pitchFamily="18" charset="0"/>
              </a:rPr>
              <a:t>Increased global online harms and abuses requiring a transnational response, </a:t>
            </a:r>
            <a:endParaRPr lang="en-ZA" sz="2800" dirty="0">
              <a:solidFill>
                <a:srgbClr val="000000"/>
              </a:solidFill>
              <a:effectLst/>
              <a:ea typeface="Times New Roman" panose="02020603050405020304" pitchFamily="18" charset="0"/>
              <a:cs typeface="Times New Roman" panose="02020603050405020304" pitchFamily="18" charset="0"/>
            </a:endParaRPr>
          </a:p>
          <a:p>
            <a:pPr marL="800100" lvl="1" indent="-342900">
              <a:lnSpc>
                <a:spcPct val="100000"/>
              </a:lnSpc>
              <a:spcAft>
                <a:spcPts val="800"/>
              </a:spcAft>
              <a:buSzPts val="1000"/>
              <a:buFont typeface="Symbol" panose="05050102010706020507" pitchFamily="18" charset="2"/>
              <a:buChar char=""/>
              <a:tabLst>
                <a:tab pos="457200" algn="l"/>
              </a:tabLst>
            </a:pPr>
            <a:r>
              <a:rPr lang="en-US" sz="2800" dirty="0">
                <a:solidFill>
                  <a:srgbClr val="000000"/>
                </a:solidFill>
                <a:effectLst/>
                <a:ea typeface="Times New Roman" panose="02020603050405020304" pitchFamily="18" charset="0"/>
                <a:cs typeface="Times New Roman" panose="02020603050405020304" pitchFamily="18" charset="0"/>
              </a:rPr>
              <a:t>Fluidity of the online content distribution platforms, </a:t>
            </a:r>
            <a:endParaRPr lang="en-ZA" sz="2800" dirty="0">
              <a:solidFill>
                <a:srgbClr val="000000"/>
              </a:solidFill>
              <a:effectLst/>
              <a:ea typeface="Times New Roman" panose="02020603050405020304" pitchFamily="18" charset="0"/>
              <a:cs typeface="Times New Roman" panose="02020603050405020304" pitchFamily="18" charset="0"/>
            </a:endParaRPr>
          </a:p>
          <a:p>
            <a:pPr marL="800100" lvl="1" indent="-342900">
              <a:lnSpc>
                <a:spcPct val="100000"/>
              </a:lnSpc>
              <a:spcAft>
                <a:spcPts val="800"/>
              </a:spcAft>
              <a:buSzPts val="1000"/>
              <a:buFont typeface="Symbol" panose="05050102010706020507" pitchFamily="18" charset="2"/>
              <a:buChar char=""/>
              <a:tabLst>
                <a:tab pos="457200" algn="l"/>
              </a:tabLst>
            </a:pPr>
            <a:r>
              <a:rPr lang="en-US" sz="2800" dirty="0">
                <a:solidFill>
                  <a:srgbClr val="000000"/>
                </a:solidFill>
                <a:effectLst/>
                <a:ea typeface="Times New Roman" panose="02020603050405020304" pitchFamily="18" charset="0"/>
                <a:cs typeface="Times New Roman" panose="02020603050405020304" pitchFamily="18" charset="0"/>
              </a:rPr>
              <a:t>Overall industry growth and revenue opportunities.  </a:t>
            </a:r>
            <a:endParaRPr lang="en-ZA" sz="2800" dirty="0">
              <a:solidFill>
                <a:srgbClr val="000000"/>
              </a:solidFill>
              <a:effectLst/>
              <a:ea typeface="Times New Roman" panose="02020603050405020304" pitchFamily="18" charset="0"/>
              <a:cs typeface="Times New Roman" panose="02020603050405020304" pitchFamily="18" charset="0"/>
            </a:endParaRPr>
          </a:p>
          <a:p>
            <a:r>
              <a:rPr lang="en-ZA" dirty="0"/>
              <a:t>Operationalisation of the FP Amendment Act on 1 March 2022</a:t>
            </a:r>
          </a:p>
          <a:p>
            <a:r>
              <a:rPr lang="en-US" dirty="0">
                <a:effectLst/>
                <a:ea typeface="Times New Roman" panose="02020603050405020304" pitchFamily="18" charset="0"/>
                <a:cs typeface="Times New Roman" panose="02020603050405020304" pitchFamily="18" charset="0"/>
              </a:rPr>
              <a:t>The transformation of the FPB as the future Online Content regulator </a:t>
            </a:r>
            <a:endParaRPr lang="en-ZA" dirty="0">
              <a:effectLst/>
              <a:ea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xmlns="" val="145903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xmlns="" id="{1FF9166D-5408-353E-2E63-C7647BC7B190}"/>
              </a:ext>
            </a:extLst>
          </p:cNvPr>
          <p:cNvPicPr>
            <a:picLocks noChangeAspect="1"/>
          </p:cNvPicPr>
          <p:nvPr/>
        </p:nvPicPr>
        <p:blipFill rotWithShape="1">
          <a:blip r:embed="rId2" cstate="print">
            <a:alphaModFix amt="35000"/>
          </a:blip>
          <a:srcRect l="15605" r="3061" b="-1"/>
          <a:stretch/>
        </p:blipFill>
        <p:spPr>
          <a:xfrm>
            <a:off x="20" y="1"/>
            <a:ext cx="12191980" cy="6857999"/>
          </a:xfrm>
          <a:prstGeom prst="rect">
            <a:avLst/>
          </a:prstGeom>
        </p:spPr>
      </p:pic>
      <p:sp>
        <p:nvSpPr>
          <p:cNvPr id="2" name="Title 1">
            <a:extLst>
              <a:ext uri="{FF2B5EF4-FFF2-40B4-BE49-F238E27FC236}">
                <a16:creationId xmlns:a16="http://schemas.microsoft.com/office/drawing/2014/main" xmlns="" id="{35A152BB-81C3-40ED-B9F6-A61BF743BE23}"/>
              </a:ext>
            </a:extLst>
          </p:cNvPr>
          <p:cNvSpPr>
            <a:spLocks noGrp="1"/>
          </p:cNvSpPr>
          <p:nvPr>
            <p:ph type="title"/>
          </p:nvPr>
        </p:nvSpPr>
        <p:spPr>
          <a:xfrm>
            <a:off x="446569" y="1065862"/>
            <a:ext cx="2636872" cy="4726276"/>
          </a:xfrm>
        </p:spPr>
        <p:txBody>
          <a:bodyPr>
            <a:normAutofit/>
          </a:bodyPr>
          <a:lstStyle/>
          <a:p>
            <a:pPr algn="r"/>
            <a:r>
              <a:rPr lang="en-US" sz="4000" b="1" dirty="0"/>
              <a:t>PRIORITIES</a:t>
            </a:r>
            <a:endParaRPr lang="en-ZA" sz="4000" b="1" dirty="0"/>
          </a:p>
        </p:txBody>
      </p:sp>
      <p:graphicFrame>
        <p:nvGraphicFramePr>
          <p:cNvPr id="11" name="Content Placeholder 2">
            <a:extLst>
              <a:ext uri="{FF2B5EF4-FFF2-40B4-BE49-F238E27FC236}">
                <a16:creationId xmlns:a16="http://schemas.microsoft.com/office/drawing/2014/main" xmlns="" id="{C7EC4701-CF70-83BF-51DA-5041F5BBB956}"/>
              </a:ext>
            </a:extLst>
          </p:cNvPr>
          <p:cNvGraphicFramePr>
            <a:graphicFrameLocks noGrp="1"/>
          </p:cNvGraphicFramePr>
          <p:nvPr>
            <p:ph idx="1"/>
            <p:extLst>
              <p:ext uri="{D42A27DB-BD31-4B8C-83A1-F6EECF244321}">
                <p14:modId xmlns:p14="http://schemas.microsoft.com/office/powerpoint/2010/main" xmlns="" val="658923748"/>
              </p:ext>
            </p:extLst>
          </p:nvPr>
        </p:nvGraphicFramePr>
        <p:xfrm>
          <a:off x="3923414" y="1065862"/>
          <a:ext cx="7729869"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60887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DC382F-032D-4871-BCD3-C1C3CDABE17E}"/>
              </a:ext>
            </a:extLst>
          </p:cNvPr>
          <p:cNvSpPr>
            <a:spLocks noGrp="1"/>
          </p:cNvSpPr>
          <p:nvPr>
            <p:ph type="title"/>
          </p:nvPr>
        </p:nvSpPr>
        <p:spPr/>
        <p:txBody>
          <a:bodyPr/>
          <a:lstStyle/>
          <a:p>
            <a:r>
              <a:rPr lang="en-ZA" sz="4400" b="1" dirty="0">
                <a:effectLst/>
                <a:latin typeface="Arial" panose="020B0604020202020204" pitchFamily="34" charset="0"/>
                <a:ea typeface="Times New Roman" panose="02020603050405020304" pitchFamily="18" charset="0"/>
                <a:cs typeface="Times New Roman" panose="02020603050405020304" pitchFamily="18" charset="0"/>
              </a:rPr>
              <a:t>Our business drivers </a:t>
            </a:r>
            <a:r>
              <a:rPr lang="en-ZA" sz="4400" dirty="0">
                <a:effectLst/>
                <a:latin typeface="Tw Cen MT" panose="020B0602020104020603" pitchFamily="34" charset="0"/>
                <a:ea typeface="Times New Roman" panose="02020603050405020304" pitchFamily="18" charset="0"/>
                <a:cs typeface="Times New Roman" panose="02020603050405020304" pitchFamily="18" charset="0"/>
              </a:rPr>
              <a:t/>
            </a:r>
            <a:br>
              <a:rPr lang="en-ZA" sz="4400" dirty="0">
                <a:effectLst/>
                <a:latin typeface="Tw Cen MT" panose="020B0602020104020603" pitchFamily="34" charset="0"/>
                <a:ea typeface="Times New Roman" panose="02020603050405020304" pitchFamily="18"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xmlns="" id="{087B4339-966F-4F29-9708-B8970469E362}"/>
              </a:ext>
            </a:extLst>
          </p:cNvPr>
          <p:cNvSpPr>
            <a:spLocks noGrp="1"/>
          </p:cNvSpPr>
          <p:nvPr>
            <p:ph idx="1"/>
          </p:nvPr>
        </p:nvSpPr>
        <p:spPr>
          <a:xfrm>
            <a:off x="408215" y="1159329"/>
            <a:ext cx="11348356" cy="5333546"/>
          </a:xfrm>
        </p:spPr>
        <p:txBody>
          <a:bodyPr>
            <a:noAutofit/>
          </a:bodyPr>
          <a:lstStyle/>
          <a:p>
            <a:pPr marL="342900" lvl="0" indent="-342900" algn="just">
              <a:lnSpc>
                <a:spcPct val="150000"/>
              </a:lnSpc>
              <a:buFont typeface="Symbol" panose="05050102010706020507" pitchFamily="18" charset="2"/>
              <a:buChar char=""/>
            </a:pPr>
            <a:r>
              <a:rPr lang="en-ZA" dirty="0">
                <a:effectLst/>
                <a:ea typeface="Times New Roman" panose="02020603050405020304" pitchFamily="18" charset="0"/>
                <a:cs typeface="Times New Roman" panose="02020603050405020304" pitchFamily="18" charset="0"/>
              </a:rPr>
              <a:t>Organizational transformation and stability</a:t>
            </a:r>
          </a:p>
          <a:p>
            <a:pPr marL="342900" lvl="0" indent="-342900">
              <a:lnSpc>
                <a:spcPct val="150000"/>
              </a:lnSpc>
              <a:buFont typeface="Symbol" panose="05050102010706020507" pitchFamily="18" charset="2"/>
              <a:buChar char=""/>
            </a:pPr>
            <a:r>
              <a:rPr lang="en-ZA" dirty="0">
                <a:effectLst/>
                <a:ea typeface="Times New Roman" panose="02020603050405020304" pitchFamily="18" charset="0"/>
                <a:cs typeface="Times New Roman" panose="02020603050405020304" pitchFamily="18" charset="0"/>
              </a:rPr>
              <a:t>Licensing &amp; Classification </a:t>
            </a:r>
          </a:p>
          <a:p>
            <a:pPr marL="342900" lvl="0" indent="-342900">
              <a:lnSpc>
                <a:spcPct val="150000"/>
              </a:lnSpc>
              <a:buFont typeface="Symbol" panose="05050102010706020507" pitchFamily="18" charset="2"/>
              <a:buChar char=""/>
            </a:pPr>
            <a:r>
              <a:rPr lang="en-ZA" dirty="0">
                <a:effectLst/>
                <a:ea typeface="Times New Roman" panose="02020603050405020304" pitchFamily="18" charset="0"/>
                <a:cs typeface="Times New Roman" panose="02020603050405020304" pitchFamily="18" charset="0"/>
              </a:rPr>
              <a:t>Monitoring compliance and enforcement </a:t>
            </a:r>
          </a:p>
          <a:p>
            <a:pPr marL="342900" lvl="0" indent="-342900">
              <a:lnSpc>
                <a:spcPct val="150000"/>
              </a:lnSpc>
              <a:buFont typeface="Symbol" panose="05050102010706020507" pitchFamily="18" charset="2"/>
              <a:buChar char=""/>
            </a:pPr>
            <a:r>
              <a:rPr lang="en-ZA" dirty="0">
                <a:effectLst/>
                <a:ea typeface="Times New Roman" panose="02020603050405020304" pitchFamily="18" charset="0"/>
                <a:cs typeface="Times New Roman" panose="02020603050405020304" pitchFamily="18" charset="0"/>
              </a:rPr>
              <a:t>Developing and updating regulatory instruments and guidelines</a:t>
            </a:r>
          </a:p>
          <a:p>
            <a:pPr marL="342900" lvl="0" indent="-342900">
              <a:lnSpc>
                <a:spcPct val="150000"/>
              </a:lnSpc>
              <a:buFont typeface="Symbol" panose="05050102010706020507" pitchFamily="18" charset="2"/>
              <a:buChar char=""/>
            </a:pPr>
            <a:r>
              <a:rPr lang="en-ZA" dirty="0">
                <a:effectLst/>
                <a:ea typeface="Times New Roman" panose="02020603050405020304" pitchFamily="18" charset="0"/>
                <a:cs typeface="Times New Roman" panose="02020603050405020304" pitchFamily="18" charset="0"/>
              </a:rPr>
              <a:t>Research and analysis to guide evidence based regulatory making processes</a:t>
            </a:r>
          </a:p>
          <a:p>
            <a:pPr marL="342900" lvl="0" indent="-342900">
              <a:lnSpc>
                <a:spcPct val="150000"/>
              </a:lnSpc>
              <a:spcAft>
                <a:spcPts val="800"/>
              </a:spcAft>
              <a:buFont typeface="Symbol" panose="05050102010706020507" pitchFamily="18" charset="2"/>
              <a:buChar char=""/>
            </a:pPr>
            <a:r>
              <a:rPr lang="en-ZA" dirty="0">
                <a:effectLst/>
                <a:ea typeface="Times New Roman" panose="02020603050405020304" pitchFamily="18" charset="0"/>
                <a:cs typeface="Times New Roman" panose="02020603050405020304" pitchFamily="18" charset="0"/>
              </a:rPr>
              <a:t>Public Awareness and education to raise awareness on the amendment act</a:t>
            </a:r>
          </a:p>
          <a:p>
            <a:endParaRPr lang="en-ZA" dirty="0"/>
          </a:p>
        </p:txBody>
      </p:sp>
    </p:spTree>
    <p:extLst>
      <p:ext uri="{BB962C8B-B14F-4D97-AF65-F5344CB8AC3E}">
        <p14:creationId xmlns:p14="http://schemas.microsoft.com/office/powerpoint/2010/main" xmlns="" val="80004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CE6298-603A-4CD2-9113-88013E29072D}"/>
              </a:ext>
            </a:extLst>
          </p:cNvPr>
          <p:cNvSpPr>
            <a:spLocks noGrp="1"/>
          </p:cNvSpPr>
          <p:nvPr>
            <p:ph type="title"/>
          </p:nvPr>
        </p:nvSpPr>
        <p:spPr/>
        <p:txBody>
          <a:bodyPr/>
          <a:lstStyle/>
          <a:p>
            <a:r>
              <a:rPr lang="en-ZA" dirty="0"/>
              <a:t>STRATEGIC FOCUS</a:t>
            </a:r>
          </a:p>
        </p:txBody>
      </p:sp>
      <p:sp>
        <p:nvSpPr>
          <p:cNvPr id="3" name="Content Placeholder 2">
            <a:extLst>
              <a:ext uri="{FF2B5EF4-FFF2-40B4-BE49-F238E27FC236}">
                <a16:creationId xmlns:a16="http://schemas.microsoft.com/office/drawing/2014/main" xmlns="" id="{32F06050-D489-4ABD-9FF6-51CBC0946D31}"/>
              </a:ext>
            </a:extLst>
          </p:cNvPr>
          <p:cNvSpPr>
            <a:spLocks noGrp="1"/>
          </p:cNvSpPr>
          <p:nvPr>
            <p:ph idx="1"/>
          </p:nvPr>
        </p:nvSpPr>
        <p:spPr/>
        <p:txBody>
          <a:bodyPr/>
          <a:lstStyle/>
          <a:p>
            <a:r>
              <a:rPr lang="en-ZA" dirty="0"/>
              <a:t>Organizational Transformation</a:t>
            </a:r>
          </a:p>
          <a:p>
            <a:r>
              <a:rPr lang="en-ZA" dirty="0"/>
              <a:t>Regulatory Capacity &amp; Enforcement</a:t>
            </a:r>
          </a:p>
          <a:p>
            <a:r>
              <a:rPr lang="en-ZA" dirty="0"/>
              <a:t>Customer Focus</a:t>
            </a:r>
          </a:p>
          <a:p>
            <a:r>
              <a:rPr lang="en-ZA" dirty="0"/>
              <a:t>Financial sustainability</a:t>
            </a:r>
          </a:p>
          <a:p>
            <a:r>
              <a:rPr lang="en-ZA" dirty="0"/>
              <a:t>Stakeholder management &amp; Collaboration</a:t>
            </a:r>
          </a:p>
          <a:p>
            <a:endParaRPr lang="en-ZA" dirty="0"/>
          </a:p>
        </p:txBody>
      </p:sp>
      <p:pic>
        <p:nvPicPr>
          <p:cNvPr id="4" name="Picture 3" descr="Logo&#10;&#10;Description automatically generated with medium confidence">
            <a:extLst>
              <a:ext uri="{FF2B5EF4-FFF2-40B4-BE49-F238E27FC236}">
                <a16:creationId xmlns:a16="http://schemas.microsoft.com/office/drawing/2014/main" xmlns="" id="{42BFCAFA-6EB2-4542-9E4F-AA30FC7702E9}"/>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7374194" y="901032"/>
            <a:ext cx="4395018" cy="5116220"/>
          </a:xfrm>
          <a:prstGeom prst="rect">
            <a:avLst/>
          </a:prstGeom>
        </p:spPr>
      </p:pic>
    </p:spTree>
    <p:extLst>
      <p:ext uri="{BB962C8B-B14F-4D97-AF65-F5344CB8AC3E}">
        <p14:creationId xmlns:p14="http://schemas.microsoft.com/office/powerpoint/2010/main" xmlns="" val="1601564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B09DCCDE6EBC4CAE256E3BC634C5FD" ma:contentTypeVersion="13" ma:contentTypeDescription="Create a new document." ma:contentTypeScope="" ma:versionID="13b5e0625a3b68842eaededce3352317">
  <xsd:schema xmlns:xsd="http://www.w3.org/2001/XMLSchema" xmlns:xs="http://www.w3.org/2001/XMLSchema" xmlns:p="http://schemas.microsoft.com/office/2006/metadata/properties" xmlns:ns3="7d697dd9-8d36-482c-bfd7-84d7b4d6c102" xmlns:ns4="d58aa13e-45a9-4952-b50b-2236df1678eb" targetNamespace="http://schemas.microsoft.com/office/2006/metadata/properties" ma:root="true" ma:fieldsID="833271f0aa696a727d7ae0da82f3b9bd" ns3:_="" ns4:_="">
    <xsd:import namespace="7d697dd9-8d36-482c-bfd7-84d7b4d6c102"/>
    <xsd:import namespace="d58aa13e-45a9-4952-b50b-2236df1678e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97dd9-8d36-482c-bfd7-84d7b4d6c1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58aa13e-45a9-4952-b50b-2236df1678e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96B8E8-0DD1-4062-86E4-6C5A54A002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697dd9-8d36-482c-bfd7-84d7b4d6c102"/>
    <ds:schemaRef ds:uri="d58aa13e-45a9-4952-b50b-2236df1678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F265F5-6F62-4FDF-BA2D-439AE5B8D24F}">
  <ds:schemaRefs>
    <ds:schemaRef ds:uri="http://schemas.microsoft.com/sharepoint/v3/contenttype/forms"/>
  </ds:schemaRefs>
</ds:datastoreItem>
</file>

<file path=customXml/itemProps3.xml><?xml version="1.0" encoding="utf-8"?>
<ds:datastoreItem xmlns:ds="http://schemas.openxmlformats.org/officeDocument/2006/customXml" ds:itemID="{0D5D9D99-2C0B-4574-825E-0605CC244557}">
  <ds:schemaRefs>
    <ds:schemaRef ds:uri="d58aa13e-45a9-4952-b50b-2236df1678eb"/>
    <ds:schemaRef ds:uri="http://schemas.microsoft.com/office/2006/documentManagement/types"/>
    <ds:schemaRef ds:uri="http://schemas.microsoft.com/office/infopath/2007/PartnerControls"/>
    <ds:schemaRef ds:uri="7d697dd9-8d36-482c-bfd7-84d7b4d6c102"/>
    <ds:schemaRef ds:uri="http://purl.org/dc/elements/1.1/"/>
    <ds:schemaRef ds:uri="http://purl.org/dc/terms/"/>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2198</Words>
  <Application>Microsoft Office PowerPoint</Application>
  <PresentationFormat>Custom</PresentationFormat>
  <Paragraphs>415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2022/2023 ANNUAL PERFORMANCE PLAN</vt:lpstr>
      <vt:lpstr>TABLE OF CONTEXT</vt:lpstr>
      <vt:lpstr>Organizational identity</vt:lpstr>
      <vt:lpstr>Brand Promise</vt:lpstr>
      <vt:lpstr>Values</vt:lpstr>
      <vt:lpstr>Context </vt:lpstr>
      <vt:lpstr>PRIORITIES</vt:lpstr>
      <vt:lpstr>Our business drivers  </vt:lpstr>
      <vt:lpstr>STRATEGIC FOCUS</vt:lpstr>
      <vt:lpstr>Strategic Focus 1: Organisational Transformation</vt:lpstr>
      <vt:lpstr>Strategic Focus 1: Quarterly Targets</vt:lpstr>
      <vt:lpstr>Strategic Focus 2: Regulatory Capacity &amp; Enforcement</vt:lpstr>
      <vt:lpstr>Strategic Focus 2: Regulatory Capacity &amp; Enforcement</vt:lpstr>
      <vt:lpstr>Strategic Focus 2: Regulatory Capacity &amp; Enforcement</vt:lpstr>
      <vt:lpstr>Strategic Focus 2: Quarterly Targets</vt:lpstr>
      <vt:lpstr>Strategic Focus 2: Quarterly Targets</vt:lpstr>
      <vt:lpstr>Strategic Focus 3: Customer Focus</vt:lpstr>
      <vt:lpstr>Strategic Focus 3: Quarterly Targets</vt:lpstr>
      <vt:lpstr>Strategic Focus 4: Financial Sustainability</vt:lpstr>
      <vt:lpstr>Strategic Focus 4: Quarterly Targets</vt:lpstr>
      <vt:lpstr>Strategic Focus 5: Stakeholder Management &amp; Collaboration</vt:lpstr>
      <vt:lpstr>Strategic Focus 5: Quarterly Targets</vt:lpstr>
      <vt:lpstr>Strategic Focus 5: Stakeholder Management &amp; Collaboration</vt:lpstr>
      <vt:lpstr>Strategic Focus 5: Quarterly Targets</vt:lpstr>
      <vt:lpstr>Slide 25</vt:lpstr>
      <vt:lpstr>Slide 26</vt:lpstr>
      <vt:lpstr>RISKS &amp; MITIGATIONS</vt:lpstr>
      <vt:lpstr>RISKS &amp; MITIGATIONS</vt:lpstr>
      <vt:lpstr>RISKS &amp; MITIGATIONS</vt:lpstr>
      <vt:lpstr>RISKS &amp; MITIGATIONS</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Session</dc:title>
  <dc:creator>Itumeleng Segaloe</dc:creator>
  <cp:lastModifiedBy>USER</cp:lastModifiedBy>
  <cp:revision>31</cp:revision>
  <dcterms:created xsi:type="dcterms:W3CDTF">2022-02-17T03:52:38Z</dcterms:created>
  <dcterms:modified xsi:type="dcterms:W3CDTF">2022-05-06T08:47:07Z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0x010100F2B09DCCDE6EBC4CAE256E3BC634C5FD</vt:lpwstr>
  </property>
</Properties>
</file>