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975" r:id="rId4"/>
    <p:sldId id="316" r:id="rId5"/>
    <p:sldId id="322" r:id="rId6"/>
    <p:sldId id="1028" r:id="rId7"/>
    <p:sldId id="363" r:id="rId8"/>
    <p:sldId id="311" r:id="rId9"/>
    <p:sldId id="836" r:id="rId10"/>
    <p:sldId id="878" r:id="rId11"/>
    <p:sldId id="964" r:id="rId12"/>
    <p:sldId id="858" r:id="rId13"/>
    <p:sldId id="841" r:id="rId14"/>
    <p:sldId id="1030" r:id="rId15"/>
    <p:sldId id="859" r:id="rId16"/>
    <p:sldId id="959" r:id="rId17"/>
    <p:sldId id="1009" r:id="rId18"/>
    <p:sldId id="968" r:id="rId19"/>
    <p:sldId id="969" r:id="rId20"/>
    <p:sldId id="863" r:id="rId21"/>
    <p:sldId id="970" r:id="rId22"/>
    <p:sldId id="865" r:id="rId23"/>
    <p:sldId id="867" r:id="rId24"/>
    <p:sldId id="996" r:id="rId25"/>
    <p:sldId id="972" r:id="rId26"/>
    <p:sldId id="868" r:id="rId27"/>
    <p:sldId id="870" r:id="rId28"/>
    <p:sldId id="1029" r:id="rId29"/>
    <p:sldId id="1031" r:id="rId30"/>
    <p:sldId id="1032" r:id="rId31"/>
    <p:sldId id="1033" r:id="rId32"/>
    <p:sldId id="1034" r:id="rId33"/>
    <p:sldId id="1035" r:id="rId34"/>
    <p:sldId id="1036" r:id="rId35"/>
    <p:sldId id="1037" r:id="rId36"/>
    <p:sldId id="388" r:id="rId3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qobile Khanyile" initials="NK" lastIdx="1" clrIdx="0">
    <p:extLst>
      <p:ext uri="{19B8F6BF-5375-455C-9EA6-DF929625EA0E}">
        <p15:presenceInfo xmlns:p15="http://schemas.microsoft.com/office/powerpoint/2012/main" xmlns="" userId="S::Nqobile.Khanyile@dmr.gov.za::c3d7e299-d174-477d-87be-b2050003b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249" autoAdjust="0"/>
  </p:normalViewPr>
  <p:slideViewPr>
    <p:cSldViewPr snapToGrid="0">
      <p:cViewPr varScale="1">
        <p:scale>
          <a:sx n="69" d="100"/>
          <a:sy n="69" d="100"/>
        </p:scale>
        <p:origin x="-672" y="-96"/>
      </p:cViewPr>
      <p:guideLst>
        <p:guide orient="horz" pos="2160"/>
        <p:guide pos="3840"/>
      </p:guideLst>
    </p:cSldViewPr>
  </p:slideViewPr>
  <p:outlineViewPr>
    <p:cViewPr>
      <p:scale>
        <a:sx n="33" d="100"/>
        <a:sy n="33" d="100"/>
      </p:scale>
      <p:origin x="0" y="-7968"/>
    </p:cViewPr>
  </p:outlin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0E4EB1D-218E-4E9E-8983-B1BA80ACA544}" type="datetimeFigureOut">
              <a:rPr lang="en-US" smtClean="0"/>
              <a:pPr/>
              <a:t>5/10/2022</a:t>
            </a:fld>
            <a:endParaRPr lang="en-US"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5A4B587-D6A2-45A0-885C-DCAF2D40FB78}" type="slidenum">
              <a:rPr lang="en-US" smtClean="0"/>
              <a:pPr/>
              <a:t>‹#›</a:t>
            </a:fld>
            <a:endParaRPr lang="en-US" dirty="0"/>
          </a:p>
        </p:txBody>
      </p:sp>
    </p:spTree>
    <p:extLst>
      <p:ext uri="{BB962C8B-B14F-4D97-AF65-F5344CB8AC3E}">
        <p14:creationId xmlns:p14="http://schemas.microsoft.com/office/powerpoint/2010/main" xmlns="" val="114022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2</a:t>
            </a:fld>
            <a:endParaRPr lang="en-US" dirty="0"/>
          </a:p>
        </p:txBody>
      </p:sp>
    </p:spTree>
    <p:extLst>
      <p:ext uri="{BB962C8B-B14F-4D97-AF65-F5344CB8AC3E}">
        <p14:creationId xmlns:p14="http://schemas.microsoft.com/office/powerpoint/2010/main" xmlns="" val="424644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5092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7533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4157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4953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02636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8288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0291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7328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4061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7</a:t>
            </a:fld>
            <a:endParaRPr lang="en-US"/>
          </a:p>
        </p:txBody>
      </p:sp>
    </p:spTree>
    <p:extLst>
      <p:ext uri="{BB962C8B-B14F-4D97-AF65-F5344CB8AC3E}">
        <p14:creationId xmlns:p14="http://schemas.microsoft.com/office/powerpoint/2010/main" xmlns="" val="92397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9797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2494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6511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9333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2B0DCA-3115-4930-9966-8F74BC3D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2815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2B0DCA-3115-4930-9966-8F74BC3D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8279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0972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B54560A4-07CC-4F19-9E48-8E235B97BBD3}"/>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CEFE646A-B0E3-4449-97CD-9265C7605A2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57F1A46-068A-4CB7-A2DA-09D248E1BB77}"/>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128A0739-1BAD-4DDE-B4B1-9FE5B7F7527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AC7D4CC-7B07-4CDE-9841-3E5C57F230E0}"/>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7A41B420-052B-46B9-8ED4-147B51C5273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7065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B54560A4-07CC-4F19-9E48-8E235B97BBD3}"/>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CEFE646A-B0E3-4449-97CD-9265C7605A2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04666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EB2910F-23AC-49A0-879F-C853AFADB8CD}"/>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5AACB73B-378E-41FF-92F4-A7A1BBA52E0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33465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2981D4F-5F6C-4597-BC48-B0414D4AE159}"/>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40E2FA77-2CB1-41A7-8C31-5218C9AE464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52260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6C44C4E-2E69-4A69-9BE2-E1C14F0A5CB6}"/>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6" name="Footer Placeholder 5">
            <a:extLst>
              <a:ext uri="{FF2B5EF4-FFF2-40B4-BE49-F238E27FC236}">
                <a16:creationId xmlns:a16="http://schemas.microsoft.com/office/drawing/2014/main" xmlns="" id="{2E41441D-59E3-4B9A-ACD3-DD10E299993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82300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B4F67342-2EC6-491F-BE0E-17F36A30B4D0}"/>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8" name="Footer Placeholder 7">
            <a:extLst>
              <a:ext uri="{FF2B5EF4-FFF2-40B4-BE49-F238E27FC236}">
                <a16:creationId xmlns:a16="http://schemas.microsoft.com/office/drawing/2014/main" xmlns="" id="{B5493597-D2C1-41AD-A890-95BD50C4FAC2}"/>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51069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BEE47EF2-2316-4F65-902B-F2B15238028C}"/>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4" name="Footer Placeholder 3">
            <a:extLst>
              <a:ext uri="{FF2B5EF4-FFF2-40B4-BE49-F238E27FC236}">
                <a16:creationId xmlns:a16="http://schemas.microsoft.com/office/drawing/2014/main" xmlns="" id="{763A4B20-144E-4046-9C91-309787456DDE}"/>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09060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8E683D-493E-4934-8827-E5B2D2E6071B}"/>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3" name="Footer Placeholder 2">
            <a:extLst>
              <a:ext uri="{FF2B5EF4-FFF2-40B4-BE49-F238E27FC236}">
                <a16:creationId xmlns:a16="http://schemas.microsoft.com/office/drawing/2014/main" xmlns="" id="{9607A2B4-E164-4AD0-BF5F-8ACC9EC5249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27058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982DC9-E6EA-47DC-A287-3ECE796432CF}"/>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6" name="Footer Placeholder 5">
            <a:extLst>
              <a:ext uri="{FF2B5EF4-FFF2-40B4-BE49-F238E27FC236}">
                <a16:creationId xmlns:a16="http://schemas.microsoft.com/office/drawing/2014/main" xmlns="" id="{494A2419-23AA-4884-BD73-5F0C8493E45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78122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EB2910F-23AC-49A0-879F-C853AFADB8CD}"/>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5AACB73B-378E-41FF-92F4-A7A1BBA52E0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33955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E0ADD3-50FA-4CF6-9605-C3CD19F55A73}"/>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6" name="Footer Placeholder 5">
            <a:extLst>
              <a:ext uri="{FF2B5EF4-FFF2-40B4-BE49-F238E27FC236}">
                <a16:creationId xmlns:a16="http://schemas.microsoft.com/office/drawing/2014/main" xmlns="" id="{D26DFECA-EAD3-4F3D-93A3-4F0A4223A19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1537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57F1A46-068A-4CB7-A2DA-09D248E1BB77}"/>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128A0739-1BAD-4DDE-B4B1-9FE5B7F7527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81640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AC7D4CC-7B07-4CDE-9841-3E5C57F230E0}"/>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7A41B420-052B-46B9-8ED4-147B51C5273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86905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2981D4F-5F6C-4597-BC48-B0414D4AE159}"/>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40E2FA77-2CB1-41A7-8C31-5218C9AE464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20230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6C44C4E-2E69-4A69-9BE2-E1C14F0A5CB6}"/>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6" name="Footer Placeholder 5">
            <a:extLst>
              <a:ext uri="{FF2B5EF4-FFF2-40B4-BE49-F238E27FC236}">
                <a16:creationId xmlns:a16="http://schemas.microsoft.com/office/drawing/2014/main" xmlns="" id="{2E41441D-59E3-4B9A-ACD3-DD10E299993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B4F67342-2EC6-491F-BE0E-17F36A30B4D0}"/>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8" name="Footer Placeholder 7">
            <a:extLst>
              <a:ext uri="{FF2B5EF4-FFF2-40B4-BE49-F238E27FC236}">
                <a16:creationId xmlns:a16="http://schemas.microsoft.com/office/drawing/2014/main" xmlns="" id="{B5493597-D2C1-41AD-A890-95BD50C4FAC2}"/>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BEE47EF2-2316-4F65-902B-F2B15238028C}"/>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4" name="Footer Placeholder 3">
            <a:extLst>
              <a:ext uri="{FF2B5EF4-FFF2-40B4-BE49-F238E27FC236}">
                <a16:creationId xmlns:a16="http://schemas.microsoft.com/office/drawing/2014/main" xmlns="" id="{763A4B20-144E-4046-9C91-309787456DDE}"/>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8E683D-493E-4934-8827-E5B2D2E6071B}"/>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3" name="Footer Placeholder 2">
            <a:extLst>
              <a:ext uri="{FF2B5EF4-FFF2-40B4-BE49-F238E27FC236}">
                <a16:creationId xmlns:a16="http://schemas.microsoft.com/office/drawing/2014/main" xmlns="" id="{9607A2B4-E164-4AD0-BF5F-8ACC9EC5249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982DC9-E6EA-47DC-A287-3ECE796432CF}"/>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6" name="Footer Placeholder 5">
            <a:extLst>
              <a:ext uri="{FF2B5EF4-FFF2-40B4-BE49-F238E27FC236}">
                <a16:creationId xmlns:a16="http://schemas.microsoft.com/office/drawing/2014/main" xmlns="" id="{494A2419-23AA-4884-BD73-5F0C8493E45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E0ADD3-50FA-4CF6-9605-C3CD19F55A73}"/>
              </a:ext>
            </a:extLst>
          </p:cNvPr>
          <p:cNvSpPr>
            <a:spLocks noGrp="1"/>
          </p:cNvSpPr>
          <p:nvPr>
            <p:ph type="dt" sz="half" idx="10"/>
          </p:nvPr>
        </p:nvSpPr>
        <p:spPr/>
        <p:txBody>
          <a:bodyPr/>
          <a:lstStyle/>
          <a:p>
            <a:fld id="{2A6434C0-3FA5-4F29-9AC8-23689A7F31BB}" type="datetimeFigureOut">
              <a:rPr lang="en-ZA" smtClean="0"/>
              <a:pPr/>
              <a:t>2022/05/10</a:t>
            </a:fld>
            <a:endParaRPr lang="en-ZA" dirty="0"/>
          </a:p>
        </p:txBody>
      </p:sp>
      <p:sp>
        <p:nvSpPr>
          <p:cNvPr id="6" name="Footer Placeholder 5">
            <a:extLst>
              <a:ext uri="{FF2B5EF4-FFF2-40B4-BE49-F238E27FC236}">
                <a16:creationId xmlns:a16="http://schemas.microsoft.com/office/drawing/2014/main" xmlns="" id="{D26DFECA-EAD3-4F3D-93A3-4F0A4223A19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2022/05/10</a:t>
            </a:fld>
            <a:endParaRPr lang="en-ZA" dirty="0"/>
          </a:p>
        </p:txBody>
      </p:sp>
      <p:sp>
        <p:nvSpPr>
          <p:cNvPr id="5" name="Footer Placeholder 4">
            <a:extLst>
              <a:ext uri="{FF2B5EF4-FFF2-40B4-BE49-F238E27FC236}">
                <a16:creationId xmlns:a16="http://schemas.microsoft.com/office/drawing/2014/main" xmlns=""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277109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4.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FB1323A7-E4DD-4394-A7F5-37144C64EE3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a16="http://schemas.microsoft.com/office/drawing/2014/main" xmlns="" id="{2A778D4F-1A4E-4023-AC08-2FFC8D3D9188}"/>
              </a:ext>
            </a:extLst>
          </p:cNvPr>
          <p:cNvPicPr>
            <a:picLocks noChangeAspect="1"/>
          </p:cNvPicPr>
          <p:nvPr/>
        </p:nvPicPr>
        <p:blipFill>
          <a:blip r:embed="rId4" cstate="print">
            <a:extLst>
              <a:ext uri="{96DAC541-7B7A-43D3-8B79-37D633B846F1}">
                <asvg:svgBlip xmlns=""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xmlns="" val="4071208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8" name="object 2"/>
          <p:cNvSpPr txBox="1">
            <a:spLocks noGrp="1"/>
          </p:cNvSpPr>
          <p:nvPr>
            <p:ph type="title"/>
          </p:nvPr>
        </p:nvSpPr>
        <p:spPr>
          <a:xfrm>
            <a:off x="2214200" y="2088967"/>
            <a:ext cx="9751176" cy="894775"/>
          </a:xfrm>
        </p:spPr>
        <p:txBody>
          <a:bodyPr vert="horz" wrap="square" lIns="0" tIns="8297" rIns="0" bIns="0" numCol="1" rtlCol="0" anchor="t" anchorCtr="0" compatLnSpc="1">
            <a:prstTxWarp prst="textNoShape">
              <a:avLst/>
            </a:prstTxWarp>
            <a:spAutoFit/>
          </a:bodyPr>
          <a:lstStyle/>
          <a:p>
            <a:pPr marL="8297" algn="ctr" eaLnBrk="1" fontAlgn="auto" hangingPunct="1">
              <a:spcBef>
                <a:spcPts val="65"/>
              </a:spcBef>
              <a:spcAft>
                <a:spcPts val="0"/>
              </a:spcAft>
              <a:defRPr/>
            </a:pPr>
            <a:r>
              <a:rPr lang="en-ZA" sz="3200" b="1" spc="-3" dirty="0">
                <a:latin typeface="Arial Narrow" panose="020B0606020202030204" pitchFamily="34" charset="0"/>
              </a:rPr>
              <a:t>PROGRAMME 2: MINERALS AND PETROLEUM REGULATION (MPR)</a:t>
            </a:r>
          </a:p>
        </p:txBody>
      </p:sp>
    </p:spTree>
    <p:extLst>
      <p:ext uri="{BB962C8B-B14F-4D97-AF65-F5344CB8AC3E}">
        <p14:creationId xmlns:p14="http://schemas.microsoft.com/office/powerpoint/2010/main" xmlns="" val="2287511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1388" y="171062"/>
            <a:ext cx="10340704" cy="895414"/>
          </a:xfrm>
        </p:spPr>
        <p:txBody>
          <a:bodyPr vert="horz" wrap="square" lIns="0" tIns="8930" rIns="0" bIns="0" numCol="1" rtlCol="0" anchor="t" anchorCtr="0" compatLnSpc="1">
            <a:prstTxWarp prst="textNoShape">
              <a:avLst/>
            </a:prstTxWarp>
            <a:spAutoFit/>
          </a:bodyPr>
          <a:lstStyle/>
          <a:p>
            <a:pPr marL="8929" algn="just">
              <a:spcBef>
                <a:spcPts val="70"/>
              </a:spcBef>
              <a:defRPr/>
            </a:pPr>
            <a:r>
              <a:rPr lang="en-ZA" sz="3200" b="1" spc="-3" dirty="0">
                <a:latin typeface="Arial" panose="020B0604020202020204" pitchFamily="34" charset="0"/>
                <a:cs typeface="Arial" panose="020B0604020202020204" pitchFamily="34" charset="0"/>
              </a:rPr>
              <a:t>PROGRAMME 2: MINERALS AND PETROLEUM REGULATION (MPR)</a:t>
            </a:r>
          </a:p>
        </p:txBody>
      </p:sp>
      <p:sp>
        <p:nvSpPr>
          <p:cNvPr id="53251" name="object 3"/>
          <p:cNvSpPr txBox="1">
            <a:spLocks noChangeArrowheads="1"/>
          </p:cNvSpPr>
          <p:nvPr/>
        </p:nvSpPr>
        <p:spPr bwMode="auto">
          <a:xfrm>
            <a:off x="1744134" y="1216375"/>
            <a:ext cx="10307958" cy="3883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930"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44475" marR="0" lvl="0" indent="-244475" algn="just" defTabSz="914400" rtl="0" eaLnBrk="1" fontAlgn="auto" latinLnBrk="0" hangingPunct="1">
              <a:lnSpc>
                <a:spcPct val="150000"/>
              </a:lnSpc>
              <a:spcAft>
                <a:spcPts val="0"/>
              </a:spcAft>
              <a:buClrTx/>
              <a:buSzTx/>
              <a:buFontTx/>
              <a:buNone/>
              <a:tabLst/>
              <a:defRPr/>
            </a:pPr>
            <a:r>
              <a:rPr kumimoji="0" lang="en-GB" sz="1700" b="1" u="sng"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Purpose</a:t>
            </a:r>
          </a:p>
          <a:p>
            <a:pPr marL="244475" marR="0" lvl="0" indent="-244475" algn="just" defTabSz="914400" rtl="0" eaLnBrk="1" fontAlgn="auto" latinLnBrk="0" hangingPunct="1">
              <a:lnSpc>
                <a:spcPct val="150000"/>
              </a:lnSpc>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To regulate the mining, minerals and petroleum industry</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55600" marR="0" lvl="0" indent="-342900" algn="just" defTabSz="914400" rtl="0" eaLnBrk="1" fontAlgn="auto" latinLnBrk="0" hangingPunct="1">
              <a:lnSpc>
                <a:spcPct val="150000"/>
              </a:lnSpc>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55600" marR="0" lvl="0" indent="-342900" algn="just" defTabSz="914400" rtl="0" eaLnBrk="1" fontAlgn="auto" latinLnBrk="0" hangingPunct="1">
              <a:lnSpc>
                <a:spcPct val="150000"/>
              </a:lnSpc>
              <a:spcAft>
                <a:spcPts val="0"/>
              </a:spcAft>
              <a:buClrTx/>
              <a:buSzTx/>
              <a:buFontTx/>
              <a:buNone/>
              <a:tabLst/>
              <a:defRPr/>
            </a:pPr>
            <a:r>
              <a:rPr kumimoji="0" lang="en-GB" sz="1700" b="1" i="0" u="sng"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Functions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69029" marR="0" lvl="0" indent="-342900" algn="just" defTabSz="914400" rtl="0" eaLnBrk="1" fontAlgn="auto" latinLnBrk="0" hangingPunct="1">
              <a:lnSpc>
                <a:spcPct val="150000"/>
              </a:lnSpc>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Manage the administration and evaluation of prospecting and mining rights</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50000"/>
              </a:lnSpc>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Ensure technical, economic and legal compliance and enforcement in line with the Petroleum Products Act (PPA)</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50000"/>
              </a:lnSpc>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Manage enforcement and compliance of mining activities with the NEMA</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50000"/>
              </a:lnSpc>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Manage the Petroleum Licensing process and ensure the security of fuel supply in the country</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50000"/>
              </a:lnSpc>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Provide specialised empowerment transaction assessment service</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50000"/>
              </a:lnSpc>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Render a specialised administration and information service </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53252" name="Slide Number Placeholder 2"/>
          <p:cNvSpPr>
            <a:spLocks noGrp="1"/>
          </p:cNvSpPr>
          <p:nvPr>
            <p:ph type="sldNum" sz="quarter" idx="12"/>
          </p:nvPr>
        </p:nvSpPr>
        <p:spPr bwMode="auto">
          <a:xfrm>
            <a:off x="5934373" y="4166897"/>
            <a:ext cx="1408806" cy="1947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180B8E15-8C9B-4023-916F-1B634CA6DB8A}"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11</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89482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bject 2"/>
          <p:cNvSpPr>
            <a:spLocks noGrp="1"/>
          </p:cNvSpPr>
          <p:nvPr>
            <p:ph type="title"/>
          </p:nvPr>
        </p:nvSpPr>
        <p:spPr>
          <a:xfrm>
            <a:off x="1775025" y="136525"/>
            <a:ext cx="10281992"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Arial" panose="020B0604020202020204" pitchFamily="34" charset="0"/>
              </a:rPr>
              <a:t>PROGRAMME 2: </a:t>
            </a:r>
            <a:r>
              <a:rPr lang="en-US" altLang="en-US" sz="32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PLANNED TARGETS</a:t>
            </a:r>
            <a:endParaRPr lang="en-US" altLang="en-US" sz="3200" b="1" dirty="0">
              <a:latin typeface="Arial Narrow" panose="020B0606020202030204" pitchFamily="34" charset="0"/>
              <a:ea typeface="Century Gothic" panose="020B0502020202020204" pitchFamily="34" charset="0"/>
              <a:cs typeface="Arial" panose="020B0604020202020204" pitchFamily="34" charset="0"/>
            </a:endParaRPr>
          </a:p>
        </p:txBody>
      </p:sp>
      <p:sp>
        <p:nvSpPr>
          <p:cNvPr id="56323" name="object 3"/>
          <p:cNvSpPr txBox="1">
            <a:spLocks noChangeArrowheads="1"/>
          </p:cNvSpPr>
          <p:nvPr/>
        </p:nvSpPr>
        <p:spPr bwMode="auto">
          <a:xfrm>
            <a:off x="1674479" y="919738"/>
            <a:ext cx="10281991" cy="3491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93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8929" defTabSz="642898" fontAlgn="base">
              <a:lnSpc>
                <a:spcPct val="150000"/>
              </a:lnSpc>
              <a:spcBef>
                <a:spcPct val="0"/>
              </a:spcBef>
              <a:spcAft>
                <a:spcPct val="0"/>
              </a:spcAft>
              <a:buFont typeface="Arial" panose="020B0604020202020204" pitchFamily="34" charset="0"/>
              <a:buChar char="•"/>
              <a:defRPr/>
            </a:pPr>
            <a:r>
              <a:rPr lang="en-GB"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4000 </a:t>
            </a:r>
            <a:r>
              <a:rPr lang="en-US"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jobs enabled through the issuing of mining rights and petroleum licenses</a:t>
            </a:r>
            <a:endPar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8929" defTabSz="642898" fontAlgn="base">
              <a:lnSpc>
                <a:spcPct val="150000"/>
              </a:lnSpc>
              <a:spcBef>
                <a:spcPct val="0"/>
              </a:spcBef>
              <a:spcAft>
                <a:spcPct val="0"/>
              </a:spcAft>
              <a:buFont typeface="Arial" panose="020B0604020202020204" pitchFamily="34" charset="0"/>
              <a:buChar char="•"/>
              <a:defRPr/>
            </a:pPr>
            <a:r>
              <a:rPr lang="en-GB" sz="1700" dirty="0">
                <a:solidFill>
                  <a:prstClr val="black"/>
                </a:solidFill>
                <a:latin typeface="Arial Narrow" panose="020B0606020202030204" pitchFamily="34" charset="0"/>
              </a:rPr>
              <a:t>120</a:t>
            </a:r>
            <a:r>
              <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SLP development projects completed</a:t>
            </a:r>
          </a:p>
          <a:p>
            <a:pPr marL="8929" defTabSz="642898" fontAlgn="base">
              <a:lnSpc>
                <a:spcPct val="150000"/>
              </a:lnSpc>
              <a:spcBef>
                <a:spcPct val="0"/>
              </a:spcBef>
              <a:spcAft>
                <a:spcPct val="0"/>
              </a:spcAft>
              <a:buFont typeface="Arial" panose="020B0604020202020204" pitchFamily="34" charset="0"/>
              <a:buChar char="•"/>
              <a:defRPr/>
            </a:pPr>
            <a:r>
              <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212 SLP inspections conducted</a:t>
            </a:r>
          </a:p>
          <a:p>
            <a:pPr marL="8929" defTabSz="642898" fontAlgn="base">
              <a:lnSpc>
                <a:spcPct val="150000"/>
              </a:lnSpc>
              <a:spcBef>
                <a:spcPct val="0"/>
              </a:spcBef>
              <a:spcAft>
                <a:spcPct val="0"/>
              </a:spcAft>
              <a:buFont typeface="Arial" panose="020B0604020202020204" pitchFamily="34" charset="0"/>
              <a:buChar char="•"/>
              <a:defRPr/>
            </a:pPr>
            <a:r>
              <a:rPr lang="en-US"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150 legal compliance inspections (mineral laws) conducted </a:t>
            </a:r>
            <a:endPar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8929" lvl="0" defTabSz="642898" fontAlgn="base">
              <a:lnSpc>
                <a:spcPct val="150000"/>
              </a:lnSpc>
              <a:spcBef>
                <a:spcPct val="0"/>
              </a:spcBef>
              <a:spcAft>
                <a:spcPct val="0"/>
              </a:spcAft>
              <a:buFont typeface="Arial" panose="020B0604020202020204" pitchFamily="34" charset="0"/>
              <a:buChar char="•"/>
              <a:defRPr/>
            </a:pPr>
            <a:r>
              <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500 Mining Economics (MWP/PWP) inspections conducted</a:t>
            </a:r>
          </a:p>
          <a:p>
            <a:pPr marL="8929" lvl="0" defTabSz="642898" fontAlgn="base">
              <a:lnSpc>
                <a:spcPct val="150000"/>
              </a:lnSpc>
              <a:spcBef>
                <a:spcPct val="0"/>
              </a:spcBef>
              <a:spcAft>
                <a:spcPct val="0"/>
              </a:spcAft>
              <a:buFont typeface="Arial" panose="020B0604020202020204" pitchFamily="34" charset="0"/>
              <a:buChar char="•"/>
              <a:defRPr/>
            </a:pPr>
            <a:r>
              <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a:t>
            </a:r>
            <a:r>
              <a:rPr lang="en-GB" sz="1700" dirty="0">
                <a:solidFill>
                  <a:prstClr val="black"/>
                </a:solidFill>
                <a:latin typeface="Arial Narrow" panose="020B0606020202030204" pitchFamily="34" charset="0"/>
              </a:rPr>
              <a:t>1 275</a:t>
            </a:r>
            <a:r>
              <a:rPr lang="en-ZA"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Environmental Inspections conducted (charter sector code)</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1500 Retail Site Compliance Inspections conducted</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1 080 Fuel Samples tested</a:t>
            </a:r>
          </a:p>
          <a:p>
            <a:pPr marL="8929" lvl="0" defTabSz="642898" fontAlgn="base">
              <a:lnSpc>
                <a:spcPct val="150000"/>
              </a:lnSpc>
              <a:spcBef>
                <a:spcPct val="0"/>
              </a:spcBef>
              <a:spcAft>
                <a:spcPct val="0"/>
              </a:spcAft>
              <a:buFont typeface="Arial" panose="020B0604020202020204" pitchFamily="34" charset="0"/>
              <a:buChar char="•"/>
              <a:defRPr/>
            </a:pP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rPr>
              <a:t>120</a:t>
            </a:r>
            <a:r>
              <a:rPr kumimoji="0" lang="en-ZA"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rights and permits granted and/ or issued to HDSA controlled entities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2312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9" name="Rectangle 8">
            <a:extLst>
              <a:ext uri="{FF2B5EF4-FFF2-40B4-BE49-F238E27FC236}">
                <a16:creationId xmlns:a16="http://schemas.microsoft.com/office/drawing/2014/main" xmlns="" id="{39D19CFE-8CF1-4555-B8D9-E3638BE6CF23}"/>
              </a:ext>
            </a:extLst>
          </p:cNvPr>
          <p:cNvSpPr/>
          <p:nvPr/>
        </p:nvSpPr>
        <p:spPr>
          <a:xfrm>
            <a:off x="2133129" y="2010051"/>
            <a:ext cx="9937177" cy="1077218"/>
          </a:xfrm>
          <a:prstGeom prst="rect">
            <a:avLst/>
          </a:prstGeom>
        </p:spPr>
        <p:txBody>
          <a:bodyPr wrap="square">
            <a:spAutoFit/>
          </a:bodyPr>
          <a:lstStyle/>
          <a:p>
            <a:r>
              <a:rPr lang="en-ZA" sz="3200" b="1" spc="-3" dirty="0">
                <a:latin typeface="Arial Narrow" panose="020B0606020202030204" pitchFamily="34" charset="0"/>
              </a:rPr>
              <a:t>PROGRAMME 3: MINING, MINERALS AND ENERGY POLICY DEVELOPMENT (MMEPD)</a:t>
            </a:r>
            <a:endParaRPr lang="en-ZA" sz="3200" b="1" dirty="0">
              <a:latin typeface="Arial Narrow" panose="020B0606020202030204" pitchFamily="34" charset="0"/>
            </a:endParaRPr>
          </a:p>
        </p:txBody>
      </p:sp>
    </p:spTree>
    <p:extLst>
      <p:ext uri="{BB962C8B-B14F-4D97-AF65-F5344CB8AC3E}">
        <p14:creationId xmlns:p14="http://schemas.microsoft.com/office/powerpoint/2010/main" xmlns="" val="3151148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6892" y="149164"/>
            <a:ext cx="10294810" cy="895414"/>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dirty="0">
                <a:solidFill>
                  <a:prstClr val="black"/>
                </a:solidFill>
                <a:latin typeface="Arial Narrow" panose="020B0606020202030204" pitchFamily="34" charset="0"/>
              </a:rPr>
              <a:t>PROGRAMME 3: MINING, MINERALS AND ENERGY POLICY DEVELOPMENT (MMEPD)</a:t>
            </a:r>
          </a:p>
        </p:txBody>
      </p:sp>
      <p:sp>
        <p:nvSpPr>
          <p:cNvPr id="53251" name="object 3"/>
          <p:cNvSpPr txBox="1">
            <a:spLocks noChangeArrowheads="1"/>
          </p:cNvSpPr>
          <p:nvPr/>
        </p:nvSpPr>
        <p:spPr bwMode="auto">
          <a:xfrm>
            <a:off x="1696892" y="1262257"/>
            <a:ext cx="10294811" cy="4258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930"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0215" algn="just">
              <a:spcAft>
                <a:spcPts val="1000"/>
              </a:spcAft>
            </a:pPr>
            <a:r>
              <a:rPr lang="en-ZA" sz="1600" b="1" dirty="0">
                <a:effectLst/>
                <a:latin typeface="Arial Narrow" panose="020B0606020202030204" pitchFamily="34" charset="0"/>
                <a:ea typeface="Calibri" panose="020F0502020204030204" pitchFamily="34" charset="0"/>
                <a:cs typeface="Times New Roman" panose="02020603050405020304" pitchFamily="18" charset="0"/>
              </a:rPr>
              <a:t>Purpose</a:t>
            </a:r>
            <a:r>
              <a:rPr lang="en-ZA"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90488" indent="15875" algn="just">
              <a:spcAft>
                <a:spcPts val="100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To develop integrated minerals and energy policies to promote transformation, investment and sustainable development in the mining and energy sectors.</a:t>
            </a:r>
          </a:p>
          <a:p>
            <a:pPr marL="90170" algn="just">
              <a:spcAft>
                <a:spcPts val="1000"/>
              </a:spcAft>
            </a:pPr>
            <a:r>
              <a:rPr lang="en-ZA" sz="16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90170" algn="just">
              <a:spcAft>
                <a:spcPts val="1000"/>
              </a:spcAft>
            </a:pPr>
            <a:r>
              <a:rPr lang="en-ZA" sz="1600" b="1" dirty="0">
                <a:effectLst/>
                <a:latin typeface="Arial Narrow" panose="020B0606020202030204" pitchFamily="34" charset="0"/>
                <a:ea typeface="Calibri" panose="020F0502020204030204" pitchFamily="34" charset="0"/>
                <a:cs typeface="Times New Roman" panose="02020603050405020304" pitchFamily="18" charset="0"/>
              </a:rPr>
              <a:t>Functions: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Provide support and manage the dissemination of information and publications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Provide a policy and legislative frameworks for the minerals and energy sectors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Promote minerals development and advises on trends in the mining and energy sector to attract investment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 Promote economic growth and attract investments into the two sectors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Ensure the security of minerals resources and energy supply through planning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642898" rtl="0" eaLnBrk="1" fontAlgn="base" latinLnBrk="0" hangingPunct="1">
              <a:lnSpc>
                <a:spcPct val="150000"/>
              </a:lnSpc>
              <a:spcBef>
                <a:spcPct val="0"/>
              </a:spcBef>
              <a:spcAft>
                <a:spcPct val="0"/>
              </a:spcAft>
              <a:buClrTx/>
              <a:buSzTx/>
              <a:buFontTx/>
              <a:buNone/>
              <a:tabLst/>
              <a:defRPr/>
            </a:pPr>
            <a:endParaRPr kumimoji="0" lang="en-ZA" sz="1600" b="1" i="0" u="sng"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9591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2"/>
          <p:cNvSpPr>
            <a:spLocks noGrp="1"/>
          </p:cNvSpPr>
          <p:nvPr>
            <p:ph type="sldNum" sz="quarter" idx="12"/>
          </p:nvPr>
        </p:nvSpPr>
        <p:spPr bwMode="auto">
          <a:xfrm>
            <a:off x="5934373" y="4166897"/>
            <a:ext cx="1408806" cy="1947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C514F72B-D04B-4C38-AAD8-77A7A85D4249}"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15</a:t>
            </a:fld>
            <a:endParaRPr kumimoji="0" lang="en-US" altLang="en-US" sz="126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3" name="Title 2"/>
          <p:cNvSpPr>
            <a:spLocks noGrp="1"/>
          </p:cNvSpPr>
          <p:nvPr>
            <p:ph type="title"/>
          </p:nvPr>
        </p:nvSpPr>
        <p:spPr>
          <a:xfrm>
            <a:off x="1699633" y="74951"/>
            <a:ext cx="10232537" cy="645800"/>
          </a:xfrm>
        </p:spPr>
        <p:txBody>
          <a:bodyPr>
            <a:noAutofit/>
          </a:bodyPr>
          <a:lstStyle/>
          <a:p>
            <a:r>
              <a:rPr lang="en-ZA" sz="3200" b="1" kern="0" dirty="0">
                <a:latin typeface="Arial Narrow" panose="020B0606020202030204" pitchFamily="34" charset="0"/>
              </a:rPr>
              <a:t>PROGRAMME 3: PLANNED TARGETS</a:t>
            </a:r>
            <a:endParaRPr lang="en-ZA" sz="3200" dirty="0">
              <a:latin typeface="Arial Narrow" panose="020B0606020202030204" pitchFamily="34" charset="0"/>
            </a:endParaRPr>
          </a:p>
        </p:txBody>
      </p:sp>
      <p:sp>
        <p:nvSpPr>
          <p:cNvPr id="8" name="TextBox 7">
            <a:extLst>
              <a:ext uri="{FF2B5EF4-FFF2-40B4-BE49-F238E27FC236}">
                <a16:creationId xmlns:a16="http://schemas.microsoft.com/office/drawing/2014/main" xmlns="" id="{1A19E0EA-8FBB-4855-8509-3272469A7F81}"/>
              </a:ext>
            </a:extLst>
          </p:cNvPr>
          <p:cNvSpPr txBox="1"/>
          <p:nvPr/>
        </p:nvSpPr>
        <p:spPr>
          <a:xfrm>
            <a:off x="1699632" y="874093"/>
            <a:ext cx="10232537" cy="447770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Petroleum Products Bill submitted to Cabinet for approval to table in parliament</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Mine Health and Safety Bill (MHSA) submitted to Parliament </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National Petroleum Company Bill submitted to Parliament </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Precious Metals Bill  </a:t>
            </a:r>
            <a:r>
              <a:rPr lang="en-US" sz="1600" dirty="0" err="1">
                <a:solidFill>
                  <a:prstClr val="black"/>
                </a:solidFill>
                <a:latin typeface="Arial Narrow" panose="020B0606020202030204" pitchFamily="34" charset="0"/>
              </a:rPr>
              <a:t>Gazetted</a:t>
            </a:r>
            <a:r>
              <a:rPr lang="en-US" sz="1600" dirty="0">
                <a:solidFill>
                  <a:prstClr val="black"/>
                </a:solidFill>
                <a:latin typeface="Arial Narrow" panose="020B0606020202030204" pitchFamily="34" charset="0"/>
              </a:rPr>
              <a:t> for public comments</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Diamonds Amendment Bill  </a:t>
            </a:r>
            <a:r>
              <a:rPr lang="en-US" sz="1600" dirty="0" err="1">
                <a:solidFill>
                  <a:prstClr val="black"/>
                </a:solidFill>
                <a:latin typeface="Arial Narrow" panose="020B0606020202030204" pitchFamily="34" charset="0"/>
              </a:rPr>
              <a:t>Gazetted</a:t>
            </a:r>
            <a:r>
              <a:rPr lang="en-US" sz="1600" dirty="0">
                <a:solidFill>
                  <a:prstClr val="black"/>
                </a:solidFill>
                <a:latin typeface="Arial Narrow" panose="020B0606020202030204" pitchFamily="34" charset="0"/>
              </a:rPr>
              <a:t> for public comments</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Amended  Section 75,76 and 77 of MPRDA Regulations </a:t>
            </a:r>
            <a:r>
              <a:rPr lang="en-US" sz="1600" dirty="0" err="1">
                <a:solidFill>
                  <a:prstClr val="black"/>
                </a:solidFill>
                <a:latin typeface="Arial Narrow" panose="020B0606020202030204" pitchFamily="34" charset="0"/>
              </a:rPr>
              <a:t>gazetted</a:t>
            </a:r>
            <a:r>
              <a:rPr lang="en-US" sz="1600" dirty="0">
                <a:solidFill>
                  <a:prstClr val="black"/>
                </a:solidFill>
                <a:latin typeface="Arial Narrow" panose="020B0606020202030204" pitchFamily="34" charset="0"/>
              </a:rPr>
              <a:t> for implementation</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Report on economic viability of shale gas exploration in South Africa produced</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Jewelry and Battery Minerals Value Chain implementation plans approved by the Minister</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3 Investment Promotions Events hosted</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6 investment promotion events participated in</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National Nuclear Regulator Bill submitted to Cabinet for tabling in Parliament</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RWMF Bill submitted to Cabinet for tabling in Parliament</a:t>
            </a:r>
          </a:p>
        </p:txBody>
      </p:sp>
    </p:spTree>
    <p:extLst>
      <p:ext uri="{BB962C8B-B14F-4D97-AF65-F5344CB8AC3E}">
        <p14:creationId xmlns:p14="http://schemas.microsoft.com/office/powerpoint/2010/main" xmlns="" val="32547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2"/>
          <p:cNvSpPr>
            <a:spLocks noGrp="1"/>
          </p:cNvSpPr>
          <p:nvPr>
            <p:ph type="sldNum" sz="quarter" idx="12"/>
          </p:nvPr>
        </p:nvSpPr>
        <p:spPr bwMode="auto">
          <a:xfrm>
            <a:off x="5934373" y="4166897"/>
            <a:ext cx="1408806" cy="1947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C514F72B-D04B-4C38-AAD8-77A7A85D4249}"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16</a:t>
            </a:fld>
            <a:endParaRPr kumimoji="0" lang="en-US" altLang="en-US" sz="126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3" name="Title 2"/>
          <p:cNvSpPr>
            <a:spLocks noGrp="1"/>
          </p:cNvSpPr>
          <p:nvPr>
            <p:ph type="title"/>
          </p:nvPr>
        </p:nvSpPr>
        <p:spPr>
          <a:xfrm>
            <a:off x="1699633" y="149903"/>
            <a:ext cx="8469479" cy="495898"/>
          </a:xfrm>
        </p:spPr>
        <p:txBody>
          <a:bodyPr>
            <a:noAutofit/>
          </a:bodyPr>
          <a:lstStyle/>
          <a:p>
            <a:r>
              <a:rPr lang="en-ZA" sz="3200" b="1" kern="0" dirty="0">
                <a:latin typeface="Arial Narrow" panose="020B0606020202030204" pitchFamily="34" charset="0"/>
              </a:rPr>
              <a:t>PROGRAMME 3: PLANNED TARGETS</a:t>
            </a:r>
            <a:endParaRPr lang="en-ZA" sz="3200" dirty="0">
              <a:latin typeface="Arial Narrow" panose="020B0606020202030204" pitchFamily="34" charset="0"/>
            </a:endParaRPr>
          </a:p>
        </p:txBody>
      </p:sp>
      <p:sp>
        <p:nvSpPr>
          <p:cNvPr id="8" name="TextBox 7">
            <a:extLst>
              <a:ext uri="{FF2B5EF4-FFF2-40B4-BE49-F238E27FC236}">
                <a16:creationId xmlns:a16="http://schemas.microsoft.com/office/drawing/2014/main" xmlns="" id="{1A19E0EA-8FBB-4855-8509-3272469A7F81}"/>
              </a:ext>
            </a:extLst>
          </p:cNvPr>
          <p:cNvSpPr txBox="1"/>
          <p:nvPr/>
        </p:nvSpPr>
        <p:spPr>
          <a:xfrm>
            <a:off x="1699632" y="844113"/>
            <a:ext cx="10142598" cy="447770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Gas Regulations </a:t>
            </a:r>
            <a:r>
              <a:rPr lang="en-US" sz="1600" dirty="0" err="1">
                <a:solidFill>
                  <a:prstClr val="black"/>
                </a:solidFill>
                <a:latin typeface="Arial Narrow" panose="020B0606020202030204" pitchFamily="34" charset="0"/>
              </a:rPr>
              <a:t>gazetted</a:t>
            </a:r>
            <a:r>
              <a:rPr lang="en-US" sz="1600" dirty="0">
                <a:solidFill>
                  <a:prstClr val="black"/>
                </a:solidFill>
                <a:latin typeface="Arial Narrow" panose="020B0606020202030204" pitchFamily="34" charset="0"/>
              </a:rPr>
              <a:t> for public comments</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Electricity Pricing Policy review submitted to cabinet for final approval </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ERA Bill submitted to Cabinet for tabling in Parliament</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Gas Master Plan submitted to Cabinet for approval</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Socio-Economic Baseline Report approved by the Minister</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Report on the implementation of the GHG Framework</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4 Approved  and registered carbon offsets projects</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8 quality publications published</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4 Annual Energy statistics reports published</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10 Progress reports on agreed areas of collaboration and cooperation implemented</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1 New agreements Concluded</a:t>
            </a:r>
          </a:p>
          <a:p>
            <a:pPr marL="285750" indent="-285750">
              <a:lnSpc>
                <a:spcPct val="150000"/>
              </a:lnSpc>
              <a:buFont typeface="Arial" panose="020B0604020202020204" pitchFamily="34" charset="0"/>
              <a:buChar char="•"/>
            </a:pPr>
            <a:r>
              <a:rPr lang="en-US" sz="1600" dirty="0">
                <a:solidFill>
                  <a:prstClr val="black"/>
                </a:solidFill>
                <a:latin typeface="Arial Narrow" panose="020B0606020202030204" pitchFamily="34" charset="0"/>
              </a:rPr>
              <a:t>10 Progress reports on multilateral strategic partnerships</a:t>
            </a:r>
          </a:p>
        </p:txBody>
      </p:sp>
    </p:spTree>
    <p:extLst>
      <p:ext uri="{BB962C8B-B14F-4D97-AF65-F5344CB8AC3E}">
        <p14:creationId xmlns:p14="http://schemas.microsoft.com/office/powerpoint/2010/main" xmlns="" val="77247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3" name="Rectangle 2"/>
          <p:cNvSpPr/>
          <p:nvPr/>
        </p:nvSpPr>
        <p:spPr>
          <a:xfrm>
            <a:off x="2048054" y="2127452"/>
            <a:ext cx="1002225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PROGRAMME 4: MINE HEALTH AND SAFETY INSPECTORATE (MHSI) </a:t>
            </a:r>
            <a:endParaRPr kumimoji="0" lang="en-ZA"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832718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2299985" y="116561"/>
            <a:ext cx="9982999" cy="895414"/>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4: MINE HEALTH AND SAFETY INSPECTORATE (MHSI)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18</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2" name="Rectangle 1"/>
          <p:cNvSpPr/>
          <p:nvPr/>
        </p:nvSpPr>
        <p:spPr>
          <a:xfrm>
            <a:off x="2344955" y="1186322"/>
            <a:ext cx="9641805" cy="364362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Purpose: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execute the Department’s mandate to safeguard the health and safety of mine employees, nearby communities and people affected by mining activities</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Functions: </a:t>
            </a:r>
            <a:endPar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Promote health and safety</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Contribute to skills development and transformation</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Implement service level agreements (SLAs)</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Develop and review internal processes</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Improve turnaround times</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Promote corporate governance</a:t>
            </a:r>
          </a:p>
        </p:txBody>
      </p:sp>
    </p:spTree>
    <p:extLst>
      <p:ext uri="{BB962C8B-B14F-4D97-AF65-F5344CB8AC3E}">
        <p14:creationId xmlns:p14="http://schemas.microsoft.com/office/powerpoint/2010/main" xmlns="" val="110929783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839208" y="125337"/>
            <a:ext cx="8856501" cy="452215"/>
          </a:xfrm>
        </p:spPr>
        <p:txBody>
          <a:bodyPr vert="horz" wrap="square" lIns="0" tIns="8930" rIns="0" bIns="0" numCol="1" rtlCol="0" anchor="t" anchorCtr="0" compatLnSpc="1">
            <a:prstTxWarp prst="textNoShape">
              <a:avLst/>
            </a:prstTxWarp>
            <a:spAutoFit/>
          </a:bodyPr>
          <a:lstStyle/>
          <a:p>
            <a:pPr marL="8929">
              <a:spcBef>
                <a:spcPts val="70"/>
              </a:spcBef>
            </a:pPr>
            <a:r>
              <a:rPr kumimoji="0" lang="en-ZA" sz="3200" b="1" i="0" u="none" strike="noStrike" kern="0" cap="none" spc="0" normalizeH="0" baseline="0" noProof="0" dirty="0">
                <a:ln>
                  <a:noFill/>
                </a:ln>
                <a:solidFill>
                  <a:prstClr val="black"/>
                </a:solidFill>
                <a:effectLst/>
                <a:uLnTx/>
                <a:uFillTx/>
                <a:latin typeface="Arial Narrow" panose="020B0606020202030204" pitchFamily="34" charset="0"/>
                <a:ea typeface="+mj-ea"/>
                <a:cs typeface="+mj-cs"/>
              </a:rPr>
              <a:t>PROGRAMME 4: PLANNED TARGETS</a:t>
            </a:r>
            <a:endParaRPr lang="en-ZA"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19</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Rectangle 2"/>
          <p:cNvSpPr/>
          <p:nvPr/>
        </p:nvSpPr>
        <p:spPr>
          <a:xfrm>
            <a:off x="1721581" y="855165"/>
            <a:ext cx="10105658" cy="466031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076"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10 % reduction in occupational fatalities </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5 % reduction in occupational injuries</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10% reduction in occupational diseases (Including TB)</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80</a:t>
            </a: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investigations completed (Initiated vs Completed) </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80</a:t>
            </a: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inquiries completed (Initiated v/s completed)</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8 000</a:t>
            </a: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qualitative inspections conducted (cumulative) </a:t>
            </a:r>
            <a:r>
              <a:rPr kumimoji="0" lang="en-GB" sz="1700" b="1" i="0" u="none" strike="noStrike" kern="1200" cap="none" spc="0" normalizeH="0" baseline="0" noProof="0" dirty="0">
                <a:ln>
                  <a:noFill/>
                </a:ln>
                <a:solidFill>
                  <a:srgbClr val="FFFFFF"/>
                </a:solidFill>
                <a:effectLst/>
                <a:uLnTx/>
                <a:uFillTx/>
                <a:latin typeface="Arial Narrow" panose="020B0606020202030204" pitchFamily="34" charset="0"/>
              </a:rPr>
              <a:t>(cum</a:t>
            </a:r>
          </a:p>
          <a:p>
            <a:pPr marL="307524" indent="-307524">
              <a:lnSpc>
                <a:spcPct val="150000"/>
              </a:lnSpc>
              <a:buFont typeface="Arial" panose="020B0604020202020204" pitchFamily="34" charset="0"/>
              <a:buChar char="•"/>
              <a:defRPr/>
            </a:pPr>
            <a:r>
              <a:rPr lang="en-US" sz="1700" dirty="0">
                <a:solidFill>
                  <a:prstClr val="black"/>
                </a:solidFill>
                <a:latin typeface="Arial Narrow" panose="020B0606020202030204" pitchFamily="34" charset="0"/>
              </a:rPr>
              <a:t>1 MHS Annual Report submitted to parliament</a:t>
            </a:r>
          </a:p>
          <a:p>
            <a:pPr marL="307524" indent="-307524">
              <a:lnSpc>
                <a:spcPct val="150000"/>
              </a:lnSpc>
              <a:buFont typeface="Arial" panose="020B0604020202020204" pitchFamily="34" charset="0"/>
              <a:buChar char="•"/>
              <a:defRPr/>
            </a:pPr>
            <a:r>
              <a:rPr lang="en-US" sz="1700" dirty="0">
                <a:solidFill>
                  <a:prstClr val="black"/>
                </a:solidFill>
                <a:latin typeface="Arial Narrow" panose="020B0606020202030204" pitchFamily="34" charset="0"/>
              </a:rPr>
              <a:t>100% of identified necessary SLAs entered into to improve health and safety in mining</a:t>
            </a:r>
          </a:p>
          <a:p>
            <a:pPr marL="307524" indent="-307524">
              <a:lnSpc>
                <a:spcPct val="150000"/>
              </a:lnSpc>
              <a:buFont typeface="Arial" panose="020B0604020202020204" pitchFamily="34" charset="0"/>
              <a:buChar char="•"/>
              <a:defRPr/>
            </a:pPr>
            <a:r>
              <a:rPr lang="en-US" sz="1700" dirty="0">
                <a:solidFill>
                  <a:prstClr val="black"/>
                </a:solidFill>
                <a:latin typeface="Arial Narrow" panose="020B0606020202030204" pitchFamily="34" charset="0"/>
              </a:rPr>
              <a:t>100%adherence to prescribed timeframes for Chief Inspector of Mines (CIOM) appeals</a:t>
            </a:r>
          </a:p>
          <a:p>
            <a:pPr marL="307524" indent="-307524">
              <a:lnSpc>
                <a:spcPct val="150000"/>
              </a:lnSpc>
              <a:buFont typeface="Arial" panose="020B0604020202020204" pitchFamily="34" charset="0"/>
              <a:buChar char="•"/>
              <a:defRPr/>
            </a:pPr>
            <a:r>
              <a:rPr lang="en-US" sz="1700" dirty="0">
                <a:solidFill>
                  <a:prstClr val="black"/>
                </a:solidFill>
                <a:latin typeface="Arial Narrow" panose="020B0606020202030204" pitchFamily="34" charset="0"/>
              </a:rPr>
              <a:t>80% adherence to prescribed timeframes for medical appeals</a:t>
            </a:r>
          </a:p>
          <a:p>
            <a:pPr marL="307524" indent="-307524">
              <a:lnSpc>
                <a:spcPct val="150000"/>
              </a:lnSpc>
              <a:buFont typeface="Arial" panose="020B0604020202020204" pitchFamily="34" charset="0"/>
              <a:buChar char="•"/>
              <a:defRPr/>
            </a:pPr>
            <a:r>
              <a:rPr lang="en-US" sz="1700" dirty="0">
                <a:solidFill>
                  <a:prstClr val="black"/>
                </a:solidFill>
                <a:latin typeface="Arial Narrow" panose="020B0606020202030204" pitchFamily="34" charset="0"/>
              </a:rPr>
              <a:t>80% adherence to prescribed timeframes for MPRDA applications</a:t>
            </a:r>
          </a:p>
          <a:p>
            <a:pPr marL="307524" indent="-307524">
              <a:lnSpc>
                <a:spcPct val="150000"/>
              </a:lnSpc>
              <a:buFont typeface="Arial" panose="020B0604020202020204" pitchFamily="34" charset="0"/>
              <a:buChar char="•"/>
              <a:defRPr/>
            </a:pPr>
            <a:r>
              <a:rPr lang="en-US" sz="1700" dirty="0">
                <a:solidFill>
                  <a:prstClr val="black"/>
                </a:solidFill>
                <a:latin typeface="Arial Narrow" panose="020B0606020202030204" pitchFamily="34" charset="0"/>
              </a:rPr>
              <a:t>100% Administration of Government Certificate of Competency (GCC) exams policy. </a:t>
            </a:r>
          </a:p>
        </p:txBody>
      </p:sp>
    </p:spTree>
    <p:extLst>
      <p:ext uri="{BB962C8B-B14F-4D97-AF65-F5344CB8AC3E}">
        <p14:creationId xmlns:p14="http://schemas.microsoft.com/office/powerpoint/2010/main" xmlns="" val="396987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6" name="Subtitle 5">
            <a:extLst>
              <a:ext uri="{FF2B5EF4-FFF2-40B4-BE49-F238E27FC236}">
                <a16:creationId xmlns:a16="http://schemas.microsoft.com/office/drawing/2014/main" xmlns="" id="{C9FABD54-8B0F-4F26-8607-1E28C4D11F62}"/>
              </a:ext>
            </a:extLst>
          </p:cNvPr>
          <p:cNvSpPr>
            <a:spLocks noGrp="1"/>
          </p:cNvSpPr>
          <p:nvPr>
            <p:ph type="subTitle" idx="1"/>
          </p:nvPr>
        </p:nvSpPr>
        <p:spPr>
          <a:xfrm>
            <a:off x="2566872" y="3765281"/>
            <a:ext cx="9144000" cy="1655762"/>
          </a:xfrm>
        </p:spPr>
        <p:txBody>
          <a:bodyPr>
            <a:normAutofit/>
          </a:bodyPr>
          <a:lstStyle/>
          <a:p>
            <a:pPr algn="r"/>
            <a:endParaRPr lang="en-ZA" sz="6200" i="1" dirty="0">
              <a:solidFill>
                <a:schemeClr val="bg1">
                  <a:lumMod val="50000"/>
                </a:schemeClr>
              </a:solidFill>
              <a:latin typeface="Century Gothic" panose="020B0502020202020204" pitchFamily="34" charset="0"/>
            </a:endParaRPr>
          </a:p>
          <a:p>
            <a:endParaRPr lang="en-US" dirty="0"/>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9" name="Content Placeholder 2"/>
          <p:cNvSpPr txBox="1">
            <a:spLocks/>
          </p:cNvSpPr>
          <p:nvPr/>
        </p:nvSpPr>
        <p:spPr>
          <a:xfrm>
            <a:off x="2319130" y="1283367"/>
            <a:ext cx="9751176" cy="456794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a:pPr>
            <a:endParaRPr lang="en-US" sz="12800" b="1" dirty="0">
              <a:solidFill>
                <a:prstClr val="black"/>
              </a:solidFill>
              <a:latin typeface="Arial Narrow" panose="020B0606020202030204" pitchFamily="34" charset="0"/>
            </a:endParaRPr>
          </a:p>
          <a:p>
            <a:pPr>
              <a:lnSpc>
                <a:spcPct val="100000"/>
              </a:lnSpc>
              <a:defRPr/>
            </a:pPr>
            <a:r>
              <a:rPr lang="en-US" sz="12800" b="1" dirty="0">
                <a:solidFill>
                  <a:prstClr val="black"/>
                </a:solidFill>
                <a:latin typeface="Arial Narrow" panose="020B0606020202030204" pitchFamily="34" charset="0"/>
              </a:rPr>
              <a:t>2022-23</a:t>
            </a:r>
            <a:endParaRPr lang="en-ZA" sz="12800" b="1" dirty="0">
              <a:solidFill>
                <a:prstClr val="black"/>
              </a:solidFill>
              <a:latin typeface="Arial Narrow" panose="020B0606020202030204" pitchFamily="34" charset="0"/>
            </a:endParaRPr>
          </a:p>
          <a:p>
            <a:pPr>
              <a:lnSpc>
                <a:spcPct val="100000"/>
              </a:lnSpc>
              <a:defRPr/>
            </a:pPr>
            <a:r>
              <a:rPr lang="en-US" sz="12800" b="1" dirty="0">
                <a:solidFill>
                  <a:prstClr val="black"/>
                </a:solidFill>
                <a:latin typeface="Arial Narrow" panose="020B0606020202030204" pitchFamily="34" charset="0"/>
              </a:rPr>
              <a:t>ANNUAL PERFORMANCE PLAN  &amp;  BUDGET VOTE TO PARLIAMENT</a:t>
            </a:r>
            <a:endParaRPr lang="en-ZA" sz="12800" b="1" dirty="0">
              <a:solidFill>
                <a:prstClr val="black"/>
              </a:solidFill>
              <a:latin typeface="Arial Narrow" panose="020B0606020202030204" pitchFamily="34" charset="0"/>
            </a:endParaRPr>
          </a:p>
          <a:p>
            <a:pPr>
              <a:lnSpc>
                <a:spcPct val="100000"/>
              </a:lnSpc>
              <a:defRPr/>
            </a:pPr>
            <a:endParaRPr lang="en-ZA" sz="8610" b="1" dirty="0">
              <a:solidFill>
                <a:prstClr val="black"/>
              </a:solidFill>
              <a:latin typeface="Arial Narrow" panose="020B0606020202030204" pitchFamily="34" charset="0"/>
            </a:endParaRPr>
          </a:p>
          <a:p>
            <a:pPr>
              <a:lnSpc>
                <a:spcPct val="100000"/>
              </a:lnSpc>
              <a:defRPr/>
            </a:pPr>
            <a:endParaRPr lang="en-ZA" sz="8610" b="1" dirty="0">
              <a:solidFill>
                <a:prstClr val="black"/>
              </a:solidFill>
              <a:latin typeface="Arial Narrow" panose="020B0606020202030204" pitchFamily="34" charset="0"/>
            </a:endParaRPr>
          </a:p>
          <a:p>
            <a:pPr>
              <a:lnSpc>
                <a:spcPct val="100000"/>
              </a:lnSpc>
              <a:defRPr/>
            </a:pPr>
            <a:r>
              <a:rPr lang="en-ZA" sz="8610" b="1" dirty="0">
                <a:solidFill>
                  <a:prstClr val="black"/>
                </a:solidFill>
                <a:latin typeface="Arial Narrow" panose="020B0606020202030204" pitchFamily="34" charset="0"/>
              </a:rPr>
              <a:t>						</a:t>
            </a:r>
          </a:p>
          <a:p>
            <a:pPr algn="r">
              <a:lnSpc>
                <a:spcPct val="100000"/>
              </a:lnSpc>
              <a:defRPr/>
            </a:pPr>
            <a:endParaRPr lang="en-ZA" sz="12800" b="1" dirty="0">
              <a:solidFill>
                <a:prstClr val="black"/>
              </a:solidFill>
              <a:latin typeface="Arial Narrow" panose="020B0606020202030204" pitchFamily="34" charset="0"/>
            </a:endParaRPr>
          </a:p>
          <a:p>
            <a:pPr algn="r">
              <a:lnSpc>
                <a:spcPct val="100000"/>
              </a:lnSpc>
              <a:defRPr/>
            </a:pPr>
            <a:endParaRPr lang="en-ZA" sz="12800" b="1" dirty="0">
              <a:solidFill>
                <a:prstClr val="black"/>
              </a:solidFill>
              <a:latin typeface="Arial Narrow" panose="020B0606020202030204" pitchFamily="34" charset="0"/>
            </a:endParaRPr>
          </a:p>
          <a:p>
            <a:pPr algn="r">
              <a:lnSpc>
                <a:spcPct val="100000"/>
              </a:lnSpc>
              <a:defRPr/>
            </a:pPr>
            <a:r>
              <a:rPr lang="en-ZA" sz="12800" b="1" dirty="0">
                <a:solidFill>
                  <a:prstClr val="black"/>
                </a:solidFill>
                <a:latin typeface="Arial Narrow" panose="020B0606020202030204" pitchFamily="34" charset="0"/>
              </a:rPr>
              <a:t>03 May 2022</a:t>
            </a:r>
          </a:p>
          <a:p>
            <a:pPr>
              <a:lnSpc>
                <a:spcPct val="100000"/>
              </a:lnSpc>
              <a:defRPr/>
            </a:pPr>
            <a:r>
              <a:rPr lang="en-ZA" sz="12800" b="1" dirty="0">
                <a:solidFill>
                  <a:prstClr val="black"/>
                </a:solidFill>
                <a:latin typeface="Arial Narrow" panose="020B0606020202030204" pitchFamily="34" charset="0"/>
              </a:rPr>
              <a:t>							</a:t>
            </a:r>
          </a:p>
          <a:p>
            <a:pPr>
              <a:lnSpc>
                <a:spcPct val="100000"/>
              </a:lnSpc>
              <a:defRPr/>
            </a:pPr>
            <a:endParaRPr lang="en-ZA" sz="3500" b="1" dirty="0">
              <a:solidFill>
                <a:prstClr val="black"/>
              </a:solidFill>
              <a:latin typeface="Arial Narrow" panose="020B0606020202030204" pitchFamily="34" charset="0"/>
            </a:endParaRPr>
          </a:p>
          <a:p>
            <a:pPr>
              <a:lnSpc>
                <a:spcPct val="100000"/>
              </a:lnSpc>
              <a:defRPr/>
            </a:pPr>
            <a:endParaRPr lang="en-ZA" sz="3500" b="1" dirty="0">
              <a:solidFill>
                <a:prstClr val="black"/>
              </a:solidFill>
              <a:latin typeface="Arial Narrow" panose="020B0606020202030204" pitchFamily="34" charset="0"/>
            </a:endParaRPr>
          </a:p>
          <a:p>
            <a:pPr>
              <a:lnSpc>
                <a:spcPct val="100000"/>
              </a:lnSpc>
              <a:defRPr/>
            </a:pPr>
            <a:endParaRPr lang="en-ZA" sz="3500" b="1" dirty="0">
              <a:solidFill>
                <a:prstClr val="black"/>
              </a:solidFill>
              <a:latin typeface="Arial Narrow" panose="020B0606020202030204" pitchFamily="34" charset="0"/>
            </a:endParaRPr>
          </a:p>
          <a:p>
            <a:pPr>
              <a:lnSpc>
                <a:spcPct val="100000"/>
              </a:lnSpc>
              <a:defRPr/>
            </a:pPr>
            <a:endParaRPr lang="en-US" sz="3600" b="1" dirty="0">
              <a:solidFill>
                <a:prstClr val="black"/>
              </a:solidFill>
              <a:latin typeface="Arial Narrow" panose="020B0606020202030204" pitchFamily="34" charset="0"/>
            </a:endParaRPr>
          </a:p>
          <a:p>
            <a:pPr>
              <a:lnSpc>
                <a:spcPct val="100000"/>
              </a:lnSpc>
              <a:defRPr/>
            </a:pPr>
            <a:r>
              <a:rPr lang="en-US" sz="3600" b="1" dirty="0">
                <a:solidFill>
                  <a:prstClr val="black"/>
                </a:solidFill>
                <a:latin typeface="Arial Narrow" panose="020B0606020202030204" pitchFamily="34" charset="0"/>
              </a:rPr>
              <a:t>    </a:t>
            </a:r>
          </a:p>
          <a:p>
            <a:pPr>
              <a:lnSpc>
                <a:spcPct val="100000"/>
              </a:lnSpc>
              <a:defRPr/>
            </a:pPr>
            <a:r>
              <a:rPr lang="en-ZA" sz="2000" b="1" dirty="0">
                <a:solidFill>
                  <a:prstClr val="black"/>
                </a:solidFill>
                <a:latin typeface="Arial" panose="020B0604020202020204" pitchFamily="34" charset="0"/>
                <a:cs typeface="Arial" panose="020B0604020202020204" pitchFamily="34" charset="0"/>
              </a:rPr>
              <a:t>		</a:t>
            </a:r>
          </a:p>
          <a:p>
            <a:pPr algn="r">
              <a:lnSpc>
                <a:spcPct val="100000"/>
              </a:lnSpc>
              <a:spcBef>
                <a:spcPct val="20000"/>
              </a:spcBef>
              <a:defRPr/>
            </a:pPr>
            <a:r>
              <a:rPr lang="en-ZA" sz="2000" b="1" dirty="0">
                <a:solidFill>
                  <a:prstClr val="black"/>
                </a:solidFill>
                <a:latin typeface="Arial" panose="020B0604020202020204" pitchFamily="34" charset="0"/>
                <a:cs typeface="Arial" panose="020B0604020202020204" pitchFamily="34" charset="0"/>
              </a:rPr>
              <a:t>				</a:t>
            </a:r>
          </a:p>
          <a:p>
            <a:pPr algn="r">
              <a:lnSpc>
                <a:spcPct val="100000"/>
              </a:lnSpc>
              <a:spcBef>
                <a:spcPct val="20000"/>
              </a:spcBef>
              <a:defRPr/>
            </a:pPr>
            <a:endParaRPr lang="en-ZA" sz="2000" b="1" i="1" dirty="0">
              <a:solidFill>
                <a:prstClr val="black"/>
              </a:solidFill>
              <a:latin typeface="Arial" panose="020B0604020202020204" pitchFamily="34" charset="0"/>
              <a:cs typeface="Arial" panose="020B0604020202020204" pitchFamily="34" charset="0"/>
            </a:endParaRPr>
          </a:p>
          <a:p>
            <a:pPr algn="r">
              <a:lnSpc>
                <a:spcPct val="100000"/>
              </a:lnSpc>
              <a:spcBef>
                <a:spcPct val="20000"/>
              </a:spcBef>
              <a:defRPr/>
            </a:pPr>
            <a:r>
              <a:rPr lang="en-US" sz="1799" b="1" i="1" dirty="0">
                <a:solidFill>
                  <a:prstClr val="black"/>
                </a:solidFill>
              </a:rPr>
              <a:t>			</a:t>
            </a:r>
          </a:p>
          <a:p>
            <a:pPr algn="r">
              <a:lnSpc>
                <a:spcPct val="100000"/>
              </a:lnSpc>
              <a:spcBef>
                <a:spcPct val="20000"/>
              </a:spcBef>
              <a:defRPr/>
            </a:pPr>
            <a:r>
              <a:rPr lang="en-US" sz="1799" b="1" i="1" dirty="0">
                <a:solidFill>
                  <a:prstClr val="black"/>
                </a:solidFill>
              </a:rPr>
              <a:t>			</a:t>
            </a: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953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3" name="Rectangle 2"/>
          <p:cNvSpPr/>
          <p:nvPr/>
        </p:nvSpPr>
        <p:spPr>
          <a:xfrm>
            <a:off x="2064300" y="2229470"/>
            <a:ext cx="975117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PROGRAMME 5: PROGRAMMES AND PROJECTS </a:t>
            </a:r>
            <a:endParaRPr kumimoji="0" lang="en-ZA"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4189221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713734" y="98956"/>
            <a:ext cx="853394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5: PROGRAMMES AND PROJECTS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779429" y="713551"/>
            <a:ext cx="10042792" cy="4882683"/>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ZA" sz="1700" b="1" dirty="0">
                <a:solidFill>
                  <a:prstClr val="black"/>
                </a:solidFill>
                <a:latin typeface="Arial Narrow" panose="020B0606020202030204" pitchFamily="34" charset="0"/>
              </a:rPr>
              <a:t>Purpose</a:t>
            </a:r>
            <a:r>
              <a:rPr kumimoji="0" lang="en-ZA" sz="1700" b="1" i="0" strike="noStrike" kern="1200" cap="none" spc="0" normalizeH="0" baseline="30000" noProof="0" dirty="0">
                <a:ln>
                  <a:noFill/>
                </a:ln>
                <a:solidFill>
                  <a:prstClr val="black"/>
                </a:solidFill>
                <a:effectLst/>
                <a:uLnTx/>
                <a:uFillTx/>
                <a:latin typeface="Arial Narrow" panose="020B0606020202030204" pitchFamily="34" charset="0"/>
              </a:rPr>
              <a:t>: </a:t>
            </a:r>
          </a:p>
          <a:p>
            <a:pPr marR="0" lvl="0" algn="l" defTabSz="914400" rtl="0" eaLnBrk="1" fontAlgn="auto" latinLnBrk="0" hangingPunct="1">
              <a:lnSpc>
                <a:spcPct val="150000"/>
              </a:lnSpc>
              <a:spcBef>
                <a:spcPts val="0"/>
              </a:spcBef>
              <a:spcAft>
                <a:spcPts val="0"/>
              </a:spcAft>
              <a:buClrTx/>
              <a:buSzTx/>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Manage, Coordinate and Monitor Energy and Minerals </a:t>
            </a:r>
            <a:r>
              <a:rPr kumimoji="0" lang="en-US" sz="17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Programmes</a:t>
            </a: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and Projects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7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R="0" lvl="0" algn="l" defTabSz="914400" rtl="0" eaLnBrk="1" fontAlgn="auto" latinLnBrk="0" hangingPunct="1">
              <a:lnSpc>
                <a:spcPct val="150000"/>
              </a:lnSpc>
              <a:spcBef>
                <a:spcPts val="0"/>
              </a:spcBef>
              <a:spcAft>
                <a:spcPts val="0"/>
              </a:spcAft>
              <a:buClrTx/>
              <a:buSzTx/>
              <a:tabLst/>
              <a:defRPr/>
            </a:pPr>
            <a:r>
              <a:rPr lang="en-ZA" sz="1700" b="1" dirty="0">
                <a:solidFill>
                  <a:prstClr val="black"/>
                </a:solidFill>
                <a:latin typeface="Arial Narrow" panose="020B0606020202030204" pitchFamily="34" charset="0"/>
              </a:rPr>
              <a:t>Functions: </a:t>
            </a:r>
          </a:p>
          <a:p>
            <a:pPr marL="187931" marR="0" lvl="0" indent="-187931"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Oversee the National Electrification Programme;</a:t>
            </a:r>
          </a:p>
          <a:p>
            <a:pPr marL="187931" marR="0" lvl="0" indent="-187931"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Oversee programme and projects focused on the development, improvement, transformation of electricity generation, transmission and distribution;</a:t>
            </a:r>
          </a:p>
          <a:p>
            <a:pPr marL="187931" marR="0" lvl="0" indent="-187931"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Provide strategic guidance on Environmental Management and Climate Change</a:t>
            </a:r>
          </a:p>
          <a:p>
            <a:pPr marL="187931" marR="0" lvl="0" indent="-187931"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Provide Energy related advise and services</a:t>
            </a:r>
          </a:p>
          <a:p>
            <a:pPr marL="187931" marR="0" lvl="0" indent="-187931"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Advance Energy Efficiency; and</a:t>
            </a:r>
          </a:p>
          <a:p>
            <a:pPr marL="187931" marR="0" lvl="0" indent="-187931"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Ensure </a:t>
            </a:r>
            <a:r>
              <a:rPr kumimoji="0" lang="en-ZA" sz="1700"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integration of renewable energy into </a:t>
            </a: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mainstream energy supply in South Africa</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7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xmlns="" val="2375354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751926" y="163042"/>
            <a:ext cx="766179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5: </a:t>
            </a:r>
            <a:r>
              <a:rPr lang="en-GB" sz="32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PLANNED TARGETS</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754992" y="615257"/>
            <a:ext cx="10149698" cy="4896149"/>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Request for Proposals (RFP) for 513 MW from Storage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Request for Proposals (RFP)  2600 MW (BW 6) from renewable energy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Request for Proposals (RFP) 1600 MW from renewable energy (BW 7) developed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Request for Proposals (RFP) for 1500 MW from coal</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Request for Proposals (RFP) for 3000 MW from gas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Issue for concurrence </a:t>
            </a: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NERSA Section 34 determination in line with Integrated Resource Plan (IRP) 2019</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Approved Renewable Energy Sector Master Plan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15 000 additional households electrified through non - grid technology</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4 Reports on the monitoring and verification of the implementation of the grid electrification of additional 200 000 households by Eskom and contracted municipalities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INEP Masterplans developed for KwaZulu-Natal (KZN), Eastern Cape (EC), Gauteng (GP), Limpopo (LIM), Mpumalanga (MP) and North West (NW) provinces.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One (1) mine water management plan implemented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3 derelict and ownerless mine sites rehabilitated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2193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736936" y="103082"/>
            <a:ext cx="766179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5: </a:t>
            </a:r>
            <a:r>
              <a:rPr lang="en-GB" sz="32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PLANNED TARGETS</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691966" y="670253"/>
            <a:ext cx="10122784" cy="4847033"/>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0.5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TWh</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savings- Quarterly reports on the planning, implementation and monitoring of EEDSM projects in industry, buildings or residential sector to achieve </a:t>
            </a:r>
          </a:p>
          <a:p>
            <a:pPr marL="285750" indent="-285750" algn="just">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Quarterly reports on the planning, implementation, monitoring and achievement of 0.0196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TWh</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savings by EEDSM grant participating municipalities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Mining Sector Women Empowerment and Gender Equality Strategy and Implementation plan drafted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4 Quarterly reports on implementation of Energy Sector Empowerment and Gender Equality Strategy and Gender Policies and Frameworks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20%</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preferential procurement to qualifying women, Youth and PWDs from allocated projects budgets of INEP, Energy Efficiency, Derelict and Ownerless Mines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Programmes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Ownerless Mines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Programmes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30 small scale miners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10 women owned small scale miners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Draft Mining Sector Youth Strategy and Implementation Plan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Draft Youth in the energy Strategy &amp; Implementation plan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6986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3" name="Rectangle 2"/>
          <p:cNvSpPr/>
          <p:nvPr/>
        </p:nvSpPr>
        <p:spPr>
          <a:xfrm>
            <a:off x="2049310" y="2249163"/>
            <a:ext cx="975117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PROGRAMME </a:t>
            </a:r>
            <a:r>
              <a:rPr kumimoji="0" lang="en-ZA" altLang="en-US" sz="32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6: NUCLEAR</a:t>
            </a:r>
            <a:endParaRPr kumimoji="0" lang="en-ZA"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2513089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698778" y="136525"/>
            <a:ext cx="766179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6: NUCLEAR</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745585" y="794013"/>
            <a:ext cx="10294015" cy="4511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prstClr val="black"/>
                </a:solidFill>
                <a:latin typeface="Arial Narrow" panose="020B0606020202030204" pitchFamily="34" charset="0"/>
              </a:rPr>
              <a:t>Purpose</a:t>
            </a:r>
            <a:r>
              <a:rPr kumimoji="0" lang="en-ZA" sz="1600" b="1" i="0" u="none" strike="noStrike" kern="1200" cap="none" spc="0" normalizeH="0" baseline="30000" noProof="0" dirty="0">
                <a:ln>
                  <a:noFill/>
                </a:ln>
                <a:solidFill>
                  <a:prstClr val="black"/>
                </a:solidFill>
                <a:effectLst/>
                <a:uLnTx/>
                <a:uFillTx/>
                <a:latin typeface="Arial Narrow" panose="020B0606020202030204" pitchFamily="34" charset="0"/>
              </a:rPr>
              <a:t>: </a:t>
            </a:r>
          </a:p>
          <a:p>
            <a:pPr marR="0" lvl="0" algn="just" defTabSz="914400" rtl="0" eaLnBrk="1" fontAlgn="auto" latinLnBrk="0" hangingPunct="1">
              <a:lnSpc>
                <a:spcPct val="15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manage the South African nuclear energy industry and control nuclear material in terms of international obligations, nuclear legislation and policies to ensure the peaceful use of nuclear energy.</a:t>
            </a:r>
          </a:p>
          <a:p>
            <a:pPr marR="0" lvl="0" algn="just" defTabSz="914400" rtl="0" eaLnBrk="1" fontAlgn="auto" latinLnBrk="0" hangingPunct="1">
              <a:lnSpc>
                <a:spcPct val="150000"/>
              </a:lnSpc>
              <a:spcBef>
                <a:spcPts val="0"/>
              </a:spcBef>
              <a:spcAft>
                <a:spcPts val="0"/>
              </a:spcAft>
              <a:buClrTx/>
              <a:buSzTx/>
              <a:tabLst/>
              <a:defRPr/>
            </a:pPr>
            <a:endParaRPr kumimoji="0" lang="en-US" sz="5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prstClr val="black"/>
                </a:solidFill>
                <a:latin typeface="Arial Narrow" panose="020B0606020202030204" pitchFamily="34" charset="0"/>
              </a:rPr>
              <a:t>Functions: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Implement nuclear energy policies to ensure security of energy supply</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Manage and coordinate the implementation of the Nuclear Build Programme and all matters relating to nuclear safety and technology, as required by legislation and international agreements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Control nuclear material, equipment and related technologies and implement all matters related to nuclear non-proliferation and radiation security as required by legislation and international agreements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Implement the Technical Cooperation Programme and promote the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utilisation</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nuclear technology by interfacing with regional and inter-regional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organisations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in the nuclear field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Lead South Africa’s global participation in promoting nuclear research, development and technology applications for peaceful use.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0631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699647" y="74950"/>
            <a:ext cx="8935713"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6: PLANNED TARGETS</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699648" y="725033"/>
            <a:ext cx="10056048" cy="3739037"/>
          </a:xfrm>
          <a:prstGeom prst="rect">
            <a:avLst/>
          </a:prstGeom>
        </p:spPr>
        <p:txBody>
          <a:bodyPr wrap="square">
            <a:spAutoFit/>
          </a:bodyPr>
          <a:lstStyle/>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Issued the Request for Proposal for the procurement of the 2500 MW nuclear programme</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Four monitoring reports of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Koeberg</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s Plant Life Extension Plan through established Technical Oversight Committee meetings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rial Narrow" panose="020B0606020202030204" pitchFamily="34" charset="0"/>
                <a:cs typeface="Times New Roman" panose="02020603050405020304" pitchFamily="18" charset="0"/>
              </a:rPr>
              <a:t>Feasibility study for CISF completed and submitted to Cabinet for approval</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Draft Feasibility study on MPR completed and submitted for Gateway Review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70% of nuclear authorisation applications processed within the 8-week time period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4</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 nuclear safeguard compliance reports approved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20 nuclear security compliance reports on inspections  conducted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Draft Country Programme Framework 2024-2029 developed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Annual report on the Technical Cooperation Programme produced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Monitoring report on AFRA Programme produced</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5928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3" name="Rectangle 2"/>
          <p:cNvSpPr/>
          <p:nvPr/>
        </p:nvSpPr>
        <p:spPr>
          <a:xfrm>
            <a:off x="2002770" y="2189203"/>
            <a:ext cx="975117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PART </a:t>
            </a:r>
            <a:r>
              <a:rPr lang="en-ZA" sz="3200" b="1" spc="-3" dirty="0">
                <a:solidFill>
                  <a:prstClr val="black"/>
                </a:solidFill>
                <a:latin typeface="Arial Narrow" panose="020B0606020202030204" pitchFamily="34" charset="0"/>
              </a:rPr>
              <a:t>C</a:t>
            </a:r>
            <a:r>
              <a:rPr kumimoji="0" lang="en-ZA" sz="3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BUDGET ALLOCATION</a:t>
            </a:r>
          </a:p>
        </p:txBody>
      </p:sp>
    </p:spTree>
    <p:extLst>
      <p:ext uri="{BB962C8B-B14F-4D97-AF65-F5344CB8AC3E}">
        <p14:creationId xmlns:p14="http://schemas.microsoft.com/office/powerpoint/2010/main" xmlns="" val="1920307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7" name="object 2">
            <a:extLst>
              <a:ext uri="{FF2B5EF4-FFF2-40B4-BE49-F238E27FC236}">
                <a16:creationId xmlns:a16="http://schemas.microsoft.com/office/drawing/2014/main" xmlns="" id="{87DBB40A-18A9-4243-8DB4-325EF2CC3192}"/>
              </a:ext>
            </a:extLst>
          </p:cNvPr>
          <p:cNvSpPr>
            <a:spLocks noGrp="1"/>
          </p:cNvSpPr>
          <p:nvPr>
            <p:ph type="title"/>
          </p:nvPr>
        </p:nvSpPr>
        <p:spPr>
          <a:xfrm>
            <a:off x="2374201" y="74950"/>
            <a:ext cx="8935713" cy="452215"/>
          </a:xfrm>
        </p:spPr>
        <p:txBody>
          <a:bodyPr vert="horz" wrap="square" lIns="0" tIns="8930" rIns="0" bIns="0" numCol="1" rtlCol="0" anchor="t" anchorCtr="0" compatLnSpc="1">
            <a:prstTxWarp prst="textNoShape">
              <a:avLst/>
            </a:prstTxWarp>
            <a:spAutoFit/>
          </a:bodyPr>
          <a:lstStyle/>
          <a:p>
            <a:pPr marL="8929">
              <a:spcBef>
                <a:spcPts val="70"/>
              </a:spcBef>
            </a:pPr>
            <a:r>
              <a:rPr lang="it-IT" altLang="en-US" sz="3200" b="1" dirty="0">
                <a:latin typeface="Arial Narrow" panose="020B0606020202030204" pitchFamily="34" charset="0"/>
                <a:ea typeface="Century Gothic" panose="020B0502020202020204" pitchFamily="34" charset="0"/>
                <a:cs typeface="Century Gothic" panose="020B0502020202020204" pitchFamily="34" charset="0"/>
              </a:rPr>
              <a:t>2022 MTEF ALLOCATIONS –PER PROGRAMME</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9" name="Table 4">
            <a:extLst>
              <a:ext uri="{FF2B5EF4-FFF2-40B4-BE49-F238E27FC236}">
                <a16:creationId xmlns:a16="http://schemas.microsoft.com/office/drawing/2014/main" xmlns="" id="{573ABCBC-9A69-4CC2-A091-11CE48696538}"/>
              </a:ext>
            </a:extLst>
          </p:cNvPr>
          <p:cNvGraphicFramePr>
            <a:graphicFrameLocks noGrp="1"/>
          </p:cNvGraphicFramePr>
          <p:nvPr>
            <p:extLst>
              <p:ext uri="{D42A27DB-BD31-4B8C-83A1-F6EECF244321}">
                <p14:modId xmlns:p14="http://schemas.microsoft.com/office/powerpoint/2010/main" xmlns="" val="3736474468"/>
              </p:ext>
            </p:extLst>
          </p:nvPr>
        </p:nvGraphicFramePr>
        <p:xfrm>
          <a:off x="2374203" y="642910"/>
          <a:ext cx="9696103" cy="5262102"/>
        </p:xfrm>
        <a:graphic>
          <a:graphicData uri="http://schemas.openxmlformats.org/drawingml/2006/table">
            <a:tbl>
              <a:tblPr firstRow="1" bandRow="1">
                <a:tableStyleId>{93296810-A885-4BE3-A3E7-6D5BEEA58F35}</a:tableStyleId>
              </a:tblPr>
              <a:tblGrid>
                <a:gridCol w="2872354">
                  <a:extLst>
                    <a:ext uri="{9D8B030D-6E8A-4147-A177-3AD203B41FA5}">
                      <a16:colId xmlns:a16="http://schemas.microsoft.com/office/drawing/2014/main" xmlns="" val="1476535613"/>
                    </a:ext>
                  </a:extLst>
                </a:gridCol>
                <a:gridCol w="1244184">
                  <a:extLst>
                    <a:ext uri="{9D8B030D-6E8A-4147-A177-3AD203B41FA5}">
                      <a16:colId xmlns:a16="http://schemas.microsoft.com/office/drawing/2014/main" xmlns="" val="3924354823"/>
                    </a:ext>
                  </a:extLst>
                </a:gridCol>
                <a:gridCol w="1229193">
                  <a:extLst>
                    <a:ext uri="{9D8B030D-6E8A-4147-A177-3AD203B41FA5}">
                      <a16:colId xmlns:a16="http://schemas.microsoft.com/office/drawing/2014/main" xmlns="" val="149160282"/>
                    </a:ext>
                  </a:extLst>
                </a:gridCol>
                <a:gridCol w="1349115">
                  <a:extLst>
                    <a:ext uri="{9D8B030D-6E8A-4147-A177-3AD203B41FA5}">
                      <a16:colId xmlns:a16="http://schemas.microsoft.com/office/drawing/2014/main" xmlns="" val="3799023307"/>
                    </a:ext>
                  </a:extLst>
                </a:gridCol>
                <a:gridCol w="1379095">
                  <a:extLst>
                    <a:ext uri="{9D8B030D-6E8A-4147-A177-3AD203B41FA5}">
                      <a16:colId xmlns:a16="http://schemas.microsoft.com/office/drawing/2014/main" xmlns="" val="3267702325"/>
                    </a:ext>
                  </a:extLst>
                </a:gridCol>
                <a:gridCol w="1622162">
                  <a:extLst>
                    <a:ext uri="{9D8B030D-6E8A-4147-A177-3AD203B41FA5}">
                      <a16:colId xmlns:a16="http://schemas.microsoft.com/office/drawing/2014/main" xmlns="" val="170762174"/>
                    </a:ext>
                  </a:extLst>
                </a:gridCol>
              </a:tblGrid>
              <a:tr h="387660">
                <a:tc rowSpan="2">
                  <a:txBody>
                    <a:bodyPr/>
                    <a:lstStyle/>
                    <a:p>
                      <a:r>
                        <a:rPr lang="en-ZA" sz="1400" dirty="0">
                          <a:latin typeface="Arial Narrow" panose="020B0606020202030204" pitchFamily="34" charset="0"/>
                        </a:rPr>
                        <a:t>Programme</a:t>
                      </a:r>
                    </a:p>
                  </a:txBody>
                  <a:tcPr anchor="ctr"/>
                </a:tc>
                <a:tc>
                  <a:txBody>
                    <a:bodyPr/>
                    <a:lstStyle/>
                    <a:p>
                      <a:pPr algn="ctr"/>
                      <a:endParaRPr lang="en-ZA" sz="1400" b="1" dirty="0">
                        <a:latin typeface="Arial Narrow" panose="020B0606020202030204" pitchFamily="34" charset="0"/>
                      </a:endParaRPr>
                    </a:p>
                  </a:txBody>
                  <a:tcPr anchor="ctr"/>
                </a:tc>
                <a:tc gridSpan="3">
                  <a:txBody>
                    <a:bodyPr/>
                    <a:lstStyle/>
                    <a:p>
                      <a:pPr algn="ctr"/>
                      <a:r>
                        <a:rPr lang="en-ZA" sz="1400" b="1" dirty="0">
                          <a:latin typeface="Arial Narrow" panose="020B0606020202030204" pitchFamily="34" charset="0"/>
                        </a:rPr>
                        <a:t>REVISED BASELINE</a:t>
                      </a:r>
                    </a:p>
                  </a:txBody>
                  <a:tcPr anchor="ctr"/>
                </a:tc>
                <a:tc hMerge="1">
                  <a:txBody>
                    <a:bodyPr/>
                    <a:lstStyle/>
                    <a:p>
                      <a:pPr algn="ctr"/>
                      <a:endParaRPr lang="en-ZA" dirty="0"/>
                    </a:p>
                  </a:txBody>
                  <a:tcPr/>
                </a:tc>
                <a:tc hMerge="1">
                  <a:txBody>
                    <a:bodyPr/>
                    <a:lstStyle/>
                    <a:p>
                      <a:pPr algn="ctr"/>
                      <a:endParaRPr lang="en-ZA" dirty="0"/>
                    </a:p>
                  </a:txBody>
                  <a:tcPr/>
                </a:tc>
                <a:tc>
                  <a:txBody>
                    <a:bodyPr/>
                    <a:lstStyle/>
                    <a:p>
                      <a:pPr algn="ctr"/>
                      <a:endParaRPr lang="en-ZA" sz="1400" b="1" dirty="0">
                        <a:latin typeface="Arial Narrow" panose="020B0606020202030204" pitchFamily="34" charset="0"/>
                      </a:endParaRPr>
                    </a:p>
                  </a:txBody>
                  <a:tcPr anchor="ctr"/>
                </a:tc>
                <a:extLst>
                  <a:ext uri="{0D108BD9-81ED-4DB2-BD59-A6C34878D82A}">
                    <a16:rowId xmlns:a16="http://schemas.microsoft.com/office/drawing/2014/main" xmlns="" val="56373970"/>
                  </a:ext>
                </a:extLst>
              </a:tr>
              <a:tr h="840755">
                <a:tc vMerge="1">
                  <a:txBody>
                    <a:bodyPr/>
                    <a:lstStyle/>
                    <a:p>
                      <a:r>
                        <a:rPr lang="en-ZA" dirty="0"/>
                        <a:t>Economic Classification </a:t>
                      </a:r>
                    </a:p>
                  </a:txBody>
                  <a:tcPr/>
                </a:tc>
                <a:tc>
                  <a:txBody>
                    <a:bodyPr/>
                    <a:lstStyle/>
                    <a:p>
                      <a:pPr algn="ctr"/>
                      <a:r>
                        <a:rPr lang="en-ZA" sz="1400" b="1" dirty="0">
                          <a:latin typeface="Arial Narrow" panose="020B0606020202030204" pitchFamily="34" charset="0"/>
                        </a:rPr>
                        <a:t>2021/22</a:t>
                      </a:r>
                    </a:p>
                  </a:txBody>
                  <a:tcPr anchor="ctr"/>
                </a:tc>
                <a:tc>
                  <a:txBody>
                    <a:bodyPr/>
                    <a:lstStyle/>
                    <a:p>
                      <a:pPr algn="ctr"/>
                      <a:r>
                        <a:rPr lang="en-ZA" sz="1400" b="1" dirty="0">
                          <a:latin typeface="Arial Narrow" panose="020B0606020202030204" pitchFamily="34" charset="0"/>
                        </a:rPr>
                        <a:t>2022/23</a:t>
                      </a:r>
                    </a:p>
                  </a:txBody>
                  <a:tcPr anchor="ctr"/>
                </a:tc>
                <a:tc>
                  <a:txBody>
                    <a:bodyPr/>
                    <a:lstStyle/>
                    <a:p>
                      <a:pPr algn="ctr"/>
                      <a:r>
                        <a:rPr lang="en-ZA" sz="1400" b="1" dirty="0">
                          <a:latin typeface="Arial Narrow" panose="020B0606020202030204" pitchFamily="34" charset="0"/>
                        </a:rPr>
                        <a:t>2023/24</a:t>
                      </a:r>
                    </a:p>
                  </a:txBody>
                  <a:tcPr anchor="ctr"/>
                </a:tc>
                <a:tc>
                  <a:txBody>
                    <a:bodyPr/>
                    <a:lstStyle/>
                    <a:p>
                      <a:pPr algn="ctr"/>
                      <a:r>
                        <a:rPr lang="en-ZA" sz="1400" b="1" dirty="0">
                          <a:latin typeface="Arial Narrow" panose="020B0606020202030204" pitchFamily="34" charset="0"/>
                        </a:rPr>
                        <a:t>2024/25</a:t>
                      </a:r>
                    </a:p>
                  </a:txBody>
                  <a:tcPr anchor="ctr"/>
                </a:tc>
                <a:tc>
                  <a:txBody>
                    <a:bodyPr/>
                    <a:lstStyle/>
                    <a:p>
                      <a:pPr algn="ctr"/>
                      <a:r>
                        <a:rPr lang="en-ZA" sz="1400" b="1" dirty="0">
                          <a:latin typeface="Arial Narrow" panose="020B0606020202030204" pitchFamily="34" charset="0"/>
                        </a:rPr>
                        <a:t>TOTAL MTEF (22/23 – 24/25)</a:t>
                      </a:r>
                    </a:p>
                  </a:txBody>
                  <a:tcPr anchor="ctr"/>
                </a:tc>
                <a:extLst>
                  <a:ext uri="{0D108BD9-81ED-4DB2-BD59-A6C34878D82A}">
                    <a16:rowId xmlns:a16="http://schemas.microsoft.com/office/drawing/2014/main" xmlns="" val="387369351"/>
                  </a:ext>
                </a:extLst>
              </a:tr>
              <a:tr h="387660">
                <a:tc>
                  <a:txBody>
                    <a:bodyPr/>
                    <a:lstStyle/>
                    <a:p>
                      <a:r>
                        <a:rPr lang="en-ZA" sz="1400" b="1" i="1" dirty="0">
                          <a:latin typeface="Arial Narrow" panose="020B0606020202030204" pitchFamily="34" charset="0"/>
                        </a:rPr>
                        <a:t>R Thousand</a:t>
                      </a:r>
                    </a:p>
                  </a:txBody>
                  <a:tcPr anchor="ctr">
                    <a:solidFill>
                      <a:schemeClr val="accent6"/>
                    </a:solidFill>
                  </a:tcPr>
                </a:tc>
                <a:tc>
                  <a:txBody>
                    <a:bodyPr/>
                    <a:lstStyle/>
                    <a:p>
                      <a:pPr algn="ctr"/>
                      <a:r>
                        <a:rPr lang="en-ZA" sz="1400" b="1" dirty="0">
                          <a:latin typeface="Arial Narrow" panose="020B0606020202030204" pitchFamily="34" charset="0"/>
                        </a:rPr>
                        <a:t>R’000</a:t>
                      </a:r>
                    </a:p>
                  </a:txBody>
                  <a:tcPr anchor="ctr">
                    <a:solidFill>
                      <a:schemeClr val="accent6"/>
                    </a:solidFill>
                  </a:tcPr>
                </a:tc>
                <a:tc>
                  <a:txBody>
                    <a:bodyPr/>
                    <a:lstStyle/>
                    <a:p>
                      <a:pPr algn="ctr"/>
                      <a:r>
                        <a:rPr lang="en-ZA" sz="1400" b="1" dirty="0">
                          <a:latin typeface="Arial Narrow" panose="020B0606020202030204" pitchFamily="34" charset="0"/>
                        </a:rPr>
                        <a:t>R’000</a:t>
                      </a:r>
                    </a:p>
                  </a:txBody>
                  <a:tcPr anchor="ctr">
                    <a:solidFill>
                      <a:schemeClr val="accent6"/>
                    </a:solidFill>
                  </a:tcPr>
                </a:tc>
                <a:tc>
                  <a:txBody>
                    <a:bodyPr/>
                    <a:lstStyle/>
                    <a:p>
                      <a:pPr algn="ctr"/>
                      <a:r>
                        <a:rPr lang="en-ZA" sz="1400" b="1" dirty="0">
                          <a:latin typeface="Arial Narrow" panose="020B0606020202030204" pitchFamily="34" charset="0"/>
                        </a:rPr>
                        <a:t>R’000</a:t>
                      </a:r>
                    </a:p>
                  </a:txBody>
                  <a:tcPr anchor="ctr">
                    <a:solidFill>
                      <a:schemeClr val="accent6"/>
                    </a:solidFill>
                  </a:tcPr>
                </a:tc>
                <a:tc>
                  <a:txBody>
                    <a:bodyPr/>
                    <a:lstStyle/>
                    <a:p>
                      <a:pPr algn="ctr"/>
                      <a:r>
                        <a:rPr lang="en-ZA" sz="1400" b="1" dirty="0">
                          <a:latin typeface="Arial Narrow" panose="020B0606020202030204" pitchFamily="34" charset="0"/>
                        </a:rPr>
                        <a:t>R’000</a:t>
                      </a:r>
                    </a:p>
                  </a:txBody>
                  <a:tcPr anchor="ctr">
                    <a:solidFill>
                      <a:schemeClr val="accent6"/>
                    </a:solidFill>
                  </a:tcPr>
                </a:tc>
                <a:tc>
                  <a:txBody>
                    <a:bodyPr/>
                    <a:lstStyle/>
                    <a:p>
                      <a:pPr algn="ctr"/>
                      <a:r>
                        <a:rPr lang="en-ZA" sz="1400" b="1" dirty="0">
                          <a:latin typeface="Arial Narrow" panose="020B0606020202030204" pitchFamily="34" charset="0"/>
                        </a:rPr>
                        <a:t>R’000</a:t>
                      </a:r>
                    </a:p>
                  </a:txBody>
                  <a:tcPr anchor="ctr">
                    <a:solidFill>
                      <a:schemeClr val="accent6"/>
                    </a:solidFill>
                  </a:tcPr>
                </a:tc>
                <a:extLst>
                  <a:ext uri="{0D108BD9-81ED-4DB2-BD59-A6C34878D82A}">
                    <a16:rowId xmlns:a16="http://schemas.microsoft.com/office/drawing/2014/main" xmlns="" val="1134787073"/>
                  </a:ext>
                </a:extLst>
              </a:tr>
              <a:tr h="519842">
                <a:tc>
                  <a:txBody>
                    <a:bodyPr/>
                    <a:lstStyle/>
                    <a:p>
                      <a:pPr algn="l" fontAlgn="ctr"/>
                      <a:r>
                        <a:rPr lang="en-ZA" sz="1400" b="0" i="0" u="none" strike="noStrike" dirty="0">
                          <a:solidFill>
                            <a:srgbClr val="000000"/>
                          </a:solidFill>
                          <a:effectLst/>
                          <a:latin typeface="Arial Narrow" panose="020B0606020202030204" pitchFamily="34" charset="0"/>
                        </a:rPr>
                        <a:t>Administration</a:t>
                      </a:r>
                    </a:p>
                  </a:txBody>
                  <a:tcPr marL="9525" marR="9525" marT="9525" marB="0" anchor="ctr"/>
                </a:tc>
                <a:tc>
                  <a:txBody>
                    <a:bodyPr/>
                    <a:lstStyle/>
                    <a:p>
                      <a:pPr marL="0" algn="r" defTabSz="9144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         625 919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729 612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695 059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687 178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2 111 849 </a:t>
                      </a:r>
                    </a:p>
                  </a:txBody>
                  <a:tcPr marL="9525" marR="9525" marT="9525" marB="0" anchor="ctr"/>
                </a:tc>
                <a:extLst>
                  <a:ext uri="{0D108BD9-81ED-4DB2-BD59-A6C34878D82A}">
                    <a16:rowId xmlns:a16="http://schemas.microsoft.com/office/drawing/2014/main" xmlns="" val="1717340658"/>
                  </a:ext>
                </a:extLst>
              </a:tr>
              <a:tr h="519842">
                <a:tc>
                  <a:txBody>
                    <a:bodyPr/>
                    <a:lstStyle/>
                    <a:p>
                      <a:pPr algn="l" fontAlgn="ctr"/>
                      <a:r>
                        <a:rPr lang="en-ZA" sz="1400" b="0" i="0" u="none" strike="noStrike" dirty="0">
                          <a:solidFill>
                            <a:srgbClr val="000000"/>
                          </a:solidFill>
                          <a:effectLst/>
                          <a:latin typeface="Arial Narrow" panose="020B0606020202030204" pitchFamily="34" charset="0"/>
                        </a:rPr>
                        <a:t>Minerals and Petroleum Regulation</a:t>
                      </a:r>
                    </a:p>
                  </a:txBody>
                  <a:tcPr marL="9525" marR="9525" marT="9525" marB="0" anchor="ctr"/>
                </a:tc>
                <a:tc>
                  <a:txBody>
                    <a:bodyPr/>
                    <a:lstStyle/>
                    <a:p>
                      <a:pPr marL="0" algn="r" defTabSz="9144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         542 762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493 093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492 289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518 211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1 503 593 </a:t>
                      </a:r>
                    </a:p>
                  </a:txBody>
                  <a:tcPr marL="9525" marR="9525" marT="9525" marB="0" anchor="ctr"/>
                </a:tc>
                <a:extLst>
                  <a:ext uri="{0D108BD9-81ED-4DB2-BD59-A6C34878D82A}">
                    <a16:rowId xmlns:a16="http://schemas.microsoft.com/office/drawing/2014/main" xmlns="" val="3318567839"/>
                  </a:ext>
                </a:extLst>
              </a:tr>
              <a:tr h="519842">
                <a:tc>
                  <a:txBody>
                    <a:bodyPr/>
                    <a:lstStyle/>
                    <a:p>
                      <a:pPr algn="l" fontAlgn="ctr"/>
                      <a:r>
                        <a:rPr lang="en-ZA" sz="1400" b="0" i="0" u="none" strike="noStrike" dirty="0">
                          <a:solidFill>
                            <a:srgbClr val="000000"/>
                          </a:solidFill>
                          <a:effectLst/>
                          <a:latin typeface="Arial Narrow" panose="020B0606020202030204" pitchFamily="34" charset="0"/>
                        </a:rPr>
                        <a:t>Mining, Minerals and Energy Policy Development</a:t>
                      </a:r>
                    </a:p>
                  </a:txBody>
                  <a:tcPr marL="9525" marR="9525" marT="9525" marB="0" anchor="ctr"/>
                </a:tc>
                <a:tc>
                  <a:txBody>
                    <a:bodyPr/>
                    <a:lstStyle/>
                    <a:p>
                      <a:pPr marL="0" algn="r" defTabSz="9144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         803 932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880 006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1 081 609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1 224 503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3 186 118 </a:t>
                      </a:r>
                    </a:p>
                  </a:txBody>
                  <a:tcPr marL="9525" marR="9525" marT="9525" marB="0" anchor="ctr"/>
                </a:tc>
                <a:extLst>
                  <a:ext uri="{0D108BD9-81ED-4DB2-BD59-A6C34878D82A}">
                    <a16:rowId xmlns:a16="http://schemas.microsoft.com/office/drawing/2014/main" xmlns="" val="2808194437"/>
                  </a:ext>
                </a:extLst>
              </a:tr>
              <a:tr h="519842">
                <a:tc>
                  <a:txBody>
                    <a:bodyPr/>
                    <a:lstStyle/>
                    <a:p>
                      <a:pPr algn="l" fontAlgn="ctr"/>
                      <a:r>
                        <a:rPr lang="en-ZA" sz="1400" b="0" i="0" u="none" strike="noStrike">
                          <a:solidFill>
                            <a:srgbClr val="000000"/>
                          </a:solidFill>
                          <a:effectLst/>
                          <a:latin typeface="Arial Narrow" panose="020B0606020202030204" pitchFamily="34" charset="0"/>
                        </a:rPr>
                        <a:t>Mine Health and Safety Inspectorate</a:t>
                      </a:r>
                    </a:p>
                  </a:txBody>
                  <a:tcPr marL="9525" marR="9525" marT="9525" marB="0" anchor="ctr"/>
                </a:tc>
                <a:tc>
                  <a:txBody>
                    <a:bodyPr/>
                    <a:lstStyle/>
                    <a:p>
                      <a:pPr marL="0" algn="r" defTabSz="9144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         235 517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236 602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236 625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247 253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720 480 </a:t>
                      </a:r>
                    </a:p>
                  </a:txBody>
                  <a:tcPr marL="9525" marR="9525" marT="9525" marB="0" anchor="ctr"/>
                </a:tc>
                <a:extLst>
                  <a:ext uri="{0D108BD9-81ED-4DB2-BD59-A6C34878D82A}">
                    <a16:rowId xmlns:a16="http://schemas.microsoft.com/office/drawing/2014/main" xmlns="" val="3633937250"/>
                  </a:ext>
                </a:extLst>
              </a:tr>
              <a:tr h="526975">
                <a:tc>
                  <a:txBody>
                    <a:bodyPr/>
                    <a:lstStyle/>
                    <a:p>
                      <a:pPr algn="l" fontAlgn="ctr"/>
                      <a:r>
                        <a:rPr lang="en-ZA" sz="1400" b="0" i="0" u="none" strike="noStrike">
                          <a:solidFill>
                            <a:srgbClr val="000000"/>
                          </a:solidFill>
                          <a:effectLst/>
                          <a:latin typeface="Arial Narrow" panose="020B0606020202030204" pitchFamily="34" charset="0"/>
                        </a:rPr>
                        <a:t>Mineral and Energy Resources Programmes and Projects</a:t>
                      </a:r>
                    </a:p>
                  </a:txBody>
                  <a:tcPr marL="9525" marR="9525" marT="9525" marB="0" anchor="ctr"/>
                </a:tc>
                <a:tc>
                  <a:txBody>
                    <a:bodyPr/>
                    <a:lstStyle/>
                    <a:p>
                      <a:pPr marL="0" algn="r" defTabSz="9144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      5 922 140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6 840 392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7 015 634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7 344 328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21 200 354 </a:t>
                      </a:r>
                    </a:p>
                  </a:txBody>
                  <a:tcPr marL="9525" marR="9525" marT="9525" marB="0" anchor="ctr"/>
                </a:tc>
                <a:extLst>
                  <a:ext uri="{0D108BD9-81ED-4DB2-BD59-A6C34878D82A}">
                    <a16:rowId xmlns:a16="http://schemas.microsoft.com/office/drawing/2014/main" xmlns="" val="2350312617"/>
                  </a:ext>
                </a:extLst>
              </a:tr>
              <a:tr h="519842">
                <a:tc>
                  <a:txBody>
                    <a:bodyPr/>
                    <a:lstStyle/>
                    <a:p>
                      <a:pPr algn="l" fontAlgn="ctr"/>
                      <a:r>
                        <a:rPr lang="en-ZA" sz="1400" b="0" i="0" u="none" strike="noStrike" dirty="0">
                          <a:solidFill>
                            <a:srgbClr val="000000"/>
                          </a:solidFill>
                          <a:effectLst/>
                          <a:latin typeface="Arial Narrow" panose="020B0606020202030204" pitchFamily="34" charset="0"/>
                        </a:rPr>
                        <a:t>Nuclear Energy Regulation and Management</a:t>
                      </a:r>
                    </a:p>
                  </a:txBody>
                  <a:tcPr marL="9525" marR="9525" marT="9525" marB="0" anchor="ctr"/>
                </a:tc>
                <a:tc>
                  <a:txBody>
                    <a:bodyPr/>
                    <a:lstStyle/>
                    <a:p>
                      <a:pPr marL="0" algn="r" defTabSz="9144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      1 111 194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1 165 966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1 132 240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1 183 674 </a:t>
                      </a:r>
                    </a:p>
                  </a:txBody>
                  <a:tcPr marL="9525" marR="9525" marT="9525" marB="0" anchor="ctr"/>
                </a:tc>
                <a:tc>
                  <a:txBody>
                    <a:bodyPr/>
                    <a:lstStyle/>
                    <a:p>
                      <a:pPr algn="r" fontAlgn="b"/>
                      <a:r>
                        <a:rPr lang="en-ZA" sz="1400" b="0" i="0" u="none" strike="noStrike" dirty="0">
                          <a:solidFill>
                            <a:srgbClr val="000000"/>
                          </a:solidFill>
                          <a:effectLst/>
                          <a:latin typeface="Arial Narrow" panose="020B0606020202030204" pitchFamily="34" charset="0"/>
                        </a:rPr>
                        <a:t>     3 481 880 </a:t>
                      </a:r>
                    </a:p>
                  </a:txBody>
                  <a:tcPr marL="9525" marR="9525" marT="9525" marB="0" anchor="ctr"/>
                </a:tc>
                <a:extLst>
                  <a:ext uri="{0D108BD9-81ED-4DB2-BD59-A6C34878D82A}">
                    <a16:rowId xmlns:a16="http://schemas.microsoft.com/office/drawing/2014/main" xmlns="" val="2629596773"/>
                  </a:ext>
                </a:extLst>
              </a:tr>
              <a:tr h="519842">
                <a:tc>
                  <a:txBody>
                    <a:bodyPr/>
                    <a:lstStyle/>
                    <a:p>
                      <a:r>
                        <a:rPr lang="en-ZA" sz="1400" b="1" dirty="0">
                          <a:solidFill>
                            <a:schemeClr val="tx1"/>
                          </a:solidFill>
                          <a:latin typeface="Arial Narrow" panose="020B0606020202030204" pitchFamily="34" charset="0"/>
                        </a:rPr>
                        <a:t>TOTAL</a:t>
                      </a:r>
                    </a:p>
                  </a:txBody>
                  <a:tcPr anchor="ctr">
                    <a:solidFill>
                      <a:srgbClr val="92D050"/>
                    </a:solidFill>
                  </a:tcPr>
                </a:tc>
                <a:tc>
                  <a:txBody>
                    <a:bodyPr/>
                    <a:lstStyle/>
                    <a:p>
                      <a:pPr algn="r" fontAlgn="b"/>
                      <a:r>
                        <a:rPr lang="en-ZA" sz="1400" b="0" i="0" u="none" strike="noStrike" dirty="0">
                          <a:solidFill>
                            <a:srgbClr val="FFFFFF"/>
                          </a:solidFill>
                          <a:effectLst/>
                          <a:latin typeface="Arial Narrow" panose="020B0606020202030204" pitchFamily="34" charset="0"/>
                        </a:rPr>
                        <a:t>      </a:t>
                      </a:r>
                      <a:r>
                        <a:rPr lang="en-ZA" sz="1400" b="1" i="0" u="none" strike="noStrike" dirty="0">
                          <a:solidFill>
                            <a:schemeClr val="tx1"/>
                          </a:solidFill>
                          <a:effectLst/>
                          <a:latin typeface="Arial Narrow" panose="020B0606020202030204" pitchFamily="34" charset="0"/>
                        </a:rPr>
                        <a:t>9 241 464 </a:t>
                      </a:r>
                    </a:p>
                  </a:txBody>
                  <a:tcPr marL="9525" marR="9525" marT="9525" marB="0" anchor="ctr">
                    <a:solidFill>
                      <a:srgbClr val="92D050"/>
                    </a:solidFill>
                  </a:tcPr>
                </a:tc>
                <a:tc>
                  <a:txBody>
                    <a:bodyPr/>
                    <a:lstStyle/>
                    <a:p>
                      <a:pPr algn="r" fontAlgn="b"/>
                      <a:r>
                        <a:rPr lang="en-ZA" sz="1400" b="1" i="0" u="none" strike="noStrike" dirty="0">
                          <a:solidFill>
                            <a:schemeClr val="tx1"/>
                          </a:solidFill>
                          <a:effectLst/>
                          <a:latin typeface="Arial Narrow" panose="020B0606020202030204" pitchFamily="34" charset="0"/>
                        </a:rPr>
                        <a:t>  10 345 671 </a:t>
                      </a:r>
                    </a:p>
                  </a:txBody>
                  <a:tcPr marL="9525" marR="9525" marT="9525" marB="0" anchor="ctr">
                    <a:solidFill>
                      <a:srgbClr val="92D050"/>
                    </a:solidFill>
                  </a:tcPr>
                </a:tc>
                <a:tc>
                  <a:txBody>
                    <a:bodyPr/>
                    <a:lstStyle/>
                    <a:p>
                      <a:pPr algn="r" fontAlgn="b"/>
                      <a:r>
                        <a:rPr lang="en-ZA" sz="1400" b="1" i="0" u="none" strike="noStrike" dirty="0">
                          <a:solidFill>
                            <a:schemeClr val="tx1"/>
                          </a:solidFill>
                          <a:effectLst/>
                          <a:latin typeface="Arial Narrow" panose="020B0606020202030204" pitchFamily="34" charset="0"/>
                        </a:rPr>
                        <a:t>  10 653 456 </a:t>
                      </a:r>
                    </a:p>
                  </a:txBody>
                  <a:tcPr marL="9525" marR="9525" marT="9525" marB="0" anchor="ctr">
                    <a:solidFill>
                      <a:srgbClr val="92D050"/>
                    </a:solidFill>
                  </a:tcPr>
                </a:tc>
                <a:tc>
                  <a:txBody>
                    <a:bodyPr/>
                    <a:lstStyle/>
                    <a:p>
                      <a:pPr algn="r" fontAlgn="b"/>
                      <a:r>
                        <a:rPr lang="en-ZA" sz="1400" b="1" i="0" u="none" strike="noStrike" dirty="0">
                          <a:solidFill>
                            <a:schemeClr val="tx1"/>
                          </a:solidFill>
                          <a:effectLst/>
                          <a:latin typeface="Arial Narrow" panose="020B0606020202030204" pitchFamily="34" charset="0"/>
                        </a:rPr>
                        <a:t>  11 205 147 </a:t>
                      </a:r>
                    </a:p>
                  </a:txBody>
                  <a:tcPr marL="9525" marR="9525" marT="9525" marB="0" anchor="ctr">
                    <a:solidFill>
                      <a:srgbClr val="92D050"/>
                    </a:solidFill>
                  </a:tcPr>
                </a:tc>
                <a:tc>
                  <a:txBody>
                    <a:bodyPr/>
                    <a:lstStyle/>
                    <a:p>
                      <a:pPr algn="r" fontAlgn="b"/>
                      <a:r>
                        <a:rPr lang="en-ZA" sz="1400" b="1" i="0" u="none" strike="noStrike" dirty="0">
                          <a:solidFill>
                            <a:schemeClr val="tx1"/>
                          </a:solidFill>
                          <a:effectLst/>
                          <a:latin typeface="Arial Narrow" panose="020B0606020202030204" pitchFamily="34" charset="0"/>
                        </a:rPr>
                        <a:t>  32 204 274 </a:t>
                      </a:r>
                    </a:p>
                  </a:txBody>
                  <a:tcPr marL="9525" marR="9525" marT="9525" marB="0" anchor="ctr">
                    <a:solidFill>
                      <a:srgbClr val="92D050"/>
                    </a:solidFill>
                  </a:tcPr>
                </a:tc>
                <a:extLst>
                  <a:ext uri="{0D108BD9-81ED-4DB2-BD59-A6C34878D82A}">
                    <a16:rowId xmlns:a16="http://schemas.microsoft.com/office/drawing/2014/main" xmlns="" val="341074469"/>
                  </a:ext>
                </a:extLst>
              </a:tr>
            </a:tbl>
          </a:graphicData>
        </a:graphic>
      </p:graphicFrame>
    </p:spTree>
    <p:extLst>
      <p:ext uri="{BB962C8B-B14F-4D97-AF65-F5344CB8AC3E}">
        <p14:creationId xmlns:p14="http://schemas.microsoft.com/office/powerpoint/2010/main" xmlns="" val="3342212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1" name="Title 1">
            <a:extLst>
              <a:ext uri="{FF2B5EF4-FFF2-40B4-BE49-F238E27FC236}">
                <a16:creationId xmlns:a16="http://schemas.microsoft.com/office/drawing/2014/main" xmlns="" id="{8367BEFE-0F15-4193-BFAE-BF706EEA20A9}"/>
              </a:ext>
            </a:extLst>
          </p:cNvPr>
          <p:cNvSpPr txBox="1">
            <a:spLocks/>
          </p:cNvSpPr>
          <p:nvPr/>
        </p:nvSpPr>
        <p:spPr bwMode="auto">
          <a:xfrm>
            <a:off x="2367407" y="23954"/>
            <a:ext cx="9702899" cy="995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3200"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2022 MTEF ALLOCATIONS – PER ECONOMIC CLASSIFICATION</a:t>
            </a:r>
            <a:endParaRPr kumimoji="0" lang="en-US" altLang="en-US" sz="3200"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graphicFrame>
        <p:nvGraphicFramePr>
          <p:cNvPr id="13" name="Table 4">
            <a:extLst>
              <a:ext uri="{FF2B5EF4-FFF2-40B4-BE49-F238E27FC236}">
                <a16:creationId xmlns:a16="http://schemas.microsoft.com/office/drawing/2014/main" xmlns="" id="{8FE1098B-1385-44BD-9367-84D44C290AB1}"/>
              </a:ext>
            </a:extLst>
          </p:cNvPr>
          <p:cNvGraphicFramePr>
            <a:graphicFrameLocks noGrp="1"/>
          </p:cNvGraphicFramePr>
          <p:nvPr>
            <p:extLst>
              <p:ext uri="{D42A27DB-BD31-4B8C-83A1-F6EECF244321}">
                <p14:modId xmlns:p14="http://schemas.microsoft.com/office/powerpoint/2010/main" xmlns="" val="2328113400"/>
              </p:ext>
            </p:extLst>
          </p:nvPr>
        </p:nvGraphicFramePr>
        <p:xfrm>
          <a:off x="2410884" y="1086065"/>
          <a:ext cx="9659421" cy="4322978"/>
        </p:xfrm>
        <a:graphic>
          <a:graphicData uri="http://schemas.openxmlformats.org/drawingml/2006/table">
            <a:tbl>
              <a:tblPr firstRow="1" bandRow="1">
                <a:tableStyleId>{93296810-A885-4BE3-A3E7-6D5BEEA58F35}</a:tableStyleId>
              </a:tblPr>
              <a:tblGrid>
                <a:gridCol w="2761406">
                  <a:extLst>
                    <a:ext uri="{9D8B030D-6E8A-4147-A177-3AD203B41FA5}">
                      <a16:colId xmlns:a16="http://schemas.microsoft.com/office/drawing/2014/main" xmlns="" val="1476535613"/>
                    </a:ext>
                  </a:extLst>
                </a:gridCol>
                <a:gridCol w="1320194">
                  <a:extLst>
                    <a:ext uri="{9D8B030D-6E8A-4147-A177-3AD203B41FA5}">
                      <a16:colId xmlns:a16="http://schemas.microsoft.com/office/drawing/2014/main" xmlns="" val="3015718689"/>
                    </a:ext>
                  </a:extLst>
                </a:gridCol>
                <a:gridCol w="1320194">
                  <a:extLst>
                    <a:ext uri="{9D8B030D-6E8A-4147-A177-3AD203B41FA5}">
                      <a16:colId xmlns:a16="http://schemas.microsoft.com/office/drawing/2014/main" xmlns="" val="149160282"/>
                    </a:ext>
                  </a:extLst>
                </a:gridCol>
                <a:gridCol w="1518223">
                  <a:extLst>
                    <a:ext uri="{9D8B030D-6E8A-4147-A177-3AD203B41FA5}">
                      <a16:colId xmlns:a16="http://schemas.microsoft.com/office/drawing/2014/main" xmlns="" val="3799023307"/>
                    </a:ext>
                  </a:extLst>
                </a:gridCol>
                <a:gridCol w="1408208">
                  <a:extLst>
                    <a:ext uri="{9D8B030D-6E8A-4147-A177-3AD203B41FA5}">
                      <a16:colId xmlns:a16="http://schemas.microsoft.com/office/drawing/2014/main" xmlns="" val="3267702325"/>
                    </a:ext>
                  </a:extLst>
                </a:gridCol>
                <a:gridCol w="1331196">
                  <a:extLst>
                    <a:ext uri="{9D8B030D-6E8A-4147-A177-3AD203B41FA5}">
                      <a16:colId xmlns:a16="http://schemas.microsoft.com/office/drawing/2014/main" xmlns="" val="170762174"/>
                    </a:ext>
                  </a:extLst>
                </a:gridCol>
              </a:tblGrid>
              <a:tr h="368706">
                <a:tc rowSpan="2">
                  <a:txBody>
                    <a:bodyPr/>
                    <a:lstStyle/>
                    <a:p>
                      <a:r>
                        <a:rPr lang="en-ZA" sz="1400" dirty="0">
                          <a:latin typeface="Arial Narrow" panose="020B0606020202030204" pitchFamily="34" charset="0"/>
                        </a:rPr>
                        <a:t>Economic Classification </a:t>
                      </a:r>
                    </a:p>
                  </a:txBody>
                  <a:tcPr/>
                </a:tc>
                <a:tc>
                  <a:txBody>
                    <a:bodyPr/>
                    <a:lstStyle/>
                    <a:p>
                      <a:pPr algn="ctr"/>
                      <a:endParaRPr lang="en-ZA" sz="1400" b="1" dirty="0">
                        <a:latin typeface="Arial Narrow" panose="020B0606020202030204" pitchFamily="34" charset="0"/>
                      </a:endParaRPr>
                    </a:p>
                  </a:txBody>
                  <a:tcPr/>
                </a:tc>
                <a:tc gridSpan="3">
                  <a:txBody>
                    <a:bodyPr/>
                    <a:lstStyle/>
                    <a:p>
                      <a:pPr algn="ctr"/>
                      <a:r>
                        <a:rPr lang="en-ZA" sz="1400" b="1" dirty="0">
                          <a:latin typeface="Arial Narrow" panose="020B0606020202030204" pitchFamily="34" charset="0"/>
                        </a:rPr>
                        <a:t>REVISED BASELINE</a:t>
                      </a:r>
                    </a:p>
                  </a:txBody>
                  <a:tcPr/>
                </a:tc>
                <a:tc hMerge="1">
                  <a:txBody>
                    <a:bodyPr/>
                    <a:lstStyle/>
                    <a:p>
                      <a:pPr algn="ctr"/>
                      <a:endParaRPr lang="en-ZA" dirty="0"/>
                    </a:p>
                  </a:txBody>
                  <a:tcPr/>
                </a:tc>
                <a:tc hMerge="1">
                  <a:txBody>
                    <a:bodyPr/>
                    <a:lstStyle/>
                    <a:p>
                      <a:pPr algn="ctr"/>
                      <a:endParaRPr lang="en-ZA" dirty="0"/>
                    </a:p>
                  </a:txBody>
                  <a:tcPr/>
                </a:tc>
                <a:tc>
                  <a:txBody>
                    <a:bodyPr/>
                    <a:lstStyle/>
                    <a:p>
                      <a:pPr algn="ctr"/>
                      <a:endParaRPr lang="en-ZA" sz="1400" b="1" dirty="0">
                        <a:latin typeface="Arial Narrow" panose="020B0606020202030204" pitchFamily="34" charset="0"/>
                      </a:endParaRPr>
                    </a:p>
                  </a:txBody>
                  <a:tcPr/>
                </a:tc>
                <a:extLst>
                  <a:ext uri="{0D108BD9-81ED-4DB2-BD59-A6C34878D82A}">
                    <a16:rowId xmlns:a16="http://schemas.microsoft.com/office/drawing/2014/main" xmlns="" val="56373970"/>
                  </a:ext>
                </a:extLst>
              </a:tr>
              <a:tr h="645236">
                <a:tc vMerge="1">
                  <a:txBody>
                    <a:bodyPr/>
                    <a:lstStyle/>
                    <a:p>
                      <a:r>
                        <a:rPr lang="en-ZA" dirty="0"/>
                        <a:t>Economic Classification </a:t>
                      </a:r>
                    </a:p>
                  </a:txBody>
                  <a:tcPr/>
                </a:tc>
                <a:tc>
                  <a:txBody>
                    <a:bodyPr/>
                    <a:lstStyle/>
                    <a:p>
                      <a:pPr algn="ctr"/>
                      <a:r>
                        <a:rPr lang="en-ZA" sz="1400" b="1" dirty="0">
                          <a:latin typeface="Arial Narrow" panose="020B0606020202030204" pitchFamily="34" charset="0"/>
                        </a:rPr>
                        <a:t>2021/22</a:t>
                      </a:r>
                    </a:p>
                  </a:txBody>
                  <a:tcPr/>
                </a:tc>
                <a:tc>
                  <a:txBody>
                    <a:bodyPr/>
                    <a:lstStyle/>
                    <a:p>
                      <a:pPr algn="ctr"/>
                      <a:r>
                        <a:rPr lang="en-ZA" sz="1400" b="1" dirty="0">
                          <a:latin typeface="Arial Narrow" panose="020B0606020202030204" pitchFamily="34" charset="0"/>
                        </a:rPr>
                        <a:t>2022/23</a:t>
                      </a:r>
                    </a:p>
                    <a:p>
                      <a:pPr algn="ctr"/>
                      <a:endParaRPr lang="en-ZA" sz="1400" b="1" dirty="0">
                        <a:latin typeface="Arial Narrow" panose="020B0606020202030204" pitchFamily="34" charset="0"/>
                      </a:endParaRPr>
                    </a:p>
                  </a:txBody>
                  <a:tcPr/>
                </a:tc>
                <a:tc>
                  <a:txBody>
                    <a:bodyPr/>
                    <a:lstStyle/>
                    <a:p>
                      <a:pPr algn="ctr"/>
                      <a:r>
                        <a:rPr lang="en-ZA" sz="1400" b="1" dirty="0">
                          <a:latin typeface="Arial Narrow" panose="020B0606020202030204" pitchFamily="34" charset="0"/>
                        </a:rPr>
                        <a:t>2023/24</a:t>
                      </a:r>
                    </a:p>
                    <a:p>
                      <a:pPr algn="ctr"/>
                      <a:endParaRPr lang="en-ZA" sz="1400" b="1" dirty="0">
                        <a:latin typeface="Arial Narrow" panose="020B0606020202030204" pitchFamily="34" charset="0"/>
                      </a:endParaRPr>
                    </a:p>
                  </a:txBody>
                  <a:tcPr/>
                </a:tc>
                <a:tc>
                  <a:txBody>
                    <a:bodyPr/>
                    <a:lstStyle/>
                    <a:p>
                      <a:pPr algn="ctr"/>
                      <a:r>
                        <a:rPr lang="en-ZA" sz="1400" b="1" dirty="0">
                          <a:latin typeface="Arial Narrow" panose="020B0606020202030204" pitchFamily="34" charset="0"/>
                        </a:rPr>
                        <a:t>2024/25</a:t>
                      </a:r>
                    </a:p>
                    <a:p>
                      <a:pPr algn="ctr"/>
                      <a:endParaRPr lang="en-ZA" sz="1400" b="1" dirty="0">
                        <a:latin typeface="Arial Narrow" panose="020B0606020202030204" pitchFamily="34" charset="0"/>
                      </a:endParaRPr>
                    </a:p>
                  </a:txBody>
                  <a:tcPr/>
                </a:tc>
                <a:tc>
                  <a:txBody>
                    <a:bodyPr/>
                    <a:lstStyle/>
                    <a:p>
                      <a:pPr algn="ctr"/>
                      <a:r>
                        <a:rPr lang="en-ZA" sz="1400" b="1" dirty="0">
                          <a:latin typeface="Arial Narrow" panose="020B0606020202030204" pitchFamily="34" charset="0"/>
                        </a:rPr>
                        <a:t>TOTAL MTEF (22/23 – 24/24)</a:t>
                      </a:r>
                    </a:p>
                  </a:txBody>
                  <a:tcPr/>
                </a:tc>
                <a:extLst>
                  <a:ext uri="{0D108BD9-81ED-4DB2-BD59-A6C34878D82A}">
                    <a16:rowId xmlns:a16="http://schemas.microsoft.com/office/drawing/2014/main" xmlns="" val="387369351"/>
                  </a:ext>
                </a:extLst>
              </a:tr>
              <a:tr h="368706">
                <a:tc>
                  <a:txBody>
                    <a:bodyPr/>
                    <a:lstStyle/>
                    <a:p>
                      <a:r>
                        <a:rPr lang="en-ZA" sz="1400" b="1" i="1" dirty="0">
                          <a:latin typeface="Arial Narrow" panose="020B0606020202030204" pitchFamily="34" charset="0"/>
                        </a:rPr>
                        <a:t>R Thousand</a:t>
                      </a:r>
                    </a:p>
                  </a:txBody>
                  <a:tcPr>
                    <a:solidFill>
                      <a:schemeClr val="accent6"/>
                    </a:solidFill>
                  </a:tcPr>
                </a:tc>
                <a:tc>
                  <a:txBody>
                    <a:bodyPr/>
                    <a:lstStyle/>
                    <a:p>
                      <a:pPr algn="ctr"/>
                      <a:r>
                        <a:rPr lang="en-ZA" sz="1400" b="1" dirty="0">
                          <a:latin typeface="Arial Narrow" panose="020B0606020202030204" pitchFamily="34" charset="0"/>
                        </a:rPr>
                        <a:t>R’000</a:t>
                      </a:r>
                    </a:p>
                  </a:txBody>
                  <a:tcPr>
                    <a:solidFill>
                      <a:schemeClr val="accent6"/>
                    </a:solidFill>
                  </a:tcPr>
                </a:tc>
                <a:tc>
                  <a:txBody>
                    <a:bodyPr/>
                    <a:lstStyle/>
                    <a:p>
                      <a:pPr algn="ctr"/>
                      <a:r>
                        <a:rPr lang="en-ZA" sz="1400" b="1" dirty="0">
                          <a:latin typeface="Arial Narrow" panose="020B0606020202030204" pitchFamily="34" charset="0"/>
                        </a:rPr>
                        <a:t>R’000</a:t>
                      </a:r>
                    </a:p>
                  </a:txBody>
                  <a:tcPr>
                    <a:solidFill>
                      <a:schemeClr val="accent6"/>
                    </a:solidFill>
                  </a:tcPr>
                </a:tc>
                <a:tc>
                  <a:txBody>
                    <a:bodyPr/>
                    <a:lstStyle/>
                    <a:p>
                      <a:pPr algn="ctr"/>
                      <a:r>
                        <a:rPr lang="en-ZA" sz="1400" b="1" dirty="0">
                          <a:latin typeface="Arial Narrow" panose="020B0606020202030204" pitchFamily="34" charset="0"/>
                        </a:rPr>
                        <a:t>R’000</a:t>
                      </a:r>
                    </a:p>
                  </a:txBody>
                  <a:tcPr>
                    <a:solidFill>
                      <a:schemeClr val="accent6"/>
                    </a:solidFill>
                  </a:tcPr>
                </a:tc>
                <a:tc>
                  <a:txBody>
                    <a:bodyPr/>
                    <a:lstStyle/>
                    <a:p>
                      <a:pPr algn="ctr"/>
                      <a:r>
                        <a:rPr lang="en-ZA" sz="1400" b="1" dirty="0">
                          <a:latin typeface="Arial Narrow" panose="020B0606020202030204" pitchFamily="34" charset="0"/>
                        </a:rPr>
                        <a:t>R’000</a:t>
                      </a:r>
                    </a:p>
                  </a:txBody>
                  <a:tcPr>
                    <a:solidFill>
                      <a:schemeClr val="accent6"/>
                    </a:solidFill>
                  </a:tcPr>
                </a:tc>
                <a:tc>
                  <a:txBody>
                    <a:bodyPr/>
                    <a:lstStyle/>
                    <a:p>
                      <a:pPr algn="ctr"/>
                      <a:r>
                        <a:rPr lang="en-ZA" sz="1400" b="1" dirty="0">
                          <a:latin typeface="Arial Narrow" panose="020B0606020202030204" pitchFamily="34" charset="0"/>
                        </a:rPr>
                        <a:t>R’000</a:t>
                      </a:r>
                    </a:p>
                  </a:txBody>
                  <a:tcPr>
                    <a:solidFill>
                      <a:schemeClr val="accent6"/>
                    </a:solidFill>
                  </a:tcPr>
                </a:tc>
                <a:extLst>
                  <a:ext uri="{0D108BD9-81ED-4DB2-BD59-A6C34878D82A}">
                    <a16:rowId xmlns:a16="http://schemas.microsoft.com/office/drawing/2014/main" xmlns="" val="1134787073"/>
                  </a:ext>
                </a:extLst>
              </a:tr>
              <a:tr h="490055">
                <a:tc>
                  <a:txBody>
                    <a:bodyPr/>
                    <a:lstStyle/>
                    <a:p>
                      <a:r>
                        <a:rPr lang="en-ZA" sz="1400" dirty="0">
                          <a:latin typeface="Arial Narrow" panose="020B0606020202030204" pitchFamily="34" charset="0"/>
                        </a:rPr>
                        <a:t>Compensation of employees</a:t>
                      </a:r>
                    </a:p>
                  </a:txBody>
                  <a:tcPr/>
                </a:tc>
                <a:tc>
                  <a:txBody>
                    <a:bodyPr/>
                    <a:lstStyle/>
                    <a:p>
                      <a:pPr algn="r" fontAlgn="ctr"/>
                      <a:r>
                        <a:rPr lang="en-ZA" sz="1400" b="0" i="0" u="none" strike="noStrike" dirty="0">
                          <a:solidFill>
                            <a:srgbClr val="000000"/>
                          </a:solidFill>
                          <a:effectLst/>
                          <a:latin typeface="Arial Narrow" panose="020B0606020202030204" pitchFamily="34" charset="0"/>
                        </a:rPr>
                        <a:t>1 037 124</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1 037 127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1 037 131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1 083 709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3 157 967 </a:t>
                      </a:r>
                    </a:p>
                  </a:txBody>
                  <a:tcPr marL="9525" marR="9525" marT="9525" marB="0" anchor="ctr"/>
                </a:tc>
                <a:extLst>
                  <a:ext uri="{0D108BD9-81ED-4DB2-BD59-A6C34878D82A}">
                    <a16:rowId xmlns:a16="http://schemas.microsoft.com/office/drawing/2014/main" xmlns="" val="1717340658"/>
                  </a:ext>
                </a:extLst>
              </a:tr>
              <a:tr h="490055">
                <a:tc>
                  <a:txBody>
                    <a:bodyPr/>
                    <a:lstStyle/>
                    <a:p>
                      <a:r>
                        <a:rPr lang="en-ZA" sz="1400" dirty="0">
                          <a:latin typeface="Arial Narrow" panose="020B0606020202030204" pitchFamily="34" charset="0"/>
                        </a:rPr>
                        <a:t>Goods and services</a:t>
                      </a:r>
                    </a:p>
                  </a:txBody>
                  <a:tcPr/>
                </a:tc>
                <a:tc>
                  <a:txBody>
                    <a:bodyPr/>
                    <a:lstStyle/>
                    <a:p>
                      <a:pPr algn="r" fontAlgn="ctr"/>
                      <a:r>
                        <a:rPr lang="en-ZA" sz="1400" b="0" i="0" u="none" strike="noStrike" dirty="0">
                          <a:solidFill>
                            <a:srgbClr val="000000"/>
                          </a:solidFill>
                          <a:effectLst/>
                          <a:latin typeface="Arial Narrow" panose="020B0606020202030204" pitchFamily="34" charset="0"/>
                        </a:rPr>
                        <a:t>876 401</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1 031 249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836 341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835 113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2 702 703            </a:t>
                      </a:r>
                    </a:p>
                  </a:txBody>
                  <a:tcPr marL="9525" marR="9525" marT="9525" marB="0" anchor="ctr"/>
                </a:tc>
                <a:extLst>
                  <a:ext uri="{0D108BD9-81ED-4DB2-BD59-A6C34878D82A}">
                    <a16:rowId xmlns:a16="http://schemas.microsoft.com/office/drawing/2014/main" xmlns="" val="3318567839"/>
                  </a:ext>
                </a:extLst>
              </a:tr>
              <a:tr h="490055">
                <a:tc>
                  <a:txBody>
                    <a:bodyPr/>
                    <a:lstStyle/>
                    <a:p>
                      <a:r>
                        <a:rPr lang="en-ZA" sz="1400" dirty="0">
                          <a:latin typeface="Arial Narrow" panose="020B0606020202030204" pitchFamily="34" charset="0"/>
                        </a:rPr>
                        <a:t>Transfers and subsidies</a:t>
                      </a:r>
                    </a:p>
                  </a:txBody>
                  <a:tcPr/>
                </a:tc>
                <a:tc>
                  <a:txBody>
                    <a:bodyPr/>
                    <a:lstStyle/>
                    <a:p>
                      <a:pPr algn="r" fontAlgn="ctr"/>
                      <a:r>
                        <a:rPr lang="en-ZA" sz="1400" b="0" i="0" u="none" strike="noStrike" dirty="0">
                          <a:solidFill>
                            <a:srgbClr val="000000"/>
                          </a:solidFill>
                          <a:effectLst/>
                          <a:latin typeface="Arial Narrow" panose="020B0606020202030204" pitchFamily="34" charset="0"/>
                        </a:rPr>
                        <a:t>7 308 475</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8 263 833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8 765 621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9 263 883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26 293 337         </a:t>
                      </a:r>
                    </a:p>
                  </a:txBody>
                  <a:tcPr marL="9525" marR="9525" marT="9525" marB="0" anchor="ctr"/>
                </a:tc>
                <a:extLst>
                  <a:ext uri="{0D108BD9-81ED-4DB2-BD59-A6C34878D82A}">
                    <a16:rowId xmlns:a16="http://schemas.microsoft.com/office/drawing/2014/main" xmlns="" val="2350312617"/>
                  </a:ext>
                </a:extLst>
              </a:tr>
              <a:tr h="490055">
                <a:tc>
                  <a:txBody>
                    <a:bodyPr/>
                    <a:lstStyle/>
                    <a:p>
                      <a:r>
                        <a:rPr lang="en-ZA" sz="1400" dirty="0">
                          <a:latin typeface="Arial Narrow" panose="020B0606020202030204" pitchFamily="34" charset="0"/>
                        </a:rPr>
                        <a:t>Payments for Capital assets</a:t>
                      </a:r>
                    </a:p>
                  </a:txBody>
                  <a:tcPr/>
                </a:tc>
                <a:tc>
                  <a:txBody>
                    <a:bodyPr/>
                    <a:lstStyle/>
                    <a:p>
                      <a:pPr algn="r" fontAlgn="ctr"/>
                      <a:r>
                        <a:rPr lang="en-ZA" sz="1400" b="0" i="0" u="none" strike="noStrike" dirty="0">
                          <a:solidFill>
                            <a:srgbClr val="000000"/>
                          </a:solidFill>
                          <a:effectLst/>
                          <a:latin typeface="Arial Narrow" panose="020B0606020202030204" pitchFamily="34" charset="0"/>
                        </a:rPr>
                        <a:t>19 464</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13 462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            14 363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22 442               </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50 267</a:t>
                      </a:r>
                    </a:p>
                  </a:txBody>
                  <a:tcPr marL="9525" marR="9525" marT="9525" marB="0" anchor="ctr"/>
                </a:tc>
                <a:extLst>
                  <a:ext uri="{0D108BD9-81ED-4DB2-BD59-A6C34878D82A}">
                    <a16:rowId xmlns:a16="http://schemas.microsoft.com/office/drawing/2014/main" xmlns="" val="2629596773"/>
                  </a:ext>
                </a:extLst>
              </a:tr>
              <a:tr h="490055">
                <a:tc>
                  <a:txBody>
                    <a:bodyPr/>
                    <a:lstStyle/>
                    <a:p>
                      <a:r>
                        <a:rPr lang="en-ZA" sz="1400" dirty="0">
                          <a:latin typeface="Arial Narrow" panose="020B0606020202030204" pitchFamily="34" charset="0"/>
                        </a:rPr>
                        <a:t>Payments for Financial assets</a:t>
                      </a:r>
                    </a:p>
                  </a:txBody>
                  <a:tcPr/>
                </a:tc>
                <a:tc>
                  <a:txBody>
                    <a:bodyPr/>
                    <a:lstStyle/>
                    <a:p>
                      <a:pPr algn="r" fontAlgn="ctr"/>
                      <a:r>
                        <a:rPr lang="en-ZA" sz="1400" b="0" i="0" u="none" strike="noStrike" dirty="0">
                          <a:solidFill>
                            <a:srgbClr val="000000"/>
                          </a:solidFill>
                          <a:effectLst/>
                          <a:latin typeface="Arial Narrow" panose="020B0606020202030204" pitchFamily="34" charset="0"/>
                        </a:rPr>
                        <a:t>-</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a:t>
                      </a:r>
                    </a:p>
                  </a:txBody>
                  <a:tcPr marL="9525" marR="9525" marT="9525" marB="0" anchor="ctr"/>
                </a:tc>
                <a:tc>
                  <a:txBody>
                    <a:bodyPr/>
                    <a:lstStyle/>
                    <a:p>
                      <a:pPr algn="r" fontAlgn="ctr"/>
                      <a:r>
                        <a:rPr lang="en-ZA" sz="1400" b="0" i="0" u="none" strike="noStrike" dirty="0">
                          <a:solidFill>
                            <a:srgbClr val="000000"/>
                          </a:solidFill>
                          <a:effectLst/>
                          <a:latin typeface="Arial Narrow" panose="020B0606020202030204" pitchFamily="34" charset="0"/>
                        </a:rPr>
                        <a:t>-</a:t>
                      </a:r>
                    </a:p>
                  </a:txBody>
                  <a:tcPr marL="9525" marR="9525" marT="9525" marB="0" anchor="ctr"/>
                </a:tc>
                <a:extLst>
                  <a:ext uri="{0D108BD9-81ED-4DB2-BD59-A6C34878D82A}">
                    <a16:rowId xmlns:a16="http://schemas.microsoft.com/office/drawing/2014/main" xmlns="" val="226460100"/>
                  </a:ext>
                </a:extLst>
              </a:tr>
              <a:tr h="490055">
                <a:tc>
                  <a:txBody>
                    <a:bodyPr/>
                    <a:lstStyle/>
                    <a:p>
                      <a:r>
                        <a:rPr lang="en-ZA" sz="1400" b="1" dirty="0">
                          <a:solidFill>
                            <a:schemeClr val="tx1"/>
                          </a:solidFill>
                          <a:latin typeface="Arial Narrow" panose="020B0606020202030204" pitchFamily="34" charset="0"/>
                        </a:rPr>
                        <a:t>TOTAL</a:t>
                      </a:r>
                    </a:p>
                  </a:txBody>
                  <a:tcPr>
                    <a:solidFill>
                      <a:srgbClr val="92D050"/>
                    </a:solidFill>
                  </a:tcPr>
                </a:tc>
                <a:tc>
                  <a:txBody>
                    <a:bodyPr/>
                    <a:lstStyle/>
                    <a:p>
                      <a:pPr algn="r" fontAlgn="ctr"/>
                      <a:r>
                        <a:rPr lang="en-ZA" sz="1400" b="1" i="0" u="none" strike="noStrike" dirty="0">
                          <a:solidFill>
                            <a:schemeClr val="tx1"/>
                          </a:solidFill>
                          <a:effectLst/>
                          <a:latin typeface="Arial Narrow" panose="020B0606020202030204" pitchFamily="34" charset="0"/>
                        </a:rPr>
                        <a:t>9 241 464</a:t>
                      </a:r>
                    </a:p>
                  </a:txBody>
                  <a:tcPr marL="9525" marR="9525" marT="9525" marB="0" anchor="ctr">
                    <a:solidFill>
                      <a:srgbClr val="92D050"/>
                    </a:solidFill>
                  </a:tcPr>
                </a:tc>
                <a:tc>
                  <a:txBody>
                    <a:bodyPr/>
                    <a:lstStyle/>
                    <a:p>
                      <a:pPr algn="r" fontAlgn="ctr"/>
                      <a:r>
                        <a:rPr lang="en-ZA" sz="1400" b="1" i="0" u="none" strike="noStrike" dirty="0">
                          <a:solidFill>
                            <a:schemeClr val="tx1"/>
                          </a:solidFill>
                          <a:effectLst/>
                          <a:latin typeface="Arial Narrow" panose="020B0606020202030204" pitchFamily="34" charset="0"/>
                        </a:rPr>
                        <a:t>      10 345 671 </a:t>
                      </a:r>
                    </a:p>
                  </a:txBody>
                  <a:tcPr marL="9525" marR="9525" marT="9525" marB="0" anchor="ctr">
                    <a:solidFill>
                      <a:srgbClr val="92D050"/>
                    </a:solidFill>
                  </a:tcPr>
                </a:tc>
                <a:tc>
                  <a:txBody>
                    <a:bodyPr/>
                    <a:lstStyle/>
                    <a:p>
                      <a:pPr algn="r" fontAlgn="ctr"/>
                      <a:r>
                        <a:rPr lang="en-ZA" sz="1400" b="1" i="0" u="none" strike="noStrike" dirty="0">
                          <a:solidFill>
                            <a:schemeClr val="tx1"/>
                          </a:solidFill>
                          <a:effectLst/>
                          <a:latin typeface="Arial Narrow" panose="020B0606020202030204" pitchFamily="34" charset="0"/>
                        </a:rPr>
                        <a:t>   10 653 456 </a:t>
                      </a:r>
                    </a:p>
                  </a:txBody>
                  <a:tcPr marL="9525" marR="9525" marT="9525" marB="0" anchor="ctr">
                    <a:solidFill>
                      <a:srgbClr val="92D050"/>
                    </a:solidFill>
                  </a:tcPr>
                </a:tc>
                <a:tc>
                  <a:txBody>
                    <a:bodyPr/>
                    <a:lstStyle/>
                    <a:p>
                      <a:pPr algn="r" fontAlgn="ctr"/>
                      <a:r>
                        <a:rPr lang="en-ZA" sz="1400" b="1" i="0" u="none" strike="noStrike" dirty="0">
                          <a:solidFill>
                            <a:schemeClr val="tx1"/>
                          </a:solidFill>
                          <a:effectLst/>
                          <a:latin typeface="Arial Narrow" panose="020B0606020202030204" pitchFamily="34" charset="0"/>
                        </a:rPr>
                        <a:t>      11 205 147 </a:t>
                      </a:r>
                    </a:p>
                  </a:txBody>
                  <a:tcPr marL="9525" marR="9525" marT="9525" marB="0" anchor="ctr">
                    <a:solidFill>
                      <a:srgbClr val="92D050"/>
                    </a:solidFill>
                  </a:tcPr>
                </a:tc>
                <a:tc>
                  <a:txBody>
                    <a:bodyPr/>
                    <a:lstStyle/>
                    <a:p>
                      <a:pPr algn="r" fontAlgn="ctr"/>
                      <a:r>
                        <a:rPr lang="en-ZA" sz="1400" b="1" i="0" u="none" strike="noStrike" dirty="0">
                          <a:solidFill>
                            <a:schemeClr val="tx1"/>
                          </a:solidFill>
                          <a:effectLst/>
                          <a:latin typeface="Arial Narrow" panose="020B0606020202030204" pitchFamily="34" charset="0"/>
                        </a:rPr>
                        <a:t>32 204 274    </a:t>
                      </a:r>
                    </a:p>
                  </a:txBody>
                  <a:tcPr marL="9525" marR="9525" marT="9525" marB="0" anchor="ctr">
                    <a:solidFill>
                      <a:srgbClr val="92D050"/>
                    </a:solidFill>
                  </a:tcPr>
                </a:tc>
                <a:extLst>
                  <a:ext uri="{0D108BD9-81ED-4DB2-BD59-A6C34878D82A}">
                    <a16:rowId xmlns:a16="http://schemas.microsoft.com/office/drawing/2014/main" xmlns="" val="341074469"/>
                  </a:ext>
                </a:extLst>
              </a:tr>
            </a:tbl>
          </a:graphicData>
        </a:graphic>
      </p:graphicFrame>
      <p:sp>
        <p:nvSpPr>
          <p:cNvPr id="16" name="TextBox 15">
            <a:extLst>
              <a:ext uri="{FF2B5EF4-FFF2-40B4-BE49-F238E27FC236}">
                <a16:creationId xmlns:a16="http://schemas.microsoft.com/office/drawing/2014/main" xmlns="" id="{37ABE1E1-EAFC-4CFA-A68A-DB606DAAB92D}"/>
              </a:ext>
            </a:extLst>
          </p:cNvPr>
          <p:cNvSpPr txBox="1"/>
          <p:nvPr/>
        </p:nvSpPr>
        <p:spPr>
          <a:xfrm>
            <a:off x="2371916" y="5453048"/>
            <a:ext cx="969839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1" u="none" strike="noStrike" kern="1200" cap="none" spc="0" normalizeH="0" baseline="0" noProof="0" dirty="0">
                <a:ln>
                  <a:noFill/>
                </a:ln>
                <a:solidFill>
                  <a:prstClr val="black"/>
                </a:solidFill>
                <a:effectLst/>
                <a:uLnTx/>
                <a:uFillTx/>
                <a:latin typeface="Calibri" panose="020F0502020204030204"/>
                <a:ea typeface="+mn-ea"/>
                <a:cs typeface="+mn-cs"/>
              </a:rPr>
              <a:t>A slight increase in baseline of 3% is anticipated from 2022/23 to 2023/24 driven by allocations in Transfers and subsidies.  In the outer year of 2024/25, a 5% increase in budget from 2023/24 is projected. </a:t>
            </a:r>
          </a:p>
        </p:txBody>
      </p:sp>
    </p:spTree>
    <p:extLst>
      <p:ext uri="{BB962C8B-B14F-4D97-AF65-F5344CB8AC3E}">
        <p14:creationId xmlns:p14="http://schemas.microsoft.com/office/powerpoint/2010/main" xmlns="" val="2641545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145" y="111100"/>
            <a:ext cx="9238578" cy="396816"/>
          </a:xfrm>
        </p:spPr>
        <p:txBody>
          <a:bodyPr vert="horz" wrap="square" lIns="0" tIns="8930" rIns="0" bIns="0" numCol="1" rtlCol="0" anchor="t" anchorCtr="0" compatLnSpc="1">
            <a:prstTxWarp prst="textNoShape">
              <a:avLst/>
            </a:prstTxWarp>
            <a:spAutoFit/>
          </a:bodyPr>
          <a:lstStyle/>
          <a:p>
            <a:pPr marL="8929">
              <a:spcBef>
                <a:spcPts val="70"/>
              </a:spcBef>
              <a:defRPr/>
            </a:pPr>
            <a:r>
              <a:rPr sz="2800" b="1" spc="-3" dirty="0">
                <a:latin typeface="Arial Narrow" panose="020B0606020202030204" pitchFamily="34" charset="0"/>
              </a:rPr>
              <a:t>PRESENTATION</a:t>
            </a:r>
            <a:r>
              <a:rPr sz="2800" b="1" spc="-60" dirty="0">
                <a:latin typeface="Arial Narrow" panose="020B0606020202030204" pitchFamily="34" charset="0"/>
              </a:rPr>
              <a:t> </a:t>
            </a:r>
            <a:r>
              <a:rPr sz="2800" b="1" dirty="0">
                <a:latin typeface="Arial Narrow" panose="020B0606020202030204" pitchFamily="34" charset="0"/>
              </a:rPr>
              <a:t>LAYOUT</a:t>
            </a:r>
          </a:p>
        </p:txBody>
      </p:sp>
      <p:sp>
        <p:nvSpPr>
          <p:cNvPr id="32771" name="object 3"/>
          <p:cNvSpPr txBox="1">
            <a:spLocks noChangeArrowheads="1"/>
          </p:cNvSpPr>
          <p:nvPr/>
        </p:nvSpPr>
        <p:spPr bwMode="auto">
          <a:xfrm>
            <a:off x="2442145" y="1084223"/>
            <a:ext cx="9549986" cy="2874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8930"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41087" marR="0" lvl="0" indent="-241087"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de-DE" altLang="en-US" sz="2000" b="1" i="0" u="none" strike="noStrike" kern="1200" cap="none" spc="0" normalizeH="0" baseline="0" noProof="0" dirty="0">
                <a:ln>
                  <a:noFill/>
                </a:ln>
                <a:solidFill>
                  <a:srgbClr val="006030"/>
                </a:solidFill>
                <a:effectLst/>
                <a:uLnTx/>
                <a:uFillTx/>
                <a:latin typeface="Arial Narrow" panose="020B0606020202030204" pitchFamily="34" charset="0"/>
                <a:ea typeface="Century Gothic" panose="020B0502020202020204" pitchFamily="34" charset="0"/>
                <a:cs typeface="Century Gothic" panose="020B0502020202020204" pitchFamily="34" charset="0"/>
              </a:rPr>
              <a:t> Part A –  Executive Summary</a:t>
            </a:r>
            <a:endPar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321449" lvl="1" defTabSz="642898" fontAlgn="base">
              <a:lnSpc>
                <a:spcPct val="150000"/>
              </a:lnSpc>
              <a:spcBef>
                <a:spcPct val="0"/>
              </a:spcBef>
              <a:spcAft>
                <a:spcPct val="0"/>
              </a:spcAft>
            </a:pP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Executive Summary</a:t>
            </a:r>
          </a:p>
          <a:p>
            <a:pPr marL="321449" lvl="1" defTabSz="642898" fontAlgn="base">
              <a:spcBef>
                <a:spcPct val="0"/>
              </a:spcBef>
              <a:spcAft>
                <a:spcPct val="0"/>
              </a:spcAft>
            </a:pPr>
            <a:endPar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241087" indent="-241087" defTabSz="642898" fontAlgn="base">
              <a:lnSpc>
                <a:spcPct val="150000"/>
              </a:lnSpc>
              <a:spcBef>
                <a:spcPct val="0"/>
              </a:spcBef>
              <a:spcAft>
                <a:spcPct val="0"/>
              </a:spcAft>
              <a:buFont typeface="Arial" panose="020B0604020202020204" pitchFamily="34" charset="0"/>
              <a:buChar char="•"/>
            </a:pPr>
            <a:r>
              <a:rPr lang="en-US"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rPr>
              <a:t>Part B – 2022-2023  DMRE  Annual Performance Plan</a:t>
            </a:r>
            <a:endPar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241087" indent="-241087" defTabSz="642898" fontAlgn="base">
              <a:lnSpc>
                <a:spcPct val="150000"/>
              </a:lnSpc>
              <a:spcBef>
                <a:spcPct val="0"/>
              </a:spcBef>
              <a:spcAft>
                <a:spcPct val="0"/>
              </a:spcAft>
              <a:buFont typeface="Arial" panose="020B0604020202020204" pitchFamily="34" charset="0"/>
              <a:buChar char="•"/>
            </a:pPr>
            <a:r>
              <a:rPr lang="en-US" altLang="en-US" sz="20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a:t>
            </a:r>
            <a:r>
              <a:rPr lang="en-ZA"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Outcomes, Outputs, Performance Indicators and </a:t>
            </a: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Targets</a:t>
            </a:r>
          </a:p>
          <a:p>
            <a:pPr marL="0" indent="0" defTabSz="642898" fontAlgn="base">
              <a:spcBef>
                <a:spcPct val="0"/>
              </a:spcBef>
              <a:spcAft>
                <a:spcPct val="0"/>
              </a:spcAft>
            </a:pP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a:t>
            </a:r>
            <a:endParaRPr lang="de-DE"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endParaRPr>
          </a:p>
          <a:p>
            <a:pPr marL="241087" indent="-241087" defTabSz="642898" fontAlgn="base">
              <a:lnSpc>
                <a:spcPct val="150000"/>
              </a:lnSpc>
              <a:spcBef>
                <a:spcPct val="0"/>
              </a:spcBef>
              <a:spcAft>
                <a:spcPct val="0"/>
              </a:spcAft>
              <a:buFont typeface="Arial" panose="020B0604020202020204" pitchFamily="34" charset="0"/>
              <a:buChar char="•"/>
            </a:pPr>
            <a:r>
              <a:rPr lang="de-DE"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rPr>
              <a:t> Part C – 2022/23 Budget Allocation</a:t>
            </a:r>
            <a:endParaRPr lang="en-US" altLang="en-US" sz="2000"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xmlns="" val="274614854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1" name="Title 1">
            <a:extLst>
              <a:ext uri="{FF2B5EF4-FFF2-40B4-BE49-F238E27FC236}">
                <a16:creationId xmlns:a16="http://schemas.microsoft.com/office/drawing/2014/main" xmlns="" id="{8367BEFE-0F15-4193-BFAE-BF706EEA20A9}"/>
              </a:ext>
            </a:extLst>
          </p:cNvPr>
          <p:cNvSpPr txBox="1">
            <a:spLocks/>
          </p:cNvSpPr>
          <p:nvPr/>
        </p:nvSpPr>
        <p:spPr bwMode="auto">
          <a:xfrm>
            <a:off x="2367407" y="23955"/>
            <a:ext cx="9702899" cy="500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3200"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2022 MTEF ALLOCATIONS – OVERVIEW</a:t>
            </a:r>
            <a:endParaRPr kumimoji="0" lang="en-US" altLang="en-US" sz="3200"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4" name="TextBox 13">
            <a:extLst>
              <a:ext uri="{FF2B5EF4-FFF2-40B4-BE49-F238E27FC236}">
                <a16:creationId xmlns:a16="http://schemas.microsoft.com/office/drawing/2014/main" xmlns="" id="{4D10DA62-7E43-456D-A578-85E22B53E3EE}"/>
              </a:ext>
            </a:extLst>
          </p:cNvPr>
          <p:cNvSpPr txBox="1"/>
          <p:nvPr/>
        </p:nvSpPr>
        <p:spPr>
          <a:xfrm>
            <a:off x="2367407" y="651043"/>
            <a:ext cx="9702899" cy="5211170"/>
          </a:xfrm>
          <a:prstGeom prst="rect">
            <a:avLst/>
          </a:prstGeom>
          <a:noFill/>
          <a:ln>
            <a:noFill/>
          </a:ln>
        </p:spPr>
        <p:txBody>
          <a:bodyPr wrap="square" rtlCol="0">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ZA" altLang="en-US" sz="1250" b="1"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Overall Department – </a:t>
            </a:r>
          </a:p>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ZA"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Total expenditure is expected to increase at an average annual rate of 6.7 per cent, from R9.2 billion in 2021/22 to R11.2 billion in 2024/25. </a:t>
            </a:r>
            <a:r>
              <a:rPr kumimoji="0" lang="en-ZA" sz="1250" b="0" i="0" u="none" strike="noStrike" kern="1200" cap="none" spc="0" normalizeH="0" baseline="0" noProof="0" dirty="0">
                <a:ln>
                  <a:noFill/>
                </a:ln>
                <a:solidFill>
                  <a:srgbClr val="000000"/>
                </a:solidFill>
                <a:effectLst/>
                <a:uLnTx/>
                <a:uFillTx/>
                <a:latin typeface="Arial Narrow" panose="020B0606020202030204" pitchFamily="34" charset="0"/>
              </a:rPr>
              <a:t>This is mainly due to increased spending through the integrated national electrification programme grant as previous reductions imposed on the grant come to an end in 2022/23.  </a:t>
            </a:r>
            <a:endParaRPr kumimoji="0" lang="en-ZA" altLang="en-US" sz="1250" b="1"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just" defTabSz="914400" rtl="0" eaLnBrk="1" fontAlgn="base" latinLnBrk="0" hangingPunct="1">
              <a:lnSpc>
                <a:spcPct val="150000"/>
              </a:lnSpc>
              <a:spcBef>
                <a:spcPts val="600"/>
              </a:spcBef>
              <a:spcAft>
                <a:spcPts val="600"/>
              </a:spcAft>
              <a:buClrTx/>
              <a:buSzTx/>
              <a:buFontTx/>
              <a:buNone/>
              <a:tabLst/>
              <a:defRPr/>
            </a:pPr>
            <a:r>
              <a:rPr kumimoji="0" lang="en-ZA" altLang="en-US" sz="1250" b="1"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Projected expenditure per Economic classification</a:t>
            </a:r>
          </a:p>
          <a:p>
            <a:pPr marL="0" marR="0" lvl="0" indent="0" algn="just" defTabSz="914400" rtl="0" eaLnBrk="1" fontAlgn="base" latinLnBrk="0" hangingPunct="1">
              <a:lnSpc>
                <a:spcPct val="150000"/>
              </a:lnSpc>
              <a:spcBef>
                <a:spcPts val="600"/>
              </a:spcBef>
              <a:spcAft>
                <a:spcPts val="600"/>
              </a:spcAft>
              <a:buClrTx/>
              <a:buSzTx/>
              <a:buFontTx/>
              <a:buNone/>
              <a:tabLst/>
              <a:defRPr/>
            </a:pPr>
            <a:r>
              <a:rPr kumimoji="0" lang="en-ZA" altLang="en-US" sz="1250" b="1"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Compensation of employees (CoE) – </a:t>
            </a:r>
            <a:r>
              <a:rPr kumimoji="0" lang="en-ZA"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expenditure on compensation of employees accounts for an estimated 9.8% (R3.2 billion) of the department’s budget over the medium term. </a:t>
            </a:r>
            <a:r>
              <a:rPr kumimoji="0" lang="en-ZA" sz="1250" b="0" i="0" u="none" strike="noStrike" kern="1200" cap="none" spc="0" normalizeH="0" baseline="0" noProof="0" dirty="0">
                <a:ln>
                  <a:noFill/>
                </a:ln>
                <a:solidFill>
                  <a:srgbClr val="000000"/>
                </a:solidFill>
                <a:effectLst/>
                <a:uLnTx/>
                <a:uFillTx/>
                <a:latin typeface="Arial Narrow" panose="020B0606020202030204" pitchFamily="34" charset="0"/>
              </a:rPr>
              <a:t>To remain within government’s expenditure ceiling for compensation of employees, the number of personnel in the department will have to be adjusted downwards. This adjustment should not affect service delivery but will affect the number of internships that can be accommodated over the medium term.</a:t>
            </a:r>
            <a:endParaRPr kumimoji="0" lang="en-ZA"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just" defTabSz="914400" rtl="0" eaLnBrk="1" fontAlgn="base" latinLnBrk="0" hangingPunct="1">
              <a:lnSpc>
                <a:spcPct val="150000"/>
              </a:lnSpc>
              <a:spcBef>
                <a:spcPts val="600"/>
              </a:spcBef>
              <a:spcAft>
                <a:spcPts val="600"/>
              </a:spcAft>
              <a:buClrTx/>
              <a:buSzTx/>
              <a:buFontTx/>
              <a:buNone/>
              <a:tabLst/>
              <a:defRPr/>
            </a:pPr>
            <a:r>
              <a:rPr kumimoji="0" lang="en-ZA" altLang="en-US" sz="1250" b="1"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Goods and Services – </a:t>
            </a:r>
            <a:r>
              <a:rPr kumimoji="0" lang="en-ZA"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the budget in this category is expected to decrease at an average annual rate of 0.5% from R876.4 million in 2021/22 to R835.1 million in 2024/25 due to one-off allocations, namely operational funding for the IPPO in 2022/23 and ICT enterprise system funding in 2022/23 and 2023/24. The budget in this category will account for 8.4% of total allocation mainly to fund operating leases for regional and head office accommodation under the Administration Branch, ICT expenditure including the enterprise system, rehabilitation of derelict and ownerless mines being implemented by Mintek &amp; CGS, Shale Gas project by PASA, Solar Water Heater Programme under Programmes and Projects, costs related to the inspection of petroleum retail sites, monitoring and verification of grid and non-grid connections in the integrated national electrification programme, conducting mandatory mine inspections, enforcement of compliance and various official domestic &amp; international travels over this period.</a:t>
            </a:r>
            <a:r>
              <a:rPr kumimoji="0" lang="en-US"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t>
            </a:r>
          </a:p>
          <a:p>
            <a:pPr marL="0" marR="0" lvl="0" indent="0" algn="just" defTabSz="914400" rtl="0" eaLnBrk="1" fontAlgn="base" latinLnBrk="0" hangingPunct="1">
              <a:lnSpc>
                <a:spcPct val="150000"/>
              </a:lnSpc>
              <a:spcBef>
                <a:spcPts val="600"/>
              </a:spcBef>
              <a:spcAft>
                <a:spcPts val="600"/>
              </a:spcAft>
              <a:buClrTx/>
              <a:buSzTx/>
              <a:buFontTx/>
              <a:buNone/>
              <a:tabLst/>
              <a:defRPr/>
            </a:pPr>
            <a:r>
              <a:rPr kumimoji="0" lang="en-ZA" altLang="en-US" sz="1250" b="1"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Transfers &amp; Subsidies </a:t>
            </a:r>
            <a:r>
              <a:rPr kumimoji="0" lang="en-ZA"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 the allocation is expected to increase at an average annual rate of 8.3% from R7.3 billion in 2021/22 to R9.3 billion in 2024/25 attributable to additional funding to CGS for geoscience activities including onshore and offshore map coverage and electrification funding. </a:t>
            </a:r>
            <a:endParaRPr kumimoji="0" lang="en-US" altLang="en-US" sz="125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xmlns="" val="3326630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1" name="Title 1">
            <a:extLst>
              <a:ext uri="{FF2B5EF4-FFF2-40B4-BE49-F238E27FC236}">
                <a16:creationId xmlns:a16="http://schemas.microsoft.com/office/drawing/2014/main" xmlns="" id="{8367BEFE-0F15-4193-BFAE-BF706EEA20A9}"/>
              </a:ext>
            </a:extLst>
          </p:cNvPr>
          <p:cNvSpPr txBox="1">
            <a:spLocks/>
          </p:cNvSpPr>
          <p:nvPr/>
        </p:nvSpPr>
        <p:spPr bwMode="auto">
          <a:xfrm>
            <a:off x="2367407" y="23955"/>
            <a:ext cx="9702899" cy="1025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3200"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2022 MTEF ALLOCATIONS  - TRANSFER PAYMENTS SCHEDULE - R’000</a:t>
            </a:r>
          </a:p>
        </p:txBody>
      </p:sp>
      <p:pic>
        <p:nvPicPr>
          <p:cNvPr id="9" name="Picture 8">
            <a:extLst>
              <a:ext uri="{FF2B5EF4-FFF2-40B4-BE49-F238E27FC236}">
                <a16:creationId xmlns:a16="http://schemas.microsoft.com/office/drawing/2014/main" xmlns="" id="{8F8D920B-9A1A-4435-B53C-F8C4448C11D8}"/>
              </a:ext>
            </a:extLst>
          </p:cNvPr>
          <p:cNvPicPr>
            <a:picLocks noChangeAspect="1"/>
          </p:cNvPicPr>
          <p:nvPr/>
        </p:nvPicPr>
        <p:blipFill>
          <a:blip r:embed="rId8" cstate="print"/>
          <a:stretch>
            <a:fillRect/>
          </a:stretch>
        </p:blipFill>
        <p:spPr>
          <a:xfrm>
            <a:off x="2405365" y="881269"/>
            <a:ext cx="9664941" cy="5132447"/>
          </a:xfrm>
          <a:prstGeom prst="rect">
            <a:avLst/>
          </a:prstGeom>
        </p:spPr>
      </p:pic>
    </p:spTree>
    <p:extLst>
      <p:ext uri="{BB962C8B-B14F-4D97-AF65-F5344CB8AC3E}">
        <p14:creationId xmlns:p14="http://schemas.microsoft.com/office/powerpoint/2010/main" xmlns="" val="1770068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 name="Title 1">
            <a:extLst>
              <a:ext uri="{FF2B5EF4-FFF2-40B4-BE49-F238E27FC236}">
                <a16:creationId xmlns:a16="http://schemas.microsoft.com/office/drawing/2014/main" xmlns="" id="{61B8E0AA-130D-4A79-9FC0-B50D66C93BAA}"/>
              </a:ext>
            </a:extLst>
          </p:cNvPr>
          <p:cNvSpPr txBox="1">
            <a:spLocks/>
          </p:cNvSpPr>
          <p:nvPr/>
        </p:nvSpPr>
        <p:spPr bwMode="auto">
          <a:xfrm>
            <a:off x="2334373" y="44864"/>
            <a:ext cx="7886700" cy="47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ENTITIES BUDGET SHARE  - OVERVIEW </a:t>
            </a:r>
            <a:endParaRPr kumimoji="0" lang="en-ZA" b="1" i="0" u="none" strike="noStrike" kern="1200" cap="none" spc="0" normalizeH="0" baseline="0" noProof="0" dirty="0">
              <a:ln>
                <a:noFill/>
              </a:ln>
              <a:effectLst/>
              <a:uLnTx/>
              <a:uFillTx/>
              <a:latin typeface="Arial Narrow" panose="020B0606020202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4" name="TextBox 13">
            <a:extLst>
              <a:ext uri="{FF2B5EF4-FFF2-40B4-BE49-F238E27FC236}">
                <a16:creationId xmlns:a16="http://schemas.microsoft.com/office/drawing/2014/main" xmlns="" id="{3341CB50-3A28-43B6-BBBF-AED7A9C74888}"/>
              </a:ext>
            </a:extLst>
          </p:cNvPr>
          <p:cNvSpPr txBox="1"/>
          <p:nvPr/>
        </p:nvSpPr>
        <p:spPr>
          <a:xfrm>
            <a:off x="2398102" y="1428451"/>
            <a:ext cx="9672202" cy="4027706"/>
          </a:xfrm>
          <a:prstGeom prst="rect">
            <a:avLst/>
          </a:prstGeom>
          <a:noFill/>
          <a:ln>
            <a:no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rPr>
              <a:t>Of the R6.6 billion earmarked for transfer to entities over the medium term, NECSA will receive R3 billion or 45.4% of which R2.3 billion will assist the entity with its operational and capital requirements, one-off allocation of R40 million in 2022/23 for preparatory work for the new multipurpose reactor project and the balance for Decommissioning and Decontamination of past strategic nuclear facilities.</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rPr>
              <a:t>CGS follows with R1.6 billion or 24.1% of the total entities’ allocation mainly for its operations and for funding the geological mapping for mining exploration. </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rPr>
              <a:t>MINTEK will receive R985.2 million or 14.9% for its operations inclusive of R8.6 million from the expanded public works incentive scheme. </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rPr>
              <a:t>The remaining 6 entities will receive 15.6% of the total entities’ budget, all for operational requirements.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aphicFrame>
        <p:nvGraphicFramePr>
          <p:cNvPr id="16" name="Table 15">
            <a:extLst>
              <a:ext uri="{FF2B5EF4-FFF2-40B4-BE49-F238E27FC236}">
                <a16:creationId xmlns:a16="http://schemas.microsoft.com/office/drawing/2014/main" xmlns="" id="{3785BA02-0750-4473-83DA-4E8A735D5C02}"/>
              </a:ext>
            </a:extLst>
          </p:cNvPr>
          <p:cNvGraphicFramePr>
            <a:graphicFrameLocks noGrp="1"/>
          </p:cNvGraphicFramePr>
          <p:nvPr>
            <p:extLst>
              <p:ext uri="{D42A27DB-BD31-4B8C-83A1-F6EECF244321}">
                <p14:modId xmlns:p14="http://schemas.microsoft.com/office/powerpoint/2010/main" xmlns="" val="4171016517"/>
              </p:ext>
            </p:extLst>
          </p:nvPr>
        </p:nvGraphicFramePr>
        <p:xfrm>
          <a:off x="2398101" y="881269"/>
          <a:ext cx="9672202" cy="801393"/>
        </p:xfrm>
        <a:graphic>
          <a:graphicData uri="http://schemas.openxmlformats.org/drawingml/2006/table">
            <a:tbl>
              <a:tblPr/>
              <a:tblGrid>
                <a:gridCol w="2307275">
                  <a:extLst>
                    <a:ext uri="{9D8B030D-6E8A-4147-A177-3AD203B41FA5}">
                      <a16:colId xmlns:a16="http://schemas.microsoft.com/office/drawing/2014/main" xmlns="" val="2387674031"/>
                    </a:ext>
                  </a:extLst>
                </a:gridCol>
                <a:gridCol w="778705">
                  <a:extLst>
                    <a:ext uri="{9D8B030D-6E8A-4147-A177-3AD203B41FA5}">
                      <a16:colId xmlns:a16="http://schemas.microsoft.com/office/drawing/2014/main" xmlns="" val="1377334499"/>
                    </a:ext>
                  </a:extLst>
                </a:gridCol>
                <a:gridCol w="744620">
                  <a:extLst>
                    <a:ext uri="{9D8B030D-6E8A-4147-A177-3AD203B41FA5}">
                      <a16:colId xmlns:a16="http://schemas.microsoft.com/office/drawing/2014/main" xmlns="" val="3674838286"/>
                    </a:ext>
                  </a:extLst>
                </a:gridCol>
                <a:gridCol w="713158">
                  <a:extLst>
                    <a:ext uri="{9D8B030D-6E8A-4147-A177-3AD203B41FA5}">
                      <a16:colId xmlns:a16="http://schemas.microsoft.com/office/drawing/2014/main" xmlns="" val="994676108"/>
                    </a:ext>
                  </a:extLst>
                </a:gridCol>
                <a:gridCol w="713158">
                  <a:extLst>
                    <a:ext uri="{9D8B030D-6E8A-4147-A177-3AD203B41FA5}">
                      <a16:colId xmlns:a16="http://schemas.microsoft.com/office/drawing/2014/main" xmlns="" val="3623615622"/>
                    </a:ext>
                  </a:extLst>
                </a:gridCol>
                <a:gridCol w="713158">
                  <a:extLst>
                    <a:ext uri="{9D8B030D-6E8A-4147-A177-3AD203B41FA5}">
                      <a16:colId xmlns:a16="http://schemas.microsoft.com/office/drawing/2014/main" xmlns="" val="954523845"/>
                    </a:ext>
                  </a:extLst>
                </a:gridCol>
                <a:gridCol w="713158">
                  <a:extLst>
                    <a:ext uri="{9D8B030D-6E8A-4147-A177-3AD203B41FA5}">
                      <a16:colId xmlns:a16="http://schemas.microsoft.com/office/drawing/2014/main" xmlns="" val="1488298613"/>
                    </a:ext>
                  </a:extLst>
                </a:gridCol>
                <a:gridCol w="713158">
                  <a:extLst>
                    <a:ext uri="{9D8B030D-6E8A-4147-A177-3AD203B41FA5}">
                      <a16:colId xmlns:a16="http://schemas.microsoft.com/office/drawing/2014/main" xmlns="" val="2712276754"/>
                    </a:ext>
                  </a:extLst>
                </a:gridCol>
                <a:gridCol w="713158">
                  <a:extLst>
                    <a:ext uri="{9D8B030D-6E8A-4147-A177-3AD203B41FA5}">
                      <a16:colId xmlns:a16="http://schemas.microsoft.com/office/drawing/2014/main" xmlns="" val="4233477855"/>
                    </a:ext>
                  </a:extLst>
                </a:gridCol>
                <a:gridCol w="786571">
                  <a:extLst>
                    <a:ext uri="{9D8B030D-6E8A-4147-A177-3AD203B41FA5}">
                      <a16:colId xmlns:a16="http://schemas.microsoft.com/office/drawing/2014/main" xmlns="" val="2016513388"/>
                    </a:ext>
                  </a:extLst>
                </a:gridCol>
                <a:gridCol w="776083">
                  <a:extLst>
                    <a:ext uri="{9D8B030D-6E8A-4147-A177-3AD203B41FA5}">
                      <a16:colId xmlns:a16="http://schemas.microsoft.com/office/drawing/2014/main" xmlns="" val="1516422974"/>
                    </a:ext>
                  </a:extLst>
                </a:gridCol>
              </a:tblGrid>
              <a:tr h="439866">
                <a:tc>
                  <a:txBody>
                    <a:bodyPr/>
                    <a:lstStyle/>
                    <a:p>
                      <a:pPr algn="ctr" fontAlgn="ctr"/>
                      <a:r>
                        <a:rPr lang="en-ZA" sz="1000" b="1" i="0" u="none" strike="noStrike" dirty="0">
                          <a:solidFill>
                            <a:srgbClr val="FFFFFF"/>
                          </a:solidFill>
                          <a:effectLst/>
                          <a:latin typeface="Arial Narrow" panose="020B0606020202030204" pitchFamily="34" charset="0"/>
                        </a:rPr>
                        <a:t>ENTITY</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SADPMR</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i="0" u="none" strike="noStrike" dirty="0">
                          <a:solidFill>
                            <a:srgbClr val="FFFFFF"/>
                          </a:solidFill>
                          <a:effectLst/>
                          <a:latin typeface="Arial Narrow" panose="020B0606020202030204" pitchFamily="34" charset="0"/>
                        </a:rPr>
                        <a:t>PASA </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MINTEK</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CGS</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MHSC</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SANEDI</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NECSA</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NNR</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NRWDI</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ZA" sz="1000" b="1" i="0" u="none" strike="noStrike" dirty="0">
                          <a:solidFill>
                            <a:srgbClr val="FFFFFF"/>
                          </a:solidFill>
                          <a:effectLst/>
                          <a:latin typeface="Arial Narrow" panose="020B0606020202030204" pitchFamily="34" charset="0"/>
                        </a:rPr>
                        <a:t>TOTAL</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000" b="1" dirty="0">
                          <a:latin typeface="Arial Narrow" panose="020B0606020202030204" pitchFamily="34" charset="0"/>
                        </a:rPr>
                        <a:t>R’000</a:t>
                      </a:r>
                    </a:p>
                    <a:p>
                      <a:pPr algn="ctr" fontAlgn="ctr"/>
                      <a:endParaRPr lang="en-ZA" sz="1000" b="1" i="0" u="none" strike="noStrike" dirty="0">
                        <a:solidFill>
                          <a:srgbClr val="FFFFFF"/>
                        </a:solidFill>
                        <a:effectLst/>
                        <a:latin typeface="Arial Narrow" panose="020B0606020202030204" pitchFamily="34" charset="0"/>
                      </a:endParaRP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extLst>
                  <a:ext uri="{0D108BD9-81ED-4DB2-BD59-A6C34878D82A}">
                    <a16:rowId xmlns:a16="http://schemas.microsoft.com/office/drawing/2014/main" xmlns="" val="357866500"/>
                  </a:ext>
                </a:extLst>
              </a:tr>
              <a:tr h="335639">
                <a:tc>
                  <a:txBody>
                    <a:bodyPr/>
                    <a:lstStyle/>
                    <a:p>
                      <a:pPr algn="l" fontAlgn="ctr"/>
                      <a:r>
                        <a:rPr lang="en-ZA" sz="1000" b="1" i="0" u="none" strike="noStrike" dirty="0">
                          <a:solidFill>
                            <a:srgbClr val="000000"/>
                          </a:solidFill>
                          <a:effectLst/>
                          <a:latin typeface="Arial Narrow" panose="020B0606020202030204" pitchFamily="34" charset="0"/>
                        </a:rPr>
                        <a:t>ALLOCATION OVER MTEF PERIOD</a:t>
                      </a:r>
                    </a:p>
                  </a:txBody>
                  <a:tcPr marL="153970"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192 001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282 590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985 207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1 590 821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14 402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247 493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2 995 842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143 314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153 543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          6 605 213 </a:t>
                      </a:r>
                    </a:p>
                  </a:txBody>
                  <a:tcPr marL="8554" marR="8554" marT="8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3687081"/>
                  </a:ext>
                </a:extLst>
              </a:tr>
            </a:tbl>
          </a:graphicData>
        </a:graphic>
      </p:graphicFrame>
    </p:spTree>
    <p:extLst>
      <p:ext uri="{BB962C8B-B14F-4D97-AF65-F5344CB8AC3E}">
        <p14:creationId xmlns:p14="http://schemas.microsoft.com/office/powerpoint/2010/main" xmlns="" val="160982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1" name="Title 1">
            <a:extLst>
              <a:ext uri="{FF2B5EF4-FFF2-40B4-BE49-F238E27FC236}">
                <a16:creationId xmlns:a16="http://schemas.microsoft.com/office/drawing/2014/main" xmlns="" id="{8852EA50-07B0-4441-8078-CE29D41839F6}"/>
              </a:ext>
            </a:extLst>
          </p:cNvPr>
          <p:cNvSpPr txBox="1">
            <a:spLocks/>
          </p:cNvSpPr>
          <p:nvPr/>
        </p:nvSpPr>
        <p:spPr bwMode="auto">
          <a:xfrm>
            <a:off x="2319131" y="-65335"/>
            <a:ext cx="9751176" cy="9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2022/23 FINANCIAL YEAR ALLOCATION – PER PROGRAMME &amp; ECON CLASSIFICATION</a:t>
            </a:r>
            <a:endParaRPr kumimoji="0" lang="en-US" altLang="en-US"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graphicFrame>
        <p:nvGraphicFramePr>
          <p:cNvPr id="17" name="Table 16">
            <a:extLst>
              <a:ext uri="{FF2B5EF4-FFF2-40B4-BE49-F238E27FC236}">
                <a16:creationId xmlns:a16="http://schemas.microsoft.com/office/drawing/2014/main" xmlns="" id="{F11557AE-DFC1-4CCD-A889-D297BE677C23}"/>
              </a:ext>
            </a:extLst>
          </p:cNvPr>
          <p:cNvGraphicFramePr>
            <a:graphicFrameLocks noGrp="1"/>
          </p:cNvGraphicFramePr>
          <p:nvPr>
            <p:extLst>
              <p:ext uri="{D42A27DB-BD31-4B8C-83A1-F6EECF244321}">
                <p14:modId xmlns:p14="http://schemas.microsoft.com/office/powerpoint/2010/main" xmlns="" val="1917458700"/>
              </p:ext>
            </p:extLst>
          </p:nvPr>
        </p:nvGraphicFramePr>
        <p:xfrm>
          <a:off x="2383385" y="956219"/>
          <a:ext cx="9641951" cy="4910134"/>
        </p:xfrm>
        <a:graphic>
          <a:graphicData uri="http://schemas.openxmlformats.org/drawingml/2006/table">
            <a:tbl>
              <a:tblPr/>
              <a:tblGrid>
                <a:gridCol w="3429646">
                  <a:extLst>
                    <a:ext uri="{9D8B030D-6E8A-4147-A177-3AD203B41FA5}">
                      <a16:colId xmlns:a16="http://schemas.microsoft.com/office/drawing/2014/main" xmlns="" val="20000"/>
                    </a:ext>
                  </a:extLst>
                </a:gridCol>
                <a:gridCol w="1463176">
                  <a:extLst>
                    <a:ext uri="{9D8B030D-6E8A-4147-A177-3AD203B41FA5}">
                      <a16:colId xmlns:a16="http://schemas.microsoft.com/office/drawing/2014/main" xmlns="" val="20001"/>
                    </a:ext>
                  </a:extLst>
                </a:gridCol>
                <a:gridCol w="1211848">
                  <a:extLst>
                    <a:ext uri="{9D8B030D-6E8A-4147-A177-3AD203B41FA5}">
                      <a16:colId xmlns:a16="http://schemas.microsoft.com/office/drawing/2014/main" xmlns="" val="20002"/>
                    </a:ext>
                  </a:extLst>
                </a:gridCol>
                <a:gridCol w="1179095">
                  <a:extLst>
                    <a:ext uri="{9D8B030D-6E8A-4147-A177-3AD203B41FA5}">
                      <a16:colId xmlns:a16="http://schemas.microsoft.com/office/drawing/2014/main" xmlns="" val="20003"/>
                    </a:ext>
                  </a:extLst>
                </a:gridCol>
                <a:gridCol w="1097213">
                  <a:extLst>
                    <a:ext uri="{9D8B030D-6E8A-4147-A177-3AD203B41FA5}">
                      <a16:colId xmlns:a16="http://schemas.microsoft.com/office/drawing/2014/main" xmlns="" val="20004"/>
                    </a:ext>
                  </a:extLst>
                </a:gridCol>
                <a:gridCol w="1260973">
                  <a:extLst>
                    <a:ext uri="{9D8B030D-6E8A-4147-A177-3AD203B41FA5}">
                      <a16:colId xmlns:a16="http://schemas.microsoft.com/office/drawing/2014/main" xmlns="" val="3726130257"/>
                    </a:ext>
                  </a:extLst>
                </a:gridCol>
              </a:tblGrid>
              <a:tr h="302544">
                <a:tc rowSpan="3">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Programme Name</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gridSpan="3">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2022/23 FINANCIAL YEAR</a:t>
                      </a:r>
                    </a:p>
                  </a:txBody>
                  <a:tcPr marL="6866" marR="6866" marT="686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hMerge="1">
                  <a:txBody>
                    <a:bodyPr/>
                    <a:lstStyle/>
                    <a:p>
                      <a:endParaRPr lang="en-US" dirty="0"/>
                    </a:p>
                  </a:txBody>
                  <a:tcPr marL="6866" marR="6866" marT="6865"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hMerge="1">
                  <a:txBody>
                    <a:bodyPr/>
                    <a:lstStyle/>
                    <a:p>
                      <a:endParaRPr lang="en-US" dirty="0"/>
                    </a:p>
                  </a:txBody>
                  <a:tcPr marL="6866" marR="6866" marT="6865"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a:txBody>
                    <a:bodyPr/>
                    <a:lstStyle/>
                    <a:p>
                      <a:endParaRPr lang="en-US" sz="1800" dirty="0">
                        <a:latin typeface="Arial Narrow" panose="020B0606020202030204" pitchFamily="34" charset="0"/>
                      </a:endParaRPr>
                    </a:p>
                  </a:txBody>
                  <a:tcPr marL="6866" marR="6866" marT="6863"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a:txBody>
                    <a:bodyPr/>
                    <a:lstStyle/>
                    <a:p>
                      <a:endParaRPr lang="en-US" sz="1800" dirty="0">
                        <a:latin typeface="Arial Narrow" panose="020B0606020202030204" pitchFamily="34" charset="0"/>
                      </a:endParaRPr>
                    </a:p>
                  </a:txBody>
                  <a:tcPr marL="6866" marR="6866" marT="6863"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extLst>
                  <a:ext uri="{0D108BD9-81ED-4DB2-BD59-A6C34878D82A}">
                    <a16:rowId xmlns:a16="http://schemas.microsoft.com/office/drawing/2014/main" xmlns="" val="10000"/>
                  </a:ext>
                </a:extLst>
              </a:tr>
              <a:tr h="603849">
                <a:tc vMerge="1">
                  <a:txBody>
                    <a:bodyPr/>
                    <a:lstStyle/>
                    <a:p>
                      <a:endParaRPr lang="en-US"/>
                    </a:p>
                  </a:txBody>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Compensation of Employees</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Goods &amp; Services</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Transfers &amp; Subsidies</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Capital Assets</a:t>
                      </a:r>
                      <a:endPar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endParaRP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TOTAL</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extLst>
                  <a:ext uri="{0D108BD9-81ED-4DB2-BD59-A6C34878D82A}">
                    <a16:rowId xmlns:a16="http://schemas.microsoft.com/office/drawing/2014/main" xmlns="" val="10001"/>
                  </a:ext>
                </a:extLst>
              </a:tr>
              <a:tr h="398345">
                <a:tc vMerge="1">
                  <a:txBody>
                    <a:bodyPr/>
                    <a:lstStyle/>
                    <a:p>
                      <a:endParaRPr lang="en-US"/>
                    </a:p>
                  </a:txBody>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a:ln>
                            <a:noFill/>
                          </a:ln>
                          <a:solidFill>
                            <a:srgbClr val="000000"/>
                          </a:solidFill>
                          <a:effectLst/>
                          <a:latin typeface="Arial Narrow" panose="020B0606020202030204" pitchFamily="34" charset="0"/>
                          <a:ea typeface="Century Gothic" charset="0"/>
                          <a:cs typeface="Century Gothic" charset="0"/>
                        </a:rPr>
                        <a:t>R’000</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a:ln>
                            <a:noFill/>
                          </a:ln>
                          <a:solidFill>
                            <a:srgbClr val="000000"/>
                          </a:solidFill>
                          <a:effectLst/>
                          <a:latin typeface="Arial Narrow" panose="020B0606020202030204" pitchFamily="34" charset="0"/>
                          <a:ea typeface="Century Gothic" charset="0"/>
                          <a:cs typeface="Century Gothic" charset="0"/>
                        </a:rPr>
                        <a:t>R’000</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a:ln>
                            <a:noFill/>
                          </a:ln>
                          <a:solidFill>
                            <a:srgbClr val="000000"/>
                          </a:solidFill>
                          <a:effectLst/>
                          <a:latin typeface="Arial Narrow" panose="020B0606020202030204" pitchFamily="34" charset="0"/>
                          <a:ea typeface="Century Gothic" charset="0"/>
                          <a:cs typeface="Century Gothic" charset="0"/>
                        </a:rPr>
                        <a:t>R’000</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a:ln>
                            <a:noFill/>
                          </a:ln>
                          <a:solidFill>
                            <a:srgbClr val="000000"/>
                          </a:solidFill>
                          <a:effectLst/>
                          <a:latin typeface="Arial Narrow" panose="020B0606020202030204" pitchFamily="34" charset="0"/>
                          <a:ea typeface="Century Gothic" charset="0"/>
                          <a:cs typeface="Century Gothic" charset="0"/>
                        </a:rPr>
                        <a:t>R’000</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en-ZA" sz="1400" b="1" dirty="0">
                        <a:latin typeface="Arial Narrow" panose="020B060602020203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lang="en-ZA" sz="1400" b="1" dirty="0">
                          <a:latin typeface="Arial Narrow" panose="020B0606020202030204" pitchFamily="34" charset="0"/>
                        </a:rPr>
                        <a:t>‘R’000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ZA" altLang="en-US" sz="1300" b="1" i="0" u="none" strike="noStrike" cap="none" normalizeH="0" baseline="0" dirty="0">
                        <a:ln>
                          <a:noFill/>
                        </a:ln>
                        <a:solidFill>
                          <a:srgbClr val="000000"/>
                        </a:solidFill>
                        <a:effectLst/>
                        <a:latin typeface="Arial Narrow" panose="020B0606020202030204" pitchFamily="34" charset="0"/>
                        <a:ea typeface="Century Gothic" charset="0"/>
                        <a:cs typeface="Century Gothic" charset="0"/>
                      </a:endParaRP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extLst>
                  <a:ext uri="{0D108BD9-81ED-4DB2-BD59-A6C34878D82A}">
                    <a16:rowId xmlns:a16="http://schemas.microsoft.com/office/drawing/2014/main" xmlns="" val="10002"/>
                  </a:ext>
                </a:extLst>
              </a:tr>
              <a:tr h="43658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0" i="0" u="none" strike="noStrike" cap="none" normalizeH="0" baseline="0">
                          <a:ln>
                            <a:noFill/>
                          </a:ln>
                          <a:solidFill>
                            <a:srgbClr val="000000"/>
                          </a:solidFill>
                          <a:effectLst/>
                          <a:latin typeface="Arial Narrow" panose="020B0606020202030204" pitchFamily="34" charset="0"/>
                          <a:ea typeface="Century Gothic" charset="0"/>
                          <a:cs typeface="Century Gothic" charset="0"/>
                        </a:rPr>
                        <a:t>Administration</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327 867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383 662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5 527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12 556</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729 612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384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0" i="0" u="none" strike="noStrike" cap="none" normalizeH="0" baseline="0" dirty="0">
                          <a:ln>
                            <a:noFill/>
                          </a:ln>
                          <a:solidFill>
                            <a:srgbClr val="000000"/>
                          </a:solidFill>
                          <a:effectLst/>
                          <a:latin typeface="Arial Narrow" panose="020B0606020202030204" pitchFamily="34" charset="0"/>
                          <a:ea typeface="Century Gothic" charset="0"/>
                          <a:cs typeface="Century Gothic" charset="0"/>
                        </a:rPr>
                        <a:t>Minerals and Petroleum Regulation </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278 841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53 741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160 511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493 093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xmlns="" val="10004"/>
                  </a:ext>
                </a:extLst>
              </a:tr>
              <a:tr h="60384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0" i="0" u="none" strike="noStrike" cap="none" normalizeH="0" baseline="0" dirty="0">
                          <a:ln>
                            <a:noFill/>
                          </a:ln>
                          <a:solidFill>
                            <a:srgbClr val="000000"/>
                          </a:solidFill>
                          <a:effectLst/>
                          <a:latin typeface="Arial Narrow" panose="020B0606020202030204" pitchFamily="34" charset="0"/>
                          <a:ea typeface="Century Gothic" charset="0"/>
                          <a:cs typeface="Century Gothic" charset="0"/>
                        </a:rPr>
                        <a:t>Mining, Minerals and Energy Policy Development </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106 221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92 202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681 583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880 006</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9733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0" i="0" u="none" strike="noStrike" cap="none" normalizeH="0" baseline="0" dirty="0">
                          <a:ln>
                            <a:noFill/>
                          </a:ln>
                          <a:solidFill>
                            <a:srgbClr val="000000"/>
                          </a:solidFill>
                          <a:effectLst/>
                          <a:latin typeface="Arial Narrow" panose="020B0606020202030204" pitchFamily="34" charset="0"/>
                          <a:ea typeface="Century Gothic" charset="0"/>
                          <a:cs typeface="Century Gothic" charset="0"/>
                        </a:rPr>
                        <a:t>Mine Health and Safety Inspectorate </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194 995</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35 984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4 717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906</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236 602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xmlns="" val="10006"/>
                  </a:ext>
                </a:extLst>
              </a:tr>
              <a:tr h="39834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0" i="0" u="none" strike="noStrike" cap="none" normalizeH="0" baseline="0" dirty="0">
                          <a:ln>
                            <a:noFill/>
                          </a:ln>
                          <a:solidFill>
                            <a:srgbClr val="000000"/>
                          </a:solidFill>
                          <a:effectLst/>
                          <a:latin typeface="Arial Narrow" panose="020B0606020202030204" pitchFamily="34" charset="0"/>
                          <a:ea typeface="Century Gothic" charset="0"/>
                          <a:cs typeface="Century Gothic" charset="0"/>
                        </a:rPr>
                        <a:t>Programmes and Projects </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101 191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455 970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6 283 231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300" b="0" i="0" u="none" strike="noStrike" dirty="0">
                          <a:solidFill>
                            <a:srgbClr val="000000"/>
                          </a:solidFill>
                          <a:effectLst/>
                          <a:latin typeface="Arial Narrow" panose="020B0606020202030204" pitchFamily="34" charset="0"/>
                        </a:rPr>
                        <a:t>6 840 392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33726">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0" i="0" u="none" strike="noStrike" cap="none" normalizeH="0" baseline="0" dirty="0">
                          <a:ln>
                            <a:noFill/>
                          </a:ln>
                          <a:solidFill>
                            <a:srgbClr val="000000"/>
                          </a:solidFill>
                          <a:effectLst/>
                          <a:latin typeface="Arial Narrow" panose="020B0606020202030204" pitchFamily="34" charset="0"/>
                          <a:ea typeface="Century Gothic" charset="0"/>
                          <a:cs typeface="Century Gothic" charset="0"/>
                        </a:rPr>
                        <a:t>Nuclear Energy Regulation and Management </a:t>
                      </a:r>
                    </a:p>
                  </a:txBody>
                  <a:tcPr marL="6866"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28 012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9 690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1 128 264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300" b="0" i="0" u="none" strike="noStrike" dirty="0">
                          <a:solidFill>
                            <a:srgbClr val="000000"/>
                          </a:solidFill>
                          <a:effectLst/>
                          <a:latin typeface="Arial Narrow" panose="020B0606020202030204" pitchFamily="34" charset="0"/>
                        </a:rPr>
                        <a:t>1 165 966</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xmlns="" val="10008"/>
                  </a:ext>
                </a:extLst>
              </a:tr>
              <a:tr h="39834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300" b="1" i="0" u="none" strike="noStrike" cap="none" normalizeH="0" baseline="0" dirty="0">
                          <a:ln>
                            <a:noFill/>
                          </a:ln>
                          <a:solidFill>
                            <a:srgbClr val="FFFFFF"/>
                          </a:solidFill>
                          <a:effectLst/>
                          <a:latin typeface="Arial Narrow" panose="020B0606020202030204" pitchFamily="34" charset="0"/>
                          <a:ea typeface="Century Gothic" charset="0"/>
                          <a:cs typeface="Century Gothic" charset="0"/>
                        </a:rPr>
                        <a:t>Total</a:t>
                      </a:r>
                    </a:p>
                  </a:txBody>
                  <a:tcPr marL="164783" marR="6866" marT="68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300" b="1" i="0" u="none" strike="noStrike" dirty="0">
                          <a:solidFill>
                            <a:srgbClr val="FFFFFF"/>
                          </a:solidFill>
                          <a:effectLst/>
                          <a:latin typeface="Arial Narrow" panose="020B0606020202030204" pitchFamily="34" charset="0"/>
                        </a:rPr>
                        <a:t>1 037 127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300" b="1" i="0" u="none" strike="noStrike" dirty="0">
                          <a:solidFill>
                            <a:srgbClr val="FFFFFF"/>
                          </a:solidFill>
                          <a:effectLst/>
                          <a:latin typeface="Arial Narrow" panose="020B0606020202030204" pitchFamily="34" charset="0"/>
                        </a:rPr>
                        <a:t>1 031 249</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300" b="1" i="0" u="none" strike="noStrike" dirty="0">
                          <a:solidFill>
                            <a:srgbClr val="FFFFFF"/>
                          </a:solidFill>
                          <a:effectLst/>
                          <a:latin typeface="Arial Narrow" panose="020B0606020202030204" pitchFamily="34" charset="0"/>
                        </a:rPr>
                        <a:t>8 263 833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300" b="1" i="0" u="none" strike="noStrike" dirty="0">
                          <a:solidFill>
                            <a:srgbClr val="FFFFFF"/>
                          </a:solidFill>
                          <a:effectLst/>
                          <a:latin typeface="Arial Narrow" panose="020B0606020202030204" pitchFamily="34" charset="0"/>
                        </a:rPr>
                        <a:t>13 462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300" b="1" i="0" u="none" strike="noStrike" dirty="0">
                          <a:solidFill>
                            <a:schemeClr val="bg1"/>
                          </a:solidFill>
                          <a:effectLst/>
                          <a:latin typeface="Arial Narrow" panose="020B0606020202030204" pitchFamily="34" charset="0"/>
                        </a:rPr>
                        <a:t>10 345 671 </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513231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11039061" y="5969956"/>
            <a:ext cx="1031245" cy="1006692"/>
          </a:xfrm>
          <a:prstGeom prst="rect">
            <a:avLst/>
          </a:prstGeom>
        </p:spPr>
      </p:pic>
      <p:sp>
        <p:nvSpPr>
          <p:cNvPr id="8" name="Title 1">
            <a:extLst>
              <a:ext uri="{FF2B5EF4-FFF2-40B4-BE49-F238E27FC236}">
                <a16:creationId xmlns:a16="http://schemas.microsoft.com/office/drawing/2014/main" xmlns="" id="{E63C292F-9BDC-424F-AE8C-A48AB0F4DEAF}"/>
              </a:ext>
            </a:extLst>
          </p:cNvPr>
          <p:cNvSpPr txBox="1">
            <a:spLocks/>
          </p:cNvSpPr>
          <p:nvPr/>
        </p:nvSpPr>
        <p:spPr bwMode="auto">
          <a:xfrm>
            <a:off x="476154" y="815934"/>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70" b="0"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9" name="Title 1">
            <a:extLst>
              <a:ext uri="{FF2B5EF4-FFF2-40B4-BE49-F238E27FC236}">
                <a16:creationId xmlns:a16="http://schemas.microsoft.com/office/drawing/2014/main" xmlns="" id="{6AAA1C72-5AB8-461C-A5B4-5D8BB7940E55}"/>
              </a:ext>
            </a:extLst>
          </p:cNvPr>
          <p:cNvSpPr txBox="1">
            <a:spLocks/>
          </p:cNvSpPr>
          <p:nvPr/>
        </p:nvSpPr>
        <p:spPr bwMode="auto">
          <a:xfrm>
            <a:off x="2319131" y="44970"/>
            <a:ext cx="9751176" cy="436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b="1"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2022/23 BUDGET ALLOCATION - OVERVIEW</a:t>
            </a:r>
            <a:endParaRPr kumimoji="0" lang="en-US" altLang="en-US"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3" name="Rectangle 5">
            <a:extLst>
              <a:ext uri="{FF2B5EF4-FFF2-40B4-BE49-F238E27FC236}">
                <a16:creationId xmlns:a16="http://schemas.microsoft.com/office/drawing/2014/main" xmlns="" id="{9E8D9CA2-20E0-422D-BCA7-96AA0ED39601}"/>
              </a:ext>
            </a:extLst>
          </p:cNvPr>
          <p:cNvSpPr>
            <a:spLocks noChangeArrowheads="1"/>
          </p:cNvSpPr>
          <p:nvPr/>
        </p:nvSpPr>
        <p:spPr bwMode="auto">
          <a:xfrm>
            <a:off x="2413359" y="610825"/>
            <a:ext cx="9656947" cy="441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marR="0" lvl="0" indent="-1714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The Department’s budget allocation for 2022/23 is R10.3 billion. Transfer payments to public entities, implementing agencies, municipalities, households and earmarked funds for the implementation of specific programmes amounts to R8.3 billion or 79.9% of the Department’s total budget.  </a:t>
            </a:r>
          </a:p>
          <a:p>
            <a:pPr marL="171450" marR="0" lvl="0" indent="-1714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The remaining budget of R2.1 billion or 20.1% covers compensation of employees, Goods &amp; Services and Capex.  </a:t>
            </a:r>
          </a:p>
          <a:p>
            <a:pPr marL="171450" marR="0" lvl="0" indent="-1714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The Programme and Projects Branch receives the biggest share of the baseline with a total allocation of R6.80 billion or 66.1% mainly for funding the electrification programme, SWHP, mining rehabilitation and water ingress projects, EEDSM and Non-grid monitoring and evaluation, Electrification Master Plan and funding the IPPO. </a:t>
            </a:r>
          </a:p>
          <a:p>
            <a:pPr marL="171450" marR="0" lvl="0" indent="-1714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The Nuclear Branch follows with an allocation of R1.2 billion or 11.3%, mainly for transferring operational grants to </a:t>
            </a:r>
            <a:r>
              <a:rPr kumimoji="0" lang="en-ZA" altLang="en-US" sz="1600" b="0" i="0" u="none" strike="noStrike" kern="1200" cap="none" spc="0" normalizeH="0" baseline="0" noProof="0" dirty="0" err="1">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Necsa</a:t>
            </a:r>
            <a:r>
              <a:rPr kumimoji="0" lang="en-ZA"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 NNR and NRWDI’s for the entities’ operational requirements.</a:t>
            </a:r>
          </a:p>
          <a:p>
            <a:pPr marL="171450" marR="0" lvl="0" indent="-1714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The remaining R2.3 billion or 22.6% will be shared by the other 4 Programmes to be utilised for various regulatory compliance inspections, office accommodation leases and ICT costs including investment in the new IT system. </a:t>
            </a:r>
          </a:p>
        </p:txBody>
      </p:sp>
    </p:spTree>
    <p:extLst>
      <p:ext uri="{BB962C8B-B14F-4D97-AF65-F5344CB8AC3E}">
        <p14:creationId xmlns:p14="http://schemas.microsoft.com/office/powerpoint/2010/main" xmlns="" val="2825280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32361A9D-F3F6-4D21-AE2B-75B797194DD8}"/>
              </a:ext>
            </a:extLst>
          </p:cNvPr>
          <p:cNvSpPr>
            <a:spLocks noGrp="1"/>
          </p:cNvSpPr>
          <p:nvPr>
            <p:ph type="title"/>
          </p:nvPr>
        </p:nvSpPr>
        <p:spPr>
          <a:xfrm>
            <a:off x="2319130" y="1948721"/>
            <a:ext cx="9751176" cy="1117981"/>
          </a:xfrm>
        </p:spPr>
        <p:txBody>
          <a:bodyPr>
            <a:normAutofit/>
          </a:bodyPr>
          <a:lstStyle/>
          <a:p>
            <a:pPr algn="ctr"/>
            <a:r>
              <a:rPr lang="en-ZA" sz="4400" b="1" dirty="0">
                <a:latin typeface="Arial Narrow" panose="020B0606020202030204" pitchFamily="34" charset="0"/>
              </a:rPr>
              <a:t>Thank You</a:t>
            </a:r>
            <a:endParaRPr lang="en-US" sz="4400" b="1" dirty="0">
              <a:latin typeface="Arial Narrow" panose="020B0606020202030204" pitchFamily="34" charset="0"/>
            </a:endParaRPr>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xmlns="" val="2056869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0" name="object 2"/>
          <p:cNvSpPr txBox="1">
            <a:spLocks noGrp="1"/>
          </p:cNvSpPr>
          <p:nvPr>
            <p:ph type="title"/>
          </p:nvPr>
        </p:nvSpPr>
        <p:spPr>
          <a:xfrm>
            <a:off x="2309919" y="88489"/>
            <a:ext cx="9882081" cy="396816"/>
          </a:xfrm>
        </p:spPr>
        <p:txBody>
          <a:bodyPr vert="horz" wrap="square" lIns="0" tIns="8930" rIns="0" bIns="0" numCol="1" rtlCol="0" anchor="t" anchorCtr="0" compatLnSpc="1">
            <a:prstTxWarp prst="textNoShape">
              <a:avLst/>
            </a:prstTxWarp>
            <a:spAutoFit/>
          </a:bodyPr>
          <a:lstStyle/>
          <a:p>
            <a:pPr marL="8929">
              <a:spcBef>
                <a:spcPts val="70"/>
              </a:spcBef>
              <a:defRPr/>
            </a:pPr>
            <a:r>
              <a:rPr sz="2800" b="1" spc="-3" dirty="0">
                <a:latin typeface="Arial Narrow" panose="020B0606020202030204" pitchFamily="34" charset="0"/>
              </a:rPr>
              <a:t>EXECUTIVE</a:t>
            </a:r>
            <a:r>
              <a:rPr sz="2800" b="1" spc="-56" dirty="0">
                <a:latin typeface="Arial Narrow" panose="020B0606020202030204" pitchFamily="34" charset="0"/>
              </a:rPr>
              <a:t> </a:t>
            </a:r>
            <a:r>
              <a:rPr sz="2800" b="1" spc="-3" dirty="0">
                <a:latin typeface="Arial Narrow" panose="020B0606020202030204" pitchFamily="34" charset="0"/>
              </a:rPr>
              <a:t>SUMMARY</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4</a:t>
            </a:fld>
            <a:endParaRPr lang="en-US" altLang="en-US" dirty="0"/>
          </a:p>
        </p:txBody>
      </p:sp>
      <p:sp>
        <p:nvSpPr>
          <p:cNvPr id="6" name="TextBox 5">
            <a:extLst>
              <a:ext uri="{FF2B5EF4-FFF2-40B4-BE49-F238E27FC236}">
                <a16:creationId xmlns:a16="http://schemas.microsoft.com/office/drawing/2014/main" xmlns="" id="{AF6AEBC8-F522-4FC0-90A9-88F8EF733B5B}"/>
              </a:ext>
            </a:extLst>
          </p:cNvPr>
          <p:cNvSpPr txBox="1"/>
          <p:nvPr/>
        </p:nvSpPr>
        <p:spPr>
          <a:xfrm>
            <a:off x="2309919" y="732492"/>
            <a:ext cx="9757163" cy="373903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2022/23 Annual Performance Plan (APP) outlines the outputs towards the realization of the outcomes and impact statements reflected in the MTSF 2019-2024, Economic Reconstruction and Recovery Plan (ERRP) and the Strategic Plan.</a:t>
            </a:r>
          </a:p>
          <a:p>
            <a:pPr marL="285750" indent="-285750" algn="just">
              <a:lnSpc>
                <a:spcPct val="150000"/>
              </a:lnSpc>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outputs contained in the APP are aligned to the budget programme structure and allocation from National Treasury. </a:t>
            </a:r>
          </a:p>
          <a:p>
            <a:pPr marL="285750" indent="-285750" algn="just">
              <a:lnSpc>
                <a:spcPct val="150000"/>
              </a:lnSpc>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development </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of the </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Annual Performance Plan is informed by Government Planning Frameworks and departmental </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strategic planning process. </a:t>
            </a:r>
          </a:p>
          <a:p>
            <a:pPr marL="285750" indent="-285750" algn="just">
              <a:lnSpc>
                <a:spcPct val="150000"/>
              </a:lnSpc>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you may be aware, Cabinet declared a National State of Disaster in response to the recent floods which have caused extensive social and economic damage in KwaZulu-Natal and parts of the Eastern Cape.</a:t>
            </a:r>
          </a:p>
          <a:p>
            <a:pPr marL="285750" indent="-285750" algn="just">
              <a:lnSpc>
                <a:spcPct val="150000"/>
              </a:lnSpc>
              <a:buFont typeface="Arial" panose="020B0604020202020204" pitchFamily="34" charset="0"/>
              <a:buChar char="•"/>
            </a:pPr>
            <a:r>
              <a:rPr lang="en-ZA" sz="1600" dirty="0">
                <a:solidFill>
                  <a:srgbClr val="1A1A1A"/>
                </a:solidFill>
                <a:effectLst/>
                <a:latin typeface="Arial Narrow" panose="020B0606020202030204" pitchFamily="34" charset="0"/>
                <a:ea typeface="Calibri" panose="020F0502020204030204" pitchFamily="34" charset="0"/>
              </a:rPr>
              <a:t>The effect of damage to houses, businesses, roads, bridges, water, electricity, rail, telecommunications and port terminal infrastructure will not only economically compromise the affected provinces but would also affect the country as a whole. </a:t>
            </a:r>
          </a:p>
          <a:p>
            <a:pPr marL="285750" indent="-285750" algn="just">
              <a:lnSpc>
                <a:spcPct val="150000"/>
              </a:lnSpc>
              <a:buFont typeface="Arial" panose="020B0604020202020204" pitchFamily="34" charset="0"/>
              <a:buChar char="•"/>
            </a:pPr>
            <a:r>
              <a:rPr lang="en-ZA" sz="1600" dirty="0">
                <a:solidFill>
                  <a:srgbClr val="1A1A1A"/>
                </a:solidFill>
                <a:latin typeface="Arial Narrow" panose="020B0606020202030204" pitchFamily="34" charset="0"/>
                <a:ea typeface="Times New Roman" panose="02020603050405020304" pitchFamily="18" charset="0"/>
                <a:cs typeface="Times New Roman" panose="02020603050405020304" pitchFamily="18" charset="0"/>
              </a:rPr>
              <a:t>This will to some extent have an impact on the delivery of some of our planned  programmes and initiatives</a:t>
            </a:r>
            <a:endPar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57942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0" name="object 2"/>
          <p:cNvSpPr txBox="1">
            <a:spLocks noGrp="1"/>
          </p:cNvSpPr>
          <p:nvPr>
            <p:ph type="title"/>
          </p:nvPr>
        </p:nvSpPr>
        <p:spPr>
          <a:xfrm>
            <a:off x="2309919" y="88489"/>
            <a:ext cx="9882081" cy="396816"/>
          </a:xfrm>
        </p:spPr>
        <p:txBody>
          <a:bodyPr vert="horz" wrap="square" lIns="0" tIns="8930" rIns="0" bIns="0" numCol="1" rtlCol="0" anchor="t" anchorCtr="0" compatLnSpc="1">
            <a:prstTxWarp prst="textNoShape">
              <a:avLst/>
            </a:prstTxWarp>
            <a:spAutoFit/>
          </a:bodyPr>
          <a:lstStyle/>
          <a:p>
            <a:pPr marL="8929">
              <a:spcBef>
                <a:spcPts val="70"/>
              </a:spcBef>
              <a:defRPr/>
            </a:pPr>
            <a:r>
              <a:rPr sz="2800" b="1" spc="-3" dirty="0">
                <a:latin typeface="Arial Narrow" panose="020B0606020202030204" pitchFamily="34" charset="0"/>
              </a:rPr>
              <a:t>EXECUTIVE</a:t>
            </a:r>
            <a:r>
              <a:rPr sz="2800" b="1" spc="-56" dirty="0">
                <a:latin typeface="Arial Narrow" panose="020B0606020202030204" pitchFamily="34" charset="0"/>
              </a:rPr>
              <a:t> </a:t>
            </a:r>
            <a:r>
              <a:rPr sz="2800" b="1" spc="-3" dirty="0">
                <a:latin typeface="Arial Narrow" panose="020B0606020202030204" pitchFamily="34" charset="0"/>
              </a:rPr>
              <a:t>SUMMARY</a:t>
            </a:r>
            <a:r>
              <a:rPr lang="en-US" sz="2800" b="1" spc="-3" dirty="0">
                <a:latin typeface="Arial Narrow" panose="020B0606020202030204" pitchFamily="34" charset="0"/>
              </a:rPr>
              <a:t> – 2022-23 KEY PRIORITIES</a:t>
            </a:r>
            <a:endParaRPr sz="2800" b="1" spc="-3"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AF6AEBC8-F522-4FC0-90A9-88F8EF733B5B}"/>
              </a:ext>
            </a:extLst>
          </p:cNvPr>
          <p:cNvSpPr txBox="1"/>
          <p:nvPr/>
        </p:nvSpPr>
        <p:spPr>
          <a:xfrm>
            <a:off x="2361438" y="585674"/>
            <a:ext cx="9690653" cy="5415906"/>
          </a:xfrm>
          <a:prstGeom prst="rect">
            <a:avLst/>
          </a:prstGeom>
          <a:noFill/>
        </p:spPr>
        <p:txBody>
          <a:bodyPr wrap="square">
            <a:spAutoFit/>
          </a:bodyPr>
          <a:lstStyle/>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Implement all legislation that was approved by Cabinet before end of March 2022;</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Develop and review existing legislation to encourage investment, growth and transformation in the mining and energy sectors;</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Promote the establishment of an Independent transmission company under Eskom Holdings;</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Improve the turnaround time of licensing of mining permits, mining rights through the procurement of the new ICT infrastructure and system;</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Finalize the Governance Framework for the coordination of Nuclear New Build Programme and Multi-Purpose Reactor; </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Improve nuclear safety, liabilities and emergency management by finalising pre-feasibility study for the procurement of a </a:t>
            </a:r>
            <a:r>
              <a:rPr lang="en-US" sz="1550" dirty="0" err="1">
                <a:solidFill>
                  <a:srgbClr val="000000"/>
                </a:solidFill>
                <a:latin typeface="Arial Narrow" panose="020B0606020202030204" pitchFamily="34" charset="0"/>
                <a:cs typeface="Times New Roman" panose="02020603050405020304" pitchFamily="18" charset="0"/>
              </a:rPr>
              <a:t>Centralised</a:t>
            </a:r>
            <a:r>
              <a:rPr lang="en-US" sz="1550" dirty="0">
                <a:solidFill>
                  <a:srgbClr val="000000"/>
                </a:solidFill>
                <a:latin typeface="Arial Narrow" panose="020B0606020202030204" pitchFamily="34" charset="0"/>
                <a:cs typeface="Times New Roman" panose="02020603050405020304" pitchFamily="18" charset="0"/>
              </a:rPr>
              <a:t> Interim Storage Facility;  </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Continue to implement various energy interventions in the IRP2019 to improve energy infrastructure and increase access to more affordable energy;</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Implement and monitor OHS Improvement Strategy to promote health and safety in the mining sector; </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sz="1550" dirty="0">
                <a:solidFill>
                  <a:srgbClr val="000000"/>
                </a:solidFill>
                <a:latin typeface="Arial Narrow" panose="020B0606020202030204" pitchFamily="34" charset="0"/>
                <a:cs typeface="Times New Roman" panose="02020603050405020304" pitchFamily="18" charset="0"/>
              </a:rPr>
              <a:t>The rollout of Liquid Petroleum Gas (LPG) as an alternative energy source; </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tab pos="3378200" algn="l"/>
              </a:tabLst>
              <a:defRPr/>
            </a:pPr>
            <a:r>
              <a:rPr lang="en-ZA" sz="1550" dirty="0">
                <a:solidFill>
                  <a:srgbClr val="000000"/>
                </a:solidFill>
                <a:latin typeface="Arial Narrow" panose="020B0606020202030204" pitchFamily="34" charset="0"/>
                <a:cs typeface="Times New Roman" panose="02020603050405020304" pitchFamily="18" charset="0"/>
              </a:rPr>
              <a:t>Expedite the process of rationalisation of DMRE’s SOEs to ensure that they’re aligned to achieve the developmental objectives and improve performance efficiency; </a:t>
            </a:r>
            <a:r>
              <a:rPr lang="en-US" sz="1550" dirty="0">
                <a:solidFill>
                  <a:srgbClr val="000000"/>
                </a:solidFill>
                <a:latin typeface="Arial Narrow" panose="020B0606020202030204" pitchFamily="34" charset="0"/>
                <a:cs typeface="Times New Roman" panose="02020603050405020304" pitchFamily="18" charset="0"/>
              </a:rPr>
              <a:t>and</a:t>
            </a:r>
            <a:endParaRPr lang="en-ZA" sz="1550" dirty="0">
              <a:solidFill>
                <a:srgbClr val="000000"/>
              </a:solidFill>
              <a:latin typeface="Arial Narrow" panose="020B0606020202030204" pitchFamily="34" charset="0"/>
              <a:cs typeface="Times New Roman" panose="02020603050405020304" pitchFamily="18" charset="0"/>
            </a:endParaRPr>
          </a:p>
          <a:p>
            <a:pPr marL="285750" marR="0" lvl="0" indent="-285750" algn="just" fontAlgn="auto">
              <a:lnSpc>
                <a:spcPct val="150000"/>
              </a:lnSpc>
              <a:spcBef>
                <a:spcPts val="0"/>
              </a:spcBef>
              <a:spcAft>
                <a:spcPts val="0"/>
              </a:spcAft>
              <a:buClrTx/>
              <a:buSzTx/>
              <a:buFont typeface="Arial" panose="020B0604020202020204" pitchFamily="34" charset="0"/>
              <a:buChar char="•"/>
              <a:tabLst>
                <a:tab pos="3378200" algn="l"/>
              </a:tabLst>
              <a:defRPr/>
            </a:pPr>
            <a:r>
              <a:rPr kumimoji="0" lang="en-ZA" sz="155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Strengthen governance structures and their effectiveness to achieve a clean audit outcome “in this financial year.</a:t>
            </a:r>
            <a:endParaRPr kumimoji="0" lang="en-ZA" sz="155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xmlns="" val="372028866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bject 2"/>
          <p:cNvSpPr txBox="1">
            <a:spLocks noGrp="1"/>
          </p:cNvSpPr>
          <p:nvPr>
            <p:ph type="title"/>
          </p:nvPr>
        </p:nvSpPr>
        <p:spPr>
          <a:xfrm>
            <a:off x="2064976" y="2035006"/>
            <a:ext cx="9763230" cy="894775"/>
          </a:xfrm>
        </p:spPr>
        <p:txBody>
          <a:bodyPr vert="horz" wrap="square" lIns="0" tIns="8297" rIns="0" bIns="0" numCol="1" rtlCol="0" anchor="t" anchorCtr="0" compatLnSpc="1">
            <a:prstTxWarp prst="textNoShape">
              <a:avLst/>
            </a:prstTxWarp>
            <a:spAutoFit/>
          </a:bodyPr>
          <a:lstStyle/>
          <a:p>
            <a:pPr marL="8297" algn="ctr" eaLnBrk="1" fontAlgn="auto" hangingPunct="1">
              <a:spcBef>
                <a:spcPts val="65"/>
              </a:spcBef>
              <a:spcAft>
                <a:spcPts val="0"/>
              </a:spcAft>
              <a:defRPr/>
            </a:pPr>
            <a:r>
              <a:rPr sz="3200" b="1" spc="-3" dirty="0">
                <a:latin typeface="Arial Narrow" panose="020B0606020202030204" pitchFamily="34" charset="0"/>
              </a:rPr>
              <a:t>PART </a:t>
            </a:r>
            <a:r>
              <a:rPr sz="3200" b="1" dirty="0">
                <a:latin typeface="Arial Narrow" panose="020B0606020202030204" pitchFamily="34" charset="0"/>
              </a:rPr>
              <a:t>B | </a:t>
            </a:r>
            <a:r>
              <a:rPr lang="en-US" sz="3200" b="1" spc="-3" dirty="0">
                <a:latin typeface="Arial Narrow" panose="020B0606020202030204" pitchFamily="34" charset="0"/>
              </a:rPr>
              <a:t>2022-2023 </a:t>
            </a:r>
            <a:br>
              <a:rPr lang="en-US" sz="3200" b="1" spc="-3" dirty="0">
                <a:latin typeface="Arial Narrow" panose="020B0606020202030204" pitchFamily="34" charset="0"/>
              </a:rPr>
            </a:br>
            <a:r>
              <a:rPr lang="en-US" sz="3200" b="1" spc="-3" dirty="0">
                <a:latin typeface="Arial Narrow" panose="020B0606020202030204" pitchFamily="34" charset="0"/>
              </a:rPr>
              <a:t>ANNUAL PERFORMANCE PLAN</a:t>
            </a:r>
            <a:endParaRPr sz="3200" b="1" spc="-3" dirty="0">
              <a:latin typeface="Arial Narrow" panose="020B0606020202030204" pitchFamily="34" charset="0"/>
            </a:endParaRPr>
          </a:p>
        </p:txBody>
      </p:sp>
    </p:spTree>
    <p:extLst>
      <p:ext uri="{BB962C8B-B14F-4D97-AF65-F5344CB8AC3E}">
        <p14:creationId xmlns:p14="http://schemas.microsoft.com/office/powerpoint/2010/main" xmlns="" val="22805438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xmlns=""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 id="{DF9096E0-E3D3-42EE-932B-7355552CFA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xmlns="" id="{001A8AD0-93F8-4DC6-A0D3-E11676021466}"/>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1039061" y="5969956"/>
            <a:ext cx="1031245" cy="1006692"/>
          </a:xfrm>
          <a:prstGeom prst="rect">
            <a:avLst/>
          </a:prstGeom>
        </p:spPr>
      </p:pic>
      <p:sp>
        <p:nvSpPr>
          <p:cNvPr id="3" name="Rectangle 2"/>
          <p:cNvSpPr/>
          <p:nvPr/>
        </p:nvSpPr>
        <p:spPr>
          <a:xfrm>
            <a:off x="2005910" y="2314938"/>
            <a:ext cx="9746378" cy="584775"/>
          </a:xfrm>
          <a:prstGeom prst="rect">
            <a:avLst/>
          </a:prstGeom>
        </p:spPr>
        <p:txBody>
          <a:bodyPr wrap="square">
            <a:spAutoFit/>
          </a:bodyPr>
          <a:lstStyle/>
          <a:p>
            <a:pPr algn="ctr"/>
            <a:r>
              <a:rPr lang="en-ZA" sz="3200" b="1" spc="-3" dirty="0">
                <a:latin typeface="Arial Narrow" panose="020B0606020202030204" pitchFamily="34" charset="0"/>
              </a:rPr>
              <a:t>PROGRAMME 1</a:t>
            </a:r>
            <a:endParaRPr lang="en-ZA" sz="3200" b="1" dirty="0">
              <a:latin typeface="Arial Narrow" panose="020B0606020202030204" pitchFamily="34" charset="0"/>
            </a:endParaRPr>
          </a:p>
        </p:txBody>
      </p:sp>
    </p:spTree>
    <p:extLst>
      <p:ext uri="{BB962C8B-B14F-4D97-AF65-F5344CB8AC3E}">
        <p14:creationId xmlns:p14="http://schemas.microsoft.com/office/powerpoint/2010/main" xmlns="" val="3943101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268" y="97212"/>
            <a:ext cx="9085576"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spc="-3" dirty="0">
                <a:latin typeface="Arial Narrow" panose="020B0606020202030204" pitchFamily="34" charset="0"/>
              </a:rPr>
              <a:t>PROGRAMME 1: </a:t>
            </a:r>
            <a:r>
              <a:rPr lang="en-ZA" sz="3200" b="1" dirty="0">
                <a:latin typeface="Arial Narrow" panose="020B0606020202030204" pitchFamily="34" charset="0"/>
              </a:rPr>
              <a:t>ADMINISTRATION</a:t>
            </a:r>
            <a:endParaRPr lang="en-ZA" sz="3200" b="1" spc="-3" dirty="0">
              <a:latin typeface="Arial Narrow" panose="020B0606020202030204" pitchFamily="34" charset="0"/>
            </a:endParaRPr>
          </a:p>
        </p:txBody>
      </p:sp>
      <p:sp>
        <p:nvSpPr>
          <p:cNvPr id="51203" name="object 3"/>
          <p:cNvSpPr>
            <a:spLocks noGrp="1"/>
          </p:cNvSpPr>
          <p:nvPr>
            <p:ph type="body" idx="1"/>
          </p:nvPr>
        </p:nvSpPr>
        <p:spPr>
          <a:xfrm>
            <a:off x="1748300" y="819247"/>
            <a:ext cx="10333772" cy="4651122"/>
          </a:xfrm>
        </p:spPr>
        <p:txBody>
          <a:bodyPr vert="horz" wrap="square" lIns="0" tIns="8930" rIns="0" bIns="0" numCol="1" rtlCol="0" anchor="t" anchorCtr="0" compatLnSpc="1">
            <a:prstTxWarp prst="textNoShape">
              <a:avLst/>
            </a:prstTxWarp>
            <a:spAutoFit/>
          </a:bodyPr>
          <a:lstStyle/>
          <a:p>
            <a:pPr marL="0" indent="0" algn="just">
              <a:lnSpc>
                <a:spcPct val="115000"/>
              </a:lnSpc>
              <a:buNone/>
            </a:pPr>
            <a:r>
              <a:rPr lang="en-GB" sz="1600" b="1" u="sng" dirty="0">
                <a:latin typeface="Arial Narrow" panose="020B0606020202030204" pitchFamily="34" charset="0"/>
                <a:ea typeface="Calibri" panose="020F0502020204030204" pitchFamily="34" charset="0"/>
                <a:cs typeface="Times New Roman" panose="02020603050405020304" pitchFamily="18" charset="0"/>
              </a:rPr>
              <a:t>Purpose</a:t>
            </a:r>
            <a:r>
              <a:rPr lang="en-GB" sz="1600" dirty="0">
                <a:latin typeface="Arial Narrow" panose="020B0606020202030204" pitchFamily="34" charset="0"/>
                <a:ea typeface="Calibri" panose="020F0502020204030204" pitchFamily="34" charset="0"/>
                <a:cs typeface="Times New Roman" panose="02020603050405020304" pitchFamily="18" charset="0"/>
              </a:rPr>
              <a:t>: </a:t>
            </a:r>
          </a:p>
          <a:p>
            <a:pPr algn="just">
              <a:lnSpc>
                <a:spcPct val="115000"/>
              </a:lnSpc>
            </a:pPr>
            <a:r>
              <a:rPr lang="en-GB" sz="1600" dirty="0">
                <a:latin typeface="Arial Narrow" panose="020B0606020202030204" pitchFamily="34" charset="0"/>
                <a:ea typeface="Calibri" panose="020F0502020204030204" pitchFamily="34" charset="0"/>
                <a:cs typeface="Times New Roman" panose="02020603050405020304" pitchFamily="18" charset="0"/>
              </a:rPr>
              <a:t>To provide leadership &amp; support services to the Department to fulfil its mandate and achieve its strategic objectives.</a:t>
            </a:r>
            <a:endParaRPr lang="en-ZA" sz="16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pPr>
            <a:r>
              <a:rPr lang="en-GB" sz="1600" dirty="0">
                <a:latin typeface="Arial Narrow" panose="020B0606020202030204" pitchFamily="34" charset="0"/>
                <a:ea typeface="Calibri" panose="020F0502020204030204" pitchFamily="34" charset="0"/>
                <a:cs typeface="Times New Roman" panose="02020603050405020304" pitchFamily="18" charset="0"/>
              </a:rPr>
              <a:t>This programme consists of Ministry, Departmental Management, Corporate Services and Finance;  Risk and Internal Audit.</a:t>
            </a:r>
          </a:p>
          <a:p>
            <a:pPr marL="0" indent="0" algn="just">
              <a:lnSpc>
                <a:spcPct val="115000"/>
              </a:lnSpc>
              <a:buNone/>
            </a:pPr>
            <a:endParaRPr lang="en-GB" sz="500" b="1" u="sng"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en-GB" sz="1600" b="1" u="sng" dirty="0">
                <a:latin typeface="Arial Narrow" panose="020B0606020202030204" pitchFamily="34" charset="0"/>
                <a:ea typeface="Calibri" panose="020F0502020204030204" pitchFamily="34" charset="0"/>
                <a:cs typeface="Times New Roman" panose="02020603050405020304" pitchFamily="18" charset="0"/>
              </a:rPr>
              <a:t>Functions include the  provision of: </a:t>
            </a:r>
            <a:endParaRPr lang="en-ZA" sz="1600" dirty="0">
              <a:latin typeface="Arial Narrow" panose="020B0606020202030204" pitchFamily="34" charset="0"/>
              <a:ea typeface="Calibri" panose="020F0502020204030204" pitchFamily="34" charset="0"/>
              <a:cs typeface="Times New Roman" panose="02020603050405020304" pitchFamily="18" charset="0"/>
            </a:endParaRP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Accountability on financial and organisational performance.</a:t>
            </a: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Effective Risk and Internal Audit functions</a:t>
            </a: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Effective auxiliary support and security services</a:t>
            </a:r>
            <a:endPar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Strategic human resources services</a:t>
            </a:r>
            <a:endPar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Oversight role to all the Department’s SOEs</a:t>
            </a:r>
            <a:endPar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Communications and media related services</a:t>
            </a:r>
            <a:endPar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Legal support and advisory services to the Ministry and Department</a:t>
            </a:r>
            <a:endPar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50000"/>
              </a:lnSpc>
              <a:spcBef>
                <a:spcPts val="0"/>
              </a:spcBef>
              <a:buFont typeface="Symbol" panose="05050102010706020507" pitchFamily="18" charset="2"/>
              <a:buChar char=""/>
            </a:pPr>
            <a:r>
              <a:rPr lang="en-GB"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develop and maintain all departmental application systems and ensure a sound information technology service </a:t>
            </a:r>
            <a:endParaRPr lang="en-ZA"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51204" name="Slide Number Placeholder 2"/>
          <p:cNvSpPr>
            <a:spLocks noGrp="1"/>
          </p:cNvSpPr>
          <p:nvPr>
            <p:ph type="sldNum" sz="quarter" idx="12"/>
          </p:nvPr>
        </p:nvSpPr>
        <p:spPr bwMode="auto">
          <a:xfrm>
            <a:off x="5934373" y="4166897"/>
            <a:ext cx="1408806" cy="1947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69FC0A9-CFCB-47BE-9302-9566B4E47FB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8</a:t>
            </a:fld>
            <a:endParaRPr kumimoji="0" lang="en-US" altLang="en-US" sz="126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188763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5261" y="139291"/>
            <a:ext cx="9635099"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spc="-3" dirty="0">
                <a:latin typeface="Arial Narrow" panose="020B0606020202030204" pitchFamily="34" charset="0"/>
              </a:rPr>
              <a:t>PROGRAMME 1:</a:t>
            </a:r>
            <a:r>
              <a:rPr lang="en-ZA" altLang="en-US" sz="3200" b="1" spc="-3" dirty="0">
                <a:latin typeface="Arial Narrow" panose="020B0606020202030204" pitchFamily="34" charset="0"/>
              </a:rPr>
              <a:t>PLANNED TARGETS</a:t>
            </a:r>
            <a:endParaRPr lang="en-ZA" sz="3200" b="1" spc="-3" dirty="0">
              <a:latin typeface="Arial Narrow" panose="020B0606020202030204" pitchFamily="34" charset="0"/>
            </a:endParaRPr>
          </a:p>
        </p:txBody>
      </p:sp>
      <p:sp>
        <p:nvSpPr>
          <p:cNvPr id="51203" name="object 3"/>
          <p:cNvSpPr>
            <a:spLocks noGrp="1"/>
          </p:cNvSpPr>
          <p:nvPr>
            <p:ph type="body" idx="1"/>
          </p:nvPr>
        </p:nvSpPr>
        <p:spPr>
          <a:xfrm>
            <a:off x="1692732" y="906296"/>
            <a:ext cx="9875416" cy="4348218"/>
          </a:xfrm>
        </p:spPr>
        <p:txBody>
          <a:bodyPr vert="horz" wrap="square" lIns="0" tIns="8930" rIns="0" bIns="0" numCol="1" rtlCol="0" anchor="t" anchorCtr="0" compatLnSpc="1">
            <a:prstTxWarp prst="textNoShape">
              <a:avLst/>
            </a:prstTxWarp>
            <a:spAutoFit/>
          </a:bodyPr>
          <a:lstStyle/>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100% reduction of Wasteful and fruitless expenditure compared to prior year</a:t>
            </a:r>
          </a:p>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100% reduction of irregular expenditure compared to prior year</a:t>
            </a:r>
          </a:p>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Receipt of an unqualified audit opinion for the year under review</a:t>
            </a:r>
          </a:p>
          <a:p>
            <a:pPr marL="250015" indent="-241087" defTabSz="642898">
              <a:lnSpc>
                <a:spcPct val="150000"/>
              </a:lnSpc>
              <a:spcBef>
                <a:spcPts val="0"/>
              </a:spcBef>
              <a:spcAft>
                <a:spcPts val="600"/>
              </a:spcAft>
            </a:pPr>
            <a:r>
              <a:rPr lang="en-ZA"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95% resolution of reported incidents of corruption </a:t>
            </a:r>
          </a:p>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4   approved Shareholder compacts and Corporate Plans of Schedule 2 SOEs</a:t>
            </a:r>
          </a:p>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7 Approved Schedule 3A SOE’s Annual Performance Plans tabled in Parliament </a:t>
            </a:r>
          </a:p>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44 SOEs’ quarterly performance reports produced</a:t>
            </a:r>
          </a:p>
          <a:p>
            <a:pPr marL="250015" indent="-241087" defTabSz="642898">
              <a:lnSpc>
                <a:spcPct val="150000"/>
              </a:lnSpc>
              <a:spcBef>
                <a:spcPts val="0"/>
              </a:spcBef>
              <a:spcAft>
                <a:spcPts val="600"/>
              </a:spcAft>
            </a:pPr>
            <a:r>
              <a:rPr lang="en-US"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11 SOEs’ annual reports tabled in Parliament</a:t>
            </a:r>
            <a:endParaRPr lang="en-ZA"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250015" indent="-241087" defTabSz="642898">
              <a:lnSpc>
                <a:spcPct val="150000"/>
              </a:lnSpc>
              <a:spcBef>
                <a:spcPts val="0"/>
              </a:spcBef>
              <a:spcAft>
                <a:spcPts val="600"/>
              </a:spcAft>
            </a:pPr>
            <a:r>
              <a:rPr lang="en-ZA"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100% approved invoices from service providers paid within 30 days of receipt</a:t>
            </a:r>
          </a:p>
          <a:p>
            <a:pPr marL="250015" indent="-241087" defTabSz="642898">
              <a:lnSpc>
                <a:spcPct val="150000"/>
              </a:lnSpc>
              <a:spcBef>
                <a:spcPts val="0"/>
              </a:spcBef>
              <a:spcAft>
                <a:spcPts val="600"/>
              </a:spcAft>
            </a:pPr>
            <a:endParaRPr lang="en-ZA" altLang="en-US" sz="16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1167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16730</TotalTime>
  <Words>2943</Words>
  <Application>Microsoft Office PowerPoint</Application>
  <PresentationFormat>Custom</PresentationFormat>
  <Paragraphs>476</Paragraphs>
  <Slides>35</Slides>
  <Notes>18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Slide 1</vt:lpstr>
      <vt:lpstr>Slide 2</vt:lpstr>
      <vt:lpstr>PRESENTATION LAYOUT</vt:lpstr>
      <vt:lpstr>EXECUTIVE SUMMARY</vt:lpstr>
      <vt:lpstr>EXECUTIVE SUMMARY – 2022-23 KEY PRIORITIES</vt:lpstr>
      <vt:lpstr>PART B | 2022-2023  ANNUAL PERFORMANCE PLAN</vt:lpstr>
      <vt:lpstr>Slide 7</vt:lpstr>
      <vt:lpstr>PROGRAMME 1: ADMINISTRATION</vt:lpstr>
      <vt:lpstr>PROGRAMME 1:PLANNED TARGETS</vt:lpstr>
      <vt:lpstr>PROGRAMME 2: MINERALS AND PETROLEUM REGULATION (MPR)</vt:lpstr>
      <vt:lpstr>PROGRAMME 2: MINERALS AND PETROLEUM REGULATION (MPR)</vt:lpstr>
      <vt:lpstr>PROGRAMME 2: PLANNED TARGETS</vt:lpstr>
      <vt:lpstr>Slide 13</vt:lpstr>
      <vt:lpstr>PROGRAMME 3: MINING, MINERALS AND ENERGY POLICY DEVELOPMENT (MMEPD)</vt:lpstr>
      <vt:lpstr>PROGRAMME 3: PLANNED TARGETS</vt:lpstr>
      <vt:lpstr>PROGRAMME 3: PLANNED TARGETS</vt:lpstr>
      <vt:lpstr>Slide 17</vt:lpstr>
      <vt:lpstr>PROGRAMME 4: MINE HEALTH AND SAFETY INSPECTORATE (MHSI) </vt:lpstr>
      <vt:lpstr>PROGRAMME 4: PLANNED TARGETS</vt:lpstr>
      <vt:lpstr>Slide 20</vt:lpstr>
      <vt:lpstr>PROGRAMME 5: PROGRAMMES AND PROJECTS </vt:lpstr>
      <vt:lpstr>PROGRAMME 5: PLANNED TARGETS</vt:lpstr>
      <vt:lpstr>PROGRAMME 5: PLANNED TARGETS</vt:lpstr>
      <vt:lpstr>Slide 24</vt:lpstr>
      <vt:lpstr>PROGRAMME 6: NUCLEAR</vt:lpstr>
      <vt:lpstr>PROGRAMME 6: PLANNED TARGETS</vt:lpstr>
      <vt:lpstr>Slide 27</vt:lpstr>
      <vt:lpstr>2022 MTEF ALLOCATIONS –PER PROGRAMME</vt:lpstr>
      <vt:lpstr>Slide 29</vt:lpstr>
      <vt:lpstr>Slide 30</vt:lpstr>
      <vt:lpstr>Slide 31</vt:lpstr>
      <vt:lpstr>Slide 32</vt:lpstr>
      <vt:lpstr>Slide 33</vt:lpstr>
      <vt:lpstr>Slide 34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USER</cp:lastModifiedBy>
  <cp:revision>354</cp:revision>
  <cp:lastPrinted>2022-04-22T11:44:21Z</cp:lastPrinted>
  <dcterms:created xsi:type="dcterms:W3CDTF">2020-05-28T19:48:51Z</dcterms:created>
  <dcterms:modified xsi:type="dcterms:W3CDTF">2022-05-10T10:25:47Z</dcterms:modified>
</cp:coreProperties>
</file>