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93" r:id="rId5"/>
    <p:sldId id="289" r:id="rId6"/>
    <p:sldId id="290" r:id="rId7"/>
    <p:sldId id="291" r:id="rId8"/>
    <p:sldId id="292" r:id="rId9"/>
    <p:sldId id="297" r:id="rId10"/>
    <p:sldId id="299" r:id="rId11"/>
    <p:sldId id="262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8"/>
    <a:srgbClr val="119F66"/>
    <a:srgbClr val="0BA580"/>
    <a:srgbClr val="005D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3DE510FD-C2BB-4C12-8820-C9EE4E4C5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32074"/>
            <a:ext cx="12174381" cy="5740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6AE70-9C6A-4811-BE55-CD65077A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343" y="1835629"/>
            <a:ext cx="6955969" cy="17465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8B6128-A7FC-4239-BC08-667D11122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343" y="3706839"/>
            <a:ext cx="6955970" cy="924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3D6594-B71B-4308-B614-AB2B17AD219D}"/>
              </a:ext>
            </a:extLst>
          </p:cNvPr>
          <p:cNvSpPr/>
          <p:nvPr userDrawn="1"/>
        </p:nvSpPr>
        <p:spPr>
          <a:xfrm>
            <a:off x="17620" y="1120368"/>
            <a:ext cx="4095103" cy="45719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75A5D-1DA1-48C8-816E-3C3DAB500DAC}"/>
              </a:ext>
            </a:extLst>
          </p:cNvPr>
          <p:cNvSpPr txBox="1"/>
          <p:nvPr userDrawn="1"/>
        </p:nvSpPr>
        <p:spPr>
          <a:xfrm>
            <a:off x="4112723" y="1001700"/>
            <a:ext cx="7792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department of communications and digital technologies</a:t>
            </a:r>
            <a:endParaRPr lang="en-ZA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="" id="{110FF2FA-6275-4709-AF5F-BB5D50947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87" y="115716"/>
            <a:ext cx="1948542" cy="693899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xmlns="" id="{CCBE8881-4F42-414E-9377-7680BF4D56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651" y="189334"/>
            <a:ext cx="546662" cy="5466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23B0F19-FC00-4344-89AF-3742A7C73B6E}"/>
              </a:ext>
            </a:extLst>
          </p:cNvPr>
          <p:cNvSpPr/>
          <p:nvPr userDrawn="1"/>
        </p:nvSpPr>
        <p:spPr>
          <a:xfrm>
            <a:off x="8096897" y="6076285"/>
            <a:ext cx="4095103" cy="45719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A46FF2-FE79-4A0B-933B-E5A749B6E6EB}"/>
              </a:ext>
            </a:extLst>
          </p:cNvPr>
          <p:cNvSpPr txBox="1"/>
          <p:nvPr userDrawn="1"/>
        </p:nvSpPr>
        <p:spPr>
          <a:xfrm>
            <a:off x="-39388" y="5960644"/>
            <a:ext cx="805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leader in enabling a connected and digitally transformed South Africa!</a:t>
            </a:r>
            <a:endParaRPr lang="en-Z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972417-FFF1-4212-8FCA-A2576EDC19F7}"/>
              </a:ext>
            </a:extLst>
          </p:cNvPr>
          <p:cNvSpPr/>
          <p:nvPr userDrawn="1"/>
        </p:nvSpPr>
        <p:spPr>
          <a:xfrm>
            <a:off x="-1" y="6508754"/>
            <a:ext cx="12192001" cy="295846"/>
          </a:xfrm>
          <a:prstGeom prst="rect">
            <a:avLst/>
          </a:prstGeom>
          <a:solidFill>
            <a:srgbClr val="005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1515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0B69D-2F9C-4DFE-BED6-0CE895ED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14"/>
            <a:ext cx="10515600" cy="6347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728CE9-FFF7-4402-8872-62BC4FE8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0849EC-A302-4946-9A36-38CFF6C49189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802760C-518F-4A32-94B2-347376D3152C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AAE3827A-1FAD-4E4B-ACE9-65D419696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CCA55A74-1223-4293-A1ED-618D9AB52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B6D90AA-A795-4DEC-97CA-5BC0A734C5FB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6530085-3380-4365-BD76-A2A131976D17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8C889E7-AE45-4285-A319-D219FADBC89D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A3275EF-F25A-42DA-A234-B7361FF8A8C1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B530CD-E4DE-4D8B-B104-77BB8B7FE3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35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EDE05E-263D-4643-A7FC-7A78FDDB1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99457"/>
            <a:ext cx="2628900" cy="507750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F375EC-703E-4C5F-8590-756B94232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9457"/>
            <a:ext cx="7734300" cy="5077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7F5F66-0780-4A1F-9E3A-808A7256E576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79A589B-DFA5-42DA-817D-E9EB614D2422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FA23B353-7B3C-4D05-9299-371E6464F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47270A4D-0F5B-4435-9746-81F739014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C6B271-E058-43DE-AE74-D5D6F55D7AA5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61E80DE-3F2B-4542-B563-C95EE9E404DE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EAA238C-2F06-4AAE-A3A3-516611E5AB1B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F913655-55D2-4726-BF06-35D3752D109A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0CA915-034C-42E4-8D4F-28B7F87A9B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76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DCC0C-BCB1-4C07-A562-AF4C7206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29"/>
            <a:ext cx="10515600" cy="5694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35B06-EE93-46D0-9167-91B81DFC7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4AF2B11-8239-447D-B777-E8DE3567095E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AC5688-453B-412E-92CC-8C2B5953CA91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B2AEC325-7928-4D77-8F14-B4BE53D2C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F29B6663-D7BE-47D2-B762-989A8983D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48304D-E45A-45FC-8B37-6DB4FF5346B9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BA560C0-248D-49B8-AE8D-83BF28888025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CAF86F-B443-4A67-A043-D53AF6296DDF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7CD7B5-9294-4D29-8157-D07A4D2D4AB3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4D0CB9-FFFD-47BB-B72D-9AF99AB85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7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5BBF2-7ACF-463B-B9A4-B826F59B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1" y="1228718"/>
            <a:ext cx="10515600" cy="5985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A4D7B4-73EE-4DBD-873F-0B575F28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94316"/>
            <a:ext cx="10515600" cy="399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432AE33-DFED-4FD8-BE53-7566959F3430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B53FCB9-D163-43FB-A080-0E8E0AAF718E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xmlns="" id="{8A139EC7-78AA-40EB-AC48-C7AA7666A5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AD673780-8584-4A82-9BFD-53A012FD43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63376A-7D09-4963-A97F-DC05EE7F46F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1B3A7C8-2566-45D1-AFED-45FD24CC2378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151F598-01DA-4859-AD79-9027333DC507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792CB5-45F1-42A0-AE2C-A6560CD99BEB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20BAF7-D1EE-4250-A7E8-0F903FBFD4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2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BD06A-099D-42EB-9E9D-77B90CFD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686"/>
            <a:ext cx="10515600" cy="6130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A0BE9-B9DD-4672-BD9B-DA227B2B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16645-A85D-44CA-BE60-8A2695C0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7635F3E-1E6C-4D41-892F-FDFCC853D1CE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FF527DE-0526-47F9-993E-C33431F2A994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B4105B12-F4E5-455A-92E1-8C21D2CA0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94177F6E-5560-450C-9ECE-66CFFDBD2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286ADDE-056B-441F-8B12-5B3F00A21DFF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1846B6C-FD5D-4A1F-B04E-992656AD1FEA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1135F8E-0F5F-4CE6-AE10-B1FCA142F63A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AE4E62F-46A6-4872-9110-0C44B1238655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985534-60D3-46E4-95BD-3D3F69205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9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FC4AB-9B57-41B3-871A-5A9AA634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10515600" cy="62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DFA7C-538B-4F8E-A7F8-D6621AAC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80D6E-29EF-47C1-BE0C-EEEEC37FE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07547E-760F-4FD3-BD0E-EA034E1E0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0A8122-B0B2-4B66-AC1B-607055A4C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B56E957-9AE2-4C01-A5BF-E64DDBC18113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8D98D65-D9F1-4DB2-9361-1660689772BA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xmlns="" id="{F6F689F6-D449-4ED3-99D1-36D404EA3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09130E89-7CFF-42BE-B02C-861C44E16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6309C6-3825-4A2A-8253-C297F190F721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7347F1C-366E-44BB-92AE-00C7DC70EB84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507A52-66E3-4081-8B6E-E9EAF6D63F98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B28E8A6-9468-486B-9D57-8A3F84E299F4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77272C-B9AF-477A-A122-9949B2262F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7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F89E-0479-4019-A2C3-6CE44257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62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A33D4F-7624-4271-ADF3-FACC2B2A3910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71CB27A-5B5B-4BEB-BA96-29F807125740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xmlns="" id="{4D159469-2137-45BC-8412-A02D900F7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3BAC9CC6-CAC1-4557-88DB-343DB6746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2616E5-78CA-4E61-AF8D-9CC8F4DFE6B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CB14785-7284-46F9-9CBB-93A38C250872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453204F-E80A-4C0C-882A-CDCFD5519EDE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9DC60A-E4EA-4943-81E5-9EF498AA9CA3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025C63-1607-4FA9-8EAF-FF749CFB8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8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CAB219-600E-42B6-A51E-4ED14FDB5BE2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FCF5746-40A2-4711-8E2B-1160887CA08F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xmlns="" id="{4AD6B662-7522-4F45-B877-52FC904D99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CC3C1861-06C7-4C41-9231-7F5059D76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220575-6F04-42B8-BE22-59F8A506BA10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C886510-961B-4E9F-BE3B-2057B43D708E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5B2333-2F3F-403D-A138-4E20536BBA19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6006A21-EE92-44B5-BA2A-2D3211226D2D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F97270-02FE-4D90-B286-2B56B6BB9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03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C4FFC-8A0D-4DDB-8F7C-33E1F6CF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3000"/>
            <a:ext cx="3932237" cy="914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71E13-520F-4D4E-8689-725B6B7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939E1-06BA-4AA4-900D-E2EAE7A3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4D47D-9127-4A6A-94BA-E508094B553C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88AE6B3-D553-4150-9C8A-351983D65632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8BE40403-FA54-4A6B-888F-86C9CC55B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D8AD8D8E-638F-4469-BD2F-78A907F41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7055DF-9A70-4627-A732-79260B519779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311BF66-6CF5-4E46-BB21-BAEA86339F54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327EE4F-447F-40AF-A131-1FB74736935C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D5FACA5-0840-4DC8-B9B2-814A31CE3E0D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DA2E62-5C26-4559-A205-6B3EA63ED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42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DB7FF-0983-4F74-9F00-40CA8CDE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2114"/>
            <a:ext cx="3932237" cy="9252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E7610-F522-4748-BAAF-B6A8CF795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2114"/>
            <a:ext cx="6172200" cy="4728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32EC42-0136-4200-9E06-9401E984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BC7731-29A7-46F7-9529-A344C7DD01B6}"/>
              </a:ext>
            </a:extLst>
          </p:cNvPr>
          <p:cNvGrpSpPr/>
          <p:nvPr userDrawn="1"/>
        </p:nvGrpSpPr>
        <p:grpSpPr>
          <a:xfrm>
            <a:off x="-1" y="84185"/>
            <a:ext cx="12192001" cy="756961"/>
            <a:chOff x="-1" y="84185"/>
            <a:chExt cx="12192001" cy="756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62C9695-5F93-4035-BAF9-C8D7AA053A33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xmlns="" id="{8F4DC723-7915-416A-B82C-0C0946385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14B2639E-5854-43CC-866B-31CF1C763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2F7F46-CEA5-4B8F-8522-E0990BC0E71E}"/>
              </a:ext>
            </a:extLst>
          </p:cNvPr>
          <p:cNvGrpSpPr/>
          <p:nvPr userDrawn="1"/>
        </p:nvGrpSpPr>
        <p:grpSpPr>
          <a:xfrm>
            <a:off x="-1" y="887694"/>
            <a:ext cx="12192002" cy="5916906"/>
            <a:chOff x="-1" y="887694"/>
            <a:chExt cx="12192002" cy="59169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FD593B3-6A7A-4729-875E-03D439AD3810}"/>
                </a:ext>
              </a:extLst>
            </p:cNvPr>
            <p:cNvSpPr/>
            <p:nvPr userDrawn="1"/>
          </p:nvSpPr>
          <p:spPr>
            <a:xfrm>
              <a:off x="-1" y="6508754"/>
              <a:ext cx="12192001" cy="295846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40E61-4440-4A9F-9A7A-DFCAC84732D2}"/>
                </a:ext>
              </a:extLst>
            </p:cNvPr>
            <p:cNvSpPr txBox="1"/>
            <p:nvPr userDrawn="1"/>
          </p:nvSpPr>
          <p:spPr>
            <a:xfrm>
              <a:off x="315687" y="6519640"/>
              <a:ext cx="11745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 leader in enabling a connected and digitally transformed South Africa!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7D4A99B-FA2B-402A-963D-A31DA5460E7F}"/>
                </a:ext>
              </a:extLst>
            </p:cNvPr>
            <p:cNvSpPr/>
            <p:nvPr userDrawn="1"/>
          </p:nvSpPr>
          <p:spPr>
            <a:xfrm>
              <a:off x="0" y="887694"/>
              <a:ext cx="12192001" cy="62312"/>
            </a:xfrm>
            <a:prstGeom prst="rect">
              <a:avLst/>
            </a:prstGeom>
            <a:solidFill>
              <a:srgbClr val="00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9EF6E6-AE23-4219-9CC2-823C54877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40000"/>
          </a:blip>
          <a:stretch>
            <a:fillRect/>
          </a:stretch>
        </p:blipFill>
        <p:spPr>
          <a:xfrm>
            <a:off x="0" y="1429070"/>
            <a:ext cx="12192000" cy="5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66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6C9623-75CA-4707-83C7-7C2585F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3279EC-35EC-4FA4-8660-CC2BA241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12571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19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9B906A4-11CF-9940-A22E-7A8C2D7EC97C}"/>
              </a:ext>
            </a:extLst>
          </p:cNvPr>
          <p:cNvSpPr txBox="1">
            <a:spLocks/>
          </p:cNvSpPr>
          <p:nvPr/>
        </p:nvSpPr>
        <p:spPr>
          <a:xfrm>
            <a:off x="6496497" y="1536372"/>
            <a:ext cx="5309609" cy="1675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R="0" algn="ctr" rtl="0"/>
            <a:r>
              <a:rPr lang="en-US" baseline="30000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</a:t>
            </a:r>
            <a:endParaRPr lang="en-US" i="0" u="none" strike="noStrike" baseline="30000" dirty="0">
              <a:solidFill>
                <a:srgbClr val="008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i="0" u="none" strike="noStrike" baseline="30000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DCDT 2022/23 Annual Performance Plan (APP)</a:t>
            </a:r>
            <a:endParaRPr lang="en-ZA" sz="7200" dirty="0">
              <a:solidFill>
                <a:srgbClr val="008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7356849-5999-E54F-A075-630EC9CCFD14}"/>
              </a:ext>
            </a:extLst>
          </p:cNvPr>
          <p:cNvSpPr txBox="1">
            <a:spLocks/>
          </p:cNvSpPr>
          <p:nvPr/>
        </p:nvSpPr>
        <p:spPr>
          <a:xfrm>
            <a:off x="6751036" y="5082871"/>
            <a:ext cx="5878286" cy="96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28 April 2022</a:t>
            </a:r>
            <a:endParaRPr lang="en-ZA" b="1" dirty="0">
              <a:solidFill>
                <a:srgbClr val="008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D6CA4F-E6FB-47D4-853B-4BEA236F8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1781">
            <a:off x="5130179" y="2842925"/>
            <a:ext cx="2237868" cy="2826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7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82350" y="6505575"/>
            <a:ext cx="946356" cy="266700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47C21C-5150-4011-AE44-E20CE5603C8F}" type="slidenum">
              <a:rPr lang="en-ZA" b="1" smtClean="0">
                <a:solidFill>
                  <a:schemeClr val="bg1"/>
                </a:solidFill>
              </a:rPr>
              <a:pPr algn="ctr"/>
              <a:t>10</a:t>
            </a:fld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E7D2FB-D666-4207-A268-551D44B2AF5A}"/>
              </a:ext>
            </a:extLst>
          </p:cNvPr>
          <p:cNvSpPr txBox="1"/>
          <p:nvPr/>
        </p:nvSpPr>
        <p:spPr>
          <a:xfrm>
            <a:off x="7744917" y="1270100"/>
            <a:ext cx="399987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allocation </a:t>
            </a:r>
            <a:r>
              <a:rPr kumimoji="0" lang="en-Z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 the MTEF amounts to R7,7 billion.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 the MTEF  - </a:t>
            </a:r>
            <a:r>
              <a:rPr kumimoji="0" lang="en-Z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70% of the budget allocated to Transfers to Entities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</a:t>
            </a:r>
            <a:r>
              <a:rPr lang="en-ZA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Allocated ceiling not to be exceeded without approval of Parliament. There’s a decline in the 2023/24 financial year and an increase in the 2024/25 financial year.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Goods &amp; Services </a:t>
            </a:r>
            <a:r>
              <a:rPr lang="en-ZA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Included is the allocation for the SA Connect as follows: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2022/23 – R203,857 million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2023/24 – R204,063 million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2024/25 – R212,827 million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Total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R620,747 million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F25756-A693-4DDA-A1C9-9F50976D2E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186" y="1085433"/>
            <a:ext cx="7375092" cy="2343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3FFC14-CD26-4ECE-B607-1040C7E65C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186" y="3713813"/>
            <a:ext cx="7375092" cy="2058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AEA027-A4E1-4A2F-B8FB-0A49517C6B89}"/>
              </a:ext>
            </a:extLst>
          </p:cNvPr>
          <p:cNvSpPr txBox="1"/>
          <p:nvPr/>
        </p:nvSpPr>
        <p:spPr>
          <a:xfrm>
            <a:off x="3043402" y="250529"/>
            <a:ext cx="6105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TERM ALLOCATION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5148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82350" y="6505575"/>
            <a:ext cx="946356" cy="266700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47C21C-5150-4011-AE44-E20CE5603C8F}" type="slidenum">
              <a:rPr lang="en-ZA" b="1" smtClean="0">
                <a:solidFill>
                  <a:schemeClr val="bg1"/>
                </a:solidFill>
              </a:rPr>
              <a:pPr algn="ctr"/>
              <a:t>11</a:t>
            </a:fld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5FCF5E-8B43-4782-AF80-918FFE1D2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910" y="1270728"/>
            <a:ext cx="6826521" cy="3785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9BC42E-C480-4CAB-B939-8BF798A9086A}"/>
              </a:ext>
            </a:extLst>
          </p:cNvPr>
          <p:cNvSpPr txBox="1"/>
          <p:nvPr/>
        </p:nvSpPr>
        <p:spPr>
          <a:xfrm>
            <a:off x="7692503" y="1270728"/>
            <a:ext cx="3963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allocation on transfers to Entities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 the MTEF amounts to R5,4 billion.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Transfers – </a:t>
            </a:r>
            <a:r>
              <a:rPr kumimoji="0" lang="en-Z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paid to Entities in line with the pre-approved schedule by National Treasury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D6715A-2638-434A-B9F1-10056498E0BD}"/>
              </a:ext>
            </a:extLst>
          </p:cNvPr>
          <p:cNvSpPr txBox="1"/>
          <p:nvPr/>
        </p:nvSpPr>
        <p:spPr>
          <a:xfrm>
            <a:off x="3043402" y="336726"/>
            <a:ext cx="6105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TRANSFERS</a:t>
            </a:r>
          </a:p>
        </p:txBody>
      </p:sp>
    </p:spTree>
    <p:extLst>
      <p:ext uri="{BB962C8B-B14F-4D97-AF65-F5344CB8AC3E}">
        <p14:creationId xmlns:p14="http://schemas.microsoft.com/office/powerpoint/2010/main" xmlns="" val="267779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C7ECCAC-0AFE-4FA2-B378-C13F574D6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14" y="953911"/>
            <a:ext cx="11669172" cy="55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77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377" y="3544389"/>
            <a:ext cx="1837509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95A3B4-04D8-4123-9E01-40C02F5938AA}"/>
              </a:ext>
            </a:extLst>
          </p:cNvPr>
          <p:cNvSpPr txBox="1"/>
          <p:nvPr/>
        </p:nvSpPr>
        <p:spPr>
          <a:xfrm>
            <a:off x="2354105" y="347474"/>
            <a:ext cx="784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DCDT VISION, MISSIOM AND MANDATE</a:t>
            </a:r>
            <a:endParaRPr lang="en-ZA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A17F37D-15A9-4184-8EF2-C74066B1ACA2}"/>
              </a:ext>
            </a:extLst>
          </p:cNvPr>
          <p:cNvSpPr/>
          <p:nvPr/>
        </p:nvSpPr>
        <p:spPr>
          <a:xfrm>
            <a:off x="775957" y="1246839"/>
            <a:ext cx="10437030" cy="1367625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pPr algn="ctr"/>
            <a:endParaRPr 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leader in enabling a connected and digitally transformed South Africa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9B61F60-C89D-46A5-95DA-DE1A42F6008D}"/>
              </a:ext>
            </a:extLst>
          </p:cNvPr>
          <p:cNvSpPr/>
          <p:nvPr/>
        </p:nvSpPr>
        <p:spPr>
          <a:xfrm>
            <a:off x="756907" y="3052164"/>
            <a:ext cx="10437029" cy="1367625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ctr"/>
            <a:endParaRPr 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SA’s inclusive digital transformation journey through creating an enabling environment towards a digital society to foster socio-economic growth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97FE0D4-8C81-4133-AC4A-4AA39721866A}"/>
              </a:ext>
            </a:extLst>
          </p:cNvPr>
          <p:cNvSpPr/>
          <p:nvPr/>
        </p:nvSpPr>
        <p:spPr>
          <a:xfrm>
            <a:off x="747382" y="4870198"/>
            <a:ext cx="10437029" cy="1367625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MANDATE:</a:t>
            </a:r>
          </a:p>
          <a:p>
            <a:pPr algn="ctr"/>
            <a:endParaRPr 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lead South Africa’s digital transformation to achieve digital inclusion that must result in economic growth through creating an enabling policy and regulatory environment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6A1191-0B84-43F1-8C46-113390C08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1781">
            <a:off x="10093866" y="1140506"/>
            <a:ext cx="1814472" cy="229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67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ECF-2A6F-45E6-AB49-8F910AB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38" y="214497"/>
            <a:ext cx="8092422" cy="5985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STATEMENT &amp; OUTCOMES</a:t>
            </a:r>
            <a:endParaRPr lang="en-ZA" sz="2400" dirty="0">
              <a:solidFill>
                <a:srgbClr val="008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7874A0-ECDC-4B55-94FE-E32621EC21A0}"/>
              </a:ext>
            </a:extLst>
          </p:cNvPr>
          <p:cNvGrpSpPr/>
          <p:nvPr/>
        </p:nvGrpSpPr>
        <p:grpSpPr>
          <a:xfrm>
            <a:off x="2122769" y="1012916"/>
            <a:ext cx="7140074" cy="5073522"/>
            <a:chOff x="-3269" y="-120256"/>
            <a:chExt cx="5791848" cy="53507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66E4210-25C4-49D5-A1F3-A73C836B070E}"/>
                </a:ext>
              </a:extLst>
            </p:cNvPr>
            <p:cNvSpPr/>
            <p:nvPr/>
          </p:nvSpPr>
          <p:spPr>
            <a:xfrm>
              <a:off x="626104" y="-120256"/>
              <a:ext cx="4354003" cy="914400"/>
            </a:xfrm>
            <a:prstGeom prst="rect">
              <a:avLst/>
            </a:prstGeom>
            <a:solidFill>
              <a:srgbClr val="119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u="sng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 STATEMENT</a:t>
              </a:r>
              <a:endParaRPr lang="en-Z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DIGITALLY ENABLED, INCLUSIVE AND COMPETITIVE ECONOMY AND SOCIETY</a:t>
              </a:r>
              <a:endParaRPr lang="en-Z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xmlns="" id="{204039E7-F636-4175-9E60-0CB4F3CFDC9C}"/>
                </a:ext>
              </a:extLst>
            </p:cNvPr>
            <p:cNvSpPr/>
            <p:nvPr/>
          </p:nvSpPr>
          <p:spPr>
            <a:xfrm>
              <a:off x="2476906" y="933856"/>
              <a:ext cx="791845" cy="6407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AED9BA9-D16A-499B-9F81-8D1103649320}"/>
                </a:ext>
              </a:extLst>
            </p:cNvPr>
            <p:cNvSpPr/>
            <p:nvPr/>
          </p:nvSpPr>
          <p:spPr>
            <a:xfrm>
              <a:off x="4507149" y="1562911"/>
              <a:ext cx="1281430" cy="1705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 4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Performing and Sustainable Portfolio to enable Achievement of their Respective Mandates</a:t>
              </a:r>
              <a:endParaRPr lang="en-Z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9BDD56A-0247-4ED5-BF98-FBD0C295B51F}"/>
                </a:ext>
              </a:extLst>
            </p:cNvPr>
            <p:cNvSpPr/>
            <p:nvPr/>
          </p:nvSpPr>
          <p:spPr>
            <a:xfrm>
              <a:off x="-3269" y="1608308"/>
              <a:ext cx="1281430" cy="1705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 1: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Enabling Digital Transformation Policies, Strategies and Regulation</a:t>
              </a:r>
              <a:endParaRPr lang="en-Z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xmlns="" id="{C2CB6F83-4559-40AA-B922-80901B008501}"/>
                </a:ext>
              </a:extLst>
            </p:cNvPr>
            <p:cNvSpPr/>
            <p:nvPr/>
          </p:nvSpPr>
          <p:spPr>
            <a:xfrm>
              <a:off x="1809345" y="1608308"/>
              <a:ext cx="2166620" cy="1367790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DCDT OUTCOMES</a:t>
              </a:r>
              <a:endPara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D21ED203-2CB8-47CA-BE4E-101234C54513}"/>
                </a:ext>
              </a:extLst>
            </p:cNvPr>
            <p:cNvSpPr/>
            <p:nvPr/>
          </p:nvSpPr>
          <p:spPr>
            <a:xfrm>
              <a:off x="1342417" y="3690026"/>
              <a:ext cx="1382230" cy="15405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 2: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Increased Access to Secure Digital Infrastructure &amp; Services</a:t>
              </a:r>
              <a:endParaRPr lang="en-Z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4FCE27D-EBDA-42B8-BB8C-8D1EF9DB48C3}"/>
              </a:ext>
            </a:extLst>
          </p:cNvPr>
          <p:cNvSpPr/>
          <p:nvPr/>
        </p:nvSpPr>
        <p:spPr>
          <a:xfrm>
            <a:off x="6156450" y="4625755"/>
            <a:ext cx="1579720" cy="1460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3:</a:t>
            </a: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Digitally Transformed Economy and Society</a:t>
            </a:r>
            <a:endParaRPr lang="en-ZA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01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182991C-59BD-426B-B0CB-D4EFC14645BB}"/>
              </a:ext>
            </a:extLst>
          </p:cNvPr>
          <p:cNvSpPr txBox="1">
            <a:spLocks/>
          </p:cNvSpPr>
          <p:nvPr/>
        </p:nvSpPr>
        <p:spPr>
          <a:xfrm>
            <a:off x="1559018" y="233584"/>
            <a:ext cx="7932716" cy="598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en-US" sz="2000" kern="0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2022/23 ANNUAL PERFORMANCE PLAN </a:t>
            </a:r>
            <a:endParaRPr lang="en-US" sz="2000" b="1" kern="0" dirty="0">
              <a:solidFill>
                <a:srgbClr val="008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FF43552-F89E-47C0-A1C3-7B649B4C1E4D}"/>
              </a:ext>
            </a:extLst>
          </p:cNvPr>
          <p:cNvSpPr/>
          <p:nvPr/>
        </p:nvSpPr>
        <p:spPr>
          <a:xfrm>
            <a:off x="622995" y="1591521"/>
            <a:ext cx="1708630" cy="4397461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STATEMENT:</a:t>
            </a:r>
          </a:p>
          <a:p>
            <a:pPr algn="ctr"/>
            <a:endParaRPr lang="en-Z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DIGITALLY ENABLED, INCLUSIVE AND COMPETITIVE ECONOMY AND SOCIETY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A826E43-9821-4E84-90AB-3205765F3030}"/>
              </a:ext>
            </a:extLst>
          </p:cNvPr>
          <p:cNvSpPr/>
          <p:nvPr/>
        </p:nvSpPr>
        <p:spPr>
          <a:xfrm>
            <a:off x="2674281" y="1591521"/>
            <a:ext cx="4530181" cy="913709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 Digital Transformation Policies, Strategies and Regulation</a:t>
            </a:r>
            <a:endParaRPr lang="en-ZA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4F6CB-DFA2-4585-83EE-40706BF55BBD}"/>
              </a:ext>
            </a:extLst>
          </p:cNvPr>
          <p:cNvSpPr/>
          <p:nvPr/>
        </p:nvSpPr>
        <p:spPr>
          <a:xfrm>
            <a:off x="2674281" y="2726473"/>
            <a:ext cx="4562734" cy="913710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Access to Secure Digital Infrastructure &amp; Services</a:t>
            </a:r>
            <a:endParaRPr lang="en-ZA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856D56D-E39E-4B01-BC89-CA995CDA02CD}"/>
              </a:ext>
            </a:extLst>
          </p:cNvPr>
          <p:cNvSpPr/>
          <p:nvPr/>
        </p:nvSpPr>
        <p:spPr>
          <a:xfrm>
            <a:off x="2674281" y="3861426"/>
            <a:ext cx="4562734" cy="912963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3: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Digitally Transformed Economy and Society</a:t>
            </a:r>
            <a:endParaRPr lang="en-ZA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53E7A8D-8868-4A9F-9CE5-158375FC6FD8}"/>
              </a:ext>
            </a:extLst>
          </p:cNvPr>
          <p:cNvSpPr/>
          <p:nvPr/>
        </p:nvSpPr>
        <p:spPr>
          <a:xfrm>
            <a:off x="2674281" y="4950371"/>
            <a:ext cx="4562734" cy="1038612"/>
          </a:xfrm>
          <a:prstGeom prst="roundRect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4: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Performing and Sustainable Portfolio to enable Achievement of their Respective Mandates</a:t>
            </a:r>
            <a:endParaRPr lang="en-ZA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A611BA5-CEF7-4829-AFAF-E9A6EE9CE5E4}"/>
              </a:ext>
            </a:extLst>
          </p:cNvPr>
          <p:cNvSpPr/>
          <p:nvPr/>
        </p:nvSpPr>
        <p:spPr>
          <a:xfrm>
            <a:off x="7551952" y="1591521"/>
            <a:ext cx="2045944" cy="9137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Targets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2022/23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D619CF2-A514-42E5-832A-08F8CD465995}"/>
              </a:ext>
            </a:extLst>
          </p:cNvPr>
          <p:cNvSpPr/>
          <p:nvPr/>
        </p:nvSpPr>
        <p:spPr>
          <a:xfrm>
            <a:off x="7551952" y="2807724"/>
            <a:ext cx="2045944" cy="9137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Targets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2022/23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3B6025-47D7-4646-8451-B55DD748FBEA}"/>
              </a:ext>
            </a:extLst>
          </p:cNvPr>
          <p:cNvSpPr/>
          <p:nvPr/>
        </p:nvSpPr>
        <p:spPr>
          <a:xfrm>
            <a:off x="7551952" y="3861426"/>
            <a:ext cx="2045944" cy="9137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Targets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2022/23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A627653-A721-485A-A848-D05480D85D1B}"/>
              </a:ext>
            </a:extLst>
          </p:cNvPr>
          <p:cNvSpPr/>
          <p:nvPr/>
        </p:nvSpPr>
        <p:spPr>
          <a:xfrm>
            <a:off x="7579671" y="5012822"/>
            <a:ext cx="2045944" cy="9137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APP Targets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Z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2022/23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544F8FB-DE0D-4515-AF3A-DA5BE9D8ED3E}"/>
              </a:ext>
            </a:extLst>
          </p:cNvPr>
          <p:cNvSpPr/>
          <p:nvPr/>
        </p:nvSpPr>
        <p:spPr>
          <a:xfrm>
            <a:off x="10122408" y="2807724"/>
            <a:ext cx="1355157" cy="1362456"/>
          </a:xfrm>
          <a:prstGeom prst="ellipse">
            <a:avLst/>
          </a:prstGeom>
          <a:solidFill>
            <a:srgbClr val="119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 Targets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58856AE-1873-4D10-90C8-1AACD5878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2111" y="3839121"/>
            <a:ext cx="155575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643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377" y="3544389"/>
            <a:ext cx="1837509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8FF273-38F1-41DC-9C6F-225B0A4C437F}"/>
              </a:ext>
            </a:extLst>
          </p:cNvPr>
          <p:cNvSpPr/>
          <p:nvPr/>
        </p:nvSpPr>
        <p:spPr>
          <a:xfrm>
            <a:off x="2638311" y="300058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DCDT 2022/23 PRIORITIES</a:t>
            </a:r>
            <a:r>
              <a:rPr lang="en-US" sz="28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xmlns="" id="{B9C88405-44FB-4B74-A572-514C3B508D6F}"/>
              </a:ext>
            </a:extLst>
          </p:cNvPr>
          <p:cNvSpPr/>
          <p:nvPr/>
        </p:nvSpPr>
        <p:spPr>
          <a:xfrm>
            <a:off x="504825" y="1162844"/>
            <a:ext cx="11182349" cy="646445"/>
          </a:xfrm>
          <a:prstGeom prst="roundRect">
            <a:avLst/>
          </a:prstGeom>
          <a:solidFill>
            <a:srgbClr val="119F6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Digital Transformation Policies, Strategies and Regulations </a:t>
            </a:r>
            <a:endParaRPr lang="en-US" sz="1200" kern="0" dirty="0">
              <a:solidFill>
                <a:schemeClr val="bg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B50794-1C52-41EC-9505-53D6451FA757}"/>
              </a:ext>
            </a:extLst>
          </p:cNvPr>
          <p:cNvSpPr txBox="1"/>
          <p:nvPr/>
        </p:nvSpPr>
        <p:spPr>
          <a:xfrm>
            <a:off x="504826" y="1864428"/>
            <a:ext cx="11415930" cy="5312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Country Positions developed and approved to support the National ICT priorities focused BRICS, ITU-PP 22 and WTDC</a:t>
            </a:r>
            <a:endParaRPr lang="en-ZA" sz="15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Audio Visual White Paper submitted to Cabinet for approval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Direction on the discontinuation of analogue TV sets from domestic production and imports developed</a:t>
            </a:r>
            <a:endParaRPr lang="en-ZA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Postbank Amendment Bill monitored in Parliamentary process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Draft Regulatory Reform Policy developed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SABC Bill submitted to Cabinet for approval to introduce in Parliament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Disestablishment of USAASA undertaken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Digital Economy Strategy developed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South African Post Office (SAPO) Amendment Bill submitted to Cabinet for approval to introduce in Parliament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Draft National Clou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d Computing Policy submitted to Minister for approval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Strategy developed to leverage delivery of services through 5G and Wi-Fi 6 to stimulate the digital economy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Policy to discontinue GMS phones developed and submitted for approval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Electronic Communications Amendment Bill submitted to Cluster and Cabinet for public consultation approval</a:t>
            </a: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5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5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27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377" y="3544389"/>
            <a:ext cx="1837509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8FF273-38F1-41DC-9C6F-225B0A4C437F}"/>
              </a:ext>
            </a:extLst>
          </p:cNvPr>
          <p:cNvSpPr/>
          <p:nvPr/>
        </p:nvSpPr>
        <p:spPr>
          <a:xfrm>
            <a:off x="2667054" y="386819"/>
            <a:ext cx="4237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DCDT 2022/23 PRIORITIES  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xmlns="" id="{B9C88405-44FB-4B74-A572-514C3B508D6F}"/>
              </a:ext>
            </a:extLst>
          </p:cNvPr>
          <p:cNvSpPr/>
          <p:nvPr/>
        </p:nvSpPr>
        <p:spPr>
          <a:xfrm>
            <a:off x="504825" y="1162844"/>
            <a:ext cx="11182349" cy="646445"/>
          </a:xfrm>
          <a:prstGeom prst="roundRect">
            <a:avLst/>
          </a:prstGeom>
          <a:solidFill>
            <a:srgbClr val="119F6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Secure Digital Infrastructure &amp;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555EF-1571-4241-9F62-90431E282EB3}"/>
              </a:ext>
            </a:extLst>
          </p:cNvPr>
          <p:cNvSpPr txBox="1"/>
          <p:nvPr/>
        </p:nvSpPr>
        <p:spPr>
          <a:xfrm>
            <a:off x="361949" y="2123649"/>
            <a:ext cx="11258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ZA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revised SA Connect Model coordinated on the funded sites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Rapid deployment of digital infrastructure coordinated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strategic national cybersecurity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services monitored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Household Migration and Analogue Switch-off for the Broadcasting Digital Migration coordinated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households registered after 31 October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Policy Direction for 5G deployment developed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social obligations for new spectrum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holders monitored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Second Draft SA Preliminary Positions for WRC-23 developed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4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377" y="3544389"/>
            <a:ext cx="1837509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8FF273-38F1-41DC-9C6F-225B0A4C437F}"/>
              </a:ext>
            </a:extLst>
          </p:cNvPr>
          <p:cNvSpPr/>
          <p:nvPr/>
        </p:nvSpPr>
        <p:spPr>
          <a:xfrm>
            <a:off x="2520749" y="371740"/>
            <a:ext cx="4237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DCDT 2022/23 PRIORITIES  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xmlns="" id="{B9C88405-44FB-4B74-A572-514C3B508D6F}"/>
              </a:ext>
            </a:extLst>
          </p:cNvPr>
          <p:cNvSpPr/>
          <p:nvPr/>
        </p:nvSpPr>
        <p:spPr>
          <a:xfrm>
            <a:off x="504825" y="1162844"/>
            <a:ext cx="11182349" cy="646445"/>
          </a:xfrm>
          <a:prstGeom prst="roundRect">
            <a:avLst/>
          </a:prstGeom>
          <a:solidFill>
            <a:srgbClr val="119F6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3: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Digitally Transformed Economy and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A528AB-BB41-4218-B6F0-C4E5C03B3594}"/>
              </a:ext>
            </a:extLst>
          </p:cNvPr>
          <p:cNvSpPr txBox="1"/>
          <p:nvPr/>
        </p:nvSpPr>
        <p:spPr>
          <a:xfrm>
            <a:off x="504825" y="1972947"/>
            <a:ext cx="1106805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identified international programmes to support the digital economy initiatives coordinated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Study on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ost to Communicate conducted to inform the revision o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 the data costs and recommendations stemming from the study implemented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National e-Government Strategy and Roadmap, with a focus on a Single Portal for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prioritised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government services coordinated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Digital and Future Skills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facilitated and monitored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Green Paper developed on Digital Government Act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and Future Skill training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coordinated through local and international Public and Private Partnerships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Establishment of the 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rtificial Intelligence (AI) coordinated  AI Strategy developed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Economy Master Plan approved and implemented.</a:t>
            </a:r>
          </a:p>
          <a:p>
            <a:pPr algn="l">
              <a:lnSpc>
                <a:spcPct val="150000"/>
              </a:lnSpc>
            </a:pPr>
            <a:endParaRPr lang="en-US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ZA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25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377" y="3544389"/>
            <a:ext cx="1837509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8FF273-38F1-41DC-9C6F-225B0A4C437F}"/>
              </a:ext>
            </a:extLst>
          </p:cNvPr>
          <p:cNvSpPr/>
          <p:nvPr/>
        </p:nvSpPr>
        <p:spPr>
          <a:xfrm>
            <a:off x="2554084" y="343552"/>
            <a:ext cx="415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DCDT 2022/23 PRIORITIES 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xmlns="" id="{B9C88405-44FB-4B74-A572-514C3B508D6F}"/>
              </a:ext>
            </a:extLst>
          </p:cNvPr>
          <p:cNvSpPr/>
          <p:nvPr/>
        </p:nvSpPr>
        <p:spPr>
          <a:xfrm>
            <a:off x="504825" y="1162844"/>
            <a:ext cx="11182349" cy="646445"/>
          </a:xfrm>
          <a:prstGeom prst="roundRect">
            <a:avLst/>
          </a:prstGeom>
          <a:solidFill>
            <a:srgbClr val="119F6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4: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Performing and Sustainable Portfolio to enable Achievement of their Respective Mandates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654D1E-58BC-4480-9236-F13CA1A9BAAF}"/>
              </a:ext>
            </a:extLst>
          </p:cNvPr>
          <p:cNvSpPr txBox="1"/>
          <p:nvPr/>
        </p:nvSpPr>
        <p:spPr>
          <a:xfrm>
            <a:off x="671512" y="1911005"/>
            <a:ext cx="1084897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Digital transformation strategy initiative implemented (Work Flow Management System)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Departmental and SOC’s GDYC Responsive Programmes  monitored  in line with National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DCDT integrated action plan in support of the implementation of National Strategic Plan (NSP) on gender-based violence coordinated focusing on Prevention, Reporting and Economic Power Pillars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District Development Model  (DDM)  plan in the prioritised District/ Metros implemented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Consolidated performance monitoring and reporting for the Portfolio developed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recommendations from analysis of Departmental &amp; Public Entities Performance Reports coordinated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Tabling of submitted Annual Performance Plans of Public Entities  in line with the MTSF in line with the MTSF facilitated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Monitoring and evaluation of the Performance Management System for ICASA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Councillors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facilitated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37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D39DF8-293E-49ED-8B3F-355AE6F60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28800"/>
            <a:ext cx="6094476" cy="158547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 b="1">
                <a:latin typeface="+mn-lt"/>
              </a:defRPr>
            </a:lvl1pPr>
          </a:lstStyle>
          <a:p>
            <a:r>
              <a:rPr lang="en-US" sz="4400" dirty="0"/>
              <a:t> </a:t>
            </a:r>
            <a:endParaRPr lang="en-ZA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DB97CA-E1F4-4D7B-A815-0A677C9CEA44}"/>
              </a:ext>
            </a:extLst>
          </p:cNvPr>
          <p:cNvSpPr txBox="1"/>
          <p:nvPr/>
        </p:nvSpPr>
        <p:spPr>
          <a:xfrm>
            <a:off x="5525262" y="1463228"/>
            <a:ext cx="62042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INFORMATION</a:t>
            </a:r>
            <a:br>
              <a:rPr lang="en-US" sz="32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8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2022/23 FINANCIAL YEAR</a:t>
            </a:r>
            <a:endParaRPr lang="en-ZA" sz="3200" b="1" dirty="0">
              <a:solidFill>
                <a:srgbClr val="0082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6082D0-3266-440F-BFAF-47A41308F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1781">
            <a:off x="8260581" y="3144587"/>
            <a:ext cx="2044883" cy="2688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64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CDT Presentation template A2.potx" id="{8955172C-8CC4-40B9-9BAD-707C47F4101B}" vid="{DFBB2397-AC13-438B-B9F6-472F4FAD31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19854</TotalTime>
  <Words>846</Words>
  <Application>Microsoft Office PowerPoint</Application>
  <PresentationFormat>Custom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IMPACT STATEMENT &amp; OUTCOMES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26</cp:revision>
  <dcterms:created xsi:type="dcterms:W3CDTF">2021-09-15T08:41:04Z</dcterms:created>
  <dcterms:modified xsi:type="dcterms:W3CDTF">2022-05-06T08:50:22Z</dcterms:modified>
</cp:coreProperties>
</file>