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57"/>
  </p:notesMasterIdLst>
  <p:sldIdLst>
    <p:sldId id="2153" r:id="rId4"/>
    <p:sldId id="2293" r:id="rId5"/>
    <p:sldId id="2145" r:id="rId6"/>
    <p:sldId id="2166" r:id="rId7"/>
    <p:sldId id="2195" r:id="rId8"/>
    <p:sldId id="2151" r:id="rId9"/>
    <p:sldId id="2197" r:id="rId10"/>
    <p:sldId id="2198" r:id="rId11"/>
    <p:sldId id="2196" r:id="rId12"/>
    <p:sldId id="2199" r:id="rId13"/>
    <p:sldId id="2209" r:id="rId14"/>
    <p:sldId id="2158" r:id="rId15"/>
    <p:sldId id="2211" r:id="rId16"/>
    <p:sldId id="2219" r:id="rId17"/>
    <p:sldId id="2214" r:id="rId18"/>
    <p:sldId id="2221" r:id="rId19"/>
    <p:sldId id="2220" r:id="rId20"/>
    <p:sldId id="2215" r:id="rId21"/>
    <p:sldId id="2217" r:id="rId22"/>
    <p:sldId id="2202" r:id="rId23"/>
    <p:sldId id="2203" r:id="rId24"/>
    <p:sldId id="2204" r:id="rId25"/>
    <p:sldId id="2218" r:id="rId26"/>
    <p:sldId id="2200" r:id="rId27"/>
    <p:sldId id="2269" r:id="rId28"/>
    <p:sldId id="2174" r:id="rId29"/>
    <p:sldId id="2180" r:id="rId30"/>
    <p:sldId id="2270" r:id="rId31"/>
    <p:sldId id="2176" r:id="rId32"/>
    <p:sldId id="2175" r:id="rId33"/>
    <p:sldId id="2183" r:id="rId34"/>
    <p:sldId id="2178" r:id="rId35"/>
    <p:sldId id="2184" r:id="rId36"/>
    <p:sldId id="2273" r:id="rId37"/>
    <p:sldId id="2182" r:id="rId38"/>
    <p:sldId id="2187" r:id="rId39"/>
    <p:sldId id="2185" r:id="rId40"/>
    <p:sldId id="2188" r:id="rId41"/>
    <p:sldId id="2189" r:id="rId42"/>
    <p:sldId id="2190" r:id="rId43"/>
    <p:sldId id="2191" r:id="rId44"/>
    <p:sldId id="2193" r:id="rId45"/>
    <p:sldId id="2194" r:id="rId46"/>
    <p:sldId id="2275" r:id="rId47"/>
    <p:sldId id="2296" r:id="rId48"/>
    <p:sldId id="2297" r:id="rId49"/>
    <p:sldId id="2298" r:id="rId50"/>
    <p:sldId id="2299" r:id="rId51"/>
    <p:sldId id="2300" r:id="rId52"/>
    <p:sldId id="2301" r:id="rId53"/>
    <p:sldId id="2147" r:id="rId54"/>
    <p:sldId id="2152" r:id="rId55"/>
    <p:sldId id="2150" r:id="rId56"/>
  </p:sldIdLst>
  <p:sldSz cx="9144000" cy="6858000" type="screen4x3"/>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64B"/>
    <a:srgbClr val="006600"/>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9" autoAdjust="0"/>
    <p:restoredTop sz="0"/>
  </p:normalViewPr>
  <p:slideViewPr>
    <p:cSldViewPr>
      <p:cViewPr varScale="1">
        <p:scale>
          <a:sx n="51" d="100"/>
          <a:sy n="51" d="100"/>
        </p:scale>
        <p:origin x="-102" y="-456"/>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4.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00" b="1" i="0" u="none" strike="noStrike" kern="1200" cap="none" spc="50" normalizeH="0" baseline="0">
                <a:solidFill>
                  <a:schemeClr val="tx1">
                    <a:lumMod val="65000"/>
                    <a:lumOff val="35000"/>
                  </a:schemeClr>
                </a:solidFill>
                <a:latin typeface="Arial" panose="020B0604020202020204" pitchFamily="34" charset="0"/>
                <a:ea typeface="+mj-ea"/>
                <a:cs typeface="Arial" panose="020B0604020202020204" pitchFamily="34" charset="0"/>
              </a:defRPr>
            </a:pPr>
            <a:r>
              <a:rPr lang="en-ZA" sz="1800" b="1" dirty="0"/>
              <a:t>R’000</a:t>
            </a:r>
          </a:p>
        </c:rich>
      </c:tx>
      <c:spPr>
        <a:solidFill>
          <a:schemeClr val="accent1">
            <a:lumMod val="20000"/>
            <a:lumOff val="80000"/>
          </a:schemeClr>
        </a:solidFill>
        <a:ln>
          <a:noFill/>
        </a:ln>
        <a:effectLst/>
        <a:scene3d>
          <a:camera prst="orthographicFront"/>
          <a:lightRig rig="threePt" dir="t"/>
        </a:scene3d>
        <a:sp3d>
          <a:bevelT/>
        </a:sp3d>
      </c:spPr>
    </c:title>
    <c:plotArea>
      <c:layout/>
      <c:barChart>
        <c:barDir val="col"/>
        <c:grouping val="clustered"/>
        <c:ser>
          <c:idx val="0"/>
          <c:order val="0"/>
          <c:tx>
            <c:strRef>
              <c:f>'COE &amp; Goods and services trends'!$D$14</c:f>
              <c:strCache>
                <c:ptCount val="1"/>
                <c:pt idx="0">
                  <c:v>Total Expenditure</c:v>
                </c:pt>
              </c:strCache>
            </c:strRef>
          </c:tx>
          <c:spPr>
            <a:solidFill>
              <a:schemeClr val="accent5">
                <a:lumMod val="75000"/>
              </a:schemeClr>
            </a:solidFill>
            <a:ln>
              <a:noFill/>
            </a:ln>
            <a:effectLst/>
            <a:scene3d>
              <a:camera prst="orthographicFront"/>
              <a:lightRig rig="threePt" dir="t"/>
            </a:scene3d>
            <a:sp3d>
              <a:bevelT/>
            </a:sp3d>
          </c:spPr>
          <c:dLbls>
            <c:dLbl>
              <c:idx val="6"/>
              <c:layout>
                <c:manualLayout>
                  <c:x val="1.1111111111111011E-2"/>
                  <c:y val="-1.3468013468013502E-2"/>
                </c:manualLayout>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5EE-4174-B421-82D1DF39CF99}"/>
                </c:ext>
              </c:extLst>
            </c:dLbl>
            <c:numFmt formatCode="#,##0_ ;[Red]\-#,##0\ "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5">
                    <a:lumMod val="75000"/>
                  </a:schemeClr>
                </a:solidFill>
              </a:ln>
              <a:effectLst/>
            </c:spPr>
            <c:trendlineType val="linear"/>
          </c:trendline>
          <c:cat>
            <c:strRef>
              <c:f>'COE &amp; Goods and services trends'!$E$13:$K$13</c:f>
              <c:strCache>
                <c:ptCount val="7"/>
                <c:pt idx="0">
                  <c:v>2018/19</c:v>
                </c:pt>
                <c:pt idx="1">
                  <c:v>2019/20</c:v>
                </c:pt>
                <c:pt idx="2">
                  <c:v>2020/21</c:v>
                </c:pt>
                <c:pt idx="3">
                  <c:v>2021/22</c:v>
                </c:pt>
                <c:pt idx="4">
                  <c:v>2022/23</c:v>
                </c:pt>
                <c:pt idx="5">
                  <c:v>2023/24</c:v>
                </c:pt>
                <c:pt idx="6">
                  <c:v>2024/25</c:v>
                </c:pt>
              </c:strCache>
            </c:strRef>
          </c:cat>
          <c:val>
            <c:numRef>
              <c:f>'COE &amp; Goods and services trends'!$E$14:$K$14</c:f>
              <c:numCache>
                <c:formatCode>_(* #,##0_);_(* \(#,##0\);_(* "-"??_);_(@_)</c:formatCode>
                <c:ptCount val="7"/>
                <c:pt idx="0">
                  <c:v>1206446</c:v>
                </c:pt>
                <c:pt idx="1">
                  <c:v>2025730</c:v>
                </c:pt>
                <c:pt idx="2">
                  <c:v>2061632</c:v>
                </c:pt>
                <c:pt idx="3">
                  <c:v>2401542</c:v>
                </c:pt>
                <c:pt idx="4">
                  <c:v>2305319</c:v>
                </c:pt>
                <c:pt idx="5">
                  <c:v>2282364</c:v>
                </c:pt>
                <c:pt idx="6">
                  <c:v>2367578</c:v>
                </c:pt>
              </c:numCache>
            </c:numRef>
          </c:val>
          <c:extLst xmlns:c16r2="http://schemas.microsoft.com/office/drawing/2015/06/chart">
            <c:ext xmlns:c16="http://schemas.microsoft.com/office/drawing/2014/chart" uri="{C3380CC4-5D6E-409C-BE32-E72D297353CC}">
              <c16:uniqueId val="{00000001-1678-4125-A7D1-42393AF989C4}"/>
            </c:ext>
          </c:extLst>
        </c:ser>
        <c:dLbls>
          <c:showVal val="1"/>
        </c:dLbls>
        <c:gapWidth val="80"/>
        <c:overlap val="25"/>
        <c:axId val="166845824"/>
        <c:axId val="166851712"/>
      </c:barChart>
      <c:catAx>
        <c:axId val="166845824"/>
        <c:scaling>
          <c:orientation val="minMax"/>
        </c:scaling>
        <c:axPos val="b"/>
        <c:numFmt formatCode="General" sourceLinked="1"/>
        <c:maj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cap="none" spc="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6851712"/>
        <c:crosses val="autoZero"/>
        <c:auto val="1"/>
        <c:lblAlgn val="ctr"/>
        <c:lblOffset val="100"/>
      </c:catAx>
      <c:valAx>
        <c:axId val="166851712"/>
        <c:scaling>
          <c:orientation val="minMax"/>
        </c:scaling>
        <c:axPos val="l"/>
        <c:majorGridlines>
          <c:spPr>
            <a:ln w="9525" cap="flat" cmpd="sng" algn="ctr">
              <a:solidFill>
                <a:schemeClr val="tx1">
                  <a:lumMod val="5000"/>
                  <a:lumOff val="95000"/>
                </a:schemeClr>
              </a:solidFill>
              <a:round/>
            </a:ln>
            <a:effectLst/>
          </c:spPr>
        </c:majorGridlines>
        <c:numFmt formatCode="_(* #,##0_);_(* \(#,##0\);_(* &quot;-&quot;??_);_(@_)" sourceLinked="1"/>
        <c:majorTickMark val="none"/>
        <c:tickLblPos val="nextTo"/>
        <c:spPr>
          <a:noFill/>
          <a:ln>
            <a:noFill/>
          </a:ln>
          <a:effectLst/>
        </c:spPr>
        <c:txPr>
          <a:bodyPr rot="-60000000" spcFirstLastPara="1" vertOverflow="ellipsis" vert="horz" wrap="square" anchor="ctr" anchorCtr="1"/>
          <a:lstStyle/>
          <a:p>
            <a:pPr>
              <a:defRPr sz="1200" b="1" i="0" u="none" strike="noStrike" kern="1200" spc="2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684582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chemeClr val="accent3">
        <a:lumMod val="20000"/>
        <a:lumOff val="80000"/>
      </a:schemeClr>
    </a:solidFill>
    <a:ln>
      <a:noFill/>
    </a:ln>
    <a:effectLst/>
    <a:scene3d>
      <a:camera prst="orthographicFront"/>
      <a:lightRig rig="threePt" dir="t"/>
    </a:scene3d>
    <a:sp3d>
      <a:bevelT/>
    </a:sp3d>
  </c:spPr>
  <c:txPr>
    <a:bodyPr/>
    <a:lstStyle/>
    <a:p>
      <a:pPr>
        <a:defRPr sz="1200">
          <a:latin typeface="Arial" panose="020B0604020202020204" pitchFamily="34" charset="0"/>
          <a:cs typeface="Arial" panose="020B060402020202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00" b="1" i="0" u="none" strike="noStrike" kern="1200" cap="none" spc="50" normalizeH="0" baseline="0">
                <a:solidFill>
                  <a:schemeClr val="tx1">
                    <a:lumMod val="65000"/>
                    <a:lumOff val="35000"/>
                  </a:schemeClr>
                </a:solidFill>
                <a:latin typeface="Arial" panose="020B0604020202020204" pitchFamily="34" charset="0"/>
                <a:ea typeface="+mj-ea"/>
                <a:cs typeface="Arial" panose="020B0604020202020204" pitchFamily="34" charset="0"/>
              </a:defRPr>
            </a:pPr>
            <a:r>
              <a:rPr lang="en-ZA" sz="1800" b="1" dirty="0"/>
              <a:t>R’000</a:t>
            </a:r>
          </a:p>
        </c:rich>
      </c:tx>
      <c:spPr>
        <a:solidFill>
          <a:schemeClr val="accent3">
            <a:lumMod val="60000"/>
            <a:lumOff val="40000"/>
          </a:schemeClr>
        </a:solidFill>
        <a:ln>
          <a:noFill/>
        </a:ln>
        <a:effectLst/>
        <a:scene3d>
          <a:camera prst="orthographicFront"/>
          <a:lightRig rig="threePt" dir="t"/>
        </a:scene3d>
        <a:sp3d>
          <a:bevelT/>
        </a:sp3d>
      </c:spPr>
    </c:title>
    <c:plotArea>
      <c:layout/>
      <c:barChart>
        <c:barDir val="col"/>
        <c:grouping val="clustered"/>
        <c:ser>
          <c:idx val="0"/>
          <c:order val="0"/>
          <c:tx>
            <c:strRef>
              <c:f>'COE &amp; Goods and services trends'!$D$15</c:f>
              <c:strCache>
                <c:ptCount val="1"/>
                <c:pt idx="0">
                  <c:v>Total Revenue</c:v>
                </c:pt>
              </c:strCache>
            </c:strRef>
          </c:tx>
          <c:spPr>
            <a:solidFill>
              <a:schemeClr val="accent3">
                <a:lumMod val="50000"/>
              </a:schemeClr>
            </a:solidFill>
            <a:ln>
              <a:noFill/>
            </a:ln>
            <a:effectLst/>
            <a:scene3d>
              <a:camera prst="orthographicFront"/>
              <a:lightRig rig="threePt" dir="t"/>
            </a:scene3d>
            <a:sp3d>
              <a:bevelT/>
            </a:sp3d>
          </c:spPr>
          <c:dLbls>
            <c:numFmt formatCode="#,##0_ ;[Red]\-#,##0\ "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'COE &amp; Goods and services trends'!$E$13:$K$13</c:f>
              <c:strCache>
                <c:ptCount val="7"/>
                <c:pt idx="0">
                  <c:v>2018/19</c:v>
                </c:pt>
                <c:pt idx="1">
                  <c:v>2019/20</c:v>
                </c:pt>
                <c:pt idx="2">
                  <c:v>2020/21</c:v>
                </c:pt>
                <c:pt idx="3">
                  <c:v>2021/22</c:v>
                </c:pt>
                <c:pt idx="4">
                  <c:v>2022/23</c:v>
                </c:pt>
                <c:pt idx="5">
                  <c:v>2023/24</c:v>
                </c:pt>
                <c:pt idx="6">
                  <c:v>2024/25</c:v>
                </c:pt>
              </c:strCache>
            </c:strRef>
          </c:cat>
          <c:val>
            <c:numRef>
              <c:f>'COE &amp; Goods and services trends'!$E$15:$K$15</c:f>
              <c:numCache>
                <c:formatCode>_(* #\ ##0_);_(* \(#\ ##0\);_(* "-"??_);_(@_)</c:formatCode>
                <c:ptCount val="7"/>
                <c:pt idx="0">
                  <c:v>1329</c:v>
                </c:pt>
                <c:pt idx="1">
                  <c:v>23257</c:v>
                </c:pt>
                <c:pt idx="2">
                  <c:v>300</c:v>
                </c:pt>
                <c:pt idx="3">
                  <c:v>142</c:v>
                </c:pt>
                <c:pt idx="4">
                  <c:v>100</c:v>
                </c:pt>
                <c:pt idx="5">
                  <c:v>120</c:v>
                </c:pt>
                <c:pt idx="6">
                  <c:v>130</c:v>
                </c:pt>
              </c:numCache>
            </c:numRef>
          </c:val>
          <c:extLst xmlns:c16r2="http://schemas.microsoft.com/office/drawing/2015/06/chart">
            <c:ext xmlns:c16="http://schemas.microsoft.com/office/drawing/2014/chart" uri="{C3380CC4-5D6E-409C-BE32-E72D297353CC}">
              <c16:uniqueId val="{00000001-BECF-45DD-B062-94A421C50D94}"/>
            </c:ext>
          </c:extLst>
        </c:ser>
        <c:dLbls>
          <c:showVal val="1"/>
        </c:dLbls>
        <c:gapWidth val="80"/>
        <c:overlap val="25"/>
        <c:axId val="245357184"/>
        <c:axId val="245358976"/>
      </c:barChart>
      <c:catAx>
        <c:axId val="245357184"/>
        <c:scaling>
          <c:orientation val="minMax"/>
        </c:scaling>
        <c:axPos val="b"/>
        <c:numFmt formatCode="General" sourceLinked="1"/>
        <c:maj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cap="none" spc="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5358976"/>
        <c:crosses val="autoZero"/>
        <c:auto val="1"/>
        <c:lblAlgn val="ctr"/>
        <c:lblOffset val="100"/>
      </c:catAx>
      <c:valAx>
        <c:axId val="245358976"/>
        <c:scaling>
          <c:orientation val="minMax"/>
        </c:scaling>
        <c:axPos val="l"/>
        <c:majorGridlines>
          <c:spPr>
            <a:ln w="9525" cap="flat" cmpd="sng" algn="ctr">
              <a:solidFill>
                <a:schemeClr val="tx1">
                  <a:lumMod val="5000"/>
                  <a:lumOff val="95000"/>
                </a:schemeClr>
              </a:solidFill>
              <a:round/>
            </a:ln>
            <a:effectLst/>
          </c:spPr>
        </c:majorGridlines>
        <c:numFmt formatCode="_(* #\ ##0_);_(* \(#\ ##0\);_(* &quot;-&quot;??_);_(@_)"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spc="2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535718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chemeClr val="bg1">
        <a:lumMod val="85000"/>
      </a:schemeClr>
    </a:solidFill>
    <a:ln>
      <a:noFill/>
    </a:ln>
    <a:effectLst/>
    <a:scene3d>
      <a:camera prst="orthographicFront"/>
      <a:lightRig rig="threePt" dir="t"/>
    </a:scene3d>
    <a:sp3d>
      <a:bevelT/>
    </a:sp3d>
  </c:spPr>
  <c:txPr>
    <a:bodyPr/>
    <a:lstStyle/>
    <a:p>
      <a:pPr>
        <a:defRPr sz="1200">
          <a:latin typeface="Arial" panose="020B0604020202020204" pitchFamily="34" charset="0"/>
          <a:cs typeface="Arial" panose="020B060402020202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pPr/>
              <a:t>2022/04/29</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pPr/>
              <a:t>‹#›</a:t>
            </a:fld>
            <a:endParaRPr lang="en-ZA"/>
          </a:p>
        </p:txBody>
      </p:sp>
    </p:spTree>
    <p:extLst>
      <p:ext uri="{BB962C8B-B14F-4D97-AF65-F5344CB8AC3E}">
        <p14:creationId xmlns:p14="http://schemas.microsoft.com/office/powerpoint/2010/main" xmlns=""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3708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Expenditure over MTEF</a:t>
            </a:r>
          </a:p>
          <a:p>
            <a:r>
              <a:rPr lang="en-ZA" dirty="0"/>
              <a:t>2018/19 – 95.4%</a:t>
            </a:r>
          </a:p>
          <a:p>
            <a:r>
              <a:rPr lang="en-ZA" dirty="0"/>
              <a:t>2019/20 – 98.2%</a:t>
            </a:r>
          </a:p>
          <a:p>
            <a:r>
              <a:rPr lang="en-ZA" dirty="0"/>
              <a:t>2020/21- 98.7%</a:t>
            </a:r>
          </a:p>
          <a:p>
            <a:r>
              <a:rPr lang="en-ZA" dirty="0"/>
              <a:t>2021/22- 99.1% preliminary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3620E-113A-41EF-90B3-32956DD3342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82941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Expenditure over MTEF</a:t>
            </a:r>
          </a:p>
          <a:p>
            <a:r>
              <a:rPr lang="en-ZA" dirty="0"/>
              <a:t>2018/19 – 95.6%</a:t>
            </a:r>
          </a:p>
          <a:p>
            <a:r>
              <a:rPr lang="en-ZA" dirty="0"/>
              <a:t>2019/20 – 98.6%</a:t>
            </a:r>
          </a:p>
          <a:p>
            <a:r>
              <a:rPr lang="en-ZA" dirty="0"/>
              <a:t>2020/21- 99.4%</a:t>
            </a:r>
          </a:p>
          <a:p>
            <a:r>
              <a:rPr lang="en-ZA" dirty="0"/>
              <a:t>2021/22- 99.8% preliminary</a:t>
            </a:r>
          </a:p>
        </p:txBody>
      </p:sp>
      <p:sp>
        <p:nvSpPr>
          <p:cNvPr id="4" name="Slide Number Placeholder 3"/>
          <p:cNvSpPr>
            <a:spLocks noGrp="1"/>
          </p:cNvSpPr>
          <p:nvPr>
            <p:ph type="sldNum" sz="quarter" idx="5"/>
          </p:nvPr>
        </p:nvSpPr>
        <p:spPr/>
        <p:txBody>
          <a:bodyPr/>
          <a:lstStyle/>
          <a:p>
            <a:fld id="{7EB3620E-113A-41EF-90B3-32956DD33426}" type="slidenum">
              <a:rPr lang="en-ZA" smtClean="0"/>
              <a:pPr/>
              <a:t>47</a:t>
            </a:fld>
            <a:endParaRPr lang="en-ZA"/>
          </a:p>
        </p:txBody>
      </p:sp>
    </p:spTree>
    <p:extLst>
      <p:ext uri="{BB962C8B-B14F-4D97-AF65-F5344CB8AC3E}">
        <p14:creationId xmlns:p14="http://schemas.microsoft.com/office/powerpoint/2010/main" xmlns="" val="354012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2018/19-</a:t>
            </a:r>
            <a:r>
              <a:rPr lang="en-US" dirty="0"/>
              <a:t>Revenue accrued in terms of interest on funds held by the Independent Development Corporation (IDC) for the 2017/18 financial year (R1 million), rental from parking (R25 thousand) and commission received on the deduction of insurance/premiums  (R31 thousand), R44 thousand received from GEMS for overpayments by the Department in the previous financial years, R1 thousand for interest on bank accounts, sale of motor vehicle(</a:t>
            </a:r>
            <a:r>
              <a:rPr lang="en-US"/>
              <a:t>R175 thousand).</a:t>
            </a:r>
            <a:endParaRPr lang="en-ZA" dirty="0"/>
          </a:p>
          <a:p>
            <a:r>
              <a:rPr lang="en-ZA" dirty="0"/>
              <a:t>2019/20- Revenue from funds surrendered from Seda(R23 million) and sale of Motor Vehicle(R145 thousand), Parking(R24 thousand), Insurance and Commission(R34 thousand) Interest(R26 thousand), Debt recovered(R16 thousand) </a:t>
            </a:r>
          </a:p>
          <a:p>
            <a:r>
              <a:rPr lang="en-ZA" dirty="0"/>
              <a:t>2020/21 - </a:t>
            </a:r>
            <a:r>
              <a:rPr lang="en-US" dirty="0"/>
              <a:t>rental from parking (R22 thousand), Sale of motor vehicle (R121 thousand), and commission received on the deduction of insurance/premiums (R36 thousand), previous year revenue (R118 thousand) and interest on bank account (R3 thousand)</a:t>
            </a:r>
          </a:p>
          <a:p>
            <a:r>
              <a:rPr lang="en-US" dirty="0"/>
              <a:t>2021/22- Dept Debt Recovered(R84 thousand), rental from parking  (R19 thousand), commission received on the deduction of insurance/premiums (R36 thousand)</a:t>
            </a:r>
            <a:endParaRPr lang="en-ZA"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48</a:t>
            </a:fld>
            <a:endParaRPr lang="en-ZA"/>
          </a:p>
        </p:txBody>
      </p:sp>
    </p:spTree>
    <p:extLst>
      <p:ext uri="{BB962C8B-B14F-4D97-AF65-F5344CB8AC3E}">
        <p14:creationId xmlns:p14="http://schemas.microsoft.com/office/powerpoint/2010/main" xmlns="" val="5942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dirty="0">
                <a:solidFill>
                  <a:srgbClr val="000000"/>
                </a:solidFill>
                <a:latin typeface="Arial" panose="020B0604020202020204" pitchFamily="34" charset="0"/>
                <a:cs typeface="Arial" pitchFamily="34" charset="0"/>
              </a:rPr>
              <a:t>Funding shortfall amount to R783.1 million over the MTEF</a:t>
            </a:r>
            <a:endParaRPr lang="en-US" cap="small" dirty="0">
              <a:latin typeface="Arial" panose="020B0604020202020204" pitchFamily="34" charset="0"/>
              <a:cs typeface="Arial" panose="020B0604020202020204" pitchFamily="34" charset="0"/>
            </a:endParaRPr>
          </a:p>
          <a:p>
            <a:r>
              <a:rPr lang="en-US" kern="0" dirty="0">
                <a:solidFill>
                  <a:srgbClr val="000000"/>
                </a:solidFill>
                <a:latin typeface="Arial" panose="020B0604020202020204" pitchFamily="34" charset="0"/>
                <a:cs typeface="Arial" pitchFamily="34" charset="0"/>
              </a:rPr>
              <a:t>The DSBD has already reprioritised funds amounting to R162.6 million over the MTEF to fund the Organisational structure. </a:t>
            </a:r>
          </a:p>
          <a:p>
            <a:r>
              <a:rPr lang="en-US" kern="0" dirty="0">
                <a:solidFill>
                  <a:srgbClr val="000000"/>
                </a:solidFill>
                <a:latin typeface="Arial" panose="020B0604020202020204" pitchFamily="34" charset="0"/>
                <a:cs typeface="Arial" pitchFamily="34" charset="0"/>
              </a:rPr>
              <a:t>Reprioritisation was from goods and services(R43.5 million) and Transfers and subsidies(CDSP R41.3 million/Blended Finance R77.9 million)</a:t>
            </a:r>
          </a:p>
          <a:p>
            <a:endParaRPr lang="en-US"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49</a:t>
            </a:fld>
            <a:endParaRPr lang="en-ZA"/>
          </a:p>
        </p:txBody>
      </p:sp>
    </p:spTree>
    <p:extLst>
      <p:ext uri="{BB962C8B-B14F-4D97-AF65-F5344CB8AC3E}">
        <p14:creationId xmlns:p14="http://schemas.microsoft.com/office/powerpoint/2010/main" xmlns="" val="221123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pPr/>
              <a:t>4/29/2022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pPr/>
              <a:t>4/29/2022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pPr/>
              <a:t>4/29/2022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pPr/>
              <a:t>4/29/2022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85396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1511510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906941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348715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421968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pPr/>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2050005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pPr/>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1731351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pPr/>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3219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pPr/>
              <a:t>4/29/2022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1528003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1868608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1671413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392691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pPr/>
              <a:t>4/29/2022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pPr/>
              <a:t>4/29/2022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pPr/>
              <a:t>4/29/2022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pPr/>
              <a:t>4/29/2022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pPr/>
              <a:t>4/29/2022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pPr/>
              <a:t>4/29/2022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pPr/>
              <a:t>4/29/2022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4/29/2022</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7ED9C8-F09A-4D9E-BEC0-4725162E21FF}" type="datetimeFigureOut">
              <a:rPr lang="en-US" smtClean="0"/>
              <a:pPr/>
              <a:t>4/29/2022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7D807A-D3EC-4DEA-86E2-120E4093F1A6}" type="slidenum">
              <a:rPr lang="en-US" smtClean="0"/>
              <a:pPr/>
              <a:t>‹#›</a:t>
            </a:fld>
            <a:endParaRPr lang="en-US"/>
          </a:p>
        </p:txBody>
      </p:sp>
    </p:spTree>
    <p:extLst>
      <p:ext uri="{BB962C8B-B14F-4D97-AF65-F5344CB8AC3E}">
        <p14:creationId xmlns:p14="http://schemas.microsoft.com/office/powerpoint/2010/main" xmlns="" val="9788939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package" Target="../embeddings/Microsoft_Office_Excel_Worksheet2.xlsx"/><Relationship Id="rId4" Type="http://schemas.openxmlformats.org/officeDocument/2006/relationships/package" Target="../embeddings/Microsoft_Office_Excel_Worksheet1.xlsx"/></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package" Target="../embeddings/Microsoft_Office_Excel_Worksheet3.xlsx"/><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sp>
        <p:nvSpPr>
          <p:cNvPr id="12" name="TextBox 12"/>
          <p:cNvSpPr txBox="1"/>
          <p:nvPr/>
        </p:nvSpPr>
        <p:spPr>
          <a:xfrm>
            <a:off x="4876800" y="4002252"/>
            <a:ext cx="4114800" cy="923330"/>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le"/>
                <a:ea typeface="+mn-ea"/>
                <a:cs typeface="+mn-cs"/>
              </a:rPr>
              <a:t>Date:</a:t>
            </a:r>
          </a:p>
          <a:p>
            <a:pPr marL="0" marR="0" lvl="0" indent="0" algn="l" defTabSz="457200" rtl="0" eaLnBrk="1" fontAlgn="auto" latinLnBrk="0" hangingPunct="1">
              <a:lnSpc>
                <a:spcPts val="238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bg1"/>
              </a:solidFill>
              <a:effectLst/>
              <a:uLnTx/>
              <a:uFillTx/>
              <a:latin typeface="Arialle"/>
              <a:ea typeface="+mn-ea"/>
              <a:cs typeface="+mn-cs"/>
            </a:endParaRP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le"/>
                <a:ea typeface="+mn-ea"/>
                <a:cs typeface="+mn-cs"/>
              </a:rPr>
              <a:t>Presenter:</a:t>
            </a:r>
            <a:endParaRPr kumimoji="0" lang="en-US" b="0" i="0" u="none" strike="noStrike" kern="1200" cap="none" spc="0" normalizeH="0" baseline="0" noProof="0" dirty="0">
              <a:ln>
                <a:noFill/>
              </a:ln>
              <a:solidFill>
                <a:schemeClr val="bg1"/>
              </a:solidFill>
              <a:effectLst/>
              <a:uLnTx/>
              <a:uFillTx/>
              <a:latin typeface="Arialle"/>
              <a:ea typeface="+mn-ea"/>
              <a:cs typeface="+mn-cs"/>
            </a:endParaRPr>
          </a:p>
        </p:txBody>
      </p:sp>
      <p:pic>
        <p:nvPicPr>
          <p:cNvPr id="7" name="Picture 6" descr="A picture containing graphical user interface&#10;&#10;Description automatically generated">
            <a:extLst>
              <a:ext uri="{FF2B5EF4-FFF2-40B4-BE49-F238E27FC236}">
                <a16:creationId xmlns:a16="http://schemas.microsoft.com/office/drawing/2014/main" xmlns="" id="{00C14F4C-1905-41C8-A7D5-C62931D9F60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grpSp>
        <p:nvGrpSpPr>
          <p:cNvPr id="14" name="Group 13">
            <a:extLst>
              <a:ext uri="{FF2B5EF4-FFF2-40B4-BE49-F238E27FC236}">
                <a16:creationId xmlns:a16="http://schemas.microsoft.com/office/drawing/2014/main" xmlns="" id="{6218EE05-5B19-4C1E-BCEA-AD0AAD64EABA}"/>
              </a:ext>
            </a:extLst>
          </p:cNvPr>
          <p:cNvGrpSpPr/>
          <p:nvPr/>
        </p:nvGrpSpPr>
        <p:grpSpPr>
          <a:xfrm>
            <a:off x="4220817" y="2584301"/>
            <a:ext cx="4953000" cy="2464904"/>
            <a:chOff x="2811117" y="315568"/>
            <a:chExt cx="4953000" cy="2464904"/>
          </a:xfrm>
        </p:grpSpPr>
        <p:sp>
          <p:nvSpPr>
            <p:cNvPr id="15" name="TextBox 11">
              <a:extLst>
                <a:ext uri="{FF2B5EF4-FFF2-40B4-BE49-F238E27FC236}">
                  <a16:creationId xmlns:a16="http://schemas.microsoft.com/office/drawing/2014/main" xmlns="" id="{E9E1B33A-ADEF-41A3-8DAA-63A8AB809DC7}"/>
                </a:ext>
              </a:extLst>
            </p:cNvPr>
            <p:cNvSpPr txBox="1"/>
            <p:nvPr/>
          </p:nvSpPr>
          <p:spPr>
            <a:xfrm>
              <a:off x="2811117" y="315568"/>
              <a:ext cx="4953000" cy="606384"/>
            </a:xfrm>
            <a:prstGeom prst="rect">
              <a:avLst/>
            </a:prstGeom>
          </p:spPr>
          <p:txBody>
            <a:bodyPr wrap="square" lIns="0" tIns="0" rIns="0" bIns="0" rtlCol="0" anchor="t">
              <a:spAutoFit/>
            </a:bodyPr>
            <a:lstStyle/>
            <a:p>
              <a:pPr marL="0" marR="0" lvl="0" indent="0" algn="ctr" defTabSz="457200" rtl="0" eaLnBrk="1" fontAlgn="auto" latinLnBrk="0" hangingPunct="1">
                <a:lnSpc>
                  <a:spcPct val="150000"/>
                </a:lnSpc>
                <a:spcBef>
                  <a:spcPct val="0"/>
                </a:spcBef>
                <a:spcAft>
                  <a:spcPts val="0"/>
                </a:spcAft>
                <a:buClrTx/>
                <a:buSzTx/>
                <a:buFontTx/>
                <a:buNone/>
                <a:tabLst/>
                <a:defRPr/>
              </a:pPr>
              <a:r>
                <a:rPr lang="en-US" sz="1400" b="1" dirty="0">
                  <a:solidFill>
                    <a:srgbClr val="00764B"/>
                  </a:solidFill>
                  <a:latin typeface="Arial" panose="020B0604020202020204" pitchFamily="34" charset="0"/>
                  <a:cs typeface="Arial" panose="020B0604020202020204" pitchFamily="34" charset="0"/>
                </a:rPr>
                <a:t>DSBD 2020-25 REVISED STRATEGIC PLAN AND 2022/23 ANNUAL PERFORMANCE </a:t>
              </a:r>
              <a:r>
                <a:rPr kumimoji="0" lang="en-US" sz="1400" b="1" i="0" u="none" strike="noStrike" kern="1200" cap="none" spc="0"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rPr>
                <a:t>PLAN</a:t>
              </a:r>
              <a:endParaRPr lang="en-US" sz="1400" b="1" dirty="0">
                <a:solidFill>
                  <a:srgbClr val="00764B"/>
                </a:solidFill>
                <a:latin typeface="Arial" panose="020B0604020202020204" pitchFamily="34" charset="0"/>
                <a:cs typeface="Arial" panose="020B0604020202020204" pitchFamily="34" charset="0"/>
              </a:endParaRPr>
            </a:p>
          </p:txBody>
        </p:sp>
        <p:sp>
          <p:nvSpPr>
            <p:cNvPr id="16" name="TextBox 12">
              <a:extLst>
                <a:ext uri="{FF2B5EF4-FFF2-40B4-BE49-F238E27FC236}">
                  <a16:creationId xmlns:a16="http://schemas.microsoft.com/office/drawing/2014/main" xmlns="" id="{81DC876A-DC5B-4E3E-9E6C-1975BDE5FBF8}"/>
                </a:ext>
              </a:extLst>
            </p:cNvPr>
            <p:cNvSpPr txBox="1"/>
            <p:nvPr/>
          </p:nvSpPr>
          <p:spPr>
            <a:xfrm>
              <a:off x="2857501" y="1099217"/>
              <a:ext cx="4762500" cy="579454"/>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1600" b="1" i="0" u="none" strike="noStrike" kern="1200" cap="small" spc="0" normalizeH="0" noProof="0" dirty="0">
                  <a:ln>
                    <a:noFill/>
                  </a:ln>
                  <a:solidFill>
                    <a:srgbClr val="00764B"/>
                  </a:solidFill>
                  <a:effectLst/>
                  <a:uLnTx/>
                  <a:uFillTx/>
                  <a:latin typeface="Arialle"/>
                  <a:ea typeface="+mn-ea"/>
                  <a:cs typeface="+mn-cs"/>
                </a:rPr>
                <a:t>Meeting</a:t>
              </a:r>
              <a:r>
                <a:rPr kumimoji="0" lang="en-US" sz="1400" b="1" i="0" u="none" strike="noStrike" kern="1200" cap="small" spc="0" normalizeH="0" noProof="0" dirty="0">
                  <a:ln>
                    <a:noFill/>
                  </a:ln>
                  <a:solidFill>
                    <a:srgbClr val="00764B"/>
                  </a:solidFill>
                  <a:effectLst/>
                  <a:uLnTx/>
                  <a:uFillTx/>
                  <a:latin typeface="Arialle"/>
                  <a:ea typeface="+mn-ea"/>
                  <a:cs typeface="+mn-cs"/>
                </a:rPr>
                <a:t>: PORTFOLIO COMMITTEE ON </a:t>
              </a:r>
            </a:p>
            <a:p>
              <a:pPr marL="0" marR="0" lvl="0" indent="0" algn="ctr" defTabSz="457200" rtl="0" eaLnBrk="1" fontAlgn="auto" latinLnBrk="0" hangingPunct="1">
                <a:lnSpc>
                  <a:spcPts val="2380"/>
                </a:lnSpc>
                <a:spcBef>
                  <a:spcPts val="0"/>
                </a:spcBef>
                <a:spcAft>
                  <a:spcPts val="0"/>
                </a:spcAft>
                <a:buClrTx/>
                <a:buSzTx/>
                <a:buFontTx/>
                <a:buNone/>
                <a:tabLst/>
                <a:defRPr/>
              </a:pPr>
              <a:r>
                <a:rPr kumimoji="0" lang="en-US" sz="1400" b="1" i="0" u="none" strike="noStrike" kern="1200" cap="small" spc="0" normalizeH="0" noProof="0" dirty="0">
                  <a:ln>
                    <a:noFill/>
                  </a:ln>
                  <a:solidFill>
                    <a:srgbClr val="00764B"/>
                  </a:solidFill>
                  <a:effectLst/>
                  <a:uLnTx/>
                  <a:uFillTx/>
                  <a:latin typeface="Arialle"/>
                  <a:ea typeface="+mn-ea"/>
                  <a:cs typeface="+mn-cs"/>
                </a:rPr>
                <a:t>SMALL BUSINESS DEVELOPMENT </a:t>
              </a:r>
              <a:endParaRPr kumimoji="0" lang="en-US" sz="1400" i="0" u="none" strike="noStrike" kern="1200" cap="small" spc="0" normalizeH="0" noProof="0" dirty="0">
                <a:ln>
                  <a:noFill/>
                </a:ln>
                <a:solidFill>
                  <a:srgbClr val="00764B"/>
                </a:solidFill>
                <a:effectLst/>
                <a:uLnTx/>
                <a:uFillTx/>
                <a:latin typeface="Arialle"/>
                <a:ea typeface="+mn-ea"/>
                <a:cs typeface="+mn-cs"/>
              </a:endParaRPr>
            </a:p>
          </p:txBody>
        </p:sp>
        <p:sp>
          <p:nvSpPr>
            <p:cNvPr id="17" name="TextBox 16">
              <a:extLst>
                <a:ext uri="{FF2B5EF4-FFF2-40B4-BE49-F238E27FC236}">
                  <a16:creationId xmlns:a16="http://schemas.microsoft.com/office/drawing/2014/main" xmlns="" id="{0EFDAEC0-2A0D-4907-9934-0C1241E1AE09}"/>
                </a:ext>
              </a:extLst>
            </p:cNvPr>
            <p:cNvSpPr txBox="1"/>
            <p:nvPr/>
          </p:nvSpPr>
          <p:spPr>
            <a:xfrm>
              <a:off x="2857501" y="2195184"/>
              <a:ext cx="4114800" cy="585288"/>
            </a:xfrm>
            <a:prstGeom prst="rect">
              <a:avLst/>
            </a:prstGeom>
          </p:spPr>
          <p:txBody>
            <a:bodyPr wrap="square" lIns="0" tIns="0" rIns="0" bIns="0" rtlCol="0" anchor="t">
              <a:spAutoFit/>
            </a:bodyPr>
            <a:lstStyle/>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1600" b="1" i="0" u="none" strike="noStrike" kern="1200" cap="small" spc="0" normalizeH="0" noProof="0" dirty="0">
                  <a:ln>
                    <a:noFill/>
                  </a:ln>
                  <a:solidFill>
                    <a:srgbClr val="00764B"/>
                  </a:solidFill>
                  <a:effectLst/>
                  <a:uLnTx/>
                  <a:uFillTx/>
                  <a:latin typeface="Arialle"/>
                  <a:ea typeface="+mn-ea"/>
                  <a:cs typeface="+mn-cs"/>
                </a:rPr>
                <a:t>Date:  29 APRIL 2022</a:t>
              </a: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1600" b="1" i="0" u="none" strike="noStrike" kern="1200" cap="small" spc="0" normalizeH="0" noProof="0" dirty="0">
                  <a:ln>
                    <a:noFill/>
                  </a:ln>
                  <a:solidFill>
                    <a:srgbClr val="00764B"/>
                  </a:solidFill>
                  <a:effectLst/>
                  <a:uLnTx/>
                  <a:uFillTx/>
                  <a:latin typeface="Arialle"/>
                  <a:ea typeface="+mn-ea"/>
                  <a:cs typeface="+mn-cs"/>
                </a:rPr>
                <a:t>Presenter: DIRECTOR-GENERAL</a:t>
              </a:r>
              <a:endParaRPr kumimoji="0" lang="en-US" sz="1600" b="0" i="0" u="none" strike="noStrike" kern="1200" cap="small" spc="0" normalizeH="0" noProof="0" dirty="0">
                <a:ln>
                  <a:noFill/>
                </a:ln>
                <a:solidFill>
                  <a:srgbClr val="00764B"/>
                </a:solidFill>
                <a:effectLst/>
                <a:uLnTx/>
                <a:uFillTx/>
                <a:latin typeface="Arialle"/>
                <a:ea typeface="+mn-ea"/>
                <a:cs typeface="+mn-cs"/>
              </a:endParaRPr>
            </a:p>
          </p:txBody>
        </p:sp>
      </p:grpSp>
    </p:spTree>
    <p:extLst>
      <p:ext uri="{BB962C8B-B14F-4D97-AF65-F5344CB8AC3E}">
        <p14:creationId xmlns:p14="http://schemas.microsoft.com/office/powerpoint/2010/main" xmlns="" val="291256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AIM, VISION AND MISSION</a:t>
            </a:r>
            <a:endParaRPr kumimoji="0" lang="en-ZA"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1" name="TextBox 10">
            <a:extLst>
              <a:ext uri="{FF2B5EF4-FFF2-40B4-BE49-F238E27FC236}">
                <a16:creationId xmlns:a16="http://schemas.microsoft.com/office/drawing/2014/main" xmlns="" id="{6903F5F4-CE0F-4193-A2B3-7551254B5BDD}"/>
              </a:ext>
            </a:extLst>
          </p:cNvPr>
          <p:cNvSpPr txBox="1"/>
          <p:nvPr/>
        </p:nvSpPr>
        <p:spPr>
          <a:xfrm>
            <a:off x="76200" y="823890"/>
            <a:ext cx="9067800" cy="470898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016735"/>
                </a:solidFill>
                <a:effectLst/>
                <a:uLnTx/>
                <a:uFillTx/>
                <a:latin typeface="Arial" panose="020B0604020202020204" pitchFamily="34" charset="0"/>
                <a:cs typeface="Arial" panose="020B0604020202020204" pitchFamily="34" charset="0"/>
              </a:rPr>
              <a:t>AIM: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lead and coordinate an integrated approach to the promotion and development of entrepreneurship, Small, Micro and Medium Enterprises (SMMEs) and Co-operatives, and to ensure an enabling legislative and policy environment to support their growth </a:t>
            </a:r>
            <a:r>
              <a:rPr kumimoji="0" lang="en-Z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and sustainability.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016735"/>
                </a:solidFill>
                <a:effectLst/>
                <a:uLnTx/>
                <a:uFillTx/>
                <a:latin typeface="Arial" panose="020B0604020202020204" pitchFamily="34" charset="0"/>
                <a:cs typeface="Arial" panose="020B0604020202020204" pitchFamily="34" charset="0"/>
              </a:rPr>
              <a:t>VISION: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transformed and inclusive economy driven by sustainable, innovative SMMEs and </a:t>
            </a:r>
            <a:r>
              <a:rPr kumimoji="0" lang="en-Z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Co-operatives.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2000" b="0" i="0" u="none" strike="noStrike" kern="1200" cap="none" spc="0" normalizeH="0" baseline="0" noProof="0" dirty="0">
              <a:ln>
                <a:noFill/>
              </a:ln>
              <a:solidFill>
                <a:srgbClr val="01673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016735"/>
                </a:solidFill>
                <a:effectLst/>
                <a:uLnTx/>
                <a:uFillTx/>
                <a:latin typeface="Arial" panose="020B0604020202020204" pitchFamily="34" charset="0"/>
                <a:cs typeface="Arial" panose="020B0604020202020204" pitchFamily="34" charset="0"/>
              </a:rPr>
              <a:t>MISSION: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coordination, integration and mobilisation of efforts and resources towards the creation of an enabling environment for the growth and sustainability of SMMEs and </a:t>
            </a:r>
            <a:r>
              <a:rPr kumimoji="0" lang="en-ZA"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Co-operatives.</a:t>
            </a: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xmlns="" id="{74F8D6ED-3632-4ABA-8F8D-5D328E975947}"/>
              </a:ext>
            </a:extLst>
          </p:cNvPr>
          <p:cNvPicPr>
            <a:picLocks noChangeAspect="1"/>
          </p:cNvPicPr>
          <p:nvPr/>
        </p:nvPicPr>
        <p:blipFill>
          <a:blip r:embed="rId2" cstate="print"/>
          <a:stretch>
            <a:fillRect/>
          </a:stretch>
        </p:blipFill>
        <p:spPr>
          <a:xfrm>
            <a:off x="1921" y="6288963"/>
            <a:ext cx="9144000" cy="518237"/>
          </a:xfrm>
          <a:prstGeom prst="rect">
            <a:avLst/>
          </a:prstGeom>
        </p:spPr>
      </p:pic>
      <p:sp>
        <p:nvSpPr>
          <p:cNvPr id="12" name="Slide Number Placeholder 1">
            <a:extLst>
              <a:ext uri="{FF2B5EF4-FFF2-40B4-BE49-F238E27FC236}">
                <a16:creationId xmlns:a16="http://schemas.microsoft.com/office/drawing/2014/main" xmlns="" id="{18ACACFF-B807-48AC-9071-25CCBAEEF788}"/>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10</a:t>
            </a:r>
          </a:p>
        </p:txBody>
      </p:sp>
    </p:spTree>
    <p:extLst>
      <p:ext uri="{BB962C8B-B14F-4D97-AF65-F5344CB8AC3E}">
        <p14:creationId xmlns:p14="http://schemas.microsoft.com/office/powerpoint/2010/main" xmlns="" val="20494975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Updated Situational Analysis</a:t>
            </a:r>
            <a:endParaRPr kumimoji="0" lang="en-ZA"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10" name="Picture 9">
            <a:extLst>
              <a:ext uri="{FF2B5EF4-FFF2-40B4-BE49-F238E27FC236}">
                <a16:creationId xmlns:a16="http://schemas.microsoft.com/office/drawing/2014/main" xmlns="" id="{E4BB64B5-A3A5-422B-B265-C16FEAD316A3}"/>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1" name="Slide Number Placeholder 1">
            <a:extLst>
              <a:ext uri="{FF2B5EF4-FFF2-40B4-BE49-F238E27FC236}">
                <a16:creationId xmlns:a16="http://schemas.microsoft.com/office/drawing/2014/main" xmlns="" id="{A2D1EBBA-436C-410B-97AB-27C6F8AE83D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11</a:t>
            </a:r>
          </a:p>
        </p:txBody>
      </p:sp>
      <p:sp>
        <p:nvSpPr>
          <p:cNvPr id="12" name="TextBox 11">
            <a:extLst>
              <a:ext uri="{FF2B5EF4-FFF2-40B4-BE49-F238E27FC236}">
                <a16:creationId xmlns:a16="http://schemas.microsoft.com/office/drawing/2014/main" xmlns="" id="{BA21E387-317A-449E-9841-15ECF2267C2C}"/>
              </a:ext>
            </a:extLst>
          </p:cNvPr>
          <p:cNvSpPr txBox="1"/>
          <p:nvPr/>
        </p:nvSpPr>
        <p:spPr>
          <a:xfrm>
            <a:off x="0" y="775818"/>
            <a:ext cx="9144000" cy="5777672"/>
          </a:xfrm>
          <a:prstGeom prst="rect">
            <a:avLst/>
          </a:prstGeom>
          <a:noFill/>
        </p:spPr>
        <p:txBody>
          <a:bodyPr wrap="square">
            <a:spAutoFit/>
          </a:bodyPr>
          <a:lstStyle/>
          <a:p>
            <a:pPr marR="0" algn="just">
              <a:lnSpc>
                <a:spcPct val="115000"/>
              </a:lnSpc>
              <a:spcBef>
                <a:spcPts val="0"/>
              </a:spcBef>
              <a:spcAft>
                <a:spcPts val="800"/>
              </a:spcAft>
            </a:pPr>
            <a:r>
              <a:rPr lang="en-ZA" sz="1300" b="1" dirty="0">
                <a:latin typeface="Arial" panose="020B0604020202020204" pitchFamily="34" charset="0"/>
                <a:ea typeface="Arial" panose="020B0604020202020204" pitchFamily="34" charset="0"/>
                <a:cs typeface="Arial" panose="020B0604020202020204" pitchFamily="34" charset="0"/>
              </a:rPr>
              <a:t>ECONOMIC ENVIRONMENT:</a:t>
            </a:r>
          </a:p>
          <a:p>
            <a:pPr marR="0" algn="ctr">
              <a:lnSpc>
                <a:spcPct val="115000"/>
              </a:lnSpc>
              <a:spcBef>
                <a:spcPts val="0"/>
              </a:spcBef>
              <a:spcAft>
                <a:spcPts val="800"/>
              </a:spcAft>
            </a:pPr>
            <a:r>
              <a:rPr lang="en-ZA" sz="1300" b="1" u="sng" dirty="0">
                <a:effectLst/>
                <a:latin typeface="Arial" panose="020B0604020202020204" pitchFamily="34" charset="0"/>
                <a:ea typeface="Arial" panose="020B0604020202020204" pitchFamily="34" charset="0"/>
                <a:cs typeface="Arial" panose="020B0604020202020204" pitchFamily="34" charset="0"/>
              </a:rPr>
              <a:t>From Managi</a:t>
            </a:r>
            <a:r>
              <a:rPr lang="en-ZA" sz="1300" b="1" u="sng" dirty="0">
                <a:latin typeface="Arial" panose="020B0604020202020204" pitchFamily="34" charset="0"/>
                <a:ea typeface="Arial" panose="020B0604020202020204" pitchFamily="34" charset="0"/>
                <a:cs typeface="Arial" panose="020B0604020202020204" pitchFamily="34" charset="0"/>
              </a:rPr>
              <a:t>ng Divergent Recoveries as Fault Lines Widens in Global Recovery TO</a:t>
            </a:r>
          </a:p>
          <a:p>
            <a:pPr marR="0" algn="ctr">
              <a:lnSpc>
                <a:spcPct val="115000"/>
              </a:lnSpc>
              <a:spcBef>
                <a:spcPts val="0"/>
              </a:spcBef>
              <a:spcAft>
                <a:spcPts val="800"/>
              </a:spcAft>
            </a:pPr>
            <a:r>
              <a:rPr lang="en-ZA" sz="1300" b="1" u="sng" dirty="0">
                <a:latin typeface="Arial" panose="020B0604020202020204" pitchFamily="34" charset="0"/>
                <a:ea typeface="Arial" panose="020B0604020202020204" pitchFamily="34" charset="0"/>
                <a:cs typeface="Arial" panose="020B0604020202020204" pitchFamily="34" charset="0"/>
              </a:rPr>
              <a:t>Rising Caseloads, A Disrupted Recovery, and Higher Inflation</a:t>
            </a:r>
          </a:p>
          <a:p>
            <a:pPr marL="342900" marR="0" indent="-342900" algn="just">
              <a:lnSpc>
                <a:spcPct val="115000"/>
              </a:lnSpc>
              <a:spcBef>
                <a:spcPts val="0"/>
              </a:spcBef>
              <a:spcAft>
                <a:spcPts val="800"/>
              </a:spcAft>
              <a:buFont typeface="+mj-lt"/>
              <a:buAutoNum type="alphaLcParenR"/>
            </a:pPr>
            <a:r>
              <a:rPr lang="en-ZA" sz="1300" dirty="0">
                <a:effectLst/>
                <a:latin typeface="Arial" panose="020B0604020202020204" pitchFamily="34" charset="0"/>
                <a:ea typeface="Arial" panose="020B0604020202020204" pitchFamily="34" charset="0"/>
                <a:cs typeface="Arial" panose="020B0604020202020204" pitchFamily="34" charset="0"/>
              </a:rPr>
              <a:t>The Covid-19 pandemic continues to maintain its grip – disrupting recovery path.</a:t>
            </a:r>
          </a:p>
          <a:p>
            <a:pPr marL="857250" lvl="1" indent="-400050" algn="just">
              <a:lnSpc>
                <a:spcPct val="115000"/>
              </a:lnSpc>
              <a:spcAft>
                <a:spcPts val="800"/>
              </a:spcAft>
              <a:buFont typeface="+mj-lt"/>
              <a:buAutoNum type="romanUcPeriod"/>
            </a:pPr>
            <a:r>
              <a:rPr lang="en-ZA" sz="1300" dirty="0">
                <a:latin typeface="Arial" panose="020B0604020202020204" pitchFamily="34" charset="0"/>
                <a:ea typeface="Arial" panose="020B0604020202020204" pitchFamily="34" charset="0"/>
                <a:cs typeface="Arial" panose="020B0604020202020204" pitchFamily="34" charset="0"/>
              </a:rPr>
              <a:t>Manage emerging variants – solid and effective global health strategy.</a:t>
            </a:r>
          </a:p>
          <a:p>
            <a:pPr marL="857250" lvl="1" indent="-400050" algn="just">
              <a:lnSpc>
                <a:spcPct val="115000"/>
              </a:lnSpc>
              <a:spcAft>
                <a:spcPts val="800"/>
              </a:spcAft>
              <a:buFont typeface="+mj-lt"/>
              <a:buAutoNum type="romanUcPeriod"/>
            </a:pPr>
            <a:r>
              <a:rPr lang="en-ZA" sz="1300" dirty="0">
                <a:latin typeface="Arial" panose="020B0604020202020204" pitchFamily="34" charset="0"/>
                <a:ea typeface="Arial" panose="020B0604020202020204" pitchFamily="34" charset="0"/>
                <a:cs typeface="Arial" panose="020B0604020202020204" pitchFamily="34" charset="0"/>
              </a:rPr>
              <a:t>Improving access to vaccines, tests and effective treatments. </a:t>
            </a:r>
          </a:p>
          <a:p>
            <a:pPr marL="342900" marR="0" lvl="0" indent="-342900" algn="just" defTabSz="914400" rtl="0" eaLnBrk="1" fontAlgn="auto" latinLnBrk="0" hangingPunct="1">
              <a:lnSpc>
                <a:spcPct val="115000"/>
              </a:lnSpc>
              <a:spcBef>
                <a:spcPts val="0"/>
              </a:spcBef>
              <a:spcAft>
                <a:spcPts val="800"/>
              </a:spcAft>
              <a:buClrTx/>
              <a:buSzTx/>
              <a:buFont typeface="+mj-lt"/>
              <a:buAutoNum type="alphaLcParenR"/>
              <a:tabLst/>
              <a:defRPr/>
            </a:pPr>
            <a:r>
              <a:rPr kumimoji="0" lang="en-ZA" sz="13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Uncertainty</a:t>
            </a:r>
            <a:r>
              <a:rPr kumimoji="0" lang="en-ZA" sz="13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remains prevalent in all aspects of the social and economic environment. </a:t>
            </a:r>
          </a:p>
          <a:p>
            <a:pPr marL="342900" marR="0" indent="-342900" algn="just">
              <a:lnSpc>
                <a:spcPct val="115000"/>
              </a:lnSpc>
              <a:spcBef>
                <a:spcPts val="0"/>
              </a:spcBef>
              <a:spcAft>
                <a:spcPts val="800"/>
              </a:spcAft>
              <a:buFont typeface="+mj-lt"/>
              <a:buAutoNum type="alphaLcParenR"/>
            </a:pPr>
            <a:r>
              <a:rPr lang="en-ZA" sz="1300" b="1" dirty="0">
                <a:effectLst/>
                <a:latin typeface="Arial" panose="020B0604020202020204" pitchFamily="34" charset="0"/>
                <a:ea typeface="Arial" panose="020B0604020202020204" pitchFamily="34" charset="0"/>
                <a:cs typeface="Arial" panose="020B0604020202020204" pitchFamily="34" charset="0"/>
              </a:rPr>
              <a:t>Rising energy prices and supply disruptions: </a:t>
            </a:r>
            <a:r>
              <a:rPr lang="en-US" sz="1300" dirty="0">
                <a:effectLst/>
                <a:latin typeface="Arial" panose="020B0604020202020204" pitchFamily="34" charset="0"/>
                <a:ea typeface="Arial" panose="020B0604020202020204" pitchFamily="34" charset="0"/>
                <a:cs typeface="Arial" panose="020B0604020202020204" pitchFamily="34" charset="0"/>
              </a:rPr>
              <a:t>Higher prices will return to pre-pandemic levels and will persist longer than previously envisioned due to price pressures as a result of what is the unusual pandemic-related developments and supply chain disruptions. </a:t>
            </a:r>
          </a:p>
          <a:p>
            <a:pPr marL="342900" marR="0" indent="-342900" algn="just">
              <a:lnSpc>
                <a:spcPct val="115000"/>
              </a:lnSpc>
              <a:spcBef>
                <a:spcPts val="0"/>
              </a:spcBef>
              <a:spcAft>
                <a:spcPts val="800"/>
              </a:spcAft>
              <a:buFont typeface="+mj-lt"/>
              <a:buAutoNum type="alphaLcParenR"/>
            </a:pPr>
            <a:r>
              <a:rPr lang="en-US" sz="1300" b="1" dirty="0">
                <a:effectLst/>
                <a:latin typeface="Arial" panose="020B0604020202020204" pitchFamily="34" charset="0"/>
                <a:ea typeface="Arial" panose="020B0604020202020204" pitchFamily="34" charset="0"/>
                <a:cs typeface="Arial" panose="020B0604020202020204" pitchFamily="34" charset="0"/>
              </a:rPr>
              <a:t>South Africa – growth is expected to lag that in advanced economies – </a:t>
            </a:r>
            <a:r>
              <a:rPr lang="en-US" sz="1300" dirty="0">
                <a:effectLst/>
                <a:latin typeface="Arial" panose="020B0604020202020204" pitchFamily="34" charset="0"/>
                <a:ea typeface="Arial" panose="020B0604020202020204" pitchFamily="34" charset="0"/>
                <a:cs typeface="Arial" panose="020B0604020202020204" pitchFamily="34" charset="0"/>
              </a:rPr>
              <a:t>recovering from the pandemic, July 2021 unrests, strikes, low export power.</a:t>
            </a:r>
          </a:p>
          <a:p>
            <a:pPr marL="857250" lvl="1" indent="-400050" algn="just">
              <a:lnSpc>
                <a:spcPct val="115000"/>
              </a:lnSpc>
              <a:spcAft>
                <a:spcPts val="800"/>
              </a:spcAft>
              <a:buFont typeface="+mj-lt"/>
              <a:buAutoNum type="romanUcPeriod"/>
            </a:pPr>
            <a:r>
              <a:rPr lang="en-US" sz="1300" dirty="0">
                <a:latin typeface="Arial" panose="020B0604020202020204" pitchFamily="34" charset="0"/>
                <a:ea typeface="Arial" panose="020B0604020202020204" pitchFamily="34" charset="0"/>
                <a:cs typeface="Arial" panose="020B0604020202020204" pitchFamily="34" charset="0"/>
              </a:rPr>
              <a:t>Economic growth expected to grow by 1.7% in 2022, 1.8% in 2023 and 2.0% in 2024.</a:t>
            </a:r>
            <a:endParaRPr lang="en-US" sz="1300" dirty="0">
              <a:effectLst/>
              <a:latin typeface="Arial" panose="020B0604020202020204" pitchFamily="34" charset="0"/>
              <a:ea typeface="Arial" panose="020B0604020202020204" pitchFamily="34" charset="0"/>
              <a:cs typeface="Arial" panose="020B0604020202020204" pitchFamily="34" charset="0"/>
            </a:endParaRPr>
          </a:p>
          <a:p>
            <a:pPr marL="342900" marR="0" indent="-342900" algn="just">
              <a:lnSpc>
                <a:spcPct val="115000"/>
              </a:lnSpc>
              <a:spcBef>
                <a:spcPts val="0"/>
              </a:spcBef>
              <a:spcAft>
                <a:spcPts val="800"/>
              </a:spcAft>
              <a:buFont typeface="+mj-lt"/>
              <a:buAutoNum type="alphaLcParenR"/>
            </a:pPr>
            <a:r>
              <a:rPr lang="en-US" sz="1300" b="1" dirty="0">
                <a:latin typeface="Arial" panose="020B0604020202020204" pitchFamily="34" charset="0"/>
                <a:ea typeface="Arial" panose="020B0604020202020204" pitchFamily="34" charset="0"/>
                <a:cs typeface="Arial" panose="020B0604020202020204" pitchFamily="34" charset="0"/>
              </a:rPr>
              <a:t>M</a:t>
            </a:r>
            <a:r>
              <a:rPr lang="en-US" sz="1300" b="1" dirty="0">
                <a:effectLst/>
                <a:latin typeface="Arial" panose="020B0604020202020204" pitchFamily="34" charset="0"/>
                <a:ea typeface="Arial" panose="020B0604020202020204" pitchFamily="34" charset="0"/>
                <a:cs typeface="Arial" panose="020B0604020202020204" pitchFamily="34" charset="0"/>
              </a:rPr>
              <a:t>onetary policy </a:t>
            </a:r>
            <a:r>
              <a:rPr lang="en-US" sz="1300" b="1" dirty="0">
                <a:latin typeface="Arial" panose="020B0604020202020204" pitchFamily="34" charset="0"/>
                <a:ea typeface="Arial" panose="020B0604020202020204" pitchFamily="34" charset="0"/>
                <a:cs typeface="Arial" panose="020B0604020202020204" pitchFamily="34" charset="0"/>
              </a:rPr>
              <a:t>tightening</a:t>
            </a:r>
            <a:r>
              <a:rPr lang="en-US" sz="1300" b="1" dirty="0">
                <a:effectLst/>
                <a:latin typeface="Arial" panose="020B0604020202020204" pitchFamily="34" charset="0"/>
                <a:ea typeface="Arial" panose="020B0604020202020204" pitchFamily="34" charset="0"/>
                <a:cs typeface="Arial" panose="020B0604020202020204" pitchFamily="34" charset="0"/>
              </a:rPr>
              <a:t> – </a:t>
            </a:r>
            <a:r>
              <a:rPr lang="en-US" sz="1300" dirty="0">
                <a:effectLst/>
                <a:latin typeface="Arial" panose="020B0604020202020204" pitchFamily="34" charset="0"/>
                <a:ea typeface="Arial" panose="020B0604020202020204" pitchFamily="34" charset="0"/>
                <a:cs typeface="Arial" panose="020B0604020202020204" pitchFamily="34" charset="0"/>
              </a:rPr>
              <a:t>already buffering the upside inflation expectations – 50 basis point increase in repo rate</a:t>
            </a:r>
            <a:r>
              <a:rPr lang="en-US" sz="1300" b="1" dirty="0">
                <a:effectLst/>
                <a:latin typeface="Arial" panose="020B0604020202020204" pitchFamily="34" charset="0"/>
                <a:ea typeface="Arial" panose="020B0604020202020204" pitchFamily="34" charset="0"/>
                <a:cs typeface="Arial" panose="020B0604020202020204" pitchFamily="34" charset="0"/>
              </a:rPr>
              <a:t>. </a:t>
            </a:r>
          </a:p>
          <a:p>
            <a:pPr marL="342900" marR="0" indent="-342900" algn="just">
              <a:lnSpc>
                <a:spcPct val="115000"/>
              </a:lnSpc>
              <a:spcBef>
                <a:spcPts val="0"/>
              </a:spcBef>
              <a:spcAft>
                <a:spcPts val="800"/>
              </a:spcAft>
              <a:buFont typeface="+mj-lt"/>
              <a:buAutoNum type="alphaLcParenR"/>
            </a:pPr>
            <a:r>
              <a:rPr lang="en-US" sz="1300" b="1" dirty="0">
                <a:effectLst/>
                <a:latin typeface="Arial" panose="020B0604020202020204" pitchFamily="34" charset="0"/>
                <a:ea typeface="Arial" panose="020B0604020202020204" pitchFamily="34" charset="0"/>
                <a:cs typeface="Arial" panose="020B0604020202020204" pitchFamily="34" charset="0"/>
              </a:rPr>
              <a:t>Other upside economic risk factors include increased electricity price inflation, loadshedding, higher oil prices, higher wage demands and policy uncertainty due to developments.</a:t>
            </a:r>
          </a:p>
          <a:p>
            <a:pPr marL="857250" marR="0" lvl="1" indent="-400050" algn="just" defTabSz="914400" rtl="0" eaLnBrk="1" fontAlgn="auto" latinLnBrk="0" hangingPunct="1">
              <a:lnSpc>
                <a:spcPct val="115000"/>
              </a:lnSpc>
              <a:spcBef>
                <a:spcPts val="0"/>
              </a:spcBef>
              <a:spcAft>
                <a:spcPts val="800"/>
              </a:spcAft>
              <a:buClrTx/>
              <a:buSzTx/>
              <a:buFont typeface="+mj-lt"/>
              <a:buAutoNum type="romanUcPeriod"/>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Globally, advanced countries seem to push for normalization of policy rates.</a:t>
            </a:r>
          </a:p>
          <a:p>
            <a:pPr marL="342900" marR="0" indent="-342900" algn="just">
              <a:lnSpc>
                <a:spcPct val="115000"/>
              </a:lnSpc>
              <a:spcBef>
                <a:spcPts val="0"/>
              </a:spcBef>
              <a:spcAft>
                <a:spcPts val="800"/>
              </a:spcAft>
              <a:buFont typeface="+mj-lt"/>
              <a:buAutoNum type="alphaLcParenR"/>
            </a:pPr>
            <a:r>
              <a:rPr lang="en-US" sz="1300" b="1" dirty="0">
                <a:latin typeface="Arial" panose="020B0604020202020204" pitchFamily="34" charset="0"/>
                <a:ea typeface="Arial" panose="020B0604020202020204" pitchFamily="34" charset="0"/>
                <a:cs typeface="Arial" panose="020B0604020202020204" pitchFamily="34" charset="0"/>
              </a:rPr>
              <a:t>Fiscal Policy – the public budget is tight.</a:t>
            </a:r>
            <a:endParaRPr lang="en-US" sz="1300" b="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300499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a:rPr>
              <a:t>Global Economic Environment</a:t>
            </a:r>
            <a:r>
              <a:rPr kumimoji="0" lang="en-US"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24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12" name="Picture 11">
            <a:extLst>
              <a:ext uri="{FF2B5EF4-FFF2-40B4-BE49-F238E27FC236}">
                <a16:creationId xmlns:a16="http://schemas.microsoft.com/office/drawing/2014/main" xmlns="" id="{06DDA221-3386-43FA-9D46-13C2981012E2}"/>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3" name="Slide Number Placeholder 1">
            <a:extLst>
              <a:ext uri="{FF2B5EF4-FFF2-40B4-BE49-F238E27FC236}">
                <a16:creationId xmlns:a16="http://schemas.microsoft.com/office/drawing/2014/main" xmlns="" id="{10D8CD7F-5F88-4E59-9ACC-9F31092E84AA}"/>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12</a:t>
            </a:r>
          </a:p>
        </p:txBody>
      </p:sp>
      <p:graphicFrame>
        <p:nvGraphicFramePr>
          <p:cNvPr id="14" name="Table 13">
            <a:extLst>
              <a:ext uri="{FF2B5EF4-FFF2-40B4-BE49-F238E27FC236}">
                <a16:creationId xmlns:a16="http://schemas.microsoft.com/office/drawing/2014/main" xmlns="" id="{5DC62DAA-FDF4-4718-8576-FDE1B6BDBA0F}"/>
              </a:ext>
            </a:extLst>
          </p:cNvPr>
          <p:cNvGraphicFramePr>
            <a:graphicFrameLocks noGrp="1"/>
          </p:cNvGraphicFramePr>
          <p:nvPr>
            <p:extLst>
              <p:ext uri="{D42A27DB-BD31-4B8C-83A1-F6EECF244321}">
                <p14:modId xmlns:p14="http://schemas.microsoft.com/office/powerpoint/2010/main" xmlns="" val="2685983879"/>
              </p:ext>
            </p:extLst>
          </p:nvPr>
        </p:nvGraphicFramePr>
        <p:xfrm>
          <a:off x="53269" y="764704"/>
          <a:ext cx="9100891" cy="5129334"/>
        </p:xfrm>
        <a:graphic>
          <a:graphicData uri="http://schemas.openxmlformats.org/drawingml/2006/table">
            <a:tbl>
              <a:tblPr firstRow="1" firstCol="1" bandRow="1"/>
              <a:tblGrid>
                <a:gridCol w="2836201">
                  <a:extLst>
                    <a:ext uri="{9D8B030D-6E8A-4147-A177-3AD203B41FA5}">
                      <a16:colId xmlns:a16="http://schemas.microsoft.com/office/drawing/2014/main" xmlns="" val="2434978230"/>
                    </a:ext>
                  </a:extLst>
                </a:gridCol>
                <a:gridCol w="1006652">
                  <a:extLst>
                    <a:ext uri="{9D8B030D-6E8A-4147-A177-3AD203B41FA5}">
                      <a16:colId xmlns:a16="http://schemas.microsoft.com/office/drawing/2014/main" xmlns="" val="125726993"/>
                    </a:ext>
                  </a:extLst>
                </a:gridCol>
                <a:gridCol w="1140887">
                  <a:extLst>
                    <a:ext uri="{9D8B030D-6E8A-4147-A177-3AD203B41FA5}">
                      <a16:colId xmlns:a16="http://schemas.microsoft.com/office/drawing/2014/main" xmlns="" val="442037864"/>
                    </a:ext>
                  </a:extLst>
                </a:gridCol>
                <a:gridCol w="1022630">
                  <a:extLst>
                    <a:ext uri="{9D8B030D-6E8A-4147-A177-3AD203B41FA5}">
                      <a16:colId xmlns:a16="http://schemas.microsoft.com/office/drawing/2014/main" xmlns="" val="2950259860"/>
                    </a:ext>
                  </a:extLst>
                </a:gridCol>
                <a:gridCol w="1022630">
                  <a:extLst>
                    <a:ext uri="{9D8B030D-6E8A-4147-A177-3AD203B41FA5}">
                      <a16:colId xmlns:a16="http://schemas.microsoft.com/office/drawing/2014/main" xmlns="" val="766655532"/>
                    </a:ext>
                  </a:extLst>
                </a:gridCol>
                <a:gridCol w="1056363">
                  <a:extLst>
                    <a:ext uri="{9D8B030D-6E8A-4147-A177-3AD203B41FA5}">
                      <a16:colId xmlns:a16="http://schemas.microsoft.com/office/drawing/2014/main" xmlns="" val="183719041"/>
                    </a:ext>
                  </a:extLst>
                </a:gridCol>
                <a:gridCol w="1015528">
                  <a:extLst>
                    <a:ext uri="{9D8B030D-6E8A-4147-A177-3AD203B41FA5}">
                      <a16:colId xmlns:a16="http://schemas.microsoft.com/office/drawing/2014/main" xmlns="" val="3026683228"/>
                    </a:ext>
                  </a:extLst>
                </a:gridCol>
              </a:tblGrid>
              <a:tr h="541227">
                <a:tc gridSpan="2">
                  <a:txBody>
                    <a:bodyPr/>
                    <a:lstStyle/>
                    <a:p>
                      <a:pPr marL="0" marR="0" algn="just">
                        <a:lnSpc>
                          <a:spcPct val="115000"/>
                        </a:lnSpc>
                        <a:spcBef>
                          <a:spcPts val="0"/>
                        </a:spcBef>
                        <a:spcAft>
                          <a:spcPts val="0"/>
                        </a:spcAft>
                      </a:pPr>
                      <a:r>
                        <a:rPr lang="en-ZA" sz="1400" b="1" kern="14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a:txBody>
                    <a:bodyPr/>
                    <a:lstStyle/>
                    <a:p>
                      <a:pPr marL="0" marR="0" algn="just">
                        <a:lnSpc>
                          <a:spcPct val="115000"/>
                        </a:lnSpc>
                        <a:spcBef>
                          <a:spcPts val="0"/>
                        </a:spcBef>
                        <a:spcAft>
                          <a:spcPts val="0"/>
                        </a:spcAft>
                      </a:pPr>
                      <a:r>
                        <a:rPr lang="en-US" sz="1400" b="1" cap="small" baseline="0" dirty="0">
                          <a:effectLst/>
                          <a:latin typeface="Arial Narrow" panose="020B0606020202030204" pitchFamily="34" charset="0"/>
                          <a:ea typeface="Calibri" panose="020F0502020204030204" pitchFamily="34" charset="0"/>
                          <a:cs typeface="Times New Roman" panose="02020603050405020304" pitchFamily="18" charset="0"/>
                        </a:rPr>
                        <a:t>Estimate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2">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ZA" sz="1400" b="1" i="0" u="none" strike="noStrike" kern="1400" cap="small"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Projections</a:t>
                      </a:r>
                      <a:endParaRPr kumimoji="0" lang="en-US" sz="1400" b="1" i="0" u="none" strike="noStrike" kern="1200" cap="small"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endParaRPr lang="en-US"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pPr marL="0" marR="0" algn="just">
                        <a:lnSpc>
                          <a:spcPct val="115000"/>
                        </a:lnSpc>
                        <a:spcBef>
                          <a:spcPts val="0"/>
                        </a:spcBef>
                        <a:spcAft>
                          <a:spcPts val="0"/>
                        </a:spcAft>
                      </a:pPr>
                      <a:endParaRPr lang="en-US" sz="14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2">
                  <a:txBody>
                    <a:bodyPr/>
                    <a:lstStyle/>
                    <a:p>
                      <a:pPr marL="0" marR="0" algn="just">
                        <a:lnSpc>
                          <a:spcPct val="115000"/>
                        </a:lnSpc>
                        <a:spcBef>
                          <a:spcPts val="0"/>
                        </a:spcBef>
                        <a:spcAft>
                          <a:spcPts val="0"/>
                        </a:spcAft>
                      </a:pPr>
                      <a:r>
                        <a:rPr lang="en-ZA" sz="1400" b="1" kern="1400" cap="small"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Difference from October 2021 WEO projections</a:t>
                      </a:r>
                      <a:endParaRPr lang="en-US" sz="14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extLst>
                  <a:ext uri="{0D108BD9-81ED-4DB2-BD59-A6C34878D82A}">
                    <a16:rowId xmlns:a16="http://schemas.microsoft.com/office/drawing/2014/main" xmlns="" val="3413267927"/>
                  </a:ext>
                </a:extLst>
              </a:tr>
              <a:tr h="524063">
                <a:tc>
                  <a:txBody>
                    <a:bodyPr/>
                    <a:lstStyle/>
                    <a:p>
                      <a:pPr marL="0" marR="0" algn="just">
                        <a:lnSpc>
                          <a:spcPct val="115000"/>
                        </a:lnSpc>
                        <a:spcBef>
                          <a:spcPts val="0"/>
                        </a:spcBef>
                        <a:spcAft>
                          <a:spcPts val="0"/>
                        </a:spcAft>
                      </a:pPr>
                      <a:r>
                        <a:rPr lang="en-ZA" sz="1400" b="1" kern="14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marR="0" lvl="1" algn="ctr">
                        <a:lnSpc>
                          <a:spcPct val="115000"/>
                        </a:lnSpc>
                        <a:spcBef>
                          <a:spcPts val="0"/>
                        </a:spcBef>
                        <a:spcAft>
                          <a:spcPts val="0"/>
                        </a:spcAft>
                      </a:pPr>
                      <a:r>
                        <a:rPr lang="en-ZA" sz="1400" b="1" dirty="0">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2020</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marR="0" lvl="1" algn="ctr">
                        <a:lnSpc>
                          <a:spcPct val="115000"/>
                        </a:lnSpc>
                        <a:spcBef>
                          <a:spcPts val="0"/>
                        </a:spcBef>
                        <a:spcAft>
                          <a:spcPts val="0"/>
                        </a:spcAft>
                      </a:pPr>
                      <a:r>
                        <a:rPr lang="en-ZA" sz="1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2021</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marR="0" lvl="1" algn="ctr">
                        <a:lnSpc>
                          <a:spcPct val="115000"/>
                        </a:lnSpc>
                        <a:spcBef>
                          <a:spcPts val="0"/>
                        </a:spcBef>
                        <a:spcAft>
                          <a:spcPts val="0"/>
                        </a:spcAft>
                      </a:pPr>
                      <a:r>
                        <a:rPr lang="en-ZA" sz="1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2022</a:t>
                      </a:r>
                      <a:endParaRPr lang="en-US"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marR="0" lvl="1" algn="ctr">
                        <a:lnSpc>
                          <a:spcPct val="115000"/>
                        </a:lnSpc>
                        <a:spcBef>
                          <a:spcPts val="0"/>
                        </a:spcBef>
                        <a:spcAft>
                          <a:spcPts val="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marR="0" lvl="1" algn="ctr">
                        <a:lnSpc>
                          <a:spcPct val="115000"/>
                        </a:lnSpc>
                        <a:spcBef>
                          <a:spcPts val="0"/>
                        </a:spcBef>
                        <a:spcAft>
                          <a:spcPts val="0"/>
                        </a:spcAft>
                      </a:pPr>
                      <a:r>
                        <a:rPr lang="en-ZA" sz="1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2022</a:t>
                      </a:r>
                      <a:endParaRPr lang="en-US"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457200" marR="0" lvl="1" algn="ctr">
                        <a:lnSpc>
                          <a:spcPct val="115000"/>
                        </a:lnSpc>
                        <a:spcBef>
                          <a:spcPts val="0"/>
                        </a:spcBef>
                        <a:spcAft>
                          <a:spcPts val="0"/>
                        </a:spcAft>
                      </a:pPr>
                      <a:r>
                        <a:rPr lang="en-ZA" sz="14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2023</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4089972496"/>
                  </a:ext>
                </a:extLst>
              </a:tr>
              <a:tr h="253300">
                <a:tc gridSpan="7">
                  <a:txBody>
                    <a:bodyPr/>
                    <a:lstStyle/>
                    <a:p>
                      <a:pPr marL="0" marR="0" algn="just">
                        <a:lnSpc>
                          <a:spcPct val="115000"/>
                        </a:lnSpc>
                        <a:spcBef>
                          <a:spcPts val="0"/>
                        </a:spcBef>
                        <a:spcAft>
                          <a:spcPts val="0"/>
                        </a:spcAft>
                      </a:pPr>
                      <a:r>
                        <a:rPr lang="en-ZA" sz="1400" b="1" kern="1400" cap="small" baseline="0" dirty="0">
                          <a:effectLst/>
                          <a:latin typeface="Arial Narrow" panose="020B0606020202030204" pitchFamily="34" charset="0"/>
                          <a:ea typeface="Times New Roman" panose="02020603050405020304" pitchFamily="18" charset="0"/>
                          <a:cs typeface="Times New Roman" panose="02020603050405020304" pitchFamily="18" charset="0"/>
                        </a:rPr>
                        <a:t>Overview of the World Economic Outlook projections (WEO, Jan 2022)</a:t>
                      </a:r>
                      <a:endParaRPr lang="en-US" sz="14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328755610"/>
                  </a:ext>
                </a:extLst>
              </a:tr>
              <a:tr h="253300">
                <a:tc>
                  <a:txBody>
                    <a:bodyPr/>
                    <a:lstStyle/>
                    <a:p>
                      <a:pPr marL="0" marR="0" algn="just">
                        <a:lnSpc>
                          <a:spcPct val="115000"/>
                        </a:lnSpc>
                        <a:spcBef>
                          <a:spcPts val="0"/>
                        </a:spcBef>
                        <a:spcAft>
                          <a:spcPts val="0"/>
                        </a:spcAft>
                      </a:pPr>
                      <a:r>
                        <a:rPr lang="en-ZA" sz="1400" b="1" cap="small" baseline="0" dirty="0">
                          <a:effectLst/>
                          <a:latin typeface="Arial Narrow" panose="020B0606020202030204" pitchFamily="34" charset="0"/>
                          <a:ea typeface="Times New Roman" panose="02020603050405020304" pitchFamily="18" charset="0"/>
                          <a:cs typeface="Times New Roman" panose="02020603050405020304" pitchFamily="18" charset="0"/>
                        </a:rPr>
                        <a:t>World Output</a:t>
                      </a:r>
                      <a:endParaRPr lang="en-US" sz="14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b="1" kern="1400" dirty="0">
                          <a:effectLst/>
                          <a:latin typeface="Arial Narrow" panose="020B0606020202030204" pitchFamily="34" charset="0"/>
                          <a:ea typeface="Times New Roman" panose="02020603050405020304" pitchFamily="18" charset="0"/>
                          <a:cs typeface="Times New Roman" panose="02020603050405020304" pitchFamily="18" charset="0"/>
                        </a:rPr>
                        <a:t>-3.1</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b="1" kern="1400" dirty="0">
                          <a:effectLst/>
                          <a:latin typeface="Arial Narrow" panose="020B0606020202030204" pitchFamily="34" charset="0"/>
                          <a:ea typeface="Calibri" panose="020F0502020204030204" pitchFamily="34" charset="0"/>
                          <a:cs typeface="Times New Roman" panose="02020603050405020304" pitchFamily="18" charset="0"/>
                        </a:rPr>
                        <a:t>5.9</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b="1" kern="1400" dirty="0">
                          <a:effectLst/>
                          <a:latin typeface="Arial Narrow" panose="020B0606020202030204" pitchFamily="34" charset="0"/>
                          <a:ea typeface="Times New Roman" panose="02020603050405020304" pitchFamily="18" charset="0"/>
                          <a:cs typeface="Times New Roman" panose="02020603050405020304" pitchFamily="18" charset="0"/>
                        </a:rPr>
                        <a:t>4.4</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b="1" kern="1400" dirty="0">
                          <a:effectLst/>
                          <a:latin typeface="Arial Narrow" panose="020B0606020202030204" pitchFamily="34" charset="0"/>
                          <a:ea typeface="Times New Roman" panose="02020603050405020304" pitchFamily="18" charset="0"/>
                          <a:cs typeface="Times New Roman" panose="02020603050405020304" pitchFamily="18" charset="0"/>
                        </a:rPr>
                        <a:t>-0.5</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b="1" kern="1400" dirty="0">
                          <a:effectLst/>
                          <a:latin typeface="Arial Narrow" panose="020B0606020202030204" pitchFamily="34" charset="0"/>
                          <a:ea typeface="Times New Roman" panose="02020603050405020304" pitchFamily="18" charset="0"/>
                          <a:cs typeface="Times New Roman" panose="02020603050405020304" pitchFamily="18" charset="0"/>
                        </a:rPr>
                        <a:t>0.2</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7225385"/>
                  </a:ext>
                </a:extLst>
              </a:tr>
              <a:tr h="253300">
                <a:tc>
                  <a:txBody>
                    <a:bodyPr/>
                    <a:lstStyle/>
                    <a:p>
                      <a:pPr marL="0" marR="0" algn="just">
                        <a:lnSpc>
                          <a:spcPct val="115000"/>
                        </a:lnSpc>
                        <a:spcBef>
                          <a:spcPts val="0"/>
                        </a:spcBef>
                        <a:spcAft>
                          <a:spcPts val="0"/>
                        </a:spcAft>
                      </a:pPr>
                      <a:r>
                        <a:rPr lang="en-ZA" sz="1400" b="1">
                          <a:effectLst/>
                          <a:latin typeface="Arial Narrow" panose="020B0606020202030204" pitchFamily="34" charset="0"/>
                          <a:ea typeface="Times New Roman" panose="02020603050405020304" pitchFamily="18" charset="0"/>
                          <a:cs typeface="Times New Roman" panose="02020603050405020304" pitchFamily="18" charset="0"/>
                        </a:rPr>
                        <a:t>Advanced Economies</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-4.5</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5.0</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3.9</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-0.6</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0.4</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4009015"/>
                  </a:ext>
                </a:extLst>
              </a:tr>
              <a:tr h="253300">
                <a:tc>
                  <a:txBody>
                    <a:bodyPr/>
                    <a:lstStyle/>
                    <a:p>
                      <a:pPr marL="0" marR="0" algn="just">
                        <a:lnSpc>
                          <a:spcPct val="115000"/>
                        </a:lnSpc>
                        <a:spcBef>
                          <a:spcPts val="0"/>
                        </a:spcBef>
                        <a:spcAft>
                          <a:spcPts val="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United States</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-3.4</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5.6</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4.0</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-1.2</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0.4</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007392"/>
                  </a:ext>
                </a:extLst>
              </a:tr>
              <a:tr h="253300">
                <a:tc>
                  <a:txBody>
                    <a:bodyPr/>
                    <a:lstStyle/>
                    <a:p>
                      <a:pPr marL="0" marR="0" algn="just">
                        <a:lnSpc>
                          <a:spcPct val="115000"/>
                        </a:lnSpc>
                        <a:spcBef>
                          <a:spcPts val="0"/>
                        </a:spcBef>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Euro Area </a:t>
                      </a: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(Germany, France, Italy and Spain)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-6.4</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5.2</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3.9</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-0.4</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a:effectLst/>
                          <a:latin typeface="Arial Narrow" panose="020B0606020202030204" pitchFamily="34" charset="0"/>
                          <a:ea typeface="Times New Roman" panose="02020603050405020304" pitchFamily="18" charset="0"/>
                          <a:cs typeface="Times New Roman" panose="02020603050405020304" pitchFamily="18" charset="0"/>
                        </a:rPr>
                        <a:t>0.5</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9650033"/>
                  </a:ext>
                </a:extLst>
              </a:tr>
              <a:tr h="253300">
                <a:tc>
                  <a:txBody>
                    <a:bodyPr/>
                    <a:lstStyle/>
                    <a:p>
                      <a:pPr marL="0" marR="0" algn="just">
                        <a:lnSpc>
                          <a:spcPct val="115000"/>
                        </a:lnSpc>
                        <a:spcBef>
                          <a:spcPts val="0"/>
                        </a:spcBef>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Japan</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-4.5</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1.6</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3.3</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0.1</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0.4</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5642988"/>
                  </a:ext>
                </a:extLst>
              </a:tr>
              <a:tr h="253300">
                <a:tc>
                  <a:txBody>
                    <a:bodyPr/>
                    <a:lstStyle/>
                    <a:p>
                      <a:pPr marL="0" marR="0" algn="just">
                        <a:lnSpc>
                          <a:spcPct val="115000"/>
                        </a:lnSpc>
                        <a:spcBef>
                          <a:spcPts val="0"/>
                        </a:spcBef>
                        <a:spcAft>
                          <a:spcPts val="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United Kingdom</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-9.4</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7.2</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4.7</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a:effectLst/>
                          <a:latin typeface="Arial Narrow" panose="020B0606020202030204" pitchFamily="34" charset="0"/>
                          <a:ea typeface="Times New Roman" panose="02020603050405020304" pitchFamily="18" charset="0"/>
                          <a:cs typeface="Times New Roman" panose="02020603050405020304" pitchFamily="18" charset="0"/>
                        </a:rPr>
                        <a:t>1.7</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a:effectLst/>
                          <a:latin typeface="Arial Narrow" panose="020B0606020202030204" pitchFamily="34" charset="0"/>
                          <a:ea typeface="Times New Roman" panose="02020603050405020304" pitchFamily="18" charset="0"/>
                          <a:cs typeface="Times New Roman" panose="02020603050405020304" pitchFamily="18" charset="0"/>
                        </a:rPr>
                        <a:t>-0.3</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8415441"/>
                  </a:ext>
                </a:extLst>
              </a:tr>
              <a:tr h="253300">
                <a:tc>
                  <a:txBody>
                    <a:bodyPr/>
                    <a:lstStyle/>
                    <a:p>
                      <a:pPr marL="0" marR="0" algn="just">
                        <a:lnSpc>
                          <a:spcPct val="115000"/>
                        </a:lnSpc>
                        <a:spcBef>
                          <a:spcPts val="0"/>
                        </a:spcBef>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Canada</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-5.2</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4.7</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4.1</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a:effectLst/>
                          <a:latin typeface="Arial Narrow" panose="020B0606020202030204" pitchFamily="34" charset="0"/>
                          <a:ea typeface="Times New Roman" panose="02020603050405020304" pitchFamily="18" charset="0"/>
                          <a:cs typeface="Times New Roman" panose="02020603050405020304" pitchFamily="18" charset="0"/>
                        </a:rPr>
                        <a:t>1.3</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a:effectLst/>
                          <a:latin typeface="Arial Narrow" panose="020B0606020202030204" pitchFamily="34" charset="0"/>
                          <a:ea typeface="Times New Roman" panose="02020603050405020304" pitchFamily="18" charset="0"/>
                          <a:cs typeface="Times New Roman" panose="02020603050405020304" pitchFamily="18" charset="0"/>
                        </a:rPr>
                        <a:t>-0.2</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3477349"/>
                  </a:ext>
                </a:extLst>
              </a:tr>
              <a:tr h="488388">
                <a:tc>
                  <a:txBody>
                    <a:bodyPr/>
                    <a:lstStyle/>
                    <a:p>
                      <a:pPr marL="0" marR="0" algn="just">
                        <a:lnSpc>
                          <a:spcPct val="115000"/>
                        </a:lnSpc>
                        <a:spcBef>
                          <a:spcPts val="0"/>
                        </a:spcBef>
                        <a:spcAft>
                          <a:spcPts val="0"/>
                        </a:spcAft>
                      </a:pPr>
                      <a:r>
                        <a:rPr lang="en-ZA" sz="1400" b="1" cap="small" baseline="0" dirty="0">
                          <a:effectLst/>
                          <a:latin typeface="Arial Narrow" panose="020B0606020202030204" pitchFamily="34" charset="0"/>
                          <a:ea typeface="Times New Roman" panose="02020603050405020304" pitchFamily="18" charset="0"/>
                          <a:cs typeface="Times New Roman" panose="02020603050405020304" pitchFamily="18" charset="0"/>
                        </a:rPr>
                        <a:t>Emerging Market and Developing Economies</a:t>
                      </a:r>
                      <a:endParaRPr lang="en-US" sz="14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b="1" kern="1400" dirty="0">
                          <a:effectLst/>
                          <a:latin typeface="Arial Narrow" panose="020B0606020202030204" pitchFamily="34" charset="0"/>
                          <a:ea typeface="Times New Roman" panose="02020603050405020304" pitchFamily="18" charset="0"/>
                          <a:cs typeface="Times New Roman" panose="02020603050405020304" pitchFamily="18" charset="0"/>
                        </a:rPr>
                        <a:t>-2.0</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b="1" kern="1400" dirty="0">
                          <a:effectLst/>
                          <a:latin typeface="Arial Narrow" panose="020B0606020202030204" pitchFamily="34" charset="0"/>
                          <a:ea typeface="Times New Roman" panose="02020603050405020304" pitchFamily="18" charset="0"/>
                          <a:cs typeface="Times New Roman" panose="02020603050405020304" pitchFamily="18" charset="0"/>
                        </a:rPr>
                        <a:t>6.5</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b="1" kern="1400" dirty="0">
                          <a:effectLst/>
                          <a:latin typeface="Arial Narrow" panose="020B0606020202030204" pitchFamily="34" charset="0"/>
                          <a:ea typeface="Calibri" panose="020F0502020204030204" pitchFamily="34" charset="0"/>
                          <a:cs typeface="Times New Roman" panose="02020603050405020304" pitchFamily="18" charset="0"/>
                        </a:rPr>
                        <a:t>4.8</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b="1" kern="1400" dirty="0">
                          <a:effectLst/>
                          <a:latin typeface="Arial Narrow" panose="020B0606020202030204" pitchFamily="34" charset="0"/>
                          <a:ea typeface="Times New Roman" panose="02020603050405020304" pitchFamily="18" charset="0"/>
                          <a:cs typeface="Times New Roman" panose="02020603050405020304" pitchFamily="18" charset="0"/>
                        </a:rPr>
                        <a:t>-0.3</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b="1" kern="1400" dirty="0">
                          <a:effectLst/>
                          <a:latin typeface="Arial Narrow" panose="020B0606020202030204" pitchFamily="34" charset="0"/>
                          <a:ea typeface="Times New Roman" panose="02020603050405020304" pitchFamily="18" charset="0"/>
                          <a:cs typeface="Times New Roman" panose="02020603050405020304" pitchFamily="18" charset="0"/>
                        </a:rPr>
                        <a:t>0.1</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12541867"/>
                  </a:ext>
                </a:extLst>
              </a:tr>
              <a:tr h="253300">
                <a:tc>
                  <a:txBody>
                    <a:bodyPr/>
                    <a:lstStyle/>
                    <a:p>
                      <a:pPr marL="0" marR="0" algn="just">
                        <a:lnSpc>
                          <a:spcPct val="115000"/>
                        </a:lnSpc>
                        <a:spcBef>
                          <a:spcPts val="0"/>
                        </a:spcBef>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Emerging and Developing Asia</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-0.9</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7.2</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5.9</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-0.4</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0.1</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0325743"/>
                  </a:ext>
                </a:extLst>
              </a:tr>
              <a:tr h="253300">
                <a:tc>
                  <a:txBody>
                    <a:bodyPr/>
                    <a:lstStyle/>
                    <a:p>
                      <a:pPr marL="0" marR="0" algn="just">
                        <a:lnSpc>
                          <a:spcPct val="115000"/>
                        </a:lnSpc>
                        <a:spcBef>
                          <a:spcPts val="0"/>
                        </a:spcBef>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Emerging and Developing Europe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-1.8</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6.5</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3.5</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-0.1</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0.1</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1915963"/>
                  </a:ext>
                </a:extLst>
              </a:tr>
              <a:tr h="253300">
                <a:tc>
                  <a:txBody>
                    <a:bodyPr/>
                    <a:lstStyle/>
                    <a:p>
                      <a:pPr marL="0" marR="0" algn="just">
                        <a:lnSpc>
                          <a:spcPct val="115000"/>
                        </a:lnSpc>
                        <a:spcBef>
                          <a:spcPts val="0"/>
                        </a:spcBef>
                        <a:spcAft>
                          <a:spcPts val="0"/>
                        </a:spcAft>
                      </a:pPr>
                      <a:r>
                        <a:rPr lang="en-ZA" sz="1400" dirty="0">
                          <a:effectLst/>
                          <a:latin typeface="Arial Narrow" panose="020B0606020202030204" pitchFamily="34" charset="0"/>
                          <a:ea typeface="Times New Roman" panose="02020603050405020304" pitchFamily="18" charset="0"/>
                          <a:cs typeface="Times New Roman" panose="02020603050405020304" pitchFamily="18" charset="0"/>
                        </a:rPr>
                        <a:t>Latin America and the Caribbean</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-6.9</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6.8</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2.4</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0.1</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541111"/>
                  </a:ext>
                </a:extLst>
              </a:tr>
              <a:tr h="253300">
                <a:tc>
                  <a:txBody>
                    <a:bodyPr/>
                    <a:lstStyle/>
                    <a:p>
                      <a:pPr marL="0" marR="0" algn="just">
                        <a:lnSpc>
                          <a:spcPct val="115000"/>
                        </a:lnSpc>
                        <a:spcBef>
                          <a:spcPts val="0"/>
                        </a:spcBef>
                        <a:spcAft>
                          <a:spcPts val="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Middle East and Central Asia</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-2.8</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4.2</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4.3</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0.2</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-0.2</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9286821"/>
                  </a:ext>
                </a:extLst>
              </a:tr>
              <a:tr h="253300">
                <a:tc>
                  <a:txBody>
                    <a:bodyPr/>
                    <a:lstStyle/>
                    <a:p>
                      <a:pPr marL="0" marR="0" algn="just">
                        <a:lnSpc>
                          <a:spcPct val="115000"/>
                        </a:lnSpc>
                        <a:spcBef>
                          <a:spcPts val="0"/>
                        </a:spcBef>
                        <a:spcAft>
                          <a:spcPts val="0"/>
                        </a:spcAft>
                      </a:pPr>
                      <a:r>
                        <a:rPr lang="en-ZA" sz="1400">
                          <a:effectLst/>
                          <a:latin typeface="Arial Narrow" panose="020B0606020202030204" pitchFamily="34" charset="0"/>
                          <a:ea typeface="Times New Roman" panose="02020603050405020304" pitchFamily="18" charset="0"/>
                          <a:cs typeface="Times New Roman" panose="02020603050405020304" pitchFamily="18" charset="0"/>
                        </a:rPr>
                        <a:t>Sub-Saharan Africa</a:t>
                      </a:r>
                      <a:endParaRPr lang="en-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-1.7</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4.0</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Calibri" panose="020F0502020204030204" pitchFamily="34" charset="0"/>
                          <a:cs typeface="Times New Roman" panose="02020603050405020304" pitchFamily="18" charset="0"/>
                        </a:rPr>
                        <a:t>3.7</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effectLst/>
                          <a:latin typeface="Arial Narrow" panose="020B0606020202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-0.1</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400" kern="1400" dirty="0">
                          <a:effectLst/>
                          <a:latin typeface="Arial Narrow" panose="020B0606020202030204" pitchFamily="34" charset="0"/>
                          <a:ea typeface="Times New Roman" panose="02020603050405020304" pitchFamily="18" charset="0"/>
                          <a:cs typeface="Times New Roman" panose="02020603050405020304" pitchFamily="18" charset="0"/>
                        </a:rPr>
                        <a:t>-0.1</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87484489"/>
                  </a:ext>
                </a:extLst>
              </a:tr>
              <a:tr h="266183">
                <a:tc>
                  <a:txBody>
                    <a:bodyPr/>
                    <a:lstStyle/>
                    <a:p>
                      <a:pPr marL="0" marR="0" algn="just">
                        <a:lnSpc>
                          <a:spcPct val="115000"/>
                        </a:lnSpc>
                        <a:spcBef>
                          <a:spcPts val="0"/>
                        </a:spcBef>
                        <a:spcAft>
                          <a:spcPts val="0"/>
                        </a:spcAft>
                      </a:pPr>
                      <a:r>
                        <a:rPr lang="en-ZA" sz="1400" b="1" cap="all" baseline="0" dirty="0">
                          <a:effectLst/>
                          <a:latin typeface="Arial Narrow" panose="020B0606020202030204" pitchFamily="34" charset="0"/>
                          <a:ea typeface="Times New Roman" panose="02020603050405020304" pitchFamily="18" charset="0"/>
                          <a:cs typeface="Times New Roman" panose="02020603050405020304" pitchFamily="18" charset="0"/>
                        </a:rPr>
                        <a:t>South Africa</a:t>
                      </a:r>
                      <a:endParaRPr lang="en-US" sz="1400" cap="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kern="1400" dirty="0">
                          <a:effectLst/>
                          <a:latin typeface="Arial Narrow" panose="020B0606020202030204" pitchFamily="34" charset="0"/>
                          <a:ea typeface="Times New Roman" panose="02020603050405020304" pitchFamily="18" charset="0"/>
                          <a:cs typeface="Times New Roman" panose="02020603050405020304" pitchFamily="18" charset="0"/>
                        </a:rPr>
                        <a:t>-6.4</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kern="1400" dirty="0">
                          <a:effectLst/>
                          <a:latin typeface="Arial Narrow" panose="020B0606020202030204" pitchFamily="34" charset="0"/>
                          <a:ea typeface="Times New Roman" panose="02020603050405020304" pitchFamily="18" charset="0"/>
                          <a:cs typeface="Times New Roman" panose="02020603050405020304" pitchFamily="18" charset="0"/>
                        </a:rPr>
                        <a:t>4.6</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kern="1400" dirty="0">
                          <a:effectLst/>
                          <a:latin typeface="Arial Narrow" panose="020B0606020202030204" pitchFamily="34" charset="0"/>
                          <a:ea typeface="Calibri" panose="020F0502020204030204" pitchFamily="34" charset="0"/>
                          <a:cs typeface="Times New Roman" panose="02020603050405020304" pitchFamily="18" charset="0"/>
                        </a:rPr>
                        <a:t>1.9</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dirty="0">
                          <a:effectLst/>
                          <a:latin typeface="Arial Narrow" panose="020B060602020203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kern="1400" dirty="0">
                          <a:effectLst/>
                          <a:latin typeface="Arial Narrow" panose="020B0606020202030204" pitchFamily="34" charset="0"/>
                          <a:ea typeface="Times New Roman" panose="02020603050405020304" pitchFamily="18" charset="0"/>
                          <a:cs typeface="Times New Roman" panose="02020603050405020304" pitchFamily="18" charset="0"/>
                        </a:rPr>
                        <a:t>-0.3</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ZA" sz="1600" kern="1400" dirty="0">
                          <a:effectLst/>
                          <a:latin typeface="Arial Narrow" panose="020B0606020202030204" pitchFamily="34" charset="0"/>
                          <a:ea typeface="Times New Roman" panose="02020603050405020304" pitchFamily="18" charset="0"/>
                          <a:cs typeface="Times New Roman" panose="02020603050405020304" pitchFamily="18" charset="0"/>
                        </a:rPr>
                        <a:t>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3684160"/>
                  </a:ext>
                </a:extLst>
              </a:tr>
            </a:tbl>
          </a:graphicData>
        </a:graphic>
      </p:graphicFrame>
      <p:sp>
        <p:nvSpPr>
          <p:cNvPr id="15" name="Text Box 8">
            <a:extLst>
              <a:ext uri="{FF2B5EF4-FFF2-40B4-BE49-F238E27FC236}">
                <a16:creationId xmlns:a16="http://schemas.microsoft.com/office/drawing/2014/main" xmlns="" id="{DD12BADA-215F-4B5B-A81C-DC4DAB932D2B}"/>
              </a:ext>
            </a:extLst>
          </p:cNvPr>
          <p:cNvSpPr txBox="1"/>
          <p:nvPr/>
        </p:nvSpPr>
        <p:spPr>
          <a:xfrm>
            <a:off x="63429" y="5917079"/>
            <a:ext cx="4126230" cy="19875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ZA" sz="700" b="1" dirty="0">
                <a:effectLst/>
                <a:latin typeface="Arial" panose="020B0604020202020204" pitchFamily="34" charset="0"/>
                <a:ea typeface="Calibri" panose="020F0502020204030204" pitchFamily="34" charset="0"/>
                <a:cs typeface="Times New Roman" panose="02020603050405020304" pitchFamily="18" charset="0"/>
              </a:rPr>
              <a:t>Source: IMF, World Economic Outlook Update, January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087343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 y="59186"/>
            <a:ext cx="89820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0" cap="small" spc="0" normalizeH="0" baseline="0" noProof="0" dirty="0">
                <a:ln>
                  <a:noFill/>
                </a:ln>
                <a:solidFill>
                  <a:srgbClr val="EEECE1"/>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Key Priorities Informi</a:t>
            </a:r>
            <a:r>
              <a:rPr kumimoji="0" lang="en-ZA" sz="20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panose="020F0502020204030204" pitchFamily="34" charset="0"/>
              </a:rPr>
              <a:t>ng Key Priorities Informing the revised 2020-25 Strategic Plan and 2022-23 Annual Performance Plan</a:t>
            </a:r>
            <a:endParaRPr kumimoji="0" lang="en-ZA" sz="20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5DF4C61B-F55D-48A8-9218-9496DB696430}"/>
              </a:ext>
            </a:extLst>
          </p:cNvPr>
          <p:cNvPicPr>
            <a:picLocks noChangeAspect="1"/>
          </p:cNvPicPr>
          <p:nvPr/>
        </p:nvPicPr>
        <p:blipFill>
          <a:blip r:embed="rId2" cstate="print"/>
          <a:stretch>
            <a:fillRect/>
          </a:stretch>
        </p:blipFill>
        <p:spPr>
          <a:xfrm>
            <a:off x="1921" y="6288963"/>
            <a:ext cx="9144000" cy="518237"/>
          </a:xfrm>
          <a:prstGeom prst="rect">
            <a:avLst/>
          </a:prstGeom>
        </p:spPr>
      </p:pic>
      <p:sp>
        <p:nvSpPr>
          <p:cNvPr id="12" name="Slide Number Placeholder 1">
            <a:extLst>
              <a:ext uri="{FF2B5EF4-FFF2-40B4-BE49-F238E27FC236}">
                <a16:creationId xmlns:a16="http://schemas.microsoft.com/office/drawing/2014/main" xmlns="" id="{301E2D8B-5E54-44E0-8378-53A89467AE83}"/>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13</a:t>
            </a:r>
          </a:p>
        </p:txBody>
      </p:sp>
      <p:sp>
        <p:nvSpPr>
          <p:cNvPr id="13" name="TextBox 12">
            <a:extLst>
              <a:ext uri="{FF2B5EF4-FFF2-40B4-BE49-F238E27FC236}">
                <a16:creationId xmlns:a16="http://schemas.microsoft.com/office/drawing/2014/main" xmlns="" id="{7A3855D6-8945-4CAC-BA97-DA2D90C53F39}"/>
              </a:ext>
            </a:extLst>
          </p:cNvPr>
          <p:cNvSpPr txBox="1"/>
          <p:nvPr/>
        </p:nvSpPr>
        <p:spPr>
          <a:xfrm>
            <a:off x="64054" y="877847"/>
            <a:ext cx="8982074" cy="5238806"/>
          </a:xfrm>
          <a:prstGeom prst="rect">
            <a:avLst/>
          </a:prstGeom>
          <a:noFill/>
        </p:spPr>
        <p:txBody>
          <a:bodyPr wrap="square" lIns="0">
            <a:spAutoFit/>
          </a:bodyPr>
          <a:lstStyle/>
          <a:p>
            <a:pPr marR="0" lvl="0" algn="just">
              <a:lnSpc>
                <a:spcPct val="115000"/>
              </a:lnSpc>
              <a:spcBef>
                <a:spcPts val="0"/>
              </a:spcBef>
              <a:spcAft>
                <a:spcPts val="0"/>
              </a:spcAft>
              <a:tabLst>
                <a:tab pos="228600" algn="l"/>
              </a:tabLst>
            </a:pPr>
            <a:r>
              <a:rPr lang="en-ZA" sz="1400" b="1" u="sng" dirty="0">
                <a:latin typeface="Arial" panose="020B0604020202020204" pitchFamily="34" charset="0"/>
                <a:ea typeface="ヒラギノ角ゴ Pro W3"/>
                <a:cs typeface="Arial" panose="020B0604020202020204" pitchFamily="34" charset="0"/>
              </a:rPr>
              <a:t>Performance-related Matters:</a:t>
            </a:r>
          </a:p>
          <a:p>
            <a:pPr marR="0" lvl="0" algn="just">
              <a:lnSpc>
                <a:spcPct val="115000"/>
              </a:lnSpc>
              <a:spcBef>
                <a:spcPts val="0"/>
              </a:spcBef>
              <a:spcAft>
                <a:spcPts val="0"/>
              </a:spcAft>
              <a:tabLst>
                <a:tab pos="228600" algn="l"/>
              </a:tabLst>
            </a:pPr>
            <a:endParaRPr lang="en-ZA" sz="1400" b="1" dirty="0">
              <a:latin typeface="Arial" panose="020B0604020202020204" pitchFamily="34" charset="0"/>
              <a:ea typeface="ヒラギノ角ゴ Pro W3"/>
              <a:cs typeface="Arial" panose="020B0604020202020204" pitchFamily="34" charset="0"/>
            </a:endParaRPr>
          </a:p>
          <a:p>
            <a:pPr marR="0" lvl="0" algn="just">
              <a:lnSpc>
                <a:spcPct val="115000"/>
              </a:lnSpc>
              <a:spcBef>
                <a:spcPts val="0"/>
              </a:spcBef>
              <a:spcAft>
                <a:spcPts val="0"/>
              </a:spcAft>
              <a:tabLst>
                <a:tab pos="228600" algn="l"/>
              </a:tabLst>
            </a:pPr>
            <a:r>
              <a:rPr lang="en-ZA" sz="1400" b="1" dirty="0">
                <a:latin typeface="Arial" panose="020B0604020202020204" pitchFamily="34" charset="0"/>
                <a:ea typeface="ヒラギノ角ゴ Pro W3"/>
                <a:cs typeface="Arial" panose="020B0604020202020204" pitchFamily="34" charset="0"/>
              </a:rPr>
              <a:t>a) </a:t>
            </a:r>
            <a:r>
              <a:rPr lang="en-ZA" sz="1400" dirty="0">
                <a:effectLst/>
                <a:latin typeface="Arial" panose="020B0604020202020204" pitchFamily="34" charset="0"/>
                <a:ea typeface="ヒラギノ角ゴ Pro W3"/>
                <a:cs typeface="Arial" panose="020B0604020202020204" pitchFamily="34" charset="0"/>
              </a:rPr>
              <a:t>Accelerate implementation of </a:t>
            </a:r>
            <a:r>
              <a:rPr lang="en-ZA" sz="1400" b="1" dirty="0">
                <a:effectLst/>
                <a:latin typeface="Arial" panose="020B0604020202020204" pitchFamily="34" charset="0"/>
                <a:ea typeface="ヒラギノ角ゴ Pro W3"/>
                <a:cs typeface="Arial" panose="020B0604020202020204" pitchFamily="34" charset="0"/>
              </a:rPr>
              <a:t>Township and Rural Entrepreneurship Programme (TREP)</a:t>
            </a:r>
            <a:r>
              <a:rPr lang="en-ZA" sz="1400" dirty="0">
                <a:effectLst/>
                <a:latin typeface="Arial" panose="020B0604020202020204" pitchFamily="34" charset="0"/>
                <a:ea typeface="ヒラギノ角ゴ Pro W3"/>
                <a:cs typeface="Arial" panose="020B0604020202020204" pitchFamily="34" charset="0"/>
              </a:rPr>
              <a:t>.</a:t>
            </a:r>
          </a:p>
          <a:p>
            <a:pPr marR="0" lvl="0" algn="just">
              <a:lnSpc>
                <a:spcPct val="115000"/>
              </a:lnSpc>
              <a:spcBef>
                <a:spcPts val="0"/>
              </a:spcBef>
              <a:spcAft>
                <a:spcPts val="0"/>
              </a:spcAft>
              <a:tabLst>
                <a:tab pos="228600" algn="l"/>
              </a:tabLst>
            </a:pPr>
            <a:r>
              <a:rPr lang="en-ZA" sz="1400" dirty="0">
                <a:effectLst/>
                <a:latin typeface="Arial" panose="020B0604020202020204" pitchFamily="34" charset="0"/>
                <a:ea typeface="ヒラギノ角ゴ Pro W3"/>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R="0" lvl="0" algn="just">
              <a:lnSpc>
                <a:spcPct val="115000"/>
              </a:lnSpc>
              <a:spcBef>
                <a:spcPts val="0"/>
              </a:spcBef>
              <a:spcAft>
                <a:spcPts val="0"/>
              </a:spcAft>
              <a:tabLst>
                <a:tab pos="228600" algn="l"/>
              </a:tabLst>
            </a:pPr>
            <a:r>
              <a:rPr lang="en-ZA" sz="1400" b="1" dirty="0">
                <a:effectLst/>
                <a:latin typeface="Arial" panose="020B0604020202020204" pitchFamily="34" charset="0"/>
                <a:ea typeface="ヒラギノ角ゴ Pro W3"/>
                <a:cs typeface="Arial" panose="020B0604020202020204" pitchFamily="34" charset="0"/>
              </a:rPr>
              <a:t>b) </a:t>
            </a:r>
            <a:r>
              <a:rPr lang="en-ZA" sz="1400" dirty="0">
                <a:effectLst/>
                <a:latin typeface="Arial" panose="020B0604020202020204" pitchFamily="34" charset="0"/>
                <a:ea typeface="ヒラギノ角ゴ Pro W3"/>
                <a:cs typeface="Arial" panose="020B0604020202020204" pitchFamily="34" charset="0"/>
              </a:rPr>
              <a:t>Create an enabling environment for SMMEs and Co-operatives within which to operate: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Symbol" panose="05050102010706020507" pitchFamily="18" charset="2"/>
              <a:buChar char=""/>
              <a:tabLst>
                <a:tab pos="228600" algn="l"/>
                <a:tab pos="457200" algn="l"/>
              </a:tabLst>
            </a:pPr>
            <a:r>
              <a:rPr lang="en-ZA"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Amend the </a:t>
            </a:r>
            <a:r>
              <a:rPr lang="en-US" sz="1400" b="1" dirty="0">
                <a:latin typeface="Arial" panose="020B0604020202020204" pitchFamily="34" charset="0"/>
                <a:cs typeface="Arial" panose="020B0604020202020204" pitchFamily="34" charset="0"/>
              </a:rPr>
              <a:t>National Small Enterprise Act</a:t>
            </a:r>
            <a:r>
              <a:rPr lang="en-US" sz="1400" dirty="0">
                <a:latin typeface="Arial" panose="020B0604020202020204" pitchFamily="34" charset="0"/>
                <a:cs typeface="Arial" panose="020B0604020202020204" pitchFamily="34" charset="0"/>
              </a:rPr>
              <a:t> and introduce the </a:t>
            </a:r>
            <a:r>
              <a:rPr lang="en-US" sz="1400" b="1" dirty="0">
                <a:latin typeface="Arial" panose="020B0604020202020204" pitchFamily="34" charset="0"/>
                <a:cs typeface="Arial" panose="020B0604020202020204" pitchFamily="34" charset="0"/>
              </a:rPr>
              <a:t>Small Enterprise Ombuds Service Bill </a:t>
            </a:r>
            <a:r>
              <a:rPr lang="en-US" sz="1400" dirty="0">
                <a:latin typeface="Arial" panose="020B0604020202020204" pitchFamily="34" charset="0"/>
                <a:cs typeface="Arial" panose="020B0604020202020204" pitchFamily="34" charset="0"/>
              </a:rPr>
              <a:t>through Cabinet.</a:t>
            </a:r>
          </a:p>
          <a:p>
            <a:pPr marL="342900" indent="-342900" algn="just">
              <a:lnSpc>
                <a:spcPct val="115000"/>
              </a:lnSpc>
              <a:buFont typeface="Symbol" panose="05050102010706020507" pitchFamily="18" charset="2"/>
              <a:buChar char=""/>
              <a:tabLst>
                <a:tab pos="228600" algn="l"/>
                <a:tab pos="457200" algn="l"/>
              </a:tabLst>
            </a:pPr>
            <a:r>
              <a:rPr lang="en-US" sz="1400" b="0" i="0" u="none" strike="noStrike" baseline="0" dirty="0">
                <a:latin typeface="Arial" panose="020B0604020202020204" pitchFamily="34" charset="0"/>
                <a:cs typeface="Arial" panose="020B0604020202020204" pitchFamily="34" charset="0"/>
              </a:rPr>
              <a:t>The Department aims to provide for a simple and enabling framework for procedures for application of licensing of business by setting national norms and standards; and also, to repeal the </a:t>
            </a:r>
            <a:r>
              <a:rPr lang="en-US" sz="1400" b="1" i="0" u="none" strike="noStrike" baseline="0" dirty="0">
                <a:latin typeface="Arial" panose="020B0604020202020204" pitchFamily="34" charset="0"/>
                <a:cs typeface="Arial" panose="020B0604020202020204" pitchFamily="34" charset="0"/>
              </a:rPr>
              <a:t>Businesses Act</a:t>
            </a:r>
            <a:r>
              <a:rPr lang="en-US" sz="1400" b="0" i="0" u="none" strike="noStrike" baseline="0" dirty="0">
                <a:latin typeface="Arial" panose="020B0604020202020204" pitchFamily="34" charset="0"/>
                <a:cs typeface="Arial" panose="020B0604020202020204" pitchFamily="34" charset="0"/>
              </a:rPr>
              <a:t>, 1991.</a:t>
            </a:r>
            <a:endParaRPr lang="en-ZA" sz="1400" dirty="0">
              <a:latin typeface="Arial" panose="020B060402020202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 pos="457200" algn="l"/>
              </a:tabLst>
            </a:pPr>
            <a:r>
              <a:rPr lang="en-ZA" sz="1400" dirty="0">
                <a:latin typeface="Arial" panose="020B0604020202020204" pitchFamily="34" charset="0"/>
                <a:ea typeface="ヒラギノ角ゴ Pro W3"/>
                <a:cs typeface="Arial" panose="020B0604020202020204" pitchFamily="34" charset="0"/>
              </a:rPr>
              <a:t>finalise</a:t>
            </a:r>
            <a:r>
              <a:rPr lang="en-ZA" sz="1400" dirty="0">
                <a:effectLst/>
                <a:latin typeface="Arial" panose="020B0604020202020204" pitchFamily="34" charset="0"/>
                <a:ea typeface="ヒラギノ角ゴ Pro W3"/>
                <a:cs typeface="Arial" panose="020B0604020202020204" pitchFamily="34" charset="0"/>
              </a:rPr>
              <a:t> the</a:t>
            </a:r>
            <a:r>
              <a:rPr lang="en-ZA" sz="1400" b="1" dirty="0">
                <a:effectLst/>
                <a:latin typeface="Arial" panose="020B0604020202020204" pitchFamily="34" charset="0"/>
                <a:ea typeface="ヒラギノ角ゴ Pro W3"/>
                <a:cs typeface="Arial" panose="020B0604020202020204" pitchFamily="34" charset="0"/>
              </a:rPr>
              <a:t> SMMEs and Co-operatives Funding Policy </a:t>
            </a:r>
            <a:r>
              <a:rPr lang="en-ZA" sz="1400" dirty="0">
                <a:effectLst/>
                <a:latin typeface="Arial" panose="020B0604020202020204" pitchFamily="34" charset="0"/>
                <a:ea typeface="ヒラギノ角ゴ Pro W3"/>
                <a:cs typeface="Arial" panose="020B0604020202020204" pitchFamily="34" charset="0"/>
              </a:rPr>
              <a:t>to ensure the improvement access to affordable finance for SMMEs and Co-operatives.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 pos="457200" algn="l"/>
              </a:tabLst>
            </a:pPr>
            <a:r>
              <a:rPr lang="en-GB" sz="1400" b="1" dirty="0">
                <a:effectLst/>
                <a:latin typeface="Arial" panose="020B0604020202020204" pitchFamily="34" charset="0"/>
                <a:ea typeface="Arial Unicode MS"/>
                <a:cs typeface="Arial" panose="020B0604020202020204" pitchFamily="34" charset="0"/>
              </a:rPr>
              <a:t>Red Tape Reduction Programme: </a:t>
            </a:r>
            <a:r>
              <a:rPr lang="en-GB" sz="1400" dirty="0">
                <a:effectLst/>
                <a:latin typeface="Arial" panose="020B0604020202020204" pitchFamily="34" charset="0"/>
                <a:ea typeface="Arial Unicode MS"/>
                <a:cs typeface="Arial" panose="020B0604020202020204" pitchFamily="34" charset="0"/>
              </a:rPr>
              <a:t>to be implemented in partnership with Provinces, ensuring that the growth of SMMEs and Co-operatives is not hindered by the red tape measures that exist in the system.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0"/>
              </a:spcAft>
              <a:tabLst>
                <a:tab pos="228600" algn="l"/>
              </a:tabLst>
            </a:pPr>
            <a:r>
              <a:rPr lang="en-ZA" sz="1200" dirty="0">
                <a:effectLst/>
                <a:latin typeface="Arial" panose="020B0604020202020204" pitchFamily="34" charset="0"/>
                <a:ea typeface="ヒラギノ角ゴ Pro W3"/>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R="0" lvl="0" algn="just">
              <a:lnSpc>
                <a:spcPct val="115000"/>
              </a:lnSpc>
              <a:spcBef>
                <a:spcPts val="0"/>
              </a:spcBef>
              <a:spcAft>
                <a:spcPts val="0"/>
              </a:spcAft>
              <a:tabLst>
                <a:tab pos="228600" algn="l"/>
              </a:tabLst>
            </a:pPr>
            <a:r>
              <a:rPr lang="en-ZA" sz="1400" b="1" dirty="0">
                <a:latin typeface="Arial" panose="020B0604020202020204" pitchFamily="34" charset="0"/>
                <a:ea typeface="ヒラギノ角ゴ Pro W3"/>
                <a:cs typeface="Arial" panose="020B0604020202020204" pitchFamily="34" charset="0"/>
              </a:rPr>
              <a:t>c) </a:t>
            </a:r>
            <a:r>
              <a:rPr lang="en-ZA" sz="1400" dirty="0">
                <a:effectLst/>
                <a:latin typeface="Arial" panose="020B0604020202020204" pitchFamily="34" charset="0"/>
                <a:ea typeface="ヒラギノ角ゴ Pro W3"/>
                <a:cs typeface="Arial" panose="020B0604020202020204" pitchFamily="34" charset="0"/>
              </a:rPr>
              <a:t>Implement the </a:t>
            </a:r>
            <a:r>
              <a:rPr lang="en-ZA" sz="1400" b="1" dirty="0">
                <a:effectLst/>
                <a:latin typeface="Arial" panose="020B0604020202020204" pitchFamily="34" charset="0"/>
                <a:ea typeface="ヒラギノ角ゴ Pro W3"/>
                <a:cs typeface="Arial" panose="020B0604020202020204" pitchFamily="34" charset="0"/>
              </a:rPr>
              <a:t>Localisation Policy Framework and Implementation Programme on SMMEs and Co-operatives</a:t>
            </a:r>
          </a:p>
          <a:p>
            <a:pPr marL="457200" marR="0" algn="just">
              <a:lnSpc>
                <a:spcPct val="115000"/>
              </a:lnSpc>
              <a:spcBef>
                <a:spcPts val="0"/>
              </a:spcBef>
              <a:spcAft>
                <a:spcPts val="0"/>
              </a:spcAft>
            </a:pPr>
            <a:r>
              <a:rPr lang="en-ZA" sz="1400" dirty="0">
                <a:effectLst/>
                <a:latin typeface="Arial" panose="020B0604020202020204" pitchFamily="34" charset="0"/>
                <a:ea typeface="ヒラギノ角ゴ Pro W3"/>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R="0" lvl="0" algn="just">
              <a:lnSpc>
                <a:spcPct val="115000"/>
              </a:lnSpc>
              <a:spcBef>
                <a:spcPts val="0"/>
              </a:spcBef>
              <a:spcAft>
                <a:spcPts val="0"/>
              </a:spcAft>
              <a:tabLst>
                <a:tab pos="228600" algn="l"/>
              </a:tabLst>
            </a:pPr>
            <a:r>
              <a:rPr lang="en-ZA" sz="1400" b="1" dirty="0">
                <a:effectLst/>
                <a:latin typeface="Arial" panose="020B0604020202020204" pitchFamily="34" charset="0"/>
                <a:ea typeface="ヒラギノ角ゴ Pro W3"/>
                <a:cs typeface="Arial" panose="020B0604020202020204" pitchFamily="34" charset="0"/>
              </a:rPr>
              <a:t>d) Small Enterprise Manufacturing Programme: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0"/>
              </a:spcAft>
            </a:pPr>
            <a:r>
              <a:rPr lang="en-ZA" sz="1400" dirty="0">
                <a:effectLst/>
                <a:latin typeface="Arial" panose="020B0604020202020204" pitchFamily="34" charset="0"/>
                <a:ea typeface="ヒラギノ角ゴ Pro W3"/>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R="0" lvl="0" algn="just">
              <a:lnSpc>
                <a:spcPct val="115000"/>
              </a:lnSpc>
              <a:spcBef>
                <a:spcPts val="0"/>
              </a:spcBef>
              <a:spcAft>
                <a:spcPts val="0"/>
              </a:spcAft>
              <a:tabLst>
                <a:tab pos="228600" algn="l"/>
              </a:tabLst>
            </a:pPr>
            <a:r>
              <a:rPr lang="en-ZA" sz="1400" b="1" dirty="0">
                <a:effectLst/>
                <a:latin typeface="Arial" panose="020B0604020202020204" pitchFamily="34" charset="0"/>
                <a:ea typeface="ヒラギノ角ゴ Pro W3"/>
                <a:cs typeface="Arial" panose="020B0604020202020204" pitchFamily="34" charset="0"/>
              </a:rPr>
              <a:t>e) </a:t>
            </a:r>
            <a:r>
              <a:rPr lang="en-ZA" sz="1400" dirty="0">
                <a:effectLst/>
                <a:latin typeface="Arial" panose="020B0604020202020204" pitchFamily="34" charset="0"/>
                <a:ea typeface="ヒラギノ角ゴ Pro W3"/>
                <a:cs typeface="Arial" panose="020B0604020202020204" pitchFamily="34" charset="0"/>
              </a:rPr>
              <a:t>Facilitate and ensure the increase in number of competitive small businesses and Co-operatives is supported.</a:t>
            </a:r>
          </a:p>
        </p:txBody>
      </p:sp>
    </p:spTree>
    <p:extLst>
      <p:ext uri="{BB962C8B-B14F-4D97-AF65-F5344CB8AC3E}">
        <p14:creationId xmlns:p14="http://schemas.microsoft.com/office/powerpoint/2010/main" xmlns="" val="9393305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 y="59186"/>
            <a:ext cx="89820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0" cap="small" spc="0" normalizeH="0" baseline="0" noProof="0" dirty="0">
                <a:ln>
                  <a:noFill/>
                </a:ln>
                <a:solidFill>
                  <a:srgbClr val="EEECE1"/>
                </a:solidFill>
                <a:effectLst/>
                <a:uLnTx/>
                <a:uFillTx/>
                <a:latin typeface="Arial" panose="020B0604020202020204" pitchFamily="34" charset="0"/>
                <a:ea typeface="ヒラギノ角ゴ Pro W3"/>
                <a:cs typeface="Arial" panose="020B0604020202020204" pitchFamily="34" charset="0"/>
                <a:sym typeface="Calibri" panose="020F0502020204030204" pitchFamily="34" charset="0"/>
              </a:rPr>
              <a:t>Key Priorities Informi</a:t>
            </a:r>
            <a:r>
              <a:rPr kumimoji="0" lang="en-ZA" sz="20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sym typeface="Calibri" panose="020F0502020204030204" pitchFamily="34" charset="0"/>
              </a:rPr>
              <a:t>ng Key Priorities Informing the revised 2020-25 Strategic Plan and 2022-23 Annual Performance Plan</a:t>
            </a:r>
            <a:endParaRPr kumimoji="0" lang="en-ZA" sz="2000" b="1" i="0" u="none" strike="noStrike" kern="0" cap="small" spc="0" normalizeH="0" baseline="0" noProof="0" dirty="0">
              <a:ln>
                <a:noFill/>
              </a:ln>
              <a:solidFill>
                <a:srgbClr val="EEECE1"/>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5DF4C61B-F55D-48A8-9218-9496DB696430}"/>
              </a:ext>
            </a:extLst>
          </p:cNvPr>
          <p:cNvPicPr>
            <a:picLocks noChangeAspect="1"/>
          </p:cNvPicPr>
          <p:nvPr/>
        </p:nvPicPr>
        <p:blipFill>
          <a:blip r:embed="rId2" cstate="print"/>
          <a:stretch>
            <a:fillRect/>
          </a:stretch>
        </p:blipFill>
        <p:spPr>
          <a:xfrm>
            <a:off x="1921" y="6288963"/>
            <a:ext cx="9144000" cy="518237"/>
          </a:xfrm>
          <a:prstGeom prst="rect">
            <a:avLst/>
          </a:prstGeom>
        </p:spPr>
      </p:pic>
      <p:sp>
        <p:nvSpPr>
          <p:cNvPr id="12" name="Slide Number Placeholder 1">
            <a:extLst>
              <a:ext uri="{FF2B5EF4-FFF2-40B4-BE49-F238E27FC236}">
                <a16:creationId xmlns:a16="http://schemas.microsoft.com/office/drawing/2014/main" xmlns="" id="{301E2D8B-5E54-44E0-8378-53A89467AE83}"/>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14</a:t>
            </a:r>
          </a:p>
        </p:txBody>
      </p:sp>
      <p:sp>
        <p:nvSpPr>
          <p:cNvPr id="13" name="TextBox 12">
            <a:extLst>
              <a:ext uri="{FF2B5EF4-FFF2-40B4-BE49-F238E27FC236}">
                <a16:creationId xmlns:a16="http://schemas.microsoft.com/office/drawing/2014/main" xmlns="" id="{7A3855D6-8945-4CAC-BA97-DA2D90C53F39}"/>
              </a:ext>
            </a:extLst>
          </p:cNvPr>
          <p:cNvSpPr txBox="1"/>
          <p:nvPr/>
        </p:nvSpPr>
        <p:spPr>
          <a:xfrm>
            <a:off x="78121" y="764704"/>
            <a:ext cx="8991600" cy="4213910"/>
          </a:xfrm>
          <a:prstGeom prst="rect">
            <a:avLst/>
          </a:prstGeom>
          <a:noFill/>
        </p:spPr>
        <p:txBody>
          <a:bodyPr wrap="square" lIns="0">
            <a:spAutoFit/>
          </a:bodyPr>
          <a:lstStyle/>
          <a:p>
            <a:pPr marR="0" lvl="0" algn="just">
              <a:lnSpc>
                <a:spcPct val="115000"/>
              </a:lnSpc>
              <a:spcBef>
                <a:spcPts val="0"/>
              </a:spcBef>
              <a:spcAft>
                <a:spcPts val="0"/>
              </a:spcAft>
              <a:tabLst>
                <a:tab pos="228600" algn="l"/>
              </a:tabLst>
            </a:pPr>
            <a:r>
              <a:rPr lang="en-ZA" sz="1400" b="1" u="sng" dirty="0">
                <a:latin typeface="Arial" panose="020B0604020202020204" pitchFamily="34" charset="0"/>
                <a:ea typeface="ヒラギノ角ゴ Pro W3"/>
                <a:cs typeface="Arial" panose="020B0604020202020204" pitchFamily="34" charset="0"/>
              </a:rPr>
              <a:t>Performance-related Matters:</a:t>
            </a:r>
          </a:p>
          <a:p>
            <a:pPr marL="0" marR="0" lvl="0" indent="0" algn="just" defTabSz="914400" rtl="0" eaLnBrk="1" fontAlgn="auto" latinLnBrk="0" hangingPunct="1">
              <a:lnSpc>
                <a:spcPct val="115000"/>
              </a:lnSpc>
              <a:spcBef>
                <a:spcPts val="0"/>
              </a:spcBef>
              <a:spcAft>
                <a:spcPts val="0"/>
              </a:spcAft>
              <a:buClrTx/>
              <a:buSzTx/>
              <a:buFontTx/>
              <a:buNone/>
              <a:tabLst>
                <a:tab pos="228600" algn="l"/>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Youth Challenge Fund: a youth start-up support programme intended to stimulate the establishment and growth of youth-owned   businesses, promote digital skills, grow the economy and foster job creation.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tab pos="228600" algn="l"/>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g) Product Markets:</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 Business infrastructure where small businesses will interact with the market to showcase their product or service offering with the view to transaction. </a:t>
            </a:r>
          </a:p>
          <a:p>
            <a:pPr marL="0" marR="0" lvl="0" indent="0" algn="just" defTabSz="914400" rtl="0" eaLnBrk="1" fontAlgn="auto" latinLnBrk="0" hangingPunct="1">
              <a:lnSpc>
                <a:spcPct val="115000"/>
              </a:lnSpc>
              <a:spcBef>
                <a:spcPts val="0"/>
              </a:spcBef>
              <a:spcAft>
                <a:spcPts val="0"/>
              </a:spcAft>
              <a:buClrTx/>
              <a:buSzTx/>
              <a:buFontTx/>
              <a:buNone/>
              <a:tabLst>
                <a:tab pos="228600" algn="l"/>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tab pos="228600" algn="l"/>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h)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Promote sustainability and growth of SMMEs and Co-operatives by designing and implementing </a:t>
            </a: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Arial" panose="020B0604020202020204" pitchFamily="34" charset="0"/>
              </a:rPr>
              <a:t>Business Viability Facility.</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just">
              <a:lnSpc>
                <a:spcPct val="115000"/>
              </a:lnSpc>
              <a:spcBef>
                <a:spcPts val="0"/>
              </a:spcBef>
              <a:spcAft>
                <a:spcPts val="800"/>
              </a:spcAft>
              <a:tabLst>
                <a:tab pos="228600" algn="l"/>
              </a:tabLst>
            </a:pPr>
            <a:r>
              <a:rPr lang="en-ZA" sz="1400" b="1" dirty="0" err="1">
                <a:latin typeface="Arial" panose="020B0604020202020204" pitchFamily="34" charset="0"/>
                <a:ea typeface="ヒラギノ角ゴ Pro W3"/>
                <a:cs typeface="Arial" panose="020B0604020202020204" pitchFamily="34" charset="0"/>
              </a:rPr>
              <a:t>i</a:t>
            </a:r>
            <a:r>
              <a:rPr lang="en-ZA" sz="1400" b="1" dirty="0">
                <a:effectLst/>
                <a:latin typeface="Arial" panose="020B0604020202020204" pitchFamily="34" charset="0"/>
                <a:ea typeface="ヒラギノ角ゴ Pro W3"/>
                <a:cs typeface="Arial" panose="020B0604020202020204" pitchFamily="34" charset="0"/>
              </a:rPr>
              <a:t>) Establish and report on the number and performance of incubation centres and digital hubs for the SMMEs development.</a:t>
            </a:r>
          </a:p>
          <a:p>
            <a:pPr marR="0" lvl="0" algn="just">
              <a:lnSpc>
                <a:spcPct val="115000"/>
              </a:lnSpc>
              <a:spcBef>
                <a:spcPts val="0"/>
              </a:spcBef>
              <a:spcAft>
                <a:spcPts val="800"/>
              </a:spcAft>
              <a:tabLst>
                <a:tab pos="228600" algn="l"/>
              </a:tabLst>
            </a:pPr>
            <a:r>
              <a:rPr lang="en-US" sz="1400" b="1" dirty="0">
                <a:effectLst/>
                <a:latin typeface="Arial" panose="020B0604020202020204" pitchFamily="34" charset="0"/>
                <a:ea typeface="ヒラギノ角ゴ Pro W3"/>
                <a:cs typeface="Arial" panose="020B0604020202020204" pitchFamily="34" charset="0"/>
              </a:rPr>
              <a:t> </a:t>
            </a:r>
            <a:r>
              <a:rPr lang="en-US" sz="1400" b="1" dirty="0">
                <a:latin typeface="Arial" panose="020B0604020202020204" pitchFamily="34" charset="0"/>
                <a:ea typeface="ヒラギノ角ゴ Pro W3"/>
                <a:cs typeface="Arial" panose="020B0604020202020204" pitchFamily="34" charset="0"/>
              </a:rPr>
              <a:t>j) </a:t>
            </a:r>
            <a:r>
              <a:rPr lang="en-US" sz="1400" b="1" dirty="0">
                <a:effectLst/>
                <a:latin typeface="Arial" panose="020B0604020202020204" pitchFamily="34" charset="0"/>
                <a:ea typeface="ヒラギノ角ゴ Pro W3"/>
                <a:cs typeface="Arial" panose="020B0604020202020204" pitchFamily="34" charset="0"/>
              </a:rPr>
              <a:t>Sustain SMMEs and Co-operatives by linking them to markets through e-commerce platform.</a:t>
            </a:r>
          </a:p>
          <a:p>
            <a:pPr marR="0" lvl="0" algn="just">
              <a:lnSpc>
                <a:spcPct val="115000"/>
              </a:lnSpc>
              <a:spcBef>
                <a:spcPts val="0"/>
              </a:spcBef>
              <a:spcAft>
                <a:spcPts val="800"/>
              </a:spcAft>
              <a:tabLst>
                <a:tab pos="228600" algn="l"/>
              </a:tabLst>
            </a:pPr>
            <a:r>
              <a:rPr lang="en-ZA" sz="1400" dirty="0">
                <a:latin typeface="Arial" panose="020B0604020202020204" pitchFamily="34" charset="0"/>
                <a:ea typeface="ヒラギノ角ゴ Pro W3"/>
                <a:cs typeface="Arial" panose="020B0604020202020204" pitchFamily="34" charset="0"/>
              </a:rPr>
              <a:t>k) </a:t>
            </a:r>
            <a:r>
              <a:rPr lang="en-ZA" sz="1400" dirty="0">
                <a:effectLst/>
                <a:latin typeface="Arial" panose="020B0604020202020204" pitchFamily="34" charset="0"/>
                <a:ea typeface="ヒラギノ角ゴ Pro W3"/>
                <a:cs typeface="Arial" panose="020B0604020202020204" pitchFamily="34" charset="0"/>
              </a:rPr>
              <a:t>Introduce measures and to support the SMMEs and Co-operatives prioritises women, youth and persons with disabilities ensure </a:t>
            </a:r>
            <a:r>
              <a:rPr lang="en-ZA" sz="1400" b="1" dirty="0">
                <a:latin typeface="Arial" panose="020B0604020202020204" pitchFamily="34" charset="0"/>
                <a:ea typeface="ヒラギノ角ゴ Pro W3"/>
                <a:cs typeface="Arial" panose="020B0604020202020204" pitchFamily="34" charset="0"/>
              </a:rPr>
              <a:t>m</a:t>
            </a:r>
            <a:r>
              <a:rPr lang="en-ZA" sz="1400" b="1" dirty="0">
                <a:effectLst/>
                <a:latin typeface="Arial" panose="020B0604020202020204" pitchFamily="34" charset="0"/>
                <a:ea typeface="ヒラギノ角ゴ Pro W3"/>
                <a:cs typeface="Arial" panose="020B0604020202020204" pitchFamily="34" charset="0"/>
              </a:rPr>
              <a:t>inimum 40% target for women, 30% for youth and 7% for persons with disabilities</a:t>
            </a:r>
            <a:r>
              <a:rPr lang="en-ZA" sz="1400" dirty="0">
                <a:effectLst/>
                <a:latin typeface="Arial" panose="020B0604020202020204" pitchFamily="34" charset="0"/>
                <a:ea typeface="ヒラギノ角ゴ Pro W3"/>
                <a:cs typeface="Arial" panose="020B0604020202020204" pitchFamily="34" charset="0"/>
              </a:rPr>
              <a:t>. </a:t>
            </a:r>
            <a:endParaRPr lang="en-US" sz="1400" dirty="0">
              <a:latin typeface="Arial" panose="020B0604020202020204" pitchFamily="34" charset="0"/>
              <a:ea typeface="ヒラギノ角ゴ Pro W3"/>
              <a:cs typeface="Arial" panose="020B0604020202020204" pitchFamily="34" charset="0"/>
            </a:endParaRPr>
          </a:p>
          <a:p>
            <a:pPr marL="285750" marR="0" lvl="0" indent="-285750" algn="just">
              <a:lnSpc>
                <a:spcPct val="115000"/>
              </a:lnSpc>
              <a:spcBef>
                <a:spcPts val="0"/>
              </a:spcBef>
              <a:spcAft>
                <a:spcPts val="800"/>
              </a:spcAft>
              <a:buAutoNum type="romanLcParenR"/>
              <a:tabLst>
                <a:tab pos="228600" algn="l"/>
              </a:tabLst>
            </a:pPr>
            <a:endParaRPr lang="en-ZA" sz="1200" b="1" dirty="0">
              <a:effectLst/>
              <a:latin typeface="Arial" panose="020B0604020202020204" pitchFamily="34" charset="0"/>
              <a:ea typeface="ヒラギノ角ゴ Pro W3"/>
              <a:cs typeface="Arial" panose="020B0604020202020204" pitchFamily="34" charset="0"/>
            </a:endParaRPr>
          </a:p>
        </p:txBody>
      </p:sp>
      <p:sp>
        <p:nvSpPr>
          <p:cNvPr id="9" name="TextBox 8">
            <a:extLst>
              <a:ext uri="{FF2B5EF4-FFF2-40B4-BE49-F238E27FC236}">
                <a16:creationId xmlns:a16="http://schemas.microsoft.com/office/drawing/2014/main" xmlns="" id="{AC523849-7B6D-4012-8C33-638E6527684C}"/>
              </a:ext>
            </a:extLst>
          </p:cNvPr>
          <p:cNvSpPr txBox="1"/>
          <p:nvPr/>
        </p:nvSpPr>
        <p:spPr>
          <a:xfrm>
            <a:off x="0" y="4657481"/>
            <a:ext cx="9065879" cy="1865575"/>
          </a:xfrm>
          <a:prstGeom prst="rect">
            <a:avLst/>
          </a:prstGeom>
          <a:noFill/>
        </p:spPr>
        <p:txBody>
          <a:bodyPr wrap="square">
            <a:spAutoFit/>
          </a:bodyPr>
          <a:lstStyle/>
          <a:p>
            <a:pPr marR="0" lvl="0" algn="just">
              <a:lnSpc>
                <a:spcPct val="115000"/>
              </a:lnSpc>
              <a:spcBef>
                <a:spcPts val="0"/>
              </a:spcBef>
              <a:spcAft>
                <a:spcPts val="800"/>
              </a:spcAft>
              <a:tabLst>
                <a:tab pos="228600" algn="l"/>
              </a:tabLst>
            </a:pPr>
            <a:r>
              <a:rPr lang="en-ZA" sz="1400" b="1" u="sng" dirty="0">
                <a:effectLst/>
                <a:latin typeface="Arial" panose="020B0604020202020204" pitchFamily="34" charset="0"/>
                <a:ea typeface="Times New Roman" panose="02020603050405020304" pitchFamily="18" charset="0"/>
                <a:cs typeface="Arial" panose="020B0604020202020204" pitchFamily="34" charset="0"/>
              </a:rPr>
              <a:t>Administration related matters</a:t>
            </a:r>
            <a:endParaRPr lang="en-US" sz="1400" b="1" u="sng"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800"/>
              </a:spcAft>
              <a:buFont typeface="+mj-lt"/>
              <a:buAutoNum type="alphaLcParenR"/>
              <a:tabLst>
                <a:tab pos="228600" algn="l"/>
              </a:tabLst>
            </a:pPr>
            <a:r>
              <a:rPr lang="en-ZA" sz="1400" dirty="0">
                <a:effectLst/>
                <a:latin typeface="Arial" panose="020B0604020202020204" pitchFamily="34" charset="0"/>
                <a:ea typeface="ヒラギノ角ゴ Pro W3"/>
                <a:cs typeface="Arial" panose="020B0604020202020204" pitchFamily="34" charset="0"/>
              </a:rPr>
              <a:t>The finalisation of the organisational structure</a:t>
            </a:r>
            <a:r>
              <a:rPr lang="en-ZA" sz="1400" b="1" dirty="0">
                <a:effectLst/>
                <a:latin typeface="Arial" panose="020B0604020202020204" pitchFamily="34" charset="0"/>
                <a:ea typeface="ヒラギノ角ゴ Pro W3"/>
                <a:cs typeface="Arial" panose="020B0604020202020204" pitchFamily="34" charset="0"/>
              </a:rPr>
              <a: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800"/>
              </a:spcAft>
              <a:buFont typeface="+mj-lt"/>
              <a:buAutoNum type="alphaLcParenR"/>
              <a:tabLst>
                <a:tab pos="228600" algn="l"/>
              </a:tabLst>
            </a:pPr>
            <a:r>
              <a:rPr lang="en-ZA" sz="1400" b="1" dirty="0">
                <a:effectLst/>
                <a:latin typeface="Arial" panose="020B0604020202020204" pitchFamily="34" charset="0"/>
                <a:ea typeface="ヒラギノ角ゴ Pro W3"/>
                <a:cs typeface="Arial" panose="020B0604020202020204" pitchFamily="34" charset="0"/>
              </a:rPr>
              <a:t>Business case for the new single Small Business Support Entity.</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50"/>
              </a:spcAft>
              <a:buFont typeface="Symbol" panose="05050102010706020507" pitchFamily="18" charset="2"/>
              <a:buChar char=""/>
            </a:pPr>
            <a:r>
              <a:rPr lang="en-ZA" sz="1400" dirty="0">
                <a:effectLst/>
                <a:latin typeface="Arial" panose="020B0604020202020204" pitchFamily="34" charset="0"/>
                <a:ea typeface="ヒラギノ角ゴ Pro W3"/>
                <a:cs typeface="Arial" panose="020B0604020202020204" pitchFamily="34" charset="0"/>
              </a:rPr>
              <a:t>Finalisation of the merger of Co-operatives Banks Development Agency (CBDA), Seda and </a:t>
            </a:r>
            <a:r>
              <a:rPr lang="en-ZA" sz="1400" b="1" dirty="0">
                <a:effectLst/>
                <a:latin typeface="Arial" panose="020B0604020202020204" pitchFamily="34" charset="0"/>
                <a:ea typeface="ヒラギノ角ゴ Pro W3"/>
                <a:cs typeface="Arial" panose="020B0604020202020204" pitchFamily="34" charset="0"/>
              </a:rPr>
              <a:t>sefa</a:t>
            </a:r>
            <a:r>
              <a:rPr lang="en-ZA" sz="1400" dirty="0">
                <a:effectLst/>
                <a:latin typeface="Arial" panose="020B0604020202020204" pitchFamily="34" charset="0"/>
                <a:ea typeface="ヒラギノ角ゴ Pro W3"/>
                <a:cs typeface="Arial" panose="020B0604020202020204" pitchFamily="34" charset="0"/>
              </a:rPr>
              <a:t>: the agency needs to be effectively capacitated and ready to deliver on its mandate by the beginning of 2022/23 financial year. </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0625317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ALIGNMENT OF </a:t>
            </a:r>
            <a:r>
              <a:rPr kumimoji="0" lang="en-US"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THE ECONOMIC RECOVERY RECONSTRUCTION PLAN</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11" name="Picture 10">
            <a:extLst>
              <a:ext uri="{FF2B5EF4-FFF2-40B4-BE49-F238E27FC236}">
                <a16:creationId xmlns:a16="http://schemas.microsoft.com/office/drawing/2014/main" xmlns="" id="{EFA047CD-24D2-4722-8DD7-F8A4456DB378}"/>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2" name="Slide Number Placeholder 1">
            <a:extLst>
              <a:ext uri="{FF2B5EF4-FFF2-40B4-BE49-F238E27FC236}">
                <a16:creationId xmlns:a16="http://schemas.microsoft.com/office/drawing/2014/main" xmlns="" id="{811172D0-B870-4A19-9FA2-F4CEDD59D5CD}"/>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15</a:t>
            </a:r>
          </a:p>
        </p:txBody>
      </p:sp>
      <p:graphicFrame>
        <p:nvGraphicFramePr>
          <p:cNvPr id="9" name="Table 8">
            <a:extLst>
              <a:ext uri="{FF2B5EF4-FFF2-40B4-BE49-F238E27FC236}">
                <a16:creationId xmlns:a16="http://schemas.microsoft.com/office/drawing/2014/main" xmlns="" id="{3D6124E9-06B2-41CD-9382-31B4030848DE}"/>
              </a:ext>
            </a:extLst>
          </p:cNvPr>
          <p:cNvGraphicFramePr>
            <a:graphicFrameLocks noGrp="1"/>
          </p:cNvGraphicFramePr>
          <p:nvPr>
            <p:extLst>
              <p:ext uri="{D42A27DB-BD31-4B8C-83A1-F6EECF244321}">
                <p14:modId xmlns:p14="http://schemas.microsoft.com/office/powerpoint/2010/main" xmlns="" val="1322872207"/>
              </p:ext>
            </p:extLst>
          </p:nvPr>
        </p:nvGraphicFramePr>
        <p:xfrm>
          <a:off x="76200" y="823890"/>
          <a:ext cx="8991600" cy="5649468"/>
        </p:xfrm>
        <a:graphic>
          <a:graphicData uri="http://schemas.openxmlformats.org/drawingml/2006/table">
            <a:tbl>
              <a:tblPr firstRow="1" firstCol="1" bandRow="1"/>
              <a:tblGrid>
                <a:gridCol w="1447800">
                  <a:extLst>
                    <a:ext uri="{9D8B030D-6E8A-4147-A177-3AD203B41FA5}">
                      <a16:colId xmlns:a16="http://schemas.microsoft.com/office/drawing/2014/main" xmlns="" val="2460137260"/>
                    </a:ext>
                  </a:extLst>
                </a:gridCol>
                <a:gridCol w="3276600">
                  <a:extLst>
                    <a:ext uri="{9D8B030D-6E8A-4147-A177-3AD203B41FA5}">
                      <a16:colId xmlns:a16="http://schemas.microsoft.com/office/drawing/2014/main" xmlns="" val="2550036856"/>
                    </a:ext>
                  </a:extLst>
                </a:gridCol>
                <a:gridCol w="4267200">
                  <a:extLst>
                    <a:ext uri="{9D8B030D-6E8A-4147-A177-3AD203B41FA5}">
                      <a16:colId xmlns:a16="http://schemas.microsoft.com/office/drawing/2014/main" xmlns="" val="1541120566"/>
                    </a:ext>
                  </a:extLst>
                </a:gridCol>
              </a:tblGrid>
              <a:tr h="59272">
                <a:tc>
                  <a:txBody>
                    <a:bodyPr/>
                    <a:lstStyle/>
                    <a:p>
                      <a:pPr marL="0" marR="0" algn="ctr">
                        <a:lnSpc>
                          <a:spcPct val="107000"/>
                        </a:lnSpc>
                        <a:spcBef>
                          <a:spcPts val="0"/>
                        </a:spcBef>
                        <a:spcAft>
                          <a:spcPts val="0"/>
                        </a:spcAft>
                      </a:pPr>
                      <a:r>
                        <a:rPr lang="en-ZA" sz="1050" b="1" dirty="0">
                          <a:effectLst/>
                          <a:latin typeface="Arial Narrow" panose="020B0606020202030204" pitchFamily="34" charset="0"/>
                          <a:ea typeface="Times New Roman" panose="02020603050405020304" pitchFamily="18" charset="0"/>
                          <a:cs typeface="Times New Roman" panose="02020603050405020304" pitchFamily="18" charset="0"/>
                        </a:rPr>
                        <a:t>ERRP PRIORITY</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5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DEPARTMENTAL OUTCOMES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5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DEPARTMENTAL INDICATORS</a:t>
                      </a:r>
                    </a:p>
                    <a:p>
                      <a:pPr marL="0" marR="0" algn="ctr">
                        <a:lnSpc>
                          <a:spcPct val="107000"/>
                        </a:lnSpc>
                        <a:spcBef>
                          <a:spcPts val="0"/>
                        </a:spcBef>
                        <a:spcAft>
                          <a:spcPts val="0"/>
                        </a:spcAft>
                      </a:pP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769136647"/>
                  </a:ext>
                </a:extLst>
              </a:tr>
              <a:tr h="371434">
                <a:tc rowSpan="4">
                  <a:txBody>
                    <a:bodyPr/>
                    <a:lstStyle/>
                    <a:p>
                      <a:pPr marL="0" marR="0">
                        <a:lnSpc>
                          <a:spcPct val="107000"/>
                        </a:lnSpc>
                        <a:spcBef>
                          <a:spcPts val="0"/>
                        </a:spcBef>
                        <a:spcAft>
                          <a:spcPts val="0"/>
                        </a:spcAf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Priority area 5: Macro-Economic Interventions and Enablers for Economic Growth.</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342900" marR="0" lvl="0" indent="-342900">
                        <a:lnSpc>
                          <a:spcPct val="107000"/>
                        </a:lnSpc>
                        <a:spcBef>
                          <a:spcPts val="0"/>
                        </a:spcBef>
                        <a:spcAft>
                          <a:spcPts val="0"/>
                        </a:spcAft>
                        <a:buFont typeface="Wingdings" panose="05000000000000000000" pitchFamily="2" charset="2"/>
                        <a:buChar char=""/>
                        <a:tabLst>
                          <a:tab pos="228600" algn="l"/>
                          <a:tab pos="457200" algn="l"/>
                        </a:tabLs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Increased participation of SMMEs and Co-operatives in domestic and international markets.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228600" algn="l"/>
                          <a:tab pos="457200" algn="l"/>
                        </a:tabLs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Increased contribution of SMMEs and Co-operatives in Priority Sectors.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228600" algn="l"/>
                          <a:tab pos="457200" algn="l"/>
                        </a:tabLs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Scaled-Up support for SMMEs, Co-operatives, Village and Township Economies.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228600" algn="l"/>
                          <a:tab pos="457200" algn="l"/>
                        </a:tabLs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Expanded access to financial and non-financial support and implemented responsive programmes to new and existing SMMEs and Co-operatives.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228600" algn="l"/>
                          <a:tab pos="457200" algn="l"/>
                        </a:tabLs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Reduced regulatory burdens for Small Enterprises.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50" kern="1200" dirty="0">
                          <a:solidFill>
                            <a:schemeClr val="tx1"/>
                          </a:solidFill>
                          <a:effectLst/>
                          <a:latin typeface="Arial Narrow" panose="020B0606020202030204" pitchFamily="34" charset="0"/>
                          <a:cs typeface="Times New Roman" panose="02020603050405020304" pitchFamily="18" charset="0"/>
                        </a:rPr>
                        <a:t>Number of products produced and services rendered by SMMEs and Cooperatives linked to domestic market.</a:t>
                      </a:r>
                    </a:p>
                    <a:p>
                      <a:pPr marL="342900" marR="0" lvl="0" indent="-342900">
                        <a:lnSpc>
                          <a:spcPct val="107000"/>
                        </a:lnSpc>
                        <a:spcBef>
                          <a:spcPts val="0"/>
                        </a:spcBef>
                        <a:spcAft>
                          <a:spcPts val="0"/>
                        </a:spcAft>
                        <a:buFont typeface="Symbol" panose="05050102010706020507" pitchFamily="18" charset="2"/>
                        <a:buChar char=""/>
                      </a:pPr>
                      <a:r>
                        <a:rPr lang="en-US" sz="1050" kern="1200" dirty="0">
                          <a:solidFill>
                            <a:schemeClr val="tx1"/>
                          </a:solidFill>
                          <a:effectLst/>
                          <a:latin typeface="Arial Narrow" panose="020B0606020202030204" pitchFamily="34" charset="0"/>
                          <a:ea typeface="+mn-ea"/>
                          <a:cs typeface="Times New Roman" panose="02020603050405020304" pitchFamily="18" charset="0"/>
                        </a:rPr>
                        <a:t>Establish and report on the number and performance of incubation </a:t>
                      </a:r>
                      <a:r>
                        <a:rPr lang="en-US" sz="1050" kern="1200" dirty="0" err="1">
                          <a:solidFill>
                            <a:schemeClr val="tx1"/>
                          </a:solidFill>
                          <a:effectLst/>
                          <a:latin typeface="Arial Narrow" panose="020B0606020202030204" pitchFamily="34" charset="0"/>
                          <a:ea typeface="+mn-ea"/>
                          <a:cs typeface="Times New Roman" panose="02020603050405020304" pitchFamily="18" charset="0"/>
                        </a:rPr>
                        <a:t>centres</a:t>
                      </a:r>
                      <a:r>
                        <a:rPr lang="en-US" sz="1050" kern="1200" dirty="0">
                          <a:solidFill>
                            <a:schemeClr val="tx1"/>
                          </a:solidFill>
                          <a:effectLst/>
                          <a:latin typeface="Arial Narrow" panose="020B0606020202030204" pitchFamily="34" charset="0"/>
                          <a:ea typeface="+mn-ea"/>
                          <a:cs typeface="Times New Roman" panose="02020603050405020304" pitchFamily="18" charset="0"/>
                        </a:rPr>
                        <a:t> and digital hubs (Seda)</a:t>
                      </a: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301586"/>
                  </a:ext>
                </a:extLst>
              </a:tr>
              <a:tr h="621164">
                <a:tc vMerge="1">
                  <a:txBody>
                    <a:bodyPr/>
                    <a:lstStyle/>
                    <a:p>
                      <a:endParaRPr lang="en-US"/>
                    </a:p>
                  </a:txBody>
                  <a:tcPr/>
                </a:tc>
                <a:tc vMerge="1">
                  <a:txBody>
                    <a:bodyPr/>
                    <a:lstStyle/>
                    <a:p>
                      <a:endParaRPr lang="en-US"/>
                    </a:p>
                  </a:txBody>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50" kern="1200" dirty="0">
                          <a:solidFill>
                            <a:srgbClr val="000000"/>
                          </a:solidFill>
                          <a:latin typeface="Arial Narrow" panose="020B0606020202030204" pitchFamily="34" charset="0"/>
                          <a:ea typeface="+mn-ea"/>
                          <a:cs typeface="+mn-cs"/>
                        </a:rPr>
                        <a:t>National Integrated Small Enterprise Development Masterplan implementation report approved by EXCO</a:t>
                      </a:r>
                      <a:r>
                        <a:rPr lang="en-US" sz="1050" b="0" i="0" u="none" strike="noStrike" baseline="0" dirty="0">
                          <a:latin typeface="MyriadPro-Light"/>
                        </a:rPr>
                        <a:t>. </a:t>
                      </a:r>
                      <a:r>
                        <a:rPr lang="en-US" sz="1050" b="0" i="1" u="none" strike="noStrike" baseline="0" dirty="0">
                          <a:latin typeface="MyriadPro-LightIt"/>
                        </a:rPr>
                        <a:t>(</a:t>
                      </a:r>
                      <a:r>
                        <a:rPr lang="en-US" sz="1050" b="0" i="1" u="none" strike="noStrike" baseline="0" dirty="0">
                          <a:latin typeface="Arial Narrow" panose="020B0606020202030204" pitchFamily="34" charset="0"/>
                        </a:rPr>
                        <a:t>Monitor the implemented Masterplan to ensure the delivery of an integrated targeted and effected support interventions aimed at promoting entrepreneurship as well as providing financial and non-financial support for qualifying small enterprises)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20459273"/>
                  </a:ext>
                </a:extLst>
              </a:tr>
              <a:tr h="341754">
                <a:tc vMerge="1">
                  <a:txBody>
                    <a:bodyPr/>
                    <a:lstStyle/>
                    <a:p>
                      <a:endParaRPr lang="en-US"/>
                    </a:p>
                  </a:txBody>
                  <a:tcPr/>
                </a:tc>
                <a:tc vMerge="1">
                  <a:txBody>
                    <a:bodyPr/>
                    <a:lstStyle/>
                    <a:p>
                      <a:endParaRPr lang="en-US"/>
                    </a:p>
                  </a:txBody>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50" kern="1200" dirty="0">
                          <a:solidFill>
                            <a:srgbClr val="000000"/>
                          </a:solidFill>
                          <a:latin typeface="Arial Narrow" panose="020B0606020202030204" pitchFamily="34" charset="0"/>
                          <a:ea typeface="+mn-ea"/>
                          <a:cs typeface="+mn-cs"/>
                        </a:rPr>
                        <a:t>Number of municipalities assisted to roll out the Red-Tape Reduction Awareness Programme.</a:t>
                      </a: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1400437"/>
                  </a:ext>
                </a:extLst>
              </a:tr>
              <a:tr h="309002">
                <a:tc vMerge="1">
                  <a:txBody>
                    <a:bodyPr/>
                    <a:lstStyle/>
                    <a:p>
                      <a:endParaRPr lang="en-US"/>
                    </a:p>
                  </a:txBody>
                  <a:tcPr/>
                </a:tc>
                <a:tc vMerge="1">
                  <a:txBody>
                    <a:bodyPr/>
                    <a:lstStyle/>
                    <a:p>
                      <a:endParaRPr lang="en-US"/>
                    </a:p>
                  </a:txBody>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50" kern="1200" dirty="0">
                          <a:solidFill>
                            <a:schemeClr val="tx1"/>
                          </a:solidFill>
                          <a:effectLst/>
                          <a:latin typeface="Arial Narrow" panose="020B0606020202030204" pitchFamily="34" charset="0"/>
                          <a:cs typeface="Times New Roman" panose="02020603050405020304" pitchFamily="18" charset="0"/>
                        </a:rPr>
                        <a:t>Number of crafters supported through the Craft Customised Sector Programme (align the Craft CSP guidelines and implementation to the Creative Industries Masterplan).</a:t>
                      </a:r>
                      <a:endParaRPr lang="en-US" sz="105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1129361"/>
                  </a:ext>
                </a:extLst>
              </a:tr>
              <a:tr h="59272">
                <a:tc>
                  <a:txBody>
                    <a:bodyPr/>
                    <a:lstStyle/>
                    <a:p>
                      <a:pPr marL="0" marR="0" algn="l">
                        <a:lnSpc>
                          <a:spcPct val="107000"/>
                        </a:lnSpc>
                        <a:spcBef>
                          <a:spcPts val="0"/>
                        </a:spcBef>
                        <a:spcAft>
                          <a:spcPts val="0"/>
                        </a:spcAft>
                      </a:pPr>
                      <a:r>
                        <a:rPr lang="en-US" sz="1050">
                          <a:effectLst/>
                          <a:latin typeface="Arial Narrow" panose="020B0606020202030204" pitchFamily="34" charset="0"/>
                          <a:ea typeface="Times New Roman" panose="02020603050405020304" pitchFamily="18" charset="0"/>
                          <a:cs typeface="Times New Roman" panose="02020603050405020304" pitchFamily="18" charset="0"/>
                        </a:rPr>
                        <a:t>Priority area 6: Green economy</a:t>
                      </a:r>
                      <a:endParaRPr lang="en-US" sz="105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gn="just">
                        <a:lnSpc>
                          <a:spcPct val="107000"/>
                        </a:lnSpc>
                        <a:spcBef>
                          <a:spcPts val="0"/>
                        </a:spcBef>
                        <a:spcAft>
                          <a:spcPts val="0"/>
                        </a:spcAft>
                        <a:buFont typeface="Wingdings" panose="05000000000000000000" pitchFamily="2" charset="2"/>
                        <a:buChar char=""/>
                        <a:tabLst>
                          <a:tab pos="228600" algn="l"/>
                        </a:tabLs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Increased contribution of SMMEs and Co-operatives in Priority Sectors.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tabLst>
                          <a:tab pos="228600" algn="l"/>
                        </a:tabLs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Scaled-Up support for SMMEs, Co-operatives, Village and Township Economies.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tabLst>
                          <a:tab pos="228600" algn="l"/>
                        </a:tabLs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Expanded access to financial and non-financial support and implemented responsive programmes to new and existing SMMEs and Co-operatives.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ZA" sz="1050" kern="12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Implementation of the approved plans.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50791936"/>
                  </a:ext>
                </a:extLst>
              </a:tr>
              <a:tr h="499460">
                <a:tc>
                  <a:txBody>
                    <a:bodyPr/>
                    <a:lstStyle/>
                    <a:p>
                      <a:pPr marL="0" marR="0" algn="l">
                        <a:lnSpc>
                          <a:spcPct val="107000"/>
                        </a:lnSpc>
                        <a:spcBef>
                          <a:spcPts val="0"/>
                        </a:spcBef>
                        <a:spcAft>
                          <a:spcPts val="0"/>
                        </a:spcAf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Priority area 7: Agriculture and food security</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342900" marR="0" lvl="0" indent="-342900">
                        <a:lnSpc>
                          <a:spcPct val="107000"/>
                        </a:lnSpc>
                        <a:spcBef>
                          <a:spcPts val="0"/>
                        </a:spcBef>
                        <a:spcAft>
                          <a:spcPts val="0"/>
                        </a:spcAft>
                        <a:buFont typeface="Symbol" panose="05050102010706020507" pitchFamily="18" charset="2"/>
                        <a:buChar char=""/>
                      </a:pPr>
                      <a:r>
                        <a:rPr lang="en-ZA" sz="1050" kern="12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To assist 20 000 informal traders over MTEF period.</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ZA" sz="105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2126787"/>
                  </a:ext>
                </a:extLst>
              </a:tr>
              <a:tr h="808461">
                <a:tc rowSpan="2">
                  <a:txBody>
                    <a:bodyPr/>
                    <a:lstStyle/>
                    <a:p>
                      <a:pPr marL="0" marR="0" algn="l">
                        <a:lnSpc>
                          <a:spcPct val="107000"/>
                        </a:lnSpc>
                        <a:spcBef>
                          <a:spcPts val="0"/>
                        </a:spcBef>
                        <a:spcAft>
                          <a:spcPts val="0"/>
                        </a:spcAft>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Export Promotion and regional integration, support for township and village economies.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Increased participation of SMMEs and Co-operatives in domestic and international markets.</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ZA" sz="105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ZA" sz="1050" dirty="0">
                          <a:effectLst/>
                          <a:latin typeface="Arial Narrow" panose="020B0606020202030204" pitchFamily="34" charset="0"/>
                          <a:ea typeface="Times New Roman" panose="02020603050405020304" pitchFamily="18" charset="0"/>
                          <a:cs typeface="Times New Roman" panose="02020603050405020304" pitchFamily="18" charset="0"/>
                        </a:rPr>
                        <a:t>Number of products produced and services rendered by SMMEs and Co-operatives linked to domestic market. </a:t>
                      </a:r>
                      <a:r>
                        <a:rPr lang="en-ZA" sz="1050" i="1" dirty="0">
                          <a:effectLst/>
                          <a:latin typeface="Arial Narrow" panose="020B0606020202030204" pitchFamily="34" charset="0"/>
                          <a:ea typeface="Times New Roman" panose="02020603050405020304" pitchFamily="18" charset="0"/>
                          <a:cs typeface="Times New Roman" panose="02020603050405020304" pitchFamily="18" charset="0"/>
                        </a:rPr>
                        <a:t>(The intention is to link 1 000 SMMEs and Co-operatives produced products and services to market over the medium-term period).</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50" kern="1200" dirty="0">
                          <a:solidFill>
                            <a:schemeClr val="tx1"/>
                          </a:solidFill>
                          <a:effectLst/>
                          <a:latin typeface="Arial Narrow" panose="020B0606020202030204" pitchFamily="34" charset="0"/>
                          <a:cs typeface="Times New Roman" panose="02020603050405020304" pitchFamily="18" charset="0"/>
                        </a:rPr>
                        <a:t>Number of women-owned businesses supported to register on international platform.</a:t>
                      </a:r>
                      <a:endParaRPr lang="en-ZA" sz="1050" kern="1200" dirty="0">
                        <a:solidFill>
                          <a:schemeClr val="tx1"/>
                        </a:solidFill>
                        <a:effectLst/>
                        <a:latin typeface="Arial Narrow" panose="020B0606020202030204" pitchFamily="34" charset="0"/>
                        <a:cs typeface="Times New Roman" panose="02020603050405020304" pitchFamily="18" charset="0"/>
                      </a:endParaRP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ZA" sz="1050" dirty="0">
                          <a:effectLst/>
                          <a:latin typeface="Arial Narrow" panose="020B0606020202030204" pitchFamily="34" charset="0"/>
                          <a:ea typeface="Times New Roman" panose="02020603050405020304" pitchFamily="18" charset="0"/>
                          <a:cs typeface="Times New Roman" panose="02020603050405020304" pitchFamily="18" charset="0"/>
                        </a:rPr>
                        <a:t>Number of business infrastructure for SMMEs and Co-operatives refurbished or built.</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87014813"/>
                  </a:ext>
                </a:extLst>
              </a:tr>
              <a:tr h="246569">
                <a:tc vMerge="1">
                  <a:txBody>
                    <a:bodyPr/>
                    <a:lstStyle/>
                    <a:p>
                      <a:endParaRPr lang="en-US"/>
                    </a:p>
                  </a:txBody>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50" dirty="0">
                          <a:effectLst/>
                          <a:latin typeface="Arial Narrow" panose="020B0606020202030204" pitchFamily="34" charset="0"/>
                          <a:ea typeface="Times New Roman" panose="02020603050405020304" pitchFamily="18" charset="0"/>
                          <a:cs typeface="Times New Roman" panose="02020603050405020304" pitchFamily="18" charset="0"/>
                        </a:rPr>
                        <a:t>Increased contribution of SMMEs and Co-operatives in Priority Sectors. </a:t>
                      </a:r>
                      <a:endParaRPr lang="en-US" sz="105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050" kern="1200" dirty="0">
                          <a:solidFill>
                            <a:schemeClr val="tx1"/>
                          </a:solidFill>
                          <a:effectLst/>
                          <a:latin typeface="Arial Narrow" panose="020B0606020202030204" pitchFamily="34" charset="0"/>
                          <a:ea typeface="+mn-ea"/>
                          <a:cs typeface="Times New Roman" panose="02020603050405020304" pitchFamily="18" charset="0"/>
                        </a:rPr>
                        <a:t>National Integrated Small Enterprise Development Masterplan implementation report approved by EXCO.</a:t>
                      </a: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9142472"/>
                  </a:ext>
                </a:extLst>
              </a:tr>
            </a:tbl>
          </a:graphicData>
        </a:graphic>
      </p:graphicFrame>
    </p:spTree>
    <p:extLst>
      <p:ext uri="{BB962C8B-B14F-4D97-AF65-F5344CB8AC3E}">
        <p14:creationId xmlns:p14="http://schemas.microsoft.com/office/powerpoint/2010/main" xmlns="" val="16997706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ALIGNMENT OF </a:t>
            </a:r>
            <a:r>
              <a:rPr kumimoji="0" lang="en-US"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THE ECONOMIC RECOVERY RECONSTRUCTION PLAN</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11" name="Picture 10">
            <a:extLst>
              <a:ext uri="{FF2B5EF4-FFF2-40B4-BE49-F238E27FC236}">
                <a16:creationId xmlns:a16="http://schemas.microsoft.com/office/drawing/2014/main" xmlns="" id="{EFA047CD-24D2-4722-8DD7-F8A4456DB378}"/>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2" name="Slide Number Placeholder 1">
            <a:extLst>
              <a:ext uri="{FF2B5EF4-FFF2-40B4-BE49-F238E27FC236}">
                <a16:creationId xmlns:a16="http://schemas.microsoft.com/office/drawing/2014/main" xmlns="" id="{811172D0-B870-4A19-9FA2-F4CEDD59D5CD}"/>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16</a:t>
            </a:r>
          </a:p>
        </p:txBody>
      </p:sp>
      <p:graphicFrame>
        <p:nvGraphicFramePr>
          <p:cNvPr id="9" name="Table 8">
            <a:extLst>
              <a:ext uri="{FF2B5EF4-FFF2-40B4-BE49-F238E27FC236}">
                <a16:creationId xmlns:a16="http://schemas.microsoft.com/office/drawing/2014/main" xmlns="" id="{7D10ED76-527A-4B3E-82B6-8BBF6E61362B}"/>
              </a:ext>
            </a:extLst>
          </p:cNvPr>
          <p:cNvGraphicFramePr>
            <a:graphicFrameLocks noGrp="1"/>
          </p:cNvGraphicFramePr>
          <p:nvPr>
            <p:extLst>
              <p:ext uri="{D42A27DB-BD31-4B8C-83A1-F6EECF244321}">
                <p14:modId xmlns:p14="http://schemas.microsoft.com/office/powerpoint/2010/main" xmlns="" val="1172865584"/>
              </p:ext>
            </p:extLst>
          </p:nvPr>
        </p:nvGraphicFramePr>
        <p:xfrm>
          <a:off x="76200" y="823890"/>
          <a:ext cx="8991600" cy="3914140"/>
        </p:xfrm>
        <a:graphic>
          <a:graphicData uri="http://schemas.openxmlformats.org/drawingml/2006/table">
            <a:tbl>
              <a:tblPr firstRow="1" firstCol="1" bandRow="1"/>
              <a:tblGrid>
                <a:gridCol w="1643629">
                  <a:extLst>
                    <a:ext uri="{9D8B030D-6E8A-4147-A177-3AD203B41FA5}">
                      <a16:colId xmlns:a16="http://schemas.microsoft.com/office/drawing/2014/main" xmlns="" val="2460137260"/>
                    </a:ext>
                  </a:extLst>
                </a:gridCol>
                <a:gridCol w="3289856">
                  <a:extLst>
                    <a:ext uri="{9D8B030D-6E8A-4147-A177-3AD203B41FA5}">
                      <a16:colId xmlns:a16="http://schemas.microsoft.com/office/drawing/2014/main" xmlns="" val="2550036856"/>
                    </a:ext>
                  </a:extLst>
                </a:gridCol>
                <a:gridCol w="4058115">
                  <a:extLst>
                    <a:ext uri="{9D8B030D-6E8A-4147-A177-3AD203B41FA5}">
                      <a16:colId xmlns:a16="http://schemas.microsoft.com/office/drawing/2014/main" xmlns="" val="1541120566"/>
                    </a:ext>
                  </a:extLst>
                </a:gridCol>
              </a:tblGrid>
              <a:tr h="59272">
                <a:tc>
                  <a:txBody>
                    <a:bodyPr/>
                    <a:lstStyle/>
                    <a:p>
                      <a:pPr marL="0" marR="0" algn="ctr">
                        <a:lnSpc>
                          <a:spcPct val="107000"/>
                        </a:lnSpc>
                        <a:spcBef>
                          <a:spcPts val="0"/>
                        </a:spcBef>
                        <a:spcAft>
                          <a:spcPts val="0"/>
                        </a:spcAft>
                      </a:pPr>
                      <a:r>
                        <a:rPr lang="en-ZA" sz="1200" b="1" dirty="0">
                          <a:effectLst/>
                          <a:latin typeface="Arial Narrow" panose="020B0606020202030204" pitchFamily="34" charset="0"/>
                          <a:ea typeface="Times New Roman" panose="02020603050405020304" pitchFamily="18" charset="0"/>
                          <a:cs typeface="Times New Roman" panose="02020603050405020304" pitchFamily="18" charset="0"/>
                        </a:rPr>
                        <a:t>ERRP PRIORITY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2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DEPARTMENTAL OUTCOMES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200" b="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DEPARTMENTAL INDICATORS</a:t>
                      </a:r>
                    </a:p>
                    <a:p>
                      <a:pPr marL="0" marR="0" algn="ctr">
                        <a:lnSpc>
                          <a:spcPct val="107000"/>
                        </a:lnSpc>
                        <a:spcBef>
                          <a:spcPts val="0"/>
                        </a:spcBef>
                        <a:spcAft>
                          <a:spcPts val="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769136647"/>
                  </a:ext>
                </a:extLst>
              </a:tr>
              <a:tr h="433867">
                <a:tc>
                  <a:txBody>
                    <a:bodyPr/>
                    <a:lstStyle/>
                    <a:p>
                      <a:pPr marL="0" marR="0" algn="l">
                        <a:lnSpc>
                          <a:spcPct val="107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Strengthen SMMEs and Co-operatives on the back of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localisation</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and support for the badly affected </a:t>
                      </a:r>
                      <a:r>
                        <a:rPr lang="en-US" sz="1200" dirty="0" err="1">
                          <a:effectLst/>
                          <a:latin typeface="Arial Narrow" panose="020B0606020202030204" pitchFamily="34" charset="0"/>
                          <a:ea typeface="Times New Roman" panose="02020603050405020304" pitchFamily="18" charset="0"/>
                          <a:cs typeface="Times New Roman" panose="02020603050405020304" pitchFamily="18" charset="0"/>
                        </a:rPr>
                        <a:t>labour-intensive</a:t>
                      </a: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industries.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Scaled-Up support for SMMEs, Co-operatives, Village and Township Economies.</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07000"/>
                        </a:lnSpc>
                        <a:spcBef>
                          <a:spcPts val="0"/>
                        </a:spcBef>
                        <a:spcAft>
                          <a:spcPts val="0"/>
                        </a:spcAft>
                        <a:buFont typeface="Symbol" panose="05050102010706020507" pitchFamily="18" charset="2"/>
                        <a:buChar char=""/>
                      </a:pPr>
                      <a:r>
                        <a:rPr lang="en-US" sz="1200" kern="1200" dirty="0">
                          <a:solidFill>
                            <a:schemeClr val="tx1"/>
                          </a:solidFill>
                          <a:effectLst/>
                          <a:latin typeface="Arial Narrow" panose="020B0606020202030204" pitchFamily="34" charset="0"/>
                          <a:cs typeface="Times New Roman" panose="02020603050405020304" pitchFamily="18" charset="0"/>
                        </a:rPr>
                        <a:t>Number of monitoring Reports on the Incubation Support Programme improvement plan approved by EXCO.</a:t>
                      </a:r>
                      <a:endParaRPr lang="en-US" sz="1200" kern="12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9596833"/>
                  </a:ext>
                </a:extLst>
              </a:tr>
              <a:tr h="121704">
                <a:tc>
                  <a:txBody>
                    <a:bodyPr/>
                    <a:lstStyle/>
                    <a:p>
                      <a:pPr marL="0" marR="0" algn="l">
                        <a:lnSpc>
                          <a:spcPct val="107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Export Promotion and regional integration, support for township and village economies.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Expanded access to financial and non-financial support and implemented responsive programmes to new and existing SMMEs and Co-operatives.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gn="just">
                        <a:lnSpc>
                          <a:spcPct val="107000"/>
                        </a:lnSpc>
                        <a:spcBef>
                          <a:spcPts val="0"/>
                        </a:spcBef>
                        <a:spcAft>
                          <a:spcPts val="0"/>
                        </a:spcAft>
                        <a:buFont typeface="Symbol" panose="05050102010706020507" pitchFamily="18" charset="2"/>
                        <a:buChar char=""/>
                      </a:pPr>
                      <a:r>
                        <a:rPr lang="en-US" sz="1200" kern="1200" dirty="0">
                          <a:solidFill>
                            <a:schemeClr val="tx1"/>
                          </a:solidFill>
                          <a:effectLst/>
                          <a:latin typeface="Arial Narrow" panose="020B0606020202030204" pitchFamily="34" charset="0"/>
                          <a:cs typeface="Times New Roman" panose="02020603050405020304" pitchFamily="18" charset="0"/>
                        </a:rPr>
                        <a:t>Consolidated progress report on the finalisation of SMMEs and Co-operatives Funding Policy approved by EXCO.</a:t>
                      </a:r>
                    </a:p>
                    <a:p>
                      <a:pPr marL="342900" marR="0" lvl="0" indent="-342900" algn="just">
                        <a:lnSpc>
                          <a:spcPct val="107000"/>
                        </a:lnSpc>
                        <a:spcBef>
                          <a:spcPts val="0"/>
                        </a:spcBef>
                        <a:spcAft>
                          <a:spcPts val="0"/>
                        </a:spcAft>
                        <a:buFont typeface="Symbol" panose="05050102010706020507" pitchFamily="18" charset="2"/>
                        <a:buChar char=""/>
                      </a:pPr>
                      <a:r>
                        <a:rPr lang="en-US" sz="1200" kern="1200" dirty="0">
                          <a:solidFill>
                            <a:schemeClr val="tx1"/>
                          </a:solidFill>
                          <a:effectLst/>
                          <a:latin typeface="Arial Narrow" panose="020B0606020202030204" pitchFamily="34" charset="0"/>
                          <a:ea typeface="+mn-ea"/>
                          <a:cs typeface="Times New Roman" panose="02020603050405020304" pitchFamily="18" charset="0"/>
                        </a:rPr>
                        <a:t>Number of Co-operatives supported financially and/or non-financially.</a:t>
                      </a:r>
                    </a:p>
                    <a:p>
                      <a:pPr marL="342900" marR="0" lvl="0" indent="-342900" algn="just" defTabSz="914400" rtl="0" eaLnBrk="1" latinLnBrk="0" hangingPunct="1">
                        <a:lnSpc>
                          <a:spcPct val="107000"/>
                        </a:lnSpc>
                        <a:spcBef>
                          <a:spcPts val="0"/>
                        </a:spcBef>
                        <a:spcAft>
                          <a:spcPts val="0"/>
                        </a:spcAft>
                        <a:buFont typeface="Symbol" panose="05050102010706020507" pitchFamily="18" charset="2"/>
                        <a:buChar char=""/>
                      </a:pPr>
                      <a:r>
                        <a:rPr lang="en-US" sz="1200" kern="1200" dirty="0">
                          <a:solidFill>
                            <a:schemeClr val="tx1"/>
                          </a:solidFill>
                          <a:effectLst/>
                          <a:latin typeface="Arial Narrow" panose="020B0606020202030204" pitchFamily="34" charset="0"/>
                          <a:cs typeface="Times New Roman" panose="02020603050405020304" pitchFamily="18" charset="0"/>
                        </a:rPr>
                        <a:t>Number of Township and Rural enterprises supported financially and/or non-financially.</a:t>
                      </a:r>
                    </a:p>
                    <a:p>
                      <a:pPr marL="342900" marR="0" lvl="0" indent="-342900" algn="just" defTabSz="914400" rtl="0" eaLnBrk="1" latinLnBrk="0" hangingPunct="1">
                        <a:lnSpc>
                          <a:spcPct val="107000"/>
                        </a:lnSpc>
                        <a:spcBef>
                          <a:spcPts val="0"/>
                        </a:spcBef>
                        <a:spcAft>
                          <a:spcPts val="0"/>
                        </a:spcAft>
                        <a:buFont typeface="Symbol" panose="05050102010706020507" pitchFamily="18" charset="2"/>
                        <a:buChar char=""/>
                      </a:pPr>
                      <a:r>
                        <a:rPr lang="en-US" sz="1200" kern="1200" dirty="0">
                          <a:solidFill>
                            <a:schemeClr val="tx1"/>
                          </a:solidFill>
                          <a:effectLst/>
                          <a:latin typeface="Arial Narrow" panose="020B0606020202030204" pitchFamily="34" charset="0"/>
                          <a:cs typeface="Times New Roman" panose="02020603050405020304" pitchFamily="18" charset="0"/>
                        </a:rPr>
                        <a:t>Number of crafters supported through the Craft Customised Sector Programme.</a:t>
                      </a:r>
                    </a:p>
                    <a:p>
                      <a:pPr marL="342900" marR="0" lvl="0" indent="-342900" algn="just" defTabSz="914400" rtl="0" eaLnBrk="1" latinLnBrk="0" hangingPunct="1">
                        <a:lnSpc>
                          <a:spcPct val="107000"/>
                        </a:lnSpc>
                        <a:spcBef>
                          <a:spcPts val="0"/>
                        </a:spcBef>
                        <a:spcAft>
                          <a:spcPts val="0"/>
                        </a:spcAft>
                        <a:buFont typeface="Symbol" panose="05050102010706020507" pitchFamily="18" charset="2"/>
                        <a:buChar char=""/>
                      </a:pPr>
                      <a:r>
                        <a:rPr lang="en-US" sz="1200" kern="1200" dirty="0">
                          <a:solidFill>
                            <a:schemeClr val="tx1"/>
                          </a:solidFill>
                          <a:effectLst/>
                          <a:latin typeface="Arial Narrow" panose="020B0606020202030204" pitchFamily="34" charset="0"/>
                          <a:ea typeface="+mn-ea"/>
                          <a:cs typeface="Times New Roman" panose="02020603050405020304" pitchFamily="18" charset="0"/>
                        </a:rPr>
                        <a:t>Number of start-up youth businesses supported financially and/or non-financially.</a:t>
                      </a:r>
                      <a:endParaRPr lang="en-ZA" sz="1200" kern="1200" dirty="0">
                        <a:solidFill>
                          <a:schemeClr val="tx1"/>
                        </a:solidFill>
                        <a:effectLst/>
                        <a:latin typeface="Arial Narrow" panose="020B0606020202030204" pitchFamily="34" charset="0"/>
                        <a:ea typeface="+mn-ea"/>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Consolidated report on the number of competitive SMMEs and Co-operatives supported approved by EXCO.</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6413180"/>
                  </a:ext>
                </a:extLst>
              </a:tr>
              <a:tr h="874054">
                <a:tc>
                  <a:txBody>
                    <a:bodyPr/>
                    <a:lstStyle/>
                    <a:p>
                      <a:pPr marL="0" marR="0" algn="just">
                        <a:lnSpc>
                          <a:spcPct val="107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Times New Roman" panose="02020603050405020304" pitchFamily="18" charset="0"/>
                        </a:rPr>
                        <a:t>Gender equality and economic inclusion of women and youth.</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26257" marR="26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501507421"/>
                  </a:ext>
                </a:extLst>
              </a:tr>
            </a:tbl>
          </a:graphicData>
        </a:graphic>
      </p:graphicFrame>
    </p:spTree>
    <p:extLst>
      <p:ext uri="{BB962C8B-B14F-4D97-AF65-F5344CB8AC3E}">
        <p14:creationId xmlns:p14="http://schemas.microsoft.com/office/powerpoint/2010/main" xmlns="" val="38883069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ALIGNMENT OF DEPARTMENT’S 2022-23 ANNUAL PERFORMANCE PLAN WITH THE NDP AND REVISED MTSF 2019-24</a:t>
            </a:r>
            <a:r>
              <a:rPr kumimoji="0" lang="en-US"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0" name="Rectangle 6">
            <a:extLst>
              <a:ext uri="{FF2B5EF4-FFF2-40B4-BE49-F238E27FC236}">
                <a16:creationId xmlns:a16="http://schemas.microsoft.com/office/drawing/2014/main" xmlns="" id="{3D8A9ACD-CC63-4944-8F49-BAD4D9B8AF8C}"/>
              </a:ext>
            </a:extLst>
          </p:cNvPr>
          <p:cNvSpPr>
            <a:spLocks noChangeArrowheads="1"/>
          </p:cNvSpPr>
          <p:nvPr/>
        </p:nvSpPr>
        <p:spPr bwMode="auto">
          <a:xfrm>
            <a:off x="-838200" y="713391"/>
            <a:ext cx="9785350" cy="31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914400" marR="0" lvl="2" indent="0" algn="l" defTabSz="914400" rtl="0" eaLnBrk="1" fontAlgn="base" latinLnBrk="0" hangingPunct="0">
              <a:lnSpc>
                <a:spcPct val="115000"/>
              </a:lnSpc>
              <a:spcBef>
                <a:spcPts val="1200"/>
              </a:spcBef>
              <a:spcAft>
                <a:spcPts val="1800"/>
              </a:spcAft>
              <a:buClrTx/>
              <a:buSzTx/>
              <a:buFontTx/>
              <a:buNone/>
              <a:tabLst/>
              <a:defRPr/>
            </a:pPr>
            <a:r>
              <a:rPr kumimoji="0" lang="en-ZA" altLang="en-US" sz="1400" b="1" i="0" u="none" strike="noStrike" kern="1200" cap="none" spc="0" normalizeH="0" baseline="0" noProof="0" dirty="0">
                <a:ln>
                  <a:noFill/>
                </a:ln>
                <a:solidFill>
                  <a:srgbClr val="000000"/>
                </a:solidFill>
                <a:effectLst/>
                <a:uLnTx/>
                <a:uFillTx/>
                <a:latin typeface="Arial" panose="020B0604020202020204" pitchFamily="34" charset="0"/>
                <a:cs typeface="Calibri" panose="020F0502020204030204" pitchFamily="34" charset="0"/>
                <a:sym typeface="Calibri" panose="020F0502020204030204" pitchFamily="34" charset="0"/>
              </a:rPr>
              <a:t>Direct Links to the revised MTSF 2019-24 Priority</a:t>
            </a:r>
            <a:endParaRPr kumimoji="0" lang="en-ZA"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S Mincho" panose="02020609040205080304" pitchFamily="49" charset="-128"/>
              <a:sym typeface="Calibri" panose="020F0502020204030204" pitchFamily="34" charset="0"/>
            </a:endParaRPr>
          </a:p>
        </p:txBody>
      </p:sp>
      <p:pic>
        <p:nvPicPr>
          <p:cNvPr id="11" name="Picture 10">
            <a:extLst>
              <a:ext uri="{FF2B5EF4-FFF2-40B4-BE49-F238E27FC236}">
                <a16:creationId xmlns:a16="http://schemas.microsoft.com/office/drawing/2014/main" xmlns="" id="{EFA047CD-24D2-4722-8DD7-F8A4456DB378}"/>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2" name="Slide Number Placeholder 1">
            <a:extLst>
              <a:ext uri="{FF2B5EF4-FFF2-40B4-BE49-F238E27FC236}">
                <a16:creationId xmlns:a16="http://schemas.microsoft.com/office/drawing/2014/main" xmlns="" id="{811172D0-B870-4A19-9FA2-F4CEDD59D5CD}"/>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17</a:t>
            </a:r>
          </a:p>
        </p:txBody>
      </p:sp>
      <p:graphicFrame>
        <p:nvGraphicFramePr>
          <p:cNvPr id="13" name="Table 12">
            <a:extLst>
              <a:ext uri="{FF2B5EF4-FFF2-40B4-BE49-F238E27FC236}">
                <a16:creationId xmlns:a16="http://schemas.microsoft.com/office/drawing/2014/main" xmlns="" id="{19C6BF96-801A-45EC-9E4D-59E6CF9808FB}"/>
              </a:ext>
            </a:extLst>
          </p:cNvPr>
          <p:cNvGraphicFramePr>
            <a:graphicFrameLocks noGrp="1"/>
          </p:cNvGraphicFramePr>
          <p:nvPr>
            <p:extLst>
              <p:ext uri="{D42A27DB-BD31-4B8C-83A1-F6EECF244321}">
                <p14:modId xmlns:p14="http://schemas.microsoft.com/office/powerpoint/2010/main" xmlns="" val="2110286617"/>
              </p:ext>
            </p:extLst>
          </p:nvPr>
        </p:nvGraphicFramePr>
        <p:xfrm>
          <a:off x="76200" y="1032389"/>
          <a:ext cx="8991601" cy="5069713"/>
        </p:xfrm>
        <a:graphic>
          <a:graphicData uri="http://schemas.openxmlformats.org/drawingml/2006/table">
            <a:tbl>
              <a:tblPr/>
              <a:tblGrid>
                <a:gridCol w="1135714">
                  <a:extLst>
                    <a:ext uri="{9D8B030D-6E8A-4147-A177-3AD203B41FA5}">
                      <a16:colId xmlns:a16="http://schemas.microsoft.com/office/drawing/2014/main" xmlns="" val="20000"/>
                    </a:ext>
                  </a:extLst>
                </a:gridCol>
                <a:gridCol w="2056563">
                  <a:extLst>
                    <a:ext uri="{9D8B030D-6E8A-4147-A177-3AD203B41FA5}">
                      <a16:colId xmlns:a16="http://schemas.microsoft.com/office/drawing/2014/main" xmlns="" val="20001"/>
                    </a:ext>
                  </a:extLst>
                </a:gridCol>
                <a:gridCol w="1981279">
                  <a:extLst>
                    <a:ext uri="{9D8B030D-6E8A-4147-A177-3AD203B41FA5}">
                      <a16:colId xmlns:a16="http://schemas.microsoft.com/office/drawing/2014/main" xmlns="" val="20002"/>
                    </a:ext>
                  </a:extLst>
                </a:gridCol>
                <a:gridCol w="1736535">
                  <a:extLst>
                    <a:ext uri="{9D8B030D-6E8A-4147-A177-3AD203B41FA5}">
                      <a16:colId xmlns:a16="http://schemas.microsoft.com/office/drawing/2014/main" xmlns="" val="20003"/>
                    </a:ext>
                  </a:extLst>
                </a:gridCol>
                <a:gridCol w="2081510">
                  <a:extLst>
                    <a:ext uri="{9D8B030D-6E8A-4147-A177-3AD203B41FA5}">
                      <a16:colId xmlns:a16="http://schemas.microsoft.com/office/drawing/2014/main" xmlns="" val="20004"/>
                    </a:ext>
                  </a:extLst>
                </a:gridCol>
              </a:tblGrid>
              <a:tr h="145445">
                <a:tc rowSpan="2">
                  <a:txBody>
                    <a:bodyPr/>
                    <a:lstStyle>
                      <a:lvl1pPr marL="9525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95250" marR="0" lvl="0" indent="0" algn="ctr" defTabSz="914400" rtl="0" eaLnBrk="1" fontAlgn="base" latinLnBrk="0" hangingPunct="1">
                        <a:lnSpc>
                          <a:spcPct val="121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Departmental Impact Statement</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rowSpan="2">
                  <a:txBody>
                    <a:bodyPr/>
                    <a:lstStyle>
                      <a:lvl1pPr marL="52228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522288" marR="0" lvl="0" indent="0" algn="ctr" defTabSz="914400" rtl="0" eaLnBrk="1" fontAlgn="base" latinLnBrk="0" hangingPunct="1">
                        <a:lnSpc>
                          <a:spcPct val="100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Department Outcomes</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gridSpan="2">
                  <a:txBody>
                    <a:bodyPr/>
                    <a:lstStyle>
                      <a:lvl1pPr marL="8842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884238" marR="0" lvl="0" indent="0" algn="ctr" defTabSz="914400" rtl="0" eaLnBrk="1" fontAlgn="base" latinLnBrk="0" hangingPunct="1">
                        <a:lnSpc>
                          <a:spcPct val="100000"/>
                        </a:lnSpc>
                        <a:spcBef>
                          <a:spcPts val="163"/>
                        </a:spcBef>
                        <a:spcAft>
                          <a:spcPct val="0"/>
                        </a:spcAft>
                        <a:buClrTx/>
                        <a:buSzTx/>
                        <a:buFontTx/>
                        <a:buNone/>
                        <a:tabLst/>
                      </a:pPr>
                      <a:r>
                        <a:rPr kumimoji="0" lang="en-US" altLang="en-US" sz="1050" b="1" i="0" u="none" strike="noStrike" cap="none" normalizeH="0" baseline="0" dirty="0">
                          <a:ln>
                            <a:noFill/>
                          </a:ln>
                          <a:solidFill>
                            <a:srgbClr val="000000"/>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MTSF 2019 - 2024 Targets Priority</a:t>
                      </a:r>
                      <a:endParaRPr kumimoji="0" lang="en-ZA" altLang="en-US" sz="105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hMerge="1">
                  <a:txBody>
                    <a:bodyPr/>
                    <a:lstStyle/>
                    <a:p>
                      <a:endParaRPr lang="en-ZA"/>
                    </a:p>
                  </a:txBody>
                  <a:tcPr/>
                </a:tc>
                <a:tc rowSpan="2">
                  <a:txBody>
                    <a:bodyPr/>
                    <a:lstStyle>
                      <a:lvl1pPr marL="5302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530225" marR="0" lvl="0" indent="0" algn="ctr" defTabSz="914400" rtl="0" eaLnBrk="1" fontAlgn="base" latinLnBrk="0" hangingPunct="1">
                        <a:lnSpc>
                          <a:spcPct val="100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DSBD </a:t>
                      </a: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extLst>
                  <a:ext uri="{0D108BD9-81ED-4DB2-BD59-A6C34878D82A}">
                    <a16:rowId xmlns:a16="http://schemas.microsoft.com/office/drawing/2014/main" xmlns="" val="10000"/>
                  </a:ext>
                </a:extLst>
              </a:tr>
              <a:tr h="666449">
                <a:tc vMerge="1">
                  <a:txBody>
                    <a:bodyPr/>
                    <a:lstStyle/>
                    <a:p>
                      <a:endParaRPr lang="en-ZA"/>
                    </a:p>
                  </a:txBody>
                  <a:tcPr/>
                </a:tc>
                <a:tc vMerge="1">
                  <a:txBody>
                    <a:bodyPr/>
                    <a:lstStyle/>
                    <a:p>
                      <a:endParaRPr lang="en-ZA"/>
                    </a:p>
                  </a:txBody>
                  <a:tcPr/>
                </a:tc>
                <a:tc>
                  <a:txBody>
                    <a:bodyPr/>
                    <a:lstStyle>
                      <a:lvl1pPr marL="469900" indent="-33337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9900" marR="0" lvl="0" indent="-333375" algn="ctr" defTabSz="914400" rtl="0" eaLnBrk="1" fontAlgn="base" latinLnBrk="0" hangingPunct="1">
                        <a:lnSpc>
                          <a:spcPct val="121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Linkages to the NDP </a:t>
                      </a:r>
                    </a:p>
                    <a:p>
                      <a:pPr marL="469900" marR="0" lvl="0" indent="-333375" algn="ctr" defTabSz="914400" rtl="0" eaLnBrk="1" fontAlgn="base" latinLnBrk="0" hangingPunct="1">
                        <a:lnSpc>
                          <a:spcPct val="121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Five-Year</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p>
                      <a:pPr marL="469900" marR="0" lvl="0" indent="-333375" algn="ctr" defTabSz="914400" rtl="0" eaLnBrk="1" fontAlgn="base" latinLnBrk="0" hangingPunct="1">
                        <a:lnSpc>
                          <a:spcPts val="115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Implementation Plan</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a:txBody>
                    <a:bodyPr/>
                    <a:lstStyle>
                      <a:lvl1pPr marL="1397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139700" marR="0" lvl="0" indent="0" algn="ctr" defTabSz="914400" rtl="0" eaLnBrk="1" fontAlgn="base" latinLnBrk="0" hangingPunct="1">
                        <a:lnSpc>
                          <a:spcPct val="121000"/>
                        </a:lnSpc>
                        <a:spcBef>
                          <a:spcPts val="163"/>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Linkages to the Monitoring Framework for the NDP Five-Year</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p>
                      <a:pPr marL="139700" marR="0" lvl="0" indent="0" algn="ctr" defTabSz="914400" rtl="0" eaLnBrk="1" fontAlgn="base" latinLnBrk="0" hangingPunct="1">
                        <a:lnSpc>
                          <a:spcPts val="1150"/>
                        </a:lnSpc>
                        <a:spcBef>
                          <a:spcPct val="0"/>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Implementation Plan</a:t>
                      </a:r>
                      <a:endParaRPr kumimoji="0" lang="en-ZA"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solidFill>
                      <a:srgbClr val="B9C6B6"/>
                    </a:solidFill>
                  </a:tcPr>
                </a:tc>
                <a:tc vMerge="1">
                  <a:txBody>
                    <a:bodyPr/>
                    <a:lstStyle/>
                    <a:p>
                      <a:endParaRPr lang="en-ZA"/>
                    </a:p>
                  </a:txBody>
                  <a:tcPr/>
                </a:tc>
                <a:extLst>
                  <a:ext uri="{0D108BD9-81ED-4DB2-BD59-A6C34878D82A}">
                    <a16:rowId xmlns:a16="http://schemas.microsoft.com/office/drawing/2014/main" xmlns="" val="10001"/>
                  </a:ext>
                </a:extLst>
              </a:tr>
              <a:tr h="443433">
                <a:tc rowSpan="7">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35000"/>
                        </a:lnSpc>
                        <a:spcBef>
                          <a:spcPts val="175"/>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Sustainable SMMEs and Co-operatives contributing meaningfully to the economy.</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rowSpan="2">
                  <a:txBody>
                    <a:bodyPr/>
                    <a:lstStyle>
                      <a:lvl1pPr marL="276225" indent="-228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6225" marR="0" lvl="0" indent="-228600" algn="l" defTabSz="914400" rtl="0" eaLnBrk="1" fontAlgn="base" latinLnBrk="0" hangingPunct="1">
                        <a:lnSpc>
                          <a:spcPct val="100000"/>
                        </a:lnSpc>
                        <a:spcBef>
                          <a:spcPts val="188"/>
                        </a:spcBef>
                        <a:spcAft>
                          <a:spcPct val="0"/>
                        </a:spcAft>
                        <a:buClrTx/>
                        <a:buSzTx/>
                        <a:buFontTx/>
                        <a:buAutoNum type="arabicPeriod"/>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Increased participation of</a:t>
                      </a:r>
                    </a:p>
                    <a:p>
                      <a:pPr marL="47625" marR="0" lvl="0" indent="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SMMEs and Co-operatives in domestic and international markets.</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buFont typeface="Arial" panose="020B0604020202020204" pitchFamily="34" charset="0"/>
                        <a:buChar char="•"/>
                      </a:pPr>
                      <a:r>
                        <a:rPr kumimoji="0" lang="en-US" sz="1050" b="0" i="0" u="none" strike="noStrike" kern="1200" cap="none" spc="0" normalizeH="0" baseline="0" dirty="0">
                          <a:ln>
                            <a:noFill/>
                          </a:ln>
                          <a:solidFill>
                            <a:schemeClr val="tx1"/>
                          </a:solidFill>
                          <a:effectLst/>
                          <a:uFillTx/>
                          <a:latin typeface="Arial" panose="020B0604020202020204" pitchFamily="34" charset="0"/>
                          <a:ea typeface="+mn-ea"/>
                          <a:cs typeface="Arial" panose="020B0604020202020204" pitchFamily="34" charset="0"/>
                        </a:rPr>
                        <a:t>Localisation Policy Framework and Implementation Programme on SMMEs and Co-operatives developed and adopted by 31 March </a:t>
                      </a:r>
                      <a:r>
                        <a:rPr lang="en-US" sz="1050" b="0" i="0" u="none" strike="noStrike" baseline="0" dirty="0">
                          <a:latin typeface="MyriadPro-Light"/>
                        </a:rPr>
                        <a:t>2021.</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rowSpan="2">
                  <a:txBody>
                    <a:bodyPr/>
                    <a:lstStyle>
                      <a:lvl1pPr marL="460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Two: </a:t>
                      </a: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Sector</a:t>
                      </a:r>
                    </a:p>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and Market Development</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81779">
                <a:tc vMerge="1">
                  <a:txBody>
                    <a:bodyPr/>
                    <a:lstStyle/>
                    <a:p>
                      <a:endParaRPr lang="en-US"/>
                    </a:p>
                  </a:txBody>
                  <a:tcPr/>
                </a:tc>
                <a:tc vMerge="1">
                  <a:txBody>
                    <a:bodyPr/>
                    <a:lstStyle/>
                    <a:p>
                      <a:pPr marL="47625" marR="0" lvl="0" indent="0" algn="l" defTabSz="914400" rtl="0" eaLnBrk="1" fontAlgn="base" latinLnBrk="0" hangingPunct="1">
                        <a:lnSpc>
                          <a:spcPct val="100000"/>
                        </a:lnSpc>
                        <a:spcBef>
                          <a:spcPts val="188"/>
                        </a:spcBef>
                        <a:spcAft>
                          <a:spcPct val="0"/>
                        </a:spcAft>
                        <a:buClrTx/>
                        <a:buSzTx/>
                        <a:buFontTx/>
                        <a:buNone/>
                        <a:tabLst>
                          <a:tab pos="269875" algn="l"/>
                        </a:tabLst>
                      </a:pP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ts val="700"/>
                        </a:spcBef>
                        <a:spcAft>
                          <a:spcPct val="0"/>
                        </a:spcAft>
                        <a:buClrTx/>
                        <a:buSzPct val="100000"/>
                        <a:buFont typeface="Arial" panose="020B0604020202020204" pitchFamily="34" charset="0"/>
                        <a:buChar char="•"/>
                        <a:tabLst>
                          <a:tab pos="276225" algn="l"/>
                        </a:tabLst>
                      </a:pPr>
                      <a:r>
                        <a:rPr kumimoji="0" lang="en-US" sz="1050" b="0" i="0" u="none" strike="noStrike" kern="1200"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Implement the SMMEs-Focused Localisation Policy and ensure 100% compliance by public sector in procuring 1000 designated local products and services from SMMEs by 31 March 2024.</a:t>
                      </a:r>
                      <a:endParaRPr kumimoji="0" lang="en-ZA" altLang="en-US" sz="1050" b="0" i="0" u="none" strike="noStrike" kern="1200"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pPr marL="46038" marR="0" lvl="0" indent="0" algn="l" defTabSz="914400" rtl="0" eaLnBrk="1" fontAlgn="base" latinLnBrk="0" hangingPunct="1">
                        <a:lnSpc>
                          <a:spcPct val="135000"/>
                        </a:lnSpc>
                        <a:spcBef>
                          <a:spcPts val="188"/>
                        </a:spcBef>
                        <a:spcAft>
                          <a:spcPct val="0"/>
                        </a:spcAft>
                        <a:buClrTx/>
                        <a:buSzTx/>
                        <a:buFontTx/>
                        <a:buNone/>
                        <a:tabLst/>
                      </a:pP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148862837"/>
                  </a:ext>
                </a:extLst>
              </a:tr>
              <a:tr h="664890">
                <a:tc vMerge="1">
                  <a:txBody>
                    <a:bodyPr/>
                    <a:lstStyle/>
                    <a:p>
                      <a:endParaRPr lang="en-ZA"/>
                    </a:p>
                  </a:txBody>
                  <a:tcPr/>
                </a:tc>
                <a:tc>
                  <a:txBody>
                    <a:bodyPr/>
                    <a:lstStyle>
                      <a:lvl1pPr marL="276225" indent="-228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6225" marR="0" lvl="0" indent="-22860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2. Increased contribution of</a:t>
                      </a:r>
                    </a:p>
                    <a:p>
                      <a:pPr marL="276225" marR="0" lvl="0" indent="-22860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SMMEs and Co-operatives in </a:t>
                      </a:r>
                    </a:p>
                    <a:p>
                      <a:pPr marL="276225" marR="0" lvl="0" indent="-22860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Priority Sectors.</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342900" marR="0" lvl="0" indent="-342900" algn="l" defTabSz="914400" rtl="0" eaLnBrk="1" fontAlgn="base" latinLnBrk="0" hangingPunct="1">
                        <a:lnSpc>
                          <a:spcPct val="100000"/>
                        </a:lnSpc>
                        <a:spcBef>
                          <a:spcPts val="700"/>
                        </a:spcBef>
                        <a:spcAft>
                          <a:spcPct val="0"/>
                        </a:spcAft>
                        <a:buClrTx/>
                        <a:buSzPct val="100000"/>
                        <a:buFont typeface="Arial" panose="020B0604020202020204" pitchFamily="34" charset="0"/>
                        <a:buChar char="•"/>
                        <a:tabLst>
                          <a:tab pos="276225" algn="l"/>
                        </a:tabLst>
                      </a:pPr>
                      <a:r>
                        <a:rPr kumimoji="0" lang="en-US" altLang="en-US" sz="1050" b="0" i="0" u="none" strike="noStrike" kern="1200"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All Masterplans developed by end of 2021.</a:t>
                      </a:r>
                      <a:endParaRPr kumimoji="0" lang="en-ZA" altLang="en-US" sz="1050" b="0" i="0" u="none" strike="noStrike" kern="1200"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lvl1pPr marL="460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Two: </a:t>
                      </a: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Sector</a:t>
                      </a:r>
                    </a:p>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and Market Development</a:t>
                      </a:r>
                    </a:p>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050" b="1"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a:t>
                      </a: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 Four:</a:t>
                      </a:r>
                    </a:p>
                    <a:p>
                      <a:pPr marL="46038" marR="0" lvl="0" indent="0" algn="l" defTabSz="914400" rtl="0" eaLnBrk="1" fontAlgn="base" latinLnBrk="0" hangingPunct="1">
                        <a:lnSpc>
                          <a:spcPct val="100000"/>
                        </a:lnSpc>
                        <a:spcBef>
                          <a:spcPts val="188"/>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Enterprise Development</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6334">
                <a:tc vMerge="1">
                  <a:txBody>
                    <a:bodyPr/>
                    <a:lstStyle/>
                    <a:p>
                      <a:endParaRPr lang="en-ZA"/>
                    </a:p>
                  </a:txBody>
                  <a:tcPr/>
                </a:tc>
                <a:tc>
                  <a:txBody>
                    <a:bodyPr/>
                    <a:lstStyle>
                      <a:lvl1pPr marL="47625"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3.	Scaled-Up support for SMMEs, Co-operatives, Village and Township Economies.</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342900" marR="0" lvl="0" indent="-342900" algn="l" defTabSz="914400" rtl="0" eaLnBrk="1" fontAlgn="base" latinLnBrk="0" hangingPunct="1">
                        <a:lnSpc>
                          <a:spcPct val="100000"/>
                        </a:lnSpc>
                        <a:spcBef>
                          <a:spcPts val="700"/>
                        </a:spcBef>
                        <a:spcAft>
                          <a:spcPct val="0"/>
                        </a:spcAft>
                        <a:buClrTx/>
                        <a:buSzPct val="100000"/>
                        <a:buFont typeface="Arial" panose="020B0604020202020204" pitchFamily="34" charset="0"/>
                        <a:buChar char="•"/>
                        <a:tabLst>
                          <a:tab pos="276225" algn="l"/>
                        </a:tabLst>
                      </a:pPr>
                      <a:r>
                        <a:rPr kumimoji="0" lang="en-US" altLang="en-US" sz="1050" b="0" i="0" u="none" strike="noStrike" kern="1200"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100 incubation </a:t>
                      </a:r>
                      <a:r>
                        <a:rPr kumimoji="0" lang="en-US" altLang="en-US" sz="1050" b="0" i="0" u="none" strike="noStrike" kern="1200" cap="none" spc="0" normalizeH="0" baseline="0" dirty="0" err="1">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centres</a:t>
                      </a:r>
                      <a:r>
                        <a:rPr kumimoji="0" lang="en-US" altLang="en-US" sz="1050" b="0" i="0" u="none" strike="noStrike" kern="1200"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 and digital hubs established by 2024.</a:t>
                      </a:r>
                      <a:endParaRPr kumimoji="0" lang="en-ZA" altLang="en-US" sz="1050" b="0" i="0" u="none" strike="noStrike" kern="1200"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lvl1pPr marL="460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 Four: </a:t>
                      </a: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Enterprise Development</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04990">
                <a:tc vMerge="1">
                  <a:txBody>
                    <a:bodyPr/>
                    <a:lstStyle/>
                    <a:p>
                      <a:endParaRPr lang="en-US"/>
                    </a:p>
                  </a:txBody>
                  <a:tcPr>
                    <a:lnT w="12700" cap="flat" cmpd="sng" algn="ctr">
                      <a:solidFill>
                        <a:srgbClr val="016735"/>
                      </a:solidFill>
                      <a:prstDash val="solid"/>
                      <a:round/>
                      <a:headEnd type="none" w="med" len="med"/>
                      <a:tailEnd type="none" w="med" len="med"/>
                    </a:lnT>
                  </a:tcPr>
                </a:tc>
                <a:tc rowSpan="3">
                  <a:txBody>
                    <a:bodyPr/>
                    <a:lstStyle/>
                    <a:p>
                      <a:pPr marL="47625" marR="0" lvl="0" indent="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4. Expanded access to financial and non-financial support and implemented responsive programmes to new and existing SMMEs and Co-operatives.</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ts val="700"/>
                        </a:spcBef>
                        <a:spcAft>
                          <a:spcPct val="0"/>
                        </a:spcAft>
                        <a:buClrTx/>
                        <a:buSzPct val="100000"/>
                        <a:buFont typeface="Arial" panose="020B0604020202020204" pitchFamily="34" charset="0"/>
                        <a:buChar char="•"/>
                        <a:tabLst>
                          <a:tab pos="276225" algn="l"/>
                        </a:tabLst>
                      </a:pPr>
                      <a:r>
                        <a:rPr kumimoji="0" lang="en-US" sz="1050" b="0" i="0" u="none" strike="noStrike" kern="1200"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10 000 youth business start-ups supported per annum.</a:t>
                      </a:r>
                      <a:endParaRPr kumimoji="0" lang="en-ZA" altLang="en-US" sz="1050" b="0" i="0" u="none" strike="noStrike" kern="1200"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46038" marR="0" lvl="0" indent="0" algn="l" defTabSz="914400" rtl="0" eaLnBrk="1" fontAlgn="base" latinLnBrk="0" hangingPunct="1">
                        <a:lnSpc>
                          <a:spcPct val="135000"/>
                        </a:lnSpc>
                        <a:spcBef>
                          <a:spcPts val="188"/>
                        </a:spcBef>
                        <a:spcAft>
                          <a:spcPct val="0"/>
                        </a:spcAft>
                        <a:buClrTx/>
                        <a:buSzTx/>
                        <a:buFontTx/>
                        <a:buNone/>
                        <a:tabLst/>
                      </a:pPr>
                      <a:r>
                        <a:rPr kumimoji="0" lang="en-US" sz="1050" b="1"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 Three:</a:t>
                      </a:r>
                    </a:p>
                    <a:p>
                      <a:pPr marL="46038" marR="0" lvl="0" indent="0" algn="l" defTabSz="914400" rtl="0" eaLnBrk="1" fontAlgn="base" latinLnBrk="0" hangingPunct="1">
                        <a:lnSpc>
                          <a:spcPct val="135000"/>
                        </a:lnSpc>
                        <a:spcBef>
                          <a:spcPts val="188"/>
                        </a:spcBef>
                        <a:spcAft>
                          <a:spcPct val="0"/>
                        </a:spcAft>
                        <a:buClrTx/>
                        <a:buSzTx/>
                        <a:buFontTx/>
                        <a:buNone/>
                        <a:tabLst/>
                      </a:pPr>
                      <a:r>
                        <a:rPr kumimoji="0" lang="en-US" sz="105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Development Finance</a:t>
                      </a:r>
                      <a:endParaRPr kumimoji="0" lang="en-ZA" altLang="en-US" sz="105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534916430"/>
                  </a:ext>
                </a:extLst>
              </a:tr>
              <a:tr h="114490">
                <a:tc vMerge="1">
                  <a:txBody>
                    <a:bodyPr/>
                    <a:lstStyle/>
                    <a:p>
                      <a:endParaRPr lang="en-US"/>
                    </a:p>
                  </a:txBody>
                  <a:tcPr/>
                </a:tc>
                <a:tc vMerge="1">
                  <a:txBody>
                    <a:bodyPr/>
                    <a:lstStyle/>
                    <a:p>
                      <a:endParaRPr lang="en-US"/>
                    </a:p>
                  </a:txBody>
                  <a:tcPr/>
                </a:tc>
                <a:tc gridSpan="2">
                  <a:txBody>
                    <a:bodyPr/>
                    <a:lstStyle/>
                    <a:p>
                      <a:pPr marL="342900" marR="0" lvl="0" indent="-342900" algn="l" defTabSz="914400" rtl="0" eaLnBrk="1" fontAlgn="base" latinLnBrk="0" hangingPunct="1">
                        <a:lnSpc>
                          <a:spcPct val="100000"/>
                        </a:lnSpc>
                        <a:spcBef>
                          <a:spcPts val="700"/>
                        </a:spcBef>
                        <a:spcAft>
                          <a:spcPct val="0"/>
                        </a:spcAft>
                        <a:buClrTx/>
                        <a:buSzPct val="100000"/>
                        <a:buFont typeface="Arial" panose="020B0604020202020204" pitchFamily="34" charset="0"/>
                        <a:buChar char="•"/>
                        <a:tabLst>
                          <a:tab pos="276225" algn="l"/>
                        </a:tabLst>
                        <a:defRPr/>
                      </a:pPr>
                      <a:r>
                        <a:rPr kumimoji="0" lang="en-US" altLang="en-US" sz="1050" b="0" i="0" u="none" strike="noStrike" kern="1200" cap="none" spc="0" normalizeH="0" baseline="0" noProof="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At least 50% of national and provincial DFI financing dedicated to SMMEs and Cooperatives through establishment of the SMMEs and Co-operatives Funding Policy by 31 March 2021.</a:t>
                      </a: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pPr marL="46038" marR="0" lvl="0" indent="0" algn="l" defTabSz="914400" rtl="0" eaLnBrk="1" fontAlgn="base" latinLnBrk="0" hangingPunct="1">
                        <a:lnSpc>
                          <a:spcPct val="135000"/>
                        </a:lnSpc>
                        <a:spcBef>
                          <a:spcPts val="188"/>
                        </a:spcBef>
                        <a:spcAft>
                          <a:spcPct val="0"/>
                        </a:spcAft>
                        <a:buClrTx/>
                        <a:buSzTx/>
                        <a:buFontTx/>
                        <a:buNone/>
                        <a:tabLst/>
                      </a:pP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444256876"/>
                  </a:ext>
                </a:extLst>
              </a:tr>
              <a:tr h="908806">
                <a:tc vMerge="1">
                  <a:txBody>
                    <a:bodyPr/>
                    <a:lstStyle/>
                    <a:p>
                      <a:endParaRPr lang="en-ZA"/>
                    </a:p>
                  </a:txBody>
                  <a:tcPr/>
                </a:tc>
                <a:tc vMerge="1">
                  <a:txBody>
                    <a:bodyPr/>
                    <a:lstStyle>
                      <a:lvl1pPr marL="47625"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6987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marR="0" lvl="0" indent="0" algn="l" defTabSz="914400" rtl="0" eaLnBrk="1" fontAlgn="base" latinLnBrk="0" hangingPunct="1">
                        <a:lnSpc>
                          <a:spcPct val="100000"/>
                        </a:lnSpc>
                        <a:spcBef>
                          <a:spcPts val="188"/>
                        </a:spcBef>
                        <a:spcAft>
                          <a:spcPct val="0"/>
                        </a:spcAft>
                        <a:buClrTx/>
                        <a:buSzTx/>
                        <a:buFontTx/>
                        <a:buNone/>
                        <a:tabLst>
                          <a:tab pos="269875" algn="l"/>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4. Expanded access to financial and non-financial support and implemented responsive programmes to new and existing SMMEs and Co-operatives.</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R w="12700" cap="flat" cmpd="sng" algn="ctr">
                      <a:solidFill>
                        <a:srgbClr val="016735"/>
                      </a:solidFill>
                      <a:prstDash val="solid"/>
                      <a:round/>
                      <a:headEnd type="none" w="med" len="med"/>
                      <a:tailEnd type="none" w="med" len="med"/>
                    </a:lnR>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gridSpan="2">
                  <a:txBody>
                    <a:bodyPr/>
                    <a:lstStyle>
                      <a:lvl1pPr marL="342900" indent="-3429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tabLst>
                          <a:tab pos="276225" algn="l"/>
                        </a:tabLst>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342900" marR="0" lvl="0" indent="-342900" algn="l" defTabSz="914400" rtl="0" eaLnBrk="1" fontAlgn="base" latinLnBrk="0" hangingPunct="1">
                        <a:lnSpc>
                          <a:spcPct val="100000"/>
                        </a:lnSpc>
                        <a:spcBef>
                          <a:spcPts val="700"/>
                        </a:spcBef>
                        <a:spcAft>
                          <a:spcPct val="0"/>
                        </a:spcAft>
                        <a:buClrTx/>
                        <a:buSzPct val="100000"/>
                        <a:buFont typeface="Arial" panose="020B0604020202020204" pitchFamily="34" charset="0"/>
                        <a:buChar char="•"/>
                        <a:tabLst>
                          <a:tab pos="276225" algn="l"/>
                        </a:tabLst>
                        <a:defRPr/>
                      </a:pPr>
                      <a:r>
                        <a:rPr kumimoji="0" lang="en-US" altLang="en-US" sz="1050" b="0" i="0" u="none" strike="noStrike" kern="1200"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100 000 competitive small businesses and Co-operatives supported by 2024.</a:t>
                      </a:r>
                      <a:endParaRPr kumimoji="0" lang="en-ZA" altLang="en-US" sz="1050" b="0" i="0" u="none" strike="noStrike" kern="1200"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16735"/>
                      </a:solidFill>
                      <a:prstDash val="solid"/>
                      <a:round/>
                      <a:headEnd type="none" w="med" len="med"/>
                      <a:tailEnd type="none" w="med" len="med"/>
                    </a:lnL>
                    <a:lnT w="12700" cap="flat" cmpd="sng" algn="ctr">
                      <a:solidFill>
                        <a:srgbClr val="016735"/>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tc hMerge="1">
                  <a:txBody>
                    <a:bodyPr/>
                    <a:lstStyle/>
                    <a:p>
                      <a:endParaRPr lang="en-ZA"/>
                    </a:p>
                  </a:txBody>
                  <a:tcPr/>
                </a:tc>
                <a:tc>
                  <a:txBody>
                    <a:bodyPr/>
                    <a:lstStyle>
                      <a:lvl1pPr marL="46038"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 Two: </a:t>
                      </a: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Sector and Markey Development</a:t>
                      </a:r>
                    </a:p>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Programme Three:</a:t>
                      </a:r>
                    </a:p>
                    <a:p>
                      <a:pPr marL="46038" marR="0" lvl="0" indent="0" algn="l" defTabSz="914400" rtl="0" eaLnBrk="1" fontAlgn="base" latinLnBrk="0" hangingPunct="1">
                        <a:lnSpc>
                          <a:spcPct val="135000"/>
                        </a:lnSpc>
                        <a:spcBef>
                          <a:spcPts val="188"/>
                        </a:spcBef>
                        <a:spcAft>
                          <a:spcPct val="0"/>
                        </a:spcAft>
                        <a:buClrTx/>
                        <a:buSzTx/>
                        <a:buFontTx/>
                        <a:buNone/>
                        <a:tabLst/>
                      </a:pPr>
                      <a:r>
                        <a:rPr kumimoji="0" lang="en-US"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Development Finance</a:t>
                      </a:r>
                      <a:endParaRPr kumimoji="0" lang="en-ZA"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R w="12700" cap="flat" cmpd="sng" algn="ctr">
                      <a:solidFill>
                        <a:srgbClr val="01673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1673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419735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1800" b="1" i="0" u="none" strike="noStrike" kern="0" cap="none" spc="0" normalizeH="0" baseline="0" noProof="0" dirty="0">
                <a:ln>
                  <a:noFill/>
                </a:ln>
                <a:solidFill>
                  <a:srgbClr val="EEECE1"/>
                </a:solidFill>
                <a:effectLst/>
                <a:uLnTx/>
                <a:uFillTx/>
                <a:latin typeface="Arial" panose="020B0604020202020204" pitchFamily="34" charset="0"/>
                <a:cs typeface="Calibri"/>
                <a:sym typeface="Calibri" panose="020F0502020204030204" pitchFamily="34" charset="0"/>
              </a:rPr>
              <a:t>ALIGNMENT OF DEPARTMENT’S 2021-22 ANNUAL PERFORMANCE PLAN WITH THE NDP AND MTSF 2019-24</a:t>
            </a:r>
            <a:r>
              <a:rPr kumimoji="0" lang="en-US"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rPr>
              <a:t> </a:t>
            </a:r>
            <a:endParaRPr kumimoji="0" lang="en-ZA" sz="1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sp>
        <p:nvSpPr>
          <p:cNvPr id="10" name="Rectangle 6">
            <a:extLst>
              <a:ext uri="{FF2B5EF4-FFF2-40B4-BE49-F238E27FC236}">
                <a16:creationId xmlns:a16="http://schemas.microsoft.com/office/drawing/2014/main" xmlns="" id="{3D8A9ACD-CC63-4944-8F49-BAD4D9B8AF8C}"/>
              </a:ext>
            </a:extLst>
          </p:cNvPr>
          <p:cNvSpPr>
            <a:spLocks noChangeArrowheads="1"/>
          </p:cNvSpPr>
          <p:nvPr/>
        </p:nvSpPr>
        <p:spPr bwMode="auto">
          <a:xfrm>
            <a:off x="-838200" y="713391"/>
            <a:ext cx="5791200" cy="31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914400" marR="0" lvl="2" indent="0" algn="l" defTabSz="914400" rtl="0" eaLnBrk="1" fontAlgn="base" latinLnBrk="0" hangingPunct="0">
              <a:lnSpc>
                <a:spcPct val="115000"/>
              </a:lnSpc>
              <a:spcBef>
                <a:spcPts val="1200"/>
              </a:spcBef>
              <a:spcAft>
                <a:spcPts val="1800"/>
              </a:spcAft>
              <a:buClrTx/>
              <a:buSzTx/>
              <a:buFontTx/>
              <a:buNone/>
              <a:tabLst/>
              <a:defRPr/>
            </a:pPr>
            <a:r>
              <a:rPr kumimoji="0" lang="en-ZA" altLang="en-US" sz="1400" b="1" i="0" u="none" strike="noStrike" kern="1200" cap="none" spc="0" normalizeH="0" baseline="0" noProof="0" dirty="0">
                <a:ln>
                  <a:noFill/>
                </a:ln>
                <a:solidFill>
                  <a:srgbClr val="000000"/>
                </a:solidFill>
                <a:effectLst/>
                <a:uLnTx/>
                <a:uFillTx/>
                <a:latin typeface="Arial" panose="020B0604020202020204" pitchFamily="34" charset="0"/>
                <a:cs typeface="Calibri" panose="020F0502020204030204" pitchFamily="34" charset="0"/>
                <a:sym typeface="Calibri" panose="020F0502020204030204" pitchFamily="34" charset="0"/>
              </a:rPr>
              <a:t>Indirect Links to the revised MTSF 2019-24 Priority</a:t>
            </a:r>
            <a:endParaRPr kumimoji="0" lang="en-ZA"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S Mincho" panose="02020609040205080304" pitchFamily="49" charset="-128"/>
              <a:sym typeface="Calibri" panose="020F0502020204030204" pitchFamily="34" charset="0"/>
            </a:endParaRPr>
          </a:p>
        </p:txBody>
      </p:sp>
      <p:pic>
        <p:nvPicPr>
          <p:cNvPr id="9" name="Picture 8">
            <a:extLst>
              <a:ext uri="{FF2B5EF4-FFF2-40B4-BE49-F238E27FC236}">
                <a16:creationId xmlns:a16="http://schemas.microsoft.com/office/drawing/2014/main" xmlns="" id="{C97F5330-8709-4D82-B6F9-9F65569A48E4}"/>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2" name="Slide Number Placeholder 1">
            <a:extLst>
              <a:ext uri="{FF2B5EF4-FFF2-40B4-BE49-F238E27FC236}">
                <a16:creationId xmlns:a16="http://schemas.microsoft.com/office/drawing/2014/main" xmlns="" id="{B05D692C-94B5-4EB5-85B8-A5739C006825}"/>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18</a:t>
            </a:r>
          </a:p>
        </p:txBody>
      </p:sp>
      <p:sp>
        <p:nvSpPr>
          <p:cNvPr id="13" name="Rectangle 6">
            <a:extLst>
              <a:ext uri="{FF2B5EF4-FFF2-40B4-BE49-F238E27FC236}">
                <a16:creationId xmlns:a16="http://schemas.microsoft.com/office/drawing/2014/main" xmlns="" id="{1D54D54A-5473-4BCA-8E8E-347422132FA9}"/>
              </a:ext>
            </a:extLst>
          </p:cNvPr>
          <p:cNvSpPr>
            <a:spLocks noChangeArrowheads="1"/>
          </p:cNvSpPr>
          <p:nvPr/>
        </p:nvSpPr>
        <p:spPr bwMode="auto">
          <a:xfrm>
            <a:off x="-838200" y="3551528"/>
            <a:ext cx="5791200" cy="318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914400" marR="0" lvl="2" indent="0" algn="l" defTabSz="914400" rtl="0" eaLnBrk="1" fontAlgn="base" latinLnBrk="0" hangingPunct="0">
              <a:lnSpc>
                <a:spcPct val="115000"/>
              </a:lnSpc>
              <a:spcBef>
                <a:spcPts val="1200"/>
              </a:spcBef>
              <a:spcAft>
                <a:spcPts val="1800"/>
              </a:spcAft>
              <a:buClrTx/>
              <a:buSzTx/>
              <a:buFontTx/>
              <a:buNone/>
              <a:tabLst/>
              <a:defRPr/>
            </a:pPr>
            <a:r>
              <a:rPr kumimoji="0" lang="en-ZA" altLang="en-US" sz="1400" b="1" i="0" u="none" strike="noStrike" kern="1200" cap="none" spc="0" normalizeH="0" baseline="0" noProof="0" dirty="0">
                <a:ln>
                  <a:noFill/>
                </a:ln>
                <a:solidFill>
                  <a:srgbClr val="000000"/>
                </a:solidFill>
                <a:effectLst/>
                <a:uLnTx/>
                <a:uFillTx/>
                <a:latin typeface="Arial" panose="020B0604020202020204" pitchFamily="34" charset="0"/>
                <a:cs typeface="Calibri" panose="020F0502020204030204" pitchFamily="34" charset="0"/>
                <a:sym typeface="Calibri" panose="020F0502020204030204" pitchFamily="34" charset="0"/>
              </a:rPr>
              <a:t>Alignment to the National Annual Strategic Plan</a:t>
            </a:r>
            <a:endParaRPr kumimoji="0" lang="en-ZA" altLang="en-US" sz="1000" b="0" i="0" u="none" strike="noStrike" kern="1200" cap="none" spc="0" normalizeH="0" baseline="0" noProof="0" dirty="0">
              <a:ln>
                <a:noFill/>
              </a:ln>
              <a:solidFill>
                <a:srgbClr val="000000"/>
              </a:solidFill>
              <a:effectLst/>
              <a:uLnTx/>
              <a:uFillTx/>
              <a:latin typeface="Arial" panose="020B0604020202020204" pitchFamily="34" charset="0"/>
              <a:ea typeface="MS Mincho" panose="02020609040205080304" pitchFamily="49" charset="-128"/>
              <a:cs typeface="MS Mincho" panose="02020609040205080304" pitchFamily="49" charset="-128"/>
              <a:sym typeface="Calibri" panose="020F0502020204030204" pitchFamily="34" charset="0"/>
            </a:endParaRPr>
          </a:p>
        </p:txBody>
      </p:sp>
      <p:graphicFrame>
        <p:nvGraphicFramePr>
          <p:cNvPr id="11" name="Table 10">
            <a:extLst>
              <a:ext uri="{FF2B5EF4-FFF2-40B4-BE49-F238E27FC236}">
                <a16:creationId xmlns:a16="http://schemas.microsoft.com/office/drawing/2014/main" xmlns="" id="{2AE3DD38-A757-4F58-8B02-B9657F1A5ED0}"/>
              </a:ext>
            </a:extLst>
          </p:cNvPr>
          <p:cNvGraphicFramePr>
            <a:graphicFrameLocks noGrp="1"/>
          </p:cNvGraphicFramePr>
          <p:nvPr>
            <p:extLst>
              <p:ext uri="{D42A27DB-BD31-4B8C-83A1-F6EECF244321}">
                <p14:modId xmlns:p14="http://schemas.microsoft.com/office/powerpoint/2010/main" xmlns="" val="2787443239"/>
              </p:ext>
            </p:extLst>
          </p:nvPr>
        </p:nvGraphicFramePr>
        <p:xfrm>
          <a:off x="76200" y="1102612"/>
          <a:ext cx="8991599" cy="2302131"/>
        </p:xfrm>
        <a:graphic>
          <a:graphicData uri="http://schemas.openxmlformats.org/drawingml/2006/table">
            <a:tbl>
              <a:tblPr firstRow="1" firstCol="1" bandRow="1"/>
              <a:tblGrid>
                <a:gridCol w="2021715">
                  <a:extLst>
                    <a:ext uri="{9D8B030D-6E8A-4147-A177-3AD203B41FA5}">
                      <a16:colId xmlns:a16="http://schemas.microsoft.com/office/drawing/2014/main" xmlns="" val="973245042"/>
                    </a:ext>
                  </a:extLst>
                </a:gridCol>
                <a:gridCol w="2739388">
                  <a:extLst>
                    <a:ext uri="{9D8B030D-6E8A-4147-A177-3AD203B41FA5}">
                      <a16:colId xmlns:a16="http://schemas.microsoft.com/office/drawing/2014/main" xmlns="" val="2291850714"/>
                    </a:ext>
                  </a:extLst>
                </a:gridCol>
                <a:gridCol w="1965958">
                  <a:extLst>
                    <a:ext uri="{9D8B030D-6E8A-4147-A177-3AD203B41FA5}">
                      <a16:colId xmlns:a16="http://schemas.microsoft.com/office/drawing/2014/main" xmlns="" val="3726496301"/>
                    </a:ext>
                  </a:extLst>
                </a:gridCol>
                <a:gridCol w="2264538">
                  <a:extLst>
                    <a:ext uri="{9D8B030D-6E8A-4147-A177-3AD203B41FA5}">
                      <a16:colId xmlns:a16="http://schemas.microsoft.com/office/drawing/2014/main" xmlns="" val="2172538463"/>
                    </a:ext>
                  </a:extLst>
                </a:gridCol>
              </a:tblGrid>
              <a:tr h="323372">
                <a:tc>
                  <a:txBody>
                    <a:bodyPr/>
                    <a:lstStyle/>
                    <a:p>
                      <a:pPr marL="0" marR="0" algn="just">
                        <a:lnSpc>
                          <a:spcPct val="115000"/>
                        </a:lnSpc>
                        <a:spcBef>
                          <a:spcPts val="0"/>
                        </a:spcBef>
                        <a:spcAft>
                          <a:spcPts val="0"/>
                        </a:spcAft>
                      </a:pPr>
                      <a:r>
                        <a:rPr lang="en-ZA" sz="1000" b="1" dirty="0">
                          <a:effectLst/>
                          <a:latin typeface="Arial" panose="020B0604020202020204" pitchFamily="34" charset="0"/>
                          <a:ea typeface="Calibri" panose="020F0502020204030204" pitchFamily="34" charset="0"/>
                          <a:cs typeface="Times New Roman" panose="02020603050405020304" pitchFamily="18" charset="0"/>
                        </a:rPr>
                        <a:t>MTSF OUTCOME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just">
                        <a:lnSpc>
                          <a:spcPct val="115000"/>
                        </a:lnSpc>
                        <a:spcBef>
                          <a:spcPts val="0"/>
                        </a:spcBef>
                        <a:spcAft>
                          <a:spcPts val="0"/>
                        </a:spcAft>
                      </a:pPr>
                      <a:r>
                        <a:rPr lang="en-ZA"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MTSF TARGETS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just">
                        <a:lnSpc>
                          <a:spcPct val="115000"/>
                        </a:lnSpc>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LEAD AND CONTRIBUTING DEPARTMENTS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just">
                        <a:lnSpc>
                          <a:spcPct val="115000"/>
                        </a:lnSpc>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DSBD PROGRAMME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213547008"/>
                  </a:ext>
                </a:extLst>
              </a:tr>
              <a:tr h="960672">
                <a:tc>
                  <a:txBody>
                    <a:bodyPr/>
                    <a:lstStyle/>
                    <a:p>
                      <a:pPr marL="342900" marR="0" lvl="0" indent="-342900">
                        <a:lnSpc>
                          <a:spcPct val="115000"/>
                        </a:lnSpc>
                        <a:spcBef>
                          <a:spcPts val="0"/>
                        </a:spcBef>
                        <a:spcAft>
                          <a:spcPts val="800"/>
                        </a:spcAft>
                        <a:buFont typeface="+mj-lt"/>
                        <a:buAutoNum type="arabicPeriod"/>
                      </a:pPr>
                      <a:r>
                        <a:rPr lang="en-US" sz="1000" dirty="0">
                          <a:effectLst/>
                          <a:latin typeface="Arial" panose="020B0604020202020204" pitchFamily="34" charset="0"/>
                          <a:ea typeface="MS Mincho" panose="02020609040205080304" pitchFamily="49" charset="-128"/>
                          <a:cs typeface="Times New Roman" panose="02020603050405020304" pitchFamily="18" charset="0"/>
                        </a:rPr>
                        <a:t>Integrated service delivery, settlement transformation and inclusive growth in urban and rural places</a:t>
                      </a:r>
                      <a:r>
                        <a:rPr lang="en-ZA" sz="1000" dirty="0">
                          <a:effectLst/>
                          <a:latin typeface="Arial" panose="020B0604020202020204" pitchFamily="34" charset="0"/>
                          <a:ea typeface="MS Mincho" panose="02020609040205080304" pitchFamily="49" charset="-128"/>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Township Economic Profiles completed by March 2021; Strategy completed by March 2021 Strategy implemented by March 2022</a:t>
                      </a:r>
                      <a:r>
                        <a:rPr lang="en-ZA" sz="1000" dirty="0">
                          <a:effectLst/>
                          <a:latin typeface="Arial" panose="020B060402020202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Lead: NT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1275"/>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Contributing: DTIC, </a:t>
                      </a:r>
                      <a:r>
                        <a:rPr lang="en-US" sz="1000" b="1" dirty="0">
                          <a:effectLst/>
                          <a:latin typeface="Arial" panose="020B0604020202020204" pitchFamily="34" charset="0"/>
                          <a:ea typeface="Calibri" panose="020F0502020204030204" pitchFamily="34" charset="0"/>
                          <a:cs typeface="Times New Roman" panose="02020603050405020304" pitchFamily="18" charset="0"/>
                        </a:rPr>
                        <a:t>DSBD</a:t>
                      </a:r>
                      <a:r>
                        <a:rPr lang="en-US" sz="1000" dirty="0">
                          <a:effectLst/>
                          <a:latin typeface="Arial" panose="020B0604020202020204" pitchFamily="34" charset="0"/>
                          <a:ea typeface="Calibri" panose="020F0502020204030204" pitchFamily="34" charset="0"/>
                          <a:cs typeface="Times New Roman" panose="02020603050405020304" pitchFamily="18" charset="0"/>
                        </a:rPr>
                        <a:t>, provinces.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fontAlgn="base">
                        <a:lnSpc>
                          <a:spcPct val="115000"/>
                        </a:lnSpc>
                        <a:spcBef>
                          <a:spcPts val="0"/>
                        </a:spcBef>
                        <a:spcAft>
                          <a:spcPts val="0"/>
                        </a:spcAft>
                        <a:buFont typeface="Symbol" panose="05050102010706020507" pitchFamily="18" charset="2"/>
                        <a:buChar char=""/>
                      </a:pPr>
                      <a:r>
                        <a:rPr lang="en-US" sz="1000" b="1" dirty="0" err="1">
                          <a:effectLst/>
                          <a:latin typeface="Arial" panose="020B0604020202020204" pitchFamily="34" charset="0"/>
                          <a:ea typeface="Calibri" panose="020F0502020204030204" pitchFamily="34" charset="0"/>
                          <a:cs typeface="Times New Roman" panose="02020603050405020304" pitchFamily="18" charset="0"/>
                        </a:rPr>
                        <a:t>Programme</a:t>
                      </a:r>
                      <a:r>
                        <a:rPr lang="en-US" sz="1000" b="1" dirty="0">
                          <a:effectLst/>
                          <a:latin typeface="Arial" panose="020B0604020202020204" pitchFamily="34" charset="0"/>
                          <a:ea typeface="Calibri" panose="020F0502020204030204" pitchFamily="34" charset="0"/>
                          <a:cs typeface="Times New Roman" panose="02020603050405020304" pitchFamily="18" charset="0"/>
                        </a:rPr>
                        <a:t> Two: </a:t>
                      </a:r>
                      <a:r>
                        <a:rPr lang="en-US" sz="1000" dirty="0">
                          <a:effectLst/>
                          <a:latin typeface="Arial" panose="020B0604020202020204" pitchFamily="34" charset="0"/>
                          <a:ea typeface="Calibri" panose="020F0502020204030204" pitchFamily="34" charset="0"/>
                          <a:cs typeface="Times New Roman" panose="02020603050405020304" pitchFamily="18" charset="0"/>
                        </a:rPr>
                        <a:t>Sector and Market Development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000" b="1" dirty="0" err="1">
                          <a:effectLst/>
                          <a:latin typeface="Arial" panose="020B0604020202020204" pitchFamily="34" charset="0"/>
                          <a:ea typeface="Calibri" panose="020F0502020204030204" pitchFamily="34" charset="0"/>
                          <a:cs typeface="Times New Roman" panose="02020603050405020304" pitchFamily="18" charset="0"/>
                        </a:rPr>
                        <a:t>Programme</a:t>
                      </a:r>
                      <a:r>
                        <a:rPr lang="en-US" sz="1000" b="1" dirty="0">
                          <a:effectLst/>
                          <a:latin typeface="Arial" panose="020B0604020202020204" pitchFamily="34" charset="0"/>
                          <a:ea typeface="Calibri" panose="020F0502020204030204" pitchFamily="34" charset="0"/>
                          <a:cs typeface="Times New Roman" panose="02020603050405020304" pitchFamily="18" charset="0"/>
                        </a:rPr>
                        <a:t> Three: </a:t>
                      </a:r>
                      <a:r>
                        <a:rPr lang="en-US" sz="1000" dirty="0">
                          <a:effectLst/>
                          <a:latin typeface="Arial" panose="020B0604020202020204" pitchFamily="34" charset="0"/>
                          <a:ea typeface="Calibri" panose="020F0502020204030204" pitchFamily="34" charset="0"/>
                          <a:cs typeface="Times New Roman" panose="02020603050405020304" pitchFamily="18" charset="0"/>
                        </a:rPr>
                        <a:t>Development Finance.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15000"/>
                        </a:lnSpc>
                        <a:spcBef>
                          <a:spcPts val="0"/>
                        </a:spcBef>
                        <a:spcAft>
                          <a:spcPts val="0"/>
                        </a:spcAft>
                        <a:buFont typeface="Symbol" panose="05050102010706020507" pitchFamily="18" charset="2"/>
                        <a:buChar char=""/>
                      </a:pPr>
                      <a:r>
                        <a:rPr lang="en-US" sz="1000" b="1" dirty="0" err="1">
                          <a:effectLst/>
                          <a:latin typeface="Arial" panose="020B0604020202020204" pitchFamily="34" charset="0"/>
                          <a:ea typeface="Calibri" panose="020F0502020204030204" pitchFamily="34" charset="0"/>
                          <a:cs typeface="Times New Roman" panose="02020603050405020304" pitchFamily="18" charset="0"/>
                        </a:rPr>
                        <a:t>Programme</a:t>
                      </a:r>
                      <a:r>
                        <a:rPr lang="en-US" sz="1000" b="1" dirty="0">
                          <a:effectLst/>
                          <a:latin typeface="Arial" panose="020B0604020202020204" pitchFamily="34" charset="0"/>
                          <a:ea typeface="Calibri" panose="020F0502020204030204" pitchFamily="34" charset="0"/>
                          <a:cs typeface="Times New Roman" panose="02020603050405020304" pitchFamily="18" charset="0"/>
                        </a:rPr>
                        <a:t> Four: </a:t>
                      </a:r>
                      <a:r>
                        <a:rPr lang="en-US" sz="1000" dirty="0">
                          <a:effectLst/>
                          <a:latin typeface="Arial" panose="020B0604020202020204" pitchFamily="34" charset="0"/>
                          <a:ea typeface="Calibri" panose="020F0502020204030204" pitchFamily="34" charset="0"/>
                          <a:cs typeface="Times New Roman" panose="02020603050405020304" pitchFamily="18" charset="0"/>
                        </a:rPr>
                        <a:t>Enterprise Development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15000"/>
                        </a:lnSpc>
                        <a:spcBef>
                          <a:spcPts val="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5373125"/>
                  </a:ext>
                </a:extLst>
              </a:tr>
              <a:tr h="990939">
                <a:tc>
                  <a:txBody>
                    <a:bodyPr/>
                    <a:lstStyle/>
                    <a:p>
                      <a:pPr marL="342900" marR="0" lvl="0" indent="-342900">
                        <a:lnSpc>
                          <a:spcPct val="115000"/>
                        </a:lnSpc>
                        <a:spcBef>
                          <a:spcPts val="0"/>
                        </a:spcBef>
                        <a:spcAft>
                          <a:spcPts val="800"/>
                        </a:spcAft>
                        <a:buFont typeface="+mj-lt"/>
                        <a:buAutoNum type="arabicPeriod"/>
                      </a:pPr>
                      <a:r>
                        <a:rPr lang="en-US" sz="1000">
                          <a:effectLst/>
                          <a:latin typeface="Arial" panose="020B0604020202020204" pitchFamily="34" charset="0"/>
                          <a:ea typeface="MS Mincho" panose="02020609040205080304" pitchFamily="49" charset="-128"/>
                          <a:cs typeface="Times New Roman" panose="02020603050405020304" pitchFamily="18" charset="0"/>
                        </a:rPr>
                        <a:t>Effective regulatory framework of agricultural produce and exports.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1 Agricultural Produce Act developed by 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000" dirty="0">
                          <a:effectLst/>
                          <a:latin typeface="Arial" panose="020B0604020202020204" pitchFamily="34" charset="0"/>
                          <a:ea typeface="Calibri" panose="020F0502020204030204" pitchFamily="34" charset="0"/>
                          <a:cs typeface="Times New Roman" panose="02020603050405020304" pitchFamily="18" charset="0"/>
                        </a:rPr>
                        <a:t>4 reviews to the Agricultural produce management practices.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Lead: DALRRD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Contributing: DTIC, </a:t>
                      </a:r>
                      <a:r>
                        <a:rPr lang="en-US" sz="1000" b="1" dirty="0">
                          <a:effectLst/>
                          <a:latin typeface="Arial" panose="020B0604020202020204" pitchFamily="34" charset="0"/>
                          <a:ea typeface="Calibri" panose="020F0502020204030204" pitchFamily="34" charset="0"/>
                          <a:cs typeface="Times New Roman" panose="02020603050405020304" pitchFamily="18" charset="0"/>
                        </a:rPr>
                        <a:t>DSBD</a:t>
                      </a:r>
                      <a:r>
                        <a:rPr lang="en-US" sz="1000" dirty="0">
                          <a:effectLst/>
                          <a:latin typeface="Arial" panose="020B0604020202020204" pitchFamily="34" charset="0"/>
                          <a:ea typeface="Calibri" panose="020F0502020204030204" pitchFamily="34" charset="0"/>
                          <a:cs typeface="Times New Roman" panose="02020603050405020304" pitchFamily="18" charset="0"/>
                        </a:rPr>
                        <a:t>, NAMC PPECB and Commodities based boards.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600849699"/>
                  </a:ext>
                </a:extLst>
              </a:tr>
            </a:tbl>
          </a:graphicData>
        </a:graphic>
      </p:graphicFrame>
      <p:graphicFrame>
        <p:nvGraphicFramePr>
          <p:cNvPr id="14" name="Table 13">
            <a:extLst>
              <a:ext uri="{FF2B5EF4-FFF2-40B4-BE49-F238E27FC236}">
                <a16:creationId xmlns:a16="http://schemas.microsoft.com/office/drawing/2014/main" xmlns="" id="{5F10976A-82E4-4B71-AE9A-2F406C830BB8}"/>
              </a:ext>
            </a:extLst>
          </p:cNvPr>
          <p:cNvGraphicFramePr>
            <a:graphicFrameLocks noGrp="1"/>
          </p:cNvGraphicFramePr>
          <p:nvPr>
            <p:extLst>
              <p:ext uri="{D42A27DB-BD31-4B8C-83A1-F6EECF244321}">
                <p14:modId xmlns:p14="http://schemas.microsoft.com/office/powerpoint/2010/main" xmlns="" val="3542056196"/>
              </p:ext>
            </p:extLst>
          </p:nvPr>
        </p:nvGraphicFramePr>
        <p:xfrm>
          <a:off x="76200" y="4028614"/>
          <a:ext cx="8915400" cy="1883965"/>
        </p:xfrm>
        <a:graphic>
          <a:graphicData uri="http://schemas.openxmlformats.org/drawingml/2006/table">
            <a:tbl>
              <a:tblPr firstRow="1" firstCol="1" bandRow="1"/>
              <a:tblGrid>
                <a:gridCol w="2005965">
                  <a:extLst>
                    <a:ext uri="{9D8B030D-6E8A-4147-A177-3AD203B41FA5}">
                      <a16:colId xmlns:a16="http://schemas.microsoft.com/office/drawing/2014/main" xmlns="" val="2056231582"/>
                    </a:ext>
                  </a:extLst>
                </a:gridCol>
                <a:gridCol w="2715631">
                  <a:extLst>
                    <a:ext uri="{9D8B030D-6E8A-4147-A177-3AD203B41FA5}">
                      <a16:colId xmlns:a16="http://schemas.microsoft.com/office/drawing/2014/main" xmlns="" val="230212509"/>
                    </a:ext>
                  </a:extLst>
                </a:gridCol>
                <a:gridCol w="1948906">
                  <a:extLst>
                    <a:ext uri="{9D8B030D-6E8A-4147-A177-3AD203B41FA5}">
                      <a16:colId xmlns:a16="http://schemas.microsoft.com/office/drawing/2014/main" xmlns="" val="3290612958"/>
                    </a:ext>
                  </a:extLst>
                </a:gridCol>
                <a:gridCol w="2244898">
                  <a:extLst>
                    <a:ext uri="{9D8B030D-6E8A-4147-A177-3AD203B41FA5}">
                      <a16:colId xmlns:a16="http://schemas.microsoft.com/office/drawing/2014/main" xmlns="" val="183217261"/>
                    </a:ext>
                  </a:extLst>
                </a:gridCol>
              </a:tblGrid>
              <a:tr h="360660">
                <a:tc>
                  <a:txBody>
                    <a:bodyPr/>
                    <a:lstStyle/>
                    <a:p>
                      <a:pPr marL="0" marR="0" algn="ctr">
                        <a:lnSpc>
                          <a:spcPct val="107000"/>
                        </a:lnSpc>
                        <a:spcBef>
                          <a:spcPts val="0"/>
                        </a:spcBef>
                        <a:spcAft>
                          <a:spcPts val="0"/>
                        </a:spcAft>
                      </a:pPr>
                      <a:r>
                        <a:rPr lang="en-ZA" sz="1000" b="1" dirty="0">
                          <a:effectLst/>
                          <a:latin typeface="Arial" panose="020B0604020202020204" pitchFamily="34" charset="0"/>
                          <a:ea typeface="Calibri" panose="020F0502020204030204" pitchFamily="34" charset="0"/>
                          <a:cs typeface="Times New Roman" panose="02020603050405020304" pitchFamily="18" charset="0"/>
                        </a:rPr>
                        <a:t>INTERVENTIONS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INDICATORS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lnSpc>
                          <a:spcPct val="107000"/>
                        </a:lnSpc>
                        <a:spcBef>
                          <a:spcPts val="0"/>
                        </a:spcBef>
                        <a:spcAft>
                          <a:spcPts val="0"/>
                        </a:spcAft>
                      </a:pPr>
                      <a:r>
                        <a:rPr lang="en-ZA"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DSBD PROGRAMME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xmlns="" val="2129903502"/>
                  </a:ext>
                </a:extLst>
              </a:tr>
              <a:tr h="430440">
                <a:tc gridSpan="4">
                  <a:txBody>
                    <a:bodyPr/>
                    <a:lstStyle/>
                    <a:p>
                      <a:pPr marL="0" marR="0">
                        <a:lnSpc>
                          <a:spcPct val="107000"/>
                        </a:lnSpc>
                        <a:spcBef>
                          <a:spcPts val="0"/>
                        </a:spcBef>
                        <a:spcAft>
                          <a:spcPts val="0"/>
                        </a:spcAft>
                      </a:pPr>
                      <a:r>
                        <a:rPr lang="en-ZA" sz="1000" b="1" dirty="0">
                          <a:effectLst/>
                          <a:latin typeface="Arial" panose="020B0604020202020204" pitchFamily="34" charset="0"/>
                          <a:ea typeface="Calibri" panose="020F0502020204030204" pitchFamily="34" charset="0"/>
                          <a:cs typeface="Times New Roman" panose="02020603050405020304" pitchFamily="18" charset="0"/>
                        </a:rPr>
                        <a:t>PRIORITY 2: ECONOMIC TRANSFORMATION AND JOB CREATION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75244595"/>
                  </a:ext>
                </a:extLst>
              </a:tr>
              <a:tr h="1092865">
                <a:tc>
                  <a:txBody>
                    <a:bodyPr/>
                    <a:lstStyle/>
                    <a:p>
                      <a:pPr marL="0" marR="0">
                        <a:lnSpc>
                          <a:spcPct val="107000"/>
                        </a:lnSpc>
                        <a:spcBef>
                          <a:spcPts val="0"/>
                        </a:spcBef>
                        <a:spcAft>
                          <a:spcPts val="0"/>
                        </a:spcAft>
                      </a:pPr>
                      <a:r>
                        <a:rPr lang="en-ZA" sz="1000">
                          <a:effectLst/>
                          <a:latin typeface="Arial" panose="020B0604020202020204" pitchFamily="34" charset="0"/>
                          <a:ea typeface="Calibri" panose="020F0502020204030204" pitchFamily="34" charset="0"/>
                          <a:cs typeface="Times New Roman" panose="02020603050405020304" pitchFamily="18" charset="0"/>
                        </a:rPr>
                        <a:t>Support and integrate SMMEs, township and rural enterprises in value chains and provide access to markets.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Number of competitive small businesses and cooperatives supported.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100 000 competitive small businesses and cooperatives supported by 2024.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dirty="0">
                          <a:effectLst/>
                          <a:latin typeface="Arial" panose="020B0604020202020204" pitchFamily="34" charset="0"/>
                          <a:ea typeface="Calibri" panose="020F0502020204030204" pitchFamily="34" charset="0"/>
                          <a:cs typeface="Times New Roman" panose="02020603050405020304" pitchFamily="18" charset="0"/>
                        </a:rPr>
                        <a:t>Programme Three: Development Finance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000" b="1" dirty="0">
                          <a:effectLst/>
                          <a:latin typeface="Arial" panose="020B0604020202020204" pitchFamily="34" charset="0"/>
                          <a:ea typeface="Calibri" panose="020F0502020204030204" pitchFamily="34" charset="0"/>
                          <a:cs typeface="Times New Roman" panose="02020603050405020304" pitchFamily="18" charset="0"/>
                        </a:rPr>
                        <a:t>Programme Two: Sector and Market Development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377" marR="65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3084708"/>
                  </a:ext>
                </a:extLst>
              </a:tr>
            </a:tbl>
          </a:graphicData>
        </a:graphic>
      </p:graphicFrame>
    </p:spTree>
    <p:extLst>
      <p:ext uri="{BB962C8B-B14F-4D97-AF65-F5344CB8AC3E}">
        <p14:creationId xmlns:p14="http://schemas.microsoft.com/office/powerpoint/2010/main" xmlns="" val="327882783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9525" y="2379684"/>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42875" y="2744357"/>
            <a:ext cx="883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rgbClr val="EEECE1"/>
                </a:solidFill>
                <a:effectLst/>
                <a:uLnTx/>
                <a:uFillTx/>
                <a:latin typeface="Arial"/>
                <a:cs typeface="Arial"/>
                <a:sym typeface="Arial"/>
              </a:rPr>
              <a:t>2 (C) Part C: Five-Year Targets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9" name="Picture 8">
            <a:extLst>
              <a:ext uri="{FF2B5EF4-FFF2-40B4-BE49-F238E27FC236}">
                <a16:creationId xmlns:a16="http://schemas.microsoft.com/office/drawing/2014/main" xmlns="" id="{3D475147-39C5-4AF0-97F6-72AF384BBB37}"/>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F5222A64-4FB4-45DB-8908-F45A8F7B9FE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19</a:t>
            </a:r>
          </a:p>
        </p:txBody>
      </p:sp>
    </p:spTree>
    <p:extLst>
      <p:ext uri="{BB962C8B-B14F-4D97-AF65-F5344CB8AC3E}">
        <p14:creationId xmlns:p14="http://schemas.microsoft.com/office/powerpoint/2010/main" xmlns="" val="15541069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182118-262F-5C40-8466-CFB731DE76B9}"/>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1" name="AutoShape 3">
            <a:extLst>
              <a:ext uri="{FF2B5EF4-FFF2-40B4-BE49-F238E27FC236}">
                <a16:creationId xmlns:a16="http://schemas.microsoft.com/office/drawing/2014/main" xmlns="" id="{F5155FB6-8E67-5C4E-B8C6-DE0A660F8274}"/>
              </a:ext>
            </a:extLst>
          </p:cNvPr>
          <p:cNvSpPr/>
          <p:nvPr/>
        </p:nvSpPr>
        <p:spPr>
          <a:xfrm>
            <a:off x="1921" y="0"/>
            <a:ext cx="9140400" cy="932400"/>
          </a:xfrm>
          <a:prstGeom prst="rect">
            <a:avLst/>
          </a:prstGeom>
          <a:solidFill>
            <a:schemeClr val="bg1"/>
          </a:solidFill>
        </p:spPr>
      </p:sp>
      <p:sp>
        <p:nvSpPr>
          <p:cNvPr id="2" name="Slide Number Placeholder 1">
            <a:extLst>
              <a:ext uri="{FF2B5EF4-FFF2-40B4-BE49-F238E27FC236}">
                <a16:creationId xmlns:a16="http://schemas.microsoft.com/office/drawing/2014/main" xmlns="" id="{A6264CBA-9B2D-4DCF-B904-3E94AA9D5026}"/>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93AE1883-0942-4AA3-9DB2-9C7C3A0314B1}" type="slidenum">
              <a:rPr kumimoji="0" lang="en-US" sz="1200" b="0" i="0" u="none" strike="noStrike" kern="1200" cap="none" spc="0" normalizeH="0" baseline="0" noProof="0" smtClean="0">
                <a:ln>
                  <a:noFill/>
                </a:ln>
                <a:solidFill>
                  <a:prstClr val="white"/>
                </a:solidFill>
                <a:effectLst/>
                <a:uLnTx/>
                <a:uFillTx/>
                <a:latin typeface="Arial" pitchFamily="34" charset="0"/>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41" name="TextBox 9">
            <a:extLst>
              <a:ext uri="{FF2B5EF4-FFF2-40B4-BE49-F238E27FC236}">
                <a16:creationId xmlns:a16="http://schemas.microsoft.com/office/drawing/2014/main" xmlns="" id="{62EB00DC-9AD2-4ACD-8F08-571B166906F4}"/>
              </a:ext>
            </a:extLst>
          </p:cNvPr>
          <p:cNvSpPr txBox="1"/>
          <p:nvPr/>
        </p:nvSpPr>
        <p:spPr>
          <a:xfrm>
            <a:off x="226679" y="103874"/>
            <a:ext cx="8612521" cy="504946"/>
          </a:xfrm>
          <a:prstGeom prst="rect">
            <a:avLst/>
          </a:prstGeom>
        </p:spPr>
        <p:txBody>
          <a:bodyPr wrap="square" lIns="0" tIns="0" rIns="0" bIns="0" rtlCol="0" anchor="t">
            <a:spAutoFit/>
          </a:bodyPr>
          <a:lstStyle/>
          <a:p>
            <a:pPr marL="0" marR="0" lvl="0" indent="0" algn="ctr" defTabSz="457200" rtl="0" eaLnBrk="1" fontAlgn="auto" latinLnBrk="0" hangingPunct="1">
              <a:lnSpc>
                <a:spcPts val="44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64B"/>
                </a:solidFill>
                <a:effectLst/>
                <a:uLnTx/>
                <a:uFillTx/>
                <a:latin typeface="Arial" panose="020B0604020202020204" pitchFamily="34" charset="0"/>
                <a:ea typeface="+mn-ea"/>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xmlns="" id="{B16E3B02-68D7-4E0B-A4ED-07AB5490E9F0}"/>
              </a:ext>
            </a:extLst>
          </p:cNvPr>
          <p:cNvGraphicFramePr>
            <a:graphicFrameLocks noGrp="1"/>
          </p:cNvGraphicFramePr>
          <p:nvPr>
            <p:extLst>
              <p:ext uri="{D42A27DB-BD31-4B8C-83A1-F6EECF244321}">
                <p14:modId xmlns:p14="http://schemas.microsoft.com/office/powerpoint/2010/main" xmlns="" val="20055660"/>
              </p:ext>
            </p:extLst>
          </p:nvPr>
        </p:nvGraphicFramePr>
        <p:xfrm>
          <a:off x="226679" y="680778"/>
          <a:ext cx="8612521" cy="5566911"/>
        </p:xfrm>
        <a:graphic>
          <a:graphicData uri="http://schemas.openxmlformats.org/drawingml/2006/table">
            <a:tbl>
              <a:tblPr firstRow="1" bandRow="1">
                <a:tableStyleId>{5940675A-B579-460E-94D1-54222C63F5DA}</a:tableStyleId>
              </a:tblPr>
              <a:tblGrid>
                <a:gridCol w="580052">
                  <a:extLst>
                    <a:ext uri="{9D8B030D-6E8A-4147-A177-3AD203B41FA5}">
                      <a16:colId xmlns:a16="http://schemas.microsoft.com/office/drawing/2014/main" xmlns="" val="3459849430"/>
                    </a:ext>
                  </a:extLst>
                </a:gridCol>
                <a:gridCol w="8032469">
                  <a:extLst>
                    <a:ext uri="{9D8B030D-6E8A-4147-A177-3AD203B41FA5}">
                      <a16:colId xmlns:a16="http://schemas.microsoft.com/office/drawing/2014/main" xmlns="" val="2994027611"/>
                    </a:ext>
                  </a:extLst>
                </a:gridCol>
              </a:tblGrid>
              <a:tr h="475165">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1</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US" sz="1800" b="1" i="0" u="none" strike="noStrike" kern="800" cap="small"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Purpose of the presentation</a:t>
                      </a:r>
                      <a:endParaRPr kumimoji="0" lang="en-ZA" sz="1800" b="1" i="0" u="none" strike="noStrike" kern="800" cap="small"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3872366415"/>
                  </a:ext>
                </a:extLst>
              </a:tr>
              <a:tr h="1363990">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2</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small"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Revised 2020-2025 Strategic Plan</a:t>
                      </a:r>
                    </a:p>
                    <a:p>
                      <a:r>
                        <a:rPr kumimoji="0" lang="en-ZA" sz="1800" b="1" i="0" u="none" strike="noStrike" kern="800" cap="small"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a) Part A: Our Mandate</a:t>
                      </a:r>
                    </a:p>
                    <a:p>
                      <a:r>
                        <a:rPr kumimoji="0" lang="en-ZA" sz="1800" b="1" i="0" u="none" strike="noStrike" kern="800" cap="small"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b) Part B: Our Strategic Focus</a:t>
                      </a:r>
                    </a:p>
                    <a:p>
                      <a:r>
                        <a:rPr kumimoji="0" lang="en-ZA" sz="1800" b="1" i="0" u="none" strike="noStrike" kern="800" cap="small"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c) Part C: Five-Year Targets</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989911289"/>
                  </a:ext>
                </a:extLst>
              </a:tr>
              <a:tr h="734456">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3</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US" sz="1800" b="1" i="0" u="none" strike="noStrike" kern="800" cap="small"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2022/23 Annual Performance Plan</a:t>
                      </a:r>
                    </a:p>
                    <a:p>
                      <a:r>
                        <a:rPr kumimoji="0" lang="en-US" sz="1800" b="1" i="0" u="none" strike="noStrike" kern="800" cap="small"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a) Measuring our performance</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722458350"/>
                  </a:ext>
                </a:extLst>
              </a:tr>
              <a:tr h="1049223">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4</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US" sz="1800" b="1" i="0" u="none" strike="noStrike" kern="800" cap="small"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Overview of the MTEF Budget</a:t>
                      </a:r>
                    </a:p>
                    <a:p>
                      <a:pPr marL="0" indent="0">
                        <a:buFont typeface="Wingdings" panose="05000000000000000000" pitchFamily="2" charset="2"/>
                        <a:buNone/>
                      </a:pPr>
                      <a:r>
                        <a:rPr kumimoji="0" lang="en-US" sz="1800" b="1" i="0" u="none" strike="noStrike" kern="800" cap="small"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a)Projected expenditure over the MTEF </a:t>
                      </a:r>
                    </a:p>
                    <a:p>
                      <a:pPr marL="0" indent="0">
                        <a:buFont typeface="Wingdings" panose="05000000000000000000" pitchFamily="2" charset="2"/>
                        <a:buNone/>
                      </a:pPr>
                      <a:r>
                        <a:rPr kumimoji="0" lang="en-US" sz="1800" b="1" i="0" u="none" strike="noStrike" kern="800" cap="small"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b)Projected revenue over the MTEF</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4200252409"/>
                  </a:ext>
                </a:extLst>
              </a:tr>
              <a:tr h="475165">
                <a:tc>
                  <a:txBody>
                    <a:bodyPr/>
                    <a:lstStyle/>
                    <a:p>
                      <a:pPr algn="ctr"/>
                      <a:r>
                        <a:rPr kumimoji="0" lang="en-US"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5</a:t>
                      </a:r>
                      <a:endPar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small"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Adequacy of Financial Resources</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2876390700"/>
                  </a:ext>
                </a:extLst>
              </a:tr>
              <a:tr h="734456">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6</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r>
                        <a:rPr kumimoji="0" lang="en-ZA" sz="1800" b="1" i="0" u="none" strike="noStrike" kern="800" cap="small" spc="286" normalizeH="0" baseline="0" dirty="0">
                          <a:ln>
                            <a:noFill/>
                          </a:ln>
                          <a:solidFill>
                            <a:srgbClr val="006530"/>
                          </a:solidFill>
                          <a:effectLst/>
                          <a:uLnTx/>
                          <a:uFillTx/>
                          <a:latin typeface="Arial" panose="020B0604020202020204" pitchFamily="34" charset="0"/>
                          <a:ea typeface="+mn-ea"/>
                          <a:cs typeface="Arial" panose="020B0604020202020204" pitchFamily="34" charset="0"/>
                        </a:rPr>
                        <a:t>Implications of National Treasury Budget Reductions over MTEF</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3165470374"/>
                  </a:ext>
                </a:extLst>
              </a:tr>
              <a:tr h="734456">
                <a:tc>
                  <a:txBody>
                    <a:bodyPr/>
                    <a:lstStyle/>
                    <a:p>
                      <a:pPr algn="ctr"/>
                      <a:r>
                        <a:rPr kumimoji="0" lang="en-ZA" sz="1800" b="1" i="0" u="none" strike="noStrike" kern="800" cap="none" spc="286" normalizeH="0" baseline="0" dirty="0">
                          <a:ln>
                            <a:noFill/>
                          </a:ln>
                          <a:solidFill>
                            <a:srgbClr val="00764B"/>
                          </a:solidFill>
                          <a:effectLst/>
                          <a:uLnTx/>
                          <a:uFillTx/>
                          <a:latin typeface="Arial" panose="020B0604020202020204" pitchFamily="34" charset="0"/>
                          <a:ea typeface="+mn-ea"/>
                          <a:cs typeface="Arial" panose="020B0604020202020204" pitchFamily="34" charset="0"/>
                        </a:rPr>
                        <a:t>7</a:t>
                      </a: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800" cap="small" spc="286" normalizeH="0" baseline="0" dirty="0">
                          <a:ln>
                            <a:noFill/>
                          </a:ln>
                          <a:solidFill>
                            <a:srgbClr val="006530"/>
                          </a:solidFill>
                          <a:effectLst/>
                          <a:uLnTx/>
                          <a:uFillTx/>
                          <a:latin typeface="Arial" panose="020B0604020202020204" pitchFamily="34" charset="0"/>
                          <a:ea typeface="+mn-ea"/>
                          <a:cs typeface="+mn-cs"/>
                        </a:rPr>
                        <a:t>Recommendation</a:t>
                      </a:r>
                    </a:p>
                    <a:p>
                      <a:endParaRPr kumimoji="0" lang="en-ZA" sz="1800" b="1" i="0" u="none" strike="noStrike" kern="800" cap="small" spc="286" normalizeH="0" baseline="0" dirty="0">
                        <a:ln>
                          <a:noFill/>
                        </a:ln>
                        <a:solidFill>
                          <a:srgbClr val="006530"/>
                        </a:solidFill>
                        <a:effectLst/>
                        <a:uLnTx/>
                        <a:uFillTx/>
                        <a:latin typeface="Arial" panose="020B0604020202020204" pitchFamily="34" charset="0"/>
                        <a:ea typeface="+mn-ea"/>
                        <a:cs typeface="Arial" panose="020B0604020202020204" pitchFamily="34" charset="0"/>
                      </a:endParaRPr>
                    </a:p>
                  </a:txBody>
                  <a:tcPr>
                    <a:lnL w="6350" cap="flat" cmpd="sng" algn="ctr">
                      <a:solidFill>
                        <a:srgbClr val="00764B"/>
                      </a:solidFill>
                      <a:prstDash val="solid"/>
                      <a:round/>
                      <a:headEnd type="none" w="med" len="med"/>
                      <a:tailEnd type="none" w="med" len="med"/>
                    </a:lnL>
                    <a:lnR w="6350" cap="flat" cmpd="sng" algn="ctr">
                      <a:solidFill>
                        <a:srgbClr val="00764B"/>
                      </a:solidFill>
                      <a:prstDash val="solid"/>
                      <a:round/>
                      <a:headEnd type="none" w="med" len="med"/>
                      <a:tailEnd type="none" w="med" len="med"/>
                    </a:lnR>
                    <a:lnT w="6350" cap="flat" cmpd="sng" algn="ctr">
                      <a:solidFill>
                        <a:srgbClr val="00764B"/>
                      </a:solidFill>
                      <a:prstDash val="solid"/>
                      <a:round/>
                      <a:headEnd type="none" w="med" len="med"/>
                      <a:tailEnd type="none" w="med" len="med"/>
                    </a:lnT>
                    <a:lnB w="6350" cap="flat" cmpd="sng" algn="ctr">
                      <a:solidFill>
                        <a:srgbClr val="00764B"/>
                      </a:solidFill>
                      <a:prstDash val="solid"/>
                      <a:round/>
                      <a:headEnd type="none" w="med" len="med"/>
                      <a:tailEnd type="none" w="med" len="med"/>
                    </a:lnB>
                  </a:tcPr>
                </a:tc>
                <a:extLst>
                  <a:ext uri="{0D108BD9-81ED-4DB2-BD59-A6C34878D82A}">
                    <a16:rowId xmlns:a16="http://schemas.microsoft.com/office/drawing/2014/main" xmlns="" val="3095985575"/>
                  </a:ext>
                </a:extLst>
              </a:tr>
            </a:tbl>
          </a:graphicData>
        </a:graphic>
      </p:graphicFrame>
    </p:spTree>
    <p:extLst>
      <p:ext uri="{BB962C8B-B14F-4D97-AF65-F5344CB8AC3E}">
        <p14:creationId xmlns:p14="http://schemas.microsoft.com/office/powerpoint/2010/main" xmlns="" val="921434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33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57150" y="59186"/>
            <a:ext cx="89820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0" cap="none" spc="0" normalizeH="0" baseline="0" noProof="0" dirty="0">
                <a:ln>
                  <a:noFill/>
                </a:ln>
                <a:solidFill>
                  <a:prstClr val="white"/>
                </a:solidFill>
                <a:effectLst/>
                <a:uLnTx/>
                <a:uFillTx/>
                <a:latin typeface="Arial" panose="020B0604020202020204" pitchFamily="34" charset="0"/>
                <a:cs typeface="Calibri"/>
                <a:sym typeface="Calibri" panose="020F0502020204030204" pitchFamily="34" charset="0"/>
              </a:rPr>
              <a:t>REVISED 2020-25 STRATEGIC PLAN</a:t>
            </a:r>
            <a:endParaRPr kumimoji="0" lang="en-ZA" sz="2400" b="1" i="0" u="none" strike="noStrike" kern="0" cap="none" spc="0" normalizeH="0" baseline="0" noProof="0" dirty="0">
              <a:ln>
                <a:noFill/>
              </a:ln>
              <a:solidFill>
                <a:prstClr val="white"/>
              </a:solidFill>
              <a:effectLst/>
              <a:uLnTx/>
              <a:uFillTx/>
              <a:latin typeface="Arial" panose="020B0604020202020204" pitchFamily="34" charset="0"/>
              <a:cs typeface="Calibri"/>
            </a:endParaRPr>
          </a:p>
        </p:txBody>
      </p:sp>
      <p:graphicFrame>
        <p:nvGraphicFramePr>
          <p:cNvPr id="12" name="Table 11">
            <a:extLst>
              <a:ext uri="{FF2B5EF4-FFF2-40B4-BE49-F238E27FC236}">
                <a16:creationId xmlns:a16="http://schemas.microsoft.com/office/drawing/2014/main" xmlns="" id="{09A28090-446E-441C-B23B-1F1D9B5D34D0}"/>
              </a:ext>
            </a:extLst>
          </p:cNvPr>
          <p:cNvGraphicFramePr>
            <a:graphicFrameLocks noGrp="1"/>
          </p:cNvGraphicFramePr>
          <p:nvPr>
            <p:extLst>
              <p:ext uri="{D42A27DB-BD31-4B8C-83A1-F6EECF244321}">
                <p14:modId xmlns:p14="http://schemas.microsoft.com/office/powerpoint/2010/main" xmlns="" val="1236356635"/>
              </p:ext>
            </p:extLst>
          </p:nvPr>
        </p:nvGraphicFramePr>
        <p:xfrm>
          <a:off x="47625" y="602111"/>
          <a:ext cx="8982074" cy="228600"/>
        </p:xfrm>
        <a:graphic>
          <a:graphicData uri="http://schemas.openxmlformats.org/drawingml/2006/table">
            <a:tbl>
              <a:tblPr firstRow="1" firstCol="1" bandRow="1"/>
              <a:tblGrid>
                <a:gridCol w="2238375">
                  <a:extLst>
                    <a:ext uri="{9D8B030D-6E8A-4147-A177-3AD203B41FA5}">
                      <a16:colId xmlns:a16="http://schemas.microsoft.com/office/drawing/2014/main" xmlns="" val="1546428295"/>
                    </a:ext>
                  </a:extLst>
                </a:gridCol>
                <a:gridCol w="6743699">
                  <a:extLst>
                    <a:ext uri="{9D8B030D-6E8A-4147-A177-3AD203B41FA5}">
                      <a16:colId xmlns:a16="http://schemas.microsoft.com/office/drawing/2014/main" xmlns="" val="3439124801"/>
                    </a:ext>
                  </a:extLst>
                </a:gridCol>
              </a:tblGrid>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50000"/>
                        </a:lnSpc>
                        <a:spcAft>
                          <a:spcPts val="0"/>
                        </a:spcAft>
                      </a:pPr>
                      <a:r>
                        <a:rPr lang="en-ZA" sz="1100" b="1" dirty="0">
                          <a:effectLst/>
                          <a:latin typeface="Arial Narrow" panose="020B0606020202030204" pitchFamily="34" charset="0"/>
                          <a:ea typeface="Calibri" panose="020F0502020204030204" pitchFamily="34" charset="0"/>
                          <a:cs typeface="Arial" panose="020B0604020202020204" pitchFamily="34" charset="0"/>
                        </a:rPr>
                        <a:t>Impact statement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E0B3"/>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Sustainable </a:t>
                      </a:r>
                      <a:r>
                        <a:rPr lang="en-GB" sz="1100" dirty="0">
                          <a:effectLst/>
                          <a:latin typeface="Arial Narrow" panose="020B0606020202030204" pitchFamily="34" charset="0"/>
                          <a:ea typeface="Calibri" panose="020F0502020204030204" pitchFamily="34" charset="0"/>
                          <a:cs typeface="Arial" panose="020B0604020202020204" pitchFamily="34" charset="0"/>
                        </a:rPr>
                        <a:t>SMMEs and Co-operatives contributing meaningfully to the economy.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95722860"/>
                  </a:ext>
                </a:extLst>
              </a:tr>
            </a:tbl>
          </a:graphicData>
        </a:graphic>
      </p:graphicFrame>
      <p:pic>
        <p:nvPicPr>
          <p:cNvPr id="11" name="Picture 10">
            <a:extLst>
              <a:ext uri="{FF2B5EF4-FFF2-40B4-BE49-F238E27FC236}">
                <a16:creationId xmlns:a16="http://schemas.microsoft.com/office/drawing/2014/main" xmlns="" id="{3410B885-4CA8-4A78-B140-8BDCDC663E49}"/>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Slide Number Placeholder 1">
            <a:extLst>
              <a:ext uri="{FF2B5EF4-FFF2-40B4-BE49-F238E27FC236}">
                <a16:creationId xmlns:a16="http://schemas.microsoft.com/office/drawing/2014/main" xmlns="" id="{C1DB0951-890A-4E64-90DA-FE53EE39478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20</a:t>
            </a:r>
          </a:p>
        </p:txBody>
      </p:sp>
      <p:graphicFrame>
        <p:nvGraphicFramePr>
          <p:cNvPr id="9" name="Table 8">
            <a:extLst>
              <a:ext uri="{FF2B5EF4-FFF2-40B4-BE49-F238E27FC236}">
                <a16:creationId xmlns:a16="http://schemas.microsoft.com/office/drawing/2014/main" xmlns="" id="{BE0BFFA4-9E88-46FF-8902-10870C5E3CD3}"/>
              </a:ext>
            </a:extLst>
          </p:cNvPr>
          <p:cNvGraphicFramePr>
            <a:graphicFrameLocks noGrp="1"/>
          </p:cNvGraphicFramePr>
          <p:nvPr>
            <p:extLst>
              <p:ext uri="{D42A27DB-BD31-4B8C-83A1-F6EECF244321}">
                <p14:modId xmlns:p14="http://schemas.microsoft.com/office/powerpoint/2010/main" xmlns="" val="1173252880"/>
              </p:ext>
            </p:extLst>
          </p:nvPr>
        </p:nvGraphicFramePr>
        <p:xfrm>
          <a:off x="37306" y="901478"/>
          <a:ext cx="9030494" cy="4745876"/>
        </p:xfrm>
        <a:graphic>
          <a:graphicData uri="http://schemas.openxmlformats.org/drawingml/2006/table">
            <a:tbl>
              <a:tblPr/>
              <a:tblGrid>
                <a:gridCol w="1054100">
                  <a:extLst>
                    <a:ext uri="{9D8B030D-6E8A-4147-A177-3AD203B41FA5}">
                      <a16:colId xmlns:a16="http://schemas.microsoft.com/office/drawing/2014/main" xmlns="" val="1242408678"/>
                    </a:ext>
                  </a:extLst>
                </a:gridCol>
                <a:gridCol w="2337594">
                  <a:extLst>
                    <a:ext uri="{9D8B030D-6E8A-4147-A177-3AD203B41FA5}">
                      <a16:colId xmlns:a16="http://schemas.microsoft.com/office/drawing/2014/main" xmlns="" val="920713128"/>
                    </a:ext>
                  </a:extLst>
                </a:gridCol>
                <a:gridCol w="2438400">
                  <a:extLst>
                    <a:ext uri="{9D8B030D-6E8A-4147-A177-3AD203B41FA5}">
                      <a16:colId xmlns:a16="http://schemas.microsoft.com/office/drawing/2014/main" xmlns="" val="1635116049"/>
                    </a:ext>
                  </a:extLst>
                </a:gridCol>
                <a:gridCol w="3200400">
                  <a:extLst>
                    <a:ext uri="{9D8B030D-6E8A-4147-A177-3AD203B41FA5}">
                      <a16:colId xmlns:a16="http://schemas.microsoft.com/office/drawing/2014/main" xmlns="" val="2590558410"/>
                    </a:ext>
                  </a:extLst>
                </a:gridCol>
              </a:tblGrid>
              <a:tr h="317722">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 INDICATOR</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BASELINE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kern="1200"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rPr>
                        <a:t>FIVE YEAR TARGET</a:t>
                      </a:r>
                    </a:p>
                  </a:txBody>
                  <a:tcPr marL="18738" marR="18738" marT="0" marB="0"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extLst>
                  <a:ext uri="{0D108BD9-81ED-4DB2-BD59-A6C34878D82A}">
                    <a16:rowId xmlns:a16="http://schemas.microsoft.com/office/drawing/2014/main" xmlns="" val="2830702104"/>
                  </a:ext>
                </a:extLst>
              </a:tr>
              <a:tr h="685800">
                <a:tc rowSpan="5">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Pts val="1000"/>
                        <a:buFont typeface="+mj-lt"/>
                        <a:buNone/>
                        <a:tabLst/>
                      </a:pPr>
                      <a:r>
                        <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1. Increased participation of SMMEs and co-operatives in domestic and international markets. </a:t>
                      </a: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marR="0" lvl="0" indent="-228600" algn="l" defTabSz="914400" rtl="0" eaLnBrk="1" fontAlgn="base" latinLnBrk="0" hangingPunct="1">
                        <a:lnSpc>
                          <a:spcPct val="100000"/>
                        </a:lnSpc>
                        <a:spcBef>
                          <a:spcPts val="0"/>
                        </a:spcBef>
                        <a:spcAft>
                          <a:spcPts val="0"/>
                        </a:spcAft>
                        <a:buClrTx/>
                        <a:buSzTx/>
                        <a:buFontTx/>
                        <a:buNone/>
                        <a:tabLst/>
                      </a:pPr>
                      <a:r>
                        <a:rPr kumimoji="0" lang="en-US" altLang="en-US" sz="100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1.1.</a:t>
                      </a:r>
                      <a:r>
                        <a:rPr kumimoji="0" lang="en-ZA" sz="100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rPr>
                        <a:t>Number of  p</a:t>
                      </a:r>
                      <a:r>
                        <a:rPr kumimoji="0" lang="en-US" sz="10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Calibri" panose="020F0502020204030204" pitchFamily="34" charset="0"/>
                        </a:rPr>
                        <a:t>roducts</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panose="020F0502020204030204" pitchFamily="34" charset="0"/>
                        </a:rPr>
                        <a:t> and services produced and rendered by SMMEs and Co-operatives listed and procured.</a:t>
                      </a:r>
                      <a:endParaRPr kumimoji="0" lang="en-US" altLang="en-US" sz="1000" b="0" i="0" u="none" strike="noStrike" cap="none" spc="0" normalizeH="0" baseline="0" dirty="0">
                        <a:ln>
                          <a:noFill/>
                        </a:ln>
                        <a:solidFill>
                          <a:schemeClr val="tx1"/>
                        </a:solidFill>
                        <a:effectLst/>
                        <a:uFillTx/>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9213" marR="0" lvl="0" indent="0" algn="l" defTabSz="914400" rtl="0" eaLnBrk="1" fontAlgn="base" latinLnBrk="0" hangingPunct="1">
                        <a:lnSpc>
                          <a:spcPct val="100000"/>
                        </a:lnSpc>
                        <a:spcBef>
                          <a:spcPts val="0"/>
                        </a:spcBef>
                        <a:spcAft>
                          <a:spcPts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New indicator.</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algn="l" defTabSz="914400" rtl="0" eaLnBrk="1" latinLnBrk="0" hangingPunct="1">
                        <a:spcBef>
                          <a:spcPts val="700"/>
                        </a:spcBef>
                        <a:buSzPct val="100000"/>
                        <a:buFont typeface="Arial" panose="020B0604020202020204" pitchFamily="34" charset="0"/>
                      </a:pPr>
                      <a:r>
                        <a:rPr lang="en-US" sz="1000" i="0" kern="1200" dirty="0">
                          <a:solidFill>
                            <a:srgbClr val="000000"/>
                          </a:solidFill>
                          <a:effectLst/>
                          <a:latin typeface="Arial" panose="020B0604020202020204" pitchFamily="34" charset="0"/>
                          <a:cs typeface="Arial" panose="020B0604020202020204" pitchFamily="34" charset="0"/>
                          <a:sym typeface="Calibri" panose="020F0502020204030204" pitchFamily="34" charset="0"/>
                        </a:rPr>
                        <a:t>1 000 products and services produced and rendered by SMMEs and Co-operatives listed and procured.</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8219060"/>
                  </a:ext>
                </a:extLst>
              </a:tr>
              <a:tr h="685800">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marR="0" lvl="0" indent="-228600" algn="l" defTabSz="914400" rtl="0" eaLnBrk="1" fontAlgn="base" latinLnBrk="0" hangingPunct="1">
                        <a:lnSpc>
                          <a:spcPts val="1250"/>
                        </a:lnSpc>
                        <a:spcBef>
                          <a:spcPts val="0"/>
                        </a:spcBef>
                        <a:spcAft>
                          <a:spcPts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1.2. </a:t>
                      </a:r>
                      <a:r>
                        <a:rPr kumimoji="0" lang="en-US"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Approved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SMMEs-focused Localisation Policy Framework and Implementation Programme</a:t>
                      </a:r>
                      <a:r>
                        <a:rPr kumimoji="0" lang="en-US"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a:t>
                      </a:r>
                      <a:endParaRPr kumimoji="0" lang="en-ZA"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9213" marR="0" lvl="0" indent="0" algn="l" defTabSz="914400" rtl="0" eaLnBrk="1" fontAlgn="base" latinLnBrk="0" hangingPunct="1">
                        <a:lnSpc>
                          <a:spcPct val="100000"/>
                        </a:lnSpc>
                        <a:spcBef>
                          <a:spcPts val="0"/>
                        </a:spcBef>
                        <a:spcAft>
                          <a:spcPts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Localisation policy paper developed.</a:t>
                      </a:r>
                      <a:endParaRPr kumimoji="0" lang="en-ZA"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r>
                        <a:rPr lang="en-US" sz="1000" b="0" i="0" u="none" strike="noStrike" baseline="0" dirty="0">
                          <a:solidFill>
                            <a:srgbClr val="221F1F"/>
                          </a:solidFill>
                          <a:latin typeface="Arial" panose="020B0604020202020204" pitchFamily="34" charset="0"/>
                          <a:cs typeface="Arial" panose="020B0604020202020204" pitchFamily="34" charset="0"/>
                        </a:rPr>
                        <a:t>SMMEs-focused Localisation Policy Framework and Implementation Programme approved and implementation monitored. </a:t>
                      </a:r>
                      <a:r>
                        <a:rPr lang="en-US" sz="1000" b="0" i="0" u="none" strike="noStrike" baseline="0" dirty="0">
                          <a:solidFill>
                            <a:srgbClr val="000000"/>
                          </a:solidFill>
                          <a:latin typeface="Arial" panose="020B0604020202020204" pitchFamily="34" charset="0"/>
                          <a:cs typeface="Arial" panose="020B0604020202020204" pitchFamily="34" charset="0"/>
                        </a:rPr>
                        <a:t>	</a:t>
                      </a:r>
                    </a:p>
                    <a:p>
                      <a:pPr algn="l">
                        <a:spcBef>
                          <a:spcPts val="0"/>
                        </a:spcBef>
                        <a:spcAft>
                          <a:spcPts val="0"/>
                        </a:spcAft>
                      </a:pPr>
                      <a:endParaRPr kumimoji="0" lang="en-ZA" altLang="en-US" sz="1000" b="0" i="0" u="none" strike="noStrike" kern="1200" cap="none" normalizeH="0" baseline="0" noProof="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891343918"/>
                  </a:ext>
                </a:extLst>
              </a:tr>
              <a:tr h="609600">
                <a:tc vMerge="1">
                  <a:txBody>
                    <a:bodyPr/>
                    <a:lstStyle/>
                    <a:p>
                      <a:endParaRPr lang="en-US"/>
                    </a:p>
                  </a:txBody>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spcBef>
                          <a:spcPts val="0"/>
                        </a:spcBef>
                        <a:spcAft>
                          <a:spcPts val="0"/>
                        </a:spcAf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1.3. </a:t>
                      </a:r>
                      <a:r>
                        <a:rPr lang="en-GB" sz="1000" b="0" i="0" u="none" strike="noStrike" baseline="0" dirty="0">
                          <a:latin typeface="Arial" panose="020B0604020202020204" pitchFamily="34" charset="0"/>
                          <a:cs typeface="Arial" panose="020B0604020202020204" pitchFamily="34" charset="0"/>
                        </a:rPr>
                        <a:t>Number of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panose="020F0502020204030204" pitchFamily="34" charset="0"/>
                        </a:rPr>
                        <a:t>SMMEs and Co-operatives business infrastructure.</a:t>
                      </a:r>
                      <a:endParaRPr kumimoji="0" lang="en-ZA"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9213" marR="0" lvl="0" indent="0" algn="l" defTabSz="914400" rtl="0" eaLnBrk="1" fontAlgn="base" latinLnBrk="0" hangingPunct="1">
                        <a:lnSpc>
                          <a:spcPct val="100000"/>
                        </a:lnSpc>
                        <a:spcBef>
                          <a:spcPts val="0"/>
                        </a:spcBef>
                        <a:spcAft>
                          <a:spcPts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rPr>
                        <a:t>New indicator.</a:t>
                      </a:r>
                      <a:endParaRPr kumimoji="0" lang="en-ZA"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algn="l" defTabSz="914400" rtl="0" eaLnBrk="1" latinLnBrk="0" hangingPunct="1">
                        <a:spcBef>
                          <a:spcPts val="0"/>
                        </a:spcBef>
                        <a:buSzPct val="100000"/>
                        <a:buFont typeface="Arial" panose="020B0604020202020204" pitchFamily="34" charset="0"/>
                      </a:pPr>
                      <a:r>
                        <a:rPr kumimoji="0" lang="en-US"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20 SMMEs and Cooperatives business infrastructure.</a:t>
                      </a:r>
                      <a:endParaRPr kumimoji="0" lang="en-ZA" altLang="en-US" sz="1000" b="0" i="0" u="none" strike="noStrike" kern="1200"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17725513"/>
                  </a:ext>
                </a:extLst>
              </a:tr>
              <a:tr h="685800">
                <a:tc vMerge="1">
                  <a:txBody>
                    <a:bodyPr/>
                    <a:lstStyle/>
                    <a:p>
                      <a:pPr marL="0" marR="0" lvl="0" indent="0" algn="l" defTabSz="914400" rtl="0" eaLnBrk="1" fontAlgn="base" latinLnBrk="0" hangingPunct="1">
                        <a:lnSpc>
                          <a:spcPct val="115000"/>
                        </a:lnSpc>
                        <a:spcBef>
                          <a:spcPct val="0"/>
                        </a:spcBef>
                        <a:spcAft>
                          <a:spcPct val="0"/>
                        </a:spcAft>
                        <a:buClrTx/>
                        <a:buSzPts val="1000"/>
                        <a:buFont typeface="+mj-lt"/>
                        <a:buNone/>
                        <a:tabLst/>
                      </a:pP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marR="0" lvl="0" indent="-228600" algn="l" defTabSz="914400" rtl="0" eaLnBrk="1" fontAlgn="base" latinLnBrk="0" hangingPunct="1">
                        <a:lnSpc>
                          <a:spcPts val="1250"/>
                        </a:lnSpc>
                        <a:spcBef>
                          <a:spcPts val="0"/>
                        </a:spcBef>
                        <a:spcAft>
                          <a:spcPts val="0"/>
                        </a:spcAft>
                        <a:buClrTx/>
                        <a:buSzTx/>
                        <a:buFontTx/>
                        <a:buNone/>
                        <a:tabLst/>
                      </a:pPr>
                      <a:r>
                        <a:rPr kumimoji="0" lang="en-GB"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1.4. </a:t>
                      </a:r>
                      <a:r>
                        <a:rPr lang="en-GB" sz="1000" b="0" i="0" u="none" strike="noStrike" kern="1200" baseline="0" dirty="0">
                          <a:solidFill>
                            <a:srgbClr val="000000"/>
                          </a:solidFill>
                          <a:latin typeface="Arial" panose="020B0604020202020204" pitchFamily="34" charset="0"/>
                          <a:cs typeface="Arial" panose="020B0604020202020204" pitchFamily="34" charset="0"/>
                          <a:sym typeface="Calibri" panose="020F0502020204030204" pitchFamily="34" charset="0"/>
                        </a:rPr>
                        <a:t>Number of </a:t>
                      </a:r>
                      <a:r>
                        <a:rPr lang="en-US" sz="1000" b="0" i="0" u="none" strike="noStrike" kern="1200" baseline="0" noProof="0" dirty="0">
                          <a:solidFill>
                            <a:srgbClr val="000000"/>
                          </a:solidFill>
                          <a:latin typeface="Arial" panose="020B0604020202020204" pitchFamily="34" charset="0"/>
                          <a:cs typeface="Arial" panose="020B0604020202020204" pitchFamily="34" charset="0"/>
                          <a:sym typeface="Calibri" panose="020F0502020204030204" pitchFamily="34" charset="0"/>
                        </a:rPr>
                        <a:t>SMMEs and Co-operatives exposed to international market opportunities through e-commerce platform. </a:t>
                      </a:r>
                      <a:endParaRPr lang="en-ZA" altLang="en-US" sz="1000" b="0" i="0" u="none" strike="noStrike" kern="1200" baseline="0" dirty="0">
                        <a:solidFill>
                          <a:srgbClr val="000000"/>
                        </a:solidFill>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algn="l" defTabSz="914400" rtl="0" eaLnBrk="1" latinLnBrk="0" hangingPunct="1">
                        <a:spcBef>
                          <a:spcPts val="0"/>
                        </a:spcBef>
                        <a:spcAft>
                          <a:spcPts val="0"/>
                        </a:spcAft>
                        <a:buSzPct val="100000"/>
                        <a:buFont typeface="Arial" panose="020B0604020202020204" pitchFamily="34" charset="0"/>
                      </a:pPr>
                      <a:r>
                        <a:rPr lang="en-ZA" sz="1000" b="0" i="0" u="none" strike="noStrike" kern="1200" baseline="0" dirty="0">
                          <a:solidFill>
                            <a:srgbClr val="000000"/>
                          </a:solidFill>
                          <a:latin typeface="Arial" panose="020B0604020202020204" pitchFamily="34" charset="0"/>
                          <a:cs typeface="Arial" panose="020B0604020202020204" pitchFamily="34" charset="0"/>
                          <a:sym typeface="Calibri" panose="020F0502020204030204" pitchFamily="34" charset="0"/>
                        </a:rPr>
                        <a:t>98 SMMEs and Co-operatives</a:t>
                      </a:r>
                    </a:p>
                    <a:p>
                      <a:pPr marL="47625" algn="l" defTabSz="914400" rtl="0" eaLnBrk="1" latinLnBrk="0" hangingPunct="1">
                        <a:spcBef>
                          <a:spcPts val="0"/>
                        </a:spcBef>
                        <a:spcAft>
                          <a:spcPts val="0"/>
                        </a:spcAft>
                        <a:buSzPct val="100000"/>
                        <a:buFont typeface="Arial" panose="020B0604020202020204" pitchFamily="34" charset="0"/>
                      </a:pPr>
                      <a:r>
                        <a:rPr lang="en-ZA" sz="1000" b="0" i="0" u="none" strike="noStrike" kern="1200" baseline="0" dirty="0">
                          <a:solidFill>
                            <a:srgbClr val="000000"/>
                          </a:solidFill>
                          <a:latin typeface="Arial" panose="020B0604020202020204" pitchFamily="34" charset="0"/>
                          <a:cs typeface="Arial" panose="020B0604020202020204" pitchFamily="34" charset="0"/>
                          <a:sym typeface="Calibri" panose="020F0502020204030204" pitchFamily="34" charset="0"/>
                        </a:rPr>
                        <a:t>exposed to international market</a:t>
                      </a:r>
                    </a:p>
                    <a:p>
                      <a:pPr marL="47625" algn="l" defTabSz="914400" rtl="0" eaLnBrk="1" latinLnBrk="0" hangingPunct="1">
                        <a:spcBef>
                          <a:spcPts val="0"/>
                        </a:spcBef>
                        <a:spcAft>
                          <a:spcPts val="0"/>
                        </a:spcAft>
                        <a:buSzPct val="100000"/>
                        <a:buFont typeface="Arial" panose="020B0604020202020204" pitchFamily="34" charset="0"/>
                      </a:pPr>
                      <a:r>
                        <a:rPr lang="en-ZA" sz="1000" b="0" i="0" u="none" strike="noStrike" kern="1200" baseline="0" dirty="0">
                          <a:solidFill>
                            <a:srgbClr val="000000"/>
                          </a:solidFill>
                          <a:latin typeface="Arial" panose="020B0604020202020204" pitchFamily="34" charset="0"/>
                          <a:cs typeface="Arial" panose="020B0604020202020204" pitchFamily="34" charset="0"/>
                          <a:sym typeface="Calibri" panose="020F0502020204030204" pitchFamily="34" charset="0"/>
                        </a:rPr>
                        <a:t>opportunities for 2018/19</a:t>
                      </a:r>
                    </a:p>
                    <a:p>
                      <a:pPr marL="47625" algn="l" defTabSz="914400" rtl="0" eaLnBrk="1" latinLnBrk="0" hangingPunct="1">
                        <a:spcBef>
                          <a:spcPts val="0"/>
                        </a:spcBef>
                        <a:spcAft>
                          <a:spcPts val="0"/>
                        </a:spcAft>
                        <a:buSzPct val="100000"/>
                        <a:buFont typeface="Arial" panose="020B0604020202020204" pitchFamily="34" charset="0"/>
                      </a:pPr>
                      <a:r>
                        <a:rPr lang="en-ZA" sz="1000" b="0" i="0" u="none" strike="noStrike" kern="1200" baseline="0" dirty="0">
                          <a:solidFill>
                            <a:srgbClr val="000000"/>
                          </a:solidFill>
                          <a:latin typeface="Arial" panose="020B0604020202020204" pitchFamily="34" charset="0"/>
                          <a:cs typeface="Arial" panose="020B0604020202020204" pitchFamily="34" charset="0"/>
                          <a:sym typeface="Calibri" panose="020F0502020204030204" pitchFamily="34" charset="0"/>
                        </a:rPr>
                        <a:t>financial year.</a:t>
                      </a:r>
                      <a:endParaRPr lang="en-ZA" altLang="en-US" sz="1000" b="0" i="0" u="none" strike="noStrike" kern="1200" baseline="0" dirty="0">
                        <a:solidFill>
                          <a:srgbClr val="000000"/>
                        </a:solidFill>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000" b="0" i="0" u="none" strike="noStrike" baseline="0" dirty="0">
                          <a:solidFill>
                            <a:srgbClr val="221F1F"/>
                          </a:solidFill>
                          <a:latin typeface="Tahoma" panose="020B0604030504040204" pitchFamily="34" charset="0"/>
                        </a:rPr>
                        <a:t>1 000 SMMEs and Co-operatives exposed to international market opportunities through e-commerce platform. </a:t>
                      </a:r>
                      <a:endParaRPr lang="en-US" sz="1000" b="0" i="0" u="none" strike="noStrike" baseline="0" dirty="0">
                        <a:solidFill>
                          <a:srgbClr val="000000"/>
                        </a:solidFill>
                        <a:latin typeface="Tahoma" panose="020B060403050404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25519763"/>
                  </a:ext>
                </a:extLst>
              </a:tr>
              <a:tr h="609600">
                <a:tc vMerge="1">
                  <a:txBody>
                    <a:bodyPr/>
                    <a:lstStyle/>
                    <a:p>
                      <a:pPr marL="0" marR="0" lvl="0" indent="0" algn="l" defTabSz="914400" rtl="0" eaLnBrk="1" fontAlgn="base" latinLnBrk="0" hangingPunct="1">
                        <a:lnSpc>
                          <a:spcPct val="115000"/>
                        </a:lnSpc>
                        <a:spcBef>
                          <a:spcPct val="0"/>
                        </a:spcBef>
                        <a:spcAft>
                          <a:spcPct val="0"/>
                        </a:spcAft>
                        <a:buClrTx/>
                        <a:buSzPts val="1000"/>
                        <a:buFont typeface="+mj-lt"/>
                        <a:buNone/>
                        <a:tabLst/>
                      </a:pP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marR="0" lvl="0" indent="-228600" algn="l" defTabSz="914400" rtl="0" eaLnBrk="1" fontAlgn="base" latinLnBrk="0" hangingPunct="1">
                        <a:lnSpc>
                          <a:spcPts val="1250"/>
                        </a:lnSpc>
                        <a:spcBef>
                          <a:spcPts val="0"/>
                        </a:spcBef>
                        <a:spcAft>
                          <a:spcPts val="0"/>
                        </a:spcAft>
                        <a:buClrTx/>
                        <a:buSzTx/>
                        <a:buFontTx/>
                        <a:buNone/>
                        <a:tabLst/>
                      </a:pPr>
                      <a:r>
                        <a:rPr kumimoji="0" lang="en-GB" sz="10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1.5. Number of </a:t>
                      </a:r>
                      <a:r>
                        <a:rPr kumimoji="0" lang="en-US" sz="1000" b="0" i="0" u="none" strike="noStrike" kern="1200" cap="none" spc="0" normalizeH="0" baseline="0" noProof="0" dirty="0">
                          <a:ln>
                            <a:noFill/>
                          </a:ln>
                          <a:solidFill>
                            <a:srgbClr val="221F1F"/>
                          </a:solidFill>
                          <a:effectLst/>
                          <a:uLnTx/>
                          <a:uFillTx/>
                          <a:latin typeface="Tahoma" panose="020B0604030504040204" pitchFamily="34" charset="0"/>
                          <a:cs typeface="+mn-cs"/>
                        </a:rPr>
                        <a:t>women-owned businesses registered on international platform. </a:t>
                      </a:r>
                      <a:endParaRPr kumimoji="0" lang="en-ZA" altLang="en-US" sz="1000" b="0" i="0" u="none" strike="noStrike" kern="1200"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9213" marR="0" lvl="0" indent="0" algn="l" defTabSz="914400" rtl="0" eaLnBrk="1" fontAlgn="base" latinLnBrk="0" hangingPunct="1">
                        <a:lnSpc>
                          <a:spcPct val="100000"/>
                        </a:lnSpc>
                        <a:spcBef>
                          <a:spcPts val="0"/>
                        </a:spcBef>
                        <a:spcAft>
                          <a:spcPts val="0"/>
                        </a:spcAft>
                        <a:buClrTx/>
                        <a:buSzTx/>
                        <a:buFontTx/>
                        <a:buNone/>
                        <a:tabLst/>
                      </a:pPr>
                      <a:r>
                        <a:rPr lang="en-ZA" sz="1000" b="0" i="0" u="none" strike="noStrike" baseline="0" dirty="0">
                          <a:latin typeface="Arial" panose="020B0604020202020204" pitchFamily="34" charset="0"/>
                          <a:cs typeface="Arial" panose="020B0604020202020204" pitchFamily="34" charset="0"/>
                        </a:rPr>
                        <a:t>New indicator</a:t>
                      </a:r>
                      <a:endParaRPr kumimoji="0" lang="en-ZA" altLang="en-US" sz="10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000" b="0" i="0" u="none" strike="noStrike" baseline="0" dirty="0">
                          <a:solidFill>
                            <a:srgbClr val="221F1F"/>
                          </a:solidFill>
                          <a:latin typeface="Tahoma" panose="020B0604030504040204" pitchFamily="34" charset="0"/>
                        </a:rPr>
                        <a:t>10 000 women-owned businesses registered on international platform. </a:t>
                      </a:r>
                      <a:r>
                        <a:rPr lang="en-US" sz="1000" b="0" i="0" u="none" strike="noStrike" baseline="0" dirty="0">
                          <a:solidFill>
                            <a:srgbClr val="000000"/>
                          </a:solidFill>
                          <a:latin typeface="Tahoma" panose="020B0604030504040204" pitchFamily="34" charset="0"/>
                        </a:rPr>
                        <a:t>	</a:t>
                      </a:r>
                    </a:p>
                    <a:p>
                      <a:pPr algn="l">
                        <a:spcBef>
                          <a:spcPts val="0"/>
                        </a:spcBef>
                        <a:spcAft>
                          <a:spcPts val="0"/>
                        </a:spcAft>
                      </a:pPr>
                      <a:endParaRPr kumimoji="0" lang="en-ZA" altLang="en-US" sz="1000" b="0" i="0" u="none" strike="noStrike" kern="1200"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30782311"/>
                  </a:ext>
                </a:extLst>
              </a:tr>
              <a:tr h="1151554">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r>
                        <a:rPr lang="en-GB" sz="1000" b="0" i="0" u="none" strike="noStrike" kern="1200" baseline="0" dirty="0">
                          <a:solidFill>
                            <a:srgbClr val="000000"/>
                          </a:solidFill>
                          <a:latin typeface="ArialMT"/>
                          <a:cs typeface="Calibri" panose="020F0502020204030204" pitchFamily="34" charset="0"/>
                          <a:sym typeface="Calibri" panose="020F0502020204030204" pitchFamily="34" charset="0"/>
                        </a:rPr>
                        <a:t>2. </a:t>
                      </a:r>
                      <a:r>
                        <a:rPr lang="en-GB" sz="1000" b="0" i="0" u="none" strike="noStrike" baseline="0" dirty="0">
                          <a:latin typeface="ArialMT"/>
                        </a:rPr>
                        <a:t>Increased contribution of SMMEs </a:t>
                      </a:r>
                      <a:r>
                        <a:rPr lang="en-ZA" sz="1000" b="0" i="0" u="none" strike="noStrike" baseline="0" dirty="0">
                          <a:latin typeface="ArialMT"/>
                        </a:rPr>
                        <a:t>and Co-operatives in Priority Sectors.</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70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2.1. Approved National Integrated Small Enterprise Development </a:t>
                      </a:r>
                      <a:r>
                        <a:rPr lang="en-ZA" sz="1000" b="0" i="0" u="none" strike="noStrike" kern="1200" baseline="0" dirty="0">
                          <a:solidFill>
                            <a:srgbClr val="000000"/>
                          </a:solidFill>
                          <a:latin typeface="ArialMT"/>
                          <a:ea typeface="+mn-ea"/>
                          <a:cs typeface="Calibri" panose="020F0502020204030204" pitchFamily="34" charset="0"/>
                        </a:rPr>
                        <a:t>Masterplan.</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indent="-228600"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Integrated Strategy for Promotion of Entrepreneurship and Small Enterprises (ISPESE) and its Improvement Plan.</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47625" algn="l" defTabSz="914400" rtl="0" eaLnBrk="1" latinLnBrk="0" hangingPunct="1">
                        <a:spcBef>
                          <a:spcPts val="0"/>
                        </a:spcBef>
                        <a:spcAft>
                          <a:spcPts val="0"/>
                        </a:spcAft>
                        <a:buSzPct val="100000"/>
                        <a:buFont typeface="Arial" panose="020B0604020202020204" pitchFamily="34" charset="0"/>
                      </a:pPr>
                      <a:r>
                        <a:rPr kumimoji="0" 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National Integrated Small Enterprise Development Masterplan approved and implementation monitored</a:t>
                      </a:r>
                      <a:r>
                        <a:rPr lang="en-US" sz="1000" b="0" i="0" u="none" strike="noStrike" baseline="0" dirty="0">
                          <a:solidFill>
                            <a:srgbClr val="221F1F"/>
                          </a:solidFill>
                          <a:latin typeface="Tahoma" panose="020B0604030504040204" pitchFamily="34" charset="0"/>
                        </a:rPr>
                        <a:t>.  </a:t>
                      </a:r>
                      <a:endParaRPr lang="en-US" sz="1000" b="0" i="0" u="none" strike="noStrike" baseline="0" dirty="0">
                        <a:solidFill>
                          <a:srgbClr val="000000"/>
                        </a:solidFill>
                        <a:latin typeface="Tahoma" panose="020B060403050404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57083873"/>
                  </a:ext>
                </a:extLst>
              </a:tr>
            </a:tbl>
          </a:graphicData>
        </a:graphic>
      </p:graphicFrame>
    </p:spTree>
    <p:extLst>
      <p:ext uri="{BB962C8B-B14F-4D97-AF65-F5344CB8AC3E}">
        <p14:creationId xmlns:p14="http://schemas.microsoft.com/office/powerpoint/2010/main" xmlns="" val="31134813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33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57150" y="59186"/>
            <a:ext cx="89820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0" cap="none" spc="0" normalizeH="0" baseline="0" noProof="0" dirty="0">
                <a:ln>
                  <a:noFill/>
                </a:ln>
                <a:solidFill>
                  <a:prstClr val="white"/>
                </a:solidFill>
                <a:effectLst/>
                <a:uLnTx/>
                <a:uFillTx/>
                <a:latin typeface="Arial" panose="020B0604020202020204" pitchFamily="34" charset="0"/>
                <a:cs typeface="Calibri"/>
                <a:sym typeface="Calibri" panose="020F0502020204030204" pitchFamily="34" charset="0"/>
              </a:rPr>
              <a:t>REVISED 2020-25 STRATEGIC PLAN</a:t>
            </a:r>
            <a:endParaRPr kumimoji="0" lang="en-ZA" sz="2400" b="1" i="0" u="none" strike="noStrike" kern="0" cap="none" spc="0" normalizeH="0" baseline="0" noProof="0" dirty="0">
              <a:ln>
                <a:noFill/>
              </a:ln>
              <a:solidFill>
                <a:prstClr val="white"/>
              </a:solidFill>
              <a:effectLst/>
              <a:uLnTx/>
              <a:uFillTx/>
              <a:latin typeface="Arial" panose="020B0604020202020204" pitchFamily="34" charset="0"/>
              <a:cs typeface="Calibri"/>
            </a:endParaRPr>
          </a:p>
        </p:txBody>
      </p:sp>
      <p:graphicFrame>
        <p:nvGraphicFramePr>
          <p:cNvPr id="12" name="Table 11">
            <a:extLst>
              <a:ext uri="{FF2B5EF4-FFF2-40B4-BE49-F238E27FC236}">
                <a16:creationId xmlns:a16="http://schemas.microsoft.com/office/drawing/2014/main" xmlns="" id="{09A28090-446E-441C-B23B-1F1D9B5D34D0}"/>
              </a:ext>
            </a:extLst>
          </p:cNvPr>
          <p:cNvGraphicFramePr>
            <a:graphicFrameLocks noGrp="1"/>
          </p:cNvGraphicFramePr>
          <p:nvPr>
            <p:extLst>
              <p:ext uri="{D42A27DB-BD31-4B8C-83A1-F6EECF244321}">
                <p14:modId xmlns:p14="http://schemas.microsoft.com/office/powerpoint/2010/main" xmlns="" val="1053887355"/>
              </p:ext>
            </p:extLst>
          </p:nvPr>
        </p:nvGraphicFramePr>
        <p:xfrm>
          <a:off x="47624" y="602111"/>
          <a:ext cx="9069388" cy="228600"/>
        </p:xfrm>
        <a:graphic>
          <a:graphicData uri="http://schemas.openxmlformats.org/drawingml/2006/table">
            <a:tbl>
              <a:tblPr firstRow="1" firstCol="1" bandRow="1"/>
              <a:tblGrid>
                <a:gridCol w="2619376">
                  <a:extLst>
                    <a:ext uri="{9D8B030D-6E8A-4147-A177-3AD203B41FA5}">
                      <a16:colId xmlns:a16="http://schemas.microsoft.com/office/drawing/2014/main" xmlns="" val="1546428295"/>
                    </a:ext>
                  </a:extLst>
                </a:gridCol>
                <a:gridCol w="6450012">
                  <a:extLst>
                    <a:ext uri="{9D8B030D-6E8A-4147-A177-3AD203B41FA5}">
                      <a16:colId xmlns:a16="http://schemas.microsoft.com/office/drawing/2014/main" xmlns="" val="3439124801"/>
                    </a:ext>
                  </a:extLst>
                </a:gridCol>
              </a:tblGrid>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50000"/>
                        </a:lnSpc>
                        <a:spcAft>
                          <a:spcPts val="0"/>
                        </a:spcAft>
                      </a:pPr>
                      <a:r>
                        <a:rPr lang="en-ZA" sz="1100" b="1" dirty="0">
                          <a:effectLst/>
                          <a:latin typeface="Arial Narrow" panose="020B0606020202030204" pitchFamily="34" charset="0"/>
                          <a:ea typeface="Calibri" panose="020F0502020204030204" pitchFamily="34" charset="0"/>
                          <a:cs typeface="Arial" panose="020B0604020202020204" pitchFamily="34" charset="0"/>
                        </a:rPr>
                        <a:t>Impact statement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E0B3"/>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Sustainable </a:t>
                      </a:r>
                      <a:r>
                        <a:rPr lang="en-GB" sz="1100" dirty="0">
                          <a:effectLst/>
                          <a:latin typeface="Arial Narrow" panose="020B0606020202030204" pitchFamily="34" charset="0"/>
                          <a:ea typeface="Calibri" panose="020F0502020204030204" pitchFamily="34" charset="0"/>
                          <a:cs typeface="Arial" panose="020B0604020202020204" pitchFamily="34" charset="0"/>
                        </a:rPr>
                        <a:t>SMMEs and Co-operatives contributing meaningfully to the economy.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95722860"/>
                  </a:ext>
                </a:extLst>
              </a:tr>
            </a:tbl>
          </a:graphicData>
        </a:graphic>
      </p:graphicFrame>
      <p:pic>
        <p:nvPicPr>
          <p:cNvPr id="14" name="Picture 13">
            <a:extLst>
              <a:ext uri="{FF2B5EF4-FFF2-40B4-BE49-F238E27FC236}">
                <a16:creationId xmlns:a16="http://schemas.microsoft.com/office/drawing/2014/main" xmlns="" id="{123EF9B3-0D03-4F21-8079-83B14235C5B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2A197C70-B452-471A-8A47-1C496ED2B906}"/>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21</a:t>
            </a:r>
          </a:p>
        </p:txBody>
      </p:sp>
      <p:graphicFrame>
        <p:nvGraphicFramePr>
          <p:cNvPr id="9" name="Table 8">
            <a:extLst>
              <a:ext uri="{FF2B5EF4-FFF2-40B4-BE49-F238E27FC236}">
                <a16:creationId xmlns:a16="http://schemas.microsoft.com/office/drawing/2014/main" xmlns="" id="{84C73DFD-BDBD-4396-9695-9E619771A8A8}"/>
              </a:ext>
            </a:extLst>
          </p:cNvPr>
          <p:cNvGraphicFramePr>
            <a:graphicFrameLocks noGrp="1"/>
          </p:cNvGraphicFramePr>
          <p:nvPr>
            <p:extLst>
              <p:ext uri="{D42A27DB-BD31-4B8C-83A1-F6EECF244321}">
                <p14:modId xmlns:p14="http://schemas.microsoft.com/office/powerpoint/2010/main" xmlns="" val="2707537430"/>
              </p:ext>
            </p:extLst>
          </p:nvPr>
        </p:nvGraphicFramePr>
        <p:xfrm>
          <a:off x="47625" y="990600"/>
          <a:ext cx="9069387" cy="4813522"/>
        </p:xfrm>
        <a:graphic>
          <a:graphicData uri="http://schemas.openxmlformats.org/drawingml/2006/table">
            <a:tbl>
              <a:tblPr/>
              <a:tblGrid>
                <a:gridCol w="1476375">
                  <a:extLst>
                    <a:ext uri="{9D8B030D-6E8A-4147-A177-3AD203B41FA5}">
                      <a16:colId xmlns:a16="http://schemas.microsoft.com/office/drawing/2014/main" xmlns="" val="1242408678"/>
                    </a:ext>
                  </a:extLst>
                </a:gridCol>
                <a:gridCol w="2438400">
                  <a:extLst>
                    <a:ext uri="{9D8B030D-6E8A-4147-A177-3AD203B41FA5}">
                      <a16:colId xmlns:a16="http://schemas.microsoft.com/office/drawing/2014/main" xmlns="" val="920713128"/>
                    </a:ext>
                  </a:extLst>
                </a:gridCol>
                <a:gridCol w="2372519">
                  <a:extLst>
                    <a:ext uri="{9D8B030D-6E8A-4147-A177-3AD203B41FA5}">
                      <a16:colId xmlns:a16="http://schemas.microsoft.com/office/drawing/2014/main" xmlns="" val="1635116049"/>
                    </a:ext>
                  </a:extLst>
                </a:gridCol>
                <a:gridCol w="2782093">
                  <a:extLst>
                    <a:ext uri="{9D8B030D-6E8A-4147-A177-3AD203B41FA5}">
                      <a16:colId xmlns:a16="http://schemas.microsoft.com/office/drawing/2014/main" xmlns="" val="2590558410"/>
                    </a:ext>
                  </a:extLst>
                </a:gridCol>
              </a:tblGrid>
              <a:tr h="317722">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 INDICATOR</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BASELINE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kern="1200"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rPr>
                        <a:t>FIVE YEAR TARGET</a:t>
                      </a:r>
                    </a:p>
                  </a:txBody>
                  <a:tcPr marL="18738" marR="18738" marT="0" marB="0"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extLst>
                  <a:ext uri="{0D108BD9-81ED-4DB2-BD59-A6C34878D82A}">
                    <a16:rowId xmlns:a16="http://schemas.microsoft.com/office/drawing/2014/main" xmlns="" val="2830702104"/>
                  </a:ext>
                </a:extLst>
              </a:tr>
              <a:tr h="990600">
                <a:tc rowSpan="2">
                  <a:txBody>
                    <a:bodyPr/>
                    <a:lstStyle/>
                    <a:p>
                      <a:pPr algn="l"/>
                      <a:r>
                        <a:rPr lang="en-GB" sz="1000" b="0" i="0" u="none" strike="noStrike" kern="1200" baseline="0" dirty="0">
                          <a:solidFill>
                            <a:srgbClr val="000000"/>
                          </a:solidFill>
                          <a:latin typeface="ArialMT"/>
                          <a:cs typeface="Calibri" panose="020F0502020204030204" pitchFamily="34" charset="0"/>
                          <a:sym typeface="Calibri" panose="020F0502020204030204" pitchFamily="34" charset="0"/>
                        </a:rPr>
                        <a:t>3. </a:t>
                      </a:r>
                      <a:r>
                        <a:rPr lang="en-GB" sz="1000" b="0" i="0" u="none" strike="noStrike" baseline="0" dirty="0">
                          <a:latin typeface="ArialMT"/>
                        </a:rPr>
                        <a:t>Scaled-Up and coordinated support</a:t>
                      </a:r>
                    </a:p>
                    <a:p>
                      <a:pPr algn="l"/>
                      <a:r>
                        <a:rPr lang="en-ZA" sz="1000" b="0" i="0" u="none" strike="noStrike" baseline="0" dirty="0">
                          <a:latin typeface="ArialMT"/>
                        </a:rPr>
                        <a:t>for SMMEs, Co-operatives, Village</a:t>
                      </a:r>
                    </a:p>
                    <a:p>
                      <a:pPr algn="l"/>
                      <a:r>
                        <a:rPr lang="en-ZA" sz="1000" b="0" i="0" u="none" strike="noStrike" baseline="0" dirty="0">
                          <a:latin typeface="ArialMT"/>
                        </a:rPr>
                        <a:t>and Township economies.</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3.1 Number of Annual Impact assessment Reports on the performance evaluation of existing incubation centres and digital hubs prioritising Townships and Rural areas.</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indent="-228600"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Four (4) incubation centres/digital </a:t>
                      </a: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hubs in townships and rural areas </a:t>
                      </a: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established.</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algn="l" defTabSz="914400" rtl="0" eaLnBrk="1" latinLnBrk="0" hangingPunct="1">
                        <a:spcBef>
                          <a:spcPts val="0"/>
                        </a:spcBef>
                        <a:spcAft>
                          <a:spcPts val="0"/>
                        </a:spcAft>
                        <a:buSzPct val="100000"/>
                        <a:buFont typeface="Arial" panose="020B0604020202020204" pitchFamily="34" charset="0"/>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Four (4) Annual Impact Assessment Reports on</a:t>
                      </a:r>
                    </a:p>
                    <a:p>
                      <a:pPr marL="47625" algn="l" defTabSz="914400" rtl="0" eaLnBrk="1" latinLnBrk="0" hangingPunct="1">
                        <a:spcBef>
                          <a:spcPts val="0"/>
                        </a:spcBef>
                        <a:spcAft>
                          <a:spcPts val="0"/>
                        </a:spcAft>
                        <a:buSzPct val="100000"/>
                        <a:buFont typeface="Arial" panose="020B0604020202020204" pitchFamily="34" charset="0"/>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the performance evaluation of existing incubation centres and digital hubs prioritising Townships </a:t>
                      </a: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and Rural areas.</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13471849"/>
                  </a:ext>
                </a:extLst>
              </a:tr>
              <a:tr h="533400">
                <a:tc vMerge="1">
                  <a:txBody>
                    <a:bodyPr/>
                    <a:lstStyle/>
                    <a:p>
                      <a:pPr algn="l"/>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3.2 Approved SMME Support Plan aligned with </a:t>
                      </a:r>
                      <a:r>
                        <a:rPr lang="en-ZA"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rPr>
                        <a:t>the District Development Model.</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indent="-228600"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New Indicator.</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algn="l" defTabSz="914400" rtl="0" eaLnBrk="1" latinLnBrk="0" hangingPunct="1">
                        <a:spcBef>
                          <a:spcPts val="0"/>
                        </a:spcBef>
                        <a:spcAft>
                          <a:spcPts val="0"/>
                        </a:spcAft>
                        <a:buSzPct val="100000"/>
                        <a:buFont typeface="Arial" panose="020B0604020202020204" pitchFamily="34" charset="0"/>
                      </a:pPr>
                      <a:r>
                        <a:rPr kumimoji="0" lang="en-GB"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SMME Support Plan aligned with the District</a:t>
                      </a:r>
                    </a:p>
                    <a:p>
                      <a:pPr marL="47625" algn="l" defTabSz="914400" rtl="0" eaLnBrk="1" latinLnBrk="0" hangingPunct="1">
                        <a:spcBef>
                          <a:spcPts val="0"/>
                        </a:spcBef>
                        <a:spcAft>
                          <a:spcPts val="0"/>
                        </a:spcAft>
                        <a:buSzPct val="100000"/>
                        <a:buFont typeface="Arial" panose="020B0604020202020204" pitchFamily="34" charset="0"/>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Development Model implemented.</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167803223"/>
                  </a:ext>
                </a:extLst>
              </a:tr>
              <a:tr h="53340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MT"/>
                          <a:cs typeface="Calibri" panose="020F0502020204030204" pitchFamily="34" charset="0"/>
                          <a:sym typeface="Calibri" panose="020F0502020204030204" pitchFamily="34" charset="0"/>
                        </a:rPr>
                        <a:t>4. Expanded </a:t>
                      </a:r>
                      <a:r>
                        <a:rPr kumimoji="0" lang="en-GB" sz="1000" b="0" i="0" u="none" strike="noStrike" kern="1200" cap="none" spc="0" normalizeH="0" baseline="0" noProof="0" dirty="0">
                          <a:ln>
                            <a:noFill/>
                          </a:ln>
                          <a:solidFill>
                            <a:prstClr val="black"/>
                          </a:solidFill>
                          <a:effectLst/>
                          <a:uLnTx/>
                          <a:uFillTx/>
                          <a:latin typeface="ArialMT"/>
                          <a:cs typeface="+mn-cs"/>
                        </a:rPr>
                        <a:t>access to financial </a:t>
                      </a:r>
                      <a:r>
                        <a:rPr kumimoji="0" lang="en-ZA" sz="1000" b="0" i="0" u="none" strike="noStrike" kern="1200" cap="none" spc="0" normalizeH="0" baseline="0" noProof="0" dirty="0">
                          <a:ln>
                            <a:noFill/>
                          </a:ln>
                          <a:solidFill>
                            <a:prstClr val="black"/>
                          </a:solidFill>
                          <a:effectLst/>
                          <a:uLnTx/>
                          <a:uFillTx/>
                          <a:latin typeface="ArialMT"/>
                          <a:cs typeface="+mn-cs"/>
                        </a:rPr>
                        <a:t>and non-financial support and implemented responsive </a:t>
                      </a:r>
                      <a:r>
                        <a:rPr kumimoji="0" lang="en-GB" sz="1000" b="0" i="0" u="none" strike="noStrike" kern="1200" cap="none" spc="0" normalizeH="0" baseline="0" noProof="0" dirty="0">
                          <a:ln>
                            <a:noFill/>
                          </a:ln>
                          <a:solidFill>
                            <a:prstClr val="black"/>
                          </a:solidFill>
                          <a:effectLst/>
                          <a:uLnTx/>
                          <a:uFillTx/>
                          <a:latin typeface="ArialMT"/>
                          <a:cs typeface="+mn-cs"/>
                        </a:rPr>
                        <a:t>programmes to new and existing </a:t>
                      </a:r>
                      <a:r>
                        <a:rPr kumimoji="0" lang="en-ZA" sz="1000" b="0" i="0" u="none" strike="noStrike" kern="1200" cap="none" spc="0" normalizeH="0" baseline="0" noProof="0" dirty="0">
                          <a:ln>
                            <a:noFill/>
                          </a:ln>
                          <a:solidFill>
                            <a:prstClr val="black"/>
                          </a:solidFill>
                          <a:effectLst/>
                          <a:uLnTx/>
                          <a:uFillTx/>
                          <a:latin typeface="ArialMT"/>
                          <a:cs typeface="+mn-cs"/>
                        </a:rPr>
                        <a:t>SMMEs and Co-operatives.</a:t>
                      </a:r>
                      <a:endParaRPr kumimoji="0" lang="en-ZA" altLang="en-US" sz="1000" b="0" i="0" u="none" strike="noStrike" kern="1200" cap="none" spc="0" normalizeH="0" baseline="0" noProof="0" dirty="0">
                        <a:ln>
                          <a:noFill/>
                        </a:ln>
                        <a:solidFill>
                          <a:prstClr val="black"/>
                        </a:solidFill>
                        <a:effectLst/>
                        <a:uLnTx/>
                        <a:uFillTx/>
                        <a:latin typeface="Arial" panose="020B0604020202020204" pitchFamily="34" charset="0"/>
                        <a:cs typeface="+mn-cs"/>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4.1. Approved SMMEs and Co-operatives </a:t>
                      </a:r>
                      <a:r>
                        <a:rPr lang="en-ZA" sz="1000" b="0" i="0" u="none" strike="noStrike" kern="1200" baseline="0" dirty="0">
                          <a:solidFill>
                            <a:srgbClr val="000000"/>
                          </a:solidFill>
                          <a:latin typeface="ArialMT"/>
                          <a:ea typeface="+mn-ea"/>
                          <a:cs typeface="Calibri" panose="020F0502020204030204" pitchFamily="34" charset="0"/>
                        </a:rPr>
                        <a:t>Funding Policy.</a:t>
                      </a:r>
                      <a:endParaRPr lang="en-US"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228600" algn="l" defTabSz="914400" rtl="0" eaLnBrk="1" fontAlgn="base" latinLnBrk="0" hangingPunct="1">
                        <a:lnSpc>
                          <a:spcPct val="100000"/>
                        </a:lnSpc>
                        <a:spcBef>
                          <a:spcPts val="700"/>
                        </a:spcBef>
                        <a:spcAft>
                          <a:spcPts val="0"/>
                        </a:spcAft>
                        <a:buClrTx/>
                        <a:buSzPct val="100000"/>
                        <a:buFont typeface="Arial" panose="020B0604020202020204" pitchFamily="34" charset="0"/>
                        <a:buNone/>
                        <a:tabLst/>
                      </a:pPr>
                      <a:r>
                        <a:rPr lang="en-ZA" sz="1000" b="0" i="0" u="none" strike="noStrike" baseline="0" dirty="0">
                          <a:latin typeface="ArialMT"/>
                        </a:rPr>
                        <a:t>New Indicator.</a:t>
                      </a:r>
                      <a:endParaRPr lang="en-ZA" altLang="en-US" sz="1000" b="0" i="0" u="none" strike="noStrike" kern="1200" baseline="0" dirty="0">
                        <a:solidFill>
                          <a:schemeClr val="tx1"/>
                        </a:solidFill>
                        <a:latin typeface="ArialMT"/>
                        <a:ea typeface="+mn-ea"/>
                        <a:cs typeface="+mn-cs"/>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SMMEs and Co-operatives Funding</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Policy Developed and Implemented.</a:t>
                      </a:r>
                    </a:p>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(At least 50% of national and provincial</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DFI financing to SMMEs).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2591660"/>
                  </a:ext>
                </a:extLst>
              </a:tr>
              <a:tr h="533400">
                <a:tc vMerge="1">
                  <a:txBody>
                    <a:bodyPr/>
                    <a:lstStyle/>
                    <a:p>
                      <a:pPr algn="l"/>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4.2. Number of youth business start-ups </a:t>
                      </a:r>
                      <a:r>
                        <a:rPr lang="en-ZA" sz="1000" b="0" i="0" u="none" strike="noStrike" kern="1200" baseline="0" dirty="0">
                          <a:solidFill>
                            <a:srgbClr val="000000"/>
                          </a:solidFill>
                          <a:latin typeface="ArialMT"/>
                          <a:ea typeface="+mn-ea"/>
                          <a:cs typeface="Calibri" panose="020F0502020204030204" pitchFamily="34" charset="0"/>
                        </a:rPr>
                        <a:t>supported.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228600" algn="l" defTabSz="914400" rtl="0" eaLnBrk="1" fontAlgn="base" latinLnBrk="0" hangingPunct="1">
                        <a:lnSpc>
                          <a:spcPct val="100000"/>
                        </a:lnSpc>
                        <a:spcBef>
                          <a:spcPts val="700"/>
                        </a:spcBef>
                        <a:spcAft>
                          <a:spcPts val="0"/>
                        </a:spcAft>
                        <a:buClrTx/>
                        <a:buSzPct val="100000"/>
                        <a:buFont typeface="Arial" panose="020B0604020202020204" pitchFamily="34" charset="0"/>
                        <a:buNone/>
                        <a:tabLst/>
                      </a:pPr>
                      <a:r>
                        <a:rPr lang="en-ZA" sz="1000" b="0" i="0" u="none" strike="noStrike" baseline="0" dirty="0">
                          <a:latin typeface="ArialMT"/>
                        </a:rPr>
                        <a:t>New Indicator.</a:t>
                      </a:r>
                      <a:endParaRPr lang="en-ZA" altLang="en-US" sz="1000" b="0" i="0" u="none" strike="noStrike" kern="1200" baseline="0" dirty="0">
                        <a:solidFill>
                          <a:schemeClr val="tx1"/>
                        </a:solidFill>
                        <a:latin typeface="ArialMT"/>
                        <a:ea typeface="+mn-ea"/>
                        <a:cs typeface="+mn-cs"/>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10 000 youth business start-ups</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Supported per annum.</a:t>
                      </a:r>
                      <a:endParaRPr lang="en-ZA" altLang="en-US" sz="1000" b="0" i="0" u="none" strike="noStrike" kern="1200" baseline="0" noProof="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86263406"/>
                  </a:ext>
                </a:extLst>
              </a:tr>
              <a:tr h="533400">
                <a:tc vMerge="1">
                  <a:txBody>
                    <a:bodyPr/>
                    <a:lstStyle/>
                    <a:p>
                      <a:pPr algn="l"/>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4.3. Number of competitive SMMEs and </a:t>
                      </a:r>
                      <a:r>
                        <a:rPr lang="en-ZA" sz="1000" b="0" i="0" u="none" strike="noStrike" kern="1200" baseline="0" dirty="0">
                          <a:solidFill>
                            <a:srgbClr val="000000"/>
                          </a:solidFill>
                          <a:latin typeface="ArialMT"/>
                          <a:ea typeface="+mn-ea"/>
                          <a:cs typeface="Calibri" panose="020F0502020204030204" pitchFamily="34" charset="0"/>
                        </a:rPr>
                        <a:t>Co-operatives supported.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228600" algn="l" defTabSz="914400" rtl="0" eaLnBrk="1" fontAlgn="base" latinLnBrk="0" hangingPunct="1">
                        <a:lnSpc>
                          <a:spcPct val="100000"/>
                        </a:lnSpc>
                        <a:spcBef>
                          <a:spcPts val="700"/>
                        </a:spcBef>
                        <a:spcAft>
                          <a:spcPts val="0"/>
                        </a:spcAft>
                        <a:buClrTx/>
                        <a:buSzPct val="100000"/>
                        <a:buFont typeface="Arial" panose="020B0604020202020204" pitchFamily="34" charset="0"/>
                        <a:buNone/>
                        <a:tabLst/>
                      </a:pPr>
                      <a:r>
                        <a:rPr lang="en-ZA" sz="1000" b="0" i="0" u="none" strike="noStrike" baseline="0" dirty="0">
                          <a:latin typeface="ArialMT"/>
                        </a:rPr>
                        <a:t>New Indicator.</a:t>
                      </a:r>
                      <a:endParaRPr lang="en-ZA" altLang="en-US" sz="1000" b="0" i="0" u="none" strike="noStrike" kern="1200" baseline="0" dirty="0">
                        <a:solidFill>
                          <a:schemeClr val="tx1"/>
                        </a:solidFill>
                        <a:latin typeface="ArialMT"/>
                        <a:ea typeface="+mn-ea"/>
                        <a:cs typeface="+mn-cs"/>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100 000 competitive small business and</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Co-operatives supported.</a:t>
                      </a:r>
                      <a:endParaRPr lang="en-ZA" altLang="en-US" sz="1000" b="0" i="0" u="none" strike="noStrike" kern="1200" baseline="0" noProof="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7019140"/>
                  </a:ext>
                </a:extLst>
              </a:tr>
              <a:tr h="533400">
                <a:tc vMerge="1">
                  <a:txBody>
                    <a:bodyPr/>
                    <a:lstStyle/>
                    <a:p>
                      <a:pPr algn="l"/>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4.4. Number of Township and Rural enterprises </a:t>
                      </a:r>
                      <a:r>
                        <a:rPr lang="en-ZA" sz="1000" b="0" i="0" u="none" strike="noStrike" kern="1200" baseline="0" dirty="0">
                          <a:solidFill>
                            <a:srgbClr val="000000"/>
                          </a:solidFill>
                          <a:latin typeface="ArialMT"/>
                          <a:ea typeface="+mn-ea"/>
                          <a:cs typeface="Calibri" panose="020F0502020204030204" pitchFamily="34" charset="0"/>
                        </a:rPr>
                        <a:t>supported.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228600" algn="l" defTabSz="914400" rtl="0" eaLnBrk="1" latinLnBrk="0" hangingPunct="1">
                        <a:spcBef>
                          <a:spcPts val="700"/>
                        </a:spcBef>
                        <a:spcAft>
                          <a:spcPts val="0"/>
                        </a:spcAft>
                        <a:buSzPct val="100000"/>
                        <a:buFont typeface="Arial" panose="020B0604020202020204" pitchFamily="34" charset="0"/>
                      </a:pPr>
                      <a:r>
                        <a:rPr lang="en-ZA" sz="1000" b="0" i="0" u="none" strike="noStrike" baseline="0" dirty="0">
                          <a:latin typeface="ArialMT"/>
                        </a:rPr>
                        <a:t>New Indicator.</a:t>
                      </a:r>
                      <a:endParaRPr lang="en-ZA" altLang="en-US" sz="1000" b="0" i="0" u="none" strike="noStrike" kern="1200" baseline="0" dirty="0">
                        <a:solidFill>
                          <a:schemeClr val="tx1"/>
                        </a:solidFill>
                        <a:latin typeface="ArialMT"/>
                        <a:ea typeface="+mn-ea"/>
                        <a:cs typeface="+mn-cs"/>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MT"/>
                          <a:ea typeface="+mn-ea"/>
                          <a:cs typeface="Calibri" panose="020F0502020204030204" pitchFamily="34" charset="0"/>
                        </a:rPr>
                        <a:t>100 000 Township and Rural enterprises</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MT"/>
                          <a:ea typeface="+mn-ea"/>
                          <a:cs typeface="Calibri" panose="020F0502020204030204" pitchFamily="34" charset="0"/>
                        </a:rPr>
                        <a:t>supported.</a:t>
                      </a:r>
                      <a:endParaRPr lang="en-ZA" altLang="en-US" sz="1000" b="0" i="0" u="none" strike="noStrike" kern="1200" baseline="0" dirty="0">
                        <a:solidFill>
                          <a:srgbClr val="000000"/>
                        </a:solidFill>
                        <a:latin typeface="ArialMT"/>
                        <a:ea typeface="+mn-ea"/>
                        <a:cs typeface="Calibri" panose="020F050202020403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73578887"/>
                  </a:ext>
                </a:extLst>
              </a:tr>
              <a:tr h="533400">
                <a:tc>
                  <a:txBody>
                    <a:bodyPr/>
                    <a:lstStyle/>
                    <a:p>
                      <a:pPr algn="l"/>
                      <a:r>
                        <a:rPr lang="en-GB" sz="1000" b="0" i="0" u="none" strike="noStrike" kern="1200" baseline="0" dirty="0">
                          <a:solidFill>
                            <a:srgbClr val="000000"/>
                          </a:solidFill>
                          <a:latin typeface="Arial" panose="020B0604020202020204" pitchFamily="34" charset="0"/>
                          <a:cs typeface="Arial" panose="020B0604020202020204" pitchFamily="34" charset="0"/>
                          <a:sym typeface="Calibri" panose="020F0502020204030204" pitchFamily="34" charset="0"/>
                        </a:rPr>
                        <a:t>5. Reduced </a:t>
                      </a:r>
                      <a:r>
                        <a:rPr lang="en-GB" sz="1000" b="0" i="0" u="none" strike="noStrike" baseline="0" dirty="0">
                          <a:latin typeface="Arial" panose="020B0604020202020204" pitchFamily="34" charset="0"/>
                          <a:cs typeface="Arial" panose="020B0604020202020204" pitchFamily="34" charset="0"/>
                        </a:rPr>
                        <a:t>regulatory burdens for </a:t>
                      </a:r>
                      <a:r>
                        <a:rPr lang="en-ZA" sz="1000" b="0" i="0" u="none" strike="noStrike" baseline="0" dirty="0">
                          <a:latin typeface="Arial" panose="020B0604020202020204" pitchFamily="34" charset="0"/>
                          <a:cs typeface="Arial" panose="020B0604020202020204" pitchFamily="34" charset="0"/>
                        </a:rPr>
                        <a:t>Small Enterprises.</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 panose="020B0604020202020204" pitchFamily="34" charset="0"/>
                          <a:ea typeface="+mn-ea"/>
                          <a:cs typeface="Arial" panose="020B0604020202020204" pitchFamily="34" charset="0"/>
                        </a:rPr>
                        <a:t>5.1 National Small Enterprise Act amended through the legislative process and Small </a:t>
                      </a:r>
                      <a:r>
                        <a:rPr lang="en-ZA" sz="1000" b="0" i="0" u="none" strike="noStrike" kern="1200" baseline="0" dirty="0">
                          <a:solidFill>
                            <a:srgbClr val="000000"/>
                          </a:solidFill>
                          <a:latin typeface="Arial" panose="020B0604020202020204" pitchFamily="34" charset="0"/>
                          <a:ea typeface="+mn-ea"/>
                          <a:cs typeface="Arial" panose="020B0604020202020204" pitchFamily="34" charset="0"/>
                        </a:rPr>
                        <a:t>Enterprise Ombud Service established.</a:t>
                      </a:r>
                      <a:endParaRPr lang="en-ZA" altLang="en-US"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1450" indent="-171450" algn="l">
                        <a:buFont typeface="Arial" panose="020B0604020202020204" pitchFamily="34" charset="0"/>
                        <a:buChar char="•"/>
                      </a:pPr>
                      <a:r>
                        <a:rPr lang="en-ZA" sz="1000" b="0" i="0" u="none" strike="noStrike" baseline="0" dirty="0">
                          <a:latin typeface="Arial" panose="020B0604020202020204" pitchFamily="34" charset="0"/>
                          <a:cs typeface="Arial" panose="020B0604020202020204" pitchFamily="34" charset="0"/>
                        </a:rPr>
                        <a:t>National Small Enterprise Act.</a:t>
                      </a:r>
                    </a:p>
                    <a:p>
                      <a:pPr marL="171450" indent="-171450" algn="l">
                        <a:buFont typeface="Arial" panose="020B0604020202020204" pitchFamily="34" charset="0"/>
                        <a:buChar char="•"/>
                      </a:pPr>
                      <a:r>
                        <a:rPr lang="en-ZA" sz="1000" b="0" i="0" u="none" strike="noStrike" baseline="0" dirty="0">
                          <a:latin typeface="Arial" panose="020B0604020202020204" pitchFamily="34" charset="0"/>
                          <a:cs typeface="Arial" panose="020B0604020202020204" pitchFamily="34" charset="0"/>
                        </a:rPr>
                        <a:t>Positions papers.</a:t>
                      </a:r>
                    </a:p>
                    <a:p>
                      <a:pPr marL="171450" indent="-171450" algn="l">
                        <a:buFont typeface="Arial" panose="020B0604020202020204" pitchFamily="34" charset="0"/>
                        <a:buChar char="•"/>
                      </a:pPr>
                      <a:r>
                        <a:rPr lang="en-ZA" sz="1000" b="0" i="0" u="none" strike="noStrike" baseline="0" dirty="0">
                          <a:latin typeface="Arial" panose="020B0604020202020204" pitchFamily="34" charset="0"/>
                          <a:cs typeface="Arial" panose="020B0604020202020204" pitchFamily="34" charset="0"/>
                        </a:rPr>
                        <a:t>Draft proclaimed Bill Enterprise Ombud service.</a:t>
                      </a:r>
                      <a:endParaRPr lang="en-ZA" altLang="en-US" sz="1000" b="0" i="0" u="none" strike="noStrike" kern="1200" baseline="0" dirty="0">
                        <a:solidFill>
                          <a:schemeClr val="tx1"/>
                        </a:solidFill>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 panose="020B0604020202020204" pitchFamily="34" charset="0"/>
                          <a:ea typeface="+mn-ea"/>
                          <a:cs typeface="Arial" panose="020B0604020202020204" pitchFamily="34" charset="0"/>
                        </a:rPr>
                        <a:t>Implementation of the National Small</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 panose="020B0604020202020204" pitchFamily="34" charset="0"/>
                          <a:ea typeface="+mn-ea"/>
                          <a:cs typeface="Arial" panose="020B0604020202020204" pitchFamily="34" charset="0"/>
                        </a:rPr>
                        <a:t>Enterprise Act monitored.</a:t>
                      </a:r>
                    </a:p>
                    <a:p>
                      <a:pPr marL="277813" indent="-228600" algn="l" defTabSz="914400" rtl="0" eaLnBrk="1" latinLnBrk="0" hangingPunct="1">
                        <a:spcBef>
                          <a:spcPts val="0"/>
                        </a:spcBef>
                        <a:buSzPct val="100000"/>
                        <a:buFont typeface="Arial" panose="020B0604020202020204" pitchFamily="34" charset="0"/>
                      </a:pPr>
                      <a:endParaRPr lang="en-GB" sz="1000" b="0" i="0" u="none" strike="noStrike" baseline="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000" b="0" i="0" u="none" strike="noStrike" baseline="0" dirty="0">
                          <a:latin typeface="Arial" panose="020B0604020202020204" pitchFamily="34" charset="0"/>
                          <a:cs typeface="Arial" panose="020B0604020202020204" pitchFamily="34" charset="0"/>
                        </a:rPr>
                        <a:t>The Small Enterprise Ombud Service </a:t>
                      </a:r>
                      <a:r>
                        <a:rPr lang="en-ZA" sz="1000" b="0" i="0" u="none" strike="noStrike" baseline="0" dirty="0">
                          <a:latin typeface="Arial" panose="020B0604020202020204" pitchFamily="34" charset="0"/>
                          <a:cs typeface="Arial" panose="020B0604020202020204" pitchFamily="34" charset="0"/>
                        </a:rPr>
                        <a:t>established and implementation monitored.</a:t>
                      </a:r>
                      <a:endParaRPr lang="en-ZA" altLang="en-US"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929899458"/>
                  </a:ext>
                </a:extLst>
              </a:tr>
            </a:tbl>
          </a:graphicData>
        </a:graphic>
      </p:graphicFrame>
    </p:spTree>
    <p:extLst>
      <p:ext uri="{BB962C8B-B14F-4D97-AF65-F5344CB8AC3E}">
        <p14:creationId xmlns:p14="http://schemas.microsoft.com/office/powerpoint/2010/main" xmlns="" val="210008651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33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57150" y="59186"/>
            <a:ext cx="89820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0" cap="none" spc="0" normalizeH="0" baseline="0" noProof="0" dirty="0">
                <a:ln>
                  <a:noFill/>
                </a:ln>
                <a:solidFill>
                  <a:prstClr val="white"/>
                </a:solidFill>
                <a:effectLst/>
                <a:uLnTx/>
                <a:uFillTx/>
                <a:latin typeface="Arial" panose="020B0604020202020204" pitchFamily="34" charset="0"/>
                <a:cs typeface="Calibri"/>
                <a:sym typeface="Calibri" panose="020F0502020204030204" pitchFamily="34" charset="0"/>
              </a:rPr>
              <a:t>REVISED 2020-25 STRATEGIC PLAN</a:t>
            </a:r>
            <a:endParaRPr kumimoji="0" lang="en-ZA" sz="2400" b="1" i="0" u="none" strike="noStrike" kern="0" cap="none" spc="0" normalizeH="0" baseline="0" noProof="0" dirty="0">
              <a:ln>
                <a:noFill/>
              </a:ln>
              <a:solidFill>
                <a:prstClr val="white"/>
              </a:solidFill>
              <a:effectLst/>
              <a:uLnTx/>
              <a:uFillTx/>
              <a:latin typeface="Arial" panose="020B0604020202020204" pitchFamily="34" charset="0"/>
              <a:cs typeface="Calibri"/>
            </a:endParaRPr>
          </a:p>
        </p:txBody>
      </p:sp>
      <p:graphicFrame>
        <p:nvGraphicFramePr>
          <p:cNvPr id="12" name="Table 11">
            <a:extLst>
              <a:ext uri="{FF2B5EF4-FFF2-40B4-BE49-F238E27FC236}">
                <a16:creationId xmlns:a16="http://schemas.microsoft.com/office/drawing/2014/main" xmlns="" id="{09A28090-446E-441C-B23B-1F1D9B5D34D0}"/>
              </a:ext>
            </a:extLst>
          </p:cNvPr>
          <p:cNvGraphicFramePr>
            <a:graphicFrameLocks noGrp="1"/>
          </p:cNvGraphicFramePr>
          <p:nvPr>
            <p:extLst>
              <p:ext uri="{D42A27DB-BD31-4B8C-83A1-F6EECF244321}">
                <p14:modId xmlns:p14="http://schemas.microsoft.com/office/powerpoint/2010/main" xmlns="" val="1485779807"/>
              </p:ext>
            </p:extLst>
          </p:nvPr>
        </p:nvGraphicFramePr>
        <p:xfrm>
          <a:off x="47624" y="602111"/>
          <a:ext cx="9069388" cy="228600"/>
        </p:xfrm>
        <a:graphic>
          <a:graphicData uri="http://schemas.openxmlformats.org/drawingml/2006/table">
            <a:tbl>
              <a:tblPr firstRow="1" firstCol="1" bandRow="1"/>
              <a:tblGrid>
                <a:gridCol w="2466976">
                  <a:extLst>
                    <a:ext uri="{9D8B030D-6E8A-4147-A177-3AD203B41FA5}">
                      <a16:colId xmlns:a16="http://schemas.microsoft.com/office/drawing/2014/main" xmlns="" val="1546428295"/>
                    </a:ext>
                  </a:extLst>
                </a:gridCol>
                <a:gridCol w="6602412">
                  <a:extLst>
                    <a:ext uri="{9D8B030D-6E8A-4147-A177-3AD203B41FA5}">
                      <a16:colId xmlns:a16="http://schemas.microsoft.com/office/drawing/2014/main" xmlns="" val="3439124801"/>
                    </a:ext>
                  </a:extLst>
                </a:gridCol>
              </a:tblGrid>
              <a:tr h="2286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50000"/>
                        </a:lnSpc>
                        <a:spcAft>
                          <a:spcPts val="0"/>
                        </a:spcAft>
                      </a:pPr>
                      <a:r>
                        <a:rPr lang="en-ZA" sz="1100" b="1" dirty="0">
                          <a:effectLst/>
                          <a:latin typeface="Arial Narrow" panose="020B0606020202030204" pitchFamily="34" charset="0"/>
                          <a:ea typeface="Calibri" panose="020F0502020204030204" pitchFamily="34" charset="0"/>
                          <a:cs typeface="Arial" panose="020B0604020202020204" pitchFamily="34" charset="0"/>
                        </a:rPr>
                        <a:t>Impact statement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5E0B3"/>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l">
                        <a:lnSpc>
                          <a:spcPct val="115000"/>
                        </a:lnSpc>
                        <a:spcAft>
                          <a:spcPts val="0"/>
                        </a:spcAft>
                      </a:pPr>
                      <a:r>
                        <a:rPr lang="en-ZA" sz="1100" dirty="0">
                          <a:effectLst/>
                          <a:latin typeface="Arial Narrow" panose="020B0606020202030204" pitchFamily="34" charset="0"/>
                          <a:ea typeface="Calibri" panose="020F0502020204030204" pitchFamily="34" charset="0"/>
                          <a:cs typeface="Arial" panose="020B0604020202020204" pitchFamily="34" charset="0"/>
                        </a:rPr>
                        <a:t>Sustainable </a:t>
                      </a:r>
                      <a:r>
                        <a:rPr lang="en-GB" sz="1100" dirty="0">
                          <a:effectLst/>
                          <a:latin typeface="Arial Narrow" panose="020B0606020202030204" pitchFamily="34" charset="0"/>
                          <a:ea typeface="Calibri" panose="020F0502020204030204" pitchFamily="34" charset="0"/>
                          <a:cs typeface="Arial" panose="020B0604020202020204" pitchFamily="34" charset="0"/>
                        </a:rPr>
                        <a:t>SMMEs and Co-operatives contributing meaningfully to the economy.</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95722860"/>
                  </a:ext>
                </a:extLst>
              </a:tr>
            </a:tbl>
          </a:graphicData>
        </a:graphic>
      </p:graphicFrame>
      <p:pic>
        <p:nvPicPr>
          <p:cNvPr id="11" name="Picture 10">
            <a:extLst>
              <a:ext uri="{FF2B5EF4-FFF2-40B4-BE49-F238E27FC236}">
                <a16:creationId xmlns:a16="http://schemas.microsoft.com/office/drawing/2014/main" xmlns="" id="{614C6638-E2F3-47EE-BAE2-686DC150167E}"/>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Slide Number Placeholder 1">
            <a:extLst>
              <a:ext uri="{FF2B5EF4-FFF2-40B4-BE49-F238E27FC236}">
                <a16:creationId xmlns:a16="http://schemas.microsoft.com/office/drawing/2014/main" xmlns="" id="{422426D0-AE73-4ACE-BDA3-53AE864A8E56}"/>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22</a:t>
            </a:r>
          </a:p>
        </p:txBody>
      </p:sp>
      <p:graphicFrame>
        <p:nvGraphicFramePr>
          <p:cNvPr id="9" name="Table 8">
            <a:extLst>
              <a:ext uri="{FF2B5EF4-FFF2-40B4-BE49-F238E27FC236}">
                <a16:creationId xmlns:a16="http://schemas.microsoft.com/office/drawing/2014/main" xmlns="" id="{5298D16B-4A8C-4CC7-B71F-E849D4E2466C}"/>
              </a:ext>
            </a:extLst>
          </p:cNvPr>
          <p:cNvGraphicFramePr>
            <a:graphicFrameLocks noGrp="1"/>
          </p:cNvGraphicFramePr>
          <p:nvPr>
            <p:extLst>
              <p:ext uri="{D42A27DB-BD31-4B8C-83A1-F6EECF244321}">
                <p14:modId xmlns:p14="http://schemas.microsoft.com/office/powerpoint/2010/main" xmlns="" val="2289884106"/>
              </p:ext>
            </p:extLst>
          </p:nvPr>
        </p:nvGraphicFramePr>
        <p:xfrm>
          <a:off x="47625" y="899422"/>
          <a:ext cx="9069387" cy="3365722"/>
        </p:xfrm>
        <a:graphic>
          <a:graphicData uri="http://schemas.openxmlformats.org/drawingml/2006/table">
            <a:tbl>
              <a:tblPr/>
              <a:tblGrid>
                <a:gridCol w="1552575">
                  <a:extLst>
                    <a:ext uri="{9D8B030D-6E8A-4147-A177-3AD203B41FA5}">
                      <a16:colId xmlns:a16="http://schemas.microsoft.com/office/drawing/2014/main" xmlns="" val="1242408678"/>
                    </a:ext>
                  </a:extLst>
                </a:gridCol>
                <a:gridCol w="2286000">
                  <a:extLst>
                    <a:ext uri="{9D8B030D-6E8A-4147-A177-3AD203B41FA5}">
                      <a16:colId xmlns:a16="http://schemas.microsoft.com/office/drawing/2014/main" xmlns="" val="920713128"/>
                    </a:ext>
                  </a:extLst>
                </a:gridCol>
                <a:gridCol w="2448719">
                  <a:extLst>
                    <a:ext uri="{9D8B030D-6E8A-4147-A177-3AD203B41FA5}">
                      <a16:colId xmlns:a16="http://schemas.microsoft.com/office/drawing/2014/main" xmlns="" val="1635116049"/>
                    </a:ext>
                  </a:extLst>
                </a:gridCol>
                <a:gridCol w="2782093">
                  <a:extLst>
                    <a:ext uri="{9D8B030D-6E8A-4147-A177-3AD203B41FA5}">
                      <a16:colId xmlns:a16="http://schemas.microsoft.com/office/drawing/2014/main" xmlns="" val="2590558410"/>
                    </a:ext>
                  </a:extLst>
                </a:gridCol>
              </a:tblGrid>
              <a:tr h="317722">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OUTCOME INDICATOR</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rPr>
                        <a:t>BASELINE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ZA" altLang="en-US" sz="1000" b="1" i="0" u="none" strike="noStrike" kern="1200"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rPr>
                        <a:t>FIVE YEAR TARGET</a:t>
                      </a:r>
                    </a:p>
                  </a:txBody>
                  <a:tcPr marL="18738" marR="18738" marT="0" marB="0"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0B3"/>
                    </a:solidFill>
                  </a:tcPr>
                </a:tc>
                <a:extLst>
                  <a:ext uri="{0D108BD9-81ED-4DB2-BD59-A6C34878D82A}">
                    <a16:rowId xmlns:a16="http://schemas.microsoft.com/office/drawing/2014/main" xmlns="" val="2830702104"/>
                  </a:ext>
                </a:extLst>
              </a:tr>
              <a:tr h="990600">
                <a:tc>
                  <a:txBody>
                    <a:bodyPr/>
                    <a:lstStyle>
                      <a:lvl1pPr marL="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r>
                        <a:rPr lang="en-ZA" sz="1000" b="0" i="0" u="none" strike="noStrike" baseline="0" dirty="0">
                          <a:latin typeface="Arial" panose="020B0604020202020204" pitchFamily="34" charset="0"/>
                          <a:cs typeface="Arial" panose="020B0604020202020204" pitchFamily="34" charset="0"/>
                        </a:rPr>
                        <a:t>6. Improved Governance and Compliance.</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77813" indent="-228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0"/>
                        </a:spcBef>
                        <a:buSzPct val="100000"/>
                        <a:buFont typeface="Arial" panose="020B0604020202020204" pitchFamily="34" charset="0"/>
                      </a:pPr>
                      <a:r>
                        <a:rPr lang="en-ZA" sz="1000" b="0" i="0" u="none" strike="noStrike" baseline="0" dirty="0">
                          <a:latin typeface="Arial" panose="020B0604020202020204" pitchFamily="34" charset="0"/>
                          <a:cs typeface="Arial" panose="020B0604020202020204" pitchFamily="34" charset="0"/>
                        </a:rPr>
                        <a:t>6.1. Audited Annual Report.</a:t>
                      </a:r>
                      <a:endParaRPr lang="en-US" altLang="en-US"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9213"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algn="l"/>
                      <a:r>
                        <a:rPr lang="en-ZA" sz="1000" b="0" i="0" u="none" strike="noStrike" baseline="0" dirty="0">
                          <a:latin typeface="Arial" panose="020B0604020202020204" pitchFamily="34" charset="0"/>
                          <a:cs typeface="Arial" panose="020B0604020202020204" pitchFamily="34" charset="0"/>
                        </a:rPr>
                        <a:t>• Average percentage spent </a:t>
                      </a:r>
                      <a:r>
                        <a:rPr lang="en-GB" sz="1000" b="0" i="0" u="none" strike="noStrike" baseline="0" dirty="0">
                          <a:latin typeface="Arial" panose="020B0604020202020204" pitchFamily="34" charset="0"/>
                          <a:cs typeface="Arial" panose="020B0604020202020204" pitchFamily="34" charset="0"/>
                        </a:rPr>
                        <a:t>(95.6%) over 4 years (2015/16 - </a:t>
                      </a:r>
                      <a:r>
                        <a:rPr lang="en-ZA" sz="1000" b="0" i="0" u="none" strike="noStrike" baseline="0" dirty="0">
                          <a:latin typeface="Arial" panose="020B0604020202020204" pitchFamily="34" charset="0"/>
                          <a:cs typeface="Arial" panose="020B0604020202020204" pitchFamily="34" charset="0"/>
                        </a:rPr>
                        <a:t>2018/19).</a:t>
                      </a:r>
                    </a:p>
                    <a:p>
                      <a:pPr algn="l"/>
                      <a:r>
                        <a:rPr lang="en-ZA" sz="1000" b="0" i="0" u="none" strike="noStrike" baseline="0" dirty="0">
                          <a:latin typeface="Arial" panose="020B0604020202020204" pitchFamily="34" charset="0"/>
                          <a:cs typeface="Arial" panose="020B0604020202020204" pitchFamily="34" charset="0"/>
                        </a:rPr>
                        <a:t>• Unqualified Audit Opinion.</a:t>
                      </a:r>
                    </a:p>
                    <a:p>
                      <a:pPr algn="l"/>
                      <a:r>
                        <a:rPr lang="en-GB" sz="1000" b="0" i="0" u="none" strike="noStrike" baseline="0" dirty="0">
                          <a:latin typeface="Arial" panose="020B0604020202020204" pitchFamily="34" charset="0"/>
                          <a:cs typeface="Arial" panose="020B0604020202020204" pitchFamily="34" charset="0"/>
                        </a:rPr>
                        <a:t>• Valid creditors paid in under 20 </a:t>
                      </a:r>
                      <a:r>
                        <a:rPr lang="en-ZA" sz="1000" b="0" i="0" u="none" strike="noStrike" baseline="0" dirty="0">
                          <a:latin typeface="Arial" panose="020B0604020202020204" pitchFamily="34" charset="0"/>
                          <a:cs typeface="Arial" panose="020B0604020202020204" pitchFamily="34" charset="0"/>
                        </a:rPr>
                        <a:t>days.</a:t>
                      </a:r>
                      <a:endParaRPr lang="en-ZA" altLang="en-US" sz="1000" b="0" i="0" u="none" strike="noStrike" kern="1200" baseline="0" dirty="0">
                        <a:solidFill>
                          <a:schemeClr val="tx1"/>
                        </a:solidFill>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7625"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1pPr>
                      <a:lvl2pPr marL="457200" indent="4572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2pPr>
                      <a:lvl3pPr marL="914400" indent="9144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3pPr>
                      <a:lvl4pPr marL="1371600" indent="13716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4pPr>
                      <a:lvl5pPr marL="1828800" indent="1828800" algn="l" defTabSz="914400" rtl="0" eaLnBrk="1" latinLnBrk="0" hangingPunct="1">
                        <a:spcBef>
                          <a:spcPts val="700"/>
                        </a:spcBef>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5pPr>
                      <a:lvl6pPr marL="4572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6pPr>
                      <a:lvl7pPr marL="9144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7pPr>
                      <a:lvl8pPr marL="13716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8pPr>
                      <a:lvl9pPr marL="1828800" indent="1828800" algn="l" defTabSz="914400" rtl="0" eaLnBrk="0" fontAlgn="base" latinLnBrk="0" hangingPunct="0">
                        <a:spcBef>
                          <a:spcPts val="700"/>
                        </a:spcBef>
                        <a:spcAft>
                          <a:spcPct val="0"/>
                        </a:spcAft>
                        <a:buSzPct val="100000"/>
                        <a:buFont typeface="Arial" panose="020B0604020202020204" pitchFamily="34" charset="0"/>
                        <a:defRPr sz="2800" kern="1200">
                          <a:solidFill>
                            <a:srgbClr val="000000"/>
                          </a:solidFill>
                          <a:latin typeface="Calibri" panose="020F0502020204030204" pitchFamily="34" charset="0"/>
                          <a:ea typeface="Calibri"/>
                          <a:cs typeface="Calibri" panose="020F0502020204030204" pitchFamily="34" charset="0"/>
                          <a:sym typeface="Calibri" panose="020F0502020204030204" pitchFamily="34" charset="0"/>
                        </a:defRPr>
                      </a:lvl9pPr>
                    </a:lstStyle>
                    <a:p>
                      <a:pPr marL="277813" indent="-228600" algn="l" defTabSz="914400" rtl="0" eaLnBrk="1" latinLnBrk="0" hangingPunct="1">
                        <a:spcBef>
                          <a:spcPts val="0"/>
                        </a:spcBef>
                        <a:buSzPct val="100000"/>
                        <a:buFont typeface="Arial" panose="020B0604020202020204" pitchFamily="34" charset="0"/>
                        <a:buChar char="•"/>
                      </a:pPr>
                      <a:r>
                        <a:rPr lang="en-GB" sz="1000" b="0" i="0" u="none" strike="noStrike" kern="1200" baseline="0" dirty="0">
                          <a:solidFill>
                            <a:srgbClr val="000000"/>
                          </a:solidFill>
                          <a:latin typeface="Arial" panose="020B0604020202020204" pitchFamily="34" charset="0"/>
                          <a:ea typeface="+mn-ea"/>
                          <a:cs typeface="Arial" panose="020B0604020202020204" pitchFamily="34" charset="0"/>
                        </a:rPr>
                        <a:t>Maintain the baseline target of 95.6%.</a:t>
                      </a:r>
                    </a:p>
                    <a:p>
                      <a:pPr marL="277813" indent="-228600" algn="l" defTabSz="914400" rtl="0" eaLnBrk="1" latinLnBrk="0" hangingPunct="1">
                        <a:spcBef>
                          <a:spcPts val="0"/>
                        </a:spcBef>
                        <a:buSzPct val="100000"/>
                        <a:buFont typeface="Arial" panose="020B0604020202020204" pitchFamily="34" charset="0"/>
                        <a:buChar char="•"/>
                      </a:pPr>
                      <a:r>
                        <a:rPr lang="en-GB" sz="1000" b="0" i="0" u="none" strike="noStrike" kern="1200" baseline="0" dirty="0">
                          <a:solidFill>
                            <a:srgbClr val="000000"/>
                          </a:solidFill>
                          <a:latin typeface="Arial" panose="020B0604020202020204" pitchFamily="34" charset="0"/>
                          <a:ea typeface="+mn-ea"/>
                          <a:cs typeface="Arial" panose="020B0604020202020204" pitchFamily="34" charset="0"/>
                        </a:rPr>
                        <a:t>Unqualified Audit Opinion for both financial </a:t>
                      </a:r>
                      <a:r>
                        <a:rPr lang="en-ZA" sz="1000" b="0" i="0" u="none" strike="noStrike" kern="1200" baseline="0" dirty="0">
                          <a:solidFill>
                            <a:srgbClr val="000000"/>
                          </a:solidFill>
                          <a:latin typeface="Arial" panose="020B0604020202020204" pitchFamily="34" charset="0"/>
                          <a:ea typeface="+mn-ea"/>
                          <a:cs typeface="Arial" panose="020B0604020202020204" pitchFamily="34" charset="0"/>
                        </a:rPr>
                        <a:t>and non-financial performance data maintained.</a:t>
                      </a:r>
                    </a:p>
                    <a:p>
                      <a:pPr marL="277813" indent="-228600" algn="l" defTabSz="914400" rtl="0" eaLnBrk="1" latinLnBrk="0" hangingPunct="1">
                        <a:spcBef>
                          <a:spcPts val="0"/>
                        </a:spcBef>
                        <a:buSzPct val="100000"/>
                        <a:buFont typeface="Arial" panose="020B0604020202020204" pitchFamily="34" charset="0"/>
                        <a:buChar char="•"/>
                      </a:pPr>
                      <a:r>
                        <a:rPr lang="en-US"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rPr>
                        <a:t>100% of valid creditors paid within 30 days.</a:t>
                      </a:r>
                      <a:endParaRPr lang="en-GB"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68196147"/>
                  </a:ext>
                </a:extLst>
              </a:tr>
              <a:tr h="838200">
                <a:tc rowSpan="2">
                  <a:txBody>
                    <a:bodyPr/>
                    <a:lstStyle/>
                    <a:p>
                      <a:pPr algn="l"/>
                      <a:r>
                        <a:rPr lang="en-ZA" sz="1000" b="0" i="0" u="none" strike="noStrike" baseline="0" dirty="0">
                          <a:latin typeface="Arial" panose="020B0604020202020204" pitchFamily="34" charset="0"/>
                          <a:cs typeface="Arial" panose="020B0604020202020204" pitchFamily="34" charset="0"/>
                        </a:rPr>
                        <a:t>7. Improved, integrated and</a:t>
                      </a:r>
                    </a:p>
                    <a:p>
                      <a:pPr algn="l"/>
                      <a:r>
                        <a:rPr lang="en-ZA" sz="1000" b="0" i="0" u="none" strike="noStrike" baseline="0" dirty="0">
                          <a:latin typeface="Arial" panose="020B0604020202020204" pitchFamily="34" charset="0"/>
                          <a:cs typeface="Arial" panose="020B0604020202020204" pitchFamily="34" charset="0"/>
                        </a:rPr>
                        <a:t>streamlined business processes and</a:t>
                      </a:r>
                    </a:p>
                    <a:p>
                      <a:pPr algn="l"/>
                      <a:r>
                        <a:rPr lang="en-ZA" sz="1000" b="0" i="0" u="none" strike="noStrike" baseline="0" dirty="0">
                          <a:latin typeface="Arial" panose="020B0604020202020204" pitchFamily="34" charset="0"/>
                          <a:cs typeface="Arial" panose="020B0604020202020204" pitchFamily="34" charset="0"/>
                        </a:rPr>
                        <a:t>systems.</a:t>
                      </a:r>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rPr>
                        <a:t>7.1. Produced SMMEs and Co-operatives </a:t>
                      </a:r>
                      <a:r>
                        <a:rPr lang="en-ZA"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rPr>
                        <a:t>database and business process designed.</a:t>
                      </a:r>
                      <a:endParaRPr lang="en-ZA" altLang="en-US"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rPr>
                        <a:t>Centralised Integrated SMME,</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rPr>
                        <a:t>Co-operatives, Entrepreneurs,</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rPr>
                        <a:t>Informal Business Database and</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rPr>
                        <a:t>Portal Designed and Implemented.</a:t>
                      </a:r>
                      <a:endParaRPr lang="en-ZA" altLang="en-US"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 panose="020B0604020202020204" pitchFamily="34" charset="0"/>
                          <a:ea typeface="+mn-ea"/>
                          <a:cs typeface="Arial" panose="020B0604020202020204" pitchFamily="34" charset="0"/>
                        </a:rPr>
                        <a:t>SMMEs and Co-operatives database</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 panose="020B0604020202020204" pitchFamily="34" charset="0"/>
                          <a:ea typeface="+mn-ea"/>
                          <a:cs typeface="Arial" panose="020B0604020202020204" pitchFamily="34" charset="0"/>
                        </a:rPr>
                        <a:t>business processes designed and</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 panose="020B0604020202020204" pitchFamily="34" charset="0"/>
                          <a:ea typeface="+mn-ea"/>
                          <a:cs typeface="Arial" panose="020B0604020202020204" pitchFamily="34" charset="0"/>
                        </a:rPr>
                        <a:t>implemented.</a:t>
                      </a:r>
                      <a:endParaRPr lang="en-ZA" altLang="en-US"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074314849"/>
                  </a:ext>
                </a:extLst>
              </a:tr>
              <a:tr h="1219200">
                <a:tc vMerge="1">
                  <a:txBody>
                    <a:bodyPr/>
                    <a:lstStyle/>
                    <a:p>
                      <a:pPr algn="l"/>
                      <a:endParaRPr kumimoji="0" lang="en-ZA"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18738" marR="187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700"/>
                        </a:spcBef>
                        <a:spcAft>
                          <a:spcPts val="0"/>
                        </a:spcAft>
                        <a:buSzPct val="100000"/>
                        <a:buFont typeface="Arial" panose="020B0604020202020204" pitchFamily="34" charset="0"/>
                      </a:pPr>
                      <a:r>
                        <a:rPr lang="en-GB" sz="1000" b="0" i="0" u="none" strike="noStrike" kern="1200" baseline="0" dirty="0">
                          <a:solidFill>
                            <a:srgbClr val="000000"/>
                          </a:solidFill>
                          <a:latin typeface="Arial" panose="020B0604020202020204" pitchFamily="34" charset="0"/>
                          <a:ea typeface="+mn-ea"/>
                          <a:cs typeface="Arial" panose="020B0604020202020204" pitchFamily="34" charset="0"/>
                        </a:rPr>
                        <a:t>7.2 Approved action Plan on the Ease of Doing Business Ratings in the District </a:t>
                      </a:r>
                      <a:r>
                        <a:rPr lang="en-ZA" sz="1000" b="0" i="0" u="none" strike="noStrike" kern="1200" baseline="0" dirty="0">
                          <a:solidFill>
                            <a:srgbClr val="000000"/>
                          </a:solidFill>
                          <a:latin typeface="Arial" panose="020B0604020202020204" pitchFamily="34" charset="0"/>
                          <a:ea typeface="+mn-ea"/>
                          <a:cs typeface="Arial" panose="020B0604020202020204" pitchFamily="34" charset="0"/>
                        </a:rPr>
                        <a:t>Municipalities.</a:t>
                      </a:r>
                      <a:endParaRPr lang="en-ZA" altLang="en-US"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7625" marR="0" lvl="0" indent="-228600" algn="l" defTabSz="914400" rtl="0" eaLnBrk="1" fontAlgn="base" latinLnBrk="0" hangingPunct="1">
                        <a:lnSpc>
                          <a:spcPct val="100000"/>
                        </a:lnSpc>
                        <a:spcBef>
                          <a:spcPts val="0"/>
                        </a:spcBef>
                        <a:spcAft>
                          <a:spcPts val="0"/>
                        </a:spcAft>
                        <a:buClrTx/>
                        <a:buSzPct val="100000"/>
                        <a:buFont typeface="Arial" panose="020B0604020202020204" pitchFamily="34" charset="0"/>
                        <a:buNone/>
                        <a:tabLst/>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National Red Tape Reduction</a:t>
                      </a:r>
                    </a:p>
                    <a:p>
                      <a:pPr marL="47625" marR="0" lvl="0" indent="-228600" algn="l" defTabSz="914400" rtl="0" eaLnBrk="1" fontAlgn="base" latinLnBrk="0" hangingPunct="1">
                        <a:lnSpc>
                          <a:spcPct val="100000"/>
                        </a:lnSpc>
                        <a:spcBef>
                          <a:spcPts val="0"/>
                        </a:spcBef>
                        <a:spcAft>
                          <a:spcPts val="0"/>
                        </a:spcAft>
                        <a:buClrTx/>
                        <a:buSzPct val="100000"/>
                        <a:buFont typeface="Arial" panose="020B0604020202020204" pitchFamily="34" charset="0"/>
                        <a:buNone/>
                        <a:tabLst/>
                      </a:pPr>
                      <a:r>
                        <a:rPr kumimoji="0" lang="en-ZA"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rPr>
                        <a:t>Strategy.</a:t>
                      </a:r>
                      <a:endParaRPr kumimoji="0" lang="en-ZA" altLang="en-US" sz="10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rPr>
                        <a:t>Action Plan on the Ease of Doing Business</a:t>
                      </a:r>
                    </a:p>
                    <a:p>
                      <a:pPr marL="277813" indent="-228600" algn="l" defTabSz="914400" rtl="0" eaLnBrk="1" latinLnBrk="0" hangingPunct="1">
                        <a:spcBef>
                          <a:spcPts val="0"/>
                        </a:spcBef>
                        <a:buSzPct val="100000"/>
                        <a:buFont typeface="Arial" panose="020B0604020202020204" pitchFamily="34" charset="0"/>
                      </a:pPr>
                      <a:r>
                        <a:rPr lang="en-GB"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rPr>
                        <a:t>Ratings in the District Municipalities</a:t>
                      </a:r>
                    </a:p>
                    <a:p>
                      <a:pPr marL="277813" indent="-228600" algn="l" defTabSz="914400" rtl="0" eaLnBrk="1" latinLnBrk="0" hangingPunct="1">
                        <a:spcBef>
                          <a:spcPts val="0"/>
                        </a:spcBef>
                        <a:buSzPct val="100000"/>
                        <a:buFont typeface="Arial" panose="020B0604020202020204" pitchFamily="34" charset="0"/>
                      </a:pPr>
                      <a:r>
                        <a:rPr lang="en-ZA"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rPr>
                        <a:t>Monitored.</a:t>
                      </a:r>
                      <a:endParaRPr lang="en-ZA" altLang="en-US" sz="1000" b="0" i="0" u="none" strike="noStrike" kern="1200" baseline="0" dirty="0">
                        <a:solidFill>
                          <a:srgbClr val="000000"/>
                        </a:solidFill>
                        <a:latin typeface="Arial" panose="020B0604020202020204" pitchFamily="34" charset="0"/>
                        <a:ea typeface="+mn-ea"/>
                        <a:cs typeface="Arial" panose="020B0604020202020204" pitchFamily="34" charset="0"/>
                        <a:sym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862070545"/>
                  </a:ext>
                </a:extLst>
              </a:tr>
            </a:tbl>
          </a:graphicData>
        </a:graphic>
      </p:graphicFrame>
    </p:spTree>
    <p:extLst>
      <p:ext uri="{BB962C8B-B14F-4D97-AF65-F5344CB8AC3E}">
        <p14:creationId xmlns:p14="http://schemas.microsoft.com/office/powerpoint/2010/main" xmlns="" val="145982475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7216" y="2427316"/>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7200" y="2743200"/>
            <a:ext cx="8229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Calibri"/>
              </a:rPr>
              <a:t>3. 2022/23 ANNUAL PERFORMANCE PLAN</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9" name="Picture 8">
            <a:extLst>
              <a:ext uri="{FF2B5EF4-FFF2-40B4-BE49-F238E27FC236}">
                <a16:creationId xmlns:a16="http://schemas.microsoft.com/office/drawing/2014/main" xmlns="" id="{58B0C9CC-F5ED-4B29-82F4-28E275ECCC20}"/>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D928BCE6-8DD9-412D-B47E-8AF975FF08A0}"/>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23</a:t>
            </a:r>
          </a:p>
        </p:txBody>
      </p:sp>
    </p:spTree>
    <p:extLst>
      <p:ext uri="{BB962C8B-B14F-4D97-AF65-F5344CB8AC3E}">
        <p14:creationId xmlns:p14="http://schemas.microsoft.com/office/powerpoint/2010/main" xmlns="" val="38984341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7216" y="2438400"/>
            <a:ext cx="9144000" cy="1981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316" y="3013501"/>
            <a:ext cx="9091468" cy="830997"/>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rPr>
              <a:t>3 (A). MEASURING OUR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3" name="Picture 12">
            <a:extLst>
              <a:ext uri="{FF2B5EF4-FFF2-40B4-BE49-F238E27FC236}">
                <a16:creationId xmlns:a16="http://schemas.microsoft.com/office/drawing/2014/main" xmlns="" id="{54F13C8E-0778-476F-93F8-BB5C76D9A856}"/>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Slide Number Placeholder 1">
            <a:extLst>
              <a:ext uri="{FF2B5EF4-FFF2-40B4-BE49-F238E27FC236}">
                <a16:creationId xmlns:a16="http://schemas.microsoft.com/office/drawing/2014/main" xmlns="" id="{51E6C7AC-7FB5-4A66-9829-B6D580E16679}"/>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24</a:t>
            </a:r>
          </a:p>
        </p:txBody>
      </p:sp>
    </p:spTree>
    <p:extLst>
      <p:ext uri="{BB962C8B-B14F-4D97-AF65-F5344CB8AC3E}">
        <p14:creationId xmlns:p14="http://schemas.microsoft.com/office/powerpoint/2010/main" xmlns="" val="413592474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7216" y="2438400"/>
            <a:ext cx="9144000" cy="1981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316" y="3013501"/>
            <a:ext cx="8659688" cy="892552"/>
          </a:xfrm>
          <a:prstGeom prst="rect">
            <a:avLst/>
          </a:prstGeom>
          <a:noFill/>
        </p:spPr>
        <p:txBody>
          <a:bodyPr wrap="square" rtlCol="0">
            <a:spAutoFit/>
          </a:bodyPr>
          <a:lstStyle/>
          <a:p>
            <a:pPr marR="0" lvl="0" algn="ctr" defTabSz="914400" rtl="0" eaLnBrk="1" fontAlgn="auto" latinLnBrk="0" hangingPunct="0">
              <a:lnSpc>
                <a:spcPct val="100000"/>
              </a:lnSpc>
              <a:spcBef>
                <a:spcPts val="0"/>
              </a:spcBef>
              <a:spcAft>
                <a:spcPts val="0"/>
              </a:spcAft>
              <a:buClrTx/>
              <a:buSzTx/>
              <a:tabLst/>
              <a:defRPr/>
            </a:pPr>
            <a:r>
              <a:rPr kumimoji="0" lang="en-ZA"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rPr>
              <a:t>PROGRAMME 1: ADMINISTRATION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3" name="Picture 12">
            <a:extLst>
              <a:ext uri="{FF2B5EF4-FFF2-40B4-BE49-F238E27FC236}">
                <a16:creationId xmlns:a16="http://schemas.microsoft.com/office/drawing/2014/main" xmlns="" id="{35236F00-289A-4CAC-8EF0-2EEF09E32E2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Slide Number Placeholder 1">
            <a:extLst>
              <a:ext uri="{FF2B5EF4-FFF2-40B4-BE49-F238E27FC236}">
                <a16:creationId xmlns:a16="http://schemas.microsoft.com/office/drawing/2014/main" xmlns="" id="{F4B01CC7-EAFB-4E35-9DD4-19660A397D56}"/>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25</a:t>
            </a:r>
          </a:p>
        </p:txBody>
      </p:sp>
    </p:spTree>
    <p:extLst>
      <p:ext uri="{BB962C8B-B14F-4D97-AF65-F5344CB8AC3E}">
        <p14:creationId xmlns:p14="http://schemas.microsoft.com/office/powerpoint/2010/main" xmlns="" val="18681403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1: </a:t>
            </a:r>
            <a:r>
              <a:rPr kumimoji="0" lang="en-US"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Purpose, Sub-programme and sub-purpose</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4" name="Picture 13">
            <a:extLst>
              <a:ext uri="{FF2B5EF4-FFF2-40B4-BE49-F238E27FC236}">
                <a16:creationId xmlns:a16="http://schemas.microsoft.com/office/drawing/2014/main" xmlns="" id="{4E2B1E58-F897-465B-A8FB-4C5229F6658E}"/>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040DAC03-26F8-4275-BF0E-F14B7E27D66A}"/>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26</a:t>
            </a:r>
          </a:p>
        </p:txBody>
      </p:sp>
      <p:sp>
        <p:nvSpPr>
          <p:cNvPr id="10" name="Rectangle 7">
            <a:extLst>
              <a:ext uri="{FF2B5EF4-FFF2-40B4-BE49-F238E27FC236}">
                <a16:creationId xmlns:a16="http://schemas.microsoft.com/office/drawing/2014/main" xmlns="" id="{415706AC-21D7-4040-91A0-BCCF6F03E52B}"/>
              </a:ext>
            </a:extLst>
          </p:cNvPr>
          <p:cNvSpPr>
            <a:spLocks noChangeArrowheads="1"/>
          </p:cNvSpPr>
          <p:nvPr/>
        </p:nvSpPr>
        <p:spPr bwMode="auto">
          <a:xfrm>
            <a:off x="42738" y="828079"/>
            <a:ext cx="8921750" cy="4865691"/>
          </a:xfrm>
          <a:prstGeom prst="rect">
            <a:avLst/>
          </a:prstGeom>
          <a:noFill/>
          <a:ln>
            <a:noFill/>
          </a:ln>
        </p:spPr>
        <p:txBody>
          <a:bodyPr>
            <a:spAutoFit/>
          </a:bodyPr>
          <a:lstStyle>
            <a:lvl1pPr marL="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57200" marR="0" lvl="0" indent="0" algn="ctr" defTabSz="914400" rtl="0" eaLnBrk="1" fontAlgn="base" latinLnBrk="0" hangingPunct="0">
              <a:lnSpc>
                <a:spcPct val="115000"/>
              </a:lnSpc>
              <a:spcBef>
                <a:spcPts val="2400"/>
              </a:spcBef>
              <a:spcAft>
                <a:spcPts val="1800"/>
              </a:spcAft>
              <a:buClrTx/>
              <a:buSzTx/>
              <a:buFontTx/>
              <a:buNone/>
              <a:tabLst/>
              <a:defRPr/>
            </a:pPr>
            <a:r>
              <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rPr>
              <a:t>PROGRAMME ONE: ADMINISTRATION</a:t>
            </a: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sym typeface="Calibri" panose="020F0502020204030204" pitchFamily="34" charset="0"/>
              </a:rPr>
              <a:t>Purpose:</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sym typeface="Calibri" panose="020F0502020204030204" pitchFamily="34" charset="0"/>
              </a:rPr>
              <a:t> To provide strategic leadership, management and support services to the Department.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n-US" sz="1600" b="1" i="0" u="none" strike="noStrike" kern="1200" cap="small"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sym typeface="Calibri" panose="020F050202020403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small"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sym typeface="Calibri" panose="020F0502020204030204" pitchFamily="34" charset="0"/>
              </a:rPr>
              <a:t>Sub-programme and Sub-Purpose:</a:t>
            </a:r>
            <a:endParaRPr kumimoji="0" lang="en-US" sz="1600" b="1"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sym typeface="Calibri" panose="020F0502020204030204" pitchFamily="34" charset="0"/>
            </a:endParaRPr>
          </a:p>
          <a:p>
            <a:pPr marL="342900" marR="0" lvl="0" indent="-342900" algn="l" defTabSz="914400" rtl="0" eaLnBrk="1" fontAlgn="auto" latinLnBrk="0" hangingPunct="1">
              <a:lnSpc>
                <a:spcPct val="115000"/>
              </a:lnSpc>
              <a:spcBef>
                <a:spcPts val="845"/>
              </a:spcBef>
              <a:spcAft>
                <a:spcPts val="0"/>
              </a:spcAft>
              <a:buClrTx/>
              <a:buSzTx/>
              <a:buFont typeface="Symbol" panose="05050102010706020507" pitchFamily="18" charset="2"/>
              <a:buChar char=""/>
              <a:tabLst>
                <a:tab pos="1282700" algn="l"/>
                <a:tab pos="1283335" algn="l"/>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Ministry</a:t>
            </a:r>
            <a:r>
              <a:rPr kumimoji="0" lang="en-ZA" sz="1600" b="1"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t>
            </a:r>
            <a:r>
              <a:rPr kumimoji="0" lang="en-ZA" sz="1600" b="1"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to</a:t>
            </a:r>
            <a:r>
              <a:rPr kumimoji="0" lang="en-ZA"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provide</a:t>
            </a:r>
            <a:r>
              <a:rPr kumimoji="0" lang="en-ZA"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for</a:t>
            </a:r>
            <a:r>
              <a:rPr kumimoji="0" lang="en-ZA"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administrative</a:t>
            </a:r>
            <a:r>
              <a:rPr kumimoji="0" lang="en-ZA"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and</a:t>
            </a:r>
            <a:r>
              <a:rPr kumimoji="0" lang="en-ZA"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logistical</a:t>
            </a:r>
            <a:r>
              <a:rPr kumimoji="0" lang="en-ZA"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support</a:t>
            </a:r>
            <a:r>
              <a:rPr kumimoji="0" lang="en-ZA"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to</a:t>
            </a:r>
            <a:r>
              <a:rPr kumimoji="0" lang="en-ZA"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the</a:t>
            </a:r>
            <a:r>
              <a:rPr kumimoji="0" lang="en-ZA"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Minister</a:t>
            </a:r>
            <a:r>
              <a:rPr kumimoji="0" lang="en-ZA"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and</a:t>
            </a:r>
            <a:r>
              <a:rPr kumimoji="0" lang="en-ZA"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Deputy</a:t>
            </a:r>
            <a:r>
              <a:rPr kumimoji="0" lang="en-ZA"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Minister;</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endParaRPr>
          </a:p>
          <a:p>
            <a:pPr marL="342900" marR="0" lvl="0" indent="-342900" algn="l" defTabSz="914400" rtl="0" eaLnBrk="1" fontAlgn="auto" latinLnBrk="0" hangingPunct="1">
              <a:lnSpc>
                <a:spcPct val="115000"/>
              </a:lnSpc>
              <a:spcBef>
                <a:spcPts val="590"/>
              </a:spcBef>
              <a:spcAft>
                <a:spcPts val="0"/>
              </a:spcAft>
              <a:buClrTx/>
              <a:buSzTx/>
              <a:buFont typeface="Symbol" panose="05050102010706020507" pitchFamily="18" charset="2"/>
              <a:buChar char=""/>
              <a:tabLst>
                <a:tab pos="1282700" algn="l"/>
                <a:tab pos="1283335" algn="l"/>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Departmental Management (Office of the DG) –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to provide strategic leadership, management and support services to the Minister, Deputy Minister, Director-General and the</a:t>
            </a:r>
            <a:r>
              <a:rPr kumimoji="0" lang="en-ZA" sz="1600" b="0" i="0" u="none" strike="noStrike" kern="1200" cap="none" spc="-155"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Department;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endParaRPr>
          </a:p>
          <a:p>
            <a:pPr marL="342900" marR="16510" lvl="0" indent="-342900" algn="l" defTabSz="914400" rtl="0" eaLnBrk="1" fontAlgn="auto" latinLnBrk="0" hangingPunct="1">
              <a:lnSpc>
                <a:spcPct val="115000"/>
              </a:lnSpc>
              <a:spcBef>
                <a:spcPts val="590"/>
              </a:spcBef>
              <a:spcAft>
                <a:spcPts val="0"/>
              </a:spcAft>
              <a:buClrTx/>
              <a:buSzTx/>
              <a:buFont typeface="Symbol" panose="05050102010706020507" pitchFamily="18" charset="2"/>
              <a:buChar char=""/>
              <a:tabLst>
                <a:tab pos="1282700" algn="l"/>
                <a:tab pos="1283335" algn="l"/>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Corporate Management –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to provide enterprise-wide support services comprising of human resources, legal services, learning and development and transformation policy and</a:t>
            </a:r>
            <a:r>
              <a:rPr kumimoji="0" lang="en-ZA"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coordination,</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security management, facilities management and ICT.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Calibri" panose="020F0502020204030204" pitchFamily="34" charset="0"/>
            </a:endParaRPr>
          </a:p>
          <a:p>
            <a:pPr marL="342900" marR="0" lvl="0" indent="-342900" algn="l" defTabSz="914400" rtl="0" eaLnBrk="1" fontAlgn="auto" latinLnBrk="0" hangingPunct="1">
              <a:lnSpc>
                <a:spcPct val="115000"/>
              </a:lnSpc>
              <a:spcBef>
                <a:spcPts val="285"/>
              </a:spcBef>
              <a:spcAft>
                <a:spcPts val="0"/>
              </a:spcAft>
              <a:buClrTx/>
              <a:buSzTx/>
              <a:buFont typeface="Symbol" panose="05050102010706020507" pitchFamily="18" charset="2"/>
              <a:buChar char=""/>
              <a:tabLst>
                <a:tab pos="1282700" algn="l"/>
                <a:tab pos="1283335" algn="l"/>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Financial Management – </a:t>
            </a:r>
            <a:r>
              <a:rPr lang="en-ZA" sz="1600" spc="-55" dirty="0">
                <a:solidFill>
                  <a:prstClr val="black"/>
                </a:solidFill>
                <a:latin typeface="Arial" panose="020B0604020202020204" pitchFamily="34" charset="0"/>
                <a:ea typeface="Arial" panose="020B0604020202020204" pitchFamily="34" charset="0"/>
                <a:cs typeface="Times New Roman" panose="02020603050405020304" pitchFamily="18" charset="0"/>
              </a:rPr>
              <a:t>t</a:t>
            </a:r>
            <a:r>
              <a:rPr kumimoji="0" lang="en-ZA" sz="1600" b="0" i="0" u="none" strike="noStrike" kern="1200" cap="none" spc="-55"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o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provide strategic leadership and advice on supply chain, financial and asset management related services to the department</a:t>
            </a:r>
            <a:r>
              <a:rPr kumimoji="0" lang="en-ZA" sz="1600" b="0" i="0" u="none" strike="noStrike" kern="1200" cap="none" spc="-85"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sym typeface="Calibri" panose="020F0502020204030204" pitchFamily="34" charset="0"/>
              </a:rPr>
              <a:t>.</a:t>
            </a:r>
            <a:endPar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xmlns="" val="3103594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30295"/>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1: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5" name="Picture 14">
            <a:extLst>
              <a:ext uri="{FF2B5EF4-FFF2-40B4-BE49-F238E27FC236}">
                <a16:creationId xmlns:a16="http://schemas.microsoft.com/office/drawing/2014/main" xmlns="" id="{FABB1D60-07E8-426B-8371-363C5EA19E8A}"/>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6" name="Slide Number Placeholder 1">
            <a:extLst>
              <a:ext uri="{FF2B5EF4-FFF2-40B4-BE49-F238E27FC236}">
                <a16:creationId xmlns:a16="http://schemas.microsoft.com/office/drawing/2014/main" xmlns="" id="{41663205-C1C4-44BC-B08E-E99A5F9248ED}"/>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27</a:t>
            </a:r>
          </a:p>
        </p:txBody>
      </p:sp>
      <p:graphicFrame>
        <p:nvGraphicFramePr>
          <p:cNvPr id="9" name="Table 8">
            <a:extLst>
              <a:ext uri="{FF2B5EF4-FFF2-40B4-BE49-F238E27FC236}">
                <a16:creationId xmlns:a16="http://schemas.microsoft.com/office/drawing/2014/main" xmlns="" id="{06F93135-B615-406E-A4AE-6CFFDFBA5AA6}"/>
              </a:ext>
            </a:extLst>
          </p:cNvPr>
          <p:cNvGraphicFramePr>
            <a:graphicFrameLocks noGrp="1"/>
          </p:cNvGraphicFramePr>
          <p:nvPr>
            <p:extLst>
              <p:ext uri="{D42A27DB-BD31-4B8C-83A1-F6EECF244321}">
                <p14:modId xmlns:p14="http://schemas.microsoft.com/office/powerpoint/2010/main" xmlns="" val="458389655"/>
              </p:ext>
            </p:extLst>
          </p:nvPr>
        </p:nvGraphicFramePr>
        <p:xfrm>
          <a:off x="71438" y="713869"/>
          <a:ext cx="8996362" cy="5564813"/>
        </p:xfrm>
        <a:graphic>
          <a:graphicData uri="http://schemas.openxmlformats.org/drawingml/2006/table">
            <a:tbl>
              <a:tblPr firstRow="1" firstCol="1" bandRow="1"/>
              <a:tblGrid>
                <a:gridCol w="902531">
                  <a:extLst>
                    <a:ext uri="{9D8B030D-6E8A-4147-A177-3AD203B41FA5}">
                      <a16:colId xmlns:a16="http://schemas.microsoft.com/office/drawing/2014/main" xmlns="" val="1395421717"/>
                    </a:ext>
                  </a:extLst>
                </a:gridCol>
                <a:gridCol w="824520">
                  <a:extLst>
                    <a:ext uri="{9D8B030D-6E8A-4147-A177-3AD203B41FA5}">
                      <a16:colId xmlns:a16="http://schemas.microsoft.com/office/drawing/2014/main" xmlns="" val="2769389436"/>
                    </a:ext>
                  </a:extLst>
                </a:gridCol>
                <a:gridCol w="902531">
                  <a:extLst>
                    <a:ext uri="{9D8B030D-6E8A-4147-A177-3AD203B41FA5}">
                      <a16:colId xmlns:a16="http://schemas.microsoft.com/office/drawing/2014/main" xmlns="" val="2654910525"/>
                    </a:ext>
                  </a:extLst>
                </a:gridCol>
                <a:gridCol w="1246923">
                  <a:extLst>
                    <a:ext uri="{9D8B030D-6E8A-4147-A177-3AD203B41FA5}">
                      <a16:colId xmlns:a16="http://schemas.microsoft.com/office/drawing/2014/main" xmlns="" val="3840936846"/>
                    </a:ext>
                  </a:extLst>
                </a:gridCol>
                <a:gridCol w="932514">
                  <a:extLst>
                    <a:ext uri="{9D8B030D-6E8A-4147-A177-3AD203B41FA5}">
                      <a16:colId xmlns:a16="http://schemas.microsoft.com/office/drawing/2014/main" xmlns="" val="1297152969"/>
                    </a:ext>
                  </a:extLst>
                </a:gridCol>
                <a:gridCol w="1243352">
                  <a:extLst>
                    <a:ext uri="{9D8B030D-6E8A-4147-A177-3AD203B41FA5}">
                      <a16:colId xmlns:a16="http://schemas.microsoft.com/office/drawing/2014/main" xmlns="" val="1102352297"/>
                    </a:ext>
                  </a:extLst>
                </a:gridCol>
                <a:gridCol w="1010223">
                  <a:extLst>
                    <a:ext uri="{9D8B030D-6E8A-4147-A177-3AD203B41FA5}">
                      <a16:colId xmlns:a16="http://schemas.microsoft.com/office/drawing/2014/main" xmlns="" val="321534631"/>
                    </a:ext>
                  </a:extLst>
                </a:gridCol>
                <a:gridCol w="1010223">
                  <a:extLst>
                    <a:ext uri="{9D8B030D-6E8A-4147-A177-3AD203B41FA5}">
                      <a16:colId xmlns:a16="http://schemas.microsoft.com/office/drawing/2014/main" xmlns="" val="2422848191"/>
                    </a:ext>
                  </a:extLst>
                </a:gridCol>
                <a:gridCol w="923545">
                  <a:extLst>
                    <a:ext uri="{9D8B030D-6E8A-4147-A177-3AD203B41FA5}">
                      <a16:colId xmlns:a16="http://schemas.microsoft.com/office/drawing/2014/main" xmlns="" val="4036944923"/>
                    </a:ext>
                  </a:extLst>
                </a:gridCol>
              </a:tblGrid>
              <a:tr h="186837">
                <a:tc rowSpan="3">
                  <a:txBody>
                    <a:bodyPr/>
                    <a:lstStyle/>
                    <a:p>
                      <a:pPr marL="0" marR="0" algn="ctr">
                        <a:lnSpc>
                          <a:spcPct val="115000"/>
                        </a:lnSpc>
                        <a:spcBef>
                          <a:spcPts val="0"/>
                        </a:spcBef>
                        <a:spcAft>
                          <a:spcPts val="0"/>
                        </a:spcAft>
                      </a:pPr>
                      <a:r>
                        <a:rPr lang="en-ZA" sz="1100" b="1" dirty="0">
                          <a:effectLst/>
                          <a:latin typeface="Arial Narrow" panose="020B0606020202030204" pitchFamily="34" charset="0"/>
                          <a:ea typeface="Times New Roman" panose="02020603050405020304" pitchFamily="18" charset="0"/>
                          <a:cs typeface="Arial" panose="020B0604020202020204" pitchFamily="34" charset="0"/>
                        </a:rPr>
                        <a:t>Outcome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Output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Output Indicator</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6">
                  <a:txBody>
                    <a:bodyPr/>
                    <a:lstStyle/>
                    <a:p>
                      <a:pPr marL="0" marR="0" algn="ctr">
                        <a:lnSpc>
                          <a:spcPct val="115000"/>
                        </a:lnSpc>
                        <a:spcBef>
                          <a:spcPts val="0"/>
                        </a:spcBef>
                        <a:spcAft>
                          <a:spcPts val="0"/>
                        </a:spcAft>
                      </a:pPr>
                      <a:r>
                        <a:rPr lang="en-ZA" sz="11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Annual Targets</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51287750"/>
                  </a:ext>
                </a:extLst>
              </a:tr>
              <a:tr h="391838">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Audited/Actual Performance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Estimated Performance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MTEF Period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19794882"/>
                  </a:ext>
                </a:extLst>
              </a:tr>
              <a:tr h="1882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cs typeface="Arial" panose="020B0604020202020204" pitchFamily="34" charset="0"/>
                        </a:rPr>
                        <a:t>2019/20</a:t>
                      </a:r>
                      <a:endParaRPr lang="en-US" sz="1100" dirty="0">
                        <a:effectLst/>
                        <a:latin typeface="Arial Narrow" panose="020B0606020202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2020/21</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2021/22</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2022/23</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2023/24</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2024/25</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077371158"/>
                  </a:ext>
                </a:extLst>
              </a:tr>
              <a:tr h="1661409">
                <a:tc rowSpan="3">
                  <a:txBody>
                    <a:bodyPr/>
                    <a:lstStyle/>
                    <a:p>
                      <a:pPr marL="0" marR="0">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1. Improved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Governance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and Compliance.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Unqualified audit                outcome for the Department.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Unqualified</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 outcome</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non-financial</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performance</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information</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obtained.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cs typeface="Arial" panose="020B0604020202020204" pitchFamily="34" charset="0"/>
                        </a:rPr>
                        <a:t>Target Not Achieved:</a:t>
                      </a:r>
                      <a:endParaRPr lang="en-US" sz="10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000" dirty="0">
                          <a:solidFill>
                            <a:srgbClr val="000000"/>
                          </a:solidFill>
                          <a:effectLst/>
                          <a:latin typeface="Arial" panose="020B0604020202020204" pitchFamily="34" charset="0"/>
                          <a:cs typeface="Arial" panose="020B0604020202020204" pitchFamily="34" charset="0"/>
                        </a:rPr>
                        <a:t>Unqualified audit</a:t>
                      </a:r>
                      <a:endParaRPr lang="en-US" sz="10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000" dirty="0">
                          <a:solidFill>
                            <a:srgbClr val="000000"/>
                          </a:solidFill>
                          <a:effectLst/>
                          <a:latin typeface="Arial" panose="020B0604020202020204" pitchFamily="34" charset="0"/>
                          <a:cs typeface="Arial" panose="020B0604020202020204" pitchFamily="34" charset="0"/>
                        </a:rPr>
                        <a:t>outcome with</a:t>
                      </a:r>
                      <a:endParaRPr lang="en-US" sz="10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000" dirty="0">
                          <a:solidFill>
                            <a:srgbClr val="000000"/>
                          </a:solidFill>
                          <a:effectLst/>
                          <a:latin typeface="Arial" panose="020B0604020202020204" pitchFamily="34" charset="0"/>
                          <a:cs typeface="Arial" panose="020B0604020202020204" pitchFamily="34" charset="0"/>
                        </a:rPr>
                        <a:t>material findings</a:t>
                      </a:r>
                      <a:endParaRPr lang="en-US" sz="10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000" dirty="0">
                          <a:solidFill>
                            <a:srgbClr val="000000"/>
                          </a:solidFill>
                          <a:effectLst/>
                          <a:latin typeface="Arial" panose="020B0604020202020204" pitchFamily="34" charset="0"/>
                          <a:cs typeface="Arial" panose="020B0604020202020204" pitchFamily="34" charset="0"/>
                        </a:rPr>
                        <a:t>on performance</a:t>
                      </a:r>
                      <a:endParaRPr lang="en-US" sz="10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000" dirty="0">
                          <a:solidFill>
                            <a:srgbClr val="000000"/>
                          </a:solidFill>
                          <a:effectLst/>
                          <a:latin typeface="Arial" panose="020B0604020202020204" pitchFamily="34" charset="0"/>
                          <a:cs typeface="Arial" panose="020B0604020202020204" pitchFamily="34" charset="0"/>
                        </a:rPr>
                        <a:t>information and</a:t>
                      </a:r>
                      <a:endParaRPr lang="en-US" sz="10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000" dirty="0">
                          <a:solidFill>
                            <a:srgbClr val="000000"/>
                          </a:solidFill>
                          <a:effectLst/>
                          <a:latin typeface="Arial" panose="020B0604020202020204" pitchFamily="34" charset="0"/>
                          <a:cs typeface="Arial" panose="020B0604020202020204" pitchFamily="34" charset="0"/>
                        </a:rPr>
                        <a:t>compliance with</a:t>
                      </a:r>
                      <a:endParaRPr lang="en-US" sz="10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000" dirty="0">
                          <a:solidFill>
                            <a:srgbClr val="000000"/>
                          </a:solidFill>
                          <a:effectLst/>
                          <a:latin typeface="Arial" panose="020B0604020202020204" pitchFamily="34" charset="0"/>
                          <a:cs typeface="Arial" panose="020B0604020202020204" pitchFamily="34" charset="0"/>
                        </a:rPr>
                        <a:t>legislation.</a:t>
                      </a: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rowSpan="2">
                  <a:txBody>
                    <a:bodyPr/>
                    <a:lstStyle/>
                    <a:p>
                      <a:pPr algn="l"/>
                      <a:r>
                        <a:rPr lang="en-US" sz="1000" kern="1200" dirty="0">
                          <a:solidFill>
                            <a:srgbClr val="000000"/>
                          </a:solidFill>
                          <a:effectLst/>
                          <a:latin typeface="Arial" panose="020B0604020202020204" pitchFamily="34" charset="0"/>
                          <a:cs typeface="Arial" panose="020B0604020202020204" pitchFamily="34" charset="0"/>
                        </a:rPr>
                        <a:t>Target Achieved:</a:t>
                      </a:r>
                    </a:p>
                    <a:p>
                      <a:pPr algn="l"/>
                      <a:r>
                        <a:rPr lang="en-US" sz="1000" kern="1200" dirty="0">
                          <a:solidFill>
                            <a:srgbClr val="000000"/>
                          </a:solidFill>
                          <a:effectLst/>
                          <a:latin typeface="Arial" panose="020B0604020202020204" pitchFamily="34" charset="0"/>
                          <a:cs typeface="Arial" panose="020B0604020202020204" pitchFamily="34" charset="0"/>
                        </a:rPr>
                        <a:t>Unqualified audit outcome for the</a:t>
                      </a:r>
                    </a:p>
                    <a:p>
                      <a:pPr algn="l"/>
                      <a:r>
                        <a:rPr lang="en-US" sz="1000" kern="1200" dirty="0">
                          <a:solidFill>
                            <a:srgbClr val="000000"/>
                          </a:solidFill>
                          <a:effectLst/>
                          <a:latin typeface="Arial" panose="020B0604020202020204" pitchFamily="34" charset="0"/>
                          <a:cs typeface="Arial" panose="020B0604020202020204" pitchFamily="34" charset="0"/>
                        </a:rPr>
                        <a:t>Department for</a:t>
                      </a:r>
                    </a:p>
                    <a:p>
                      <a:pPr algn="l"/>
                      <a:r>
                        <a:rPr lang="en-US" sz="1000" kern="1200" dirty="0">
                          <a:solidFill>
                            <a:srgbClr val="000000"/>
                          </a:solidFill>
                          <a:effectLst/>
                          <a:latin typeface="Arial" panose="020B0604020202020204" pitchFamily="34" charset="0"/>
                          <a:cs typeface="Arial" panose="020B0604020202020204" pitchFamily="34" charset="0"/>
                        </a:rPr>
                        <a:t>2019/20 Financial</a:t>
                      </a:r>
                    </a:p>
                    <a:p>
                      <a:pPr algn="l"/>
                      <a:r>
                        <a:rPr lang="en-US" sz="1000" kern="1200" dirty="0">
                          <a:solidFill>
                            <a:srgbClr val="000000"/>
                          </a:solidFill>
                          <a:effectLst/>
                          <a:latin typeface="Arial" panose="020B0604020202020204" pitchFamily="34" charset="0"/>
                          <a:cs typeface="Arial" panose="020B0604020202020204" pitchFamily="34" charset="0"/>
                        </a:rPr>
                        <a:t>Year obtained.</a:t>
                      </a:r>
                      <a:endParaRPr lang="en-US" sz="10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Unqualified</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 outcome</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non-financial</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performance</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information for</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 financial</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Unqualified audit</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 on</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non-financial</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performance</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information for</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 financial</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Unqualified audit</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 on</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non-financial</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performance</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information for</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 financial</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Unqualified audit</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 on</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non-financial</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performance</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information for</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 financial</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9337310"/>
                  </a:ext>
                </a:extLst>
              </a:tr>
              <a:tr h="1475045">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Unqualified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 outcome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 Annual</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Financial</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Statements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obtained.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Unqualified audit</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 on</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Financial</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Statements for</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 financial year.</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Unqualified audit outcome on Annual Financial</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Statements for</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 financial year.</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Unqualified audit</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 on</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Financial</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Statements for</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 financial</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Unqualified audit outcome on Annual Financial</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Statements for</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 financial</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year.</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7254690"/>
                  </a:ext>
                </a:extLst>
              </a:tr>
              <a:tr h="1661409">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Payment</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register.</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valid</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creditors paid</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within 30 days.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cs typeface="Arial" panose="020B0604020202020204" pitchFamily="34" charset="0"/>
                        </a:rPr>
                        <a:t>Target Achieved:</a:t>
                      </a:r>
                      <a:br>
                        <a:rPr lang="en-ZA" sz="1000" dirty="0">
                          <a:solidFill>
                            <a:srgbClr val="000000"/>
                          </a:solidFill>
                          <a:effectLst/>
                          <a:latin typeface="Arial" panose="020B0604020202020204" pitchFamily="34" charset="0"/>
                          <a:cs typeface="Arial" panose="020B0604020202020204" pitchFamily="34" charset="0"/>
                        </a:rPr>
                      </a:br>
                      <a:r>
                        <a:rPr lang="en-ZA" sz="1000" dirty="0">
                          <a:solidFill>
                            <a:srgbClr val="000000"/>
                          </a:solidFill>
                          <a:effectLst/>
                          <a:latin typeface="Arial" panose="020B0604020202020204" pitchFamily="34" charset="0"/>
                          <a:cs typeface="Arial" panose="020B0604020202020204" pitchFamily="34" charset="0"/>
                        </a:rPr>
                        <a:t>100% payments</a:t>
                      </a:r>
                      <a:br>
                        <a:rPr lang="en-ZA" sz="1000" dirty="0">
                          <a:solidFill>
                            <a:srgbClr val="000000"/>
                          </a:solidFill>
                          <a:effectLst/>
                          <a:latin typeface="Arial" panose="020B0604020202020204" pitchFamily="34" charset="0"/>
                          <a:cs typeface="Arial" panose="020B0604020202020204" pitchFamily="34" charset="0"/>
                        </a:rPr>
                      </a:br>
                      <a:r>
                        <a:rPr lang="en-ZA" sz="1000" dirty="0">
                          <a:solidFill>
                            <a:srgbClr val="000000"/>
                          </a:solidFill>
                          <a:effectLst/>
                          <a:latin typeface="Arial" panose="020B0604020202020204" pitchFamily="34" charset="0"/>
                          <a:cs typeface="Arial" panose="020B0604020202020204" pitchFamily="34" charset="0"/>
                        </a:rPr>
                        <a:t>to eligible creditors</a:t>
                      </a:r>
                      <a:br>
                        <a:rPr lang="en-ZA" sz="1000" dirty="0">
                          <a:solidFill>
                            <a:srgbClr val="000000"/>
                          </a:solidFill>
                          <a:effectLst/>
                          <a:latin typeface="Arial" panose="020B0604020202020204" pitchFamily="34" charset="0"/>
                          <a:cs typeface="Arial" panose="020B0604020202020204" pitchFamily="34" charset="0"/>
                        </a:rPr>
                      </a:br>
                      <a:r>
                        <a:rPr lang="en-ZA" sz="1000" dirty="0">
                          <a:solidFill>
                            <a:srgbClr val="000000"/>
                          </a:solidFill>
                          <a:effectLst/>
                          <a:latin typeface="Arial" panose="020B0604020202020204" pitchFamily="34" charset="0"/>
                          <a:cs typeface="Arial" panose="020B0604020202020204" pitchFamily="34" charset="0"/>
                        </a:rPr>
                        <a:t>processed within</a:t>
                      </a:r>
                      <a:br>
                        <a:rPr lang="en-ZA" sz="1000" dirty="0">
                          <a:solidFill>
                            <a:srgbClr val="000000"/>
                          </a:solidFill>
                          <a:effectLst/>
                          <a:latin typeface="Arial" panose="020B0604020202020204" pitchFamily="34" charset="0"/>
                          <a:cs typeface="Arial" panose="020B0604020202020204" pitchFamily="34" charset="0"/>
                        </a:rPr>
                      </a:br>
                      <a:r>
                        <a:rPr lang="en-ZA" sz="1000" dirty="0">
                          <a:solidFill>
                            <a:srgbClr val="000000"/>
                          </a:solidFill>
                          <a:effectLst/>
                          <a:latin typeface="Arial" panose="020B0604020202020204" pitchFamily="34" charset="0"/>
                          <a:cs typeface="Arial" panose="020B0604020202020204" pitchFamily="34" charset="0"/>
                        </a:rPr>
                        <a:t>30 days.</a:t>
                      </a:r>
                      <a:br>
                        <a:rPr lang="en-ZA" sz="1000" dirty="0">
                          <a:solidFill>
                            <a:srgbClr val="000000"/>
                          </a:solidFill>
                          <a:effectLst/>
                          <a:latin typeface="Arial" panose="020B0604020202020204" pitchFamily="34" charset="0"/>
                          <a:cs typeface="Arial" panose="020B0604020202020204" pitchFamily="34" charset="0"/>
                        </a:rPr>
                      </a:br>
                      <a:r>
                        <a:rPr lang="en-ZA" sz="1000" dirty="0">
                          <a:solidFill>
                            <a:srgbClr val="000000"/>
                          </a:solidFill>
                          <a:effectLst/>
                          <a:latin typeface="Arial" panose="020B0604020202020204" pitchFamily="34" charset="0"/>
                          <a:cs typeface="Arial" panose="020B0604020202020204" pitchFamily="34" charset="0"/>
                        </a:rPr>
                        <a:t>(11 467 invoices</a:t>
                      </a:r>
                      <a:br>
                        <a:rPr lang="en-ZA" sz="1000" dirty="0">
                          <a:solidFill>
                            <a:srgbClr val="000000"/>
                          </a:solidFill>
                          <a:effectLst/>
                          <a:latin typeface="Arial" panose="020B0604020202020204" pitchFamily="34" charset="0"/>
                          <a:cs typeface="Arial" panose="020B0604020202020204" pitchFamily="34" charset="0"/>
                        </a:rPr>
                      </a:br>
                      <a:r>
                        <a:rPr lang="en-ZA" sz="1000" dirty="0">
                          <a:solidFill>
                            <a:srgbClr val="000000"/>
                          </a:solidFill>
                          <a:effectLst/>
                          <a:latin typeface="Arial" panose="020B0604020202020204" pitchFamily="34" charset="0"/>
                          <a:cs typeface="Arial" panose="020B0604020202020204" pitchFamily="34" charset="0"/>
                        </a:rPr>
                        <a:t>worth R65 347</a:t>
                      </a:r>
                      <a:br>
                        <a:rPr lang="en-ZA" sz="1000" dirty="0">
                          <a:solidFill>
                            <a:srgbClr val="000000"/>
                          </a:solidFill>
                          <a:effectLst/>
                          <a:latin typeface="Arial" panose="020B0604020202020204" pitchFamily="34" charset="0"/>
                          <a:cs typeface="Arial" panose="020B0604020202020204" pitchFamily="34" charset="0"/>
                        </a:rPr>
                      </a:br>
                      <a:r>
                        <a:rPr lang="en-ZA" sz="1000" dirty="0">
                          <a:solidFill>
                            <a:srgbClr val="000000"/>
                          </a:solidFill>
                          <a:effectLst/>
                          <a:latin typeface="Arial" panose="020B0604020202020204" pitchFamily="34" charset="0"/>
                          <a:cs typeface="Arial" panose="020B0604020202020204" pitchFamily="34" charset="0"/>
                        </a:rPr>
                        <a:t>730.48 paid on 13 average</a:t>
                      </a: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b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valid creditors paid in under 30 days.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valid</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creditors paid</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within 25 days.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valid</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creditors paid</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within 30 days.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valid</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creditors paid</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within 30 days.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of valid</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creditors paid</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within 30 days.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4393335"/>
                  </a:ext>
                </a:extLst>
              </a:tr>
            </a:tbl>
          </a:graphicData>
        </a:graphic>
      </p:graphicFrame>
    </p:spTree>
    <p:extLst>
      <p:ext uri="{BB962C8B-B14F-4D97-AF65-F5344CB8AC3E}">
        <p14:creationId xmlns:p14="http://schemas.microsoft.com/office/powerpoint/2010/main" xmlns="" val="175206795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30295"/>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1: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5" name="Picture 14">
            <a:extLst>
              <a:ext uri="{FF2B5EF4-FFF2-40B4-BE49-F238E27FC236}">
                <a16:creationId xmlns:a16="http://schemas.microsoft.com/office/drawing/2014/main" xmlns="" id="{17AABDC1-CDFB-44EF-8A5C-A185E93EA3C9}"/>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6" name="Slide Number Placeholder 1">
            <a:extLst>
              <a:ext uri="{FF2B5EF4-FFF2-40B4-BE49-F238E27FC236}">
                <a16:creationId xmlns:a16="http://schemas.microsoft.com/office/drawing/2014/main" xmlns="" id="{696B8FBC-FC6A-468A-A534-00E472DA04D6}"/>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28</a:t>
            </a:r>
          </a:p>
        </p:txBody>
      </p:sp>
      <p:graphicFrame>
        <p:nvGraphicFramePr>
          <p:cNvPr id="9" name="Table 8">
            <a:extLst>
              <a:ext uri="{FF2B5EF4-FFF2-40B4-BE49-F238E27FC236}">
                <a16:creationId xmlns:a16="http://schemas.microsoft.com/office/drawing/2014/main" xmlns="" id="{7A320177-1F26-4999-89EA-4A8B5B239092}"/>
              </a:ext>
            </a:extLst>
          </p:cNvPr>
          <p:cNvGraphicFramePr>
            <a:graphicFrameLocks noGrp="1"/>
          </p:cNvGraphicFramePr>
          <p:nvPr>
            <p:extLst>
              <p:ext uri="{D42A27DB-BD31-4B8C-83A1-F6EECF244321}">
                <p14:modId xmlns:p14="http://schemas.microsoft.com/office/powerpoint/2010/main" xmlns="" val="2680668809"/>
              </p:ext>
            </p:extLst>
          </p:nvPr>
        </p:nvGraphicFramePr>
        <p:xfrm>
          <a:off x="73819" y="685496"/>
          <a:ext cx="8996362" cy="5218325"/>
        </p:xfrm>
        <a:graphic>
          <a:graphicData uri="http://schemas.openxmlformats.org/drawingml/2006/table">
            <a:tbl>
              <a:tblPr firstRow="1" firstCol="1" bandRow="1"/>
              <a:tblGrid>
                <a:gridCol w="902531">
                  <a:extLst>
                    <a:ext uri="{9D8B030D-6E8A-4147-A177-3AD203B41FA5}">
                      <a16:colId xmlns:a16="http://schemas.microsoft.com/office/drawing/2014/main" xmlns="" val="1395421717"/>
                    </a:ext>
                  </a:extLst>
                </a:gridCol>
                <a:gridCol w="824520">
                  <a:extLst>
                    <a:ext uri="{9D8B030D-6E8A-4147-A177-3AD203B41FA5}">
                      <a16:colId xmlns:a16="http://schemas.microsoft.com/office/drawing/2014/main" xmlns="" val="2769389436"/>
                    </a:ext>
                  </a:extLst>
                </a:gridCol>
                <a:gridCol w="902531">
                  <a:extLst>
                    <a:ext uri="{9D8B030D-6E8A-4147-A177-3AD203B41FA5}">
                      <a16:colId xmlns:a16="http://schemas.microsoft.com/office/drawing/2014/main" xmlns="" val="2654910525"/>
                    </a:ext>
                  </a:extLst>
                </a:gridCol>
                <a:gridCol w="1246923">
                  <a:extLst>
                    <a:ext uri="{9D8B030D-6E8A-4147-A177-3AD203B41FA5}">
                      <a16:colId xmlns:a16="http://schemas.microsoft.com/office/drawing/2014/main" xmlns="" val="3840936846"/>
                    </a:ext>
                  </a:extLst>
                </a:gridCol>
                <a:gridCol w="932514">
                  <a:extLst>
                    <a:ext uri="{9D8B030D-6E8A-4147-A177-3AD203B41FA5}">
                      <a16:colId xmlns:a16="http://schemas.microsoft.com/office/drawing/2014/main" xmlns="" val="1297152969"/>
                    </a:ext>
                  </a:extLst>
                </a:gridCol>
                <a:gridCol w="1243352">
                  <a:extLst>
                    <a:ext uri="{9D8B030D-6E8A-4147-A177-3AD203B41FA5}">
                      <a16:colId xmlns:a16="http://schemas.microsoft.com/office/drawing/2014/main" xmlns="" val="1102352297"/>
                    </a:ext>
                  </a:extLst>
                </a:gridCol>
                <a:gridCol w="1010223">
                  <a:extLst>
                    <a:ext uri="{9D8B030D-6E8A-4147-A177-3AD203B41FA5}">
                      <a16:colId xmlns:a16="http://schemas.microsoft.com/office/drawing/2014/main" xmlns="" val="321534631"/>
                    </a:ext>
                  </a:extLst>
                </a:gridCol>
                <a:gridCol w="1010223">
                  <a:extLst>
                    <a:ext uri="{9D8B030D-6E8A-4147-A177-3AD203B41FA5}">
                      <a16:colId xmlns:a16="http://schemas.microsoft.com/office/drawing/2014/main" xmlns="" val="2422848191"/>
                    </a:ext>
                  </a:extLst>
                </a:gridCol>
                <a:gridCol w="923545">
                  <a:extLst>
                    <a:ext uri="{9D8B030D-6E8A-4147-A177-3AD203B41FA5}">
                      <a16:colId xmlns:a16="http://schemas.microsoft.com/office/drawing/2014/main" xmlns="" val="4036944923"/>
                    </a:ext>
                  </a:extLst>
                </a:gridCol>
              </a:tblGrid>
              <a:tr h="0">
                <a:tc rowSpan="3">
                  <a:txBody>
                    <a:bodyPr/>
                    <a:lstStyle/>
                    <a:p>
                      <a:pPr marL="0" marR="0" algn="ctr">
                        <a:lnSpc>
                          <a:spcPct val="115000"/>
                        </a:lnSpc>
                        <a:spcBef>
                          <a:spcPts val="0"/>
                        </a:spcBef>
                        <a:spcAft>
                          <a:spcPts val="0"/>
                        </a:spcAft>
                      </a:pPr>
                      <a:r>
                        <a:rPr lang="en-ZA" sz="1100" b="1" dirty="0">
                          <a:effectLst/>
                          <a:latin typeface="Arial Narrow" panose="020B0606020202030204" pitchFamily="34" charset="0"/>
                          <a:ea typeface="Times New Roman" panose="02020603050405020304" pitchFamily="18" charset="0"/>
                          <a:cs typeface="Arial" panose="020B0604020202020204" pitchFamily="34" charset="0"/>
                        </a:rPr>
                        <a:t>Outcome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Output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Output Indicator</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6">
                  <a:txBody>
                    <a:bodyPr/>
                    <a:lstStyle/>
                    <a:p>
                      <a:pPr marL="0" marR="0" algn="ctr">
                        <a:lnSpc>
                          <a:spcPct val="115000"/>
                        </a:lnSpc>
                        <a:spcBef>
                          <a:spcPts val="0"/>
                        </a:spcBef>
                        <a:spcAft>
                          <a:spcPts val="0"/>
                        </a:spcAft>
                      </a:pPr>
                      <a:r>
                        <a:rPr lang="en-ZA" sz="11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Annual Targets</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51287750"/>
                  </a:ext>
                </a:extLst>
              </a:tr>
              <a:tr h="33912">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Audited/Actual Performance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Estimated Performance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MTEF Period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19794882"/>
                  </a:ext>
                </a:extLst>
              </a:tr>
              <a:tr h="1770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cs typeface="Arial" panose="020B0604020202020204" pitchFamily="34" charset="0"/>
                        </a:rPr>
                        <a:t>2019/20</a:t>
                      </a:r>
                      <a:endParaRPr lang="en-US" sz="1100" dirty="0">
                        <a:effectLst/>
                        <a:latin typeface="Arial Narrow" panose="020B0606020202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2020/21</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2021/22</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2022/23</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2023/24</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2024/25</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077371158"/>
                  </a:ext>
                </a:extLst>
              </a:tr>
              <a:tr h="226721">
                <a:tc rowSpan="4">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1. Improved</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Governance</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and Compliance.</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endParaRPr lang="en-US" dirty="0"/>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Expenditure report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variance on</a:t>
                      </a:r>
                      <a:b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budget.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cs typeface="Arial" panose="020B0604020202020204" pitchFamily="34" charset="0"/>
                        </a:rPr>
                        <a:t>Target Achieved:</a:t>
                      </a:r>
                      <a:br>
                        <a:rPr lang="en-ZA" sz="1000" dirty="0">
                          <a:solidFill>
                            <a:srgbClr val="000000"/>
                          </a:solidFill>
                          <a:effectLst/>
                          <a:latin typeface="Arial" panose="020B0604020202020204" pitchFamily="34" charset="0"/>
                          <a:cs typeface="Arial" panose="020B0604020202020204" pitchFamily="34" charset="0"/>
                        </a:rPr>
                      </a:br>
                      <a:r>
                        <a:rPr lang="en-ZA" sz="1000" dirty="0">
                          <a:solidFill>
                            <a:srgbClr val="000000"/>
                          </a:solidFill>
                          <a:effectLst/>
                          <a:latin typeface="Arial" panose="020B0604020202020204" pitchFamily="34" charset="0"/>
                          <a:cs typeface="Arial" panose="020B0604020202020204" pitchFamily="34" charset="0"/>
                        </a:rPr>
                        <a:t>1.8% variance on annual budget.</a:t>
                      </a:r>
                      <a:br>
                        <a:rPr lang="en-ZA" sz="1000" dirty="0">
                          <a:solidFill>
                            <a:srgbClr val="000000"/>
                          </a:solidFill>
                          <a:effectLst/>
                          <a:latin typeface="Arial" panose="020B0604020202020204" pitchFamily="34" charset="0"/>
                          <a:cs typeface="Arial" panose="020B0604020202020204" pitchFamily="34" charset="0"/>
                        </a:rPr>
                      </a:br>
                      <a:r>
                        <a:rPr lang="en-ZA" sz="1000" dirty="0">
                          <a:solidFill>
                            <a:srgbClr val="000000"/>
                          </a:solidFill>
                          <a:effectLst/>
                          <a:latin typeface="Arial" panose="020B0604020202020204" pitchFamily="34" charset="0"/>
                          <a:cs typeface="Arial" panose="020B0604020202020204" pitchFamily="34" charset="0"/>
                        </a:rPr>
                        <a:t>The Department</a:t>
                      </a:r>
                      <a:br>
                        <a:rPr lang="en-ZA" sz="1000" dirty="0">
                          <a:solidFill>
                            <a:srgbClr val="000000"/>
                          </a:solidFill>
                          <a:effectLst/>
                          <a:latin typeface="Arial" panose="020B0604020202020204" pitchFamily="34" charset="0"/>
                          <a:cs typeface="Arial" panose="020B0604020202020204" pitchFamily="34" charset="0"/>
                        </a:rPr>
                      </a:br>
                      <a:r>
                        <a:rPr lang="en-ZA" sz="1000" dirty="0">
                          <a:solidFill>
                            <a:srgbClr val="000000"/>
                          </a:solidFill>
                          <a:effectLst/>
                          <a:latin typeface="Arial" panose="020B0604020202020204" pitchFamily="34" charset="0"/>
                          <a:cs typeface="Arial" panose="020B0604020202020204" pitchFamily="34" charset="0"/>
                        </a:rPr>
                        <a:t>spent R2.229</a:t>
                      </a:r>
                      <a:br>
                        <a:rPr lang="en-ZA" sz="1000" dirty="0">
                          <a:solidFill>
                            <a:srgbClr val="000000"/>
                          </a:solidFill>
                          <a:effectLst/>
                          <a:latin typeface="Arial" panose="020B0604020202020204" pitchFamily="34" charset="0"/>
                          <a:cs typeface="Arial" panose="020B0604020202020204" pitchFamily="34" charset="0"/>
                        </a:rPr>
                      </a:br>
                      <a:r>
                        <a:rPr lang="en-ZA" sz="1000" dirty="0">
                          <a:solidFill>
                            <a:srgbClr val="000000"/>
                          </a:solidFill>
                          <a:effectLst/>
                          <a:latin typeface="Arial" panose="020B0604020202020204" pitchFamily="34" charset="0"/>
                          <a:cs typeface="Arial" panose="020B0604020202020204" pitchFamily="34" charset="0"/>
                        </a:rPr>
                        <a:t>billion of R2.2269</a:t>
                      </a:r>
                      <a:br>
                        <a:rPr lang="en-ZA" sz="1000" dirty="0">
                          <a:solidFill>
                            <a:srgbClr val="000000"/>
                          </a:solidFill>
                          <a:effectLst/>
                          <a:latin typeface="Arial" panose="020B0604020202020204" pitchFamily="34" charset="0"/>
                          <a:cs typeface="Arial" panose="020B0604020202020204" pitchFamily="34" charset="0"/>
                        </a:rPr>
                      </a:br>
                      <a:r>
                        <a:rPr lang="en-ZA" sz="1000" dirty="0">
                          <a:solidFill>
                            <a:srgbClr val="000000"/>
                          </a:solidFill>
                          <a:effectLst/>
                          <a:latin typeface="Arial" panose="020B0604020202020204" pitchFamily="34" charset="0"/>
                          <a:cs typeface="Arial" panose="020B0604020202020204" pitchFamily="34" charset="0"/>
                        </a:rPr>
                        <a:t>billion with a variance of R39.8 million.</a:t>
                      </a:r>
                      <a:endParaRPr lang="en-US" sz="1000" dirty="0">
                        <a:solidFill>
                          <a:srgbClr val="000000"/>
                        </a:solidFill>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endParaRPr lang="en-ZA" sz="1000" dirty="0">
                        <a:solidFill>
                          <a:srgbClr val="000000"/>
                        </a:solidFill>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a:txBody>
                    <a:bodyPr/>
                    <a:lstStyle/>
                    <a:p>
                      <a:pPr marL="0" marR="0">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Achieved:</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1.3% Variance on annual budget.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&lt;5% variance on annual budget.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variance on annual budget.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variance on annual budget.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variance on annual budget.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994285185"/>
                  </a:ext>
                </a:extLst>
              </a:tr>
              <a:tr h="226721">
                <a:tc vMerge="1">
                  <a:txBody>
                    <a:bodyPr/>
                    <a:lstStyle/>
                    <a:p>
                      <a:pPr marL="0" marR="0">
                        <a:lnSpc>
                          <a:spcPct val="115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cs typeface="Arial" panose="020B0604020202020204" pitchFamily="34" charset="0"/>
                        </a:rPr>
                        <a:t>1.4. &lt;10%</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vacancy rate.</a:t>
                      </a:r>
                      <a:endParaRPr lang="en-US" sz="1000" dirty="0">
                        <a:effectLst/>
                        <a:latin typeface="Arial" panose="020B0604020202020204" pitchFamily="34" charset="0"/>
                        <a:cs typeface="Arial" panose="020B0604020202020204" pitchFamily="34" charset="0"/>
                      </a:endParaRPr>
                    </a:p>
                  </a:txBody>
                  <a:tcPr marL="6859" marR="6859"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cs typeface="Arial" panose="020B0604020202020204" pitchFamily="34" charset="0"/>
                        </a:rPr>
                        <a:t>Percentage</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vacancy rate</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in funded</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permanent</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posts.</a:t>
                      </a: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cs typeface="Arial" panose="020B0604020202020204" pitchFamily="34" charset="0"/>
                        </a:rPr>
                        <a:t>Target Not</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Achieved:</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12.4% (26/209)</a:t>
                      </a: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gn="l">
                        <a:lnSpc>
                          <a:spcPct val="115000"/>
                        </a:lnSpc>
                        <a:spcBef>
                          <a:spcPts val="0"/>
                        </a:spcBef>
                        <a:spcAft>
                          <a:spcPts val="0"/>
                        </a:spcAft>
                      </a:pPr>
                      <a:r>
                        <a:rPr lang="en-ZA" sz="1000" dirty="0">
                          <a:effectLst/>
                          <a:latin typeface="Arial" panose="020B0604020202020204" pitchFamily="34" charset="0"/>
                          <a:cs typeface="Arial" panose="020B0604020202020204" pitchFamily="34" charset="0"/>
                        </a:rPr>
                        <a:t>Target achieved:</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9.7% vacancy rate in funded posts.</a:t>
                      </a:r>
                    </a:p>
                    <a:p>
                      <a:pPr marL="0" marR="0" algn="l">
                        <a:lnSpc>
                          <a:spcPct val="115000"/>
                        </a:lnSpc>
                        <a:spcBef>
                          <a:spcPts val="0"/>
                        </a:spcBef>
                        <a:spcAft>
                          <a:spcPts val="0"/>
                        </a:spcAft>
                      </a:pP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cs typeface="Arial" panose="020B0604020202020204" pitchFamily="34" charset="0"/>
                        </a:rPr>
                        <a:t>&lt;10% vacancy</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rate in funded</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permanent posts.</a:t>
                      </a: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cs typeface="Arial" panose="020B0604020202020204" pitchFamily="34" charset="0"/>
                        </a:rPr>
                        <a:t>&lt;10% vacancy</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rate in funded</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permanent posts.</a:t>
                      </a: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cs typeface="Arial" panose="020B0604020202020204" pitchFamily="34" charset="0"/>
                        </a:rPr>
                        <a:t>&lt;10% vacancy</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rate in funded</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permanent posts.</a:t>
                      </a: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cs typeface="Arial" panose="020B0604020202020204" pitchFamily="34" charset="0"/>
                        </a:rPr>
                        <a:t>&lt;10% vacancy</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rate in funded</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permanent</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posts.</a:t>
                      </a: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4734224"/>
                  </a:ext>
                </a:extLst>
              </a:tr>
              <a:tr h="565995">
                <a:tc vMerge="1">
                  <a:txBody>
                    <a:bodyPr/>
                    <a:lstStyle/>
                    <a:p>
                      <a:endParaRPr lang="en-US" dirty="0"/>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1.5. ≥50% female</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in SMS employed.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Percentage of</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female SMS</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cs typeface="Arial" panose="020B0604020202020204" pitchFamily="34" charset="0"/>
                        </a:rPr>
                        <a:t>Target</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Achieved:</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55.9% (19/34) female SMS.</a:t>
                      </a: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Target achieved:</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57.1% of female SMS representation.</a:t>
                      </a:r>
                    </a:p>
                    <a:p>
                      <a:pPr marL="0" marR="0" algn="l">
                        <a:lnSpc>
                          <a:spcPct val="115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 50% of</a:t>
                      </a:r>
                      <a:br>
                        <a:rPr lang="en-ZA" sz="1000">
                          <a:effectLst/>
                          <a:latin typeface="Arial" panose="020B0604020202020204" pitchFamily="34" charset="0"/>
                          <a:ea typeface="Times New Roman" panose="02020603050405020304" pitchFamily="18" charset="0"/>
                          <a:cs typeface="Arial" panose="020B0604020202020204" pitchFamily="34" charset="0"/>
                        </a:rPr>
                      </a:br>
                      <a:r>
                        <a:rPr lang="en-ZA" sz="1000">
                          <a:effectLst/>
                          <a:latin typeface="Arial" panose="020B0604020202020204" pitchFamily="34" charset="0"/>
                          <a:ea typeface="Times New Roman" panose="02020603050405020304" pitchFamily="18" charset="0"/>
                          <a:cs typeface="Arial" panose="020B0604020202020204" pitchFamily="34" charset="0"/>
                        </a:rPr>
                        <a:t>female SMS</a:t>
                      </a:r>
                      <a:br>
                        <a:rPr lang="en-ZA" sz="1000">
                          <a:effectLst/>
                          <a:latin typeface="Arial" panose="020B0604020202020204" pitchFamily="34" charset="0"/>
                          <a:ea typeface="Times New Roman" panose="02020603050405020304" pitchFamily="18" charset="0"/>
                          <a:cs typeface="Arial" panose="020B0604020202020204" pitchFamily="34" charset="0"/>
                        </a:rPr>
                      </a:br>
                      <a:r>
                        <a:rPr lang="en-ZA" sz="100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50% of</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female SMS</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50% of</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female SMS</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50% of</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female SMS</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representation.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6427673"/>
                  </a:ext>
                </a:extLst>
              </a:tr>
              <a:tr h="226721">
                <a:tc vMerge="1">
                  <a:txBody>
                    <a:bodyPr/>
                    <a:lstStyle/>
                    <a:p>
                      <a:endParaRPr lang="en-US" dirty="0"/>
                    </a:p>
                  </a:txBody>
                  <a:tcP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1.6. ≥4.2%</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representation</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of PWDs.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Percentage</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representation of PWDs.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cs typeface="Arial" panose="020B0604020202020204" pitchFamily="34" charset="0"/>
                        </a:rPr>
                        <a:t>Target Achieved:</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2.4% (5/208) people with disabilities.</a:t>
                      </a: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Target achieved:</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3.3% representation of PWDs.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≥3.2%</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representation of PWDs.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a:effectLst/>
                          <a:latin typeface="Arial" panose="020B0604020202020204" pitchFamily="34" charset="0"/>
                          <a:ea typeface="Times New Roman" panose="02020603050405020304" pitchFamily="18" charset="0"/>
                          <a:cs typeface="Arial" panose="020B0604020202020204" pitchFamily="34" charset="0"/>
                        </a:rPr>
                        <a:t>≥4.2%</a:t>
                      </a:r>
                      <a:br>
                        <a:rPr lang="en-ZA" sz="1000">
                          <a:effectLst/>
                          <a:latin typeface="Arial" panose="020B0604020202020204" pitchFamily="34" charset="0"/>
                          <a:ea typeface="Times New Roman" panose="02020603050405020304" pitchFamily="18" charset="0"/>
                          <a:cs typeface="Arial" panose="020B0604020202020204" pitchFamily="34" charset="0"/>
                        </a:rPr>
                      </a:br>
                      <a:r>
                        <a:rPr lang="en-ZA" sz="1000">
                          <a:effectLst/>
                          <a:latin typeface="Arial" panose="020B0604020202020204" pitchFamily="34" charset="0"/>
                          <a:ea typeface="Times New Roman" panose="02020603050405020304" pitchFamily="18" charset="0"/>
                          <a:cs typeface="Arial" panose="020B0604020202020204" pitchFamily="34" charset="0"/>
                        </a:rPr>
                        <a:t>representation of PWDs.</a:t>
                      </a:r>
                      <a:endParaRPr lang="en-US" sz="100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≥7%</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representation of</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PWDs.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≥7%</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representation of PWDs.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0211505"/>
                  </a:ext>
                </a:extLst>
              </a:tr>
            </a:tbl>
          </a:graphicData>
        </a:graphic>
      </p:graphicFrame>
    </p:spTree>
    <p:extLst>
      <p:ext uri="{BB962C8B-B14F-4D97-AF65-F5344CB8AC3E}">
        <p14:creationId xmlns:p14="http://schemas.microsoft.com/office/powerpoint/2010/main" xmlns="" val="12778968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584046"/>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1: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5" name="Picture 14">
            <a:extLst>
              <a:ext uri="{FF2B5EF4-FFF2-40B4-BE49-F238E27FC236}">
                <a16:creationId xmlns:a16="http://schemas.microsoft.com/office/drawing/2014/main" xmlns="" id="{A5375B88-C2FD-4C92-B272-2CCB7780EF4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6" name="Slide Number Placeholder 1">
            <a:extLst>
              <a:ext uri="{FF2B5EF4-FFF2-40B4-BE49-F238E27FC236}">
                <a16:creationId xmlns:a16="http://schemas.microsoft.com/office/drawing/2014/main" xmlns="" id="{532869B5-8F1B-47D5-AAFA-C8C2B26415BB}"/>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29</a:t>
            </a:r>
          </a:p>
        </p:txBody>
      </p:sp>
      <p:graphicFrame>
        <p:nvGraphicFramePr>
          <p:cNvPr id="9" name="Table 8">
            <a:extLst>
              <a:ext uri="{FF2B5EF4-FFF2-40B4-BE49-F238E27FC236}">
                <a16:creationId xmlns:a16="http://schemas.microsoft.com/office/drawing/2014/main" xmlns="" id="{84FD1F89-385C-4492-A8EE-D6240296A467}"/>
              </a:ext>
            </a:extLst>
          </p:cNvPr>
          <p:cNvGraphicFramePr>
            <a:graphicFrameLocks noGrp="1"/>
          </p:cNvGraphicFramePr>
          <p:nvPr>
            <p:extLst>
              <p:ext uri="{D42A27DB-BD31-4B8C-83A1-F6EECF244321}">
                <p14:modId xmlns:p14="http://schemas.microsoft.com/office/powerpoint/2010/main" xmlns="" val="1297592318"/>
              </p:ext>
            </p:extLst>
          </p:nvPr>
        </p:nvGraphicFramePr>
        <p:xfrm>
          <a:off x="0" y="652092"/>
          <a:ext cx="9070180" cy="5569409"/>
        </p:xfrm>
        <a:graphic>
          <a:graphicData uri="http://schemas.openxmlformats.org/drawingml/2006/table">
            <a:tbl>
              <a:tblPr firstRow="1" firstCol="1" bandRow="1"/>
              <a:tblGrid>
                <a:gridCol w="914400">
                  <a:extLst>
                    <a:ext uri="{9D8B030D-6E8A-4147-A177-3AD203B41FA5}">
                      <a16:colId xmlns:a16="http://schemas.microsoft.com/office/drawing/2014/main" xmlns="" val="1395421717"/>
                    </a:ext>
                  </a:extLst>
                </a:gridCol>
                <a:gridCol w="854981">
                  <a:extLst>
                    <a:ext uri="{9D8B030D-6E8A-4147-A177-3AD203B41FA5}">
                      <a16:colId xmlns:a16="http://schemas.microsoft.com/office/drawing/2014/main" xmlns="" val="2769389436"/>
                    </a:ext>
                  </a:extLst>
                </a:gridCol>
                <a:gridCol w="1075554">
                  <a:extLst>
                    <a:ext uri="{9D8B030D-6E8A-4147-A177-3AD203B41FA5}">
                      <a16:colId xmlns:a16="http://schemas.microsoft.com/office/drawing/2014/main" xmlns="" val="2654910525"/>
                    </a:ext>
                  </a:extLst>
                </a:gridCol>
                <a:gridCol w="1063378">
                  <a:extLst>
                    <a:ext uri="{9D8B030D-6E8A-4147-A177-3AD203B41FA5}">
                      <a16:colId xmlns:a16="http://schemas.microsoft.com/office/drawing/2014/main" xmlns="" val="3840936846"/>
                    </a:ext>
                  </a:extLst>
                </a:gridCol>
                <a:gridCol w="940166">
                  <a:extLst>
                    <a:ext uri="{9D8B030D-6E8A-4147-A177-3AD203B41FA5}">
                      <a16:colId xmlns:a16="http://schemas.microsoft.com/office/drawing/2014/main" xmlns="" val="1297152969"/>
                    </a:ext>
                  </a:extLst>
                </a:gridCol>
                <a:gridCol w="1253554">
                  <a:extLst>
                    <a:ext uri="{9D8B030D-6E8A-4147-A177-3AD203B41FA5}">
                      <a16:colId xmlns:a16="http://schemas.microsoft.com/office/drawing/2014/main" xmlns="" val="1102352297"/>
                    </a:ext>
                  </a:extLst>
                </a:gridCol>
                <a:gridCol w="1018512">
                  <a:extLst>
                    <a:ext uri="{9D8B030D-6E8A-4147-A177-3AD203B41FA5}">
                      <a16:colId xmlns:a16="http://schemas.microsoft.com/office/drawing/2014/main" xmlns="" val="321534631"/>
                    </a:ext>
                  </a:extLst>
                </a:gridCol>
                <a:gridCol w="1018512">
                  <a:extLst>
                    <a:ext uri="{9D8B030D-6E8A-4147-A177-3AD203B41FA5}">
                      <a16:colId xmlns:a16="http://schemas.microsoft.com/office/drawing/2014/main" xmlns="" val="2422848191"/>
                    </a:ext>
                  </a:extLst>
                </a:gridCol>
                <a:gridCol w="931123">
                  <a:extLst>
                    <a:ext uri="{9D8B030D-6E8A-4147-A177-3AD203B41FA5}">
                      <a16:colId xmlns:a16="http://schemas.microsoft.com/office/drawing/2014/main" xmlns="" val="4036944923"/>
                    </a:ext>
                  </a:extLst>
                </a:gridCol>
              </a:tblGrid>
              <a:tr h="170307">
                <a:tc rowSpan="3">
                  <a:txBody>
                    <a:bodyPr/>
                    <a:lstStyle/>
                    <a:p>
                      <a:pPr marL="0" marR="0" algn="ctr">
                        <a:lnSpc>
                          <a:spcPct val="115000"/>
                        </a:lnSpc>
                        <a:spcBef>
                          <a:spcPts val="0"/>
                        </a:spcBef>
                        <a:spcAft>
                          <a:spcPts val="0"/>
                        </a:spcAft>
                      </a:pPr>
                      <a:r>
                        <a:rPr lang="en-ZA" sz="1100" b="1" dirty="0">
                          <a:effectLst/>
                          <a:latin typeface="Arial Narrow" panose="020B0606020202030204" pitchFamily="34" charset="0"/>
                          <a:ea typeface="Times New Roman" panose="02020603050405020304" pitchFamily="18" charset="0"/>
                          <a:cs typeface="Arial" panose="020B0604020202020204" pitchFamily="34" charset="0"/>
                        </a:rPr>
                        <a:t>Outcome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Output</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Output Indicator</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6">
                  <a:txBody>
                    <a:bodyPr/>
                    <a:lstStyle/>
                    <a:p>
                      <a:pPr marL="0" marR="0" algn="ctr">
                        <a:lnSpc>
                          <a:spcPct val="115000"/>
                        </a:lnSpc>
                        <a:spcBef>
                          <a:spcPts val="0"/>
                        </a:spcBef>
                        <a:spcAft>
                          <a:spcPts val="0"/>
                        </a:spcAft>
                      </a:pPr>
                      <a:r>
                        <a:rPr lang="en-ZA" sz="11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Annual Targets</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51287750"/>
                  </a:ext>
                </a:extLst>
              </a:tr>
              <a:tr h="357170">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Audited/Actual Performance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Estimated Performance</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MTEF Period</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19794882"/>
                  </a:ext>
                </a:extLst>
              </a:tr>
              <a:tr h="17030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cs typeface="Arial" panose="020B0604020202020204" pitchFamily="34" charset="0"/>
                        </a:rPr>
                        <a:t>2019/20</a:t>
                      </a:r>
                      <a:endParaRPr lang="en-US" sz="1100" dirty="0">
                        <a:effectLst/>
                        <a:latin typeface="Arial Narrow" panose="020B0606020202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2020/21</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2021/22</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2022/23</a:t>
                      </a:r>
                      <a:endParaRPr lang="en-US" sz="110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2023/24</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2024/25</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077371158"/>
                  </a:ext>
                </a:extLst>
              </a:tr>
              <a:tr h="175185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1. Improved</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Governance and Compliance</a:t>
                      </a:r>
                      <a:endParaRPr lang="en-US" dirty="0"/>
                    </a:p>
                  </a:txBody>
                  <a:tcPr>
                    <a:lnT w="12700" cap="flat" cmpd="sng" algn="ctr">
                      <a:solidFill>
                        <a:srgbClr val="000000"/>
                      </a:solidFill>
                      <a:prstDash val="solid"/>
                      <a:round/>
                      <a:headEnd type="none" w="med" len="med"/>
                      <a:tailEnd type="none" w="med" len="med"/>
                    </a:lnT>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1.7. </a:t>
                      </a:r>
                      <a:r>
                        <a:rPr lang="en-US" sz="1000" dirty="0">
                          <a:solidFill>
                            <a:srgbClr val="000000"/>
                          </a:solidFill>
                          <a:effectLst/>
                          <a:latin typeface="Arial" panose="020B0604020202020204" pitchFamily="34" charset="0"/>
                          <a:ea typeface="Calibri" panose="020F0502020204030204" pitchFamily="34" charset="0"/>
                          <a:cs typeface="+mn-cs"/>
                        </a:rPr>
                        <a:t>DSBD and</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its Agencies’</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public</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engagement</a:t>
                      </a:r>
                    </a:p>
                    <a:p>
                      <a:pPr marL="0" marR="0" algn="l">
                        <a:lnSpc>
                          <a:spcPct val="115000"/>
                        </a:lnSpc>
                        <a:spcBef>
                          <a:spcPts val="0"/>
                        </a:spcBef>
                        <a:spcAft>
                          <a:spcPts val="0"/>
                        </a:spcAft>
                      </a:pPr>
                      <a:r>
                        <a:rPr lang="en-US" sz="1000" dirty="0" err="1">
                          <a:solidFill>
                            <a:srgbClr val="000000"/>
                          </a:solidFill>
                          <a:effectLst/>
                          <a:latin typeface="Arial" panose="020B0604020202020204" pitchFamily="34" charset="0"/>
                          <a:ea typeface="Calibri" panose="020F0502020204030204" pitchFamily="34" charset="0"/>
                          <a:cs typeface="+mn-cs"/>
                        </a:rPr>
                        <a:t>programmes</a:t>
                      </a:r>
                      <a:endParaRPr lang="en-US" sz="1000" dirty="0">
                        <a:solidFill>
                          <a:srgbClr val="000000"/>
                        </a:solidFill>
                        <a:effectLst/>
                        <a:latin typeface="Arial" panose="020B0604020202020204" pitchFamily="34" charset="0"/>
                        <a:ea typeface="Calibri" panose="020F0502020204030204" pitchFamily="34" charset="0"/>
                        <a:cs typeface="+mn-cs"/>
                      </a:endParaRP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implemented</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within District</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Municipalities.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Number of</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US" sz="1000" dirty="0">
                          <a:solidFill>
                            <a:srgbClr val="000000"/>
                          </a:solidFill>
                          <a:effectLst/>
                          <a:latin typeface="Arial" panose="020B0604020202020204" pitchFamily="34" charset="0"/>
                          <a:ea typeface="Calibri" panose="020F0502020204030204" pitchFamily="34" charset="0"/>
                          <a:cs typeface="+mn-cs"/>
                        </a:rPr>
                        <a:t>DSBD and</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its Agencies’</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public</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engagement</a:t>
                      </a:r>
                    </a:p>
                    <a:p>
                      <a:pPr marL="0" marR="0" algn="l">
                        <a:lnSpc>
                          <a:spcPct val="115000"/>
                        </a:lnSpc>
                        <a:spcBef>
                          <a:spcPts val="0"/>
                        </a:spcBef>
                        <a:spcAft>
                          <a:spcPts val="0"/>
                        </a:spcAft>
                      </a:pPr>
                      <a:r>
                        <a:rPr lang="en-US" sz="1000" dirty="0" err="1">
                          <a:solidFill>
                            <a:srgbClr val="000000"/>
                          </a:solidFill>
                          <a:effectLst/>
                          <a:latin typeface="Arial" panose="020B0604020202020204" pitchFamily="34" charset="0"/>
                          <a:ea typeface="Calibri" panose="020F0502020204030204" pitchFamily="34" charset="0"/>
                          <a:cs typeface="+mn-cs"/>
                        </a:rPr>
                        <a:t>programmes</a:t>
                      </a:r>
                      <a:endParaRPr lang="en-US" sz="1000" dirty="0">
                        <a:solidFill>
                          <a:srgbClr val="000000"/>
                        </a:solidFill>
                        <a:effectLst/>
                        <a:latin typeface="Arial" panose="020B0604020202020204" pitchFamily="34" charset="0"/>
                        <a:ea typeface="Calibri" panose="020F0502020204030204" pitchFamily="34" charset="0"/>
                        <a:cs typeface="+mn-cs"/>
                      </a:endParaRP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implemented</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within District</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Municipalities.</a:t>
                      </a:r>
                    </a:p>
                    <a:p>
                      <a:pPr marL="0" marR="0" algn="l">
                        <a:lnSpc>
                          <a:spcPct val="115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ZA" sz="1000" dirty="0">
                          <a:effectLst/>
                          <a:latin typeface="Arial" panose="020B0604020202020204" pitchFamily="34" charset="0"/>
                          <a:cs typeface="Arial" panose="020B0604020202020204" pitchFamily="34" charset="0"/>
                        </a:rPr>
                        <a:t>Target Achieved:</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47 Facilitated interactions that deliver meaningful</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engagements with communities and the public.</a:t>
                      </a: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N/A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24 DSBD and its Agencies’ public</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engagement</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programmes</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implemented</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in District</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Municipalities.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70 DSBD and</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its Agencies’</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public</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engagement</a:t>
                      </a:r>
                    </a:p>
                    <a:p>
                      <a:pPr marL="0" marR="0" algn="l">
                        <a:lnSpc>
                          <a:spcPct val="115000"/>
                        </a:lnSpc>
                        <a:spcBef>
                          <a:spcPts val="0"/>
                        </a:spcBef>
                        <a:spcAft>
                          <a:spcPts val="0"/>
                        </a:spcAft>
                      </a:pPr>
                      <a:r>
                        <a:rPr lang="en-US" sz="1000" dirty="0" err="1">
                          <a:solidFill>
                            <a:srgbClr val="000000"/>
                          </a:solidFill>
                          <a:effectLst/>
                          <a:latin typeface="Arial" panose="020B0604020202020204" pitchFamily="34" charset="0"/>
                          <a:ea typeface="Calibri" panose="020F0502020204030204" pitchFamily="34" charset="0"/>
                          <a:cs typeface="+mn-cs"/>
                        </a:rPr>
                        <a:t>programmes</a:t>
                      </a:r>
                      <a:endParaRPr lang="en-US" sz="1000" dirty="0">
                        <a:solidFill>
                          <a:srgbClr val="000000"/>
                        </a:solidFill>
                        <a:effectLst/>
                        <a:latin typeface="Arial" panose="020B0604020202020204" pitchFamily="34" charset="0"/>
                        <a:ea typeface="Calibri" panose="020F0502020204030204" pitchFamily="34" charset="0"/>
                        <a:cs typeface="+mn-cs"/>
                      </a:endParaRP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implemented</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within District</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Municipalities.</a:t>
                      </a:r>
                    </a:p>
                    <a:p>
                      <a:pPr marL="0" marR="0" algn="l">
                        <a:lnSpc>
                          <a:spcPct val="115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75 DSBD and</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its Agencies’</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public</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engagement</a:t>
                      </a:r>
                    </a:p>
                    <a:p>
                      <a:pPr marL="0" marR="0" algn="l">
                        <a:lnSpc>
                          <a:spcPct val="115000"/>
                        </a:lnSpc>
                        <a:spcBef>
                          <a:spcPts val="0"/>
                        </a:spcBef>
                        <a:spcAft>
                          <a:spcPts val="0"/>
                        </a:spcAft>
                      </a:pPr>
                      <a:r>
                        <a:rPr lang="en-US" sz="1000" dirty="0" err="1">
                          <a:solidFill>
                            <a:srgbClr val="000000"/>
                          </a:solidFill>
                          <a:effectLst/>
                          <a:latin typeface="Arial" panose="020B0604020202020204" pitchFamily="34" charset="0"/>
                          <a:ea typeface="Calibri" panose="020F0502020204030204" pitchFamily="34" charset="0"/>
                          <a:cs typeface="+mn-cs"/>
                        </a:rPr>
                        <a:t>programmes</a:t>
                      </a:r>
                      <a:endParaRPr lang="en-US" sz="1000" dirty="0">
                        <a:solidFill>
                          <a:srgbClr val="000000"/>
                        </a:solidFill>
                        <a:effectLst/>
                        <a:latin typeface="Arial" panose="020B0604020202020204" pitchFamily="34" charset="0"/>
                        <a:ea typeface="Calibri" panose="020F0502020204030204" pitchFamily="34" charset="0"/>
                        <a:cs typeface="+mn-cs"/>
                      </a:endParaRP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implemented</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within District</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Municipalities.</a:t>
                      </a:r>
                    </a:p>
                    <a:p>
                      <a:pPr marL="0" marR="0" algn="l">
                        <a:lnSpc>
                          <a:spcPct val="115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80 DSBD and</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its Agencies’</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public</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engagement</a:t>
                      </a:r>
                    </a:p>
                    <a:p>
                      <a:pPr marL="0" marR="0" algn="l">
                        <a:lnSpc>
                          <a:spcPct val="115000"/>
                        </a:lnSpc>
                        <a:spcBef>
                          <a:spcPts val="0"/>
                        </a:spcBef>
                        <a:spcAft>
                          <a:spcPts val="0"/>
                        </a:spcAft>
                      </a:pPr>
                      <a:r>
                        <a:rPr lang="en-US" sz="1000" dirty="0" err="1">
                          <a:solidFill>
                            <a:srgbClr val="000000"/>
                          </a:solidFill>
                          <a:effectLst/>
                          <a:latin typeface="Arial" panose="020B0604020202020204" pitchFamily="34" charset="0"/>
                          <a:ea typeface="Calibri" panose="020F0502020204030204" pitchFamily="34" charset="0"/>
                          <a:cs typeface="+mn-cs"/>
                        </a:rPr>
                        <a:t>programmes</a:t>
                      </a:r>
                      <a:endParaRPr lang="en-US" sz="1000" dirty="0">
                        <a:solidFill>
                          <a:srgbClr val="000000"/>
                        </a:solidFill>
                        <a:effectLst/>
                        <a:latin typeface="Arial" panose="020B0604020202020204" pitchFamily="34" charset="0"/>
                        <a:ea typeface="Calibri" panose="020F0502020204030204" pitchFamily="34" charset="0"/>
                        <a:cs typeface="+mn-cs"/>
                      </a:endParaRP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implemented</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within District</a:t>
                      </a:r>
                    </a:p>
                    <a:p>
                      <a:pPr marL="0" marR="0" algn="l">
                        <a:lnSpc>
                          <a:spcPct val="115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mn-cs"/>
                        </a:rPr>
                        <a:t>Municipalities.</a:t>
                      </a:r>
                    </a:p>
                    <a:p>
                      <a:pPr marL="0" marR="0" algn="l">
                        <a:lnSpc>
                          <a:spcPct val="115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9999284"/>
                  </a:ext>
                </a:extLst>
              </a:tr>
              <a:tr h="1535235">
                <a:tc rowSpan="2">
                  <a:txBody>
                    <a:bodyPr/>
                    <a:lstStyle/>
                    <a:p>
                      <a:pPr marL="0" marR="0" algn="just">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2. Improved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integrated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and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streamlined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business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processes</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and systems.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2.1. Phase 4 and Phase 5:</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SMME</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Database</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kern="1200" dirty="0">
                          <a:solidFill>
                            <a:schemeClr val="tx1"/>
                          </a:solidFill>
                          <a:effectLst/>
                          <a:latin typeface="Arial" panose="020B0604020202020204" pitchFamily="34" charset="0"/>
                          <a:ea typeface="+mn-ea"/>
                          <a:cs typeface="Arial" panose="020B0604020202020204" pitchFamily="34" charset="0"/>
                        </a:rPr>
                        <a:t>SMME Database</a:t>
                      </a:r>
                    </a:p>
                    <a:p>
                      <a:pPr algn="l"/>
                      <a:r>
                        <a:rPr lang="en-US" sz="1000" kern="1200" dirty="0">
                          <a:solidFill>
                            <a:schemeClr val="tx1"/>
                          </a:solidFill>
                          <a:effectLst/>
                          <a:latin typeface="Arial" panose="020B0604020202020204" pitchFamily="34" charset="0"/>
                          <a:ea typeface="+mn-ea"/>
                          <a:cs typeface="Arial" panose="020B0604020202020204" pitchFamily="34" charset="0"/>
                        </a:rPr>
                        <a:t>- SMME Business</a:t>
                      </a:r>
                    </a:p>
                    <a:p>
                      <a:pPr algn="l"/>
                      <a:r>
                        <a:rPr lang="en-US" sz="1000" kern="1200" dirty="0">
                          <a:solidFill>
                            <a:schemeClr val="tx1"/>
                          </a:solidFill>
                          <a:effectLst/>
                          <a:latin typeface="Arial" panose="020B0604020202020204" pitchFamily="34" charset="0"/>
                          <a:ea typeface="+mn-ea"/>
                          <a:cs typeface="Arial" panose="020B0604020202020204" pitchFamily="34" charset="0"/>
                        </a:rPr>
                        <a:t>Index to identify</a:t>
                      </a:r>
                    </a:p>
                    <a:p>
                      <a:pPr algn="l"/>
                      <a:r>
                        <a:rPr lang="en-US" sz="1000" kern="1200" dirty="0">
                          <a:solidFill>
                            <a:schemeClr val="tx1"/>
                          </a:solidFill>
                          <a:effectLst/>
                          <a:latin typeface="Arial" panose="020B0604020202020204" pitchFamily="34" charset="0"/>
                          <a:ea typeface="+mn-ea"/>
                          <a:cs typeface="Arial" panose="020B0604020202020204" pitchFamily="34" charset="0"/>
                        </a:rPr>
                        <a:t>levels of readiness</a:t>
                      </a:r>
                    </a:p>
                    <a:p>
                      <a:pPr algn="l"/>
                      <a:r>
                        <a:rPr lang="en-US" sz="1000" kern="1200" dirty="0">
                          <a:solidFill>
                            <a:schemeClr val="tx1"/>
                          </a:solidFill>
                          <a:effectLst/>
                          <a:latin typeface="Arial" panose="020B0604020202020204" pitchFamily="34" charset="0"/>
                          <a:ea typeface="+mn-ea"/>
                          <a:cs typeface="Arial" panose="020B0604020202020204" pitchFamily="34" charset="0"/>
                        </a:rPr>
                        <a:t>and capability of small enterprises</a:t>
                      </a:r>
                    </a:p>
                    <a:p>
                      <a:pPr algn="l"/>
                      <a:r>
                        <a:rPr lang="en-US" sz="1000" kern="1200" dirty="0">
                          <a:solidFill>
                            <a:schemeClr val="tx1"/>
                          </a:solidFill>
                          <a:effectLst/>
                          <a:latin typeface="Arial" panose="020B0604020202020204" pitchFamily="34" charset="0"/>
                          <a:ea typeface="+mn-ea"/>
                          <a:cs typeface="Arial" panose="020B0604020202020204" pitchFamily="34" charset="0"/>
                        </a:rPr>
                        <a:t>implemented.</a:t>
                      </a: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ZA" sz="1000" dirty="0">
                          <a:effectLst/>
                          <a:latin typeface="Arial" panose="020B0604020202020204" pitchFamily="34" charset="0"/>
                          <a:cs typeface="Arial" panose="020B0604020202020204" pitchFamily="34" charset="0"/>
                        </a:rPr>
                        <a:t>Target Achieved: Phase 1 – Centralised Integrated.</a:t>
                      </a:r>
                      <a:br>
                        <a:rPr lang="en-ZA" sz="1000" dirty="0">
                          <a:effectLst/>
                          <a:latin typeface="Arial" panose="020B0604020202020204" pitchFamily="34" charset="0"/>
                          <a:cs typeface="Arial" panose="020B0604020202020204" pitchFamily="34" charset="0"/>
                        </a:rPr>
                      </a:br>
                      <a:r>
                        <a:rPr lang="en-ZA" sz="1000" dirty="0">
                          <a:effectLst/>
                          <a:latin typeface="Arial" panose="020B0604020202020204" pitchFamily="34" charset="0"/>
                          <a:cs typeface="Arial" panose="020B0604020202020204" pitchFamily="34" charset="0"/>
                        </a:rPr>
                        <a:t>SMME/Cooperatives/</a:t>
                      </a:r>
                      <a:br>
                        <a:rPr lang="en-ZA" sz="1000" dirty="0">
                          <a:effectLst/>
                          <a:latin typeface="Arial" panose="020B0604020202020204" pitchFamily="34" charset="0"/>
                          <a:cs typeface="Arial" panose="020B0604020202020204" pitchFamily="34" charset="0"/>
                        </a:rPr>
                      </a:br>
                      <a:r>
                        <a:rPr lang="en-ZA" sz="1000" kern="1200" dirty="0">
                          <a:solidFill>
                            <a:schemeClr val="tx1"/>
                          </a:solidFill>
                          <a:effectLst/>
                          <a:latin typeface="Arial" panose="020B0604020202020204" pitchFamily="34" charset="0"/>
                          <a:ea typeface="+mn-ea"/>
                          <a:cs typeface="Arial" panose="020B0604020202020204" pitchFamily="34" charset="0"/>
                        </a:rPr>
                        <a:t>Entrepreneur/ Informal Business Database </a:t>
                      </a:r>
                      <a:r>
                        <a:rPr lang="en-ZA" sz="1000" dirty="0">
                          <a:effectLst/>
                          <a:latin typeface="Arial" panose="020B0604020202020204" pitchFamily="34" charset="0"/>
                          <a:cs typeface="Arial" panose="020B0604020202020204" pitchFamily="34" charset="0"/>
                        </a:rPr>
                        <a:t>&amp; Portal Designed and Implemented.</a:t>
                      </a: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Target achieved:</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Phase 2: SMME</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Database –</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Government Agencies integrated data implemented.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Phase 3: SMME Database – Key Trade Exchange</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Platform integrated</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and enhanced reporting</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Phase 4: SMME</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Database – SMME Business Index to identify levels of readiness and capability of small enterprises</a:t>
                      </a:r>
                      <a:br>
                        <a:rPr lang="en-ZA" sz="1000" dirty="0">
                          <a:effectLst/>
                          <a:latin typeface="Arial" panose="020B0604020202020204" pitchFamily="34" charset="0"/>
                          <a:ea typeface="Times New Roman" panose="02020603050405020304" pitchFamily="18" charset="0"/>
                          <a:cs typeface="Arial" panose="020B0604020202020204" pitchFamily="34" charset="0"/>
                        </a:rPr>
                      </a:br>
                      <a:r>
                        <a:rPr lang="en-ZA" sz="1000" dirty="0">
                          <a:effectLst/>
                          <a:latin typeface="Arial" panose="020B0604020202020204" pitchFamily="34" charset="0"/>
                          <a:ea typeface="Times New Roman" panose="02020603050405020304" pitchFamily="18" charset="0"/>
                          <a:cs typeface="Arial" panose="020B0604020202020204" pitchFamily="34" charset="0"/>
                        </a:rPr>
                        <a:t>implemented.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Phase 6: </a:t>
                      </a:r>
                      <a:r>
                        <a:rPr lang="en-US" sz="1000" dirty="0">
                          <a:effectLst/>
                          <a:latin typeface="Arial" panose="020B0604020202020204" pitchFamily="34" charset="0"/>
                          <a:ea typeface="Times New Roman" panose="02020603050405020304" pitchFamily="18" charset="0"/>
                          <a:cs typeface="+mn-cs"/>
                        </a:rPr>
                        <a:t>SMME</a:t>
                      </a:r>
                    </a:p>
                    <a:p>
                      <a:pPr marL="0" marR="0" algn="l">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mn-cs"/>
                        </a:rPr>
                        <a:t>Database</a:t>
                      </a:r>
                    </a:p>
                    <a:p>
                      <a:pPr marL="0" marR="0" algn="l">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mn-cs"/>
                        </a:rPr>
                        <a:t>- Business</a:t>
                      </a:r>
                    </a:p>
                    <a:p>
                      <a:pPr marL="0" marR="0" algn="l">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mn-cs"/>
                        </a:rPr>
                        <a:t>Licensing and</a:t>
                      </a:r>
                    </a:p>
                    <a:p>
                      <a:pPr marL="0" marR="0" algn="l">
                        <a:lnSpc>
                          <a:spcPct val="115000"/>
                        </a:lnSpc>
                        <a:spcBef>
                          <a:spcPts val="0"/>
                        </a:spcBef>
                        <a:spcAft>
                          <a:spcPts val="0"/>
                        </a:spcAft>
                      </a:pPr>
                      <a:r>
                        <a:rPr lang="en-US" sz="1000" dirty="0" err="1">
                          <a:effectLst/>
                          <a:latin typeface="Arial" panose="020B0604020202020204" pitchFamily="34" charset="0"/>
                          <a:ea typeface="Times New Roman" panose="02020603050405020304" pitchFamily="18" charset="0"/>
                          <a:cs typeface="+mn-cs"/>
                        </a:rPr>
                        <a:t>Centralised</a:t>
                      </a:r>
                      <a:endParaRPr lang="en-US" sz="1000" dirty="0">
                        <a:effectLst/>
                        <a:latin typeface="Arial" panose="020B0604020202020204" pitchFamily="34" charset="0"/>
                        <a:ea typeface="Times New Roman" panose="02020603050405020304" pitchFamily="18" charset="0"/>
                        <a:cs typeface="+mn-cs"/>
                      </a:endParaRPr>
                    </a:p>
                    <a:p>
                      <a:pPr marL="0" marR="0" algn="l">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mn-cs"/>
                        </a:rPr>
                        <a:t>permit system</a:t>
                      </a:r>
                    </a:p>
                    <a:p>
                      <a:pPr marL="0" marR="0" algn="l">
                        <a:lnSpc>
                          <a:spcPct val="115000"/>
                        </a:lnSpc>
                        <a:spcBef>
                          <a:spcPts val="0"/>
                        </a:spcBef>
                        <a:spcAft>
                          <a:spcPts val="0"/>
                        </a:spcAft>
                      </a:pPr>
                      <a:r>
                        <a:rPr lang="en-US" sz="1000" dirty="0">
                          <a:effectLst/>
                          <a:latin typeface="Arial" panose="020B0604020202020204" pitchFamily="34" charset="0"/>
                          <a:ea typeface="Times New Roman" panose="02020603050405020304" pitchFamily="18" charset="0"/>
                          <a:cs typeface="+mn-cs"/>
                        </a:rPr>
                        <a:t>developed.</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l">
                        <a:lnSpc>
                          <a:spcPct val="115000"/>
                        </a:lnSpc>
                        <a:spcBef>
                          <a:spcPts val="0"/>
                        </a:spcBef>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N/A.</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8176003"/>
                  </a:ext>
                </a:extLst>
              </a:tr>
              <a:tr h="1535235">
                <a:tc vMerge="1">
                  <a:txBody>
                    <a:bodyPr/>
                    <a:lstStyle/>
                    <a:p>
                      <a:pPr marL="0" marR="0" algn="just">
                        <a:lnSpc>
                          <a:spcPct val="115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l">
                        <a:lnSpc>
                          <a:spcPct val="115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kern="1200" dirty="0">
                          <a:solidFill>
                            <a:schemeClr val="tx1"/>
                          </a:solidFill>
                          <a:effectLst/>
                          <a:latin typeface="Arial" panose="020B0604020202020204" pitchFamily="34" charset="0"/>
                          <a:ea typeface="+mn-ea"/>
                          <a:cs typeface="Arial" panose="020B0604020202020204" pitchFamily="34" charset="0"/>
                        </a:rPr>
                        <a:t>SMME Database – Small Enterprises</a:t>
                      </a:r>
                    </a:p>
                    <a:p>
                      <a:pPr algn="l"/>
                      <a:r>
                        <a:rPr lang="en-US" sz="1000" kern="1200" dirty="0">
                          <a:solidFill>
                            <a:schemeClr val="tx1"/>
                          </a:solidFill>
                          <a:effectLst/>
                          <a:latin typeface="Arial" panose="020B0604020202020204" pitchFamily="34" charset="0"/>
                          <a:ea typeface="+mn-ea"/>
                          <a:cs typeface="Arial" panose="020B0604020202020204" pitchFamily="34" charset="0"/>
                        </a:rPr>
                        <a:t>Credit Scoring</a:t>
                      </a:r>
                    </a:p>
                    <a:p>
                      <a:pPr algn="l"/>
                      <a:r>
                        <a:rPr lang="en-US" sz="1000" kern="1200" dirty="0">
                          <a:solidFill>
                            <a:schemeClr val="tx1"/>
                          </a:solidFill>
                          <a:effectLst/>
                          <a:latin typeface="Arial" panose="020B0604020202020204" pitchFamily="34" charset="0"/>
                          <a:ea typeface="+mn-ea"/>
                          <a:cs typeface="Arial" panose="020B0604020202020204" pitchFamily="34" charset="0"/>
                        </a:rPr>
                        <a:t>and Rating</a:t>
                      </a:r>
                    </a:p>
                    <a:p>
                      <a:pPr algn="l"/>
                      <a:r>
                        <a:rPr lang="en-US" sz="1000" kern="1200" dirty="0">
                          <a:solidFill>
                            <a:schemeClr val="tx1"/>
                          </a:solidFill>
                          <a:effectLst/>
                          <a:latin typeface="Arial" panose="020B0604020202020204" pitchFamily="34" charset="0"/>
                          <a:ea typeface="+mn-ea"/>
                          <a:cs typeface="Arial" panose="020B0604020202020204" pitchFamily="34" charset="0"/>
                        </a:rPr>
                        <a:t>System to</a:t>
                      </a:r>
                    </a:p>
                    <a:p>
                      <a:pPr algn="l"/>
                      <a:r>
                        <a:rPr lang="en-US" sz="1000" kern="1200" dirty="0">
                          <a:solidFill>
                            <a:schemeClr val="tx1"/>
                          </a:solidFill>
                          <a:effectLst/>
                          <a:latin typeface="Arial" panose="020B0604020202020204" pitchFamily="34" charset="0"/>
                          <a:ea typeface="+mn-ea"/>
                          <a:cs typeface="Arial" panose="020B0604020202020204" pitchFamily="34" charset="0"/>
                        </a:rPr>
                        <a:t>Facilitate access</a:t>
                      </a:r>
                    </a:p>
                    <a:p>
                      <a:pPr algn="l"/>
                      <a:r>
                        <a:rPr lang="en-US" sz="1000" kern="1200" dirty="0">
                          <a:solidFill>
                            <a:schemeClr val="tx1"/>
                          </a:solidFill>
                          <a:effectLst/>
                          <a:latin typeface="Arial" panose="020B0604020202020204" pitchFamily="34" charset="0"/>
                          <a:ea typeface="+mn-ea"/>
                          <a:cs typeface="Arial" panose="020B0604020202020204" pitchFamily="34" charset="0"/>
                        </a:rPr>
                        <a:t>to finance</a:t>
                      </a:r>
                    </a:p>
                    <a:p>
                      <a:pPr algn="l"/>
                      <a:r>
                        <a:rPr lang="en-US" sz="1000" kern="1200" dirty="0">
                          <a:solidFill>
                            <a:schemeClr val="tx1"/>
                          </a:solidFill>
                          <a:effectLst/>
                          <a:latin typeface="Arial" panose="020B0604020202020204" pitchFamily="34" charset="0"/>
                          <a:ea typeface="+mn-ea"/>
                          <a:cs typeface="Arial" panose="020B0604020202020204" pitchFamily="34" charset="0"/>
                        </a:rPr>
                        <a:t>implemented.</a:t>
                      </a: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l">
                        <a:lnSpc>
                          <a:spcPct val="115000"/>
                        </a:lnSpc>
                        <a:spcBef>
                          <a:spcPts val="0"/>
                        </a:spcBef>
                        <a:spcAft>
                          <a:spcPts val="0"/>
                        </a:spcAft>
                      </a:pPr>
                      <a:endParaRPr lang="en-US" sz="1000" dirty="0">
                        <a:effectLst/>
                        <a:latin typeface="Arial" panose="020B060402020202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l">
                        <a:lnSpc>
                          <a:spcPct val="115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l">
                        <a:lnSpc>
                          <a:spcPct val="115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000" kern="1200" dirty="0">
                          <a:solidFill>
                            <a:schemeClr val="tx1"/>
                          </a:solidFill>
                          <a:effectLst/>
                          <a:latin typeface="Arial" panose="020B0604020202020204" pitchFamily="34" charset="0"/>
                          <a:cs typeface="Arial" panose="020B0604020202020204" pitchFamily="34" charset="0"/>
                        </a:rPr>
                        <a:t>Phase 5: SMME</a:t>
                      </a:r>
                    </a:p>
                    <a:p>
                      <a:pPr algn="l"/>
                      <a:r>
                        <a:rPr lang="en-US" sz="1000" kern="1200" dirty="0">
                          <a:solidFill>
                            <a:schemeClr val="tx1"/>
                          </a:solidFill>
                          <a:effectLst/>
                          <a:latin typeface="Arial" panose="020B0604020202020204" pitchFamily="34" charset="0"/>
                          <a:cs typeface="Arial" panose="020B0604020202020204" pitchFamily="34" charset="0"/>
                        </a:rPr>
                        <a:t>Database - Small</a:t>
                      </a:r>
                    </a:p>
                    <a:p>
                      <a:pPr algn="l"/>
                      <a:r>
                        <a:rPr lang="en-US" sz="1000" kern="1200" dirty="0">
                          <a:solidFill>
                            <a:schemeClr val="tx1"/>
                          </a:solidFill>
                          <a:effectLst/>
                          <a:latin typeface="Arial" panose="020B0604020202020204" pitchFamily="34" charset="0"/>
                          <a:cs typeface="Arial" panose="020B0604020202020204" pitchFamily="34" charset="0"/>
                        </a:rPr>
                        <a:t>Enterprises</a:t>
                      </a:r>
                    </a:p>
                    <a:p>
                      <a:pPr algn="l"/>
                      <a:r>
                        <a:rPr lang="en-US" sz="1000" kern="1200" dirty="0">
                          <a:solidFill>
                            <a:schemeClr val="tx1"/>
                          </a:solidFill>
                          <a:effectLst/>
                          <a:latin typeface="Arial" panose="020B0604020202020204" pitchFamily="34" charset="0"/>
                          <a:cs typeface="Arial" panose="020B0604020202020204" pitchFamily="34" charset="0"/>
                        </a:rPr>
                        <a:t>Credit Scoring</a:t>
                      </a:r>
                    </a:p>
                    <a:p>
                      <a:pPr algn="l"/>
                      <a:r>
                        <a:rPr lang="en-US" sz="1000" kern="1200" dirty="0">
                          <a:solidFill>
                            <a:schemeClr val="tx1"/>
                          </a:solidFill>
                          <a:effectLst/>
                          <a:latin typeface="Arial" panose="020B0604020202020204" pitchFamily="34" charset="0"/>
                          <a:cs typeface="Arial" panose="020B0604020202020204" pitchFamily="34" charset="0"/>
                        </a:rPr>
                        <a:t>and Rating</a:t>
                      </a:r>
                    </a:p>
                    <a:p>
                      <a:pPr algn="l"/>
                      <a:r>
                        <a:rPr lang="en-US" sz="1000" kern="1200" dirty="0">
                          <a:solidFill>
                            <a:schemeClr val="tx1"/>
                          </a:solidFill>
                          <a:effectLst/>
                          <a:latin typeface="Arial" panose="020B0604020202020204" pitchFamily="34" charset="0"/>
                          <a:cs typeface="Arial" panose="020B0604020202020204" pitchFamily="34" charset="0"/>
                        </a:rPr>
                        <a:t>System to</a:t>
                      </a:r>
                    </a:p>
                    <a:p>
                      <a:pPr algn="l"/>
                      <a:r>
                        <a:rPr lang="en-US" sz="1000" kern="1200" dirty="0">
                          <a:solidFill>
                            <a:schemeClr val="tx1"/>
                          </a:solidFill>
                          <a:effectLst/>
                          <a:latin typeface="Arial" panose="020B0604020202020204" pitchFamily="34" charset="0"/>
                          <a:cs typeface="Arial" panose="020B0604020202020204" pitchFamily="34" charset="0"/>
                        </a:rPr>
                        <a:t>facilitate access</a:t>
                      </a:r>
                    </a:p>
                    <a:p>
                      <a:pPr algn="l"/>
                      <a:r>
                        <a:rPr lang="en-US" sz="1000" kern="1200" dirty="0">
                          <a:solidFill>
                            <a:schemeClr val="tx1"/>
                          </a:solidFill>
                          <a:effectLst/>
                          <a:latin typeface="Arial" panose="020B0604020202020204" pitchFamily="34" charset="0"/>
                          <a:cs typeface="Arial" panose="020B0604020202020204" pitchFamily="34" charset="0"/>
                        </a:rPr>
                        <a:t>to finance</a:t>
                      </a:r>
                    </a:p>
                    <a:p>
                      <a:pPr algn="l"/>
                      <a:r>
                        <a:rPr lang="en-US" sz="1000" kern="1200" dirty="0">
                          <a:solidFill>
                            <a:schemeClr val="tx1"/>
                          </a:solidFill>
                          <a:effectLst/>
                          <a:latin typeface="Arial" panose="020B0604020202020204" pitchFamily="34" charset="0"/>
                          <a:cs typeface="Arial" panose="020B0604020202020204" pitchFamily="34" charset="0"/>
                        </a:rPr>
                        <a:t>implemented.</a:t>
                      </a: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l">
                        <a:lnSpc>
                          <a:spcPct val="115000"/>
                        </a:lnSpc>
                        <a:spcBef>
                          <a:spcPts val="0"/>
                        </a:spcBef>
                        <a:spcAft>
                          <a:spcPts val="0"/>
                        </a:spcAft>
                      </a:pP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l">
                        <a:lnSpc>
                          <a:spcPct val="115000"/>
                        </a:lnSpc>
                        <a:spcBef>
                          <a:spcPts val="0"/>
                        </a:spcBef>
                        <a:spcAft>
                          <a:spcPts val="0"/>
                        </a:spcAft>
                      </a:pPr>
                      <a:endPar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9" marR="68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17165880"/>
                  </a:ext>
                </a:extLst>
              </a:tr>
            </a:tbl>
          </a:graphicData>
        </a:graphic>
      </p:graphicFrame>
    </p:spTree>
    <p:extLst>
      <p:ext uri="{BB962C8B-B14F-4D97-AF65-F5344CB8AC3E}">
        <p14:creationId xmlns:p14="http://schemas.microsoft.com/office/powerpoint/2010/main" xmlns="" val="22972761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1489E63-318B-FE40-9593-01945EE2D130}"/>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921" y="0"/>
            <a:ext cx="9140400" cy="9324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5279" y="228600"/>
            <a:ext cx="8233442" cy="461665"/>
          </a:xfrm>
          <a:prstGeom prst="rect">
            <a:avLst/>
          </a:prstGeom>
          <a:noFill/>
        </p:spPr>
        <p:txBody>
          <a:bodyPr wrap="square" rtlCol="0">
            <a:spAutoFit/>
          </a:bodyPr>
          <a:lstStyle/>
          <a:p>
            <a:pPr algn="r"/>
            <a:r>
              <a:rPr lang="en-US" sz="2400" b="1" cap="small" dirty="0">
                <a:solidFill>
                  <a:schemeClr val="bg1"/>
                </a:solidFill>
                <a:latin typeface="Arial" panose="020B0604020202020204" pitchFamily="34" charset="0"/>
              </a:rPr>
              <a:t>1. Purpose of the presentation </a:t>
            </a:r>
            <a:endParaRPr lang="en-ZA" sz="2400" b="1" cap="small"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a:t>
            </a:r>
          </a:p>
        </p:txBody>
      </p:sp>
      <p:sp>
        <p:nvSpPr>
          <p:cNvPr id="2" name="TextBox 1">
            <a:extLst>
              <a:ext uri="{FF2B5EF4-FFF2-40B4-BE49-F238E27FC236}">
                <a16:creationId xmlns:a16="http://schemas.microsoft.com/office/drawing/2014/main" xmlns="" id="{9A96FE02-6CC3-4CB6-963C-3FC0CC3DBC2C}"/>
              </a:ext>
            </a:extLst>
          </p:cNvPr>
          <p:cNvSpPr txBox="1"/>
          <p:nvPr/>
        </p:nvSpPr>
        <p:spPr>
          <a:xfrm>
            <a:off x="0" y="918865"/>
            <a:ext cx="8991600" cy="1287532"/>
          </a:xfrm>
          <a:prstGeom prst="rect">
            <a:avLst/>
          </a:prstGeom>
          <a:noFill/>
        </p:spPr>
        <p:txBody>
          <a:bodyPr wrap="square" rtlCol="0">
            <a:spAutoFit/>
          </a:bodyPr>
          <a:lstStyle/>
          <a:p>
            <a:pPr marL="0" marR="0" lvl="0" indent="0" algn="just" defTabSz="914400" rtl="0" eaLnBrk="1" fontAlgn="auto" latinLnBrk="0" hangingPunct="0">
              <a:lnSpc>
                <a:spcPct val="15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sym typeface="Calibri"/>
              </a:rPr>
              <a:t>To brief the Portfolio Committee on Small Business Development on the Revised 2020-25 Strategic Plan and 2022/23 Annual Performance Plan of the Department of Small Business Development.</a:t>
            </a:r>
          </a:p>
        </p:txBody>
      </p:sp>
    </p:spTree>
    <p:extLst>
      <p:ext uri="{BB962C8B-B14F-4D97-AF65-F5344CB8AC3E}">
        <p14:creationId xmlns:p14="http://schemas.microsoft.com/office/powerpoint/2010/main" xmlns="" val="298322363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7216" y="2438400"/>
            <a:ext cx="9144000" cy="1981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316" y="3013501"/>
            <a:ext cx="8659688" cy="1754326"/>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2: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SECTOR AND MARKET DEVELOPMENT</a:t>
            </a:r>
          </a:p>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ZA"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3" name="Picture 12">
            <a:extLst>
              <a:ext uri="{FF2B5EF4-FFF2-40B4-BE49-F238E27FC236}">
                <a16:creationId xmlns:a16="http://schemas.microsoft.com/office/drawing/2014/main" xmlns="" id="{CEA7ED4C-41B6-4775-BF9C-E3AA4136DD7A}"/>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Slide Number Placeholder 1">
            <a:extLst>
              <a:ext uri="{FF2B5EF4-FFF2-40B4-BE49-F238E27FC236}">
                <a16:creationId xmlns:a16="http://schemas.microsoft.com/office/drawing/2014/main" xmlns="" id="{859B460E-7E76-464E-8E49-B7E71F53E4C3}"/>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30</a:t>
            </a:r>
          </a:p>
        </p:txBody>
      </p:sp>
    </p:spTree>
    <p:extLst>
      <p:ext uri="{BB962C8B-B14F-4D97-AF65-F5344CB8AC3E}">
        <p14:creationId xmlns:p14="http://schemas.microsoft.com/office/powerpoint/2010/main" xmlns="" val="4728375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2: </a:t>
            </a:r>
            <a:r>
              <a:rPr kumimoji="0" lang="en-US"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Purpose, Sub-programme and sub-purpose</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endParaRPr>
          </a:p>
        </p:txBody>
      </p:sp>
      <p:sp>
        <p:nvSpPr>
          <p:cNvPr id="9" name="Rectangle 7">
            <a:extLst>
              <a:ext uri="{FF2B5EF4-FFF2-40B4-BE49-F238E27FC236}">
                <a16:creationId xmlns:a16="http://schemas.microsoft.com/office/drawing/2014/main" xmlns="" id="{2A091F48-473E-4C0E-A46B-7E01CCD46FAC}"/>
              </a:ext>
            </a:extLst>
          </p:cNvPr>
          <p:cNvSpPr>
            <a:spLocks noChangeArrowheads="1"/>
          </p:cNvSpPr>
          <p:nvPr/>
        </p:nvSpPr>
        <p:spPr bwMode="auto">
          <a:xfrm>
            <a:off x="111125" y="890183"/>
            <a:ext cx="8921750" cy="4458849"/>
          </a:xfrm>
          <a:prstGeom prst="rect">
            <a:avLst/>
          </a:prstGeom>
          <a:noFill/>
          <a:ln>
            <a:noFill/>
          </a:ln>
        </p:spPr>
        <p:txBody>
          <a:bodyPr>
            <a:spAutoFit/>
          </a:bodyPr>
          <a:lstStyle>
            <a:lvl1pPr marL="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57200" marR="0" lvl="0" indent="0" algn="ctr" defTabSz="914400" rtl="0" eaLnBrk="1" fontAlgn="base" latinLnBrk="0" hangingPunct="0">
              <a:lnSpc>
                <a:spcPct val="115000"/>
              </a:lnSpc>
              <a:spcBef>
                <a:spcPts val="2400"/>
              </a:spcBef>
              <a:spcAft>
                <a:spcPts val="1800"/>
              </a:spcAft>
              <a:buClrTx/>
              <a:buSzTx/>
              <a:buFontTx/>
              <a:buNone/>
              <a:tabLst/>
              <a:defRPr/>
            </a:pPr>
            <a:r>
              <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rPr>
              <a:t>PROGRAMME TWO: SECTOR AND MARKET DEVELOPMENT</a:t>
            </a:r>
          </a:p>
          <a:p>
            <a:pPr marL="457200" marR="0" lvl="0" indent="0" algn="ctr" defTabSz="914400" rtl="0" eaLnBrk="1" fontAlgn="base" latinLnBrk="0" hangingPunct="0">
              <a:lnSpc>
                <a:spcPct val="115000"/>
              </a:lnSpc>
              <a:spcBef>
                <a:spcPts val="2400"/>
              </a:spcBef>
              <a:spcAft>
                <a:spcPts val="1800"/>
              </a:spcAft>
              <a:buClrTx/>
              <a:buSzTx/>
              <a:buFontTx/>
              <a:buNone/>
              <a:tabLst/>
              <a:defRPr/>
            </a:pPr>
            <a:endPar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endParaRPr>
          </a:p>
          <a:p>
            <a:pPr marL="457200" marR="0" lvl="0" indent="0" algn="ctr" defTabSz="914400" rtl="0" eaLnBrk="1" fontAlgn="base" latinLnBrk="0" hangingPunct="0">
              <a:lnSpc>
                <a:spcPct val="115000"/>
              </a:lnSpc>
              <a:spcBef>
                <a:spcPts val="2400"/>
              </a:spcBef>
              <a:spcAft>
                <a:spcPts val="1800"/>
              </a:spcAft>
              <a:buClrTx/>
              <a:buSzTx/>
              <a:buFontTx/>
              <a:buNone/>
              <a:tabLst/>
              <a:defRPr/>
            </a:pPr>
            <a:endPar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endParaRPr>
          </a:p>
          <a:p>
            <a:pPr marL="457200" marR="0" lvl="0" indent="0" algn="ctr" defTabSz="914400" rtl="0" eaLnBrk="1" fontAlgn="base" latinLnBrk="0" hangingPunct="0">
              <a:lnSpc>
                <a:spcPct val="115000"/>
              </a:lnSpc>
              <a:spcBef>
                <a:spcPts val="2400"/>
              </a:spcBef>
              <a:spcAft>
                <a:spcPts val="1800"/>
              </a:spcAft>
              <a:buClrTx/>
              <a:buSzTx/>
              <a:buFontTx/>
              <a:buNone/>
              <a:tabLst/>
              <a:defRPr/>
            </a:pPr>
            <a:endPar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endParaRPr>
          </a:p>
          <a:p>
            <a:pPr marL="457200" marR="0" lvl="0" indent="0" algn="ctr" defTabSz="914400" rtl="0" eaLnBrk="1" fontAlgn="base" latinLnBrk="0" hangingPunct="0">
              <a:lnSpc>
                <a:spcPct val="115000"/>
              </a:lnSpc>
              <a:spcBef>
                <a:spcPts val="2400"/>
              </a:spcBef>
              <a:spcAft>
                <a:spcPts val="1800"/>
              </a:spcAft>
              <a:buClrTx/>
              <a:buSzTx/>
              <a:buFontTx/>
              <a:buNone/>
              <a:tabLst/>
              <a:defRPr/>
            </a:pPr>
            <a:endPar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endParaRPr>
          </a:p>
          <a:p>
            <a:pPr marL="457200" marR="0" lvl="0" indent="0" algn="ctr" defTabSz="914400" rtl="0" eaLnBrk="1" fontAlgn="base" latinLnBrk="0" hangingPunct="0">
              <a:lnSpc>
                <a:spcPct val="115000"/>
              </a:lnSpc>
              <a:spcBef>
                <a:spcPts val="2400"/>
              </a:spcBef>
              <a:spcAft>
                <a:spcPts val="1800"/>
              </a:spcAft>
              <a:buClrTx/>
              <a:buSzTx/>
              <a:buFontTx/>
              <a:buNone/>
              <a:tabLst/>
              <a:defRPr/>
            </a:pPr>
            <a:endParaRPr kumimoji="0" lang="en-ZA" altLang="en-US" sz="1600" b="1" i="0" u="none" strike="noStrike" kern="1200" cap="none" spc="0" normalizeH="0" baseline="0" noProof="0" dirty="0">
              <a:ln>
                <a:noFill/>
              </a:ln>
              <a:solidFill>
                <a:srgbClr val="000000"/>
              </a:solidFill>
              <a:effectLst/>
              <a:uLnTx/>
              <a:uFillTx/>
              <a:latin typeface="Arial Narrow" panose="020B0606020202030204" pitchFamily="34" charset="0"/>
              <a:cs typeface="Times New Roman" panose="02020603050405020304" pitchFamily="18" charset="0"/>
              <a:sym typeface="Calibri" panose="020F0502020204030204" pitchFamily="34" charset="0"/>
            </a:endParaRPr>
          </a:p>
        </p:txBody>
      </p:sp>
      <p:pic>
        <p:nvPicPr>
          <p:cNvPr id="16" name="Picture 15">
            <a:extLst>
              <a:ext uri="{FF2B5EF4-FFF2-40B4-BE49-F238E27FC236}">
                <a16:creationId xmlns:a16="http://schemas.microsoft.com/office/drawing/2014/main" xmlns="" id="{3B8F1306-64C6-4EB2-84B6-43B8A39F285B}"/>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7" name="Slide Number Placeholder 1">
            <a:extLst>
              <a:ext uri="{FF2B5EF4-FFF2-40B4-BE49-F238E27FC236}">
                <a16:creationId xmlns:a16="http://schemas.microsoft.com/office/drawing/2014/main" xmlns="" id="{403A1EFB-9570-4AD2-9DF8-577291A24F7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31</a:t>
            </a:r>
          </a:p>
        </p:txBody>
      </p:sp>
      <p:sp>
        <p:nvSpPr>
          <p:cNvPr id="10" name="TextBox 9">
            <a:extLst>
              <a:ext uri="{FF2B5EF4-FFF2-40B4-BE49-F238E27FC236}">
                <a16:creationId xmlns:a16="http://schemas.microsoft.com/office/drawing/2014/main" xmlns="" id="{DBF448EE-0AE7-4A8E-B1A3-D7B090966245}"/>
              </a:ext>
            </a:extLst>
          </p:cNvPr>
          <p:cNvSpPr txBox="1"/>
          <p:nvPr/>
        </p:nvSpPr>
        <p:spPr>
          <a:xfrm>
            <a:off x="42862" y="1453679"/>
            <a:ext cx="8921750" cy="397903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Purpose:</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To facilitate and increase access to markets for SMMEs through business information, product development support and value chain integration.</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small"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Sub-programme and Sub-Purpose:</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Sector and Market Development Management – </a:t>
            </a:r>
            <a:r>
              <a:rPr kumimoji="0" lang="en-ZA" sz="16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lang="en-ZA" sz="1600" dirty="0">
                <a:solidFill>
                  <a:prstClr val="black"/>
                </a:solidFill>
                <a:latin typeface="Arial" panose="020B0604020202020204" pitchFamily="34" charset="0"/>
                <a:ea typeface="Calibri" panose="020F0502020204030204" pitchFamily="34" charset="0"/>
                <a:cs typeface="Arial" panose="020B0604020202020204" pitchFamily="34" charset="0"/>
              </a:rPr>
              <a:t>p</a:t>
            </a:r>
            <a:r>
              <a:rPr kumimoji="0" lang="en-ZA" sz="1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rovide</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leadership to the branch and support entry and growth of SMMEs in prioritised and designated sectors of the economy.</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Business Information and Knowledge Management – </a:t>
            </a:r>
            <a:r>
              <a:rPr kumimoji="0" lang="en-ZA" sz="16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provide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evidence based (economic analysis, econometrics, research) business information to direct sector thought leadership.</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Ease of Doing Business – </a:t>
            </a:r>
            <a:r>
              <a:rPr kumimoji="0" lang="en-ZA" sz="16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reduce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administrative and regulatory burden of doing business for SMMEs.</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Access to Market Support – </a:t>
            </a:r>
            <a:r>
              <a:rPr kumimoji="0" lang="en-ZA" sz="16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provide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domestic and international market support services to SMMEs.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3216923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2: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E4EE9A08-B12E-426E-8E88-70B9C0B3CF68}"/>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BF9A6AAA-9316-440C-82FF-03319333F0D5}"/>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32</a:t>
            </a:r>
          </a:p>
        </p:txBody>
      </p:sp>
      <p:graphicFrame>
        <p:nvGraphicFramePr>
          <p:cNvPr id="10" name="Table 9">
            <a:extLst>
              <a:ext uri="{FF2B5EF4-FFF2-40B4-BE49-F238E27FC236}">
                <a16:creationId xmlns:a16="http://schemas.microsoft.com/office/drawing/2014/main" xmlns="" id="{107BCCFB-D055-4C91-A816-FC322CD47F9B}"/>
              </a:ext>
            </a:extLst>
          </p:cNvPr>
          <p:cNvGraphicFramePr>
            <a:graphicFrameLocks noGrp="1"/>
          </p:cNvGraphicFramePr>
          <p:nvPr>
            <p:extLst>
              <p:ext uri="{D42A27DB-BD31-4B8C-83A1-F6EECF244321}">
                <p14:modId xmlns:p14="http://schemas.microsoft.com/office/powerpoint/2010/main" xmlns="" val="4085709910"/>
              </p:ext>
            </p:extLst>
          </p:nvPr>
        </p:nvGraphicFramePr>
        <p:xfrm>
          <a:off x="38099" y="823890"/>
          <a:ext cx="9067802" cy="5349837"/>
        </p:xfrm>
        <a:graphic>
          <a:graphicData uri="http://schemas.openxmlformats.org/drawingml/2006/table">
            <a:tbl>
              <a:tblPr firstRow="1" firstCol="1" bandRow="1"/>
              <a:tblGrid>
                <a:gridCol w="791634">
                  <a:extLst>
                    <a:ext uri="{9D8B030D-6E8A-4147-A177-3AD203B41FA5}">
                      <a16:colId xmlns:a16="http://schemas.microsoft.com/office/drawing/2014/main" xmlns="" val="966923820"/>
                    </a:ext>
                  </a:extLst>
                </a:gridCol>
                <a:gridCol w="999067">
                  <a:extLst>
                    <a:ext uri="{9D8B030D-6E8A-4147-A177-3AD203B41FA5}">
                      <a16:colId xmlns:a16="http://schemas.microsoft.com/office/drawing/2014/main" xmlns="" val="3979861423"/>
                    </a:ext>
                  </a:extLst>
                </a:gridCol>
                <a:gridCol w="1143000">
                  <a:extLst>
                    <a:ext uri="{9D8B030D-6E8A-4147-A177-3AD203B41FA5}">
                      <a16:colId xmlns:a16="http://schemas.microsoft.com/office/drawing/2014/main" xmlns="" val="2467056457"/>
                    </a:ext>
                  </a:extLst>
                </a:gridCol>
                <a:gridCol w="838200">
                  <a:extLst>
                    <a:ext uri="{9D8B030D-6E8A-4147-A177-3AD203B41FA5}">
                      <a16:colId xmlns:a16="http://schemas.microsoft.com/office/drawing/2014/main" xmlns="" val="1850690460"/>
                    </a:ext>
                  </a:extLst>
                </a:gridCol>
                <a:gridCol w="990600">
                  <a:extLst>
                    <a:ext uri="{9D8B030D-6E8A-4147-A177-3AD203B41FA5}">
                      <a16:colId xmlns:a16="http://schemas.microsoft.com/office/drawing/2014/main" xmlns="" val="1528529349"/>
                    </a:ext>
                  </a:extLst>
                </a:gridCol>
                <a:gridCol w="1219200">
                  <a:extLst>
                    <a:ext uri="{9D8B030D-6E8A-4147-A177-3AD203B41FA5}">
                      <a16:colId xmlns:a16="http://schemas.microsoft.com/office/drawing/2014/main" xmlns="" val="1989534821"/>
                    </a:ext>
                  </a:extLst>
                </a:gridCol>
                <a:gridCol w="1066800">
                  <a:extLst>
                    <a:ext uri="{9D8B030D-6E8A-4147-A177-3AD203B41FA5}">
                      <a16:colId xmlns:a16="http://schemas.microsoft.com/office/drawing/2014/main" xmlns="" val="317315833"/>
                    </a:ext>
                  </a:extLst>
                </a:gridCol>
                <a:gridCol w="990600">
                  <a:extLst>
                    <a:ext uri="{9D8B030D-6E8A-4147-A177-3AD203B41FA5}">
                      <a16:colId xmlns:a16="http://schemas.microsoft.com/office/drawing/2014/main" xmlns="" val="236668038"/>
                    </a:ext>
                  </a:extLst>
                </a:gridCol>
                <a:gridCol w="1028701">
                  <a:extLst>
                    <a:ext uri="{9D8B030D-6E8A-4147-A177-3AD203B41FA5}">
                      <a16:colId xmlns:a16="http://schemas.microsoft.com/office/drawing/2014/main" xmlns="" val="2462074598"/>
                    </a:ext>
                  </a:extLst>
                </a:gridCol>
              </a:tblGrid>
              <a:tr h="0">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6">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86513483"/>
                  </a:ext>
                </a:extLst>
              </a:tr>
              <a:tr h="60796">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29719806"/>
                  </a:ext>
                </a:extLst>
              </a:tr>
              <a:tr h="2265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cs typeface="Arial" panose="020B0604020202020204" pitchFamily="34" charset="0"/>
                        </a:rPr>
                        <a:t>2019/20</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492164567"/>
                  </a:ext>
                </a:extLst>
              </a:tr>
              <a:tr h="727824">
                <a:tc rowSpan="3">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Increased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participation of SMMEs and Co-operatives</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domestic and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international</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markets.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Products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 and services rendered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by SMMEs and Co-operatives linked to domestic</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market.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products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 and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services rendered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by SMMEs and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Co-operatives linked to domestic market.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N/A</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 238 products produced by SMMEs and 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linked to market.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 products produced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services rendered by SMMEs and 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linked to market.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 products produced and services rendered by SMMEs and Co-operatives linked to domestic market.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 products produced and services rendered by SMMEs and 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linked to domestic market.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 products produced and services rendered by SMMEs and 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linked to domestic market.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3122403"/>
                  </a:ext>
                </a:extLst>
              </a:tr>
              <a:tr h="0">
                <a:tc vMerge="1">
                  <a:txBody>
                    <a:bodyPr/>
                    <a:lstStyle/>
                    <a:p>
                      <a:endParaRPr lang="en-US"/>
                    </a:p>
                  </a:txBody>
                  <a:tcPr/>
                </a:tc>
                <a:tc>
                  <a:txBody>
                    <a:bodyPr/>
                    <a:lstStyle/>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1.2. Women-owned businesses supported to register on </a:t>
                      </a:r>
                      <a:r>
                        <a:rPr lang="en-ZA" sz="1100" b="0" dirty="0">
                          <a:effectLst/>
                          <a:latin typeface="Arial" panose="020B0604020202020204" pitchFamily="34" charset="0"/>
                          <a:ea typeface="Times New Roman" panose="02020603050405020304" pitchFamily="18" charset="0"/>
                          <a:cs typeface="Arial" panose="020B0604020202020204" pitchFamily="34" charset="0"/>
                        </a:rPr>
                        <a:t>international platform.</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Number of women-owned businesses</a:t>
                      </a:r>
                      <a:br>
                        <a:rPr lang="en-ZA" sz="1100" dirty="0">
                          <a:effectLst/>
                          <a:latin typeface="Arial" panose="020B0604020202020204" pitchFamily="34" charset="0"/>
                          <a:ea typeface="Times New Roman" panose="02020603050405020304" pitchFamily="18" charset="0"/>
                          <a:cs typeface="Arial" panose="020B0604020202020204" pitchFamily="34" charset="0"/>
                        </a:rPr>
                      </a:br>
                      <a:r>
                        <a:rPr lang="en-ZA" sz="1100" dirty="0">
                          <a:effectLst/>
                          <a:latin typeface="Arial" panose="020B0604020202020204" pitchFamily="34" charset="0"/>
                          <a:ea typeface="Times New Roman" panose="02020603050405020304" pitchFamily="18" charset="0"/>
                          <a:cs typeface="Arial" panose="020B0604020202020204" pitchFamily="34" charset="0"/>
                        </a:rPr>
                        <a:t>supported to </a:t>
                      </a:r>
                      <a:r>
                        <a:rPr lang="en-ZA" sz="1100" b="0" dirty="0">
                          <a:effectLst/>
                          <a:latin typeface="Arial" panose="020B0604020202020204" pitchFamily="34" charset="0"/>
                          <a:ea typeface="Times New Roman" panose="02020603050405020304" pitchFamily="18" charset="0"/>
                          <a:cs typeface="Arial" panose="020B0604020202020204" pitchFamily="34" charset="0"/>
                        </a:rPr>
                        <a:t>register on international platform.</a:t>
                      </a:r>
                      <a:r>
                        <a:rPr lang="en-ZA" sz="1100" b="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100" dirty="0">
                          <a:effectLst/>
                          <a:latin typeface="Arial" panose="020B0604020202020204" pitchFamily="34" charset="0"/>
                          <a:cs typeface="Arial" panose="020B0604020202020204" pitchFamily="34" charset="0"/>
                        </a:rPr>
                        <a:t>N/A</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Not achieved:</a:t>
                      </a:r>
                      <a:br>
                        <a:rPr lang="en-ZA" sz="1100" dirty="0">
                          <a:effectLst/>
                          <a:latin typeface="Arial" panose="020B0604020202020204" pitchFamily="34" charset="0"/>
                          <a:ea typeface="Times New Roman" panose="02020603050405020304" pitchFamily="18" charset="0"/>
                          <a:cs typeface="Arial" panose="020B0604020202020204" pitchFamily="34" charset="0"/>
                        </a:rPr>
                      </a:br>
                      <a:r>
                        <a:rPr lang="en-ZA" sz="1100" dirty="0">
                          <a:effectLst/>
                          <a:latin typeface="Arial" panose="020B0604020202020204" pitchFamily="34" charset="0"/>
                          <a:ea typeface="Times New Roman" panose="02020603050405020304" pitchFamily="18" charset="0"/>
                          <a:cs typeface="Arial" panose="020B0604020202020204" pitchFamily="34" charset="0"/>
                        </a:rPr>
                        <a:t>1 015 women-owned businesses</a:t>
                      </a:r>
                      <a:br>
                        <a:rPr lang="en-ZA" sz="1100" dirty="0">
                          <a:effectLst/>
                          <a:latin typeface="Arial" panose="020B0604020202020204" pitchFamily="34" charset="0"/>
                          <a:ea typeface="Times New Roman" panose="02020603050405020304" pitchFamily="18" charset="0"/>
                          <a:cs typeface="Arial" panose="020B0604020202020204" pitchFamily="34" charset="0"/>
                        </a:rPr>
                      </a:br>
                      <a:r>
                        <a:rPr lang="en-ZA" sz="1100" dirty="0">
                          <a:effectLst/>
                          <a:latin typeface="Arial" panose="020B0604020202020204" pitchFamily="34" charset="0"/>
                          <a:ea typeface="Times New Roman" panose="02020603050405020304" pitchFamily="18" charset="0"/>
                          <a:cs typeface="Arial" panose="020B0604020202020204" pitchFamily="34" charset="0"/>
                        </a:rPr>
                        <a:t>supported to register on</a:t>
                      </a:r>
                      <a:br>
                        <a:rPr lang="en-ZA" sz="1100" dirty="0">
                          <a:effectLst/>
                          <a:latin typeface="Arial" panose="020B0604020202020204" pitchFamily="34" charset="0"/>
                          <a:ea typeface="Times New Roman" panose="02020603050405020304" pitchFamily="18" charset="0"/>
                          <a:cs typeface="Arial" panose="020B0604020202020204" pitchFamily="34" charset="0"/>
                        </a:rPr>
                      </a:br>
                      <a:r>
                        <a:rPr lang="en-ZA" sz="1100" dirty="0">
                          <a:effectLst/>
                          <a:latin typeface="Arial" panose="020B0604020202020204" pitchFamily="34" charset="0"/>
                          <a:ea typeface="Times New Roman" panose="02020603050405020304" pitchFamily="18" charset="0"/>
                          <a:cs typeface="Arial" panose="020B0604020202020204" pitchFamily="34" charset="0"/>
                        </a:rPr>
                        <a:t>international</a:t>
                      </a:r>
                      <a:br>
                        <a:rPr lang="en-ZA" sz="1100" dirty="0">
                          <a:effectLst/>
                          <a:latin typeface="Arial" panose="020B0604020202020204" pitchFamily="34" charset="0"/>
                          <a:ea typeface="Times New Roman" panose="02020603050405020304" pitchFamily="18" charset="0"/>
                          <a:cs typeface="Arial" panose="020B0604020202020204" pitchFamily="34" charset="0"/>
                        </a:rPr>
                      </a:br>
                      <a:r>
                        <a:rPr lang="en-ZA" sz="1100" dirty="0">
                          <a:effectLst/>
                          <a:latin typeface="Arial" panose="020B0604020202020204" pitchFamily="34" charset="0"/>
                          <a:ea typeface="Times New Roman" panose="02020603050405020304" pitchFamily="18" charset="0"/>
                          <a:cs typeface="Arial" panose="020B0604020202020204" pitchFamily="34" charset="0"/>
                        </a:rPr>
                        <a:t>platform.</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2 000 women-owned enterprises monitored to participate on SheTradesZA platform.</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2 500 women-owned businesses supported to register on </a:t>
                      </a:r>
                      <a:r>
                        <a:rPr lang="en-ZA" sz="1100" b="0" dirty="0">
                          <a:effectLst/>
                          <a:latin typeface="Arial" panose="020B0604020202020204" pitchFamily="34" charset="0"/>
                          <a:ea typeface="Times New Roman" panose="02020603050405020304" pitchFamily="18" charset="0"/>
                          <a:cs typeface="Arial" panose="020B0604020202020204" pitchFamily="34" charset="0"/>
                        </a:rPr>
                        <a:t>international platform. </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2 500 women-owned businesses</a:t>
                      </a:r>
                      <a:br>
                        <a:rPr lang="en-ZA" sz="1100" dirty="0">
                          <a:effectLst/>
                          <a:latin typeface="Arial" panose="020B0604020202020204" pitchFamily="34" charset="0"/>
                          <a:ea typeface="Times New Roman" panose="02020603050405020304" pitchFamily="18" charset="0"/>
                          <a:cs typeface="Arial" panose="020B0604020202020204" pitchFamily="34" charset="0"/>
                        </a:rPr>
                      </a:br>
                      <a:r>
                        <a:rPr lang="en-ZA" sz="1100" dirty="0">
                          <a:effectLst/>
                          <a:latin typeface="Arial" panose="020B0604020202020204" pitchFamily="34" charset="0"/>
                          <a:ea typeface="Times New Roman" panose="02020603050405020304" pitchFamily="18" charset="0"/>
                          <a:cs typeface="Arial" panose="020B0604020202020204" pitchFamily="34" charset="0"/>
                        </a:rPr>
                        <a:t>supported to</a:t>
                      </a:r>
                      <a:br>
                        <a:rPr lang="en-ZA" sz="1100" dirty="0">
                          <a:effectLst/>
                          <a:latin typeface="Arial" panose="020B0604020202020204" pitchFamily="34" charset="0"/>
                          <a:ea typeface="Times New Roman" panose="02020603050405020304" pitchFamily="18" charset="0"/>
                          <a:cs typeface="Arial" panose="020B0604020202020204" pitchFamily="34" charset="0"/>
                        </a:rPr>
                      </a:br>
                      <a:r>
                        <a:rPr lang="en-ZA" sz="1100" dirty="0">
                          <a:effectLst/>
                          <a:latin typeface="Arial" panose="020B0604020202020204" pitchFamily="34" charset="0"/>
                          <a:ea typeface="Times New Roman" panose="02020603050405020304" pitchFamily="18" charset="0"/>
                          <a:cs typeface="Arial" panose="020B0604020202020204" pitchFamily="34" charset="0"/>
                        </a:rPr>
                        <a:t>register on</a:t>
                      </a:r>
                      <a:br>
                        <a:rPr lang="en-ZA" sz="1100" dirty="0">
                          <a:effectLst/>
                          <a:latin typeface="Arial" panose="020B0604020202020204" pitchFamily="34" charset="0"/>
                          <a:ea typeface="Times New Roman" panose="02020603050405020304" pitchFamily="18" charset="0"/>
                          <a:cs typeface="Arial" panose="020B0604020202020204" pitchFamily="34" charset="0"/>
                        </a:rPr>
                      </a:br>
                      <a:r>
                        <a:rPr lang="en-ZA" sz="1100" b="0" dirty="0">
                          <a:effectLst/>
                          <a:latin typeface="Arial" panose="020B0604020202020204" pitchFamily="34" charset="0"/>
                          <a:ea typeface="Times New Roman" panose="02020603050405020304" pitchFamily="18" charset="0"/>
                          <a:cs typeface="Arial" panose="020B0604020202020204" pitchFamily="34" charset="0"/>
                        </a:rPr>
                        <a:t>international platform.</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2 500 women-owned businesses supported to register on</a:t>
                      </a:r>
                      <a:br>
                        <a:rPr lang="en-ZA" sz="1100" dirty="0">
                          <a:effectLst/>
                          <a:latin typeface="Arial" panose="020B0604020202020204" pitchFamily="34" charset="0"/>
                          <a:ea typeface="Times New Roman" panose="02020603050405020304" pitchFamily="18" charset="0"/>
                          <a:cs typeface="Arial" panose="020B0604020202020204" pitchFamily="34" charset="0"/>
                        </a:rPr>
                      </a:br>
                      <a:r>
                        <a:rPr lang="en-ZA" sz="1100" b="0" dirty="0">
                          <a:effectLst/>
                          <a:latin typeface="Arial" panose="020B0604020202020204" pitchFamily="34" charset="0"/>
                          <a:ea typeface="Times New Roman" panose="02020603050405020304" pitchFamily="18" charset="0"/>
                          <a:cs typeface="Arial" panose="020B0604020202020204" pitchFamily="34" charset="0"/>
                        </a:rPr>
                        <a:t>international platform.</a:t>
                      </a:r>
                      <a:endParaRPr lang="en-US" sz="1100" b="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725226378"/>
                  </a:ext>
                </a:extLst>
              </a:tr>
              <a:tr h="819834">
                <a:tc vMerge="1">
                  <a:txBody>
                    <a:bodyPr/>
                    <a:lstStyle/>
                    <a:p>
                      <a:endParaRPr lang="en-US"/>
                    </a:p>
                  </a:txBody>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SMMEs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linked to global</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market opportunities.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SMMEs and Co-operatives linked to global market</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opportunities.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N/A</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 SMMEs and Co-operatives exposed to</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international market</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opportunities.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 SMMEs and Co-operatives linked to global market opportunities.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 SMMEs and </a:t>
                      </a:r>
                    </a:p>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Co-operatives linked to global</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market opportunities.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300 SMMEs and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Co-operatives linked to global</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market opportunities.</a:t>
                      </a:r>
                    </a:p>
                    <a:p>
                      <a:pPr marL="0" marR="0">
                        <a:lnSpc>
                          <a:spcPct val="115000"/>
                        </a:lnSpc>
                        <a:spcBef>
                          <a:spcPts val="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3092620"/>
                  </a:ext>
                </a:extLst>
              </a:tr>
            </a:tbl>
          </a:graphicData>
        </a:graphic>
      </p:graphicFrame>
    </p:spTree>
    <p:extLst>
      <p:ext uri="{BB962C8B-B14F-4D97-AF65-F5344CB8AC3E}">
        <p14:creationId xmlns:p14="http://schemas.microsoft.com/office/powerpoint/2010/main" xmlns="" val="4849737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77455"/>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2: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392E7FB3-5A96-4AED-8C92-8ED7D3595640}"/>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5E0F1DD3-6701-4111-A0F6-248052267C6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33</a:t>
            </a:r>
          </a:p>
        </p:txBody>
      </p:sp>
      <p:graphicFrame>
        <p:nvGraphicFramePr>
          <p:cNvPr id="10" name="Table 9">
            <a:extLst>
              <a:ext uri="{FF2B5EF4-FFF2-40B4-BE49-F238E27FC236}">
                <a16:creationId xmlns:a16="http://schemas.microsoft.com/office/drawing/2014/main" xmlns="" id="{5D5FF661-C7A2-4DF1-B996-250468BCBD20}"/>
              </a:ext>
            </a:extLst>
          </p:cNvPr>
          <p:cNvGraphicFramePr>
            <a:graphicFrameLocks noGrp="1"/>
          </p:cNvGraphicFramePr>
          <p:nvPr>
            <p:extLst>
              <p:ext uri="{D42A27DB-BD31-4B8C-83A1-F6EECF244321}">
                <p14:modId xmlns:p14="http://schemas.microsoft.com/office/powerpoint/2010/main" xmlns="" val="114798001"/>
              </p:ext>
            </p:extLst>
          </p:nvPr>
        </p:nvGraphicFramePr>
        <p:xfrm>
          <a:off x="20320" y="736641"/>
          <a:ext cx="9067802" cy="5446608"/>
        </p:xfrm>
        <a:graphic>
          <a:graphicData uri="http://schemas.openxmlformats.org/drawingml/2006/table">
            <a:tbl>
              <a:tblPr firstRow="1" firstCol="1" bandRow="1"/>
              <a:tblGrid>
                <a:gridCol w="876301">
                  <a:extLst>
                    <a:ext uri="{9D8B030D-6E8A-4147-A177-3AD203B41FA5}">
                      <a16:colId xmlns:a16="http://schemas.microsoft.com/office/drawing/2014/main" xmlns="" val="966923820"/>
                    </a:ext>
                  </a:extLst>
                </a:gridCol>
                <a:gridCol w="914400">
                  <a:extLst>
                    <a:ext uri="{9D8B030D-6E8A-4147-A177-3AD203B41FA5}">
                      <a16:colId xmlns:a16="http://schemas.microsoft.com/office/drawing/2014/main" xmlns="" val="3979861423"/>
                    </a:ext>
                  </a:extLst>
                </a:gridCol>
                <a:gridCol w="990600">
                  <a:extLst>
                    <a:ext uri="{9D8B030D-6E8A-4147-A177-3AD203B41FA5}">
                      <a16:colId xmlns:a16="http://schemas.microsoft.com/office/drawing/2014/main" xmlns="" val="2467056457"/>
                    </a:ext>
                  </a:extLst>
                </a:gridCol>
                <a:gridCol w="1600200">
                  <a:extLst>
                    <a:ext uri="{9D8B030D-6E8A-4147-A177-3AD203B41FA5}">
                      <a16:colId xmlns:a16="http://schemas.microsoft.com/office/drawing/2014/main" xmlns="" val="1850690460"/>
                    </a:ext>
                  </a:extLst>
                </a:gridCol>
                <a:gridCol w="609600">
                  <a:extLst>
                    <a:ext uri="{9D8B030D-6E8A-4147-A177-3AD203B41FA5}">
                      <a16:colId xmlns:a16="http://schemas.microsoft.com/office/drawing/2014/main" xmlns="" val="1528529349"/>
                    </a:ext>
                  </a:extLst>
                </a:gridCol>
                <a:gridCol w="990600">
                  <a:extLst>
                    <a:ext uri="{9D8B030D-6E8A-4147-A177-3AD203B41FA5}">
                      <a16:colId xmlns:a16="http://schemas.microsoft.com/office/drawing/2014/main" xmlns="" val="1989534821"/>
                    </a:ext>
                  </a:extLst>
                </a:gridCol>
                <a:gridCol w="1066800">
                  <a:extLst>
                    <a:ext uri="{9D8B030D-6E8A-4147-A177-3AD203B41FA5}">
                      <a16:colId xmlns:a16="http://schemas.microsoft.com/office/drawing/2014/main" xmlns="" val="317315833"/>
                    </a:ext>
                  </a:extLst>
                </a:gridCol>
                <a:gridCol w="990600">
                  <a:extLst>
                    <a:ext uri="{9D8B030D-6E8A-4147-A177-3AD203B41FA5}">
                      <a16:colId xmlns:a16="http://schemas.microsoft.com/office/drawing/2014/main" xmlns="" val="236668038"/>
                    </a:ext>
                  </a:extLst>
                </a:gridCol>
                <a:gridCol w="1028701">
                  <a:extLst>
                    <a:ext uri="{9D8B030D-6E8A-4147-A177-3AD203B41FA5}">
                      <a16:colId xmlns:a16="http://schemas.microsoft.com/office/drawing/2014/main" xmlns="" val="2462074598"/>
                    </a:ext>
                  </a:extLst>
                </a:gridCol>
              </a:tblGrid>
              <a:tr h="0">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6">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86513483"/>
                  </a:ext>
                </a:extLst>
              </a:tr>
              <a:tr h="60796">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29719806"/>
                  </a:ext>
                </a:extLst>
              </a:tr>
              <a:tr h="2265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cs typeface="Arial" panose="020B0604020202020204" pitchFamily="34" charset="0"/>
                        </a:rPr>
                        <a:t>2019/20</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492164567"/>
                  </a:ext>
                </a:extLst>
              </a:tr>
              <a:tr h="2301237">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Increased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participation of SMMEs and Co-operatives</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domestic and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international</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markets.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1.4 Business infrastructure for SMMEs and Co-operatives refurbished or built.</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Number of business infrastructure for SMMEs and Co-operatives refurbished or built.</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Four (4) Product</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markets roll out plans for SMMEs and                 Co-operatives approved by ADDG in four provinces:</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 North West (Home industries and fashion)</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 Mpumalanga (Steel)</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 Limpopo (Agricultural)</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 Eastern Cape (Clothing).</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N/A</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N/A</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Six (6) business infrastructure for SMMEs and Co-operatives</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refurbished or built.</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Seven (7) business infrastructure for SMMEs and Co-operatives</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refurbished or built.</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Seven (7) business infrastructure for</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SMMEs and Co-operatives</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refurbished or built.</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3122403"/>
                  </a:ext>
                </a:extLst>
              </a:tr>
              <a:tr h="882961">
                <a:tc>
                  <a:txBody>
                    <a:bodyPr/>
                    <a:lstStyle/>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2. Scaled-Up and coordinated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support for</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SMMEs, Co-operatives, Village and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Township</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Economies.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2.1. Incubation Support Programme improvement plan monitored.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Number of monitoring Reports on the Incubation Support Programme improvement plan approved by EXCO.</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ZA" sz="1100" b="1" dirty="0">
                          <a:effectLst/>
                          <a:latin typeface="Arial" panose="020B0604020202020204" pitchFamily="34" charset="0"/>
                          <a:cs typeface="Arial" panose="020B0604020202020204" pitchFamily="34" charset="0"/>
                        </a:rPr>
                        <a:t>Target Achieved</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effectLst/>
                          <a:latin typeface="Arial" panose="020B0604020202020204" pitchFamily="34" charset="0"/>
                          <a:cs typeface="Arial" panose="020B0604020202020204" pitchFamily="34" charset="0"/>
                        </a:rPr>
                        <a:t>An approved Report on Six (6) digital hubs in townships and rural areas established. SBTI Botshabelo Digital Hub, Limpopo Digital Hub, 4th Industrial Revolution, KwaMashu Digital Hub, Alexandra Digital Hub and Mafikeng Digital Hub.</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N/A.</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Incubation Support Programme evaluation conducted and approved by EXCO.</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Two (2) Monitoring Reports on the Incubation Support Programme improvement plan approved EXCO.</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Two (2) Monitoring Reports on the Incubation Support Programme improvement </a:t>
                      </a:r>
                      <a:r>
                        <a:rPr lang="en-ZA" sz="1100" dirty="0">
                          <a:effectLst/>
                          <a:latin typeface="Arial" panose="020B0604020202020204" pitchFamily="34" charset="0"/>
                          <a:ea typeface="Times New Roman" panose="02020603050405020304" pitchFamily="18" charset="0"/>
                          <a:cs typeface="+mn-cs"/>
                        </a:rPr>
                        <a:t>plan approved EXCO.</a:t>
                      </a:r>
                    </a:p>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100" dirty="0">
                          <a:effectLst/>
                          <a:latin typeface="Arial" panose="020B0604020202020204" pitchFamily="34" charset="0"/>
                          <a:ea typeface="Times New Roman" panose="02020603050405020304" pitchFamily="18" charset="0"/>
                          <a:cs typeface="Arial" panose="020B0604020202020204" pitchFamily="34" charset="0"/>
                        </a:rPr>
                        <a:t>Two (2) Monitoring Reports on the Incubation Support Programme improvement </a:t>
                      </a:r>
                      <a:r>
                        <a:rPr lang="en-ZA" sz="1100" dirty="0">
                          <a:effectLst/>
                          <a:latin typeface="Arial" panose="020B0604020202020204" pitchFamily="34" charset="0"/>
                          <a:ea typeface="Times New Roman" panose="02020603050405020304" pitchFamily="18" charset="0"/>
                          <a:cs typeface="+mn-cs"/>
                        </a:rPr>
                        <a:t>plan approved EXCO.</a:t>
                      </a:r>
                      <a:endParaRPr lang="en-US" sz="1100" dirty="0">
                        <a:effectLst/>
                        <a:latin typeface="Arial" panose="020B0604020202020204" pitchFamily="34" charset="0"/>
                        <a:ea typeface="Calibri" panose="020F0502020204030204" pitchFamily="34" charset="0"/>
                        <a:cs typeface="+mn-cs"/>
                      </a:endParaRPr>
                    </a:p>
                    <a:p>
                      <a:pPr marL="0" marR="0">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89047373"/>
                  </a:ext>
                </a:extLst>
              </a:tr>
            </a:tbl>
          </a:graphicData>
        </a:graphic>
      </p:graphicFrame>
    </p:spTree>
    <p:extLst>
      <p:ext uri="{BB962C8B-B14F-4D97-AF65-F5344CB8AC3E}">
        <p14:creationId xmlns:p14="http://schemas.microsoft.com/office/powerpoint/2010/main" xmlns="" val="425572952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77455"/>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2: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392E7FB3-5A96-4AED-8C92-8ED7D3595640}"/>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5E0F1DD3-6701-4111-A0F6-248052267C6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34</a:t>
            </a:r>
          </a:p>
        </p:txBody>
      </p:sp>
      <p:graphicFrame>
        <p:nvGraphicFramePr>
          <p:cNvPr id="10" name="Table 9">
            <a:extLst>
              <a:ext uri="{FF2B5EF4-FFF2-40B4-BE49-F238E27FC236}">
                <a16:creationId xmlns:a16="http://schemas.microsoft.com/office/drawing/2014/main" xmlns="" id="{885CD7BE-2D1F-4AFD-8B1D-7B857E82F5AF}"/>
              </a:ext>
            </a:extLst>
          </p:cNvPr>
          <p:cNvGraphicFramePr>
            <a:graphicFrameLocks noGrp="1"/>
          </p:cNvGraphicFramePr>
          <p:nvPr>
            <p:extLst>
              <p:ext uri="{D42A27DB-BD31-4B8C-83A1-F6EECF244321}">
                <p14:modId xmlns:p14="http://schemas.microsoft.com/office/powerpoint/2010/main" xmlns="" val="2248122282"/>
              </p:ext>
            </p:extLst>
          </p:nvPr>
        </p:nvGraphicFramePr>
        <p:xfrm>
          <a:off x="20320" y="736641"/>
          <a:ext cx="9067802" cy="3073359"/>
        </p:xfrm>
        <a:graphic>
          <a:graphicData uri="http://schemas.openxmlformats.org/drawingml/2006/table">
            <a:tbl>
              <a:tblPr firstRow="1" firstCol="1" bandRow="1"/>
              <a:tblGrid>
                <a:gridCol w="876301">
                  <a:extLst>
                    <a:ext uri="{9D8B030D-6E8A-4147-A177-3AD203B41FA5}">
                      <a16:colId xmlns:a16="http://schemas.microsoft.com/office/drawing/2014/main" xmlns="" val="966923820"/>
                    </a:ext>
                  </a:extLst>
                </a:gridCol>
                <a:gridCol w="914400">
                  <a:extLst>
                    <a:ext uri="{9D8B030D-6E8A-4147-A177-3AD203B41FA5}">
                      <a16:colId xmlns:a16="http://schemas.microsoft.com/office/drawing/2014/main" xmlns="" val="3979861423"/>
                    </a:ext>
                  </a:extLst>
                </a:gridCol>
                <a:gridCol w="990600">
                  <a:extLst>
                    <a:ext uri="{9D8B030D-6E8A-4147-A177-3AD203B41FA5}">
                      <a16:colId xmlns:a16="http://schemas.microsoft.com/office/drawing/2014/main" xmlns="" val="2467056457"/>
                    </a:ext>
                  </a:extLst>
                </a:gridCol>
                <a:gridCol w="1160779">
                  <a:extLst>
                    <a:ext uri="{9D8B030D-6E8A-4147-A177-3AD203B41FA5}">
                      <a16:colId xmlns:a16="http://schemas.microsoft.com/office/drawing/2014/main" xmlns="" val="1850690460"/>
                    </a:ext>
                  </a:extLst>
                </a:gridCol>
                <a:gridCol w="1049021">
                  <a:extLst>
                    <a:ext uri="{9D8B030D-6E8A-4147-A177-3AD203B41FA5}">
                      <a16:colId xmlns:a16="http://schemas.microsoft.com/office/drawing/2014/main" xmlns="" val="1528529349"/>
                    </a:ext>
                  </a:extLst>
                </a:gridCol>
                <a:gridCol w="990600">
                  <a:extLst>
                    <a:ext uri="{9D8B030D-6E8A-4147-A177-3AD203B41FA5}">
                      <a16:colId xmlns:a16="http://schemas.microsoft.com/office/drawing/2014/main" xmlns="" val="1989534821"/>
                    </a:ext>
                  </a:extLst>
                </a:gridCol>
                <a:gridCol w="1066800">
                  <a:extLst>
                    <a:ext uri="{9D8B030D-6E8A-4147-A177-3AD203B41FA5}">
                      <a16:colId xmlns:a16="http://schemas.microsoft.com/office/drawing/2014/main" xmlns="" val="317315833"/>
                    </a:ext>
                  </a:extLst>
                </a:gridCol>
                <a:gridCol w="990600">
                  <a:extLst>
                    <a:ext uri="{9D8B030D-6E8A-4147-A177-3AD203B41FA5}">
                      <a16:colId xmlns:a16="http://schemas.microsoft.com/office/drawing/2014/main" xmlns="" val="236668038"/>
                    </a:ext>
                  </a:extLst>
                </a:gridCol>
                <a:gridCol w="1028701">
                  <a:extLst>
                    <a:ext uri="{9D8B030D-6E8A-4147-A177-3AD203B41FA5}">
                      <a16:colId xmlns:a16="http://schemas.microsoft.com/office/drawing/2014/main" xmlns="" val="2462074598"/>
                    </a:ext>
                  </a:extLst>
                </a:gridCol>
              </a:tblGrid>
              <a:tr h="0">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6">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86513483"/>
                  </a:ext>
                </a:extLst>
              </a:tr>
              <a:tr h="60796">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29719806"/>
                  </a:ext>
                </a:extLst>
              </a:tr>
              <a:tr h="2265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cs typeface="Arial" panose="020B0604020202020204" pitchFamily="34" charset="0"/>
                        </a:rPr>
                        <a:t>2019/20</a:t>
                      </a:r>
                      <a:endParaRPr lang="en-US" sz="1100" dirty="0">
                        <a:effectLst/>
                        <a:latin typeface="Arial" panose="020B060402020202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492164567"/>
                  </a:ext>
                </a:extLst>
              </a:tr>
              <a:tr h="2301237">
                <a:tc>
                  <a:txBody>
                    <a:bodyPr/>
                    <a:lstStyle/>
                    <a:p>
                      <a:pPr algn="l"/>
                      <a:r>
                        <a:rPr lang="en-US" sz="1100" kern="1200" dirty="0">
                          <a:solidFill>
                            <a:schemeClr val="tx1"/>
                          </a:solidFill>
                          <a:effectLst/>
                          <a:latin typeface="Arial" panose="020B0604020202020204" pitchFamily="34" charset="0"/>
                          <a:cs typeface="Arial" panose="020B0604020202020204" pitchFamily="34" charset="0"/>
                        </a:rPr>
                        <a:t>3. Reduced</a:t>
                      </a:r>
                    </a:p>
                    <a:p>
                      <a:pPr algn="l"/>
                      <a:r>
                        <a:rPr lang="en-US" sz="1100" kern="1200" dirty="0">
                          <a:solidFill>
                            <a:schemeClr val="tx1"/>
                          </a:solidFill>
                          <a:effectLst/>
                          <a:latin typeface="Arial" panose="020B0604020202020204" pitchFamily="34" charset="0"/>
                          <a:cs typeface="Arial" panose="020B0604020202020204" pitchFamily="34" charset="0"/>
                        </a:rPr>
                        <a:t>regulatory</a:t>
                      </a:r>
                    </a:p>
                    <a:p>
                      <a:pPr algn="l"/>
                      <a:r>
                        <a:rPr lang="en-US" sz="1100" kern="1200" dirty="0">
                          <a:solidFill>
                            <a:schemeClr val="tx1"/>
                          </a:solidFill>
                          <a:effectLst/>
                          <a:latin typeface="Arial" panose="020B0604020202020204" pitchFamily="34" charset="0"/>
                          <a:cs typeface="Arial" panose="020B0604020202020204" pitchFamily="34" charset="0"/>
                        </a:rPr>
                        <a:t>Burdens for small</a:t>
                      </a:r>
                    </a:p>
                    <a:p>
                      <a:pPr algn="l"/>
                      <a:r>
                        <a:rPr lang="en-US" sz="1100" kern="1200" dirty="0">
                          <a:solidFill>
                            <a:schemeClr val="tx1"/>
                          </a:solidFill>
                          <a:effectLst/>
                          <a:latin typeface="Arial" panose="020B0604020202020204" pitchFamily="34" charset="0"/>
                          <a:cs typeface="Arial" panose="020B0604020202020204" pitchFamily="34" charset="0"/>
                        </a:rPr>
                        <a:t>enterprises.</a:t>
                      </a:r>
                      <a:endParaRPr lang="en-US" sz="11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kern="1200" dirty="0">
                          <a:solidFill>
                            <a:schemeClr val="tx1"/>
                          </a:solidFill>
                          <a:effectLst/>
                          <a:latin typeface="Arial" panose="020B0604020202020204" pitchFamily="34" charset="0"/>
                          <a:cs typeface="Arial" panose="020B0604020202020204" pitchFamily="34" charset="0"/>
                        </a:rPr>
                        <a:t>3.1 Progress</a:t>
                      </a:r>
                    </a:p>
                    <a:p>
                      <a:pPr algn="l"/>
                      <a:r>
                        <a:rPr lang="en-US" sz="1100" kern="1200" dirty="0">
                          <a:solidFill>
                            <a:schemeClr val="tx1"/>
                          </a:solidFill>
                          <a:effectLst/>
                          <a:latin typeface="Arial" panose="020B0604020202020204" pitchFamily="34" charset="0"/>
                          <a:cs typeface="Arial" panose="020B0604020202020204" pitchFamily="34" charset="0"/>
                        </a:rPr>
                        <a:t>reports on the</a:t>
                      </a:r>
                    </a:p>
                    <a:p>
                      <a:pPr algn="l"/>
                      <a:r>
                        <a:rPr lang="en-US" sz="1100" kern="1200" dirty="0">
                          <a:solidFill>
                            <a:schemeClr val="tx1"/>
                          </a:solidFill>
                          <a:effectLst/>
                          <a:latin typeface="Arial" panose="020B0604020202020204" pitchFamily="34" charset="0"/>
                          <a:cs typeface="Arial" panose="020B0604020202020204" pitchFamily="34" charset="0"/>
                        </a:rPr>
                        <a:t>review of the</a:t>
                      </a:r>
                    </a:p>
                    <a:p>
                      <a:pPr algn="l"/>
                      <a:r>
                        <a:rPr lang="en-US" sz="1100" kern="1200" dirty="0">
                          <a:solidFill>
                            <a:schemeClr val="tx1"/>
                          </a:solidFill>
                          <a:effectLst/>
                          <a:latin typeface="Arial" panose="020B0604020202020204" pitchFamily="34" charset="0"/>
                          <a:cs typeface="Arial" panose="020B0604020202020204" pitchFamily="34" charset="0"/>
                        </a:rPr>
                        <a:t>Businesses</a:t>
                      </a:r>
                    </a:p>
                    <a:p>
                      <a:pPr algn="l"/>
                      <a:r>
                        <a:rPr lang="en-US" sz="1100" kern="1200" dirty="0">
                          <a:solidFill>
                            <a:schemeClr val="tx1"/>
                          </a:solidFill>
                          <a:effectLst/>
                          <a:latin typeface="Arial" panose="020B0604020202020204" pitchFamily="34" charset="0"/>
                          <a:cs typeface="Arial" panose="020B0604020202020204" pitchFamily="34" charset="0"/>
                        </a:rPr>
                        <a:t>Amendment</a:t>
                      </a:r>
                    </a:p>
                    <a:p>
                      <a:pPr algn="l"/>
                      <a:r>
                        <a:rPr lang="en-US" sz="1100" kern="1200" dirty="0">
                          <a:solidFill>
                            <a:schemeClr val="tx1"/>
                          </a:solidFill>
                          <a:effectLst/>
                          <a:latin typeface="Arial" panose="020B0604020202020204" pitchFamily="34" charset="0"/>
                          <a:cs typeface="Arial" panose="020B0604020202020204" pitchFamily="34" charset="0"/>
                        </a:rPr>
                        <a:t>Bill and</a:t>
                      </a:r>
                    </a:p>
                    <a:p>
                      <a:pPr algn="l"/>
                      <a:r>
                        <a:rPr lang="en-US" sz="1100" kern="1200" dirty="0">
                          <a:solidFill>
                            <a:schemeClr val="tx1"/>
                          </a:solidFill>
                          <a:effectLst/>
                          <a:latin typeface="Arial" panose="020B0604020202020204" pitchFamily="34" charset="0"/>
                          <a:cs typeface="Arial" panose="020B0604020202020204" pitchFamily="34" charset="0"/>
                        </a:rPr>
                        <a:t>proposed</a:t>
                      </a:r>
                    </a:p>
                    <a:p>
                      <a:pPr algn="l"/>
                      <a:r>
                        <a:rPr lang="en-US" sz="1100" kern="1200" dirty="0">
                          <a:solidFill>
                            <a:schemeClr val="tx1"/>
                          </a:solidFill>
                          <a:effectLst/>
                          <a:latin typeface="Arial" panose="020B0604020202020204" pitchFamily="34" charset="0"/>
                          <a:cs typeface="Arial" panose="020B0604020202020204" pitchFamily="34" charset="0"/>
                        </a:rPr>
                        <a:t>changes</a:t>
                      </a:r>
                    </a:p>
                    <a:p>
                      <a:pPr algn="l"/>
                      <a:r>
                        <a:rPr lang="en-US" sz="1100" kern="1200" dirty="0">
                          <a:solidFill>
                            <a:schemeClr val="tx1"/>
                          </a:solidFill>
                          <a:effectLst/>
                          <a:latin typeface="Arial" panose="020B0604020202020204" pitchFamily="34" charset="0"/>
                          <a:cs typeface="Arial" panose="020B0604020202020204" pitchFamily="34" charset="0"/>
                        </a:rPr>
                        <a:t>produced.</a:t>
                      </a: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kern="1200" dirty="0">
                          <a:solidFill>
                            <a:schemeClr val="tx1"/>
                          </a:solidFill>
                          <a:effectLst/>
                          <a:latin typeface="Arial" panose="020B0604020202020204" pitchFamily="34" charset="0"/>
                          <a:cs typeface="Arial" panose="020B0604020202020204" pitchFamily="34" charset="0"/>
                        </a:rPr>
                        <a:t>Number of</a:t>
                      </a:r>
                    </a:p>
                    <a:p>
                      <a:pPr algn="l"/>
                      <a:r>
                        <a:rPr lang="en-US" sz="1100" kern="1200" dirty="0">
                          <a:solidFill>
                            <a:schemeClr val="tx1"/>
                          </a:solidFill>
                          <a:effectLst/>
                          <a:latin typeface="Arial" panose="020B0604020202020204" pitchFamily="34" charset="0"/>
                          <a:cs typeface="Arial" panose="020B0604020202020204" pitchFamily="34" charset="0"/>
                        </a:rPr>
                        <a:t>progress reports on the review of the Businesses</a:t>
                      </a:r>
                    </a:p>
                    <a:p>
                      <a:pPr algn="l"/>
                      <a:r>
                        <a:rPr lang="en-US" sz="1100" kern="1200" dirty="0">
                          <a:solidFill>
                            <a:schemeClr val="tx1"/>
                          </a:solidFill>
                          <a:effectLst/>
                          <a:latin typeface="Arial" panose="020B0604020202020204" pitchFamily="34" charset="0"/>
                          <a:cs typeface="Arial" panose="020B0604020202020204" pitchFamily="34" charset="0"/>
                        </a:rPr>
                        <a:t>Amendment Bill</a:t>
                      </a:r>
                    </a:p>
                    <a:p>
                      <a:pPr algn="l"/>
                      <a:r>
                        <a:rPr lang="en-US" sz="1100" kern="1200" dirty="0">
                          <a:solidFill>
                            <a:schemeClr val="tx1"/>
                          </a:solidFill>
                          <a:effectLst/>
                          <a:latin typeface="Arial" panose="020B0604020202020204" pitchFamily="34" charset="0"/>
                          <a:cs typeface="Arial" panose="020B0604020202020204" pitchFamily="34" charset="0"/>
                        </a:rPr>
                        <a:t>and proposed</a:t>
                      </a:r>
                    </a:p>
                    <a:p>
                      <a:pPr algn="l"/>
                      <a:r>
                        <a:rPr lang="en-US" sz="1100" kern="1200" dirty="0">
                          <a:solidFill>
                            <a:schemeClr val="tx1"/>
                          </a:solidFill>
                          <a:effectLst/>
                          <a:latin typeface="Arial" panose="020B0604020202020204" pitchFamily="34" charset="0"/>
                          <a:cs typeface="Arial" panose="020B0604020202020204" pitchFamily="34" charset="0"/>
                        </a:rPr>
                        <a:t>changes</a:t>
                      </a:r>
                    </a:p>
                    <a:p>
                      <a:pPr algn="l"/>
                      <a:r>
                        <a:rPr lang="en-US" sz="1100" kern="1200" dirty="0">
                          <a:solidFill>
                            <a:schemeClr val="tx1"/>
                          </a:solidFill>
                          <a:effectLst/>
                          <a:latin typeface="Arial" panose="020B0604020202020204" pitchFamily="34" charset="0"/>
                          <a:cs typeface="Arial" panose="020B0604020202020204" pitchFamily="34" charset="0"/>
                        </a:rPr>
                        <a:t>approved by</a:t>
                      </a:r>
                    </a:p>
                    <a:p>
                      <a:pPr algn="l"/>
                      <a:r>
                        <a:rPr lang="en-US" sz="1100" kern="1200" dirty="0">
                          <a:solidFill>
                            <a:schemeClr val="tx1"/>
                          </a:solidFill>
                          <a:effectLst/>
                          <a:latin typeface="Arial" panose="020B0604020202020204" pitchFamily="34" charset="0"/>
                          <a:cs typeface="Arial" panose="020B0604020202020204" pitchFamily="34" charset="0"/>
                        </a:rPr>
                        <a:t>EXCO.</a:t>
                      </a: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chemeClr val="tx1"/>
                          </a:solidFill>
                          <a:effectLst/>
                          <a:latin typeface="Arial" panose="020B0604020202020204" pitchFamily="34" charset="0"/>
                          <a:cs typeface="Arial" panose="020B0604020202020204" pitchFamily="34" charset="0"/>
                        </a:rPr>
                        <a:t>N/A</a:t>
                      </a: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chemeClr val="tx1"/>
                          </a:solidFill>
                          <a:effectLst/>
                          <a:latin typeface="Arial" panose="020B0604020202020204" pitchFamily="34" charset="0"/>
                          <a:cs typeface="Arial" panose="020B0604020202020204" pitchFamily="34" charset="0"/>
                        </a:rPr>
                        <a:t>N/A</a:t>
                      </a: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chemeClr val="tx1"/>
                          </a:solidFill>
                          <a:effectLst/>
                          <a:latin typeface="Arial" panose="020B0604020202020204" pitchFamily="34" charset="0"/>
                          <a:cs typeface="Arial" panose="020B0604020202020204" pitchFamily="34" charset="0"/>
                        </a:rPr>
                        <a:t>N/A</a:t>
                      </a: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kern="1200" dirty="0">
                          <a:solidFill>
                            <a:schemeClr val="tx1"/>
                          </a:solidFill>
                          <a:effectLst/>
                          <a:latin typeface="Arial" panose="020B0604020202020204" pitchFamily="34" charset="0"/>
                          <a:cs typeface="Arial" panose="020B0604020202020204" pitchFamily="34" charset="0"/>
                        </a:rPr>
                        <a:t>Two (2) progress</a:t>
                      </a:r>
                    </a:p>
                    <a:p>
                      <a:pPr algn="l"/>
                      <a:r>
                        <a:rPr lang="en-US" sz="1100" kern="1200" dirty="0">
                          <a:solidFill>
                            <a:schemeClr val="tx1"/>
                          </a:solidFill>
                          <a:effectLst/>
                          <a:latin typeface="Arial" panose="020B0604020202020204" pitchFamily="34" charset="0"/>
                          <a:cs typeface="Arial" panose="020B0604020202020204" pitchFamily="34" charset="0"/>
                        </a:rPr>
                        <a:t>reports on the</a:t>
                      </a:r>
                    </a:p>
                    <a:p>
                      <a:pPr algn="l"/>
                      <a:r>
                        <a:rPr lang="en-US" sz="1100" kern="1200" dirty="0">
                          <a:solidFill>
                            <a:schemeClr val="tx1"/>
                          </a:solidFill>
                          <a:effectLst/>
                          <a:latin typeface="Arial" panose="020B0604020202020204" pitchFamily="34" charset="0"/>
                          <a:cs typeface="Arial" panose="020B0604020202020204" pitchFamily="34" charset="0"/>
                        </a:rPr>
                        <a:t>review of the</a:t>
                      </a:r>
                    </a:p>
                    <a:p>
                      <a:pPr algn="l"/>
                      <a:r>
                        <a:rPr lang="en-US" sz="1100" kern="1200" dirty="0">
                          <a:solidFill>
                            <a:schemeClr val="tx1"/>
                          </a:solidFill>
                          <a:effectLst/>
                          <a:latin typeface="Arial" panose="020B0604020202020204" pitchFamily="34" charset="0"/>
                          <a:cs typeface="Arial" panose="020B0604020202020204" pitchFamily="34" charset="0"/>
                        </a:rPr>
                        <a:t>Businesses</a:t>
                      </a:r>
                    </a:p>
                    <a:p>
                      <a:pPr algn="l"/>
                      <a:r>
                        <a:rPr lang="en-US" sz="1100" kern="1200" dirty="0">
                          <a:solidFill>
                            <a:schemeClr val="tx1"/>
                          </a:solidFill>
                          <a:effectLst/>
                          <a:latin typeface="Arial" panose="020B0604020202020204" pitchFamily="34" charset="0"/>
                          <a:cs typeface="Arial" panose="020B0604020202020204" pitchFamily="34" charset="0"/>
                        </a:rPr>
                        <a:t>Amendment</a:t>
                      </a:r>
                    </a:p>
                    <a:p>
                      <a:pPr algn="l"/>
                      <a:r>
                        <a:rPr lang="en-US" sz="1100" kern="1200" dirty="0">
                          <a:solidFill>
                            <a:schemeClr val="tx1"/>
                          </a:solidFill>
                          <a:effectLst/>
                          <a:latin typeface="Arial" panose="020B0604020202020204" pitchFamily="34" charset="0"/>
                          <a:cs typeface="Arial" panose="020B0604020202020204" pitchFamily="34" charset="0"/>
                        </a:rPr>
                        <a:t>Bill and proposed</a:t>
                      </a:r>
                    </a:p>
                    <a:p>
                      <a:pPr algn="l"/>
                      <a:r>
                        <a:rPr lang="en-US" sz="1100" kern="1200" dirty="0">
                          <a:solidFill>
                            <a:schemeClr val="tx1"/>
                          </a:solidFill>
                          <a:effectLst/>
                          <a:latin typeface="Arial" panose="020B0604020202020204" pitchFamily="34" charset="0"/>
                          <a:cs typeface="Arial" panose="020B0604020202020204" pitchFamily="34" charset="0"/>
                        </a:rPr>
                        <a:t>changes</a:t>
                      </a:r>
                    </a:p>
                    <a:p>
                      <a:pPr algn="l"/>
                      <a:r>
                        <a:rPr lang="en-US" sz="1100" kern="1200" dirty="0">
                          <a:solidFill>
                            <a:schemeClr val="tx1"/>
                          </a:solidFill>
                          <a:effectLst/>
                          <a:latin typeface="Arial" panose="020B0604020202020204" pitchFamily="34" charset="0"/>
                          <a:cs typeface="Arial" panose="020B0604020202020204" pitchFamily="34" charset="0"/>
                        </a:rPr>
                        <a:t>approved by</a:t>
                      </a:r>
                    </a:p>
                    <a:p>
                      <a:pPr algn="l"/>
                      <a:r>
                        <a:rPr lang="en-US" sz="1100" kern="1200" dirty="0">
                          <a:solidFill>
                            <a:schemeClr val="tx1"/>
                          </a:solidFill>
                          <a:effectLst/>
                          <a:latin typeface="Arial" panose="020B0604020202020204" pitchFamily="34" charset="0"/>
                          <a:cs typeface="Arial" panose="020B0604020202020204" pitchFamily="34" charset="0"/>
                        </a:rPr>
                        <a:t>EXCO.</a:t>
                      </a: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kern="1200" dirty="0">
                          <a:solidFill>
                            <a:schemeClr val="tx1"/>
                          </a:solidFill>
                          <a:effectLst/>
                          <a:latin typeface="Arial" panose="020B0604020202020204" pitchFamily="34" charset="0"/>
                          <a:cs typeface="Arial" panose="020B0604020202020204" pitchFamily="34" charset="0"/>
                        </a:rPr>
                        <a:t>Two (2) progress</a:t>
                      </a:r>
                    </a:p>
                    <a:p>
                      <a:pPr algn="l"/>
                      <a:r>
                        <a:rPr lang="en-US" sz="1100" kern="1200" dirty="0">
                          <a:solidFill>
                            <a:schemeClr val="tx1"/>
                          </a:solidFill>
                          <a:effectLst/>
                          <a:latin typeface="Arial" panose="020B0604020202020204" pitchFamily="34" charset="0"/>
                          <a:cs typeface="Arial" panose="020B0604020202020204" pitchFamily="34" charset="0"/>
                        </a:rPr>
                        <a:t>reports on</a:t>
                      </a:r>
                    </a:p>
                    <a:p>
                      <a:pPr algn="l"/>
                      <a:r>
                        <a:rPr lang="en-US" sz="1100" kern="1200" dirty="0">
                          <a:solidFill>
                            <a:schemeClr val="tx1"/>
                          </a:solidFill>
                          <a:effectLst/>
                          <a:latin typeface="Arial" panose="020B0604020202020204" pitchFamily="34" charset="0"/>
                          <a:cs typeface="Arial" panose="020B0604020202020204" pitchFamily="34" charset="0"/>
                        </a:rPr>
                        <a:t>the public</a:t>
                      </a:r>
                    </a:p>
                    <a:p>
                      <a:pPr algn="l"/>
                      <a:r>
                        <a:rPr lang="en-US" sz="1100" kern="1200" dirty="0">
                          <a:solidFill>
                            <a:schemeClr val="tx1"/>
                          </a:solidFill>
                          <a:effectLst/>
                          <a:latin typeface="Arial" panose="020B0604020202020204" pitchFamily="34" charset="0"/>
                          <a:cs typeface="Arial" panose="020B0604020202020204" pitchFamily="34" charset="0"/>
                        </a:rPr>
                        <a:t>consultations</a:t>
                      </a:r>
                    </a:p>
                    <a:p>
                      <a:pPr algn="l"/>
                      <a:r>
                        <a:rPr lang="en-US" sz="1100" kern="1200" dirty="0">
                          <a:solidFill>
                            <a:schemeClr val="tx1"/>
                          </a:solidFill>
                          <a:effectLst/>
                          <a:latin typeface="Arial" panose="020B0604020202020204" pitchFamily="34" charset="0"/>
                          <a:cs typeface="Arial" panose="020B0604020202020204" pitchFamily="34" charset="0"/>
                        </a:rPr>
                        <a:t>on the</a:t>
                      </a:r>
                    </a:p>
                    <a:p>
                      <a:pPr algn="l"/>
                      <a:r>
                        <a:rPr lang="en-US" sz="1100" kern="1200" dirty="0">
                          <a:solidFill>
                            <a:schemeClr val="tx1"/>
                          </a:solidFill>
                          <a:effectLst/>
                          <a:latin typeface="Arial" panose="020B0604020202020204" pitchFamily="34" charset="0"/>
                          <a:cs typeface="Arial" panose="020B0604020202020204" pitchFamily="34" charset="0"/>
                        </a:rPr>
                        <a:t>Businesses</a:t>
                      </a:r>
                    </a:p>
                    <a:p>
                      <a:pPr algn="l"/>
                      <a:r>
                        <a:rPr lang="en-US" sz="1100" kern="1200" dirty="0">
                          <a:solidFill>
                            <a:schemeClr val="tx1"/>
                          </a:solidFill>
                          <a:effectLst/>
                          <a:latin typeface="Arial" panose="020B0604020202020204" pitchFamily="34" charset="0"/>
                          <a:cs typeface="Arial" panose="020B0604020202020204" pitchFamily="34" charset="0"/>
                        </a:rPr>
                        <a:t>Amendment</a:t>
                      </a:r>
                    </a:p>
                    <a:p>
                      <a:pPr algn="l"/>
                      <a:r>
                        <a:rPr lang="en-US" sz="1100" kern="1200" dirty="0">
                          <a:solidFill>
                            <a:schemeClr val="tx1"/>
                          </a:solidFill>
                          <a:effectLst/>
                          <a:latin typeface="Arial" panose="020B0604020202020204" pitchFamily="34" charset="0"/>
                          <a:cs typeface="Arial" panose="020B0604020202020204" pitchFamily="34" charset="0"/>
                        </a:rPr>
                        <a:t>Bill and</a:t>
                      </a:r>
                    </a:p>
                    <a:p>
                      <a:pPr algn="l"/>
                      <a:r>
                        <a:rPr lang="en-US" sz="1100" kern="1200" dirty="0">
                          <a:solidFill>
                            <a:schemeClr val="tx1"/>
                          </a:solidFill>
                          <a:effectLst/>
                          <a:latin typeface="Arial" panose="020B0604020202020204" pitchFamily="34" charset="0"/>
                          <a:cs typeface="Arial" panose="020B0604020202020204" pitchFamily="34" charset="0"/>
                        </a:rPr>
                        <a:t>proposed</a:t>
                      </a:r>
                    </a:p>
                    <a:p>
                      <a:pPr algn="l"/>
                      <a:r>
                        <a:rPr lang="en-US" sz="1100" kern="1200" dirty="0">
                          <a:solidFill>
                            <a:schemeClr val="tx1"/>
                          </a:solidFill>
                          <a:effectLst/>
                          <a:latin typeface="Arial" panose="020B0604020202020204" pitchFamily="34" charset="0"/>
                          <a:cs typeface="Arial" panose="020B0604020202020204" pitchFamily="34" charset="0"/>
                        </a:rPr>
                        <a:t>changes</a:t>
                      </a:r>
                    </a:p>
                    <a:p>
                      <a:pPr algn="l"/>
                      <a:r>
                        <a:rPr lang="en-US" sz="1100" kern="1200" dirty="0">
                          <a:solidFill>
                            <a:schemeClr val="tx1"/>
                          </a:solidFill>
                          <a:effectLst/>
                          <a:latin typeface="Arial" panose="020B0604020202020204" pitchFamily="34" charset="0"/>
                          <a:cs typeface="Arial" panose="020B0604020202020204" pitchFamily="34" charset="0"/>
                        </a:rPr>
                        <a:t>approved by</a:t>
                      </a:r>
                    </a:p>
                    <a:p>
                      <a:pPr algn="l"/>
                      <a:r>
                        <a:rPr lang="en-US" sz="1100" kern="1200" dirty="0">
                          <a:solidFill>
                            <a:schemeClr val="tx1"/>
                          </a:solidFill>
                          <a:effectLst/>
                          <a:latin typeface="Arial" panose="020B0604020202020204" pitchFamily="34" charset="0"/>
                          <a:cs typeface="Arial" panose="020B0604020202020204" pitchFamily="34" charset="0"/>
                        </a:rPr>
                        <a:t>EXCO.</a:t>
                      </a: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kern="1200" dirty="0">
                          <a:solidFill>
                            <a:schemeClr val="tx1"/>
                          </a:solidFill>
                          <a:effectLst/>
                          <a:latin typeface="Arial" panose="020B0604020202020204" pitchFamily="34" charset="0"/>
                          <a:cs typeface="Arial" panose="020B0604020202020204" pitchFamily="34" charset="0"/>
                        </a:rPr>
                        <a:t>Two (2) progress</a:t>
                      </a:r>
                    </a:p>
                    <a:p>
                      <a:pPr algn="l"/>
                      <a:r>
                        <a:rPr lang="en-US" sz="1100" kern="1200" dirty="0">
                          <a:solidFill>
                            <a:schemeClr val="tx1"/>
                          </a:solidFill>
                          <a:effectLst/>
                          <a:latin typeface="Arial" panose="020B0604020202020204" pitchFamily="34" charset="0"/>
                          <a:cs typeface="Arial" panose="020B0604020202020204" pitchFamily="34" charset="0"/>
                        </a:rPr>
                        <a:t>reports on the</a:t>
                      </a:r>
                    </a:p>
                    <a:p>
                      <a:pPr algn="l"/>
                      <a:r>
                        <a:rPr lang="en-US" sz="1100" kern="1200" dirty="0">
                          <a:solidFill>
                            <a:schemeClr val="tx1"/>
                          </a:solidFill>
                          <a:effectLst/>
                          <a:latin typeface="Arial" panose="020B0604020202020204" pitchFamily="34" charset="0"/>
                          <a:cs typeface="Arial" panose="020B0604020202020204" pitchFamily="34" charset="0"/>
                        </a:rPr>
                        <a:t>processing by</a:t>
                      </a:r>
                    </a:p>
                    <a:p>
                      <a:pPr algn="l"/>
                      <a:r>
                        <a:rPr lang="en-US" sz="1100" kern="1200" dirty="0">
                          <a:solidFill>
                            <a:schemeClr val="tx1"/>
                          </a:solidFill>
                          <a:effectLst/>
                          <a:latin typeface="Arial" panose="020B0604020202020204" pitchFamily="34" charset="0"/>
                          <a:cs typeface="Arial" panose="020B0604020202020204" pitchFamily="34" charset="0"/>
                        </a:rPr>
                        <a:t>Parliament of</a:t>
                      </a:r>
                    </a:p>
                    <a:p>
                      <a:pPr algn="l"/>
                      <a:r>
                        <a:rPr lang="en-US" sz="1100" kern="1200" dirty="0">
                          <a:solidFill>
                            <a:schemeClr val="tx1"/>
                          </a:solidFill>
                          <a:effectLst/>
                          <a:latin typeface="Arial" panose="020B0604020202020204" pitchFamily="34" charset="0"/>
                          <a:cs typeface="Arial" panose="020B0604020202020204" pitchFamily="34" charset="0"/>
                        </a:rPr>
                        <a:t>the Businesses</a:t>
                      </a:r>
                    </a:p>
                    <a:p>
                      <a:pPr algn="l"/>
                      <a:r>
                        <a:rPr lang="en-US" sz="1100" kern="1200" dirty="0">
                          <a:solidFill>
                            <a:schemeClr val="tx1"/>
                          </a:solidFill>
                          <a:effectLst/>
                          <a:latin typeface="Arial" panose="020B0604020202020204" pitchFamily="34" charset="0"/>
                          <a:cs typeface="Arial" panose="020B0604020202020204" pitchFamily="34" charset="0"/>
                        </a:rPr>
                        <a:t>Amendment</a:t>
                      </a:r>
                    </a:p>
                    <a:p>
                      <a:pPr algn="l"/>
                      <a:r>
                        <a:rPr lang="en-US" sz="1100" kern="1200" dirty="0">
                          <a:solidFill>
                            <a:schemeClr val="tx1"/>
                          </a:solidFill>
                          <a:effectLst/>
                          <a:latin typeface="Arial" panose="020B0604020202020204" pitchFamily="34" charset="0"/>
                          <a:cs typeface="Arial" panose="020B0604020202020204" pitchFamily="34" charset="0"/>
                        </a:rPr>
                        <a:t>Bill approved</a:t>
                      </a:r>
                    </a:p>
                    <a:p>
                      <a:pPr algn="l"/>
                      <a:r>
                        <a:rPr lang="en-US" sz="1100" kern="1200" dirty="0">
                          <a:solidFill>
                            <a:schemeClr val="tx1"/>
                          </a:solidFill>
                          <a:effectLst/>
                          <a:latin typeface="Arial" panose="020B0604020202020204" pitchFamily="34" charset="0"/>
                          <a:cs typeface="Arial" panose="020B0604020202020204" pitchFamily="34" charset="0"/>
                        </a:rPr>
                        <a:t>by EXCO.</a:t>
                      </a:r>
                    </a:p>
                  </a:txBody>
                  <a:tcPr marL="4940" marR="49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3122403"/>
                  </a:ext>
                </a:extLst>
              </a:tr>
            </a:tbl>
          </a:graphicData>
        </a:graphic>
      </p:graphicFrame>
    </p:spTree>
    <p:extLst>
      <p:ext uri="{BB962C8B-B14F-4D97-AF65-F5344CB8AC3E}">
        <p14:creationId xmlns:p14="http://schemas.microsoft.com/office/powerpoint/2010/main" xmlns="" val="207520924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7216" y="2438400"/>
            <a:ext cx="9144000" cy="1981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316" y="3013501"/>
            <a:ext cx="8659688" cy="1323439"/>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rPr>
              <a:t>PROGRAMME 3: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rPr>
              <a:t>DEVELOPMENT FINANCE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3" name="Picture 12">
            <a:extLst>
              <a:ext uri="{FF2B5EF4-FFF2-40B4-BE49-F238E27FC236}">
                <a16:creationId xmlns:a16="http://schemas.microsoft.com/office/drawing/2014/main" xmlns="" id="{0E0DA682-C76B-43E1-AB83-F6F5090B14BD}"/>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Slide Number Placeholder 1">
            <a:extLst>
              <a:ext uri="{FF2B5EF4-FFF2-40B4-BE49-F238E27FC236}">
                <a16:creationId xmlns:a16="http://schemas.microsoft.com/office/drawing/2014/main" xmlns="" id="{7F282226-CD86-4AEB-BB0B-327B38A6273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35</a:t>
            </a:r>
          </a:p>
        </p:txBody>
      </p:sp>
    </p:spTree>
    <p:extLst>
      <p:ext uri="{BB962C8B-B14F-4D97-AF65-F5344CB8AC3E}">
        <p14:creationId xmlns:p14="http://schemas.microsoft.com/office/powerpoint/2010/main" xmlns="" val="32542409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3: </a:t>
            </a:r>
            <a:r>
              <a:rPr kumimoji="0" lang="en-US"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Purpose, Sub-programme and sub-purpose</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4" name="Picture 13">
            <a:extLst>
              <a:ext uri="{FF2B5EF4-FFF2-40B4-BE49-F238E27FC236}">
                <a16:creationId xmlns:a16="http://schemas.microsoft.com/office/drawing/2014/main" xmlns="" id="{2791FFC5-AD8A-49A8-93F8-11B8413D610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A4627C0D-1682-4E35-A0FB-75C69B0391A9}"/>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36</a:t>
            </a:r>
          </a:p>
        </p:txBody>
      </p:sp>
      <p:sp>
        <p:nvSpPr>
          <p:cNvPr id="10" name="Rectangle 7">
            <a:extLst>
              <a:ext uri="{FF2B5EF4-FFF2-40B4-BE49-F238E27FC236}">
                <a16:creationId xmlns:a16="http://schemas.microsoft.com/office/drawing/2014/main" xmlns="" id="{9E31C3E6-9C9C-4086-8C30-BF14A6515B6D}"/>
              </a:ext>
            </a:extLst>
          </p:cNvPr>
          <p:cNvSpPr>
            <a:spLocks noChangeArrowheads="1"/>
          </p:cNvSpPr>
          <p:nvPr/>
        </p:nvSpPr>
        <p:spPr bwMode="auto">
          <a:xfrm>
            <a:off x="69319" y="908302"/>
            <a:ext cx="8921750" cy="4439677"/>
          </a:xfrm>
          <a:prstGeom prst="rect">
            <a:avLst/>
          </a:prstGeom>
          <a:noFill/>
          <a:ln>
            <a:noFill/>
          </a:ln>
        </p:spPr>
        <p:txBody>
          <a:bodyPr>
            <a:spAutoFit/>
          </a:bodyPr>
          <a:lstStyle>
            <a:lvl1pPr marL="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57200" marR="0" lvl="0" indent="0" algn="ctr" defTabSz="914400" rtl="0" eaLnBrk="1" fontAlgn="base" latinLnBrk="0" hangingPunct="0">
              <a:lnSpc>
                <a:spcPct val="115000"/>
              </a:lnSpc>
              <a:spcBef>
                <a:spcPts val="2400"/>
              </a:spcBef>
              <a:spcAft>
                <a:spcPts val="1800"/>
              </a:spcAft>
              <a:buClrTx/>
              <a:buSzTx/>
              <a:buFontTx/>
              <a:buNone/>
              <a:tabLst/>
              <a:defRPr/>
            </a:pPr>
            <a:r>
              <a:rPr kumimoji="0" lang="en-ZA" alt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panose="020F0502020204030204" pitchFamily="34" charset="0"/>
              </a:rPr>
              <a:t>PROGRAMME THREE: DEVELOPMENT FINANCE</a:t>
            </a: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Purpose:</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To expand access to finance for SMMEs and Co-operatives through innovative service offerings.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rPr>
              <a:t>Sub-programme and Sub-Purpose:</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Development Finance Management: </a:t>
            </a:r>
            <a:r>
              <a:rPr kumimoji="0" lang="en-ZA" sz="16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To</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provide leadership to the branch and support entry and growth of SMMEs in prioritised and designated sectors of the economy.</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Business Viability</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To provide business assurance strategies for SMMEs.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Blended Finance</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To design blended financial support initiatives for SMMEs.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Model Funding collaboration</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To create enabling financial support structures for SMMEs.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457200" marR="0" lvl="0" indent="0" algn="ctr" defTabSz="914400" rtl="0" eaLnBrk="1" fontAlgn="base" latinLnBrk="0" hangingPunct="0">
              <a:lnSpc>
                <a:spcPct val="115000"/>
              </a:lnSpc>
              <a:spcBef>
                <a:spcPts val="2400"/>
              </a:spcBef>
              <a:spcAft>
                <a:spcPts val="1800"/>
              </a:spcAft>
              <a:buClrTx/>
              <a:buSzTx/>
              <a:buFontTx/>
              <a:buNone/>
              <a:tabLst/>
              <a:defRPr/>
            </a:pPr>
            <a:endParaRPr kumimoji="0" lang="en-ZA" alt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xmlns="" val="422198489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36826"/>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3: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4738B437-FB3F-468E-A308-C098C8004176}"/>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06CCA9AF-F44E-4B04-B811-75E68580F11D}"/>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37</a:t>
            </a:r>
          </a:p>
        </p:txBody>
      </p:sp>
      <p:graphicFrame>
        <p:nvGraphicFramePr>
          <p:cNvPr id="10" name="Table 9">
            <a:extLst>
              <a:ext uri="{FF2B5EF4-FFF2-40B4-BE49-F238E27FC236}">
                <a16:creationId xmlns:a16="http://schemas.microsoft.com/office/drawing/2014/main" xmlns="" id="{F9D8D19D-631B-4B7F-BB94-EE97834D6E97}"/>
              </a:ext>
            </a:extLst>
          </p:cNvPr>
          <p:cNvGraphicFramePr>
            <a:graphicFrameLocks noGrp="1"/>
          </p:cNvGraphicFramePr>
          <p:nvPr>
            <p:extLst>
              <p:ext uri="{D42A27DB-BD31-4B8C-83A1-F6EECF244321}">
                <p14:modId xmlns:p14="http://schemas.microsoft.com/office/powerpoint/2010/main" xmlns="" val="1951510727"/>
              </p:ext>
            </p:extLst>
          </p:nvPr>
        </p:nvGraphicFramePr>
        <p:xfrm>
          <a:off x="38100" y="690959"/>
          <a:ext cx="9067799" cy="5118274"/>
        </p:xfrm>
        <a:graphic>
          <a:graphicData uri="http://schemas.openxmlformats.org/drawingml/2006/table">
            <a:tbl>
              <a:tblPr firstRow="1" firstCol="1" bandRow="1"/>
              <a:tblGrid>
                <a:gridCol w="999254">
                  <a:extLst>
                    <a:ext uri="{9D8B030D-6E8A-4147-A177-3AD203B41FA5}">
                      <a16:colId xmlns:a16="http://schemas.microsoft.com/office/drawing/2014/main" xmlns="" val="1398260322"/>
                    </a:ext>
                  </a:extLst>
                </a:gridCol>
                <a:gridCol w="886696">
                  <a:extLst>
                    <a:ext uri="{9D8B030D-6E8A-4147-A177-3AD203B41FA5}">
                      <a16:colId xmlns:a16="http://schemas.microsoft.com/office/drawing/2014/main" xmlns="" val="4023149858"/>
                    </a:ext>
                  </a:extLst>
                </a:gridCol>
                <a:gridCol w="971550">
                  <a:extLst>
                    <a:ext uri="{9D8B030D-6E8A-4147-A177-3AD203B41FA5}">
                      <a16:colId xmlns:a16="http://schemas.microsoft.com/office/drawing/2014/main" xmlns="" val="2364362375"/>
                    </a:ext>
                  </a:extLst>
                </a:gridCol>
                <a:gridCol w="1009650">
                  <a:extLst>
                    <a:ext uri="{9D8B030D-6E8A-4147-A177-3AD203B41FA5}">
                      <a16:colId xmlns:a16="http://schemas.microsoft.com/office/drawing/2014/main" xmlns="" val="3250799097"/>
                    </a:ext>
                  </a:extLst>
                </a:gridCol>
                <a:gridCol w="1143000">
                  <a:extLst>
                    <a:ext uri="{9D8B030D-6E8A-4147-A177-3AD203B41FA5}">
                      <a16:colId xmlns:a16="http://schemas.microsoft.com/office/drawing/2014/main" xmlns="" val="3168402625"/>
                    </a:ext>
                  </a:extLst>
                </a:gridCol>
                <a:gridCol w="1047750">
                  <a:extLst>
                    <a:ext uri="{9D8B030D-6E8A-4147-A177-3AD203B41FA5}">
                      <a16:colId xmlns:a16="http://schemas.microsoft.com/office/drawing/2014/main" xmlns="" val="165612570"/>
                    </a:ext>
                  </a:extLst>
                </a:gridCol>
                <a:gridCol w="990600">
                  <a:extLst>
                    <a:ext uri="{9D8B030D-6E8A-4147-A177-3AD203B41FA5}">
                      <a16:colId xmlns:a16="http://schemas.microsoft.com/office/drawing/2014/main" xmlns="" val="1931355707"/>
                    </a:ext>
                  </a:extLst>
                </a:gridCol>
                <a:gridCol w="1009650">
                  <a:extLst>
                    <a:ext uri="{9D8B030D-6E8A-4147-A177-3AD203B41FA5}">
                      <a16:colId xmlns:a16="http://schemas.microsoft.com/office/drawing/2014/main" xmlns="" val="3489348587"/>
                    </a:ext>
                  </a:extLst>
                </a:gridCol>
                <a:gridCol w="1009649">
                  <a:extLst>
                    <a:ext uri="{9D8B030D-6E8A-4147-A177-3AD203B41FA5}">
                      <a16:colId xmlns:a16="http://schemas.microsoft.com/office/drawing/2014/main" xmlns="" val="317994569"/>
                    </a:ext>
                  </a:extLst>
                </a:gridCol>
              </a:tblGrid>
              <a:tr h="0">
                <a:tc rowSpan="3">
                  <a:txBody>
                    <a:bodyPr/>
                    <a:lstStyle/>
                    <a:p>
                      <a:pPr marL="0" marR="0" algn="ctr">
                        <a:lnSpc>
                          <a:spcPct val="115000"/>
                        </a:lnSpc>
                        <a:spcBef>
                          <a:spcPts val="0"/>
                        </a:spcBef>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Outcome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6">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213003395"/>
                  </a:ext>
                </a:extLst>
              </a:tr>
              <a:tr h="201207">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algn="ct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100" dirty="0">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99567938"/>
                  </a:ext>
                </a:extLst>
              </a:tr>
              <a:tr h="2639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cs typeface="Arial" panose="020B0604020202020204" pitchFamily="34" charset="0"/>
                        </a:rPr>
                        <a:t>2019/20</a:t>
                      </a:r>
                      <a:endParaRPr lang="en-US" sz="1100" dirty="0">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151827263"/>
                  </a:ext>
                </a:extLst>
              </a:tr>
              <a:tr h="736152">
                <a:tc rowSpan="3">
                  <a:txBody>
                    <a:bodyPr/>
                    <a:lstStyle/>
                    <a:p>
                      <a:pPr marL="0" marR="0" algn="just">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1. Expanded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access to</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financial and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non-financial</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support and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implemented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responsive</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programmes</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to new and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existing</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SMMEs and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Co-operatives.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kern="1200" dirty="0">
                          <a:solidFill>
                            <a:srgbClr val="000000"/>
                          </a:solidFill>
                          <a:effectLst/>
                          <a:latin typeface="Arial" panose="020B0604020202020204" pitchFamily="34" charset="0"/>
                          <a:cs typeface="Arial" panose="020B0604020202020204" pitchFamily="34" charset="0"/>
                        </a:rPr>
                        <a:t>1.1. Consolidated</a:t>
                      </a:r>
                    </a:p>
                    <a:p>
                      <a:pPr algn="l"/>
                      <a:r>
                        <a:rPr lang="en-US" sz="1100" kern="1200" dirty="0">
                          <a:solidFill>
                            <a:srgbClr val="000000"/>
                          </a:solidFill>
                          <a:effectLst/>
                          <a:latin typeface="Arial" panose="020B0604020202020204" pitchFamily="34" charset="0"/>
                          <a:cs typeface="Arial" panose="020B0604020202020204" pitchFamily="34" charset="0"/>
                        </a:rPr>
                        <a:t>progress</a:t>
                      </a:r>
                    </a:p>
                    <a:p>
                      <a:pPr algn="l"/>
                      <a:r>
                        <a:rPr lang="en-US" sz="1100" kern="1200" dirty="0">
                          <a:solidFill>
                            <a:srgbClr val="000000"/>
                          </a:solidFill>
                          <a:effectLst/>
                          <a:latin typeface="Arial" panose="020B0604020202020204" pitchFamily="34" charset="0"/>
                          <a:cs typeface="Arial" panose="020B0604020202020204" pitchFamily="34" charset="0"/>
                        </a:rPr>
                        <a:t>report on the</a:t>
                      </a:r>
                    </a:p>
                    <a:p>
                      <a:pPr algn="l"/>
                      <a:r>
                        <a:rPr lang="en-US" sz="1100" kern="1200" dirty="0">
                          <a:solidFill>
                            <a:srgbClr val="000000"/>
                          </a:solidFill>
                          <a:effectLst/>
                          <a:latin typeface="Arial" panose="020B0604020202020204" pitchFamily="34" charset="0"/>
                          <a:cs typeface="Arial" panose="020B0604020202020204" pitchFamily="34" charset="0"/>
                        </a:rPr>
                        <a:t>finalisation of</a:t>
                      </a:r>
                    </a:p>
                    <a:p>
                      <a:pPr algn="l"/>
                      <a:r>
                        <a:rPr lang="en-US" sz="1100" kern="1200" dirty="0">
                          <a:solidFill>
                            <a:srgbClr val="000000"/>
                          </a:solidFill>
                          <a:effectLst/>
                          <a:latin typeface="Arial" panose="020B0604020202020204" pitchFamily="34" charset="0"/>
                          <a:cs typeface="Arial" panose="020B0604020202020204" pitchFamily="34" charset="0"/>
                        </a:rPr>
                        <a:t>SMMEs and</a:t>
                      </a:r>
                    </a:p>
                    <a:p>
                      <a:pPr algn="l"/>
                      <a:r>
                        <a:rPr lang="en-US" sz="1100" kern="1200" dirty="0">
                          <a:solidFill>
                            <a:srgbClr val="000000"/>
                          </a:solidFill>
                          <a:effectLst/>
                          <a:latin typeface="Arial" panose="020B0604020202020204" pitchFamily="34" charset="0"/>
                          <a:cs typeface="Arial" panose="020B0604020202020204" pitchFamily="34" charset="0"/>
                        </a:rPr>
                        <a:t>Co-operatives</a:t>
                      </a:r>
                    </a:p>
                    <a:p>
                      <a:pPr marL="0" algn="l" defTabSz="914400" rtl="0" eaLnBrk="1" latinLnBrk="0" hangingPunct="1"/>
                      <a:r>
                        <a:rPr lang="en-US" sz="1100" kern="1200" dirty="0">
                          <a:solidFill>
                            <a:srgbClr val="000000"/>
                          </a:solidFill>
                          <a:effectLst/>
                          <a:latin typeface="Arial" panose="020B0604020202020204" pitchFamily="34" charset="0"/>
                          <a:cs typeface="Arial" panose="020B0604020202020204" pitchFamily="34" charset="0"/>
                        </a:rPr>
                        <a:t>Funding </a:t>
                      </a:r>
                      <a:r>
                        <a:rPr lang="en-US" sz="1100" kern="1200" dirty="0">
                          <a:solidFill>
                            <a:srgbClr val="000000"/>
                          </a:solidFill>
                          <a:effectLst/>
                          <a:latin typeface="Arial" panose="020B0604020202020204" pitchFamily="34" charset="0"/>
                          <a:ea typeface="+mn-ea"/>
                          <a:cs typeface="Arial" panose="020B0604020202020204" pitchFamily="34" charset="0"/>
                        </a:rPr>
                        <a:t>Policy</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approved.</a:t>
                      </a: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kern="1200" dirty="0">
                          <a:solidFill>
                            <a:srgbClr val="000000"/>
                          </a:solidFill>
                          <a:effectLst/>
                          <a:latin typeface="Arial" panose="020B0604020202020204" pitchFamily="34" charset="0"/>
                          <a:cs typeface="Arial" panose="020B0604020202020204" pitchFamily="34" charset="0"/>
                        </a:rPr>
                        <a:t>Consolidated</a:t>
                      </a:r>
                    </a:p>
                    <a:p>
                      <a:pPr algn="l"/>
                      <a:r>
                        <a:rPr lang="en-US" sz="1100" kern="1200" dirty="0">
                          <a:solidFill>
                            <a:srgbClr val="000000"/>
                          </a:solidFill>
                          <a:effectLst/>
                          <a:latin typeface="Arial" panose="020B0604020202020204" pitchFamily="34" charset="0"/>
                          <a:cs typeface="Arial" panose="020B0604020202020204" pitchFamily="34" charset="0"/>
                        </a:rPr>
                        <a:t>progress report</a:t>
                      </a:r>
                    </a:p>
                    <a:p>
                      <a:pPr algn="l"/>
                      <a:r>
                        <a:rPr lang="en-US" sz="1100" kern="1200" dirty="0">
                          <a:solidFill>
                            <a:srgbClr val="000000"/>
                          </a:solidFill>
                          <a:effectLst/>
                          <a:latin typeface="Arial" panose="020B0604020202020204" pitchFamily="34" charset="0"/>
                          <a:cs typeface="Arial" panose="020B0604020202020204" pitchFamily="34" charset="0"/>
                        </a:rPr>
                        <a:t>on the finalisation</a:t>
                      </a:r>
                    </a:p>
                    <a:p>
                      <a:pPr algn="l"/>
                      <a:r>
                        <a:rPr lang="en-US" sz="1100" kern="1200" dirty="0">
                          <a:solidFill>
                            <a:srgbClr val="000000"/>
                          </a:solidFill>
                          <a:effectLst/>
                          <a:latin typeface="Arial" panose="020B0604020202020204" pitchFamily="34" charset="0"/>
                          <a:cs typeface="Arial" panose="020B0604020202020204" pitchFamily="34" charset="0"/>
                        </a:rPr>
                        <a:t>of SMMEs and</a:t>
                      </a:r>
                    </a:p>
                    <a:p>
                      <a:pPr algn="l"/>
                      <a:r>
                        <a:rPr lang="en-US" sz="1100" kern="1200" dirty="0">
                          <a:solidFill>
                            <a:srgbClr val="000000"/>
                          </a:solidFill>
                          <a:effectLst/>
                          <a:latin typeface="Arial" panose="020B0604020202020204" pitchFamily="34" charset="0"/>
                          <a:cs typeface="Arial" panose="020B0604020202020204" pitchFamily="34" charset="0"/>
                        </a:rPr>
                        <a:t>Co-operatives</a:t>
                      </a:r>
                    </a:p>
                    <a:p>
                      <a:pPr algn="l"/>
                      <a:r>
                        <a:rPr lang="en-US" sz="1100" kern="1200" dirty="0">
                          <a:solidFill>
                            <a:srgbClr val="000000"/>
                          </a:solidFill>
                          <a:effectLst/>
                          <a:latin typeface="Arial" panose="020B0604020202020204" pitchFamily="34" charset="0"/>
                          <a:cs typeface="Arial" panose="020B0604020202020204" pitchFamily="34" charset="0"/>
                        </a:rPr>
                        <a:t>Funding Policy</a:t>
                      </a:r>
                    </a:p>
                    <a:p>
                      <a:pPr algn="l"/>
                      <a:r>
                        <a:rPr lang="en-US" sz="1100" kern="1200" dirty="0">
                          <a:solidFill>
                            <a:srgbClr val="000000"/>
                          </a:solidFill>
                          <a:effectLst/>
                          <a:latin typeface="Arial" panose="020B0604020202020204" pitchFamily="34" charset="0"/>
                          <a:cs typeface="Arial" panose="020B0604020202020204" pitchFamily="34" charset="0"/>
                        </a:rPr>
                        <a:t>approved by</a:t>
                      </a:r>
                    </a:p>
                    <a:p>
                      <a:pPr algn="l"/>
                      <a:r>
                        <a:rPr lang="en-US" sz="1100" kern="1200" dirty="0">
                          <a:solidFill>
                            <a:srgbClr val="000000"/>
                          </a:solidFill>
                          <a:effectLst/>
                          <a:latin typeface="Arial" panose="020B0604020202020204" pitchFamily="34" charset="0"/>
                          <a:cs typeface="Arial" panose="020B0604020202020204" pitchFamily="34" charset="0"/>
                        </a:rPr>
                        <a:t>EXCO.</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kern="1200" dirty="0">
                          <a:solidFill>
                            <a:srgbClr val="000000"/>
                          </a:solidFill>
                          <a:effectLst/>
                          <a:latin typeface="Arial" panose="020B0604020202020204" pitchFamily="34" charset="0"/>
                          <a:cs typeface="Arial" panose="020B0604020202020204" pitchFamily="34" charset="0"/>
                        </a:rPr>
                        <a:t>N/A</a:t>
                      </a:r>
                      <a:endParaRPr lang="en-US" sz="1100" kern="1200" dirty="0">
                        <a:solidFill>
                          <a:srgbClr val="000000"/>
                        </a:solidFill>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 SMMEs and Co-operatives Funding Policy developed and approved by EXCO.</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SMMEs and 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Funding Policy approved,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implemented and reported 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kern="1200" dirty="0">
                          <a:solidFill>
                            <a:srgbClr val="000000"/>
                          </a:solidFill>
                          <a:effectLst/>
                          <a:latin typeface="Arial" panose="020B0604020202020204" pitchFamily="34" charset="0"/>
                          <a:cs typeface="Arial" panose="020B0604020202020204" pitchFamily="34" charset="0"/>
                        </a:rPr>
                        <a:t>Consolidated</a:t>
                      </a:r>
                    </a:p>
                    <a:p>
                      <a:pPr algn="l"/>
                      <a:r>
                        <a:rPr lang="en-US" sz="1100" kern="1200" dirty="0">
                          <a:solidFill>
                            <a:srgbClr val="000000"/>
                          </a:solidFill>
                          <a:effectLst/>
                          <a:latin typeface="Arial" panose="020B0604020202020204" pitchFamily="34" charset="0"/>
                          <a:cs typeface="Arial" panose="020B0604020202020204" pitchFamily="34" charset="0"/>
                        </a:rPr>
                        <a:t>progress report</a:t>
                      </a:r>
                    </a:p>
                    <a:p>
                      <a:pPr algn="l"/>
                      <a:r>
                        <a:rPr lang="en-US" sz="1100" kern="1200" dirty="0">
                          <a:solidFill>
                            <a:srgbClr val="000000"/>
                          </a:solidFill>
                          <a:effectLst/>
                          <a:latin typeface="Arial" panose="020B0604020202020204" pitchFamily="34" charset="0"/>
                          <a:cs typeface="Arial" panose="020B0604020202020204" pitchFamily="34" charset="0"/>
                        </a:rPr>
                        <a:t>on finalisation of the SMMEs and Co-operatives</a:t>
                      </a:r>
                    </a:p>
                    <a:p>
                      <a:pPr algn="l"/>
                      <a:r>
                        <a:rPr lang="en-US" sz="1100" kern="1200" dirty="0">
                          <a:solidFill>
                            <a:srgbClr val="000000"/>
                          </a:solidFill>
                          <a:effectLst/>
                          <a:latin typeface="Arial" panose="020B0604020202020204" pitchFamily="34" charset="0"/>
                          <a:cs typeface="Arial" panose="020B0604020202020204" pitchFamily="34" charset="0"/>
                        </a:rPr>
                        <a:t>Funding Policy</a:t>
                      </a:r>
                    </a:p>
                    <a:p>
                      <a:pPr algn="l"/>
                      <a:r>
                        <a:rPr lang="en-US" sz="1100" kern="1200" dirty="0">
                          <a:solidFill>
                            <a:srgbClr val="000000"/>
                          </a:solidFill>
                          <a:effectLst/>
                          <a:latin typeface="Arial" panose="020B0604020202020204" pitchFamily="34" charset="0"/>
                          <a:cs typeface="Arial" panose="020B0604020202020204" pitchFamily="34" charset="0"/>
                        </a:rPr>
                        <a:t>approved by</a:t>
                      </a:r>
                    </a:p>
                    <a:p>
                      <a:pPr algn="l"/>
                      <a:r>
                        <a:rPr lang="en-US" sz="1100" kern="1200" dirty="0">
                          <a:solidFill>
                            <a:srgbClr val="000000"/>
                          </a:solidFill>
                          <a:effectLst/>
                          <a:latin typeface="Arial" panose="020B0604020202020204" pitchFamily="34" charset="0"/>
                          <a:cs typeface="Arial" panose="020B0604020202020204" pitchFamily="34" charset="0"/>
                        </a:rPr>
                        <a:t>EXCO.</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SMMEs and</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Co-operatives</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Funding Policy</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plan report approved by EXCO.</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SMMEs and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Funding Policy</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plan report approved by EXCO.</a:t>
                      </a:r>
                    </a:p>
                    <a:p>
                      <a:pPr marL="0" marR="0">
                        <a:lnSpc>
                          <a:spcPct val="115000"/>
                        </a:lnSpc>
                        <a:spcBef>
                          <a:spcPts val="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5965690"/>
                  </a:ext>
                </a:extLst>
              </a:tr>
              <a:tr h="0">
                <a:tc vMerge="1">
                  <a:txBody>
                    <a:bodyPr/>
                    <a:lstStyle/>
                    <a:p>
                      <a:endParaRPr lang="en-US"/>
                    </a:p>
                  </a:txBody>
                  <a:tcPr/>
                </a:tc>
                <a:tc>
                  <a:txBody>
                    <a:bodyPr/>
                    <a:lstStyle/>
                    <a:p>
                      <a:pPr marL="0" marR="0" algn="l" defTabSz="914400" rtl="0" eaLnBrk="1" latinLnBrk="0" hangingPunct="1">
                        <a:lnSpc>
                          <a:spcPct val="115000"/>
                        </a:lnSpc>
                        <a:spcBef>
                          <a:spcPts val="0"/>
                        </a:spcBef>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Co-operatives</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financially. </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kern="1200" dirty="0">
                          <a:solidFill>
                            <a:srgbClr val="000000"/>
                          </a:solidFill>
                          <a:effectLst/>
                          <a:latin typeface="Arial" panose="020B0604020202020204" pitchFamily="34" charset="0"/>
                          <a:ea typeface="+mn-ea"/>
                          <a:cs typeface="Arial" panose="020B0604020202020204" pitchFamily="34" charset="0"/>
                        </a:rPr>
                        <a:t>Number of</a:t>
                      </a:r>
                    </a:p>
                    <a:p>
                      <a:pPr algn="l"/>
                      <a:r>
                        <a:rPr lang="en-US" sz="1100" kern="1200" dirty="0">
                          <a:solidFill>
                            <a:srgbClr val="000000"/>
                          </a:solidFill>
                          <a:effectLst/>
                          <a:latin typeface="Arial" panose="020B0604020202020204" pitchFamily="34" charset="0"/>
                          <a:ea typeface="+mn-ea"/>
                          <a:cs typeface="Arial" panose="020B0604020202020204" pitchFamily="34" charset="0"/>
                        </a:rPr>
                        <a:t>Co-operatives</a:t>
                      </a:r>
                    </a:p>
                    <a:p>
                      <a:pPr algn="l"/>
                      <a:r>
                        <a:rPr lang="en-US" sz="1100" kern="1200" dirty="0">
                          <a:solidFill>
                            <a:srgbClr val="000000"/>
                          </a:solidFill>
                          <a:effectLst/>
                          <a:latin typeface="Arial" panose="020B0604020202020204" pitchFamily="34" charset="0"/>
                          <a:ea typeface="+mn-ea"/>
                          <a:cs typeface="Arial" panose="020B0604020202020204" pitchFamily="34" charset="0"/>
                        </a:rPr>
                        <a:t>supported</a:t>
                      </a:r>
                    </a:p>
                    <a:p>
                      <a:pPr algn="l"/>
                      <a:r>
                        <a:rPr lang="en-US" sz="1100" kern="1200" dirty="0">
                          <a:solidFill>
                            <a:srgbClr val="000000"/>
                          </a:solidFill>
                          <a:effectLst/>
                          <a:latin typeface="Arial" panose="020B0604020202020204" pitchFamily="34" charset="0"/>
                          <a:ea typeface="+mn-ea"/>
                          <a:cs typeface="Arial" panose="020B0604020202020204" pitchFamily="34" charset="0"/>
                        </a:rPr>
                        <a:t>financially and/or</a:t>
                      </a:r>
                    </a:p>
                    <a:p>
                      <a:pPr algn="l"/>
                      <a:r>
                        <a:rPr lang="en-US" sz="1100" kern="1200" dirty="0">
                          <a:solidFill>
                            <a:srgbClr val="000000"/>
                          </a:solidFill>
                          <a:effectLst/>
                          <a:latin typeface="Arial" panose="020B0604020202020204" pitchFamily="34" charset="0"/>
                          <a:ea typeface="+mn-ea"/>
                          <a:cs typeface="Arial" panose="020B0604020202020204" pitchFamily="34" charset="0"/>
                        </a:rPr>
                        <a:t>non-financially</a:t>
                      </a:r>
                      <a:r>
                        <a:rPr lang="en-US" sz="1100" b="0" i="0" u="none" strike="noStrike" baseline="0" dirty="0">
                          <a:latin typeface="MyriadPro-Light"/>
                        </a:rPr>
                        <a:t>.</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ZA" sz="1100" kern="1200" dirty="0">
                          <a:solidFill>
                            <a:srgbClr val="000000"/>
                          </a:solidFill>
                          <a:effectLst/>
                          <a:latin typeface="Arial" panose="020B0604020202020204" pitchFamily="34" charset="0"/>
                          <a:cs typeface="Arial" panose="020B0604020202020204" pitchFamily="34" charset="0"/>
                        </a:rPr>
                        <a:t>Target Not Achieved:</a:t>
                      </a:r>
                      <a:br>
                        <a:rPr lang="en-ZA" sz="1100" kern="1200" dirty="0">
                          <a:solidFill>
                            <a:srgbClr val="000000"/>
                          </a:solidFill>
                          <a:effectLst/>
                          <a:latin typeface="Arial" panose="020B0604020202020204" pitchFamily="34" charset="0"/>
                          <a:cs typeface="Arial" panose="020B0604020202020204" pitchFamily="34" charset="0"/>
                        </a:rPr>
                      </a:br>
                      <a:r>
                        <a:rPr lang="en-ZA" sz="1100" kern="1200" dirty="0">
                          <a:solidFill>
                            <a:srgbClr val="000000"/>
                          </a:solidFill>
                          <a:effectLst/>
                          <a:latin typeface="Arial" panose="020B0604020202020204" pitchFamily="34" charset="0"/>
                          <a:cs typeface="Arial" panose="020B0604020202020204" pitchFamily="34" charset="0"/>
                        </a:rPr>
                        <a:t>Co-operatives</a:t>
                      </a:r>
                      <a:br>
                        <a:rPr lang="en-ZA" sz="1100" kern="1200" dirty="0">
                          <a:solidFill>
                            <a:srgbClr val="000000"/>
                          </a:solidFill>
                          <a:effectLst/>
                          <a:latin typeface="Arial" panose="020B0604020202020204" pitchFamily="34" charset="0"/>
                          <a:cs typeface="Arial" panose="020B0604020202020204" pitchFamily="34" charset="0"/>
                        </a:rPr>
                      </a:br>
                      <a:r>
                        <a:rPr lang="en-ZA" sz="1100" kern="1200" dirty="0">
                          <a:solidFill>
                            <a:srgbClr val="000000"/>
                          </a:solidFill>
                          <a:effectLst/>
                          <a:latin typeface="Arial" panose="020B0604020202020204" pitchFamily="34" charset="0"/>
                          <a:cs typeface="Arial" panose="020B0604020202020204" pitchFamily="34" charset="0"/>
                        </a:rPr>
                        <a:t>supported to the value of the</a:t>
                      </a:r>
                      <a:br>
                        <a:rPr lang="en-ZA" sz="1100" kern="1200" dirty="0">
                          <a:solidFill>
                            <a:srgbClr val="000000"/>
                          </a:solidFill>
                          <a:effectLst/>
                          <a:latin typeface="Arial" panose="020B0604020202020204" pitchFamily="34" charset="0"/>
                          <a:cs typeface="Arial" panose="020B0604020202020204" pitchFamily="34" charset="0"/>
                        </a:rPr>
                      </a:br>
                      <a:r>
                        <a:rPr lang="en-ZA" sz="1100" kern="1200" dirty="0">
                          <a:solidFill>
                            <a:srgbClr val="000000"/>
                          </a:solidFill>
                          <a:effectLst/>
                          <a:latin typeface="Arial" panose="020B0604020202020204" pitchFamily="34" charset="0"/>
                          <a:cs typeface="Arial" panose="020B0604020202020204" pitchFamily="34" charset="0"/>
                        </a:rPr>
                        <a:t>R85.7 million.</a:t>
                      </a:r>
                      <a:endParaRPr lang="en-US" sz="1100" kern="1200" dirty="0">
                        <a:solidFill>
                          <a:srgbClr val="000000"/>
                        </a:solidFill>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Co-operatives</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 through nonfinancial and/or financial to the value of R50.7</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million.</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Co-operatives supported to the value of R88.6 million.</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US" sz="1100" kern="1200" dirty="0">
                          <a:solidFill>
                            <a:srgbClr val="000000"/>
                          </a:solidFill>
                          <a:effectLst/>
                          <a:latin typeface="Arial" panose="020B0604020202020204" pitchFamily="34" charset="0"/>
                          <a:cs typeface="Arial" panose="020B0604020202020204" pitchFamily="34" charset="0"/>
                        </a:rPr>
                        <a:t>200 Co-operatives</a:t>
                      </a:r>
                    </a:p>
                    <a:p>
                      <a:pPr algn="l"/>
                      <a:r>
                        <a:rPr lang="en-US" sz="1100" kern="1200" dirty="0">
                          <a:solidFill>
                            <a:srgbClr val="000000"/>
                          </a:solidFill>
                          <a:effectLst/>
                          <a:latin typeface="Arial" panose="020B0604020202020204" pitchFamily="34" charset="0"/>
                          <a:cs typeface="Arial" panose="020B0604020202020204" pitchFamily="34" charset="0"/>
                        </a:rPr>
                        <a:t>supported</a:t>
                      </a:r>
                    </a:p>
                    <a:p>
                      <a:pPr algn="l"/>
                      <a:r>
                        <a:rPr lang="en-US" sz="1100" kern="1200" dirty="0">
                          <a:solidFill>
                            <a:srgbClr val="000000"/>
                          </a:solidFill>
                          <a:effectLst/>
                          <a:latin typeface="Arial" panose="020B0604020202020204" pitchFamily="34" charset="0"/>
                          <a:cs typeface="Arial" panose="020B0604020202020204" pitchFamily="34" charset="0"/>
                        </a:rPr>
                        <a:t>financially and/or</a:t>
                      </a:r>
                    </a:p>
                    <a:p>
                      <a:pPr algn="l"/>
                      <a:r>
                        <a:rPr lang="en-US" sz="1100" kern="1200" dirty="0">
                          <a:solidFill>
                            <a:srgbClr val="000000"/>
                          </a:solidFill>
                          <a:effectLst/>
                          <a:latin typeface="Arial" panose="020B0604020202020204" pitchFamily="34" charset="0"/>
                          <a:cs typeface="Arial" panose="020B0604020202020204" pitchFamily="34" charset="0"/>
                        </a:rPr>
                        <a:t>non-financially.</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250 Co-operatives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supported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financially and/or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non-financially.</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300 Co-operatives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supported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financially and/or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non-financially.</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285876271"/>
                  </a:ext>
                </a:extLst>
              </a:tr>
              <a:tr h="766432">
                <a:tc vMerge="1">
                  <a:txBody>
                    <a:bodyPr/>
                    <a:lstStyle/>
                    <a:p>
                      <a:endParaRPr lang="en-US"/>
                    </a:p>
                  </a:txBody>
                  <a:tcPr/>
                </a:tc>
                <a:tc>
                  <a:txBody>
                    <a:bodyPr/>
                    <a:lstStyle/>
                    <a:p>
                      <a:pPr marL="0" marR="0">
                        <a:lnSpc>
                          <a:spcPct val="115000"/>
                        </a:lnSpc>
                        <a:spcBef>
                          <a:spcPts val="0"/>
                        </a:spcBef>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Township and Rural Enterprises</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 financially.</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100" kern="1200" dirty="0">
                          <a:solidFill>
                            <a:srgbClr val="000000"/>
                          </a:solidFill>
                          <a:effectLst/>
                          <a:latin typeface="Arial" panose="020B0604020202020204" pitchFamily="34" charset="0"/>
                          <a:cs typeface="Arial" panose="020B0604020202020204" pitchFamily="34" charset="0"/>
                        </a:rPr>
                        <a:t>Number of</a:t>
                      </a:r>
                    </a:p>
                    <a:p>
                      <a:pPr algn="l"/>
                      <a:r>
                        <a:rPr lang="en-US" sz="1100" kern="1200" dirty="0">
                          <a:solidFill>
                            <a:srgbClr val="000000"/>
                          </a:solidFill>
                          <a:effectLst/>
                          <a:latin typeface="Arial" panose="020B0604020202020204" pitchFamily="34" charset="0"/>
                          <a:cs typeface="Arial" panose="020B0604020202020204" pitchFamily="34" charset="0"/>
                        </a:rPr>
                        <a:t>Township and</a:t>
                      </a:r>
                    </a:p>
                    <a:p>
                      <a:pPr algn="l"/>
                      <a:r>
                        <a:rPr lang="en-US" sz="1100" kern="1200" dirty="0">
                          <a:solidFill>
                            <a:srgbClr val="000000"/>
                          </a:solidFill>
                          <a:effectLst/>
                          <a:latin typeface="Arial" panose="020B0604020202020204" pitchFamily="34" charset="0"/>
                          <a:cs typeface="Arial" panose="020B0604020202020204" pitchFamily="34" charset="0"/>
                        </a:rPr>
                        <a:t>Rural enterprises</a:t>
                      </a:r>
                    </a:p>
                    <a:p>
                      <a:pPr algn="l"/>
                      <a:r>
                        <a:rPr lang="en-US" sz="1100" kern="1200" dirty="0">
                          <a:solidFill>
                            <a:srgbClr val="000000"/>
                          </a:solidFill>
                          <a:effectLst/>
                          <a:latin typeface="Arial" panose="020B0604020202020204" pitchFamily="34" charset="0"/>
                          <a:cs typeface="Arial" panose="020B0604020202020204" pitchFamily="34" charset="0"/>
                        </a:rPr>
                        <a:t>supported</a:t>
                      </a:r>
                    </a:p>
                    <a:p>
                      <a:pPr algn="l"/>
                      <a:r>
                        <a:rPr lang="en-US" sz="1100" kern="1200" dirty="0">
                          <a:solidFill>
                            <a:srgbClr val="000000"/>
                          </a:solidFill>
                          <a:effectLst/>
                          <a:latin typeface="Arial" panose="020B0604020202020204" pitchFamily="34" charset="0"/>
                          <a:cs typeface="Arial" panose="020B0604020202020204" pitchFamily="34" charset="0"/>
                        </a:rPr>
                        <a:t>financially and/or</a:t>
                      </a:r>
                    </a:p>
                    <a:p>
                      <a:pPr algn="l"/>
                      <a:r>
                        <a:rPr lang="en-US" sz="1100" kern="1200" dirty="0">
                          <a:solidFill>
                            <a:srgbClr val="000000"/>
                          </a:solidFill>
                          <a:effectLst/>
                          <a:latin typeface="Arial" panose="020B0604020202020204" pitchFamily="34" charset="0"/>
                          <a:cs typeface="Arial" panose="020B0604020202020204" pitchFamily="34" charset="0"/>
                        </a:rPr>
                        <a:t>non-financially.</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kern="1200" dirty="0">
                          <a:solidFill>
                            <a:srgbClr val="000000"/>
                          </a:solidFill>
                          <a:effectLst/>
                          <a:latin typeface="Arial" panose="020B0604020202020204" pitchFamily="34" charset="0"/>
                          <a:cs typeface="Arial" panose="020B0604020202020204" pitchFamily="34" charset="0"/>
                        </a:rPr>
                        <a:t>N/A</a:t>
                      </a:r>
                      <a:endParaRPr lang="en-US" sz="1100" kern="1200" dirty="0">
                        <a:solidFill>
                          <a:srgbClr val="000000"/>
                        </a:solidFill>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 not achieved:</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13 987 Township</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Rural Enterprises</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 financially and/or non-financially.</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90"/>
                        </a:spcBef>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Township and Rural Enterprises supported to the value of R694</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million.</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20 000 Township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and Rural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enterprises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supported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financially and/or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non-financially.</a:t>
                      </a: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30 000 Township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and Rural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enterprises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supported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financially and/or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non-financially.</a:t>
                      </a: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40 000 Township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and Rural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enterprises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supported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financially and/or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non-financially.</a:t>
                      </a: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8820363"/>
                  </a:ext>
                </a:extLst>
              </a:tr>
            </a:tbl>
          </a:graphicData>
        </a:graphic>
      </p:graphicFrame>
    </p:spTree>
    <p:extLst>
      <p:ext uri="{BB962C8B-B14F-4D97-AF65-F5344CB8AC3E}">
        <p14:creationId xmlns:p14="http://schemas.microsoft.com/office/powerpoint/2010/main" xmlns="" val="33325540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58238"/>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3: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4" name="Picture 13">
            <a:extLst>
              <a:ext uri="{FF2B5EF4-FFF2-40B4-BE49-F238E27FC236}">
                <a16:creationId xmlns:a16="http://schemas.microsoft.com/office/drawing/2014/main" xmlns="" id="{E1CB11DE-600E-49D5-A409-81AB9B3EE09B}"/>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5ABA124B-5441-44CB-89DB-B0562693026E}"/>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38</a:t>
            </a:r>
          </a:p>
        </p:txBody>
      </p:sp>
      <p:graphicFrame>
        <p:nvGraphicFramePr>
          <p:cNvPr id="10" name="Table 9">
            <a:extLst>
              <a:ext uri="{FF2B5EF4-FFF2-40B4-BE49-F238E27FC236}">
                <a16:creationId xmlns:a16="http://schemas.microsoft.com/office/drawing/2014/main" xmlns="" id="{B6C4E345-392C-4A58-9A5A-F8A73564531B}"/>
              </a:ext>
            </a:extLst>
          </p:cNvPr>
          <p:cNvGraphicFramePr>
            <a:graphicFrameLocks noGrp="1"/>
          </p:cNvGraphicFramePr>
          <p:nvPr>
            <p:extLst>
              <p:ext uri="{D42A27DB-BD31-4B8C-83A1-F6EECF244321}">
                <p14:modId xmlns:p14="http://schemas.microsoft.com/office/powerpoint/2010/main" xmlns="" val="2784282653"/>
              </p:ext>
            </p:extLst>
          </p:nvPr>
        </p:nvGraphicFramePr>
        <p:xfrm>
          <a:off x="0" y="717424"/>
          <a:ext cx="9067799" cy="5461555"/>
        </p:xfrm>
        <a:graphic>
          <a:graphicData uri="http://schemas.openxmlformats.org/drawingml/2006/table">
            <a:tbl>
              <a:tblPr firstRow="1" firstCol="1" bandRow="1"/>
              <a:tblGrid>
                <a:gridCol w="999254">
                  <a:extLst>
                    <a:ext uri="{9D8B030D-6E8A-4147-A177-3AD203B41FA5}">
                      <a16:colId xmlns:a16="http://schemas.microsoft.com/office/drawing/2014/main" xmlns="" val="1398260322"/>
                    </a:ext>
                  </a:extLst>
                </a:gridCol>
                <a:gridCol w="886696">
                  <a:extLst>
                    <a:ext uri="{9D8B030D-6E8A-4147-A177-3AD203B41FA5}">
                      <a16:colId xmlns:a16="http://schemas.microsoft.com/office/drawing/2014/main" xmlns="" val="4023149858"/>
                    </a:ext>
                  </a:extLst>
                </a:gridCol>
                <a:gridCol w="993278">
                  <a:extLst>
                    <a:ext uri="{9D8B030D-6E8A-4147-A177-3AD203B41FA5}">
                      <a16:colId xmlns:a16="http://schemas.microsoft.com/office/drawing/2014/main" xmlns="" val="2364362375"/>
                    </a:ext>
                  </a:extLst>
                </a:gridCol>
                <a:gridCol w="987922">
                  <a:extLst>
                    <a:ext uri="{9D8B030D-6E8A-4147-A177-3AD203B41FA5}">
                      <a16:colId xmlns:a16="http://schemas.microsoft.com/office/drawing/2014/main" xmlns="" val="3250799097"/>
                    </a:ext>
                  </a:extLst>
                </a:gridCol>
                <a:gridCol w="1009650">
                  <a:extLst>
                    <a:ext uri="{9D8B030D-6E8A-4147-A177-3AD203B41FA5}">
                      <a16:colId xmlns:a16="http://schemas.microsoft.com/office/drawing/2014/main" xmlns="" val="3168402625"/>
                    </a:ext>
                  </a:extLst>
                </a:gridCol>
                <a:gridCol w="1143000">
                  <a:extLst>
                    <a:ext uri="{9D8B030D-6E8A-4147-A177-3AD203B41FA5}">
                      <a16:colId xmlns:a16="http://schemas.microsoft.com/office/drawing/2014/main" xmlns="" val="165612570"/>
                    </a:ext>
                  </a:extLst>
                </a:gridCol>
                <a:gridCol w="990600">
                  <a:extLst>
                    <a:ext uri="{9D8B030D-6E8A-4147-A177-3AD203B41FA5}">
                      <a16:colId xmlns:a16="http://schemas.microsoft.com/office/drawing/2014/main" xmlns="" val="1931355707"/>
                    </a:ext>
                  </a:extLst>
                </a:gridCol>
                <a:gridCol w="990600">
                  <a:extLst>
                    <a:ext uri="{9D8B030D-6E8A-4147-A177-3AD203B41FA5}">
                      <a16:colId xmlns:a16="http://schemas.microsoft.com/office/drawing/2014/main" xmlns="" val="3489348587"/>
                    </a:ext>
                  </a:extLst>
                </a:gridCol>
                <a:gridCol w="1066799">
                  <a:extLst>
                    <a:ext uri="{9D8B030D-6E8A-4147-A177-3AD203B41FA5}">
                      <a16:colId xmlns:a16="http://schemas.microsoft.com/office/drawing/2014/main" xmlns="" val="317994569"/>
                    </a:ext>
                  </a:extLst>
                </a:gridCol>
              </a:tblGrid>
              <a:tr h="0">
                <a:tc rowSpan="3">
                  <a:txBody>
                    <a:bodyPr/>
                    <a:lstStyle/>
                    <a:p>
                      <a:pPr marL="0" marR="0" algn="ctr">
                        <a:lnSpc>
                          <a:spcPct val="115000"/>
                        </a:lnSpc>
                        <a:spcBef>
                          <a:spcPts val="0"/>
                        </a:spcBef>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Outcome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6">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213003395"/>
                  </a:ext>
                </a:extLst>
              </a:tr>
              <a:tr h="201207">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algn="ct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100" dirty="0">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99567938"/>
                  </a:ext>
                </a:extLst>
              </a:tr>
              <a:tr h="26395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cs typeface="Arial" panose="020B0604020202020204" pitchFamily="34" charset="0"/>
                        </a:rPr>
                        <a:t>2019/20</a:t>
                      </a:r>
                      <a:endParaRPr lang="en-US" sz="1100" dirty="0">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151827263"/>
                  </a:ext>
                </a:extLst>
              </a:tr>
              <a:tr h="1465897">
                <a:tc rowSpan="3">
                  <a:txBody>
                    <a:bodyPr/>
                    <a:lstStyle/>
                    <a:p>
                      <a:pPr marL="0" marR="0" algn="just">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1. Expanded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access to</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financial and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non-financial</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support and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implemented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responsive</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programmes</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to new and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existing</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SMMEs and</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0000"/>
                        </a:lnSpc>
                        <a:spcBef>
                          <a:spcPts val="0"/>
                        </a:spcBef>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Co-operatives.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1.4. SMMEs</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and </a:t>
                      </a:r>
                    </a:p>
                    <a:p>
                      <a:pPr marL="0" marR="0">
                        <a:lnSpc>
                          <a:spcPct val="100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Co-operatives</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in the craft</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sector supported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through the Craft</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Customised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Sector</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Programme.</a:t>
                      </a:r>
                      <a:endParaRPr lang="en-US" sz="1100" dirty="0">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Number of crafters</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supported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through the Craft</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Customised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Sector Programme.</a:t>
                      </a:r>
                      <a:endParaRPr lang="en-US" sz="1100" dirty="0">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Target</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Achieved: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2 535 Crafters</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supported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through the Craft</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Customised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Sector Programme.</a:t>
                      </a:r>
                      <a:endParaRPr lang="en-US" sz="1100" dirty="0">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Achieved: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726 Crafters</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supported through the Craft Customised Sector</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Programme</a:t>
                      </a:r>
                      <a:endParaRPr lang="en-US" sz="1100" dirty="0">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800 Crafters supported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through the Craft</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Customised Sector</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Programme.</a:t>
                      </a:r>
                      <a:endParaRPr lang="en-US" sz="1100" dirty="0">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900 crafters</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supported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through the Craft Customised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Sector</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Programme.</a:t>
                      </a:r>
                      <a:endParaRPr lang="en-US" sz="1100" dirty="0">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1000 crafters</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supported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through the Craft</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Customised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Sector</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Programme.</a:t>
                      </a:r>
                      <a:endParaRPr lang="en-US" sz="1100" dirty="0">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1000 crafters</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supported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through the Craft</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Customised</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Sector</a:t>
                      </a:r>
                      <a:br>
                        <a:rPr lang="en-ZA" sz="1100" dirty="0">
                          <a:solidFill>
                            <a:srgbClr val="000000"/>
                          </a:solidFill>
                          <a:effectLst/>
                          <a:latin typeface="Arial" panose="020B0604020202020204" pitchFamily="34" charset="0"/>
                          <a:cs typeface="Arial" panose="020B0604020202020204" pitchFamily="34" charset="0"/>
                        </a:rPr>
                      </a:br>
                      <a:r>
                        <a:rPr lang="en-ZA" sz="1100" dirty="0">
                          <a:solidFill>
                            <a:srgbClr val="000000"/>
                          </a:solidFill>
                          <a:effectLst/>
                          <a:latin typeface="Arial" panose="020B0604020202020204" pitchFamily="34" charset="0"/>
                          <a:cs typeface="Arial" panose="020B0604020202020204" pitchFamily="34" charset="0"/>
                        </a:rPr>
                        <a:t>Programme.</a:t>
                      </a:r>
                      <a:endParaRPr lang="en-US" sz="1100" dirty="0">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5965690"/>
                  </a:ext>
                </a:extLst>
              </a:tr>
              <a:tr h="715966">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Start-up youth</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businesses supported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financially and/or non-financially.</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start-up youth</a:t>
                      </a:r>
                      <a:b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businesses</a:t>
                      </a:r>
                      <a:b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supported</a:t>
                      </a:r>
                      <a:b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ZA"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financially and/or non-financially.</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ZA" sz="1100" kern="1200" dirty="0">
                          <a:solidFill>
                            <a:srgbClr val="000000"/>
                          </a:solidFill>
                          <a:effectLst/>
                          <a:latin typeface="Arial" panose="020B0604020202020204" pitchFamily="34" charset="0"/>
                          <a:cs typeface="Arial" panose="020B0604020202020204" pitchFamily="34" charset="0"/>
                        </a:rPr>
                        <a:t>N/A</a:t>
                      </a:r>
                      <a:endParaRPr lang="en-US" sz="1100" kern="1200" dirty="0">
                        <a:solidFill>
                          <a:srgbClr val="000000"/>
                        </a:solidFill>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5 000 start-up</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youth businesses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financially and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non-financially.</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10 000 start-up youth</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businesses</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Calibri" panose="020F0502020204030204" pitchFamily="34" charset="0"/>
                          <a:cs typeface="+mn-cs"/>
                        </a:rPr>
                        <a:t>financially and/or non-financially.</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10 000 start-up youth</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businesses</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mn-cs"/>
                        </a:rPr>
                        <a:t>financially and/or non-financially. </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10 000 start-up youth</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businesses</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a:t>
                      </a:r>
                      <a:br>
                        <a:rPr lang="en-ZA"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kern="1200" dirty="0">
                          <a:solidFill>
                            <a:srgbClr val="000000"/>
                          </a:solidFill>
                          <a:effectLst/>
                          <a:latin typeface="Arial" panose="020B0604020202020204" pitchFamily="34" charset="0"/>
                          <a:ea typeface="Times New Roman" panose="02020603050405020304" pitchFamily="18" charset="0"/>
                          <a:cs typeface="+mn-cs"/>
                        </a:rPr>
                        <a:t>financially and/or non-financially.</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929063131"/>
                  </a:ext>
                </a:extLst>
              </a:tr>
              <a:tr h="776525">
                <a:tc vMerge="1">
                  <a:txBody>
                    <a:bodyPr/>
                    <a:lstStyle/>
                    <a:p>
                      <a:endParaRPr lang="en-US"/>
                    </a:p>
                  </a:txBody>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 Consolidated report on supported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Competitive</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SMMEs and 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produced.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Consolidated report on the</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competitive</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SMMEs and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 by</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EXCO.</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N/A</a:t>
                      </a:r>
                      <a:endParaRPr lang="en-US" sz="1100" dirty="0">
                        <a:effectLst/>
                        <a:latin typeface="Arial" panose="020B060402020202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 Consolidated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 on the 2 000 competitive SMMEs and 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 by EXCO.</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Consolidated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 on the</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25 000</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competitive</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SMMEs and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 by</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EXCO.</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Consolidated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 on the</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25 000</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competitive</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SMMEs and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 by</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EXCO.</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Consolidated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 on the</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35 000</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competitive</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SMMEs and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approved by</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EXCO.</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Consolidated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 on the </a:t>
                      </a:r>
                    </a:p>
                    <a:p>
                      <a:pPr marL="0" marR="0">
                        <a:lnSpc>
                          <a:spcPct val="100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35 000 supported</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Competitive</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SMMEs and Cooperatives</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mn-cs"/>
                        </a:rPr>
                        <a:t>approved by</a:t>
                      </a:r>
                      <a:br>
                        <a:rPr lang="en-ZA" sz="1100" dirty="0">
                          <a:solidFill>
                            <a:srgbClr val="000000"/>
                          </a:solidFill>
                          <a:effectLst/>
                          <a:latin typeface="Arial" panose="020B0604020202020204" pitchFamily="34" charset="0"/>
                          <a:ea typeface="Times New Roman" panose="02020603050405020304" pitchFamily="18" charset="0"/>
                          <a:cs typeface="+mn-cs"/>
                        </a:rPr>
                      </a:br>
                      <a:r>
                        <a:rPr lang="en-ZA" sz="1100" dirty="0">
                          <a:solidFill>
                            <a:srgbClr val="000000"/>
                          </a:solidFill>
                          <a:effectLst/>
                          <a:latin typeface="Arial" panose="020B0604020202020204" pitchFamily="34" charset="0"/>
                          <a:ea typeface="Times New Roman" panose="02020603050405020304" pitchFamily="18" charset="0"/>
                          <a:cs typeface="+mn-cs"/>
                        </a:rPr>
                        <a:t>EXCO.</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3950" marR="39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3150417"/>
                  </a:ext>
                </a:extLst>
              </a:tr>
            </a:tbl>
          </a:graphicData>
        </a:graphic>
      </p:graphicFrame>
    </p:spTree>
    <p:extLst>
      <p:ext uri="{BB962C8B-B14F-4D97-AF65-F5344CB8AC3E}">
        <p14:creationId xmlns:p14="http://schemas.microsoft.com/office/powerpoint/2010/main" xmlns="" val="319053446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7216" y="2438400"/>
            <a:ext cx="9144000" cy="19812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316" y="3013501"/>
            <a:ext cx="8659688" cy="1323439"/>
          </a:xfrm>
          <a:prstGeom prst="rect">
            <a:avLst/>
          </a:prstGeom>
          <a:noFill/>
        </p:spPr>
        <p:txBody>
          <a:bodyPr wrap="squar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rPr>
              <a:t>PROGRAMME 4: </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ZA" sz="28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Arial"/>
              </a:rPr>
              <a:t>ENTERPRISE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3" name="Picture 12">
            <a:extLst>
              <a:ext uri="{FF2B5EF4-FFF2-40B4-BE49-F238E27FC236}">
                <a16:creationId xmlns:a16="http://schemas.microsoft.com/office/drawing/2014/main" xmlns="" id="{56819916-B800-4212-BFB4-4342B8E3A34F}"/>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Slide Number Placeholder 1">
            <a:extLst>
              <a:ext uri="{FF2B5EF4-FFF2-40B4-BE49-F238E27FC236}">
                <a16:creationId xmlns:a16="http://schemas.microsoft.com/office/drawing/2014/main" xmlns="" id="{C3BD2103-F565-4A58-A060-9027CBEDD278}"/>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39</a:t>
            </a:r>
          </a:p>
        </p:txBody>
      </p:sp>
    </p:spTree>
    <p:extLst>
      <p:ext uri="{BB962C8B-B14F-4D97-AF65-F5344CB8AC3E}">
        <p14:creationId xmlns:p14="http://schemas.microsoft.com/office/powerpoint/2010/main" xmlns="" val="3120126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7216" y="2427316"/>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57200" y="2743200"/>
            <a:ext cx="8229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sym typeface="Calibri"/>
              </a:rPr>
              <a:t>2. REVISED 2020-25 STRATEGIC PLAN</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9" name="Picture 8">
            <a:extLst>
              <a:ext uri="{FF2B5EF4-FFF2-40B4-BE49-F238E27FC236}">
                <a16:creationId xmlns:a16="http://schemas.microsoft.com/office/drawing/2014/main" xmlns="" id="{F81AD2EE-1D9D-449A-8131-D373F40F61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93895713-5ABE-4DC2-9CE0-50140875F456}"/>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a:t>
            </a:r>
          </a:p>
        </p:txBody>
      </p:sp>
    </p:spTree>
    <p:extLst>
      <p:ext uri="{BB962C8B-B14F-4D97-AF65-F5344CB8AC3E}">
        <p14:creationId xmlns:p14="http://schemas.microsoft.com/office/powerpoint/2010/main" xmlns="" val="369726671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4: </a:t>
            </a:r>
            <a:r>
              <a:rPr kumimoji="0" lang="en-US"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Purpose, Sub-programme and sub-purpose</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4" name="Picture 13">
            <a:extLst>
              <a:ext uri="{FF2B5EF4-FFF2-40B4-BE49-F238E27FC236}">
                <a16:creationId xmlns:a16="http://schemas.microsoft.com/office/drawing/2014/main" xmlns="" id="{444E607B-09B4-4582-BD5A-FCC759A11F99}"/>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5" name="Slide Number Placeholder 1">
            <a:extLst>
              <a:ext uri="{FF2B5EF4-FFF2-40B4-BE49-F238E27FC236}">
                <a16:creationId xmlns:a16="http://schemas.microsoft.com/office/drawing/2014/main" xmlns="" id="{94652202-27FD-43BE-A8F2-8E534F85750A}"/>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40</a:t>
            </a:r>
          </a:p>
        </p:txBody>
      </p:sp>
      <p:sp>
        <p:nvSpPr>
          <p:cNvPr id="10" name="Rectangle 7">
            <a:extLst>
              <a:ext uri="{FF2B5EF4-FFF2-40B4-BE49-F238E27FC236}">
                <a16:creationId xmlns:a16="http://schemas.microsoft.com/office/drawing/2014/main" xmlns="" id="{639BF705-B525-4A6E-B92D-024CB20FFE3F}"/>
              </a:ext>
            </a:extLst>
          </p:cNvPr>
          <p:cNvSpPr>
            <a:spLocks noChangeArrowheads="1"/>
          </p:cNvSpPr>
          <p:nvPr/>
        </p:nvSpPr>
        <p:spPr bwMode="auto">
          <a:xfrm>
            <a:off x="135002" y="841902"/>
            <a:ext cx="8964488" cy="5059334"/>
          </a:xfrm>
          <a:prstGeom prst="rect">
            <a:avLst/>
          </a:prstGeom>
          <a:noFill/>
          <a:ln>
            <a:noFill/>
          </a:ln>
        </p:spPr>
        <p:txBody>
          <a:bodyPr wrap="square">
            <a:spAutoFit/>
          </a:bodyPr>
          <a:lstStyle>
            <a:lvl1pPr marL="4572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57200" marR="0" lvl="0" indent="0" algn="ctr" defTabSz="914400" rtl="0" eaLnBrk="1" fontAlgn="base" latinLnBrk="0" hangingPunct="0">
              <a:lnSpc>
                <a:spcPct val="115000"/>
              </a:lnSpc>
              <a:spcBef>
                <a:spcPts val="2400"/>
              </a:spcBef>
              <a:spcAft>
                <a:spcPts val="1800"/>
              </a:spcAft>
              <a:buClrTx/>
              <a:buSzTx/>
              <a:buFontTx/>
              <a:buNone/>
              <a:tabLst/>
              <a:defRPr/>
            </a:pPr>
            <a:r>
              <a:rPr kumimoji="0" lang="en-ZA" altLang="en-US"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Calibri" panose="020F0502020204030204" pitchFamily="34" charset="0"/>
              </a:rPr>
              <a:t>PROGRAMME FOUR: ENTERPRISE DEVELOPMENT</a:t>
            </a: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Purpose:</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To oversee the promotion of an ecosystem that enhances entrepreneurship and the establishment, growth and sustainability of small businesses and Co-operatives as well as coordinating business development support interventions across various spheres of government.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rPr>
              <a:t>Sub-programme and Sub-Purpose:</a:t>
            </a: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Enterprise Development Management</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To</a:t>
            </a: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provide leadership to the branch, exercise oversight in the execution of programmes by the implementing agencies and coordinate the provision of an entrepreneurship development and support service infrastructure.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Enterprise and Supplier Development</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To drive the transformation of the economy through the formulation of policy instruments and advocacy work aimed at the inclusion of SMMEs in the mainstream economy.</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SMME Competitiveness:</a:t>
            </a: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 To work with Municipalities through their integrated Development Plans to develop, enhance and implement enterprise development programmes toward improved Local Economic Development (LED). </a:t>
            </a:r>
            <a:endParaRPr kumimoji="0" lang="en-ZA" alt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xmlns="" val="76159767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6858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4: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5" name="Picture 14">
            <a:extLst>
              <a:ext uri="{FF2B5EF4-FFF2-40B4-BE49-F238E27FC236}">
                <a16:creationId xmlns:a16="http://schemas.microsoft.com/office/drawing/2014/main" xmlns="" id="{FE29C085-D243-4DFF-81B3-58F70249C830}"/>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6" name="Slide Number Placeholder 1">
            <a:extLst>
              <a:ext uri="{FF2B5EF4-FFF2-40B4-BE49-F238E27FC236}">
                <a16:creationId xmlns:a16="http://schemas.microsoft.com/office/drawing/2014/main" xmlns="" id="{704FC2CD-4F2D-4357-818B-E232FA0B1844}"/>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41</a:t>
            </a:r>
          </a:p>
        </p:txBody>
      </p:sp>
      <p:graphicFrame>
        <p:nvGraphicFramePr>
          <p:cNvPr id="9" name="Table 8">
            <a:extLst>
              <a:ext uri="{FF2B5EF4-FFF2-40B4-BE49-F238E27FC236}">
                <a16:creationId xmlns:a16="http://schemas.microsoft.com/office/drawing/2014/main" xmlns="" id="{38310207-F864-4949-8D16-A54C5D8B591E}"/>
              </a:ext>
            </a:extLst>
          </p:cNvPr>
          <p:cNvGraphicFramePr>
            <a:graphicFrameLocks noGrp="1"/>
          </p:cNvGraphicFramePr>
          <p:nvPr>
            <p:extLst>
              <p:ext uri="{D42A27DB-BD31-4B8C-83A1-F6EECF244321}">
                <p14:modId xmlns:p14="http://schemas.microsoft.com/office/powerpoint/2010/main" xmlns="" val="890116778"/>
              </p:ext>
            </p:extLst>
          </p:nvPr>
        </p:nvGraphicFramePr>
        <p:xfrm>
          <a:off x="0" y="744986"/>
          <a:ext cx="9144000" cy="4737735"/>
        </p:xfrm>
        <a:graphic>
          <a:graphicData uri="http://schemas.openxmlformats.org/drawingml/2006/table">
            <a:tbl>
              <a:tblPr firstRow="1" firstCol="1" bandRow="1"/>
              <a:tblGrid>
                <a:gridCol w="914400">
                  <a:extLst>
                    <a:ext uri="{9D8B030D-6E8A-4147-A177-3AD203B41FA5}">
                      <a16:colId xmlns:a16="http://schemas.microsoft.com/office/drawing/2014/main" xmlns="" val="3580955690"/>
                    </a:ext>
                  </a:extLst>
                </a:gridCol>
                <a:gridCol w="914400">
                  <a:extLst>
                    <a:ext uri="{9D8B030D-6E8A-4147-A177-3AD203B41FA5}">
                      <a16:colId xmlns:a16="http://schemas.microsoft.com/office/drawing/2014/main" xmlns="" val="733785804"/>
                    </a:ext>
                  </a:extLst>
                </a:gridCol>
                <a:gridCol w="1066800">
                  <a:extLst>
                    <a:ext uri="{9D8B030D-6E8A-4147-A177-3AD203B41FA5}">
                      <a16:colId xmlns:a16="http://schemas.microsoft.com/office/drawing/2014/main" xmlns="" val="3588697684"/>
                    </a:ext>
                  </a:extLst>
                </a:gridCol>
                <a:gridCol w="1066800">
                  <a:extLst>
                    <a:ext uri="{9D8B030D-6E8A-4147-A177-3AD203B41FA5}">
                      <a16:colId xmlns:a16="http://schemas.microsoft.com/office/drawing/2014/main" xmlns="" val="1210151312"/>
                    </a:ext>
                  </a:extLst>
                </a:gridCol>
                <a:gridCol w="990600">
                  <a:extLst>
                    <a:ext uri="{9D8B030D-6E8A-4147-A177-3AD203B41FA5}">
                      <a16:colId xmlns:a16="http://schemas.microsoft.com/office/drawing/2014/main" xmlns="" val="3890591481"/>
                    </a:ext>
                  </a:extLst>
                </a:gridCol>
                <a:gridCol w="1066800">
                  <a:extLst>
                    <a:ext uri="{9D8B030D-6E8A-4147-A177-3AD203B41FA5}">
                      <a16:colId xmlns:a16="http://schemas.microsoft.com/office/drawing/2014/main" xmlns="" val="4104009011"/>
                    </a:ext>
                  </a:extLst>
                </a:gridCol>
                <a:gridCol w="1066800">
                  <a:extLst>
                    <a:ext uri="{9D8B030D-6E8A-4147-A177-3AD203B41FA5}">
                      <a16:colId xmlns:a16="http://schemas.microsoft.com/office/drawing/2014/main" xmlns="" val="1774814720"/>
                    </a:ext>
                  </a:extLst>
                </a:gridCol>
                <a:gridCol w="1066800">
                  <a:extLst>
                    <a:ext uri="{9D8B030D-6E8A-4147-A177-3AD203B41FA5}">
                      <a16:colId xmlns:a16="http://schemas.microsoft.com/office/drawing/2014/main" xmlns="" val="832576119"/>
                    </a:ext>
                  </a:extLst>
                </a:gridCol>
                <a:gridCol w="990600">
                  <a:extLst>
                    <a:ext uri="{9D8B030D-6E8A-4147-A177-3AD203B41FA5}">
                      <a16:colId xmlns:a16="http://schemas.microsoft.com/office/drawing/2014/main" xmlns="" val="1447911141"/>
                    </a:ext>
                  </a:extLst>
                </a:gridCol>
              </a:tblGrid>
              <a:tr h="0">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6">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5016064"/>
                  </a:ext>
                </a:extLst>
              </a:tr>
              <a:tr h="27664">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95599903"/>
                  </a:ext>
                </a:extLst>
              </a:tr>
              <a:tr h="12317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cs typeface="Arial" panose="020B0604020202020204" pitchFamily="34" charset="0"/>
                        </a:rPr>
                        <a:t>2019/20</a:t>
                      </a:r>
                      <a:endParaRPr lang="en-US" sz="1100" dirty="0">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905773157"/>
                  </a:ext>
                </a:extLst>
              </a:tr>
              <a:tr h="609600">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Increase</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contribution</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 SMMEs and Co-operatives in  priority</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Sectors.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National</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Integrated Small</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Enterprise</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Masterplan</a:t>
                      </a:r>
                      <a:b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implemented and reported on.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kern="1200" dirty="0">
                          <a:solidFill>
                            <a:srgbClr val="000000"/>
                          </a:solidFill>
                          <a:effectLst/>
                          <a:latin typeface="Arial" panose="020B0604020202020204" pitchFamily="34" charset="0"/>
                          <a:cs typeface="Arial" panose="020B0604020202020204" pitchFamily="34" charset="0"/>
                        </a:rPr>
                        <a:t>National</a:t>
                      </a:r>
                    </a:p>
                    <a:p>
                      <a:pPr algn="l"/>
                      <a:r>
                        <a:rPr lang="en-US" sz="1100" kern="1200" dirty="0">
                          <a:solidFill>
                            <a:srgbClr val="000000"/>
                          </a:solidFill>
                          <a:effectLst/>
                          <a:latin typeface="Arial" panose="020B0604020202020204" pitchFamily="34" charset="0"/>
                          <a:cs typeface="Arial" panose="020B0604020202020204" pitchFamily="34" charset="0"/>
                        </a:rPr>
                        <a:t>Integrated</a:t>
                      </a:r>
                    </a:p>
                    <a:p>
                      <a:pPr algn="l"/>
                      <a:r>
                        <a:rPr lang="en-US" sz="1100" kern="1200" dirty="0">
                          <a:solidFill>
                            <a:srgbClr val="000000"/>
                          </a:solidFill>
                          <a:effectLst/>
                          <a:latin typeface="Arial" panose="020B0604020202020204" pitchFamily="34" charset="0"/>
                          <a:cs typeface="Arial" panose="020B0604020202020204" pitchFamily="34" charset="0"/>
                        </a:rPr>
                        <a:t>Small Enterprise</a:t>
                      </a:r>
                    </a:p>
                    <a:p>
                      <a:pPr algn="l"/>
                      <a:r>
                        <a:rPr lang="en-US" sz="1100" kern="1200" dirty="0">
                          <a:solidFill>
                            <a:srgbClr val="000000"/>
                          </a:solidFill>
                          <a:effectLst/>
                          <a:latin typeface="Arial" panose="020B0604020202020204" pitchFamily="34" charset="0"/>
                          <a:cs typeface="Arial" panose="020B0604020202020204" pitchFamily="34" charset="0"/>
                        </a:rPr>
                        <a:t>Development</a:t>
                      </a:r>
                    </a:p>
                    <a:p>
                      <a:pPr algn="l"/>
                      <a:r>
                        <a:rPr lang="en-US" sz="1100" kern="1200" dirty="0">
                          <a:solidFill>
                            <a:srgbClr val="000000"/>
                          </a:solidFill>
                          <a:effectLst/>
                          <a:latin typeface="Arial" panose="020B0604020202020204" pitchFamily="34" charset="0"/>
                          <a:cs typeface="Arial" panose="020B0604020202020204" pitchFamily="34" charset="0"/>
                        </a:rPr>
                        <a:t>Masterplan</a:t>
                      </a:r>
                    </a:p>
                    <a:p>
                      <a:pPr algn="l"/>
                      <a:r>
                        <a:rPr lang="en-US" sz="1100" kern="1200" dirty="0">
                          <a:solidFill>
                            <a:srgbClr val="000000"/>
                          </a:solidFill>
                          <a:effectLst/>
                          <a:latin typeface="Arial" panose="020B0604020202020204" pitchFamily="34" charset="0"/>
                          <a:cs typeface="Arial" panose="020B0604020202020204" pitchFamily="34" charset="0"/>
                        </a:rPr>
                        <a:t>implementation</a:t>
                      </a:r>
                    </a:p>
                    <a:p>
                      <a:pPr algn="l"/>
                      <a:r>
                        <a:rPr lang="en-US" sz="1100" kern="1200" dirty="0">
                          <a:solidFill>
                            <a:srgbClr val="000000"/>
                          </a:solidFill>
                          <a:effectLst/>
                          <a:latin typeface="Arial" panose="020B0604020202020204" pitchFamily="34" charset="0"/>
                          <a:cs typeface="Arial" panose="020B0604020202020204" pitchFamily="34" charset="0"/>
                        </a:rPr>
                        <a:t>report approved</a:t>
                      </a:r>
                    </a:p>
                    <a:p>
                      <a:pPr algn="l"/>
                      <a:r>
                        <a:rPr lang="en-US" sz="1100" kern="1200" dirty="0">
                          <a:solidFill>
                            <a:srgbClr val="000000"/>
                          </a:solidFill>
                          <a:effectLst/>
                          <a:latin typeface="Arial" panose="020B0604020202020204" pitchFamily="34" charset="0"/>
                          <a:cs typeface="Arial" panose="020B0604020202020204" pitchFamily="34" charset="0"/>
                        </a:rPr>
                        <a:t>by EXCO.</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kern="1200" dirty="0">
                          <a:solidFill>
                            <a:srgbClr val="000000"/>
                          </a:solidFill>
                          <a:effectLst/>
                          <a:latin typeface="Arial" panose="020B0604020202020204" pitchFamily="34" charset="0"/>
                          <a:cs typeface="Arial" panose="020B0604020202020204" pitchFamily="34" charset="0"/>
                        </a:rPr>
                        <a:t>Target Not Achieved:</a:t>
                      </a:r>
                      <a:br>
                        <a:rPr lang="en-ZA" sz="1100" kern="1200" dirty="0">
                          <a:solidFill>
                            <a:srgbClr val="000000"/>
                          </a:solidFill>
                          <a:effectLst/>
                          <a:latin typeface="Arial" panose="020B0604020202020204" pitchFamily="34" charset="0"/>
                          <a:cs typeface="Arial" panose="020B0604020202020204" pitchFamily="34" charset="0"/>
                        </a:rPr>
                      </a:br>
                      <a:r>
                        <a:rPr lang="en-ZA" sz="1100" kern="1200" dirty="0">
                          <a:solidFill>
                            <a:srgbClr val="000000"/>
                          </a:solidFill>
                          <a:effectLst/>
                          <a:latin typeface="Arial" panose="020B0604020202020204" pitchFamily="34" charset="0"/>
                          <a:cs typeface="Arial" panose="020B0604020202020204" pitchFamily="34" charset="0"/>
                        </a:rPr>
                        <a:t>Small Enterprise</a:t>
                      </a:r>
                      <a:br>
                        <a:rPr lang="en-ZA" sz="1100" kern="1200" dirty="0">
                          <a:solidFill>
                            <a:srgbClr val="000000"/>
                          </a:solidFill>
                          <a:effectLst/>
                          <a:latin typeface="Arial" panose="020B0604020202020204" pitchFamily="34" charset="0"/>
                          <a:cs typeface="Arial" panose="020B0604020202020204" pitchFamily="34" charset="0"/>
                        </a:rPr>
                      </a:br>
                      <a:r>
                        <a:rPr lang="en-ZA" sz="1100" kern="1200" dirty="0">
                          <a:solidFill>
                            <a:srgbClr val="000000"/>
                          </a:solidFill>
                          <a:effectLst/>
                          <a:latin typeface="Arial" panose="020B0604020202020204" pitchFamily="34" charset="0"/>
                          <a:cs typeface="Arial" panose="020B0604020202020204" pitchFamily="34" charset="0"/>
                        </a:rPr>
                        <a:t>Development Masterplan Framework document developed and not approved by EXCO.</a:t>
                      </a:r>
                      <a:endParaRPr lang="en-US" sz="1100" kern="1200" dirty="0">
                        <a:solidFill>
                          <a:srgbClr val="000000"/>
                        </a:solidFill>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kern="1200" dirty="0">
                          <a:solidFill>
                            <a:srgbClr val="000000"/>
                          </a:solidFill>
                          <a:effectLst/>
                          <a:latin typeface="Arial" panose="020B0604020202020204" pitchFamily="34" charset="0"/>
                          <a:ea typeface="+mn-ea"/>
                          <a:cs typeface="Arial" panose="020B0604020202020204" pitchFamily="34" charset="0"/>
                        </a:rPr>
                        <a:t>Target</a:t>
                      </a:r>
                    </a:p>
                    <a:p>
                      <a:pPr algn="l"/>
                      <a:r>
                        <a:rPr lang="en-US" sz="1100" kern="1200" dirty="0">
                          <a:solidFill>
                            <a:srgbClr val="000000"/>
                          </a:solidFill>
                          <a:effectLst/>
                          <a:latin typeface="Arial" panose="020B0604020202020204" pitchFamily="34" charset="0"/>
                          <a:ea typeface="+mn-ea"/>
                          <a:cs typeface="Arial" panose="020B0604020202020204" pitchFamily="34" charset="0"/>
                        </a:rPr>
                        <a:t>Achieved:</a:t>
                      </a:r>
                    </a:p>
                    <a:p>
                      <a:pPr algn="l"/>
                      <a:r>
                        <a:rPr lang="en-US" sz="1100" kern="1200" dirty="0">
                          <a:solidFill>
                            <a:srgbClr val="000000"/>
                          </a:solidFill>
                          <a:effectLst/>
                          <a:latin typeface="Arial" panose="020B0604020202020204" pitchFamily="34" charset="0"/>
                          <a:ea typeface="+mn-ea"/>
                          <a:cs typeface="Arial" panose="020B0604020202020204" pitchFamily="34" charset="0"/>
                        </a:rPr>
                        <a:t>National</a:t>
                      </a:r>
                    </a:p>
                    <a:p>
                      <a:pPr algn="l"/>
                      <a:r>
                        <a:rPr lang="en-US" sz="1100" kern="1200" dirty="0">
                          <a:solidFill>
                            <a:srgbClr val="000000"/>
                          </a:solidFill>
                          <a:effectLst/>
                          <a:latin typeface="Arial" panose="020B0604020202020204" pitchFamily="34" charset="0"/>
                          <a:ea typeface="+mn-ea"/>
                          <a:cs typeface="Arial" panose="020B0604020202020204" pitchFamily="34" charset="0"/>
                        </a:rPr>
                        <a:t>Integrated</a:t>
                      </a:r>
                    </a:p>
                    <a:p>
                      <a:pPr algn="l"/>
                      <a:r>
                        <a:rPr lang="en-US" sz="1100" kern="1200" dirty="0">
                          <a:solidFill>
                            <a:srgbClr val="000000"/>
                          </a:solidFill>
                          <a:effectLst/>
                          <a:latin typeface="Arial" panose="020B0604020202020204" pitchFamily="34" charset="0"/>
                          <a:ea typeface="+mn-ea"/>
                          <a:cs typeface="Arial" panose="020B0604020202020204" pitchFamily="34" charset="0"/>
                        </a:rPr>
                        <a:t>Small Enterprise</a:t>
                      </a:r>
                    </a:p>
                    <a:p>
                      <a:pPr algn="l"/>
                      <a:r>
                        <a:rPr lang="en-US" sz="1100" kern="1200" dirty="0">
                          <a:solidFill>
                            <a:srgbClr val="000000"/>
                          </a:solidFill>
                          <a:effectLst/>
                          <a:latin typeface="Arial" panose="020B0604020202020204" pitchFamily="34" charset="0"/>
                          <a:ea typeface="+mn-ea"/>
                          <a:cs typeface="Arial" panose="020B0604020202020204" pitchFamily="34" charset="0"/>
                        </a:rPr>
                        <a:t>Development</a:t>
                      </a:r>
                    </a:p>
                    <a:p>
                      <a:pPr algn="l"/>
                      <a:r>
                        <a:rPr lang="en-US" sz="1100" kern="1200" dirty="0">
                          <a:solidFill>
                            <a:srgbClr val="000000"/>
                          </a:solidFill>
                          <a:effectLst/>
                          <a:latin typeface="Arial" panose="020B0604020202020204" pitchFamily="34" charset="0"/>
                          <a:ea typeface="+mn-ea"/>
                          <a:cs typeface="Arial" panose="020B0604020202020204" pitchFamily="34" charset="0"/>
                        </a:rPr>
                        <a:t>Masterplan</a:t>
                      </a:r>
                    </a:p>
                    <a:p>
                      <a:pPr algn="l"/>
                      <a:r>
                        <a:rPr lang="en-US" sz="1100" kern="1200" dirty="0">
                          <a:solidFill>
                            <a:srgbClr val="000000"/>
                          </a:solidFill>
                          <a:effectLst/>
                          <a:latin typeface="Arial" panose="020B0604020202020204" pitchFamily="34" charset="0"/>
                          <a:ea typeface="+mn-ea"/>
                          <a:cs typeface="Arial" panose="020B0604020202020204" pitchFamily="34" charset="0"/>
                        </a:rPr>
                        <a:t>approved by</a:t>
                      </a:r>
                    </a:p>
                    <a:p>
                      <a:pPr algn="l"/>
                      <a:r>
                        <a:rPr lang="en-US" sz="1100" kern="1200" dirty="0">
                          <a:solidFill>
                            <a:srgbClr val="000000"/>
                          </a:solidFill>
                          <a:effectLst/>
                          <a:latin typeface="Arial" panose="020B0604020202020204" pitchFamily="34" charset="0"/>
                          <a:ea typeface="+mn-ea"/>
                          <a:cs typeface="Arial" panose="020B0604020202020204" pitchFamily="34" charset="0"/>
                        </a:rPr>
                        <a:t>EXCO.</a:t>
                      </a: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kern="1200" dirty="0">
                          <a:solidFill>
                            <a:srgbClr val="000000"/>
                          </a:solidFill>
                          <a:effectLst/>
                          <a:latin typeface="Arial" panose="020B0604020202020204" pitchFamily="34" charset="0"/>
                          <a:ea typeface="+mn-ea"/>
                          <a:cs typeface="Arial" panose="020B0604020202020204" pitchFamily="34" charset="0"/>
                        </a:rPr>
                        <a:t>National Integrated Small Enterprise Development</a:t>
                      </a:r>
                      <a:br>
                        <a:rPr lang="en-ZA" sz="1100" kern="1200" dirty="0">
                          <a:solidFill>
                            <a:srgbClr val="000000"/>
                          </a:solidFill>
                          <a:effectLst/>
                          <a:latin typeface="Arial" panose="020B0604020202020204" pitchFamily="34" charset="0"/>
                          <a:ea typeface="+mn-ea"/>
                          <a:cs typeface="Arial" panose="020B0604020202020204" pitchFamily="34" charset="0"/>
                        </a:rPr>
                      </a:br>
                      <a:r>
                        <a:rPr lang="en-ZA" sz="1100" kern="1200" dirty="0">
                          <a:solidFill>
                            <a:srgbClr val="000000"/>
                          </a:solidFill>
                          <a:effectLst/>
                          <a:latin typeface="Arial" panose="020B0604020202020204" pitchFamily="34" charset="0"/>
                          <a:ea typeface="+mn-ea"/>
                          <a:cs typeface="Arial" panose="020B0604020202020204" pitchFamily="34" charset="0"/>
                        </a:rPr>
                        <a:t>Masterplan submitted to Minister for Cabinet approval.</a:t>
                      </a:r>
                      <a:endParaRPr lang="en-US" sz="1100" kern="1200" dirty="0">
                        <a:solidFill>
                          <a:srgbClr val="000000"/>
                        </a:solidFill>
                        <a:effectLst/>
                        <a:latin typeface="Arial" panose="020B0604020202020204" pitchFamily="34" charset="0"/>
                        <a:ea typeface="+mn-ea"/>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100" kern="1200" dirty="0">
                          <a:solidFill>
                            <a:srgbClr val="000000"/>
                          </a:solidFill>
                          <a:effectLst/>
                          <a:latin typeface="Arial" panose="020B0604020202020204" pitchFamily="34" charset="0"/>
                          <a:cs typeface="Arial" panose="020B0604020202020204" pitchFamily="34" charset="0"/>
                        </a:rPr>
                        <a:t>National</a:t>
                      </a:r>
                    </a:p>
                    <a:p>
                      <a:pPr algn="l"/>
                      <a:r>
                        <a:rPr lang="en-US" sz="1100" kern="1200" dirty="0">
                          <a:solidFill>
                            <a:srgbClr val="000000"/>
                          </a:solidFill>
                          <a:effectLst/>
                          <a:latin typeface="Arial" panose="020B0604020202020204" pitchFamily="34" charset="0"/>
                          <a:cs typeface="Arial" panose="020B0604020202020204" pitchFamily="34" charset="0"/>
                        </a:rPr>
                        <a:t>Integrated</a:t>
                      </a:r>
                    </a:p>
                    <a:p>
                      <a:pPr algn="l"/>
                      <a:r>
                        <a:rPr lang="en-US" sz="1100" kern="1200" dirty="0">
                          <a:solidFill>
                            <a:srgbClr val="000000"/>
                          </a:solidFill>
                          <a:effectLst/>
                          <a:latin typeface="Arial" panose="020B0604020202020204" pitchFamily="34" charset="0"/>
                          <a:cs typeface="Arial" panose="020B0604020202020204" pitchFamily="34" charset="0"/>
                        </a:rPr>
                        <a:t>Small Enterprise</a:t>
                      </a:r>
                    </a:p>
                    <a:p>
                      <a:pPr algn="l"/>
                      <a:r>
                        <a:rPr lang="en-US" sz="1100" kern="1200" dirty="0">
                          <a:solidFill>
                            <a:srgbClr val="000000"/>
                          </a:solidFill>
                          <a:effectLst/>
                          <a:latin typeface="Arial" panose="020B0604020202020204" pitchFamily="34" charset="0"/>
                          <a:cs typeface="Arial" panose="020B0604020202020204" pitchFamily="34" charset="0"/>
                        </a:rPr>
                        <a:t>Development</a:t>
                      </a:r>
                    </a:p>
                    <a:p>
                      <a:pPr algn="l"/>
                      <a:r>
                        <a:rPr lang="en-US" sz="1100" kern="1200" dirty="0">
                          <a:solidFill>
                            <a:srgbClr val="000000"/>
                          </a:solidFill>
                          <a:effectLst/>
                          <a:latin typeface="Arial" panose="020B0604020202020204" pitchFamily="34" charset="0"/>
                          <a:cs typeface="Arial" panose="020B0604020202020204" pitchFamily="34" charset="0"/>
                        </a:rPr>
                        <a:t>Masterplan</a:t>
                      </a:r>
                    </a:p>
                    <a:p>
                      <a:pPr algn="l"/>
                      <a:r>
                        <a:rPr lang="en-US" sz="1100" kern="1200" dirty="0">
                          <a:solidFill>
                            <a:srgbClr val="000000"/>
                          </a:solidFill>
                          <a:effectLst/>
                          <a:latin typeface="Arial" panose="020B0604020202020204" pitchFamily="34" charset="0"/>
                          <a:cs typeface="Arial" panose="020B0604020202020204" pitchFamily="34" charset="0"/>
                        </a:rPr>
                        <a:t>implementation</a:t>
                      </a:r>
                    </a:p>
                    <a:p>
                      <a:pPr algn="l"/>
                      <a:r>
                        <a:rPr lang="en-US" sz="1100" kern="1200" dirty="0">
                          <a:solidFill>
                            <a:srgbClr val="000000"/>
                          </a:solidFill>
                          <a:effectLst/>
                          <a:latin typeface="Arial" panose="020B0604020202020204" pitchFamily="34" charset="0"/>
                          <a:cs typeface="Arial" panose="020B0604020202020204" pitchFamily="34" charset="0"/>
                        </a:rPr>
                        <a:t>report approved</a:t>
                      </a:r>
                    </a:p>
                    <a:p>
                      <a:pPr algn="l"/>
                      <a:r>
                        <a:rPr lang="en-US" sz="1100" kern="1200" dirty="0">
                          <a:solidFill>
                            <a:srgbClr val="000000"/>
                          </a:solidFill>
                          <a:effectLst/>
                          <a:latin typeface="Arial" panose="020B0604020202020204" pitchFamily="34" charset="0"/>
                          <a:cs typeface="Arial" panose="020B0604020202020204" pitchFamily="34" charset="0"/>
                        </a:rPr>
                        <a:t>by EXCO.</a:t>
                      </a:r>
                      <a:endParaRPr lang="en-US"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National</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Integrated</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Small Enterprise</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Development</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Masterplan</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implementation</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report approved</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by EXCO.</a:t>
                      </a: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National</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Integrated</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Small Enterprise</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Development</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Masterplan</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implementation</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report approved</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by EXCO.</a:t>
                      </a: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6173582"/>
                  </a:ext>
                </a:extLst>
              </a:tr>
              <a:tr h="457200">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I</a:t>
                      </a:r>
                      <a:r>
                        <a:rPr lang="en-US" sz="1100" dirty="0" err="1">
                          <a:solidFill>
                            <a:srgbClr val="000000"/>
                          </a:solidFill>
                          <a:effectLst/>
                          <a:latin typeface="Arial" panose="020B0604020202020204" pitchFamily="34" charset="0"/>
                          <a:ea typeface="Times New Roman" panose="02020603050405020304" pitchFamily="18" charset="0"/>
                          <a:cs typeface="+mn-cs"/>
                        </a:rPr>
                        <a:t>mproved</a:t>
                      </a:r>
                      <a:endParaRPr lang="en-US" sz="1100" dirty="0">
                        <a:solidFill>
                          <a:srgbClr val="000000"/>
                        </a:solidFill>
                        <a:effectLst/>
                        <a:latin typeface="Arial" panose="020B0604020202020204" pitchFamily="34" charset="0"/>
                        <a:ea typeface="Times New Roman" panose="02020603050405020304" pitchFamily="18" charset="0"/>
                        <a:cs typeface="+mn-cs"/>
                      </a:endParaRPr>
                    </a:p>
                    <a:p>
                      <a:pPr marL="0" marR="0">
                        <a:lnSpc>
                          <a:spcPct val="115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mn-cs"/>
                        </a:rPr>
                        <a:t>integrated and</a:t>
                      </a:r>
                    </a:p>
                    <a:p>
                      <a:pPr marL="0" marR="0">
                        <a:lnSpc>
                          <a:spcPct val="115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mn-cs"/>
                        </a:rPr>
                        <a:t>streamlined</a:t>
                      </a:r>
                    </a:p>
                    <a:p>
                      <a:pPr marL="0" marR="0">
                        <a:lnSpc>
                          <a:spcPct val="115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mn-cs"/>
                        </a:rPr>
                        <a:t>business</a:t>
                      </a:r>
                    </a:p>
                    <a:p>
                      <a:pPr marL="0" marR="0">
                        <a:lnSpc>
                          <a:spcPct val="115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mn-cs"/>
                        </a:rPr>
                        <a:t>processes and</a:t>
                      </a:r>
                    </a:p>
                    <a:p>
                      <a:pPr marL="0" marR="0">
                        <a:lnSpc>
                          <a:spcPct val="115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mn-cs"/>
                        </a:rPr>
                        <a:t>systems</a:t>
                      </a: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ZA" sz="1100" kern="1200" dirty="0">
                          <a:solidFill>
                            <a:srgbClr val="000000"/>
                          </a:solidFill>
                          <a:effectLst/>
                          <a:latin typeface="Arial" panose="020B0604020202020204" pitchFamily="34" charset="0"/>
                          <a:ea typeface="+mn-ea"/>
                          <a:cs typeface="Arial" panose="020B0604020202020204" pitchFamily="34" charset="0"/>
                        </a:rPr>
                        <a:t>2.1. </a:t>
                      </a:r>
                      <a:r>
                        <a:rPr lang="en-US" sz="1100" kern="1200" dirty="0">
                          <a:solidFill>
                            <a:srgbClr val="000000"/>
                          </a:solidFill>
                          <a:effectLst/>
                          <a:latin typeface="Arial" panose="020B0604020202020204" pitchFamily="34" charset="0"/>
                          <a:ea typeface="+mn-ea"/>
                          <a:cs typeface="Arial" panose="020B0604020202020204" pitchFamily="34" charset="0"/>
                        </a:rPr>
                        <a:t>Municipalities</a:t>
                      </a:r>
                    </a:p>
                    <a:p>
                      <a:pPr algn="l"/>
                      <a:r>
                        <a:rPr lang="en-US" sz="1100" kern="1200" dirty="0">
                          <a:solidFill>
                            <a:srgbClr val="000000"/>
                          </a:solidFill>
                          <a:effectLst/>
                          <a:latin typeface="Arial" panose="020B0604020202020204" pitchFamily="34" charset="0"/>
                          <a:ea typeface="+mn-ea"/>
                          <a:cs typeface="Arial" panose="020B0604020202020204" pitchFamily="34" charset="0"/>
                        </a:rPr>
                        <a:t>assisted to roll</a:t>
                      </a:r>
                    </a:p>
                    <a:p>
                      <a:pPr algn="l"/>
                      <a:r>
                        <a:rPr lang="en-US" sz="1100" kern="1200" dirty="0">
                          <a:solidFill>
                            <a:srgbClr val="000000"/>
                          </a:solidFill>
                          <a:effectLst/>
                          <a:latin typeface="Arial" panose="020B0604020202020204" pitchFamily="34" charset="0"/>
                          <a:ea typeface="+mn-ea"/>
                          <a:cs typeface="Arial" panose="020B0604020202020204" pitchFamily="34" charset="0"/>
                        </a:rPr>
                        <a:t>out the Red-</a:t>
                      </a:r>
                    </a:p>
                    <a:p>
                      <a:pPr algn="l"/>
                      <a:r>
                        <a:rPr lang="en-US" sz="1100" kern="1200" dirty="0">
                          <a:solidFill>
                            <a:srgbClr val="000000"/>
                          </a:solidFill>
                          <a:effectLst/>
                          <a:latin typeface="Arial" panose="020B0604020202020204" pitchFamily="34" charset="0"/>
                          <a:ea typeface="+mn-ea"/>
                          <a:cs typeface="Arial" panose="020B0604020202020204" pitchFamily="34" charset="0"/>
                        </a:rPr>
                        <a:t>Tape Reduction</a:t>
                      </a:r>
                    </a:p>
                    <a:p>
                      <a:pPr algn="l"/>
                      <a:r>
                        <a:rPr lang="en-US" sz="1100" kern="1200" dirty="0">
                          <a:solidFill>
                            <a:srgbClr val="000000"/>
                          </a:solidFill>
                          <a:effectLst/>
                          <a:latin typeface="Arial" panose="020B0604020202020204" pitchFamily="34" charset="0"/>
                          <a:ea typeface="+mn-ea"/>
                          <a:cs typeface="Arial" panose="020B0604020202020204" pitchFamily="34" charset="0"/>
                        </a:rPr>
                        <a:t>Awareness</a:t>
                      </a:r>
                    </a:p>
                    <a:p>
                      <a:pPr algn="l"/>
                      <a:r>
                        <a:rPr lang="en-US" sz="1100" kern="1200" dirty="0">
                          <a:solidFill>
                            <a:srgbClr val="000000"/>
                          </a:solidFill>
                          <a:effectLst/>
                          <a:latin typeface="Arial" panose="020B0604020202020204" pitchFamily="34" charset="0"/>
                          <a:ea typeface="+mn-ea"/>
                          <a:cs typeface="Arial" panose="020B0604020202020204" pitchFamily="34" charset="0"/>
                        </a:rPr>
                        <a:t>Programme.</a:t>
                      </a: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Number of</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municipalities</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assisted to roll</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out the Red-</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Tape Reduction</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Awareness</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Programme.</a:t>
                      </a: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defTabSz="914400" rtl="0" eaLnBrk="1" latinLnBrk="0" hangingPunct="1">
                        <a:lnSpc>
                          <a:spcPct val="115000"/>
                        </a:lnSpc>
                        <a:spcBef>
                          <a:spcPts val="0"/>
                        </a:spcBef>
                        <a:spcAft>
                          <a:spcPts val="0"/>
                        </a:spcAft>
                      </a:pPr>
                      <a:r>
                        <a:rPr lang="en-ZA" sz="1100" kern="1200" dirty="0">
                          <a:solidFill>
                            <a:srgbClr val="000000"/>
                          </a:solidFill>
                          <a:effectLst/>
                          <a:latin typeface="Arial" panose="020B0604020202020204" pitchFamily="34" charset="0"/>
                          <a:ea typeface="+mn-ea"/>
                          <a:cs typeface="Arial" panose="020B0604020202020204" pitchFamily="34" charset="0"/>
                        </a:rPr>
                        <a:t>Target</a:t>
                      </a:r>
                      <a:endParaRPr lang="en-US" sz="1100" kern="1200" dirty="0">
                        <a:solidFill>
                          <a:srgbClr val="000000"/>
                        </a:solidFill>
                        <a:effectLst/>
                        <a:latin typeface="Arial" panose="020B0604020202020204" pitchFamily="34" charset="0"/>
                        <a:ea typeface="+mn-ea"/>
                        <a:cs typeface="Arial" panose="020B0604020202020204" pitchFamily="34" charset="0"/>
                      </a:endParaRPr>
                    </a:p>
                    <a:p>
                      <a:pPr marL="0" marR="0" algn="l" defTabSz="914400" rtl="0" eaLnBrk="1" latinLnBrk="0" hangingPunct="1">
                        <a:lnSpc>
                          <a:spcPct val="115000"/>
                        </a:lnSpc>
                        <a:spcBef>
                          <a:spcPts val="0"/>
                        </a:spcBef>
                        <a:spcAft>
                          <a:spcPts val="0"/>
                        </a:spcAft>
                      </a:pPr>
                      <a:r>
                        <a:rPr lang="en-ZA" sz="1100" kern="1200" dirty="0">
                          <a:solidFill>
                            <a:srgbClr val="000000"/>
                          </a:solidFill>
                          <a:effectLst/>
                          <a:latin typeface="Arial" panose="020B0604020202020204" pitchFamily="34" charset="0"/>
                          <a:ea typeface="+mn-ea"/>
                          <a:cs typeface="Arial" panose="020B0604020202020204" pitchFamily="34" charset="0"/>
                        </a:rPr>
                        <a:t>Achieved:</a:t>
                      </a:r>
                      <a:endParaRPr lang="en-US" sz="1100" kern="1200" dirty="0">
                        <a:solidFill>
                          <a:srgbClr val="000000"/>
                        </a:solidFill>
                        <a:effectLst/>
                        <a:latin typeface="Arial" panose="020B0604020202020204" pitchFamily="34" charset="0"/>
                        <a:ea typeface="+mn-ea"/>
                        <a:cs typeface="Arial" panose="020B0604020202020204" pitchFamily="34" charset="0"/>
                      </a:endParaRPr>
                    </a:p>
                    <a:p>
                      <a:pPr marL="0" marR="0" algn="l" defTabSz="914400" rtl="0" eaLnBrk="1" latinLnBrk="0" hangingPunct="1">
                        <a:lnSpc>
                          <a:spcPct val="115000"/>
                        </a:lnSpc>
                        <a:spcBef>
                          <a:spcPts val="0"/>
                        </a:spcBef>
                        <a:spcAft>
                          <a:spcPts val="0"/>
                        </a:spcAft>
                      </a:pPr>
                      <a:r>
                        <a:rPr lang="en-ZA" sz="1100" kern="1200" dirty="0">
                          <a:solidFill>
                            <a:srgbClr val="000000"/>
                          </a:solidFill>
                          <a:effectLst/>
                          <a:latin typeface="Arial" panose="020B0604020202020204" pitchFamily="34" charset="0"/>
                          <a:ea typeface="+mn-ea"/>
                          <a:cs typeface="Arial" panose="020B0604020202020204" pitchFamily="34" charset="0"/>
                        </a:rPr>
                        <a:t>Red-Tape</a:t>
                      </a:r>
                      <a:endParaRPr lang="en-US" sz="1100" kern="1200" dirty="0">
                        <a:solidFill>
                          <a:srgbClr val="000000"/>
                        </a:solidFill>
                        <a:effectLst/>
                        <a:latin typeface="Arial" panose="020B0604020202020204" pitchFamily="34" charset="0"/>
                        <a:ea typeface="+mn-ea"/>
                        <a:cs typeface="Arial" panose="020B0604020202020204" pitchFamily="34" charset="0"/>
                      </a:endParaRPr>
                    </a:p>
                    <a:p>
                      <a:pPr marL="0" marR="0" algn="l" defTabSz="914400" rtl="0" eaLnBrk="1" latinLnBrk="0" hangingPunct="1">
                        <a:lnSpc>
                          <a:spcPct val="115000"/>
                        </a:lnSpc>
                        <a:spcBef>
                          <a:spcPts val="0"/>
                        </a:spcBef>
                        <a:spcAft>
                          <a:spcPts val="0"/>
                        </a:spcAft>
                      </a:pPr>
                      <a:r>
                        <a:rPr lang="en-ZA" sz="1100" kern="1200" dirty="0">
                          <a:solidFill>
                            <a:srgbClr val="000000"/>
                          </a:solidFill>
                          <a:effectLst/>
                          <a:latin typeface="Arial" panose="020B0604020202020204" pitchFamily="34" charset="0"/>
                          <a:ea typeface="+mn-ea"/>
                          <a:cs typeface="Arial" panose="020B0604020202020204" pitchFamily="34" charset="0"/>
                        </a:rPr>
                        <a:t>Reduction</a:t>
                      </a:r>
                      <a:endParaRPr lang="en-US" sz="1100" kern="1200" dirty="0">
                        <a:solidFill>
                          <a:srgbClr val="000000"/>
                        </a:solidFill>
                        <a:effectLst/>
                        <a:latin typeface="Arial" panose="020B0604020202020204" pitchFamily="34" charset="0"/>
                        <a:ea typeface="+mn-ea"/>
                        <a:cs typeface="Arial" panose="020B0604020202020204" pitchFamily="34" charset="0"/>
                      </a:endParaRPr>
                    </a:p>
                    <a:p>
                      <a:pPr marL="0" marR="0" algn="l" defTabSz="914400" rtl="0" eaLnBrk="1" latinLnBrk="0" hangingPunct="1">
                        <a:lnSpc>
                          <a:spcPct val="115000"/>
                        </a:lnSpc>
                        <a:spcBef>
                          <a:spcPts val="0"/>
                        </a:spcBef>
                        <a:spcAft>
                          <a:spcPts val="0"/>
                        </a:spcAft>
                      </a:pPr>
                      <a:r>
                        <a:rPr lang="en-ZA" sz="1100" kern="1200" dirty="0">
                          <a:solidFill>
                            <a:srgbClr val="000000"/>
                          </a:solidFill>
                          <a:effectLst/>
                          <a:latin typeface="Arial" panose="020B0604020202020204" pitchFamily="34" charset="0"/>
                          <a:ea typeface="+mn-ea"/>
                          <a:cs typeface="Arial" panose="020B0604020202020204" pitchFamily="34" charset="0"/>
                        </a:rPr>
                        <a:t>Awareness</a:t>
                      </a:r>
                      <a:endParaRPr lang="en-US" sz="1100" kern="1200" dirty="0">
                        <a:solidFill>
                          <a:srgbClr val="000000"/>
                        </a:solidFill>
                        <a:effectLst/>
                        <a:latin typeface="Arial" panose="020B0604020202020204" pitchFamily="34" charset="0"/>
                        <a:ea typeface="+mn-ea"/>
                        <a:cs typeface="Arial" panose="020B0604020202020204" pitchFamily="34" charset="0"/>
                      </a:endParaRPr>
                    </a:p>
                    <a:p>
                      <a:pPr marL="0" marR="0" algn="l" defTabSz="914400" rtl="0" eaLnBrk="1" latinLnBrk="0" hangingPunct="1">
                        <a:lnSpc>
                          <a:spcPct val="115000"/>
                        </a:lnSpc>
                        <a:spcBef>
                          <a:spcPts val="0"/>
                        </a:spcBef>
                        <a:spcAft>
                          <a:spcPts val="0"/>
                        </a:spcAft>
                      </a:pPr>
                      <a:r>
                        <a:rPr lang="en-ZA" sz="1100" kern="1200" dirty="0">
                          <a:solidFill>
                            <a:srgbClr val="000000"/>
                          </a:solidFill>
                          <a:effectLst/>
                          <a:latin typeface="Arial" panose="020B0604020202020204" pitchFamily="34" charset="0"/>
                          <a:ea typeface="+mn-ea"/>
                          <a:cs typeface="Arial" panose="020B0604020202020204" pitchFamily="34" charset="0"/>
                        </a:rPr>
                        <a:t>Programme</a:t>
                      </a:r>
                      <a:endParaRPr lang="en-US" sz="1100" kern="1200" dirty="0">
                        <a:solidFill>
                          <a:srgbClr val="000000"/>
                        </a:solidFill>
                        <a:effectLst/>
                        <a:latin typeface="Arial" panose="020B0604020202020204" pitchFamily="34" charset="0"/>
                        <a:ea typeface="+mn-ea"/>
                        <a:cs typeface="Arial" panose="020B0604020202020204" pitchFamily="34" charset="0"/>
                      </a:endParaRPr>
                    </a:p>
                    <a:p>
                      <a:pPr marL="0" marR="0" algn="l" defTabSz="914400" rtl="0" eaLnBrk="1" latinLnBrk="0" hangingPunct="1">
                        <a:lnSpc>
                          <a:spcPct val="115000"/>
                        </a:lnSpc>
                        <a:spcBef>
                          <a:spcPts val="0"/>
                        </a:spcBef>
                        <a:spcAft>
                          <a:spcPts val="0"/>
                        </a:spcAft>
                      </a:pPr>
                      <a:r>
                        <a:rPr lang="en-ZA" sz="1100" kern="1200" dirty="0">
                          <a:solidFill>
                            <a:srgbClr val="000000"/>
                          </a:solidFill>
                          <a:effectLst/>
                          <a:latin typeface="Arial" panose="020B0604020202020204" pitchFamily="34" charset="0"/>
                          <a:ea typeface="+mn-ea"/>
                          <a:cs typeface="Arial" panose="020B0604020202020204" pitchFamily="34" charset="0"/>
                        </a:rPr>
                        <a:t>rolled out in 33 municipalities.</a:t>
                      </a:r>
                      <a:endParaRPr lang="en-US" sz="1100" kern="1200" dirty="0">
                        <a:solidFill>
                          <a:srgbClr val="000000"/>
                        </a:solidFill>
                        <a:effectLst/>
                        <a:latin typeface="Arial" panose="020B0604020202020204" pitchFamily="34" charset="0"/>
                        <a:ea typeface="+mn-ea"/>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Two (2) Districts</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in a province</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assisted with</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EODB Pilot</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Administrative</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Simplification</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Programme for</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SMMEs and</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Co-operatives – Baseline.</a:t>
                      </a:r>
                      <a:endParaRPr lang="en-US" sz="1100" dirty="0">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Three (3) districts</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assisted through</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the Red-Tape</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Reduction Action Plan. </a:t>
                      </a:r>
                      <a:endParaRPr lang="en-US" sz="1100" dirty="0">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20 municipalities</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assisted to roll</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out the Red-</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Tape Reduction</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Awareness</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Programme.</a:t>
                      </a: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30 municipalities</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assisted to roll</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out the Red-</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Tape Reduction</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Awareness</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Programme.</a:t>
                      </a: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40 municipalities</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assisted to roll</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out the Red-</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Tape Reduction</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Awareness</a:t>
                      </a:r>
                    </a:p>
                    <a:p>
                      <a:pPr marL="0" algn="l" defTabSz="914400" rtl="0" eaLnBrk="1" latinLnBrk="0" hangingPunct="1"/>
                      <a:r>
                        <a:rPr lang="en-US" sz="1100" kern="1200" dirty="0">
                          <a:solidFill>
                            <a:srgbClr val="000000"/>
                          </a:solidFill>
                          <a:effectLst/>
                          <a:latin typeface="Arial" panose="020B0604020202020204" pitchFamily="34" charset="0"/>
                          <a:ea typeface="+mn-ea"/>
                          <a:cs typeface="Arial" panose="020B0604020202020204" pitchFamily="34" charset="0"/>
                        </a:rPr>
                        <a:t>Programme.</a:t>
                      </a: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501551155"/>
                  </a:ext>
                </a:extLst>
              </a:tr>
            </a:tbl>
          </a:graphicData>
        </a:graphic>
      </p:graphicFrame>
    </p:spTree>
    <p:extLst>
      <p:ext uri="{BB962C8B-B14F-4D97-AF65-F5344CB8AC3E}">
        <p14:creationId xmlns:p14="http://schemas.microsoft.com/office/powerpoint/2010/main" xmlns="" val="313672720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panose="020F0502020204030204" pitchFamily="34" charset="0"/>
              </a:rPr>
              <a:t>Programme 4: Outcomes, Output Indicators and Targets</a:t>
            </a:r>
            <a:endParaRPr kumimoji="0" lang="en-ZA" sz="2400" b="0"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sym typeface="Calibri"/>
            </a:endParaRPr>
          </a:p>
        </p:txBody>
      </p:sp>
      <p:pic>
        <p:nvPicPr>
          <p:cNvPr id="15" name="Picture 14">
            <a:extLst>
              <a:ext uri="{FF2B5EF4-FFF2-40B4-BE49-F238E27FC236}">
                <a16:creationId xmlns:a16="http://schemas.microsoft.com/office/drawing/2014/main" xmlns="" id="{19032BDE-2416-4528-961A-1EBEDC66C34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6" name="Slide Number Placeholder 1">
            <a:extLst>
              <a:ext uri="{FF2B5EF4-FFF2-40B4-BE49-F238E27FC236}">
                <a16:creationId xmlns:a16="http://schemas.microsoft.com/office/drawing/2014/main" xmlns="" id="{C93F7C2A-60CF-4C83-849A-BF7706D40A00}"/>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42</a:t>
            </a:r>
          </a:p>
        </p:txBody>
      </p:sp>
      <p:graphicFrame>
        <p:nvGraphicFramePr>
          <p:cNvPr id="9" name="Table 8">
            <a:extLst>
              <a:ext uri="{FF2B5EF4-FFF2-40B4-BE49-F238E27FC236}">
                <a16:creationId xmlns:a16="http://schemas.microsoft.com/office/drawing/2014/main" xmlns="" id="{DA8C4D17-AAB2-47CE-8D37-A476783BA0AD}"/>
              </a:ext>
            </a:extLst>
          </p:cNvPr>
          <p:cNvGraphicFramePr>
            <a:graphicFrameLocks noGrp="1"/>
          </p:cNvGraphicFramePr>
          <p:nvPr>
            <p:extLst>
              <p:ext uri="{D42A27DB-BD31-4B8C-83A1-F6EECF244321}">
                <p14:modId xmlns:p14="http://schemas.microsoft.com/office/powerpoint/2010/main" xmlns="" val="3440326185"/>
              </p:ext>
            </p:extLst>
          </p:nvPr>
        </p:nvGraphicFramePr>
        <p:xfrm>
          <a:off x="0" y="814365"/>
          <a:ext cx="9144000" cy="3565195"/>
        </p:xfrm>
        <a:graphic>
          <a:graphicData uri="http://schemas.openxmlformats.org/drawingml/2006/table">
            <a:tbl>
              <a:tblPr firstRow="1" firstCol="1" bandRow="1"/>
              <a:tblGrid>
                <a:gridCol w="914400">
                  <a:extLst>
                    <a:ext uri="{9D8B030D-6E8A-4147-A177-3AD203B41FA5}">
                      <a16:colId xmlns:a16="http://schemas.microsoft.com/office/drawing/2014/main" xmlns="" val="3580955690"/>
                    </a:ext>
                  </a:extLst>
                </a:gridCol>
                <a:gridCol w="914400">
                  <a:extLst>
                    <a:ext uri="{9D8B030D-6E8A-4147-A177-3AD203B41FA5}">
                      <a16:colId xmlns:a16="http://schemas.microsoft.com/office/drawing/2014/main" xmlns="" val="733785804"/>
                    </a:ext>
                  </a:extLst>
                </a:gridCol>
                <a:gridCol w="1066800">
                  <a:extLst>
                    <a:ext uri="{9D8B030D-6E8A-4147-A177-3AD203B41FA5}">
                      <a16:colId xmlns:a16="http://schemas.microsoft.com/office/drawing/2014/main" xmlns="" val="3588697684"/>
                    </a:ext>
                  </a:extLst>
                </a:gridCol>
                <a:gridCol w="1066800">
                  <a:extLst>
                    <a:ext uri="{9D8B030D-6E8A-4147-A177-3AD203B41FA5}">
                      <a16:colId xmlns:a16="http://schemas.microsoft.com/office/drawing/2014/main" xmlns="" val="1210151312"/>
                    </a:ext>
                  </a:extLst>
                </a:gridCol>
                <a:gridCol w="990600">
                  <a:extLst>
                    <a:ext uri="{9D8B030D-6E8A-4147-A177-3AD203B41FA5}">
                      <a16:colId xmlns:a16="http://schemas.microsoft.com/office/drawing/2014/main" xmlns="" val="3890591481"/>
                    </a:ext>
                  </a:extLst>
                </a:gridCol>
                <a:gridCol w="1143000">
                  <a:extLst>
                    <a:ext uri="{9D8B030D-6E8A-4147-A177-3AD203B41FA5}">
                      <a16:colId xmlns:a16="http://schemas.microsoft.com/office/drawing/2014/main" xmlns="" val="4104009011"/>
                    </a:ext>
                  </a:extLst>
                </a:gridCol>
                <a:gridCol w="1143000">
                  <a:extLst>
                    <a:ext uri="{9D8B030D-6E8A-4147-A177-3AD203B41FA5}">
                      <a16:colId xmlns:a16="http://schemas.microsoft.com/office/drawing/2014/main" xmlns="" val="1774814720"/>
                    </a:ext>
                  </a:extLst>
                </a:gridCol>
                <a:gridCol w="914400">
                  <a:extLst>
                    <a:ext uri="{9D8B030D-6E8A-4147-A177-3AD203B41FA5}">
                      <a16:colId xmlns:a16="http://schemas.microsoft.com/office/drawing/2014/main" xmlns="" val="832576119"/>
                    </a:ext>
                  </a:extLst>
                </a:gridCol>
                <a:gridCol w="990600">
                  <a:extLst>
                    <a:ext uri="{9D8B030D-6E8A-4147-A177-3AD203B41FA5}">
                      <a16:colId xmlns:a16="http://schemas.microsoft.com/office/drawing/2014/main" xmlns="" val="1447911141"/>
                    </a:ext>
                  </a:extLst>
                </a:gridCol>
              </a:tblGrid>
              <a:tr h="0">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Outcome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Output Indicator</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6">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Targets</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5016064"/>
                  </a:ext>
                </a:extLst>
              </a:tr>
              <a:tr h="27664">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Audited/Actual Performance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Period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95599903"/>
                  </a:ext>
                </a:extLst>
              </a:tr>
              <a:tr h="12317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cs typeface="Arial" panose="020B0604020202020204" pitchFamily="34" charset="0"/>
                        </a:rPr>
                        <a:t>2019/20</a:t>
                      </a:r>
                      <a:endParaRPr lang="en-US" sz="1100" dirty="0">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2020/21</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2021/22</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2022/23</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2023/24</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15000"/>
                        </a:lnSpc>
                        <a:spcBef>
                          <a:spcPts val="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2024/25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905773157"/>
                  </a:ext>
                </a:extLst>
              </a:tr>
              <a:tr h="2843200">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3. Reduced</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regulatory</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burdens for Small</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Enterprises.</a:t>
                      </a:r>
                      <a:endParaRPr lang="en-US" sz="1100" dirty="0">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3.1. Assessment review of SMME regulatory impediments to reform.</a:t>
                      </a:r>
                      <a:endParaRPr lang="en-US" sz="1100" dirty="0">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Approved   report on the assessment review of SMME regulatory impediments to reform.</a:t>
                      </a:r>
                      <a:endParaRPr lang="en-US" sz="1100" dirty="0">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N/A</a:t>
                      </a:r>
                      <a:endParaRPr lang="en-US" sz="1100" dirty="0">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N/A</a:t>
                      </a:r>
                      <a:endParaRPr lang="en-US" sz="1100" dirty="0">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N/A</a:t>
                      </a:r>
                      <a:endParaRPr lang="en-US" sz="1100" dirty="0">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Assessment review report of SMME regulatory impediments to reform approved by EXCO.</a:t>
                      </a:r>
                      <a:endParaRPr lang="en-US" sz="1100" dirty="0">
                        <a:effectLst/>
                        <a:latin typeface="Arial" panose="020B0604020202020204" pitchFamily="34" charset="0"/>
                        <a:cs typeface="Arial" panose="020B0604020202020204" pitchFamily="34" charset="0"/>
                      </a:endParaRPr>
                    </a:p>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Assessment review report of SMME regulatory impediments to reform approved by Cabinet. </a:t>
                      </a:r>
                      <a:endParaRPr lang="en-US" sz="1100" dirty="0">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100" dirty="0">
                          <a:solidFill>
                            <a:srgbClr val="000000"/>
                          </a:solidFill>
                          <a:effectLst/>
                          <a:latin typeface="Arial" panose="020B0604020202020204" pitchFamily="34" charset="0"/>
                          <a:cs typeface="Arial" panose="020B0604020202020204" pitchFamily="34" charset="0"/>
                        </a:rPr>
                        <a:t> Assessment review report of SMME regulatory impediments to reform approved by Cabinet implemented.</a:t>
                      </a:r>
                      <a:endParaRPr lang="en-US" sz="1100" dirty="0">
                        <a:effectLst/>
                        <a:latin typeface="Arial" panose="020B0604020202020204" pitchFamily="34" charset="0"/>
                        <a:cs typeface="Arial" panose="020B0604020202020204" pitchFamily="34" charset="0"/>
                      </a:endParaRPr>
                    </a:p>
                  </a:txBody>
                  <a:tcPr marL="5595" marR="5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6173582"/>
                  </a:ext>
                </a:extLst>
              </a:tr>
            </a:tbl>
          </a:graphicData>
        </a:graphic>
      </p:graphicFrame>
    </p:spTree>
    <p:extLst>
      <p:ext uri="{BB962C8B-B14F-4D97-AF65-F5344CB8AC3E}">
        <p14:creationId xmlns:p14="http://schemas.microsoft.com/office/powerpoint/2010/main" xmlns="" val="163444199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7216" y="2438400"/>
            <a:ext cx="9144000" cy="14478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68386" y="2995160"/>
            <a:ext cx="9091468" cy="545727"/>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200"/>
              </a:spcBef>
              <a:spcAft>
                <a:spcPts val="1200"/>
              </a:spcAft>
              <a:buClrTx/>
              <a:buSzTx/>
              <a:buFontTx/>
              <a:buNone/>
              <a:tabLst/>
              <a:defRPr/>
            </a:pPr>
            <a:r>
              <a:rPr kumimoji="0" lang="en-ZA" sz="2800" b="1" i="0" u="none" strike="noStrike" kern="1200" cap="all" spc="0" normalizeH="0" baseline="0" noProof="0" dirty="0">
                <a:ln>
                  <a:noFill/>
                </a:ln>
                <a:solidFill>
                  <a:prstClr val="white"/>
                </a:solidFill>
                <a:effectLst/>
                <a:uLnTx/>
                <a:uFillTx/>
                <a:latin typeface="Arial" panose="020B0604020202020204" pitchFamily="34" charset="0"/>
                <a:cs typeface="Arial" pitchFamily="34" charset="0"/>
                <a:sym typeface="Arial"/>
              </a:rPr>
              <a:t>4. OVERVIEW of the MTEF Budget</a:t>
            </a:r>
            <a:endParaRPr kumimoji="0" lang="en-US" sz="2800" b="1" i="0" u="none" strike="noStrike" kern="1200" cap="all"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13" name="Picture 12">
            <a:extLst>
              <a:ext uri="{FF2B5EF4-FFF2-40B4-BE49-F238E27FC236}">
                <a16:creationId xmlns:a16="http://schemas.microsoft.com/office/drawing/2014/main" xmlns="" id="{1761A4E6-57E2-4822-8D22-64297F339E68}"/>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Slide Number Placeholder 1">
            <a:extLst>
              <a:ext uri="{FF2B5EF4-FFF2-40B4-BE49-F238E27FC236}">
                <a16:creationId xmlns:a16="http://schemas.microsoft.com/office/drawing/2014/main" xmlns="" id="{3E0A21C3-D88E-4EA8-83C1-A1060FCE7739}"/>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43</a:t>
            </a:r>
          </a:p>
        </p:txBody>
      </p:sp>
    </p:spTree>
    <p:extLst>
      <p:ext uri="{BB962C8B-B14F-4D97-AF65-F5344CB8AC3E}">
        <p14:creationId xmlns:p14="http://schemas.microsoft.com/office/powerpoint/2010/main" xmlns="" val="373773330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FC01A59-DA22-7A43-9904-8F2CF7DA083D}"/>
              </a:ext>
            </a:extLst>
          </p:cNvPr>
          <p:cNvPicPr>
            <a:picLocks noChangeAspect="1"/>
          </p:cNvPicPr>
          <p:nvPr/>
        </p:nvPicPr>
        <p:blipFill>
          <a:blip r:embed="rId3" cstate="print"/>
          <a:stretch>
            <a:fillRect/>
          </a:stretch>
        </p:blipFill>
        <p:spPr>
          <a:xfrm>
            <a:off x="-13750" y="6300054"/>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921" y="76200"/>
            <a:ext cx="9140400" cy="856200"/>
          </a:xfrm>
          <a:prstGeom prst="rect">
            <a:avLst/>
          </a:prstGeom>
          <a:solidFill>
            <a:srgbClr val="00764B"/>
          </a:solidFill>
        </p:spPr>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itchFamily="34" charset="0"/>
                <a:cs typeface="Arial" pitchFamily="34" charset="0"/>
              </a:rPr>
              <a:t>44</a:t>
            </a:r>
            <a:endPar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12" name="TextBox 11">
            <a:extLst>
              <a:ext uri="{FF2B5EF4-FFF2-40B4-BE49-F238E27FC236}">
                <a16:creationId xmlns:a16="http://schemas.microsoft.com/office/drawing/2014/main" xmlns="" id="{AF6D644A-2400-4969-BF32-C1960316E4F3}"/>
              </a:ext>
            </a:extLst>
          </p:cNvPr>
          <p:cNvSpPr txBox="1"/>
          <p:nvPr/>
        </p:nvSpPr>
        <p:spPr>
          <a:xfrm>
            <a:off x="0" y="120278"/>
            <a:ext cx="914207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rPr>
              <a:t>4. Overview of the MTEF Budget:  per programme and economic classification   </a:t>
            </a:r>
            <a:endParaRPr kumimoji="0" lang="en-ZA" sz="2400" b="1"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endParaRPr>
          </a:p>
        </p:txBody>
      </p:sp>
      <p:graphicFrame>
        <p:nvGraphicFramePr>
          <p:cNvPr id="8" name="Object 7">
            <a:extLst>
              <a:ext uri="{FF2B5EF4-FFF2-40B4-BE49-F238E27FC236}">
                <a16:creationId xmlns:a16="http://schemas.microsoft.com/office/drawing/2014/main" xmlns="" id="{7F78AA26-5C06-4964-8D65-0D2EC299A9C8}"/>
              </a:ext>
            </a:extLst>
          </p:cNvPr>
          <p:cNvGraphicFramePr>
            <a:graphicFrameLocks noChangeAspect="1"/>
          </p:cNvGraphicFramePr>
          <p:nvPr>
            <p:extLst>
              <p:ext uri="{D42A27DB-BD31-4B8C-83A1-F6EECF244321}">
                <p14:modId xmlns:p14="http://schemas.microsoft.com/office/powerpoint/2010/main" xmlns="" val="2998715563"/>
              </p:ext>
            </p:extLst>
          </p:nvPr>
        </p:nvGraphicFramePr>
        <p:xfrm>
          <a:off x="38100" y="990601"/>
          <a:ext cx="9017001" cy="2438399"/>
        </p:xfrm>
        <a:graphic>
          <a:graphicData uri="http://schemas.openxmlformats.org/presentationml/2006/ole">
            <p:oleObj spid="_x0000_s1025" name="Worksheet" r:id="rId4" imgW="7514996" imgH="2504987" progId="Excel.Sheet.12">
              <p:embed/>
            </p:oleObj>
          </a:graphicData>
        </a:graphic>
      </p:graphicFrame>
      <p:graphicFrame>
        <p:nvGraphicFramePr>
          <p:cNvPr id="9" name="Object 8">
            <a:extLst>
              <a:ext uri="{FF2B5EF4-FFF2-40B4-BE49-F238E27FC236}">
                <a16:creationId xmlns:a16="http://schemas.microsoft.com/office/drawing/2014/main" xmlns="" id="{662B100A-F62A-4940-A62D-8711DF7B7341}"/>
              </a:ext>
            </a:extLst>
          </p:cNvPr>
          <p:cNvGraphicFramePr>
            <a:graphicFrameLocks noChangeAspect="1"/>
          </p:cNvGraphicFramePr>
          <p:nvPr>
            <p:extLst>
              <p:ext uri="{D42A27DB-BD31-4B8C-83A1-F6EECF244321}">
                <p14:modId xmlns:p14="http://schemas.microsoft.com/office/powerpoint/2010/main" xmlns="" val="245141171"/>
              </p:ext>
            </p:extLst>
          </p:nvPr>
        </p:nvGraphicFramePr>
        <p:xfrm>
          <a:off x="50801" y="3529013"/>
          <a:ext cx="9079450" cy="2752725"/>
        </p:xfrm>
        <a:graphic>
          <a:graphicData uri="http://schemas.openxmlformats.org/presentationml/2006/ole">
            <p:oleObj spid="_x0000_s1026" name="Worksheet" r:id="rId5" imgW="7524860" imgH="2695370" progId="Excel.Sheet.12">
              <p:embed/>
            </p:oleObj>
          </a:graphicData>
        </a:graphic>
      </p:graphicFrame>
    </p:spTree>
    <p:extLst>
      <p:ext uri="{BB962C8B-B14F-4D97-AF65-F5344CB8AC3E}">
        <p14:creationId xmlns:p14="http://schemas.microsoft.com/office/powerpoint/2010/main" xmlns="" val="320862314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1489E63-318B-FE40-9593-01945EE2D130}"/>
              </a:ext>
            </a:extLst>
          </p:cNvPr>
          <p:cNvPicPr>
            <a:picLocks noChangeAspect="1"/>
          </p:cNvPicPr>
          <p:nvPr/>
        </p:nvPicPr>
        <p:blipFill>
          <a:blip r:embed="rId4"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921" y="0"/>
            <a:ext cx="9140400" cy="9324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4292" y="147440"/>
            <a:ext cx="914207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cap="small" dirty="0">
                <a:solidFill>
                  <a:prstClr val="white"/>
                </a:solidFill>
                <a:latin typeface="Arial" panose="020B0604020202020204" pitchFamily="34" charset="0"/>
                <a:cs typeface="Arial" pitchFamily="34" charset="0"/>
              </a:rPr>
              <a:t>4. </a:t>
            </a:r>
            <a:r>
              <a:rPr kumimoji="0" lang="en-US" sz="2400" b="1"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rPr>
              <a:t>Overview of the MTEF Budget: Breakdown of Budget Allocation for </a:t>
            </a:r>
            <a:r>
              <a:rPr kumimoji="0" lang="en-US" sz="2400" b="1" i="0" u="none" strike="noStrike" kern="1200" cap="small" spc="0" normalizeH="0" baseline="0" noProof="0" dirty="0" err="1">
                <a:ln>
                  <a:noFill/>
                </a:ln>
                <a:solidFill>
                  <a:prstClr val="white"/>
                </a:solidFill>
                <a:effectLst/>
                <a:uLnTx/>
                <a:uFillTx/>
                <a:latin typeface="Arial" panose="020B0604020202020204" pitchFamily="34" charset="0"/>
                <a:cs typeface="Arial" pitchFamily="34" charset="0"/>
              </a:rPr>
              <a:t>Programmes</a:t>
            </a:r>
            <a:r>
              <a:rPr kumimoji="0" lang="en-US" sz="2400" b="1"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rPr>
              <a:t> </a:t>
            </a:r>
            <a:endParaRPr kumimoji="0" lang="en-ZA" sz="2400" b="1"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endParaRPr>
          </a:p>
        </p:txBody>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50</a:t>
            </a:r>
          </a:p>
        </p:txBody>
      </p:sp>
      <p:graphicFrame>
        <p:nvGraphicFramePr>
          <p:cNvPr id="10" name="Object 9">
            <a:extLst>
              <a:ext uri="{FF2B5EF4-FFF2-40B4-BE49-F238E27FC236}">
                <a16:creationId xmlns:a16="http://schemas.microsoft.com/office/drawing/2014/main" xmlns="" id="{A08DAB91-14F9-4174-86D4-8ED4F1467F17}"/>
              </a:ext>
            </a:extLst>
          </p:cNvPr>
          <p:cNvGraphicFramePr>
            <a:graphicFrameLocks noChangeAspect="1"/>
          </p:cNvGraphicFramePr>
          <p:nvPr>
            <p:extLst>
              <p:ext uri="{D42A27DB-BD31-4B8C-83A1-F6EECF244321}">
                <p14:modId xmlns:p14="http://schemas.microsoft.com/office/powerpoint/2010/main" xmlns="" val="3565282625"/>
              </p:ext>
            </p:extLst>
          </p:nvPr>
        </p:nvGraphicFramePr>
        <p:xfrm>
          <a:off x="23813" y="959913"/>
          <a:ext cx="9143035" cy="5306300"/>
        </p:xfrm>
        <a:graphic>
          <a:graphicData uri="http://schemas.openxmlformats.org/presentationml/2006/ole">
            <p:oleObj spid="_x0000_s2049" name="Worksheet" r:id="rId5" imgW="7658260" imgH="5095787" progId="Excel.Sheet.12">
              <p:embed/>
            </p:oleObj>
          </a:graphicData>
        </a:graphic>
      </p:graphicFrame>
    </p:spTree>
    <p:extLst>
      <p:ext uri="{BB962C8B-B14F-4D97-AF65-F5344CB8AC3E}">
        <p14:creationId xmlns:p14="http://schemas.microsoft.com/office/powerpoint/2010/main" xmlns="" val="39703905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1489E63-318B-FE40-9593-01945EE2D130}"/>
              </a:ext>
            </a:extLst>
          </p:cNvPr>
          <p:cNvPicPr>
            <a:picLocks noChangeAspect="1"/>
          </p:cNvPicPr>
          <p:nvPr/>
        </p:nvPicPr>
        <p:blipFill>
          <a:blip r:embed="rId3"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921" y="-19050"/>
            <a:ext cx="9140400" cy="9324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120278"/>
            <a:ext cx="9142079"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rPr>
              <a:t>4. a) Projected expenditure over the MTEF </a:t>
            </a:r>
            <a:endParaRPr kumimoji="0" lang="en-ZA" sz="2400" b="1"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endParaRPr>
          </a:p>
        </p:txBody>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itchFamily="34" charset="0"/>
                <a:cs typeface="Arial" pitchFamily="34" charset="0"/>
              </a:rPr>
              <a:t>48</a:t>
            </a:r>
            <a:endPar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9" name="TextBox 8">
            <a:extLst>
              <a:ext uri="{FF2B5EF4-FFF2-40B4-BE49-F238E27FC236}">
                <a16:creationId xmlns:a16="http://schemas.microsoft.com/office/drawing/2014/main" xmlns="" id="{2E4C3993-C845-4497-B776-2774DF50166A}"/>
              </a:ext>
            </a:extLst>
          </p:cNvPr>
          <p:cNvSpPr txBox="1"/>
          <p:nvPr/>
        </p:nvSpPr>
        <p:spPr>
          <a:xfrm>
            <a:off x="150479" y="913350"/>
            <a:ext cx="899160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800" cap="small" spc="286" normalizeH="0" baseline="0" noProof="0" dirty="0">
                <a:ln>
                  <a:noFill/>
                </a:ln>
                <a:effectLst/>
                <a:uLnTx/>
                <a:uFillTx/>
                <a:latin typeface="Arial" panose="020B0604020202020204" pitchFamily="34" charset="0"/>
                <a:ea typeface="+mn-ea"/>
                <a:cs typeface="Arial" panose="020B0604020202020204" pitchFamily="34" charset="0"/>
              </a:rPr>
              <a:t>Compensation of Employees</a:t>
            </a:r>
          </a:p>
          <a:p>
            <a:pPr algn="just" hangingPunct="0">
              <a:lnSpc>
                <a:spcPct val="150000"/>
              </a:lnSpc>
              <a:defRPr/>
            </a:pPr>
            <a:r>
              <a:rPr lang="en-ZA" sz="1600" kern="0" dirty="0">
                <a:solidFill>
                  <a:srgbClr val="000000"/>
                </a:solidFill>
                <a:latin typeface="Arial" panose="020B0604020202020204" pitchFamily="34" charset="0"/>
                <a:cs typeface="Arial" pitchFamily="34" charset="0"/>
              </a:rPr>
              <a:t>Average expenditure from 2018/19-2021/22:		 90.9%</a:t>
            </a:r>
          </a:p>
          <a:p>
            <a:pPr algn="just" hangingPunct="0">
              <a:lnSpc>
                <a:spcPct val="150000"/>
              </a:lnSpc>
              <a:defRPr/>
            </a:pPr>
            <a:r>
              <a:rPr lang="en-ZA" sz="1600" kern="0" dirty="0">
                <a:solidFill>
                  <a:srgbClr val="000000"/>
                </a:solidFill>
                <a:latin typeface="Arial" panose="020B0604020202020204" pitchFamily="34" charset="0"/>
                <a:cs typeface="Arial" pitchFamily="34" charset="0"/>
              </a:rPr>
              <a:t>Average Budget growth rate over MTEF 2022/23-2024/25:	16.1%</a:t>
            </a:r>
          </a:p>
          <a:p>
            <a:pPr algn="just" hangingPunct="0">
              <a:lnSpc>
                <a:spcPct val="150000"/>
              </a:lnSpc>
              <a:defRPr/>
            </a:pPr>
            <a:r>
              <a:rPr lang="en-ZA" sz="1600" kern="0" dirty="0">
                <a:solidFill>
                  <a:srgbClr val="000000"/>
                </a:solidFill>
                <a:latin typeface="Arial" panose="020B0604020202020204" pitchFamily="34" charset="0"/>
                <a:cs typeface="Arial" pitchFamily="34" charset="0"/>
              </a:rPr>
              <a:t>Vacancy rate remains high due to the organisational structure still being finalised and moratorium on filling of posts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800" cap="small" spc="286"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800" cap="small" spc="286" normalizeH="0" baseline="0" noProof="0" dirty="0">
                <a:ln>
                  <a:noFill/>
                </a:ln>
                <a:effectLst/>
                <a:uLnTx/>
                <a:uFillTx/>
                <a:latin typeface="Arial" panose="020B0604020202020204" pitchFamily="34" charset="0"/>
                <a:ea typeface="+mn-ea"/>
                <a:cs typeface="Arial" panose="020B0604020202020204" pitchFamily="34" charset="0"/>
              </a:rPr>
              <a:t>Goods and Services: </a:t>
            </a:r>
          </a:p>
          <a:p>
            <a:pPr marR="0" lvl="0" indent="0" algn="just" fontAlgn="auto" hangingPunct="0">
              <a:lnSpc>
                <a:spcPct val="150000"/>
              </a:lnSpc>
              <a:spcBef>
                <a:spcPts val="0"/>
              </a:spcBef>
              <a:spcAft>
                <a:spcPts val="0"/>
              </a:spcAft>
              <a:buClrTx/>
              <a:buSzTx/>
              <a:buFontTx/>
              <a:buNone/>
              <a:tabLst/>
              <a:defRPr/>
            </a:pPr>
            <a:r>
              <a:rPr lang="en-ZA" sz="1600" kern="0" dirty="0">
                <a:solidFill>
                  <a:srgbClr val="000000"/>
                </a:solidFill>
                <a:latin typeface="Arial" panose="020B0604020202020204" pitchFamily="34" charset="0"/>
                <a:cs typeface="Arial" pitchFamily="34" charset="0"/>
              </a:rPr>
              <a:t>Average Expenditure from 2018/19-2021/22: 	95.8%</a:t>
            </a:r>
          </a:p>
          <a:p>
            <a:pPr marR="0" lvl="0" indent="0" algn="just" fontAlgn="auto" hangingPunct="0">
              <a:lnSpc>
                <a:spcPct val="150000"/>
              </a:lnSpc>
              <a:spcBef>
                <a:spcPts val="0"/>
              </a:spcBef>
              <a:spcAft>
                <a:spcPts val="0"/>
              </a:spcAft>
              <a:buClrTx/>
              <a:buSzTx/>
              <a:buFontTx/>
              <a:buNone/>
              <a:tabLst/>
              <a:defRPr/>
            </a:pPr>
            <a:r>
              <a:rPr lang="en-ZA" sz="1600" kern="0" dirty="0">
                <a:solidFill>
                  <a:srgbClr val="000000"/>
                </a:solidFill>
                <a:latin typeface="Arial" panose="020B0604020202020204" pitchFamily="34" charset="0"/>
                <a:cs typeface="Arial" pitchFamily="34" charset="0"/>
              </a:rPr>
              <a:t>Average Budget reduction rate over MTEF 2022/23-2024/25:	</a:t>
            </a:r>
            <a:r>
              <a:rPr lang="en-ZA" sz="1600" kern="0" dirty="0">
                <a:solidFill>
                  <a:srgbClr val="FF0000"/>
                </a:solidFill>
                <a:latin typeface="Arial" panose="020B0604020202020204" pitchFamily="34" charset="0"/>
                <a:cs typeface="Arial" pitchFamily="34" charset="0"/>
              </a:rPr>
              <a:t>(6.1%)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800" cap="small" spc="286" normalizeH="0" baseline="0" noProof="0" dirty="0">
                <a:ln>
                  <a:noFill/>
                </a:ln>
                <a:effectLst/>
                <a:uLnTx/>
                <a:uFillTx/>
                <a:latin typeface="Arial" panose="020B0604020202020204" pitchFamily="34" charset="0"/>
                <a:ea typeface="+mn-ea"/>
                <a:cs typeface="Arial" panose="020B0604020202020204" pitchFamily="34" charset="0"/>
              </a:rPr>
              <a:t>Major Cost Drivers</a:t>
            </a:r>
            <a:r>
              <a:rPr kumimoji="0" lang="en-ZA" sz="1600" i="0" u="none" strike="noStrike" kern="800" cap="small" spc="286" normalizeH="0" baseline="0" noProof="0" dirty="0">
                <a:ln>
                  <a:noFill/>
                </a:ln>
                <a:effectLst/>
                <a:uLnTx/>
                <a:uFillTx/>
                <a:latin typeface="Arial" panose="020B0604020202020204" pitchFamily="34" charset="0"/>
                <a:ea typeface="+mn-ea"/>
                <a:cs typeface="Arial" panose="020B0604020202020204" pitchFamily="34" charset="0"/>
              </a:rPr>
              <a:t>- </a:t>
            </a:r>
            <a:r>
              <a:rPr lang="en-ZA" sz="1600" kern="0" dirty="0">
                <a:solidFill>
                  <a:srgbClr val="000000"/>
                </a:solidFill>
                <a:latin typeface="Arial" panose="020B0604020202020204" pitchFamily="34" charset="0"/>
                <a:cs typeface="Arial" pitchFamily="34" charset="0"/>
              </a:rPr>
              <a:t>Office Accommodation/ Travel and Subsistence /Computer services/ Audit Costs/Communication</a:t>
            </a:r>
            <a:r>
              <a:rPr kumimoji="0" lang="en-ZA" sz="1600" i="0" u="none" strike="noStrike" kern="800" cap="small" spc="286" normalizeH="0" baseline="0" noProof="0" dirty="0">
                <a:ln>
                  <a:noFill/>
                </a:ln>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i="0" u="none" strike="noStrike" kern="800" cap="small" spc="286"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800" cap="small" spc="286" dirty="0">
                <a:latin typeface="Arial" panose="020B0604020202020204" pitchFamily="34" charset="0"/>
                <a:cs typeface="Arial" panose="020B0604020202020204" pitchFamily="34" charset="0"/>
              </a:rPr>
              <a:t>Capital Assets</a:t>
            </a:r>
            <a:endParaRPr kumimoji="0" lang="en-ZA" sz="1600" b="1" i="0" u="none" strike="noStrike" kern="800" cap="small" spc="286" normalizeH="0" baseline="0" noProof="0" dirty="0">
              <a:ln>
                <a:noFill/>
              </a:ln>
              <a:effectLst/>
              <a:uLnTx/>
              <a:uFillTx/>
              <a:latin typeface="Arial" panose="020B0604020202020204" pitchFamily="34" charset="0"/>
              <a:ea typeface="+mn-ea"/>
              <a:cs typeface="Arial" panose="020B0604020202020204" pitchFamily="34" charset="0"/>
            </a:endParaRPr>
          </a:p>
          <a:p>
            <a:pPr algn="just" hangingPunct="0">
              <a:lnSpc>
                <a:spcPct val="150000"/>
              </a:lnSpc>
              <a:defRPr/>
            </a:pPr>
            <a:r>
              <a:rPr lang="en-ZA" sz="1600" kern="0" dirty="0">
                <a:solidFill>
                  <a:srgbClr val="000000"/>
                </a:solidFill>
                <a:latin typeface="Arial" panose="020B0604020202020204" pitchFamily="34" charset="0"/>
                <a:cs typeface="Arial" pitchFamily="34" charset="0"/>
              </a:rPr>
              <a:t>Average Expenditure from 2018/19-2021/22: 	88.7%</a:t>
            </a:r>
          </a:p>
          <a:p>
            <a:pPr marR="0" lvl="0" indent="0" algn="just" fontAlgn="auto" hangingPunct="0">
              <a:lnSpc>
                <a:spcPct val="150000"/>
              </a:lnSpc>
              <a:spcBef>
                <a:spcPts val="0"/>
              </a:spcBef>
              <a:spcAft>
                <a:spcPts val="0"/>
              </a:spcAft>
              <a:buClrTx/>
              <a:buSzTx/>
              <a:buFontTx/>
              <a:buNone/>
              <a:tabLst/>
              <a:defRPr/>
            </a:pPr>
            <a:r>
              <a:rPr lang="en-ZA" sz="1600" kern="0" dirty="0">
                <a:solidFill>
                  <a:srgbClr val="000000"/>
                </a:solidFill>
                <a:latin typeface="Arial" panose="020B0604020202020204" pitchFamily="34" charset="0"/>
                <a:cs typeface="Arial" pitchFamily="34" charset="0"/>
              </a:rPr>
              <a:t>Average Budget growth rate over MTEF 2022/23-2024/25: 	4.9%</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b="1" kern="800" cap="small" spc="286" dirty="0">
                <a:latin typeface="Arial" panose="020B0604020202020204" pitchFamily="34" charset="0"/>
                <a:cs typeface="Arial" panose="020B0604020202020204" pitchFamily="34" charset="0"/>
              </a:rPr>
              <a:t>Cost Drivers- </a:t>
            </a:r>
            <a:r>
              <a:rPr lang="en-ZA" sz="1600" kern="0" dirty="0">
                <a:solidFill>
                  <a:srgbClr val="000000"/>
                </a:solidFill>
                <a:latin typeface="Arial" panose="020B0604020202020204" pitchFamily="34" charset="0"/>
                <a:cs typeface="Arial" pitchFamily="34" charset="0"/>
              </a:rPr>
              <a:t>Computer Equipment/ Office Furniture/ Finance leases(Cellphones/Printers) Procurement of Ministerial and Fleet vehicles</a:t>
            </a:r>
            <a:endParaRPr kumimoji="0" lang="en-ZA" sz="1600" i="0" u="none" strike="noStrike" kern="800" cap="small" spc="286"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80812744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1489E63-318B-FE40-9593-01945EE2D130}"/>
              </a:ext>
            </a:extLst>
          </p:cNvPr>
          <p:cNvPicPr>
            <a:picLocks noChangeAspect="1"/>
          </p:cNvPicPr>
          <p:nvPr/>
        </p:nvPicPr>
        <p:blipFill>
          <a:blip r:embed="rId3" cstate="print"/>
          <a:stretch>
            <a:fillRect/>
          </a:stretch>
        </p:blipFill>
        <p:spPr>
          <a:xfrm>
            <a:off x="1921" y="6349288"/>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921" y="-19050"/>
            <a:ext cx="9140400" cy="9324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921" y="54658"/>
            <a:ext cx="9142079" cy="830997"/>
          </a:xfrm>
          <a:prstGeom prst="rect">
            <a:avLst/>
          </a:prstGeom>
          <a:noFill/>
        </p:spPr>
        <p:txBody>
          <a:bodyPr wrap="square" rtlCol="0">
            <a:spAutoFit/>
          </a:bodyPr>
          <a:lstStyle/>
          <a:p>
            <a:pPr algn="r"/>
            <a:r>
              <a:rPr lang="en-US" sz="2400" b="1" cap="small" dirty="0">
                <a:solidFill>
                  <a:schemeClr val="bg1"/>
                </a:solidFill>
                <a:latin typeface="Arial" panose="020B0604020202020204" pitchFamily="34" charset="0"/>
              </a:rPr>
              <a:t>4. a) Projected expenditure over the MTEF – </a:t>
            </a:r>
          </a:p>
          <a:p>
            <a:pPr algn="r"/>
            <a:r>
              <a:rPr lang="en-US" sz="2400" b="1" cap="small" dirty="0">
                <a:solidFill>
                  <a:schemeClr val="bg1"/>
                </a:solidFill>
                <a:latin typeface="Arial" panose="020B0604020202020204" pitchFamily="34" charset="0"/>
              </a:rPr>
              <a:t>Transfers and Subsidies</a:t>
            </a:r>
            <a:endParaRPr lang="en-ZA" sz="2400" b="1" cap="small"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a:t>
            </a:r>
          </a:p>
        </p:txBody>
      </p:sp>
      <p:sp>
        <p:nvSpPr>
          <p:cNvPr id="6" name="TextBox 5">
            <a:extLst>
              <a:ext uri="{FF2B5EF4-FFF2-40B4-BE49-F238E27FC236}">
                <a16:creationId xmlns:a16="http://schemas.microsoft.com/office/drawing/2014/main" xmlns="" id="{818A428B-02FC-46FA-AF3E-FBF5183328F6}"/>
              </a:ext>
            </a:extLst>
          </p:cNvPr>
          <p:cNvSpPr txBox="1"/>
          <p:nvPr/>
        </p:nvSpPr>
        <p:spPr>
          <a:xfrm>
            <a:off x="152400" y="1061863"/>
            <a:ext cx="88392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i="0" u="none" strike="noStrike" kern="800" cap="small" spc="286" normalizeH="0" baseline="0" noProof="0" dirty="0">
                <a:ln>
                  <a:noFill/>
                </a:ln>
                <a:effectLst/>
                <a:uLnTx/>
                <a:uFillTx/>
                <a:latin typeface="Arial" panose="020B0604020202020204" pitchFamily="34" charset="0"/>
                <a:ea typeface="+mn-ea"/>
                <a:cs typeface="Arial" panose="020B0604020202020204" pitchFamily="34" charset="0"/>
              </a:rPr>
              <a:t>DSBD Average Expenditure from 2018/19-2021/22 – 97.9%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kern="800" cap="small" spc="286"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i="0" u="none" strike="noStrike" kern="800" cap="small" spc="286" normalizeH="0" baseline="0" noProof="0" dirty="0">
                <a:ln>
                  <a:noFill/>
                </a:ln>
                <a:effectLst/>
                <a:uLnTx/>
                <a:uFillTx/>
                <a:latin typeface="Arial" panose="020B0604020202020204" pitchFamily="34" charset="0"/>
                <a:ea typeface="+mn-ea"/>
                <a:cs typeface="Arial" panose="020B0604020202020204" pitchFamily="34" charset="0"/>
              </a:rPr>
              <a:t>Budget growth rate over MTEF 2022/23-2024/25- 4.6%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i="0" u="none" strike="noStrike" kern="800" cap="small" spc="286" normalizeH="0" baseline="0" noProof="0" dirty="0">
              <a:ln>
                <a:noFill/>
              </a:ln>
              <a:effectLst/>
              <a:highlight>
                <a:srgbClr val="FFFF00"/>
              </a:highlight>
              <a:uLnTx/>
              <a:uFillTx/>
              <a:latin typeface="Arial" panose="020B0604020202020204" pitchFamily="34" charset="0"/>
              <a:ea typeface="+mn-ea"/>
              <a:cs typeface="Arial" panose="020B0604020202020204" pitchFamily="34" charset="0"/>
            </a:endParaRPr>
          </a:p>
        </p:txBody>
      </p:sp>
      <p:graphicFrame>
        <p:nvGraphicFramePr>
          <p:cNvPr id="9" name="Chart 8">
            <a:extLst>
              <a:ext uri="{FF2B5EF4-FFF2-40B4-BE49-F238E27FC236}">
                <a16:creationId xmlns:a16="http://schemas.microsoft.com/office/drawing/2014/main" xmlns="" id="{309129C5-7CE8-4836-A296-076F6EAB4B64}"/>
              </a:ext>
            </a:extLst>
          </p:cNvPr>
          <p:cNvGraphicFramePr>
            <a:graphicFrameLocks/>
          </p:cNvGraphicFramePr>
          <p:nvPr/>
        </p:nvGraphicFramePr>
        <p:xfrm>
          <a:off x="0" y="2438400"/>
          <a:ext cx="9144000" cy="3771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65830956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1489E63-318B-FE40-9593-01945EE2D130}"/>
              </a:ext>
            </a:extLst>
          </p:cNvPr>
          <p:cNvPicPr>
            <a:picLocks noChangeAspect="1"/>
          </p:cNvPicPr>
          <p:nvPr/>
        </p:nvPicPr>
        <p:blipFill>
          <a:blip r:embed="rId3"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921" y="-19050"/>
            <a:ext cx="9140400" cy="9324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0" y="120278"/>
            <a:ext cx="9142079" cy="461665"/>
          </a:xfrm>
          <a:prstGeom prst="rect">
            <a:avLst/>
          </a:prstGeom>
          <a:noFill/>
        </p:spPr>
        <p:txBody>
          <a:bodyPr wrap="square" rtlCol="0">
            <a:spAutoFit/>
          </a:bodyPr>
          <a:lstStyle/>
          <a:p>
            <a:pPr algn="r"/>
            <a:r>
              <a:rPr lang="en-US" sz="2400" b="1" cap="small" dirty="0">
                <a:solidFill>
                  <a:schemeClr val="bg1"/>
                </a:solidFill>
                <a:latin typeface="Arial" panose="020B0604020202020204" pitchFamily="34" charset="0"/>
              </a:rPr>
              <a:t>4. b) Projected revenue over the MTEF </a:t>
            </a:r>
            <a:endParaRPr lang="en-ZA" sz="2400" b="1" cap="small" dirty="0">
              <a:solidFill>
                <a:schemeClr val="bg1"/>
              </a:solidFill>
              <a:latin typeface="Arial" panose="020B0604020202020204" pitchFamily="34" charset="0"/>
            </a:endParaRPr>
          </a:p>
        </p:txBody>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3</a:t>
            </a:r>
          </a:p>
        </p:txBody>
      </p:sp>
      <p:sp>
        <p:nvSpPr>
          <p:cNvPr id="2" name="TextBox 1">
            <a:extLst>
              <a:ext uri="{FF2B5EF4-FFF2-40B4-BE49-F238E27FC236}">
                <a16:creationId xmlns:a16="http://schemas.microsoft.com/office/drawing/2014/main" xmlns="" id="{7D4E61B5-668A-46F4-AC67-574D79348424}"/>
              </a:ext>
            </a:extLst>
          </p:cNvPr>
          <p:cNvSpPr txBox="1"/>
          <p:nvPr/>
        </p:nvSpPr>
        <p:spPr>
          <a:xfrm>
            <a:off x="76200" y="894524"/>
            <a:ext cx="91440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DSBD is not a revenue generating Department but receives revenue from Parking, Interest, Commission on insurance premiums.</a:t>
            </a:r>
          </a:p>
          <a:p>
            <a:endParaRPr lang="en-US" dirty="0">
              <a:solidFill>
                <a:srgbClr val="FF0000"/>
              </a:solidFill>
              <a:latin typeface="Arial" panose="020B0604020202020204" pitchFamily="34" charset="0"/>
              <a:cs typeface="Arial" panose="020B0604020202020204" pitchFamily="34" charset="0"/>
            </a:endParaRPr>
          </a:p>
          <a:p>
            <a:endParaRPr lang="en-US" dirty="0">
              <a:solidFill>
                <a:srgbClr val="FF0000"/>
              </a:solidFill>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xmlns="" id="{09A2927E-9CD1-4D5D-9978-855DAC843FDB}"/>
              </a:ext>
            </a:extLst>
          </p:cNvPr>
          <p:cNvGraphicFramePr>
            <a:graphicFrameLocks/>
          </p:cNvGraphicFramePr>
          <p:nvPr>
            <p:extLst>
              <p:ext uri="{D42A27DB-BD31-4B8C-83A1-F6EECF244321}">
                <p14:modId xmlns:p14="http://schemas.microsoft.com/office/powerpoint/2010/main" xmlns="" val="1783731695"/>
              </p:ext>
            </p:extLst>
          </p:nvPr>
        </p:nvGraphicFramePr>
        <p:xfrm>
          <a:off x="0" y="1600200"/>
          <a:ext cx="9144000" cy="47049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0331799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09095E2-B4A9-4A63-9998-A83E9DC60E23}"/>
              </a:ext>
            </a:extLst>
          </p:cNvPr>
          <p:cNvSpPr>
            <a:spLocks noGrp="1"/>
          </p:cNvSpPr>
          <p:nvPr>
            <p:ph type="sldNum" sz="quarter" idx="12"/>
          </p:nvPr>
        </p:nvSpPr>
        <p:spPr>
          <a:xfrm>
            <a:off x="3276600" y="4237567"/>
            <a:ext cx="1066800" cy="243417"/>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B6F15528-21DE-4FAA-801E-634DDDAF4B2B}" type="slidenum">
              <a:rPr lang="en-US" smtClean="0"/>
              <a:pPr>
                <a:spcAft>
                  <a:spcPts val="600"/>
                </a:spcAft>
              </a:pPr>
              <a:t>49</a:t>
            </a:fld>
            <a:endParaRPr lang="en-US">
              <a:solidFill>
                <a:prstClr val="black">
                  <a:tint val="75000"/>
                </a:prstClr>
              </a:solidFill>
            </a:endParaRPr>
          </a:p>
        </p:txBody>
      </p:sp>
      <p:sp>
        <p:nvSpPr>
          <p:cNvPr id="6" name="AutoShape 3">
            <a:extLst>
              <a:ext uri="{FF2B5EF4-FFF2-40B4-BE49-F238E27FC236}">
                <a16:creationId xmlns:a16="http://schemas.microsoft.com/office/drawing/2014/main" xmlns="" id="{2AACE4C2-6C07-48CE-AD4A-06F4D0CC54BD}"/>
              </a:ext>
            </a:extLst>
          </p:cNvPr>
          <p:cNvSpPr/>
          <p:nvPr/>
        </p:nvSpPr>
        <p:spPr>
          <a:xfrm>
            <a:off x="11093" y="6076"/>
            <a:ext cx="9140400" cy="932400"/>
          </a:xfrm>
          <a:prstGeom prst="rect">
            <a:avLst/>
          </a:prstGeom>
          <a:solidFill>
            <a:srgbClr val="00764B"/>
          </a:solidFill>
        </p:spPr>
      </p:sp>
      <p:sp>
        <p:nvSpPr>
          <p:cNvPr id="7" name="TextBox 6">
            <a:extLst>
              <a:ext uri="{FF2B5EF4-FFF2-40B4-BE49-F238E27FC236}">
                <a16:creationId xmlns:a16="http://schemas.microsoft.com/office/drawing/2014/main" xmlns="" id="{9F476B96-1FE0-44F9-948B-A3AB289CFF40}"/>
              </a:ext>
            </a:extLst>
          </p:cNvPr>
          <p:cNvSpPr txBox="1"/>
          <p:nvPr/>
        </p:nvSpPr>
        <p:spPr>
          <a:xfrm>
            <a:off x="910558" y="228600"/>
            <a:ext cx="8233442" cy="461665"/>
          </a:xfrm>
          <a:prstGeom prst="rect">
            <a:avLst/>
          </a:prstGeom>
          <a:noFill/>
        </p:spPr>
        <p:txBody>
          <a:bodyPr wrap="square" rtlCol="0">
            <a:spAutoFit/>
          </a:bodyPr>
          <a:lstStyle/>
          <a:p>
            <a:pPr algn="r"/>
            <a:r>
              <a:rPr lang="en-US" sz="2400" b="1" cap="small" dirty="0">
                <a:solidFill>
                  <a:schemeClr val="bg1"/>
                </a:solidFill>
                <a:latin typeface="Arial" panose="020B0604020202020204" pitchFamily="34" charset="0"/>
              </a:rPr>
              <a:t>5. Adequacy of Financial Resources</a:t>
            </a:r>
            <a:endParaRPr lang="en-ZA" sz="2400" b="1" cap="small" dirty="0">
              <a:solidFill>
                <a:schemeClr val="bg1"/>
              </a:solidFill>
              <a:latin typeface="Arial" panose="020B0604020202020204" pitchFamily="34" charset="0"/>
            </a:endParaRPr>
          </a:p>
        </p:txBody>
      </p:sp>
      <p:graphicFrame>
        <p:nvGraphicFramePr>
          <p:cNvPr id="10" name="Table 9">
            <a:extLst>
              <a:ext uri="{FF2B5EF4-FFF2-40B4-BE49-F238E27FC236}">
                <a16:creationId xmlns:a16="http://schemas.microsoft.com/office/drawing/2014/main" xmlns="" id="{5E6180E1-E2CF-4C5F-8D1C-CA0B32AE830E}"/>
              </a:ext>
            </a:extLst>
          </p:cNvPr>
          <p:cNvGraphicFramePr>
            <a:graphicFrameLocks noGrp="1"/>
          </p:cNvGraphicFramePr>
          <p:nvPr/>
        </p:nvGraphicFramePr>
        <p:xfrm>
          <a:off x="157946" y="992166"/>
          <a:ext cx="8828107" cy="5408634"/>
        </p:xfrm>
        <a:graphic>
          <a:graphicData uri="http://schemas.openxmlformats.org/drawingml/2006/table">
            <a:tbl>
              <a:tblPr firstRow="1" lastRow="1" lastCol="1" bandRow="1">
                <a:tableStyleId>{5202B0CA-FC54-4496-8BCA-5EF66A818D29}</a:tableStyleId>
              </a:tblPr>
              <a:tblGrid>
                <a:gridCol w="1289854">
                  <a:extLst>
                    <a:ext uri="{9D8B030D-6E8A-4147-A177-3AD203B41FA5}">
                      <a16:colId xmlns:a16="http://schemas.microsoft.com/office/drawing/2014/main" xmlns="" val="621260403"/>
                    </a:ext>
                  </a:extLst>
                </a:gridCol>
                <a:gridCol w="2487880">
                  <a:extLst>
                    <a:ext uri="{9D8B030D-6E8A-4147-A177-3AD203B41FA5}">
                      <a16:colId xmlns:a16="http://schemas.microsoft.com/office/drawing/2014/main" xmlns="" val="819832770"/>
                    </a:ext>
                  </a:extLst>
                </a:gridCol>
                <a:gridCol w="1098490">
                  <a:extLst>
                    <a:ext uri="{9D8B030D-6E8A-4147-A177-3AD203B41FA5}">
                      <a16:colId xmlns:a16="http://schemas.microsoft.com/office/drawing/2014/main" xmlns="" val="3133155320"/>
                    </a:ext>
                  </a:extLst>
                </a:gridCol>
                <a:gridCol w="1004716">
                  <a:extLst>
                    <a:ext uri="{9D8B030D-6E8A-4147-A177-3AD203B41FA5}">
                      <a16:colId xmlns:a16="http://schemas.microsoft.com/office/drawing/2014/main" xmlns="" val="3127210860"/>
                    </a:ext>
                  </a:extLst>
                </a:gridCol>
                <a:gridCol w="964528">
                  <a:extLst>
                    <a:ext uri="{9D8B030D-6E8A-4147-A177-3AD203B41FA5}">
                      <a16:colId xmlns:a16="http://schemas.microsoft.com/office/drawing/2014/main" xmlns="" val="2477145273"/>
                    </a:ext>
                  </a:extLst>
                </a:gridCol>
                <a:gridCol w="1004716">
                  <a:extLst>
                    <a:ext uri="{9D8B030D-6E8A-4147-A177-3AD203B41FA5}">
                      <a16:colId xmlns:a16="http://schemas.microsoft.com/office/drawing/2014/main" xmlns="" val="1986730046"/>
                    </a:ext>
                  </a:extLst>
                </a:gridCol>
                <a:gridCol w="977923">
                  <a:extLst>
                    <a:ext uri="{9D8B030D-6E8A-4147-A177-3AD203B41FA5}">
                      <a16:colId xmlns:a16="http://schemas.microsoft.com/office/drawing/2014/main" xmlns="" val="941122127"/>
                    </a:ext>
                  </a:extLst>
                </a:gridCol>
              </a:tblGrid>
              <a:tr h="787659">
                <a:tc>
                  <a:txBody>
                    <a:bodyPr/>
                    <a:lstStyle/>
                    <a:p>
                      <a:pPr algn="l" fontAlgn="b"/>
                      <a:r>
                        <a:rPr lang="en-US" sz="1600" u="none" strike="noStrike">
                          <a:effectLst/>
                          <a:latin typeface="Arial" panose="020B0604020202020204" pitchFamily="34" charset="0"/>
                          <a:cs typeface="Arial" panose="020B0604020202020204" pitchFamily="34" charset="0"/>
                        </a:rPr>
                        <a:t>Programme</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Instruments/service</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latin typeface="Arial" panose="020B0604020202020204" pitchFamily="34" charset="0"/>
                          <a:cs typeface="Arial" panose="020B0604020202020204" pitchFamily="34" charset="0"/>
                        </a:rPr>
                        <a:t>2022/23</a:t>
                      </a:r>
                      <a:br>
                        <a:rPr lang="en-US" sz="1600" u="none" strike="noStrike">
                          <a:effectLst/>
                          <a:latin typeface="Arial" panose="020B0604020202020204" pitchFamily="34" charset="0"/>
                          <a:cs typeface="Arial" panose="020B0604020202020204" pitchFamily="34" charset="0"/>
                        </a:rPr>
                      </a:br>
                      <a:r>
                        <a:rPr lang="en-US" sz="1600" u="none" strike="noStrike">
                          <a:effectLst/>
                          <a:latin typeface="Arial" panose="020B0604020202020204" pitchFamily="34" charset="0"/>
                          <a:cs typeface="Arial" panose="020B0604020202020204" pitchFamily="34" charset="0"/>
                        </a:rPr>
                        <a:t>R'mil</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latin typeface="Arial" panose="020B0604020202020204" pitchFamily="34" charset="0"/>
                          <a:cs typeface="Arial" panose="020B0604020202020204" pitchFamily="34" charset="0"/>
                        </a:rPr>
                        <a:t>2023/24</a:t>
                      </a:r>
                      <a:br>
                        <a:rPr lang="en-US" sz="1600" u="none" strike="noStrike">
                          <a:effectLst/>
                          <a:latin typeface="Arial" panose="020B0604020202020204" pitchFamily="34" charset="0"/>
                          <a:cs typeface="Arial" panose="020B0604020202020204" pitchFamily="34" charset="0"/>
                        </a:rPr>
                      </a:br>
                      <a:r>
                        <a:rPr lang="en-US" sz="1600" u="none" strike="noStrike">
                          <a:effectLst/>
                          <a:latin typeface="Arial" panose="020B0604020202020204" pitchFamily="34" charset="0"/>
                          <a:cs typeface="Arial" panose="020B0604020202020204" pitchFamily="34" charset="0"/>
                        </a:rPr>
                        <a:t>R'mil</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latin typeface="Arial" panose="020B0604020202020204" pitchFamily="34" charset="0"/>
                          <a:cs typeface="Arial" panose="020B0604020202020204" pitchFamily="34" charset="0"/>
                        </a:rPr>
                        <a:t>2024/25</a:t>
                      </a:r>
                      <a:br>
                        <a:rPr lang="en-US" sz="1600" u="none" strike="noStrike">
                          <a:effectLst/>
                          <a:latin typeface="Arial" panose="020B0604020202020204" pitchFamily="34" charset="0"/>
                          <a:cs typeface="Arial" panose="020B0604020202020204" pitchFamily="34" charset="0"/>
                        </a:rPr>
                      </a:br>
                      <a:r>
                        <a:rPr lang="en-US" sz="1600" u="none" strike="noStrike">
                          <a:effectLst/>
                          <a:latin typeface="Arial" panose="020B0604020202020204" pitchFamily="34" charset="0"/>
                          <a:cs typeface="Arial" panose="020B0604020202020204" pitchFamily="34" charset="0"/>
                        </a:rPr>
                        <a:t>R'mil</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600" u="none" strike="noStrike">
                          <a:effectLst/>
                          <a:latin typeface="Arial" panose="020B0604020202020204" pitchFamily="34" charset="0"/>
                          <a:cs typeface="Arial" panose="020B0604020202020204" pitchFamily="34" charset="0"/>
                        </a:rPr>
                        <a:t>TOTAL</a:t>
                      </a:r>
                      <a:br>
                        <a:rPr lang="en-US" sz="1600" u="none" strike="noStrike">
                          <a:effectLst/>
                          <a:latin typeface="Arial" panose="020B0604020202020204" pitchFamily="34" charset="0"/>
                          <a:cs typeface="Arial" panose="020B0604020202020204" pitchFamily="34" charset="0"/>
                        </a:rPr>
                      </a:br>
                      <a:r>
                        <a:rPr lang="en-US" sz="1600" u="none" strike="noStrike">
                          <a:effectLst/>
                          <a:latin typeface="Arial" panose="020B0604020202020204" pitchFamily="34" charset="0"/>
                          <a:cs typeface="Arial" panose="020B0604020202020204" pitchFamily="34" charset="0"/>
                        </a:rPr>
                        <a:t>R'mil</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570820381"/>
                  </a:ext>
                </a:extLst>
              </a:tr>
              <a:tr h="1245935">
                <a:tc rowSpan="3">
                  <a:txBody>
                    <a:bodyPr/>
                    <a:lstStyle/>
                    <a:p>
                      <a:pPr algn="l" fontAlgn="ctr"/>
                      <a:r>
                        <a:rPr lang="en-US" sz="1600" b="1" u="none" strike="noStrike" dirty="0">
                          <a:effectLst/>
                          <a:latin typeface="Arial" panose="020B0604020202020204" pitchFamily="34" charset="0"/>
                          <a:cs typeface="Arial" panose="020B0604020202020204" pitchFamily="34" charset="0"/>
                        </a:rPr>
                        <a:t>Development Finance</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en-US" sz="1600" u="none" strike="noStrike">
                          <a:effectLst/>
                          <a:latin typeface="Arial" panose="020B0604020202020204" pitchFamily="34" charset="0"/>
                          <a:cs typeface="Arial" panose="020B0604020202020204" pitchFamily="34" charset="0"/>
                        </a:rPr>
                        <a:t>Number of start-up youth businesses supported financially and non-financially(Partially funded)- 10 000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dirty="0">
                          <a:effectLst/>
                          <a:latin typeface="Arial" panose="020B0604020202020204" pitchFamily="34" charset="0"/>
                          <a:cs typeface="Arial" panose="020B0604020202020204" pitchFamily="34" charset="0"/>
                        </a:rPr>
                        <a:t>Required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233.8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283.7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303.4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b="1" u="none" strike="noStrike" dirty="0">
                          <a:effectLst/>
                          <a:latin typeface="Arial" panose="020B0604020202020204" pitchFamily="34" charset="0"/>
                          <a:cs typeface="Arial" panose="020B0604020202020204" pitchFamily="34" charset="0"/>
                        </a:rPr>
                        <a:t>821.0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2050910508"/>
                  </a:ext>
                </a:extLst>
              </a:tr>
              <a:tr h="498374">
                <a:tc vMerge="1">
                  <a:txBody>
                    <a:bodyPr/>
                    <a:lstStyle/>
                    <a:p>
                      <a:endParaRPr lang="en-US"/>
                    </a:p>
                  </a:txBody>
                  <a:tcPr/>
                </a:tc>
                <a:tc>
                  <a:txBody>
                    <a:bodyPr/>
                    <a:lstStyle/>
                    <a:p>
                      <a:pPr algn="l" fontAlgn="b"/>
                      <a:r>
                        <a:rPr lang="en-US" sz="1600" u="none" strike="noStrike">
                          <a:effectLst/>
                          <a:latin typeface="Arial" panose="020B0604020202020204" pitchFamily="34" charset="0"/>
                          <a:cs typeface="Arial" panose="020B0604020202020204" pitchFamily="34" charset="0"/>
                        </a:rPr>
                        <a:t>Seda Gazelles programme</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latin typeface="Arial" panose="020B0604020202020204" pitchFamily="34" charset="0"/>
                          <a:cs typeface="Arial" panose="020B0604020202020204" pitchFamily="34" charset="0"/>
                        </a:rPr>
                        <a:t>Reprioritised</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29.8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30.0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a:effectLst/>
                          <a:latin typeface="Arial" panose="020B0604020202020204" pitchFamily="34" charset="0"/>
                          <a:cs typeface="Arial" panose="020B0604020202020204" pitchFamily="34" charset="0"/>
                        </a:rPr>
                        <a:t>31.4 </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b="1" u="none" strike="noStrike" dirty="0">
                          <a:effectLst/>
                          <a:latin typeface="Arial" panose="020B0604020202020204" pitchFamily="34" charset="0"/>
                          <a:cs typeface="Arial" panose="020B0604020202020204" pitchFamily="34" charset="0"/>
                        </a:rPr>
                        <a:t>91.3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950018798"/>
                  </a:ext>
                </a:extLst>
              </a:tr>
              <a:tr h="319629">
                <a:tc vMerge="1">
                  <a:txBody>
                    <a:bodyPr/>
                    <a:lstStyle/>
                    <a:p>
                      <a:endParaRPr lang="en-US"/>
                    </a:p>
                  </a:txBody>
                  <a:tcPr/>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latin typeface="Arial" panose="020B0604020202020204" pitchFamily="34" charset="0"/>
                          <a:cs typeface="Arial" panose="020B0604020202020204" pitchFamily="34" charset="0"/>
                        </a:rPr>
                        <a:t>Shortfall</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dirty="0">
                          <a:solidFill>
                            <a:srgbClr val="FF0000"/>
                          </a:solidFill>
                          <a:effectLst/>
                          <a:latin typeface="Arial" panose="020B0604020202020204" pitchFamily="34" charset="0"/>
                          <a:cs typeface="Arial" panose="020B0604020202020204" pitchFamily="34" charset="0"/>
                        </a:rPr>
                        <a:t>(204.0)</a:t>
                      </a:r>
                      <a:endParaRPr lang="en-US" sz="16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dirty="0">
                          <a:solidFill>
                            <a:srgbClr val="FF0000"/>
                          </a:solidFill>
                          <a:effectLst/>
                          <a:latin typeface="Arial" panose="020B0604020202020204" pitchFamily="34" charset="0"/>
                          <a:cs typeface="Arial" panose="020B0604020202020204" pitchFamily="34" charset="0"/>
                        </a:rPr>
                        <a:t>(253.7)</a:t>
                      </a:r>
                      <a:endParaRPr lang="en-US" sz="16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dirty="0">
                          <a:solidFill>
                            <a:srgbClr val="FF0000"/>
                          </a:solidFill>
                          <a:effectLst/>
                          <a:latin typeface="Arial" panose="020B0604020202020204" pitchFamily="34" charset="0"/>
                          <a:cs typeface="Arial" panose="020B0604020202020204" pitchFamily="34" charset="0"/>
                        </a:rPr>
                        <a:t>(272.0)</a:t>
                      </a:r>
                      <a:endParaRPr lang="en-US" sz="16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b="1" u="none" strike="noStrike" dirty="0">
                          <a:solidFill>
                            <a:srgbClr val="FF0000"/>
                          </a:solidFill>
                          <a:effectLst/>
                          <a:latin typeface="Arial" panose="020B0604020202020204" pitchFamily="34" charset="0"/>
                          <a:cs typeface="Arial" panose="020B0604020202020204" pitchFamily="34" charset="0"/>
                        </a:rPr>
                        <a:t>(729.7)</a:t>
                      </a:r>
                      <a:endParaRPr lang="en-US" sz="16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782860482"/>
                  </a:ext>
                </a:extLst>
              </a:tr>
              <a:tr h="639260">
                <a:tc rowSpan="2">
                  <a:txBody>
                    <a:bodyPr/>
                    <a:lstStyle/>
                    <a:p>
                      <a:pPr algn="l" fontAlgn="ctr"/>
                      <a:r>
                        <a:rPr lang="en-US" sz="1600" b="1" u="none" strike="noStrike" dirty="0">
                          <a:effectLst/>
                          <a:latin typeface="Arial" panose="020B0604020202020204" pitchFamily="34" charset="0"/>
                          <a:cs typeface="Arial" panose="020B0604020202020204" pitchFamily="34" charset="0"/>
                        </a:rPr>
                        <a:t>Enterprise Development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sv-SE" sz="1600" u="none" strike="noStrike">
                          <a:effectLst/>
                          <a:latin typeface="Arial" panose="020B0604020202020204" pitchFamily="34" charset="0"/>
                          <a:cs typeface="Arial" panose="020B0604020202020204" pitchFamily="34" charset="0"/>
                        </a:rPr>
                        <a:t>Seda/ sefa/CBDA merger- Unfunded</a:t>
                      </a:r>
                      <a:endParaRPr lang="sv-SE"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latin typeface="Arial" panose="020B0604020202020204" pitchFamily="34" charset="0"/>
                          <a:cs typeface="Arial" panose="020B0604020202020204" pitchFamily="34" charset="0"/>
                        </a:rPr>
                        <a:t>Not funded</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dirty="0">
                          <a:solidFill>
                            <a:srgbClr val="FF0000"/>
                          </a:solidFill>
                          <a:effectLst/>
                          <a:latin typeface="Arial" panose="020B0604020202020204" pitchFamily="34" charset="0"/>
                          <a:cs typeface="Arial" panose="020B0604020202020204" pitchFamily="34" charset="0"/>
                        </a:rPr>
                        <a:t>(6)</a:t>
                      </a:r>
                      <a:endParaRPr lang="en-US" sz="16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dirty="0">
                          <a:solidFill>
                            <a:srgbClr val="FF0000"/>
                          </a:solidFill>
                          <a:effectLst/>
                          <a:latin typeface="Arial" panose="020B0604020202020204" pitchFamily="34" charset="0"/>
                          <a:cs typeface="Arial" panose="020B0604020202020204" pitchFamily="34" charset="0"/>
                        </a:rPr>
                        <a:t>0 </a:t>
                      </a:r>
                      <a:endParaRPr lang="en-US" sz="16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u="none" strike="noStrike" dirty="0">
                          <a:solidFill>
                            <a:srgbClr val="FF0000"/>
                          </a:solidFill>
                          <a:effectLst/>
                          <a:latin typeface="Arial" panose="020B0604020202020204" pitchFamily="34" charset="0"/>
                          <a:cs typeface="Arial" panose="020B0604020202020204" pitchFamily="34" charset="0"/>
                        </a:rPr>
                        <a:t>0 </a:t>
                      </a:r>
                      <a:endParaRPr lang="en-US" sz="16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b="1" u="none" strike="noStrike" dirty="0">
                          <a:solidFill>
                            <a:srgbClr val="FF0000"/>
                          </a:solidFill>
                          <a:effectLst/>
                          <a:latin typeface="Arial" panose="020B0604020202020204" pitchFamily="34" charset="0"/>
                          <a:cs typeface="Arial" panose="020B0604020202020204" pitchFamily="34" charset="0"/>
                        </a:rPr>
                        <a:t>(6.3)</a:t>
                      </a:r>
                      <a:endParaRPr lang="en-US" sz="16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659220195"/>
                  </a:ext>
                </a:extLst>
              </a:tr>
              <a:tr h="1278517">
                <a:tc vMerge="1">
                  <a:txBody>
                    <a:bodyPr/>
                    <a:lstStyle/>
                    <a:p>
                      <a:endParaRPr lang="en-US"/>
                    </a:p>
                  </a:txBody>
                  <a:tcPr/>
                </a:tc>
                <a:tc>
                  <a:txBody>
                    <a:bodyPr/>
                    <a:lstStyle/>
                    <a:p>
                      <a:pPr algn="l" fontAlgn="b"/>
                      <a:r>
                        <a:rPr lang="en-US" sz="1600" u="none" strike="noStrike" dirty="0">
                          <a:effectLst/>
                          <a:latin typeface="Arial" panose="020B0604020202020204" pitchFamily="34" charset="0"/>
                          <a:cs typeface="Arial" panose="020B0604020202020204" pitchFamily="34" charset="0"/>
                        </a:rPr>
                        <a:t>Establishment of the Small Enterprise Ombud Service(Unfunded)- Unfunded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US" sz="1600" u="none" strike="noStrike">
                          <a:effectLst/>
                          <a:latin typeface="Arial" panose="020B0604020202020204" pitchFamily="34" charset="0"/>
                          <a:cs typeface="Arial" panose="020B0604020202020204" pitchFamily="34" charset="0"/>
                        </a:rPr>
                        <a:t>Not funded</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b="0" u="none" strike="noStrike" dirty="0">
                          <a:solidFill>
                            <a:srgbClr val="FF0000"/>
                          </a:solidFill>
                          <a:effectLst/>
                          <a:latin typeface="Arial" panose="020B0604020202020204" pitchFamily="34" charset="0"/>
                          <a:cs typeface="Arial" panose="020B0604020202020204" pitchFamily="34" charset="0"/>
                        </a:rPr>
                        <a:t>(3.5)</a:t>
                      </a:r>
                      <a:endParaRPr lang="en-US" sz="16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b="0" u="none" strike="noStrike">
                          <a:solidFill>
                            <a:srgbClr val="FF0000"/>
                          </a:solidFill>
                          <a:effectLst/>
                          <a:latin typeface="Arial" panose="020B0604020202020204" pitchFamily="34" charset="0"/>
                          <a:cs typeface="Arial" panose="020B0604020202020204" pitchFamily="34" charset="0"/>
                        </a:rPr>
                        <a:t>(20.7)</a:t>
                      </a:r>
                      <a:endParaRPr lang="en-US" sz="1600" b="0" i="0" u="none" strike="noStrike">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b="0" u="none" strike="noStrike" dirty="0">
                          <a:solidFill>
                            <a:srgbClr val="FF0000"/>
                          </a:solidFill>
                          <a:effectLst/>
                          <a:latin typeface="Arial" panose="020B0604020202020204" pitchFamily="34" charset="0"/>
                          <a:cs typeface="Arial" panose="020B0604020202020204" pitchFamily="34" charset="0"/>
                        </a:rPr>
                        <a:t>(22.9)</a:t>
                      </a:r>
                      <a:endParaRPr lang="en-US" sz="16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b="1" u="none" strike="noStrike" dirty="0">
                          <a:solidFill>
                            <a:srgbClr val="FF0000"/>
                          </a:solidFill>
                          <a:effectLst/>
                          <a:latin typeface="Arial" panose="020B0604020202020204" pitchFamily="34" charset="0"/>
                          <a:cs typeface="Arial" panose="020B0604020202020204" pitchFamily="34" charset="0"/>
                        </a:rPr>
                        <a:t>(47.1)</a:t>
                      </a:r>
                      <a:endParaRPr lang="en-US" sz="16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2835906696"/>
                  </a:ext>
                </a:extLst>
              </a:tr>
              <a:tr h="639260">
                <a:tc>
                  <a:txBody>
                    <a:bodyPr/>
                    <a:lstStyle/>
                    <a:p>
                      <a:pPr algn="l" fontAlgn="t"/>
                      <a:r>
                        <a:rPr lang="en-US" sz="1600" u="none" strike="noStrike">
                          <a:effectLst/>
                          <a:latin typeface="Arial" panose="020B0604020202020204" pitchFamily="34" charset="0"/>
                          <a:cs typeface="Arial" panose="020B0604020202020204" pitchFamily="34" charset="0"/>
                        </a:rPr>
                        <a:t>Total funding shortfall</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b="1" u="none" strike="noStrike" dirty="0">
                          <a:solidFill>
                            <a:srgbClr val="FF0000"/>
                          </a:solidFill>
                          <a:effectLst/>
                          <a:latin typeface="Arial" panose="020B0604020202020204" pitchFamily="34" charset="0"/>
                          <a:cs typeface="Arial" panose="020B0604020202020204" pitchFamily="34" charset="0"/>
                        </a:rPr>
                        <a:t>(214)</a:t>
                      </a:r>
                      <a:endParaRPr lang="en-US" sz="16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b="1" u="none" strike="noStrike" dirty="0">
                          <a:solidFill>
                            <a:srgbClr val="FF0000"/>
                          </a:solidFill>
                          <a:effectLst/>
                          <a:latin typeface="Arial" panose="020B0604020202020204" pitchFamily="34" charset="0"/>
                          <a:cs typeface="Arial" panose="020B0604020202020204" pitchFamily="34" charset="0"/>
                        </a:rPr>
                        <a:t>(274)</a:t>
                      </a:r>
                      <a:endParaRPr lang="en-US" sz="16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b="1" u="none" strike="noStrike" dirty="0">
                          <a:solidFill>
                            <a:srgbClr val="FF0000"/>
                          </a:solidFill>
                          <a:effectLst/>
                          <a:latin typeface="Arial" panose="020B0604020202020204" pitchFamily="34" charset="0"/>
                          <a:cs typeface="Arial" panose="020B0604020202020204" pitchFamily="34" charset="0"/>
                        </a:rPr>
                        <a:t>(295)</a:t>
                      </a:r>
                      <a:endParaRPr lang="en-US" sz="16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US" sz="1600" b="1" u="none" strike="noStrike" dirty="0">
                          <a:solidFill>
                            <a:srgbClr val="FF0000"/>
                          </a:solidFill>
                          <a:effectLst/>
                          <a:latin typeface="Arial" panose="020B0604020202020204" pitchFamily="34" charset="0"/>
                          <a:cs typeface="Arial" panose="020B0604020202020204" pitchFamily="34" charset="0"/>
                        </a:rPr>
                        <a:t>(783.1)</a:t>
                      </a:r>
                      <a:endParaRPr lang="en-US" sz="16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4106030840"/>
                  </a:ext>
                </a:extLst>
              </a:tr>
            </a:tbl>
          </a:graphicData>
        </a:graphic>
      </p:graphicFrame>
    </p:spTree>
    <p:extLst>
      <p:ext uri="{BB962C8B-B14F-4D97-AF65-F5344CB8AC3E}">
        <p14:creationId xmlns:p14="http://schemas.microsoft.com/office/powerpoint/2010/main" xmlns="" val="564790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39559" y="304800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3351919"/>
            <a:ext cx="8839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rPr>
              <a:t>2 (A) PART A: OUR MANDATE</a:t>
            </a:r>
            <a:endParaRPr kumimoji="0" lang="en-ZA" sz="2800" b="1" i="0" u="none" strike="noStrike" kern="1200" cap="none" spc="0" normalizeH="0" baseline="0" noProof="0" dirty="0">
              <a:ln>
                <a:noFill/>
              </a:ln>
              <a:solidFill>
                <a:prstClr val="white"/>
              </a:solidFill>
              <a:effectLst/>
              <a:uLnTx/>
              <a:uFillTx/>
              <a:latin typeface="Arial" panose="020B0604020202020204" pitchFamily="34" charset="0"/>
              <a:cs typeface="Arial" pitchFamily="34" charset="0"/>
            </a:endParaRPr>
          </a:p>
        </p:txBody>
      </p:sp>
      <p:pic>
        <p:nvPicPr>
          <p:cNvPr id="9" name="Picture 8">
            <a:extLst>
              <a:ext uri="{FF2B5EF4-FFF2-40B4-BE49-F238E27FC236}">
                <a16:creationId xmlns:a16="http://schemas.microsoft.com/office/drawing/2014/main" xmlns="" id="{4BF9FDAC-E202-446B-AC50-9713EE7535F3}"/>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4E344C83-8714-4C40-884F-569D6F82BCB4}"/>
              </a:ext>
            </a:extLst>
          </p:cNvPr>
          <p:cNvSpPr>
            <a:spLocks noGrp="1"/>
          </p:cNvSpPr>
          <p:nvPr>
            <p:ph type="sldNum" sz="quarter" idx="2"/>
          </p:nvPr>
        </p:nvSpPr>
        <p:spPr>
          <a:xfrm>
            <a:off x="8534400" y="6416675"/>
            <a:ext cx="533400" cy="365125"/>
          </a:xfrm>
        </p:spPr>
        <p:txBody>
          <a:bodyPr anchor="ctr"/>
          <a:lstStyle/>
          <a:p>
            <a:pPr algn="ctr"/>
            <a:r>
              <a:rPr lang="en-US" dirty="0">
                <a:solidFill>
                  <a:schemeClr val="bg1"/>
                </a:solidFill>
                <a:latin typeface="+mn-ea"/>
              </a:rPr>
              <a:t>5</a:t>
            </a:r>
          </a:p>
        </p:txBody>
      </p:sp>
    </p:spTree>
    <p:extLst>
      <p:ext uri="{BB962C8B-B14F-4D97-AF65-F5344CB8AC3E}">
        <p14:creationId xmlns:p14="http://schemas.microsoft.com/office/powerpoint/2010/main" xmlns="" val="56652247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1489E63-318B-FE40-9593-01945EE2D130}"/>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7" name="AutoShape 3">
            <a:extLst>
              <a:ext uri="{FF2B5EF4-FFF2-40B4-BE49-F238E27FC236}">
                <a16:creationId xmlns:a16="http://schemas.microsoft.com/office/drawing/2014/main" xmlns="" id="{A165AF32-B7EF-45E7-B045-AB550858A6A4}"/>
              </a:ext>
            </a:extLst>
          </p:cNvPr>
          <p:cNvSpPr/>
          <p:nvPr/>
        </p:nvSpPr>
        <p:spPr>
          <a:xfrm>
            <a:off x="10309" y="0"/>
            <a:ext cx="9140400" cy="932400"/>
          </a:xfrm>
          <a:prstGeom prst="rect">
            <a:avLst/>
          </a:prstGeom>
          <a:solidFill>
            <a:srgbClr val="00764B"/>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31090" y="105904"/>
            <a:ext cx="9136206"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rPr>
              <a:t>6. Implications of National Treasury Budget Reductions over MTEF</a:t>
            </a:r>
            <a:endParaRPr kumimoji="0" lang="en-ZA" sz="2400" b="1" i="0" u="none" strike="noStrike" kern="1200" cap="small" spc="0" normalizeH="0" baseline="0" noProof="0" dirty="0">
              <a:ln>
                <a:noFill/>
              </a:ln>
              <a:solidFill>
                <a:prstClr val="white"/>
              </a:solidFill>
              <a:effectLst/>
              <a:uLnTx/>
              <a:uFillTx/>
              <a:latin typeface="Arial" panose="020B0604020202020204" pitchFamily="34" charset="0"/>
              <a:cs typeface="Arial" pitchFamily="34" charset="0"/>
            </a:endParaRPr>
          </a:p>
        </p:txBody>
      </p:sp>
      <p:sp>
        <p:nvSpPr>
          <p:cNvPr id="15" name="Slide Number Placeholder 1">
            <a:extLst>
              <a:ext uri="{FF2B5EF4-FFF2-40B4-BE49-F238E27FC236}">
                <a16:creationId xmlns:a16="http://schemas.microsoft.com/office/drawing/2014/main" xmlns="" id="{53CDB6E4-927D-5E4C-AEDF-CCF7780A43C1}"/>
              </a:ext>
            </a:extLst>
          </p:cNvPr>
          <p:cNvSpPr>
            <a:spLocks noGrp="1"/>
          </p:cNvSpPr>
          <p:nvPr>
            <p:ph type="sldNum" sz="quarter" idx="2"/>
          </p:nvPr>
        </p:nvSpPr>
        <p:spPr>
          <a:xfrm>
            <a:off x="8534400" y="6400800"/>
            <a:ext cx="5334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cs typeface="Arial" pitchFamily="34" charset="0"/>
              </a:rPr>
              <a:t>55</a:t>
            </a:r>
          </a:p>
        </p:txBody>
      </p:sp>
      <p:sp>
        <p:nvSpPr>
          <p:cNvPr id="2" name="TextBox 1">
            <a:extLst>
              <a:ext uri="{FF2B5EF4-FFF2-40B4-BE49-F238E27FC236}">
                <a16:creationId xmlns:a16="http://schemas.microsoft.com/office/drawing/2014/main" xmlns="" id="{E77BA1D5-D981-4154-A065-CD2FBD1F4A95}"/>
              </a:ext>
            </a:extLst>
          </p:cNvPr>
          <p:cNvSpPr txBox="1"/>
          <p:nvPr/>
        </p:nvSpPr>
        <p:spPr>
          <a:xfrm>
            <a:off x="98755" y="1088984"/>
            <a:ext cx="8876516" cy="2862322"/>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cs typeface="Arial" pitchFamily="34" charset="0"/>
              </a:rPr>
              <a:t>Programmes</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rPr>
              <a:t> and targets will have to be scaled down in line with reductions, which will have an impact on MTSF Targets/ Ministers Performance agreement.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rPr>
              <a:t>Organisational structure might not be adequately resourced.</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rPr>
              <a:t>Goods and services further reductions might impact operations, the budget is already constrained due to the reprioritisation.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8024342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0E7778-F7E3-8C4D-BF39-4574A672267C}"/>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4" name="AutoShape 3">
            <a:extLst>
              <a:ext uri="{FF2B5EF4-FFF2-40B4-BE49-F238E27FC236}">
                <a16:creationId xmlns:a16="http://schemas.microsoft.com/office/drawing/2014/main" xmlns="" id="{3302AE52-5E02-8549-8735-9BBF82234B02}"/>
              </a:ext>
            </a:extLst>
          </p:cNvPr>
          <p:cNvSpPr/>
          <p:nvPr/>
        </p:nvSpPr>
        <p:spPr>
          <a:xfrm>
            <a:off x="1921" y="0"/>
            <a:ext cx="9140400" cy="93240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936774" y="254481"/>
            <a:ext cx="8233442" cy="461665"/>
          </a:xfrm>
          <a:prstGeom prst="rect">
            <a:avLst/>
          </a:prstGeom>
          <a:noFill/>
        </p:spPr>
        <p:txBody>
          <a:bodyPr wrap="square" rtlCol="0">
            <a:spAutoFit/>
          </a:bodyPr>
          <a:lstStyle/>
          <a:p>
            <a:pPr algn="r"/>
            <a:r>
              <a:rPr lang="en-US" sz="2400" b="1" cap="small" dirty="0">
                <a:solidFill>
                  <a:prstClr val="white"/>
                </a:solidFill>
                <a:latin typeface="Arial" panose="020B0604020202020204" pitchFamily="34" charset="0"/>
              </a:rPr>
              <a:t>7. Recommendation</a:t>
            </a:r>
            <a:endParaRPr lang="en-ZA" sz="2400" b="1" cap="small"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60</a:t>
            </a:r>
          </a:p>
        </p:txBody>
      </p:sp>
      <p:sp>
        <p:nvSpPr>
          <p:cNvPr id="2" name="TextBox 1">
            <a:extLst>
              <a:ext uri="{FF2B5EF4-FFF2-40B4-BE49-F238E27FC236}">
                <a16:creationId xmlns:a16="http://schemas.microsoft.com/office/drawing/2014/main" xmlns="" id="{5288A669-ADC4-4D9A-9727-95CA20D2511E}"/>
              </a:ext>
            </a:extLst>
          </p:cNvPr>
          <p:cNvSpPr txBox="1"/>
          <p:nvPr/>
        </p:nvSpPr>
        <p:spPr>
          <a:xfrm>
            <a:off x="0" y="993437"/>
            <a:ext cx="9170216" cy="1703030"/>
          </a:xfrm>
          <a:prstGeom prst="rect">
            <a:avLst/>
          </a:prstGeom>
          <a:noFill/>
        </p:spPr>
        <p:txBody>
          <a:bodyPr wrap="square" rtlCol="0">
            <a:spAutoFit/>
          </a:bodyPr>
          <a:lstStyle/>
          <a:p>
            <a:pPr>
              <a:lnSpc>
                <a:spcPct val="150000"/>
              </a:lnSpc>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rPr>
              <a:t>It is recommended that the Portfolio Committee on Small Business Development adopts the 2022/23 Annual Performance Plan of the Department of Small Business Development.</a:t>
            </a:r>
          </a:p>
          <a:p>
            <a:pPr>
              <a:lnSpc>
                <a:spcPct val="150000"/>
              </a:lnSpc>
            </a:pP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225424356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8912567E-887B-4CFF-9A15-A3C36FBE7AC5}"/>
              </a:ext>
            </a:extLst>
          </p:cNvPr>
          <p:cNvSpPr txBox="1"/>
          <p:nvPr/>
        </p:nvSpPr>
        <p:spPr>
          <a:xfrm>
            <a:off x="4191000" y="30690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a:t>
            </a:r>
          </a:p>
        </p:txBody>
      </p:sp>
      <p:pic>
        <p:nvPicPr>
          <p:cNvPr id="4" name="Picture 3" descr="A picture containing text&#10;&#10;Description automatically generated">
            <a:extLst>
              <a:ext uri="{FF2B5EF4-FFF2-40B4-BE49-F238E27FC236}">
                <a16:creationId xmlns:a16="http://schemas.microsoft.com/office/drawing/2014/main" xmlns="" id="{8DAC9C7B-DAAB-4E7B-943F-0E61D4F156E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xmlns="" id="{6714F1BC-B53E-4B3D-A7F8-A3A7860E76A4}"/>
              </a:ext>
            </a:extLst>
          </p:cNvPr>
          <p:cNvSpPr txBox="1"/>
          <p:nvPr/>
        </p:nvSpPr>
        <p:spPr>
          <a:xfrm>
            <a:off x="3124200" y="1295400"/>
            <a:ext cx="4572000" cy="720000"/>
          </a:xfrm>
          <a:prstGeom prst="rect">
            <a:avLst/>
          </a:prstGeom>
        </p:spPr>
        <p:txBody>
          <a:bodyPr wrap="square" lIns="0" tIns="0" rIns="0" bIns="0" rtlCol="0" anchor="ctr">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a:t>
            </a:r>
          </a:p>
        </p:txBody>
      </p:sp>
    </p:spTree>
    <p:extLst>
      <p:ext uri="{BB962C8B-B14F-4D97-AF65-F5344CB8AC3E}">
        <p14:creationId xmlns:p14="http://schemas.microsoft.com/office/powerpoint/2010/main" xmlns="" val="182352740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a:extLst>
              <a:ext uri="{FF2B5EF4-FFF2-40B4-BE49-F238E27FC236}">
                <a16:creationId xmlns:a16="http://schemas.microsoft.com/office/drawing/2014/main" xmlns="" id="{B67C6877-A4FE-EA42-A73D-91970F6BA4EE}"/>
              </a:ext>
            </a:extLst>
          </p:cNvPr>
          <p:cNvSpPr/>
          <p:nvPr/>
        </p:nvSpPr>
        <p:spPr>
          <a:xfrm>
            <a:off x="1921" y="0"/>
            <a:ext cx="9140400" cy="932400"/>
          </a:xfrm>
          <a:prstGeom prst="rect">
            <a:avLst/>
          </a:prstGeom>
          <a:solidFill>
            <a:srgbClr val="00764B"/>
          </a:solidFill>
        </p:spPr>
      </p:sp>
      <p:pic>
        <p:nvPicPr>
          <p:cNvPr id="4" name="Picture 3" descr="A picture containing text&#10;&#10;Description automatically generated">
            <a:extLst>
              <a:ext uri="{FF2B5EF4-FFF2-40B4-BE49-F238E27FC236}">
                <a16:creationId xmlns:a16="http://schemas.microsoft.com/office/drawing/2014/main" xmlns="" id="{812D6754-D395-448B-973E-B43310F5003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7039377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itchFamily="34" charset="0"/>
                <a:ea typeface="+mn-ea"/>
                <a:cs typeface="Arial" pitchFamily="34" charset="0"/>
                <a:sym typeface="Calibri"/>
              </a:rPr>
              <a:t>Relevant legislative and policy mandates</a:t>
            </a:r>
          </a:p>
        </p:txBody>
      </p:sp>
      <p:pic>
        <p:nvPicPr>
          <p:cNvPr id="6" name="Picture 5">
            <a:extLst>
              <a:ext uri="{FF2B5EF4-FFF2-40B4-BE49-F238E27FC236}">
                <a16:creationId xmlns:a16="http://schemas.microsoft.com/office/drawing/2014/main" xmlns="" id="{084C3580-A179-4939-B4FD-BC8BF7BC0857}"/>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9DD37A37-DD81-4F4E-96F1-A1618F826A49}"/>
              </a:ext>
            </a:extLst>
          </p:cNvPr>
          <p:cNvSpPr>
            <a:spLocks noGrp="1"/>
          </p:cNvSpPr>
          <p:nvPr>
            <p:ph type="sldNum" sz="quarter" idx="2"/>
          </p:nvPr>
        </p:nvSpPr>
        <p:spPr>
          <a:xfrm>
            <a:off x="8534400" y="6416675"/>
            <a:ext cx="533400" cy="365125"/>
          </a:xfrm>
        </p:spPr>
        <p:txBody>
          <a:bodyPr anchor="ctr"/>
          <a:lstStyle/>
          <a:p>
            <a:pPr algn="ctr"/>
            <a:r>
              <a:rPr lang="en-US" dirty="0">
                <a:solidFill>
                  <a:schemeClr val="bg1"/>
                </a:solidFill>
                <a:latin typeface="+mn-ea"/>
              </a:rPr>
              <a:t>6</a:t>
            </a:r>
          </a:p>
        </p:txBody>
      </p:sp>
      <p:graphicFrame>
        <p:nvGraphicFramePr>
          <p:cNvPr id="11" name="Table 10">
            <a:extLst>
              <a:ext uri="{FF2B5EF4-FFF2-40B4-BE49-F238E27FC236}">
                <a16:creationId xmlns:a16="http://schemas.microsoft.com/office/drawing/2014/main" xmlns="" id="{B116B77B-663E-4909-A55A-F91488FEE2BE}"/>
              </a:ext>
            </a:extLst>
          </p:cNvPr>
          <p:cNvGraphicFramePr>
            <a:graphicFrameLocks noGrp="1"/>
          </p:cNvGraphicFramePr>
          <p:nvPr>
            <p:extLst>
              <p:ext uri="{D42A27DB-BD31-4B8C-83A1-F6EECF244321}">
                <p14:modId xmlns:p14="http://schemas.microsoft.com/office/powerpoint/2010/main" xmlns="" val="2175514267"/>
              </p:ext>
            </p:extLst>
          </p:nvPr>
        </p:nvGraphicFramePr>
        <p:xfrm>
          <a:off x="57238" y="789895"/>
          <a:ext cx="9010562" cy="5563212"/>
        </p:xfrm>
        <a:graphic>
          <a:graphicData uri="http://schemas.openxmlformats.org/drawingml/2006/table">
            <a:tbl>
              <a:tblPr firstRow="1" firstCol="1" bandRow="1"/>
              <a:tblGrid>
                <a:gridCol w="2755721">
                  <a:extLst>
                    <a:ext uri="{9D8B030D-6E8A-4147-A177-3AD203B41FA5}">
                      <a16:colId xmlns:a16="http://schemas.microsoft.com/office/drawing/2014/main" xmlns="" val="20000"/>
                    </a:ext>
                  </a:extLst>
                </a:gridCol>
                <a:gridCol w="6254841">
                  <a:extLst>
                    <a:ext uri="{9D8B030D-6E8A-4147-A177-3AD203B41FA5}">
                      <a16:colId xmlns:a16="http://schemas.microsoft.com/office/drawing/2014/main" xmlns="" val="20001"/>
                    </a:ext>
                  </a:extLst>
                </a:gridCol>
              </a:tblGrid>
              <a:tr h="31255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400" b="1" cap="small" baseline="0" dirty="0">
                          <a:effectLst/>
                          <a:latin typeface="Arial Narrow" panose="020B0606020202030204" pitchFamily="34" charset="0"/>
                          <a:ea typeface="Calibri" panose="020F0502020204030204" pitchFamily="34" charset="0"/>
                          <a:cs typeface="Times New Roman" panose="02020603050405020304" pitchFamily="18" charset="0"/>
                        </a:rPr>
                        <a:t>Legislation and Policy</a:t>
                      </a:r>
                      <a:endParaRPr lang="en-ZA" sz="14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400" b="1" cap="small" baseline="0" dirty="0">
                          <a:effectLst/>
                          <a:latin typeface="Arial Narrow" panose="020B0606020202030204" pitchFamily="34" charset="0"/>
                          <a:ea typeface="Calibri" panose="020F0502020204030204" pitchFamily="34" charset="0"/>
                          <a:cs typeface="Times New Roman" panose="02020603050405020304" pitchFamily="18" charset="0"/>
                        </a:rPr>
                        <a:t>Mandate and Primary outputs</a:t>
                      </a:r>
                      <a:endParaRPr lang="en-ZA" sz="14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xmlns="" val="10000"/>
                  </a:ext>
                </a:extLst>
              </a:tr>
              <a:tr h="35410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cap="none" normalizeH="0" baseline="0" dirty="0">
                          <a:latin typeface="Arial Narrow" panose="020B0606020202030204" pitchFamily="34" charset="0"/>
                          <a:cs typeface="Arial" panose="020B0604020202020204" pitchFamily="34" charset="0"/>
                        </a:rPr>
                        <a:t>Business Act, 1991 (Act No. 71 of 1991)</a:t>
                      </a:r>
                      <a:endParaRPr lang="en-ZA" sz="1200"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200" b="0" dirty="0">
                          <a:latin typeface="Arial Narrow" panose="020B0606020202030204" pitchFamily="34" charset="0"/>
                          <a:cs typeface="Arial" panose="020B0604020202020204" pitchFamily="34" charset="0"/>
                        </a:rPr>
                        <a:t>To repeal or amend certain laws regarding the licensing and carrying on of businesses, and shop hours;</a:t>
                      </a: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3858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National Small Enterprise Act 1996,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(No.102 of 1996), as amended.</a:t>
                      </a:r>
                      <a:endParaRPr lang="en-ZA" sz="1200"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To develop, support and promote small enterprises to ensure their growth and sustainability.</a:t>
                      </a: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48899441"/>
                  </a:ext>
                </a:extLst>
              </a:tr>
              <a:tr h="560136">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Section 3 (d) of the Industrial Development</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Corporation Act, No.22 of 1940 (IDC Act).</a:t>
                      </a:r>
                      <a:endParaRPr lang="en-ZA"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To provide access to finance to Survivalist, Micro, Small and Medium businesses throughout South Africa.</a:t>
                      </a: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56127920"/>
                  </a:ext>
                </a:extLst>
              </a:tr>
              <a:tr h="605521">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Co-operatives Development Act, 2005</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(No. 14 of 2005), as amended</a:t>
                      </a:r>
                      <a:endParaRPr lang="en-ZA"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To provide for the formation and registration of Co-operatives; the establishment of a Co-operatives Advisory Board; the winding up of Cooperatives; the repeal of Act 91 of 1981; and matters connected therewith.</a:t>
                      </a: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80396752"/>
                  </a:ext>
                </a:extLst>
              </a:tr>
              <a:tr h="2188700">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Co-operatives Development Policy for South Africa (2004)</a:t>
                      </a:r>
                      <a:endParaRPr lang="en-ZA"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The Act seeks to achieve the following outputs, amongst others:</a:t>
                      </a:r>
                    </a:p>
                    <a:p>
                      <a:pPr marL="171450" lvl="0" indent="-171450" algn="l">
                        <a:lnSpc>
                          <a:spcPct val="150000"/>
                        </a:lnSpc>
                        <a:spcAft>
                          <a:spcPts val="0"/>
                        </a:spcAft>
                        <a:buFont typeface="Arial" panose="020B0604020202020204" pitchFamily="34" charset="0"/>
                        <a:buChar char="•"/>
                      </a:pPr>
                      <a:r>
                        <a:rPr lang="en-US" sz="1200" dirty="0">
                          <a:effectLst/>
                          <a:latin typeface="Arial Narrow" panose="020B0606020202030204" pitchFamily="34" charset="0"/>
                          <a:cs typeface="Times New Roman" panose="02020603050405020304" pitchFamily="18" charset="0"/>
                        </a:rPr>
                        <a:t>To create an enabling environment for Co-operative enterprises which reduces the disparities between urban and rural businesses and is conducive to entrepreneurship.</a:t>
                      </a:r>
                    </a:p>
                    <a:p>
                      <a:pPr marL="171450" lvl="0" indent="-171450" algn="l">
                        <a:lnSpc>
                          <a:spcPct val="150000"/>
                        </a:lnSpc>
                        <a:spcAft>
                          <a:spcPts val="0"/>
                        </a:spcAft>
                        <a:buFont typeface="Arial" panose="020B0604020202020204" pitchFamily="34" charset="0"/>
                        <a:buChar char="•"/>
                      </a:pPr>
                      <a:r>
                        <a:rPr lang="en-US" sz="1200" dirty="0">
                          <a:effectLst/>
                          <a:latin typeface="Arial Narrow" panose="020B0606020202030204" pitchFamily="34" charset="0"/>
                          <a:cs typeface="Times New Roman" panose="02020603050405020304" pitchFamily="18" charset="0"/>
                        </a:rPr>
                        <a:t>Promote the development of economically sustainable Co-operatives that will significantly contribute to the country’s economic growth.</a:t>
                      </a:r>
                    </a:p>
                    <a:p>
                      <a:pPr marL="171450" lvl="0" indent="-171450" algn="l">
                        <a:lnSpc>
                          <a:spcPct val="150000"/>
                        </a:lnSpc>
                        <a:spcAft>
                          <a:spcPts val="0"/>
                        </a:spcAft>
                        <a:buFont typeface="Arial" panose="020B0604020202020204" pitchFamily="34" charset="0"/>
                        <a:buChar char="•"/>
                      </a:pPr>
                      <a:r>
                        <a:rPr lang="en-US" sz="1200" dirty="0">
                          <a:effectLst/>
                          <a:latin typeface="Arial Narrow" panose="020B0606020202030204" pitchFamily="34" charset="0"/>
                          <a:cs typeface="Times New Roman" panose="02020603050405020304" pitchFamily="18" charset="0"/>
                        </a:rPr>
                        <a:t>To increase the number and variety of economic enterprises operating in the formal economy.</a:t>
                      </a:r>
                    </a:p>
                    <a:p>
                      <a:pPr marL="171450" lvl="0" indent="-171450" algn="l">
                        <a:lnSpc>
                          <a:spcPct val="150000"/>
                        </a:lnSpc>
                        <a:spcAft>
                          <a:spcPts val="0"/>
                        </a:spcAft>
                        <a:buFont typeface="Arial" panose="020B0604020202020204" pitchFamily="34" charset="0"/>
                        <a:buChar char="•"/>
                      </a:pPr>
                      <a:r>
                        <a:rPr lang="en-US" sz="1200" dirty="0">
                          <a:effectLst/>
                          <a:latin typeface="Arial Narrow" panose="020B0606020202030204" pitchFamily="34" charset="0"/>
                          <a:cs typeface="Times New Roman" panose="02020603050405020304" pitchFamily="18" charset="0"/>
                        </a:rPr>
                        <a:t>To increase the competitiveness of the Co-operative sector so that it is better able to take advantage of opportunities emerging in national, African and international markets.</a:t>
                      </a: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6715901"/>
                  </a:ext>
                </a:extLst>
              </a:tr>
              <a:tr h="89026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rPr>
                        <a:t>Co-operative Amendment Act, No 6 of 2013.</a:t>
                      </a:r>
                      <a:endParaRPr lang="en-ZA" sz="12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200" dirty="0">
                          <a:effectLst/>
                          <a:latin typeface="Arial Narrow" panose="020B0606020202030204" pitchFamily="34" charset="0"/>
                          <a:cs typeface="Times New Roman" panose="02020603050405020304" pitchFamily="18" charset="0"/>
                        </a:rPr>
                        <a:t>To provide for the establishment, composition and functions of the Co-operatives Tribunal; to ensure compliance with the principles of intergovernmental relations; to provide for intergovernmental relations within the Co-operatives sector; and to provide for the substitution of the long title and the Preamble.</a:t>
                      </a:r>
                      <a:endParaRPr lang="en-ZA" sz="12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72300532"/>
                  </a:ext>
                </a:extLst>
              </a:tr>
            </a:tbl>
          </a:graphicData>
        </a:graphic>
      </p:graphicFrame>
    </p:spTree>
    <p:extLst>
      <p:ext uri="{BB962C8B-B14F-4D97-AF65-F5344CB8AC3E}">
        <p14:creationId xmlns:p14="http://schemas.microsoft.com/office/powerpoint/2010/main" xmlns="" val="50886011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itchFamily="34" charset="0"/>
                <a:ea typeface="+mn-ea"/>
                <a:cs typeface="Arial" pitchFamily="34" charset="0"/>
                <a:sym typeface="Calibri"/>
              </a:rPr>
              <a:t>Institutional Policies and Strategies</a:t>
            </a:r>
          </a:p>
        </p:txBody>
      </p:sp>
      <p:pic>
        <p:nvPicPr>
          <p:cNvPr id="6" name="Picture 5">
            <a:extLst>
              <a:ext uri="{FF2B5EF4-FFF2-40B4-BE49-F238E27FC236}">
                <a16:creationId xmlns:a16="http://schemas.microsoft.com/office/drawing/2014/main" xmlns="" id="{FDE001C4-A80F-4F16-9C57-4000B1BBB5F2}"/>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9" name="Slide Number Placeholder 1">
            <a:extLst>
              <a:ext uri="{FF2B5EF4-FFF2-40B4-BE49-F238E27FC236}">
                <a16:creationId xmlns:a16="http://schemas.microsoft.com/office/drawing/2014/main" xmlns="" id="{1E5D6E28-8358-4A95-9700-88B442058EEB}"/>
              </a:ext>
            </a:extLst>
          </p:cNvPr>
          <p:cNvSpPr>
            <a:spLocks noGrp="1"/>
          </p:cNvSpPr>
          <p:nvPr>
            <p:ph type="sldNum" sz="quarter" idx="2"/>
          </p:nvPr>
        </p:nvSpPr>
        <p:spPr>
          <a:xfrm>
            <a:off x="8534400" y="6416675"/>
            <a:ext cx="533400" cy="365125"/>
          </a:xfrm>
        </p:spPr>
        <p:txBody>
          <a:bodyPr anchor="ctr"/>
          <a:lstStyle/>
          <a:p>
            <a:pPr algn="ctr"/>
            <a:r>
              <a:rPr lang="en-US" dirty="0">
                <a:solidFill>
                  <a:schemeClr val="bg1"/>
                </a:solidFill>
                <a:latin typeface="+mn-ea"/>
              </a:rPr>
              <a:t>7</a:t>
            </a:r>
          </a:p>
        </p:txBody>
      </p:sp>
      <p:graphicFrame>
        <p:nvGraphicFramePr>
          <p:cNvPr id="11" name="Table 10">
            <a:extLst>
              <a:ext uri="{FF2B5EF4-FFF2-40B4-BE49-F238E27FC236}">
                <a16:creationId xmlns:a16="http://schemas.microsoft.com/office/drawing/2014/main" xmlns="" id="{BFB034FC-2EB6-46F5-9C13-D06F65666DC1}"/>
              </a:ext>
            </a:extLst>
          </p:cNvPr>
          <p:cNvGraphicFramePr>
            <a:graphicFrameLocks noGrp="1"/>
          </p:cNvGraphicFramePr>
          <p:nvPr>
            <p:extLst>
              <p:ext uri="{D42A27DB-BD31-4B8C-83A1-F6EECF244321}">
                <p14:modId xmlns:p14="http://schemas.microsoft.com/office/powerpoint/2010/main" xmlns="" val="1640149884"/>
              </p:ext>
            </p:extLst>
          </p:nvPr>
        </p:nvGraphicFramePr>
        <p:xfrm>
          <a:off x="5576" y="829945"/>
          <a:ext cx="9138424" cy="5661660"/>
        </p:xfrm>
        <a:graphic>
          <a:graphicData uri="http://schemas.openxmlformats.org/drawingml/2006/table">
            <a:tbl>
              <a:tblPr firstRow="1" firstCol="1" bandRow="1"/>
              <a:tblGrid>
                <a:gridCol w="2596172">
                  <a:extLst>
                    <a:ext uri="{9D8B030D-6E8A-4147-A177-3AD203B41FA5}">
                      <a16:colId xmlns:a16="http://schemas.microsoft.com/office/drawing/2014/main" xmlns="" val="20000"/>
                    </a:ext>
                  </a:extLst>
                </a:gridCol>
                <a:gridCol w="6542252">
                  <a:extLst>
                    <a:ext uri="{9D8B030D-6E8A-4147-A177-3AD203B41FA5}">
                      <a16:colId xmlns:a16="http://schemas.microsoft.com/office/drawing/2014/main" xmlns="" val="20001"/>
                    </a:ext>
                  </a:extLst>
                </a:gridCol>
              </a:tblGrid>
              <a:tr h="20533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Aft>
                          <a:spcPts val="0"/>
                        </a:spcAft>
                      </a:pPr>
                      <a:r>
                        <a:rPr lang="en-ZA" sz="1400" b="1" cap="small" baseline="0" dirty="0">
                          <a:effectLst/>
                          <a:latin typeface="Arial Narrow" panose="020B0606020202030204" pitchFamily="34" charset="0"/>
                          <a:ea typeface="Calibri" panose="020F0502020204030204" pitchFamily="34" charset="0"/>
                          <a:cs typeface="Times New Roman" panose="02020603050405020304" pitchFamily="18" charset="0"/>
                        </a:rPr>
                        <a:t>Informing Policy / Strategy </a:t>
                      </a:r>
                      <a:endParaRPr lang="en-ZA" sz="14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00000"/>
                        </a:lnSpc>
                        <a:spcAft>
                          <a:spcPts val="0"/>
                        </a:spcAft>
                      </a:pPr>
                      <a:r>
                        <a:rPr lang="en-ZA" sz="1400" b="1" cap="small" baseline="0" dirty="0">
                          <a:effectLst/>
                          <a:latin typeface="Arial Narrow" panose="020B0606020202030204" pitchFamily="34" charset="0"/>
                          <a:ea typeface="Calibri" panose="020F0502020204030204" pitchFamily="34" charset="0"/>
                          <a:cs typeface="Times New Roman" panose="02020603050405020304" pitchFamily="18" charset="0"/>
                        </a:rPr>
                        <a:t>Key considerations</a:t>
                      </a:r>
                      <a:endParaRPr lang="en-ZA" sz="14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xmlns="" val="10000"/>
                  </a:ext>
                </a:extLst>
              </a:tr>
              <a:tr h="46301">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cap="none" normalizeH="0" baseline="0" dirty="0">
                          <a:latin typeface="Arial Narrow" panose="020B0606020202030204" pitchFamily="34" charset="0"/>
                          <a:cs typeface="Arial" panose="020B0604020202020204" pitchFamily="34" charset="0"/>
                        </a:rPr>
                        <a:t>National Development Plan, Vision 2030 (2012)</a:t>
                      </a: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300" b="0" dirty="0">
                          <a:latin typeface="Arial Narrow" panose="020B0606020202030204" pitchFamily="34" charset="0"/>
                          <a:cs typeface="Arial" panose="020B0604020202020204" pitchFamily="34" charset="0"/>
                        </a:rPr>
                        <a:t>Department and entities play a major and direct role in coordinating and influencing implementation of Chapters 3 and 6 on the NDP (economy, employment and rural development and growth</a:t>
                      </a: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099475">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Medium-Term Strategic </a:t>
                      </a:r>
                      <a:r>
                        <a:rPr lang="en-US" sz="1300" b="1" cap="none" normalizeH="0" baseline="0" dirty="0">
                          <a:latin typeface="Arial Narrow" panose="020B0606020202030204" pitchFamily="34" charset="0"/>
                          <a:cs typeface="Arial" panose="020B0604020202020204" pitchFamily="34" charset="0"/>
                        </a:rPr>
                        <a:t>Framework (2019 – 2024)</a:t>
                      </a: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300" b="1" dirty="0">
                          <a:effectLst/>
                          <a:latin typeface="Arial Narrow" panose="020B0606020202030204" pitchFamily="34" charset="0"/>
                          <a:cs typeface="Times New Roman" panose="02020603050405020304" pitchFamily="18" charset="0"/>
                        </a:rPr>
                        <a:t>PRIORITY 2: Economic Transformation and Job Creation:</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 Upscale and expand support to small businesses;</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 Creating more jobs;</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 Inclusive economic growth;</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 Re-</a:t>
                      </a:r>
                      <a:r>
                        <a:rPr lang="en-US" sz="1300" dirty="0" err="1">
                          <a:effectLst/>
                          <a:latin typeface="Arial Narrow" panose="020B0606020202030204" pitchFamily="34" charset="0"/>
                          <a:cs typeface="Times New Roman" panose="02020603050405020304" pitchFamily="18" charset="0"/>
                        </a:rPr>
                        <a:t>industrialisation</a:t>
                      </a:r>
                      <a:r>
                        <a:rPr lang="en-US" sz="1300" dirty="0">
                          <a:effectLst/>
                          <a:latin typeface="Arial Narrow" panose="020B0606020202030204" pitchFamily="34" charset="0"/>
                          <a:cs typeface="Times New Roman" panose="02020603050405020304" pitchFamily="18" charset="0"/>
                        </a:rPr>
                        <a:t> of the economy and emergence of globally competitive sectors;</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 Increased access to and uptake of Information and Communication Technology (ICT);</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 Competitive and accessible markets through reduced share of dominant firms in priority sectors; and</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 Mainstreaming of Youth, Women, and Persons with Disabilities with minimum 40% target for Women, 30% for Youth and 7% for Persons with disabilities in the SMMEs and Co-operatives Sector.</a:t>
                      </a:r>
                      <a:endParaRPr lang="en-ZA" sz="13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48899441"/>
                  </a:ext>
                </a:extLst>
              </a:tr>
              <a:tr h="679872">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Integrated Strategy on the Promotion of entrepreneurship and Small Enterprises (2005)</a:t>
                      </a:r>
                      <a:endParaRPr lang="en-ZA" sz="1300"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300" b="1" dirty="0">
                          <a:effectLst/>
                          <a:latin typeface="Arial Narrow" panose="020B0606020202030204" pitchFamily="34" charset="0"/>
                          <a:cs typeface="Times New Roman" panose="02020603050405020304" pitchFamily="18" charset="0"/>
                        </a:rPr>
                        <a:t>It focuses on three strategic areas with aligned actions:</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1. Increase supply for financial and non-financial support services - Collaborative approaches to streamline resources from the public sector and crowding in private sector resources;</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2. Creating demand for small enterprise products and services - New policy directives, public sector procurement strategy and Broad-based Black Economic Empowerment (B-BBEE) codes of good practice as a lever for increased demand; and</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3. Reduce small enterprise regulatory constraints - Enabling environment, establish a regulatory impact assessment framework and business environment monitoring mechanism.</a:t>
                      </a:r>
                      <a:endParaRPr lang="en-ZA" sz="13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56127920"/>
                  </a:ext>
                </a:extLst>
              </a:tr>
            </a:tbl>
          </a:graphicData>
        </a:graphic>
      </p:graphicFrame>
    </p:spTree>
    <p:extLst>
      <p:ext uri="{BB962C8B-B14F-4D97-AF65-F5344CB8AC3E}">
        <p14:creationId xmlns:p14="http://schemas.microsoft.com/office/powerpoint/2010/main" xmlns="" val="9396775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8964488" cy="52322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small" spc="0" normalizeH="0" baseline="0" noProof="0" dirty="0">
                <a:ln>
                  <a:noFill/>
                </a:ln>
                <a:solidFill>
                  <a:srgbClr val="EEECE1"/>
                </a:solidFill>
                <a:effectLst/>
                <a:uLnTx/>
                <a:uFillTx/>
                <a:latin typeface="Arial" pitchFamily="34" charset="0"/>
                <a:ea typeface="+mn-ea"/>
                <a:cs typeface="Arial" pitchFamily="34" charset="0"/>
                <a:sym typeface="Calibri"/>
              </a:rPr>
              <a:t>Institutional Policies and Strategies</a:t>
            </a:r>
          </a:p>
        </p:txBody>
      </p:sp>
      <p:pic>
        <p:nvPicPr>
          <p:cNvPr id="10" name="Picture 9">
            <a:extLst>
              <a:ext uri="{FF2B5EF4-FFF2-40B4-BE49-F238E27FC236}">
                <a16:creationId xmlns:a16="http://schemas.microsoft.com/office/drawing/2014/main" xmlns="" id="{7503F860-98BA-41FB-85A5-0510673D4157}"/>
              </a:ext>
            </a:extLst>
          </p:cNvPr>
          <p:cNvPicPr>
            <a:picLocks noChangeAspect="1"/>
          </p:cNvPicPr>
          <p:nvPr/>
        </p:nvPicPr>
        <p:blipFill>
          <a:blip r:embed="rId2" cstate="print"/>
          <a:stretch>
            <a:fillRect/>
          </a:stretch>
        </p:blipFill>
        <p:spPr>
          <a:xfrm>
            <a:off x="1921" y="6299123"/>
            <a:ext cx="9144000" cy="518237"/>
          </a:xfrm>
          <a:prstGeom prst="rect">
            <a:avLst/>
          </a:prstGeom>
        </p:spPr>
      </p:pic>
      <p:sp>
        <p:nvSpPr>
          <p:cNvPr id="12" name="Slide Number Placeholder 1">
            <a:extLst>
              <a:ext uri="{FF2B5EF4-FFF2-40B4-BE49-F238E27FC236}">
                <a16:creationId xmlns:a16="http://schemas.microsoft.com/office/drawing/2014/main" xmlns="" id="{4F1645B2-D9E3-4671-8617-A578E7D11E0B}"/>
              </a:ext>
            </a:extLst>
          </p:cNvPr>
          <p:cNvSpPr>
            <a:spLocks noGrp="1"/>
          </p:cNvSpPr>
          <p:nvPr>
            <p:ph type="sldNum" sz="quarter" idx="2"/>
          </p:nvPr>
        </p:nvSpPr>
        <p:spPr>
          <a:xfrm>
            <a:off x="8534400" y="6416675"/>
            <a:ext cx="533400" cy="365125"/>
          </a:xfrm>
        </p:spPr>
        <p:txBody>
          <a:bodyPr anchor="ctr"/>
          <a:lstStyle/>
          <a:p>
            <a:pPr algn="ctr"/>
            <a:r>
              <a:rPr lang="en-US" dirty="0">
                <a:solidFill>
                  <a:schemeClr val="bg1"/>
                </a:solidFill>
                <a:latin typeface="+mn-ea"/>
              </a:rPr>
              <a:t>8</a:t>
            </a:r>
          </a:p>
        </p:txBody>
      </p:sp>
      <p:graphicFrame>
        <p:nvGraphicFramePr>
          <p:cNvPr id="9" name="Table 8">
            <a:extLst>
              <a:ext uri="{FF2B5EF4-FFF2-40B4-BE49-F238E27FC236}">
                <a16:creationId xmlns:a16="http://schemas.microsoft.com/office/drawing/2014/main" xmlns="" id="{9932F996-3940-4902-B510-8E1DE52152A9}"/>
              </a:ext>
            </a:extLst>
          </p:cNvPr>
          <p:cNvGraphicFramePr>
            <a:graphicFrameLocks noGrp="1"/>
          </p:cNvGraphicFramePr>
          <p:nvPr>
            <p:extLst>
              <p:ext uri="{D42A27DB-BD31-4B8C-83A1-F6EECF244321}">
                <p14:modId xmlns:p14="http://schemas.microsoft.com/office/powerpoint/2010/main" xmlns="" val="328530997"/>
              </p:ext>
            </p:extLst>
          </p:nvPr>
        </p:nvGraphicFramePr>
        <p:xfrm>
          <a:off x="38100" y="870956"/>
          <a:ext cx="9018634" cy="5406771"/>
        </p:xfrm>
        <a:graphic>
          <a:graphicData uri="http://schemas.openxmlformats.org/drawingml/2006/table">
            <a:tbl>
              <a:tblPr firstRow="1" firstCol="1" bandRow="1"/>
              <a:tblGrid>
                <a:gridCol w="2758190">
                  <a:extLst>
                    <a:ext uri="{9D8B030D-6E8A-4147-A177-3AD203B41FA5}">
                      <a16:colId xmlns:a16="http://schemas.microsoft.com/office/drawing/2014/main" xmlns="" val="20000"/>
                    </a:ext>
                  </a:extLst>
                </a:gridCol>
                <a:gridCol w="6260444">
                  <a:extLst>
                    <a:ext uri="{9D8B030D-6E8A-4147-A177-3AD203B41FA5}">
                      <a16:colId xmlns:a16="http://schemas.microsoft.com/office/drawing/2014/main" xmlns="" val="20001"/>
                    </a:ext>
                  </a:extLst>
                </a:gridCol>
              </a:tblGrid>
              <a:tr h="283093">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400" b="1" cap="small" baseline="0" dirty="0">
                          <a:effectLst/>
                          <a:latin typeface="Arial Narrow" panose="020B0606020202030204" pitchFamily="34" charset="0"/>
                          <a:ea typeface="Calibri" panose="020F0502020204030204" pitchFamily="34" charset="0"/>
                          <a:cs typeface="Times New Roman" panose="02020603050405020304" pitchFamily="18" charset="0"/>
                        </a:rPr>
                        <a:t>Informing Policy / Strategy </a:t>
                      </a:r>
                      <a:endParaRPr lang="en-ZA" sz="14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algn="ctr">
                        <a:lnSpc>
                          <a:spcPct val="150000"/>
                        </a:lnSpc>
                        <a:spcAft>
                          <a:spcPts val="0"/>
                        </a:spcAft>
                      </a:pPr>
                      <a:r>
                        <a:rPr lang="en-ZA" sz="1400" b="1" cap="small" baseline="0" dirty="0">
                          <a:effectLst/>
                          <a:latin typeface="Arial Narrow" panose="020B0606020202030204" pitchFamily="34" charset="0"/>
                          <a:ea typeface="Calibri" panose="020F0502020204030204" pitchFamily="34" charset="0"/>
                          <a:cs typeface="Times New Roman" panose="02020603050405020304" pitchFamily="18" charset="0"/>
                        </a:rPr>
                        <a:t>Key considerations</a:t>
                      </a:r>
                      <a:endParaRPr lang="en-ZA" sz="1400" cap="small"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9"/>
                    </a:solidFill>
                  </a:tcPr>
                </a:tc>
                <a:extLst>
                  <a:ext uri="{0D108BD9-81ED-4DB2-BD59-A6C34878D82A}">
                    <a16:rowId xmlns:a16="http://schemas.microsoft.com/office/drawing/2014/main" xmlns="" val="10000"/>
                  </a:ext>
                </a:extLst>
              </a:tr>
              <a:tr h="1817751">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300" b="1" cap="none" normalizeH="0" baseline="0" dirty="0">
                          <a:latin typeface="Arial Narrow" panose="020B0606020202030204" pitchFamily="34" charset="0"/>
                          <a:cs typeface="Arial" panose="020B0604020202020204" pitchFamily="34" charset="0"/>
                        </a:rPr>
                        <a:t>Integrated Strategy on the Development and Promotion of Co-operatives</a:t>
                      </a:r>
                      <a:endParaRPr lang="en-ZA" sz="13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Seeks to support the ongoing profiling of the Co-operatives:</a:t>
                      </a:r>
                    </a:p>
                    <a:p>
                      <a:pPr marL="0" lvl="0" indent="0" algn="l">
                        <a:lnSpc>
                          <a:spcPct val="150000"/>
                        </a:lnSpc>
                        <a:spcAft>
                          <a:spcPts val="0"/>
                        </a:spcAft>
                        <a:buFont typeface="+mj-lt"/>
                        <a:buNone/>
                      </a:pPr>
                      <a:r>
                        <a:rPr lang="en-US" sz="1300" b="1" dirty="0">
                          <a:effectLst/>
                          <a:latin typeface="Arial Narrow" panose="020B0606020202030204" pitchFamily="34" charset="0"/>
                          <a:cs typeface="Times New Roman" panose="02020603050405020304" pitchFamily="18" charset="0"/>
                        </a:rPr>
                        <a:t>Four strategic pillars:</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1. To increase the supply of non-financial support services to Co-operatives;</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2. To create demand for Co-operative enterprises products and services;</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3. To improve sustainability of Co-operatives; and</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4. To increase the supply of financial support services to Co-operatives.</a:t>
                      </a: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59048546"/>
                  </a:ext>
                </a:extLst>
              </a:tr>
              <a:tr h="2770417">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Calibri"/>
                        </a:rPr>
                        <a:t>National Informal Business Upliftment Strategy (NIBUS) and Implementation Framework (2014 &amp; 2015)</a:t>
                      </a:r>
                      <a:endParaRPr lang="en-ZA" sz="1300" b="1" cap="none" normalizeH="0" baseline="0" dirty="0">
                        <a:latin typeface="Arial Narrow" panose="020B0606020202030204" pitchFamily="34" charset="0"/>
                        <a:cs typeface="Arial" panose="020B0604020202020204" pitchFamily="34" charset="0"/>
                      </a:endParaRPr>
                    </a:p>
                    <a:p>
                      <a:pPr algn="l">
                        <a:lnSpc>
                          <a:spcPct val="150000"/>
                        </a:lnSpc>
                        <a:spcAft>
                          <a:spcPts val="0"/>
                        </a:spcAft>
                      </a:pPr>
                      <a:endParaRPr lang="en-ZA" sz="1300" b="1" cap="none" normalizeH="0" baseline="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Supports the enterprising poor in the informal business sector and facilitates their participation in the</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mainstream economy.</a:t>
                      </a:r>
                    </a:p>
                    <a:p>
                      <a:pPr marL="0" lvl="0" indent="0" algn="l">
                        <a:lnSpc>
                          <a:spcPct val="150000"/>
                        </a:lnSpc>
                        <a:spcAft>
                          <a:spcPts val="0"/>
                        </a:spcAft>
                        <a:buFont typeface="+mj-lt"/>
                        <a:buNone/>
                      </a:pPr>
                      <a:r>
                        <a:rPr lang="en-US" sz="1300" b="1" dirty="0">
                          <a:effectLst/>
                          <a:latin typeface="Arial Narrow" panose="020B0606020202030204" pitchFamily="34" charset="0"/>
                          <a:cs typeface="Times New Roman" panose="02020603050405020304" pitchFamily="18" charset="0"/>
                        </a:rPr>
                        <a:t>Four Implementation Thrusts:</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1. Enhance the quality of enterprise development, promotion and capacity building products and services;</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2. Strengthen the policy and regulatory environment to support an integrated and coordinated approach to informal business upliftment;</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3. Build the skills, capacity, systems and processes to drive an integrated and coordinated approach to informal business upliftment; and</a:t>
                      </a:r>
                    </a:p>
                    <a:p>
                      <a:pPr marL="0" lvl="0" indent="0" algn="l">
                        <a:lnSpc>
                          <a:spcPct val="150000"/>
                        </a:lnSpc>
                        <a:spcAft>
                          <a:spcPts val="0"/>
                        </a:spcAft>
                        <a:buFont typeface="+mj-lt"/>
                        <a:buNone/>
                      </a:pPr>
                      <a:r>
                        <a:rPr lang="en-US" sz="1300" dirty="0">
                          <a:effectLst/>
                          <a:latin typeface="Arial Narrow" panose="020B0606020202030204" pitchFamily="34" charset="0"/>
                          <a:cs typeface="Times New Roman" panose="02020603050405020304" pitchFamily="18" charset="0"/>
                        </a:rPr>
                        <a:t>4. Strengthened national, regional and international partnerships to support and promote the NIBUS development agenda.</a:t>
                      </a:r>
                      <a:endParaRPr lang="en-ZA" sz="1300" dirty="0">
                        <a:effectLst/>
                        <a:latin typeface="Arial Narrow" panose="020B0606020202030204" pitchFamily="34" charset="0"/>
                        <a:cs typeface="Times New Roman" panose="02020603050405020304" pitchFamily="18" charset="0"/>
                      </a:endParaRPr>
                    </a:p>
                  </a:txBody>
                  <a:tcPr marL="62569" marR="62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63675888"/>
                  </a:ext>
                </a:extLst>
              </a:tr>
            </a:tbl>
          </a:graphicData>
        </a:graphic>
      </p:graphicFrame>
    </p:spTree>
    <p:extLst>
      <p:ext uri="{BB962C8B-B14F-4D97-AF65-F5344CB8AC3E}">
        <p14:creationId xmlns:p14="http://schemas.microsoft.com/office/powerpoint/2010/main" xmlns="" val="5588578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xmlns="" id="{A165AF32-B7EF-45E7-B045-AB550858A6A4}"/>
              </a:ext>
            </a:extLst>
          </p:cNvPr>
          <p:cNvSpPr/>
          <p:nvPr/>
        </p:nvSpPr>
        <p:spPr>
          <a:xfrm>
            <a:off x="-39559" y="2966720"/>
            <a:ext cx="9144000" cy="1295400"/>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52400" y="3351919"/>
            <a:ext cx="883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small" spc="0" normalizeH="0" baseline="0" noProof="0" dirty="0">
                <a:ln>
                  <a:noFill/>
                </a:ln>
                <a:solidFill>
                  <a:srgbClr val="EEECE1"/>
                </a:solidFill>
                <a:effectLst/>
                <a:uLnTx/>
                <a:uFillTx/>
                <a:latin typeface="Arial"/>
                <a:cs typeface="Arial"/>
                <a:sym typeface="Arial"/>
              </a:rPr>
              <a:t>2 (B) Part B: Our Strategic Focus</a:t>
            </a:r>
            <a:endParaRPr kumimoji="0" lang="en-ZA" sz="2800" b="0" i="0" u="none" strike="noStrike" kern="1200" cap="none" spc="0" normalizeH="0" baseline="0" noProof="0" dirty="0">
              <a:ln>
                <a:noFill/>
              </a:ln>
              <a:solidFill>
                <a:srgbClr val="EEECE1"/>
              </a:solidFill>
              <a:effectLst/>
              <a:uLnTx/>
              <a:uFillTx/>
              <a:latin typeface="Arial" panose="020B0604020202020204" pitchFamily="34" charset="0"/>
              <a:cs typeface="Arial" pitchFamily="34" charset="0"/>
            </a:endParaRPr>
          </a:p>
        </p:txBody>
      </p:sp>
      <p:pic>
        <p:nvPicPr>
          <p:cNvPr id="9" name="Picture 8">
            <a:extLst>
              <a:ext uri="{FF2B5EF4-FFF2-40B4-BE49-F238E27FC236}">
                <a16:creationId xmlns:a16="http://schemas.microsoft.com/office/drawing/2014/main" xmlns="" id="{F8E5DFB2-90DB-4DDB-8ABF-E76B9CC4B091}"/>
              </a:ext>
            </a:extLst>
          </p:cNvPr>
          <p:cNvPicPr>
            <a:picLocks noChangeAspect="1"/>
          </p:cNvPicPr>
          <p:nvPr/>
        </p:nvPicPr>
        <p:blipFill>
          <a:blip r:embed="rId2" cstate="print"/>
          <a:stretch>
            <a:fillRect/>
          </a:stretch>
        </p:blipFill>
        <p:spPr>
          <a:xfrm>
            <a:off x="1921" y="6339763"/>
            <a:ext cx="9144000" cy="518237"/>
          </a:xfrm>
          <a:prstGeom prst="rect">
            <a:avLst/>
          </a:prstGeom>
        </p:spPr>
      </p:pic>
      <p:sp>
        <p:nvSpPr>
          <p:cNvPr id="10" name="Slide Number Placeholder 1">
            <a:extLst>
              <a:ext uri="{FF2B5EF4-FFF2-40B4-BE49-F238E27FC236}">
                <a16:creationId xmlns:a16="http://schemas.microsoft.com/office/drawing/2014/main" xmlns="" id="{4709C76D-0EDE-4C95-AAE0-10FD30DABA9A}"/>
              </a:ext>
            </a:extLst>
          </p:cNvPr>
          <p:cNvSpPr>
            <a:spLocks noGrp="1"/>
          </p:cNvSpPr>
          <p:nvPr>
            <p:ph type="sldNum" sz="quarter" idx="2"/>
          </p:nvPr>
        </p:nvSpPr>
        <p:spPr>
          <a:xfrm>
            <a:off x="8534400" y="6400800"/>
            <a:ext cx="533400" cy="365125"/>
          </a:xfrm>
        </p:spPr>
        <p:txBody>
          <a:bodyPr anchor="ctr"/>
          <a:lstStyle/>
          <a:p>
            <a:pPr algn="ctr"/>
            <a:r>
              <a:rPr lang="en-US" dirty="0">
                <a:solidFill>
                  <a:schemeClr val="bg1"/>
                </a:solidFill>
                <a:latin typeface="+mn-ea"/>
              </a:rPr>
              <a:t>9</a:t>
            </a:r>
          </a:p>
        </p:txBody>
      </p:sp>
    </p:spTree>
    <p:extLst>
      <p:ext uri="{BB962C8B-B14F-4D97-AF65-F5344CB8AC3E}">
        <p14:creationId xmlns:p14="http://schemas.microsoft.com/office/powerpoint/2010/main" xmlns="" val="26679309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9862</TotalTime>
  <Words>6407</Words>
  <Application>Microsoft Office PowerPoint</Application>
  <PresentationFormat>On-screen Show (4:3)</PresentationFormat>
  <Paragraphs>1359</Paragraphs>
  <Slides>53</Slides>
  <Notes>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57" baseType="lpstr">
      <vt:lpstr>Office Theme</vt:lpstr>
      <vt:lpstr>1_Office Theme</vt:lpstr>
      <vt:lpstr>Custom Design</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SBD Portfolio</dc:creator>
  <cp:lastModifiedBy>Monique</cp:lastModifiedBy>
  <cp:revision>79</cp:revision>
  <cp:lastPrinted>2021-04-07T21:18:07Z</cp:lastPrinted>
  <dcterms:created xsi:type="dcterms:W3CDTF">2021-04-07T19:18:07Z</dcterms:created>
  <dcterms:modified xsi:type="dcterms:W3CDTF">2022-04-29T09:59:56Z</dcterms:modified>
</cp:coreProperties>
</file>