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 id="2147483696" r:id="rId4"/>
    <p:sldMasterId id="2147483708" r:id="rId5"/>
  </p:sldMasterIdLst>
  <p:notesMasterIdLst>
    <p:notesMasterId r:id="rId52"/>
  </p:notesMasterIdLst>
  <p:sldIdLst>
    <p:sldId id="262" r:id="rId6"/>
    <p:sldId id="895" r:id="rId7"/>
    <p:sldId id="1023" r:id="rId8"/>
    <p:sldId id="1019" r:id="rId9"/>
    <p:sldId id="1035" r:id="rId10"/>
    <p:sldId id="1036" r:id="rId11"/>
    <p:sldId id="912" r:id="rId12"/>
    <p:sldId id="886" r:id="rId13"/>
    <p:sldId id="1027" r:id="rId14"/>
    <p:sldId id="1028" r:id="rId15"/>
    <p:sldId id="1029" r:id="rId16"/>
    <p:sldId id="1030" r:id="rId17"/>
    <p:sldId id="1031" r:id="rId18"/>
    <p:sldId id="1034" r:id="rId19"/>
    <p:sldId id="1033" r:id="rId20"/>
    <p:sldId id="393" r:id="rId21"/>
    <p:sldId id="308" r:id="rId22"/>
    <p:sldId id="311" r:id="rId23"/>
    <p:sldId id="315" r:id="rId24"/>
    <p:sldId id="887" r:id="rId25"/>
    <p:sldId id="328" r:id="rId26"/>
    <p:sldId id="340" r:id="rId27"/>
    <p:sldId id="354" r:id="rId28"/>
    <p:sldId id="322" r:id="rId29"/>
    <p:sldId id="356" r:id="rId30"/>
    <p:sldId id="355" r:id="rId31"/>
    <p:sldId id="920" r:id="rId32"/>
    <p:sldId id="921" r:id="rId33"/>
    <p:sldId id="922" r:id="rId34"/>
    <p:sldId id="923" r:id="rId35"/>
    <p:sldId id="924" r:id="rId36"/>
    <p:sldId id="925" r:id="rId37"/>
    <p:sldId id="363" r:id="rId38"/>
    <p:sldId id="362" r:id="rId39"/>
    <p:sldId id="364" r:id="rId40"/>
    <p:sldId id="365" r:id="rId41"/>
    <p:sldId id="343" r:id="rId42"/>
    <p:sldId id="366" r:id="rId43"/>
    <p:sldId id="367" r:id="rId44"/>
    <p:sldId id="1012" r:id="rId45"/>
    <p:sldId id="350" r:id="rId46"/>
    <p:sldId id="414" r:id="rId47"/>
    <p:sldId id="1014" r:id="rId48"/>
    <p:sldId id="1015" r:id="rId49"/>
    <p:sldId id="913" r:id="rId50"/>
    <p:sldId id="1038" r:id="rId5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145"/>
    <a:srgbClr val="BF9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4660"/>
  </p:normalViewPr>
  <p:slideViewPr>
    <p:cSldViewPr snapToGrid="0">
      <p:cViewPr varScale="1">
        <p:scale>
          <a:sx n="62" d="100"/>
          <a:sy n="62" d="100"/>
        </p:scale>
        <p:origin x="752" y="56"/>
      </p:cViewPr>
      <p:guideLst/>
    </p:cSldViewPr>
  </p:slideViewPr>
  <p:notesTextViewPr>
    <p:cViewPr>
      <p:scale>
        <a:sx n="1" d="1"/>
        <a:sy n="1" d="1"/>
      </p:scale>
      <p:origin x="0" y="0"/>
    </p:cViewPr>
  </p:notesTextViewPr>
  <p:sorterViewPr>
    <p:cViewPr>
      <p:scale>
        <a:sx n="125" d="100"/>
        <a:sy n="125" d="100"/>
      </p:scale>
      <p:origin x="0" y="0"/>
    </p:cViewPr>
  </p:sorterViewPr>
  <p:notesViewPr>
    <p:cSldViewPr snapToGrid="0">
      <p:cViewPr varScale="1">
        <p:scale>
          <a:sx n="47" d="100"/>
          <a:sy n="47" d="100"/>
        </p:scale>
        <p:origin x="2792" y="6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LanaP.MAIL1\AppData\Local\Microsoft\Windows\Temporary%20Internet%20Files\Content.Outlook\RQAOFTX7\Chart%20in%20Microsoft%20Wor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outEnd"/>
          <c:showLegendKey val="0"/>
          <c:showVal val="0"/>
          <c:showCatName val="1"/>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5589932461485973E-2"/>
          <c:y val="9.0886591402306705E-2"/>
          <c:w val="0.9107000649626823"/>
          <c:h val="0.8775808116521584"/>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68EB-4AC6-993C-2B21B91C4D2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68EB-4AC6-993C-2B21B91C4D2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68EB-4AC6-993C-2B21B91C4D21}"/>
              </c:ext>
            </c:extLst>
          </c:dPt>
          <c:dPt>
            <c:idx val="3"/>
            <c:bubble3D val="0"/>
            <c:spPr>
              <a:solidFill>
                <a:srgbClr val="00B05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68EB-4AC6-993C-2B21B91C4D21}"/>
              </c:ext>
            </c:extLst>
          </c:dPt>
          <c:dLbls>
            <c:dLbl>
              <c:idx val="0"/>
              <c:layout>
                <c:manualLayout>
                  <c:x val="-1.7453111937653788E-16"/>
                  <c:y val="4.6450952183560497E-2"/>
                </c:manualLayout>
              </c:layout>
              <c:tx>
                <c:rich>
                  <a:bodyPr rot="0" spcFirstLastPara="1" vertOverflow="ellipsis" vert="horz" wrap="square" lIns="38100" tIns="19050" rIns="38100" bIns="19050" anchor="ctr" anchorCtr="1">
                    <a:noAutofit/>
                  </a:bodyPr>
                  <a:lstStyle/>
                  <a:p>
                    <a:pPr>
                      <a:defRPr sz="2000" b="1" i="0" u="none" strike="noStrike" kern="1200" spc="0" baseline="0">
                        <a:solidFill>
                          <a:schemeClr val="accent1"/>
                        </a:solidFill>
                        <a:latin typeface="+mn-lt"/>
                        <a:ea typeface="+mn-ea"/>
                        <a:cs typeface="+mn-cs"/>
                      </a:defRPr>
                    </a:pPr>
                    <a:r>
                      <a:rPr lang="en-US" sz="2000" b="1" dirty="0"/>
                      <a:t>Policy</a:t>
                    </a:r>
                    <a:r>
                      <a:rPr lang="en-US" sz="2000" b="1" baseline="0" dirty="0"/>
                      <a:t> development </a:t>
                    </a:r>
                    <a:r>
                      <a:rPr lang="en-US" sz="2000" b="1" dirty="0"/>
                      <a:t> and Research </a:t>
                    </a:r>
                    <a:fld id="{B79A5672-404B-4D77-8CCA-B284483F4AE3}" type="VALUE">
                      <a:rPr lang="en-US" sz="2000" b="1"/>
                      <a:pPr>
                        <a:defRPr sz="2000"/>
                      </a:pPr>
                      <a:t>[VALUE]</a:t>
                    </a:fld>
                    <a:endParaRPr lang="en-US" sz="2000" b="1" dirty="0"/>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8923206226165765"/>
                      <c:h val="0.19612624255281103"/>
                    </c:manualLayout>
                  </c15:layout>
                  <c15:dlblFieldTable/>
                  <c15:showDataLabelsRange val="0"/>
                </c:ext>
                <c:ext xmlns:c16="http://schemas.microsoft.com/office/drawing/2014/chart" uri="{C3380CC4-5D6E-409C-BE32-E72D297353CC}">
                  <c16:uniqueId val="{00000001-68EB-4AC6-993C-2B21B91C4D21}"/>
                </c:ext>
              </c:extLst>
            </c:dLbl>
            <c:dLbl>
              <c:idx val="1"/>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3-68EB-4AC6-993C-2B21B91C4D21}"/>
                </c:ext>
              </c:extLst>
            </c:dLbl>
            <c:dLbl>
              <c:idx val="2"/>
              <c:layout>
                <c:manualLayout>
                  <c:x val="5.9499932582359849E-4"/>
                  <c:y val="-2.5806084546422553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2965783978139256"/>
                      <c:h val="0.12644981427747026"/>
                    </c:manualLayout>
                  </c15:layout>
                </c:ext>
                <c:ext xmlns:c16="http://schemas.microsoft.com/office/drawing/2014/chart" uri="{C3380CC4-5D6E-409C-BE32-E72D297353CC}">
                  <c16:uniqueId val="{00000005-68EB-4AC6-993C-2B21B91C4D21}"/>
                </c:ext>
              </c:extLst>
            </c:dLbl>
            <c:dLbl>
              <c:idx val="3"/>
              <c:layout>
                <c:manualLayout>
                  <c:x val="0.11245487258066007"/>
                  <c:y val="-5.3091447010151747E-3"/>
                </c:manualLayout>
              </c:layout>
              <c:tx>
                <c:rich>
                  <a:bodyPr rot="0" spcFirstLastPara="1" vertOverflow="ellipsis" vert="horz" wrap="square" lIns="38100" tIns="19050" rIns="38100" bIns="19050" anchor="ctr" anchorCtr="1">
                    <a:noAutofit/>
                  </a:bodyPr>
                  <a:lstStyle/>
                  <a:p>
                    <a:pPr>
                      <a:defRPr sz="2000" b="1" i="0" u="none" strike="noStrike" kern="1200" spc="0" baseline="0">
                        <a:solidFill>
                          <a:schemeClr val="accent1"/>
                        </a:solidFill>
                        <a:latin typeface="+mn-lt"/>
                        <a:ea typeface="+mn-ea"/>
                        <a:cs typeface="+mn-cs"/>
                      </a:defRPr>
                    </a:pPr>
                    <a:fld id="{6A9C2ADD-EA13-480E-B965-0D8B60BBCA7A}" type="CATEGORYNAME">
                      <a:rPr lang="en-US" dirty="0">
                        <a:solidFill>
                          <a:srgbClr val="00B050"/>
                        </a:solidFill>
                      </a:rPr>
                      <a:pPr>
                        <a:defRPr sz="2000">
                          <a:solidFill>
                            <a:schemeClr val="accent1"/>
                          </a:solidFill>
                        </a:defRPr>
                      </a:pPr>
                      <a:t>[CATEGORY NAME]</a:t>
                    </a:fld>
                    <a:r>
                      <a:rPr lang="en-US" baseline="0" dirty="0">
                        <a:solidFill>
                          <a:srgbClr val="00B050"/>
                        </a:solidFill>
                      </a:rPr>
                      <a:t>; </a:t>
                    </a:r>
                    <a:fld id="{CA7A6AEA-EB6F-4944-856B-A1E965D628B3}" type="VALUE">
                      <a:rPr lang="en-US" baseline="0" dirty="0">
                        <a:solidFill>
                          <a:srgbClr val="00B050"/>
                        </a:solidFill>
                      </a:rPr>
                      <a:pPr>
                        <a:defRPr sz="2000">
                          <a:solidFill>
                            <a:schemeClr val="accent1"/>
                          </a:solidFill>
                        </a:defRPr>
                      </a:pPr>
                      <a:t>[VALUE]</a:t>
                    </a:fld>
                    <a:endParaRPr lang="en-US" baseline="0" dirty="0">
                      <a:solidFill>
                        <a:srgbClr val="00B050"/>
                      </a:solidFill>
                    </a:endParaRPr>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7725337254519442"/>
                      <c:h val="8.7740687457836516E-2"/>
                    </c:manualLayout>
                  </c15:layout>
                  <c15:dlblFieldTable/>
                  <c15:showDataLabelsRange val="0"/>
                </c:ext>
                <c:ext xmlns:c16="http://schemas.microsoft.com/office/drawing/2014/chart" uri="{C3380CC4-5D6E-409C-BE32-E72D297353CC}">
                  <c16:uniqueId val="{00000007-68EB-4AC6-993C-2B21B91C4D21}"/>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Sheet1!$F$4:$F$7</c:f>
              <c:strCache>
                <c:ptCount val="4"/>
                <c:pt idx="0">
                  <c:v>Policy development and research</c:v>
                </c:pt>
                <c:pt idx="1">
                  <c:v>Compliance</c:v>
                </c:pt>
                <c:pt idx="2">
                  <c:v>Capacity building</c:v>
                </c:pt>
                <c:pt idx="3">
                  <c:v>System development</c:v>
                </c:pt>
              </c:strCache>
            </c:strRef>
          </c:cat>
          <c:val>
            <c:numRef>
              <c:f>Sheet1!$G$4:$G$7</c:f>
              <c:numCache>
                <c:formatCode>0%</c:formatCode>
                <c:ptCount val="4"/>
                <c:pt idx="0">
                  <c:v>0.57999999999999996</c:v>
                </c:pt>
                <c:pt idx="1">
                  <c:v>7.0000000000000007E-2</c:v>
                </c:pt>
                <c:pt idx="2">
                  <c:v>0.3</c:v>
                </c:pt>
                <c:pt idx="3">
                  <c:v>0.05</c:v>
                </c:pt>
              </c:numCache>
            </c:numRef>
          </c:val>
          <c:extLst>
            <c:ext xmlns:c16="http://schemas.microsoft.com/office/drawing/2014/chart" uri="{C3380CC4-5D6E-409C-BE32-E72D297353CC}">
              <c16:uniqueId val="{00000008-68EB-4AC6-993C-2B21B91C4D21}"/>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view3D>
      <c:rotX val="0"/>
      <c:rotY val="0"/>
      <c:depthPercent val="60"/>
      <c:rAngAx val="0"/>
      <c:perspective val="100"/>
    </c:view3D>
    <c:floor>
      <c:thickness val="0"/>
      <c:spPr>
        <a:solidFill>
          <a:schemeClr val="lt1">
            <a:lumMod val="95000"/>
          </a:schemeClr>
        </a:solidFill>
        <a:ln w="9525" cap="flat" cmpd="sng" algn="ctr">
          <a:noFill/>
          <a:prstDash val="solid"/>
          <a:round/>
        </a:ln>
        <a:effectLst/>
        <a:sp3d/>
      </c:spPr>
    </c:floor>
    <c:sideWall>
      <c:thickness val="0"/>
      <c:spPr>
        <a:noFill/>
        <a:ln w="25400">
          <a:noFill/>
        </a:ln>
      </c:spPr>
    </c:sideWall>
    <c:backWall>
      <c:thickness val="0"/>
      <c:spPr>
        <a:noFill/>
        <a:ln w="25400">
          <a:noFill/>
        </a:ln>
      </c:spPr>
    </c:backWall>
    <c:plotArea>
      <c:layout>
        <c:manualLayout>
          <c:layoutTarget val="inner"/>
          <c:xMode val="edge"/>
          <c:yMode val="edge"/>
          <c:x val="7.9837466840709082E-2"/>
          <c:y val="1.258879268825394E-2"/>
          <c:w val="0.90182792658939026"/>
          <c:h val="0.83657889136546415"/>
        </c:manualLayout>
      </c:layout>
      <c:bar3DChart>
        <c:barDir val="col"/>
        <c:grouping val="clustered"/>
        <c:varyColors val="0"/>
        <c:ser>
          <c:idx val="0"/>
          <c:order val="0"/>
          <c:tx>
            <c:strRef>
              <c:f>Sheet1!$B$1</c:f>
              <c:strCache>
                <c:ptCount val="1"/>
                <c:pt idx="0">
                  <c:v>VOTED</c:v>
                </c:pt>
              </c:strCache>
            </c:strRef>
          </c:tx>
          <c:spPr>
            <a:solidFill>
              <a:srgbClr val="2D2DB9"/>
            </a:solidFill>
            <a:ln w="25383">
              <a:noFill/>
            </a:ln>
          </c:spPr>
          <c:invertIfNegative val="0"/>
          <c:dLbls>
            <c:numFmt formatCode="#,##0" sourceLinked="0"/>
            <c:spPr>
              <a:noFill/>
              <a:ln w="25383">
                <a:noFill/>
              </a:ln>
            </c:spPr>
            <c:txPr>
              <a:bodyPr rot="0" spcFirstLastPara="1" vertOverflow="ellipsis" vert="horz" wrap="square" lIns="38100" tIns="19050" rIns="38100" bIns="19050" anchor="ctr" anchorCtr="1">
                <a:spAutoFit/>
              </a:bodyPr>
              <a:lstStyle/>
              <a:p>
                <a:pPr>
                  <a:defRPr sz="16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2021/22</c:v>
                </c:pt>
                <c:pt idx="1">
                  <c:v>2022/23</c:v>
                </c:pt>
                <c:pt idx="2">
                  <c:v>2023/24</c:v>
                </c:pt>
                <c:pt idx="3">
                  <c:v>2024/25</c:v>
                </c:pt>
              </c:strCache>
            </c:strRef>
          </c:cat>
          <c:val>
            <c:numRef>
              <c:f>Sheet1!$B$2:$B$5</c:f>
              <c:numCache>
                <c:formatCode>#\ ##0_ ;[Red]\-#\ ##0\ </c:formatCode>
                <c:ptCount val="4"/>
                <c:pt idx="0">
                  <c:v>204160242</c:v>
                </c:pt>
                <c:pt idx="1">
                  <c:v>257001361</c:v>
                </c:pt>
                <c:pt idx="2">
                  <c:v>221041972</c:v>
                </c:pt>
                <c:pt idx="3" formatCode="_-* #\ ##0_-;\-* #\ ##0_-;_-* &quot;-&quot;??_-;_-@_-">
                  <c:v>232974986</c:v>
                </c:pt>
              </c:numCache>
            </c:numRef>
          </c:val>
          <c:extLst>
            <c:ext xmlns:c16="http://schemas.microsoft.com/office/drawing/2014/chart" uri="{C3380CC4-5D6E-409C-BE32-E72D297353CC}">
              <c16:uniqueId val="{00000000-250E-4D43-BA87-AE57325CEF82}"/>
            </c:ext>
          </c:extLst>
        </c:ser>
        <c:dLbls>
          <c:showLegendKey val="0"/>
          <c:showVal val="0"/>
          <c:showCatName val="0"/>
          <c:showSerName val="0"/>
          <c:showPercent val="0"/>
          <c:showBubbleSize val="0"/>
        </c:dLbls>
        <c:gapWidth val="75"/>
        <c:shape val="box"/>
        <c:axId val="394215312"/>
        <c:axId val="394216880"/>
        <c:axId val="0"/>
      </c:bar3DChart>
      <c:catAx>
        <c:axId val="394215312"/>
        <c:scaling>
          <c:orientation val="minMax"/>
        </c:scaling>
        <c:delete val="0"/>
        <c:axPos val="b"/>
        <c:numFmt formatCode="General" sourceLinked="1"/>
        <c:majorTickMark val="none"/>
        <c:minorTickMark val="none"/>
        <c:tickLblPos val="nextTo"/>
        <c:spPr>
          <a:noFill/>
          <a:ln w="9519"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999" b="0" i="0" u="none" strike="noStrike" kern="1200" baseline="0">
                <a:solidFill>
                  <a:schemeClr val="tx1"/>
                </a:solidFill>
                <a:latin typeface="+mn-lt"/>
                <a:ea typeface="+mn-ea"/>
                <a:cs typeface="+mn-cs"/>
              </a:defRPr>
            </a:pPr>
            <a:endParaRPr lang="en-US"/>
          </a:p>
        </c:txPr>
        <c:crossAx val="394216880"/>
        <c:crosses val="autoZero"/>
        <c:auto val="1"/>
        <c:lblAlgn val="ctr"/>
        <c:lblOffset val="100"/>
        <c:noMultiLvlLbl val="0"/>
      </c:catAx>
      <c:valAx>
        <c:axId val="394216880"/>
        <c:scaling>
          <c:orientation val="minMax"/>
        </c:scaling>
        <c:delete val="0"/>
        <c:axPos val="l"/>
        <c:numFmt formatCode="#\ ##0_ ;[Red]\-#\ ##0\ " sourceLinked="1"/>
        <c:majorTickMark val="none"/>
        <c:minorTickMark val="none"/>
        <c:tickLblPos val="nextTo"/>
        <c:spPr>
          <a:noFill/>
          <a:ln w="9519"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799" b="0" i="0" u="none" strike="noStrike" kern="1200" baseline="0">
                <a:solidFill>
                  <a:schemeClr val="dk1">
                    <a:lumMod val="75000"/>
                    <a:lumOff val="25000"/>
                  </a:schemeClr>
                </a:solidFill>
                <a:latin typeface="+mn-lt"/>
                <a:ea typeface="+mn-ea"/>
                <a:cs typeface="+mn-cs"/>
              </a:defRPr>
            </a:pPr>
            <a:endParaRPr lang="en-US"/>
          </a:p>
        </c:txPr>
        <c:crossAx val="394215312"/>
        <c:crosses val="autoZero"/>
        <c:crossBetween val="between"/>
      </c:valAx>
      <c:spPr>
        <a:noFill/>
        <a:ln w="25383">
          <a:noFill/>
        </a:ln>
      </c:spPr>
    </c:plotArea>
    <c:legend>
      <c:legendPos val="b"/>
      <c:overlay val="0"/>
      <c:spPr>
        <a:noFill/>
        <a:ln w="25383">
          <a:noFill/>
        </a:ln>
      </c:spPr>
      <c:txPr>
        <a:bodyPr rot="0" spcFirstLastPara="1" vertOverflow="ellipsis" vert="horz" wrap="square" anchor="ctr" anchorCtr="1"/>
        <a:lstStyle/>
        <a:p>
          <a:pPr>
            <a:defRPr sz="999" b="0" i="0" u="none" strike="noStrike" kern="1200" baseline="0">
              <a:solidFill>
                <a:schemeClr val="tx1"/>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19" cap="flat" cmpd="sng" algn="ctr">
      <a:solidFill>
        <a:schemeClr val="dk1">
          <a:lumMod val="25000"/>
          <a:lumOff val="75000"/>
        </a:schemeClr>
      </a:solidFill>
      <a:prstDash val="solid"/>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00BC5E-A765-48E8-AE40-BAFFE9E6CAB0}" type="doc">
      <dgm:prSet loTypeId="urn:microsoft.com/office/officeart/2005/8/layout/radial4" loCatId="relationship" qsTypeId="urn:microsoft.com/office/officeart/2005/8/quickstyle/simple1" qsCatId="simple" csTypeId="urn:microsoft.com/office/officeart/2005/8/colors/colorful1" csCatId="colorful" phldr="1"/>
      <dgm:spPr>
        <a:scene3d>
          <a:camera prst="orthographicFront">
            <a:rot lat="0" lon="0" rev="0"/>
          </a:camera>
          <a:lightRig rig="balanced" dir="t">
            <a:rot lat="0" lon="0" rev="8700000"/>
          </a:lightRig>
        </a:scene3d>
      </dgm:spPr>
      <dgm:t>
        <a:bodyPr/>
        <a:lstStyle/>
        <a:p>
          <a:endParaRPr lang="en-ZA"/>
        </a:p>
      </dgm:t>
    </dgm:pt>
    <dgm:pt modelId="{AC91AEF5-2E64-40F0-9994-1888C421449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900" b="1" dirty="0">
              <a:solidFill>
                <a:schemeClr val="bg1"/>
              </a:solidFill>
              <a:latin typeface="+mn-lt"/>
            </a:rPr>
            <a:t>Re-invented DSD</a:t>
          </a:r>
          <a:endParaRPr lang="en-ZA" sz="900" b="1" dirty="0">
            <a:solidFill>
              <a:schemeClr val="bg1"/>
            </a:solidFill>
            <a:latin typeface="+mn-lt"/>
          </a:endParaRPr>
        </a:p>
      </dgm:t>
    </dgm:pt>
    <dgm:pt modelId="{94726D43-2223-4835-AF4D-32359DB2E439}" type="parTrans" cxnId="{66FEA94D-087D-461B-93A4-9A589F4AFB42}">
      <dgm:prSet/>
      <dgm:spPr/>
      <dgm:t>
        <a:bodyPr/>
        <a:lstStyle/>
        <a:p>
          <a:endParaRPr lang="en-ZA" sz="800">
            <a:solidFill>
              <a:schemeClr val="tx1"/>
            </a:solidFill>
            <a:latin typeface="+mn-lt"/>
          </a:endParaRPr>
        </a:p>
      </dgm:t>
    </dgm:pt>
    <dgm:pt modelId="{D5B40570-DA91-4367-A034-5664A279E6F5}" type="sibTrans" cxnId="{66FEA94D-087D-461B-93A4-9A589F4AFB42}">
      <dgm:prSet/>
      <dgm:spPr/>
      <dgm:t>
        <a:bodyPr/>
        <a:lstStyle/>
        <a:p>
          <a:endParaRPr lang="en-ZA" sz="800">
            <a:solidFill>
              <a:schemeClr val="tx1"/>
            </a:solidFill>
            <a:latin typeface="+mn-lt"/>
          </a:endParaRPr>
        </a:p>
      </dgm:t>
    </dgm:pt>
    <dgm:pt modelId="{D8D94B43-5E38-4A66-AF13-7845F320503C}">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dirty="0">
              <a:solidFill>
                <a:schemeClr val="tx1"/>
              </a:solidFill>
              <a:latin typeface="+mn-lt"/>
            </a:rPr>
            <a:t>Digital transformation</a:t>
          </a:r>
          <a:endParaRPr lang="en-ZA" sz="800" dirty="0">
            <a:solidFill>
              <a:schemeClr val="tx1"/>
            </a:solidFill>
            <a:latin typeface="+mn-lt"/>
          </a:endParaRPr>
        </a:p>
      </dgm:t>
    </dgm:pt>
    <dgm:pt modelId="{E3EE192E-FEA9-46AE-AC66-A065B93B3D76}" type="parTrans" cxnId="{8EE9FE54-B017-4096-B1E8-C552BCA20BC4}">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solidFill>
              <a:schemeClr val="tx1"/>
            </a:solidFill>
            <a:latin typeface="+mn-lt"/>
          </a:endParaRPr>
        </a:p>
      </dgm:t>
    </dgm:pt>
    <dgm:pt modelId="{DA4BE6AB-09F1-4F4C-9912-43BE27A87E10}" type="sibTrans" cxnId="{8EE9FE54-B017-4096-B1E8-C552BCA20BC4}">
      <dgm:prSet/>
      <dgm:spPr/>
      <dgm:t>
        <a:bodyPr/>
        <a:lstStyle/>
        <a:p>
          <a:endParaRPr lang="en-ZA" sz="800">
            <a:solidFill>
              <a:schemeClr val="tx1"/>
            </a:solidFill>
            <a:latin typeface="+mn-lt"/>
          </a:endParaRPr>
        </a:p>
      </dgm:t>
    </dgm:pt>
    <dgm:pt modelId="{610B874D-F89F-4C4A-A702-19F5AA219833}">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a:solidFill>
                <a:schemeClr val="tx1"/>
              </a:solidFill>
              <a:latin typeface="+mn-lt"/>
            </a:rPr>
            <a:t>Agility and robustness</a:t>
          </a:r>
          <a:endParaRPr lang="en-ZA" sz="800" dirty="0">
            <a:solidFill>
              <a:schemeClr val="tx1"/>
            </a:solidFill>
            <a:latin typeface="+mn-lt"/>
          </a:endParaRPr>
        </a:p>
      </dgm:t>
    </dgm:pt>
    <dgm:pt modelId="{5030DE2D-7F17-4B74-8A79-EA1AAF0710D9}" type="parTrans" cxnId="{6CD3752F-EC02-4941-B698-5DE60030DA50}">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solidFill>
              <a:schemeClr val="tx1"/>
            </a:solidFill>
            <a:latin typeface="+mn-lt"/>
          </a:endParaRPr>
        </a:p>
      </dgm:t>
    </dgm:pt>
    <dgm:pt modelId="{5397B355-4612-46CE-BB07-82EE449B5F20}" type="sibTrans" cxnId="{6CD3752F-EC02-4941-B698-5DE60030DA50}">
      <dgm:prSet/>
      <dgm:spPr/>
      <dgm:t>
        <a:bodyPr/>
        <a:lstStyle/>
        <a:p>
          <a:endParaRPr lang="en-ZA" sz="800">
            <a:solidFill>
              <a:schemeClr val="tx1"/>
            </a:solidFill>
            <a:latin typeface="+mn-lt"/>
          </a:endParaRPr>
        </a:p>
      </dgm:t>
    </dgm:pt>
    <dgm:pt modelId="{952EDA53-4734-47B5-82CE-62A272153A9A}">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a:solidFill>
                <a:schemeClr val="tx1"/>
              </a:solidFill>
              <a:latin typeface="+mn-lt"/>
            </a:rPr>
            <a:t>Cost reduction</a:t>
          </a:r>
          <a:endParaRPr lang="en-ZA" sz="800" dirty="0">
            <a:solidFill>
              <a:schemeClr val="tx1"/>
            </a:solidFill>
            <a:latin typeface="+mn-lt"/>
          </a:endParaRPr>
        </a:p>
      </dgm:t>
    </dgm:pt>
    <dgm:pt modelId="{A93D467E-C4DA-4E37-9D2A-F19D122A1D05}" type="parTrans" cxnId="{849E102C-F3CD-4FC9-A225-97BB3397561A}">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solidFill>
              <a:schemeClr val="tx1"/>
            </a:solidFill>
            <a:latin typeface="+mn-lt"/>
          </a:endParaRPr>
        </a:p>
      </dgm:t>
    </dgm:pt>
    <dgm:pt modelId="{863983BB-225E-4BF3-9256-29B40542E433}" type="sibTrans" cxnId="{849E102C-F3CD-4FC9-A225-97BB3397561A}">
      <dgm:prSet/>
      <dgm:spPr/>
      <dgm:t>
        <a:bodyPr/>
        <a:lstStyle/>
        <a:p>
          <a:endParaRPr lang="en-ZA" sz="800">
            <a:solidFill>
              <a:schemeClr val="tx1"/>
            </a:solidFill>
            <a:latin typeface="+mn-lt"/>
          </a:endParaRPr>
        </a:p>
      </dgm:t>
    </dgm:pt>
    <dgm:pt modelId="{6B4E51B2-39CB-45FC-8592-8CF83F95A416}">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a:solidFill>
                <a:schemeClr val="tx1"/>
              </a:solidFill>
              <a:latin typeface="+mn-lt"/>
            </a:rPr>
            <a:t>New ways of working</a:t>
          </a:r>
          <a:endParaRPr lang="en-ZA" sz="800" dirty="0">
            <a:solidFill>
              <a:schemeClr val="tx1"/>
            </a:solidFill>
            <a:latin typeface="+mn-lt"/>
          </a:endParaRPr>
        </a:p>
      </dgm:t>
    </dgm:pt>
    <dgm:pt modelId="{63314147-BEEA-45D5-B2BA-7C0B0F6DF357}" type="parTrans" cxnId="{AF0916A8-3963-4763-94A1-0F18D8FA0522}">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solidFill>
              <a:schemeClr val="tx1"/>
            </a:solidFill>
            <a:latin typeface="+mn-lt"/>
          </a:endParaRPr>
        </a:p>
      </dgm:t>
    </dgm:pt>
    <dgm:pt modelId="{08EC39E4-FFB7-47B0-8451-B9BAE90D8476}" type="sibTrans" cxnId="{AF0916A8-3963-4763-94A1-0F18D8FA0522}">
      <dgm:prSet/>
      <dgm:spPr/>
      <dgm:t>
        <a:bodyPr/>
        <a:lstStyle/>
        <a:p>
          <a:endParaRPr lang="en-ZA" sz="800">
            <a:solidFill>
              <a:schemeClr val="tx1"/>
            </a:solidFill>
            <a:latin typeface="+mn-lt"/>
          </a:endParaRPr>
        </a:p>
      </dgm:t>
    </dgm:pt>
    <dgm:pt modelId="{3A7A8BFB-1D88-49CB-AF56-BA84F925789B}">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dirty="0">
              <a:solidFill>
                <a:schemeClr val="tx1"/>
              </a:solidFill>
              <a:latin typeface="+mn-lt"/>
            </a:rPr>
            <a:t>Development of fit for purpose structures</a:t>
          </a:r>
          <a:endParaRPr lang="en-ZA" sz="800" dirty="0">
            <a:solidFill>
              <a:schemeClr val="tx1"/>
            </a:solidFill>
            <a:latin typeface="+mn-lt"/>
          </a:endParaRPr>
        </a:p>
      </dgm:t>
    </dgm:pt>
    <dgm:pt modelId="{1B3B5977-E91A-40DB-A9D6-6DE5421DF7F9}" type="parTrans" cxnId="{AAFCA277-8AE2-4BE3-AE17-166448CE302D}">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solidFill>
              <a:schemeClr val="tx1"/>
            </a:solidFill>
            <a:latin typeface="+mn-lt"/>
          </a:endParaRPr>
        </a:p>
      </dgm:t>
    </dgm:pt>
    <dgm:pt modelId="{DAA3AAE5-78B4-45F9-92ED-F7C71863CF3A}" type="sibTrans" cxnId="{AAFCA277-8AE2-4BE3-AE17-166448CE302D}">
      <dgm:prSet/>
      <dgm:spPr/>
      <dgm:t>
        <a:bodyPr/>
        <a:lstStyle/>
        <a:p>
          <a:endParaRPr lang="en-ZA" sz="800">
            <a:solidFill>
              <a:schemeClr val="tx1"/>
            </a:solidFill>
            <a:latin typeface="+mn-lt"/>
          </a:endParaRPr>
        </a:p>
      </dgm:t>
    </dgm:pt>
    <dgm:pt modelId="{177934A3-62A1-41C5-B4F1-D793F17A415D}">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a:solidFill>
                <a:schemeClr val="tx1"/>
              </a:solidFill>
              <a:latin typeface="+mn-lt"/>
            </a:rPr>
            <a:t>Portfolio approach</a:t>
          </a:r>
          <a:endParaRPr lang="en-ZA" sz="800" dirty="0">
            <a:solidFill>
              <a:schemeClr val="tx1"/>
            </a:solidFill>
            <a:latin typeface="+mn-lt"/>
          </a:endParaRPr>
        </a:p>
      </dgm:t>
    </dgm:pt>
    <dgm:pt modelId="{6077D4A9-2AA3-4B0B-80A1-B12C337E0328}" type="parTrans" cxnId="{509A4EE6-4399-41B7-BCB1-64CB12B4EE57}">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solidFill>
              <a:schemeClr val="tx1"/>
            </a:solidFill>
            <a:latin typeface="+mn-lt"/>
          </a:endParaRPr>
        </a:p>
      </dgm:t>
    </dgm:pt>
    <dgm:pt modelId="{2B67A474-8C26-4598-A6AB-299EEADE703B}" type="sibTrans" cxnId="{509A4EE6-4399-41B7-BCB1-64CB12B4EE57}">
      <dgm:prSet/>
      <dgm:spPr/>
      <dgm:t>
        <a:bodyPr/>
        <a:lstStyle/>
        <a:p>
          <a:endParaRPr lang="en-ZA" sz="800">
            <a:solidFill>
              <a:schemeClr val="tx1"/>
            </a:solidFill>
            <a:latin typeface="+mn-lt"/>
          </a:endParaRPr>
        </a:p>
      </dgm:t>
    </dgm:pt>
    <dgm:pt modelId="{E38C97FF-3232-4416-8894-5886C6A9DACD}">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a:solidFill>
                <a:schemeClr val="tx1"/>
              </a:solidFill>
              <a:latin typeface="+mn-lt"/>
            </a:rPr>
            <a:t>Integration and collaboration</a:t>
          </a:r>
          <a:endParaRPr lang="en-ZA" sz="800" dirty="0">
            <a:solidFill>
              <a:schemeClr val="tx1"/>
            </a:solidFill>
            <a:latin typeface="+mn-lt"/>
          </a:endParaRPr>
        </a:p>
      </dgm:t>
    </dgm:pt>
    <dgm:pt modelId="{EEC516B7-1723-4F3A-86CA-6478FD21BCCA}" type="parTrans" cxnId="{C187E4AA-46F2-4FB4-8AA2-CE3B7936815B}">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solidFill>
              <a:schemeClr val="tx1"/>
            </a:solidFill>
            <a:latin typeface="+mn-lt"/>
          </a:endParaRPr>
        </a:p>
      </dgm:t>
    </dgm:pt>
    <dgm:pt modelId="{1A39C3A6-B55C-4378-A462-B95F970D5FF1}" type="sibTrans" cxnId="{C187E4AA-46F2-4FB4-8AA2-CE3B7936815B}">
      <dgm:prSet/>
      <dgm:spPr/>
      <dgm:t>
        <a:bodyPr/>
        <a:lstStyle/>
        <a:p>
          <a:endParaRPr lang="en-ZA" sz="800">
            <a:solidFill>
              <a:schemeClr val="tx1"/>
            </a:solidFill>
            <a:latin typeface="+mn-lt"/>
          </a:endParaRPr>
        </a:p>
      </dgm:t>
    </dgm:pt>
    <dgm:pt modelId="{48BC5B42-1984-4AC5-9673-9CE3B487C0F8}">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dirty="0">
              <a:solidFill>
                <a:schemeClr val="tx1"/>
              </a:solidFill>
              <a:latin typeface="+mn-lt"/>
            </a:rPr>
            <a:t>Results/ evidence based approaches</a:t>
          </a:r>
          <a:endParaRPr lang="en-ZA" sz="800" dirty="0">
            <a:solidFill>
              <a:schemeClr val="tx1"/>
            </a:solidFill>
            <a:latin typeface="+mn-lt"/>
          </a:endParaRPr>
        </a:p>
      </dgm:t>
    </dgm:pt>
    <dgm:pt modelId="{3EBE6B45-2C8E-4239-B5F9-56ADB0D90492}" type="parTrans" cxnId="{E54AB997-3473-40CD-8A1E-156B1E7F30DA}">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solidFill>
              <a:schemeClr val="tx1"/>
            </a:solidFill>
            <a:latin typeface="+mn-lt"/>
          </a:endParaRPr>
        </a:p>
      </dgm:t>
    </dgm:pt>
    <dgm:pt modelId="{E350F57C-CCF1-4991-93AB-A2ABD8A25CDB}" type="sibTrans" cxnId="{E54AB997-3473-40CD-8A1E-156B1E7F30DA}">
      <dgm:prSet/>
      <dgm:spPr/>
      <dgm:t>
        <a:bodyPr/>
        <a:lstStyle/>
        <a:p>
          <a:endParaRPr lang="en-ZA" sz="800">
            <a:solidFill>
              <a:schemeClr val="tx1"/>
            </a:solidFill>
            <a:latin typeface="+mn-lt"/>
          </a:endParaRPr>
        </a:p>
      </dgm:t>
    </dgm:pt>
    <dgm:pt modelId="{720672F9-61F1-4D04-810C-DEDBC031A94A}">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dirty="0">
              <a:solidFill>
                <a:schemeClr val="tx1"/>
              </a:solidFill>
              <a:latin typeface="+mn-lt"/>
            </a:rPr>
            <a:t>Service delivery excellence</a:t>
          </a:r>
          <a:endParaRPr lang="en-ZA" sz="800" dirty="0">
            <a:solidFill>
              <a:schemeClr val="tx1"/>
            </a:solidFill>
            <a:latin typeface="+mn-lt"/>
          </a:endParaRPr>
        </a:p>
      </dgm:t>
    </dgm:pt>
    <dgm:pt modelId="{78958F52-D9CD-468D-891B-C4B95748494E}" type="parTrans" cxnId="{C9B99B23-F6AB-400E-91FD-6ECE89AE1CB0}">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solidFill>
              <a:schemeClr val="tx1"/>
            </a:solidFill>
            <a:latin typeface="+mn-lt"/>
          </a:endParaRPr>
        </a:p>
      </dgm:t>
    </dgm:pt>
    <dgm:pt modelId="{A000E771-1307-4AE5-92A3-3F5FA6DAF21E}" type="sibTrans" cxnId="{C9B99B23-F6AB-400E-91FD-6ECE89AE1CB0}">
      <dgm:prSet/>
      <dgm:spPr/>
      <dgm:t>
        <a:bodyPr/>
        <a:lstStyle/>
        <a:p>
          <a:endParaRPr lang="en-ZA" sz="800">
            <a:solidFill>
              <a:schemeClr val="tx1"/>
            </a:solidFill>
            <a:latin typeface="+mn-lt"/>
          </a:endParaRPr>
        </a:p>
      </dgm:t>
    </dgm:pt>
    <dgm:pt modelId="{749C4ADD-58C8-4637-B488-1C2EC6EB5601}">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dirty="0">
              <a:solidFill>
                <a:schemeClr val="tx1"/>
              </a:solidFill>
              <a:latin typeface="+mn-lt"/>
            </a:rPr>
            <a:t>Contribution to economic growth</a:t>
          </a:r>
          <a:endParaRPr lang="en-ZA" sz="800" dirty="0">
            <a:solidFill>
              <a:schemeClr val="tx1"/>
            </a:solidFill>
            <a:latin typeface="+mn-lt"/>
          </a:endParaRPr>
        </a:p>
      </dgm:t>
    </dgm:pt>
    <dgm:pt modelId="{7A73036A-C8EC-424A-90EF-1D7478148F7E}" type="parTrans" cxnId="{22531AB5-BC50-4D61-AB17-7F1983E53DAA}">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latin typeface="+mn-lt"/>
          </a:endParaRPr>
        </a:p>
      </dgm:t>
    </dgm:pt>
    <dgm:pt modelId="{6750B0F5-A482-44ED-9B16-C6A1798C6E5E}" type="sibTrans" cxnId="{22531AB5-BC50-4D61-AB17-7F1983E53DAA}">
      <dgm:prSet/>
      <dgm:spPr/>
      <dgm:t>
        <a:bodyPr/>
        <a:lstStyle/>
        <a:p>
          <a:endParaRPr lang="en-ZA" sz="800">
            <a:latin typeface="+mn-lt"/>
          </a:endParaRPr>
        </a:p>
      </dgm:t>
    </dgm:pt>
    <dgm:pt modelId="{DC1D63F0-AC0C-40B8-8BA7-106131942E13}">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dirty="0">
              <a:solidFill>
                <a:schemeClr val="tx1"/>
              </a:solidFill>
              <a:latin typeface="+mn-lt"/>
            </a:rPr>
            <a:t>Embracing the DDM</a:t>
          </a:r>
          <a:endParaRPr lang="en-ZA" sz="800" dirty="0">
            <a:solidFill>
              <a:schemeClr val="tx1"/>
            </a:solidFill>
            <a:latin typeface="+mn-lt"/>
          </a:endParaRPr>
        </a:p>
      </dgm:t>
    </dgm:pt>
    <dgm:pt modelId="{FE3BD234-57B6-4F75-81A9-4F3AB7707E2E}" type="parTrans" cxnId="{C8A37A06-71E9-4D4E-80CD-94C6B7F23218}">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latin typeface="+mn-lt"/>
          </a:endParaRPr>
        </a:p>
      </dgm:t>
    </dgm:pt>
    <dgm:pt modelId="{C07BC0BC-449A-47B0-9713-85521ACC28CC}" type="sibTrans" cxnId="{C8A37A06-71E9-4D4E-80CD-94C6B7F23218}">
      <dgm:prSet/>
      <dgm:spPr/>
      <dgm:t>
        <a:bodyPr/>
        <a:lstStyle/>
        <a:p>
          <a:endParaRPr lang="en-ZA" sz="800">
            <a:latin typeface="+mn-lt"/>
          </a:endParaRPr>
        </a:p>
      </dgm:t>
    </dgm:pt>
    <dgm:pt modelId="{41FB4359-0B0F-43B8-91F6-7A6B9BFB7311}">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dirty="0">
              <a:solidFill>
                <a:schemeClr val="tx1"/>
              </a:solidFill>
              <a:latin typeface="+mn-lt"/>
            </a:rPr>
            <a:t>Thought leadership</a:t>
          </a:r>
          <a:endParaRPr lang="en-ZA" sz="800" dirty="0">
            <a:solidFill>
              <a:schemeClr val="tx1"/>
            </a:solidFill>
            <a:latin typeface="+mn-lt"/>
          </a:endParaRPr>
        </a:p>
      </dgm:t>
    </dgm:pt>
    <dgm:pt modelId="{5DE6AAE4-54B2-47D2-B454-D6160198939D}" type="parTrans" cxnId="{61471302-AB04-4322-92AC-1AD4D6E46F47}">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latin typeface="+mn-lt"/>
          </a:endParaRPr>
        </a:p>
      </dgm:t>
    </dgm:pt>
    <dgm:pt modelId="{DDB9A681-CCD5-4A55-94D7-62E2396414FD}" type="sibTrans" cxnId="{61471302-AB04-4322-92AC-1AD4D6E46F47}">
      <dgm:prSet/>
      <dgm:spPr/>
      <dgm:t>
        <a:bodyPr/>
        <a:lstStyle/>
        <a:p>
          <a:endParaRPr lang="en-ZA" sz="800">
            <a:latin typeface="+mn-lt"/>
          </a:endParaRPr>
        </a:p>
      </dgm:t>
    </dgm:pt>
    <dgm:pt modelId="{2786BB29-AA0F-43BD-AED2-4E1EA9B372D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800">
              <a:solidFill>
                <a:schemeClr val="tx1"/>
              </a:solidFill>
              <a:latin typeface="+mn-lt"/>
            </a:rPr>
            <a:t>Life cycle / developmental approach</a:t>
          </a:r>
          <a:endParaRPr lang="en-ZA" sz="800" dirty="0">
            <a:solidFill>
              <a:schemeClr val="tx1"/>
            </a:solidFill>
            <a:latin typeface="+mn-lt"/>
          </a:endParaRPr>
        </a:p>
      </dgm:t>
    </dgm:pt>
    <dgm:pt modelId="{0C17FDDD-F2D7-44E3-998E-AB0500824C37}" type="parTrans" cxnId="{C8A3F9F5-BF49-4F92-B42D-773E765B41CC}">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sz="800"/>
        </a:p>
      </dgm:t>
    </dgm:pt>
    <dgm:pt modelId="{26ABE6F3-A28C-45E9-B12E-9F5B72F5400A}" type="sibTrans" cxnId="{C8A3F9F5-BF49-4F92-B42D-773E765B41CC}">
      <dgm:prSet/>
      <dgm:spPr/>
      <dgm:t>
        <a:bodyPr/>
        <a:lstStyle/>
        <a:p>
          <a:endParaRPr lang="en-ZA" sz="800"/>
        </a:p>
      </dgm:t>
    </dgm:pt>
    <dgm:pt modelId="{38C0910A-AE85-4734-81C7-2BD0A7C44849}" type="pres">
      <dgm:prSet presAssocID="{DF00BC5E-A765-48E8-AE40-BAFFE9E6CAB0}" presName="cycle" presStyleCnt="0">
        <dgm:presLayoutVars>
          <dgm:chMax val="1"/>
          <dgm:dir/>
          <dgm:animLvl val="ctr"/>
          <dgm:resizeHandles val="exact"/>
        </dgm:presLayoutVars>
      </dgm:prSet>
      <dgm:spPr/>
    </dgm:pt>
    <dgm:pt modelId="{7B39FA8C-E29D-41F8-9FEA-61915EE94D74}" type="pres">
      <dgm:prSet presAssocID="{AC91AEF5-2E64-40F0-9994-1888C4214495}" presName="centerShape" presStyleLbl="node0" presStyleIdx="0" presStyleCnt="1" custScaleX="179447" custScaleY="160232" custLinFactNeighborX="-195" custLinFactNeighborY="-11371"/>
      <dgm:spPr/>
    </dgm:pt>
    <dgm:pt modelId="{FF870842-E8A5-4408-BE0C-1B8DEECE122A}" type="pres">
      <dgm:prSet presAssocID="{5DE6AAE4-54B2-47D2-B454-D6160198939D}" presName="parTrans" presStyleLbl="bgSibTrans2D1" presStyleIdx="0" presStyleCnt="13" custScaleX="29076" custLinFactNeighborX="15582"/>
      <dgm:spPr/>
    </dgm:pt>
    <dgm:pt modelId="{81D79BE5-C659-4935-9E39-6B4222E01FCF}" type="pres">
      <dgm:prSet presAssocID="{41FB4359-0B0F-43B8-91F6-7A6B9BFB7311}" presName="node" presStyleLbl="node1" presStyleIdx="0" presStyleCnt="13" custScaleX="202851" custRadScaleRad="91905" custRadScaleInc="-2926">
        <dgm:presLayoutVars>
          <dgm:bulletEnabled val="1"/>
        </dgm:presLayoutVars>
      </dgm:prSet>
      <dgm:spPr/>
    </dgm:pt>
    <dgm:pt modelId="{299DABB1-EDD4-4764-8538-E27144A5534A}" type="pres">
      <dgm:prSet presAssocID="{FE3BD234-57B6-4F75-81A9-4F3AB7707E2E}" presName="parTrans" presStyleLbl="bgSibTrans2D1" presStyleIdx="1" presStyleCnt="13" custScaleX="32517" custLinFactNeighborX="10895" custLinFactNeighborY="3926"/>
      <dgm:spPr/>
    </dgm:pt>
    <dgm:pt modelId="{C215E0C2-5608-4961-AF2B-CADD76147A2B}" type="pres">
      <dgm:prSet presAssocID="{DC1D63F0-AC0C-40B8-8BA7-106131942E13}" presName="node" presStyleLbl="node1" presStyleIdx="1" presStyleCnt="13" custScaleX="207680" custRadScaleRad="94713" custRadScaleInc="-18768">
        <dgm:presLayoutVars>
          <dgm:bulletEnabled val="1"/>
        </dgm:presLayoutVars>
      </dgm:prSet>
      <dgm:spPr/>
    </dgm:pt>
    <dgm:pt modelId="{02CD0B9B-438E-4640-B2E0-E27DEB3E043C}" type="pres">
      <dgm:prSet presAssocID="{7A73036A-C8EC-424A-90EF-1D7478148F7E}" presName="parTrans" presStyleLbl="bgSibTrans2D1" presStyleIdx="2" presStyleCnt="13" custScaleX="33809" custLinFactNeighborX="9660" custLinFactNeighborY="7853"/>
      <dgm:spPr/>
    </dgm:pt>
    <dgm:pt modelId="{8F1D8C9A-3D50-4917-9E79-851F8693D612}" type="pres">
      <dgm:prSet presAssocID="{749C4ADD-58C8-4637-B488-1C2EC6EB5601}" presName="node" presStyleLbl="node1" presStyleIdx="2" presStyleCnt="13" custScaleX="191697" custRadScaleRad="95743" custRadScaleInc="-36600">
        <dgm:presLayoutVars>
          <dgm:bulletEnabled val="1"/>
        </dgm:presLayoutVars>
      </dgm:prSet>
      <dgm:spPr/>
    </dgm:pt>
    <dgm:pt modelId="{496BD211-5AFB-4D38-9765-AD7C7EC3BACB}" type="pres">
      <dgm:prSet presAssocID="{0C17FDDD-F2D7-44E3-998E-AB0500824C37}" presName="parTrans" presStyleLbl="bgSibTrans2D1" presStyleIdx="3" presStyleCnt="13" custScaleX="27264" custLinFactNeighborX="14942" custLinFactNeighborY="26721"/>
      <dgm:spPr/>
    </dgm:pt>
    <dgm:pt modelId="{0757B1F1-8AB4-4154-BC68-79C3F6AA5325}" type="pres">
      <dgm:prSet presAssocID="{2786BB29-AA0F-43BD-AED2-4E1EA9B372D5}" presName="node" presStyleLbl="node1" presStyleIdx="3" presStyleCnt="13" custScaleX="208270" custRadScaleRad="101055" custRadScaleInc="-68094">
        <dgm:presLayoutVars>
          <dgm:bulletEnabled val="1"/>
        </dgm:presLayoutVars>
      </dgm:prSet>
      <dgm:spPr/>
    </dgm:pt>
    <dgm:pt modelId="{CB86911C-8479-464C-A40B-DB1A7C7983E6}" type="pres">
      <dgm:prSet presAssocID="{78958F52-D9CD-468D-891B-C4B95748494E}" presName="parTrans" presStyleLbl="bgSibTrans2D1" presStyleIdx="4" presStyleCnt="13" custScaleX="31561" custLinFactNeighborX="7151" custLinFactNeighborY="19632"/>
      <dgm:spPr/>
    </dgm:pt>
    <dgm:pt modelId="{547D6BA8-F822-4384-92B8-D2618AD8ACD7}" type="pres">
      <dgm:prSet presAssocID="{720672F9-61F1-4D04-810C-DEDBC031A94A}" presName="node" presStyleLbl="node1" presStyleIdx="4" presStyleCnt="13" custScaleX="183269" custRadScaleRad="98558" custRadScaleInc="-62734">
        <dgm:presLayoutVars>
          <dgm:bulletEnabled val="1"/>
        </dgm:presLayoutVars>
      </dgm:prSet>
      <dgm:spPr/>
    </dgm:pt>
    <dgm:pt modelId="{B0664EA9-E2D0-4274-8819-9719E83F74A5}" type="pres">
      <dgm:prSet presAssocID="{E3EE192E-FEA9-46AE-AC66-A065B93B3D76}" presName="parTrans" presStyleLbl="bgSibTrans2D1" presStyleIdx="5" presStyleCnt="13" custScaleX="28007" custLinFactNeighborX="4782" custLinFactNeighborY="39264"/>
      <dgm:spPr/>
    </dgm:pt>
    <dgm:pt modelId="{31A4631B-2762-4897-9656-7A221E9E95B5}" type="pres">
      <dgm:prSet presAssocID="{D8D94B43-5E38-4A66-AF13-7845F320503C}" presName="node" presStyleLbl="node1" presStyleIdx="5" presStyleCnt="13" custScaleX="179319" custRadScaleRad="99938" custRadScaleInc="-34909">
        <dgm:presLayoutVars>
          <dgm:bulletEnabled val="1"/>
        </dgm:presLayoutVars>
      </dgm:prSet>
      <dgm:spPr/>
    </dgm:pt>
    <dgm:pt modelId="{83C950F1-0180-4D19-9171-2B98F3171818}" type="pres">
      <dgm:prSet presAssocID="{5030DE2D-7F17-4B74-8A79-EA1AAF0710D9}" presName="parTrans" presStyleLbl="bgSibTrans2D1" presStyleIdx="6" presStyleCnt="13" custScaleX="32360" custLinFactNeighborX="753" custLinFactNeighborY="39264"/>
      <dgm:spPr/>
    </dgm:pt>
    <dgm:pt modelId="{924FAE7E-6F92-4B68-A18E-DD1C396DAFF2}" type="pres">
      <dgm:prSet presAssocID="{610B874D-F89F-4C4A-A702-19F5AA219833}" presName="node" presStyleLbl="node1" presStyleIdx="6" presStyleCnt="13" custScaleX="181095" custRadScaleRad="95983" custRadScaleInc="15414">
        <dgm:presLayoutVars>
          <dgm:bulletEnabled val="1"/>
        </dgm:presLayoutVars>
      </dgm:prSet>
      <dgm:spPr/>
    </dgm:pt>
    <dgm:pt modelId="{9476DE60-5F19-42F2-B8F9-2552D026C345}" type="pres">
      <dgm:prSet presAssocID="{A93D467E-C4DA-4E37-9D2A-F19D122A1D05}" presName="parTrans" presStyleLbl="bgSibTrans2D1" presStyleIdx="7" presStyleCnt="13" custScaleX="34188" custLinFactNeighborX="-740" custLinFactNeighborY="39264"/>
      <dgm:spPr/>
    </dgm:pt>
    <dgm:pt modelId="{E8C17E07-411A-4842-A408-ECCA1AB12F38}" type="pres">
      <dgm:prSet presAssocID="{952EDA53-4734-47B5-82CE-62A272153A9A}" presName="node" presStyleLbl="node1" presStyleIdx="7" presStyleCnt="13" custScaleX="173776" custRadScaleRad="102518" custRadScaleInc="57105">
        <dgm:presLayoutVars>
          <dgm:bulletEnabled val="1"/>
        </dgm:presLayoutVars>
      </dgm:prSet>
      <dgm:spPr/>
    </dgm:pt>
    <dgm:pt modelId="{6D335EC4-39F1-4601-BB41-CDB2E20FC095}" type="pres">
      <dgm:prSet presAssocID="{63314147-BEEA-45D5-B2BA-7C0B0F6DF357}" presName="parTrans" presStyleLbl="bgSibTrans2D1" presStyleIdx="8" presStyleCnt="13" custScaleX="29390" custLinFactNeighborX="-4633" custLinFactNeighborY="39264"/>
      <dgm:spPr/>
    </dgm:pt>
    <dgm:pt modelId="{769F73F2-2D71-4395-8CF1-0BB9A4B8C2D3}" type="pres">
      <dgm:prSet presAssocID="{6B4E51B2-39CB-45FC-8592-8CF83F95A416}" presName="node" presStyleLbl="node1" presStyleIdx="8" presStyleCnt="13" custScaleX="180627" custRadScaleRad="99887" custRadScaleInc="79463">
        <dgm:presLayoutVars>
          <dgm:bulletEnabled val="1"/>
        </dgm:presLayoutVars>
      </dgm:prSet>
      <dgm:spPr/>
    </dgm:pt>
    <dgm:pt modelId="{3CFB3D75-6788-4F9D-A543-61E3B84E5722}" type="pres">
      <dgm:prSet presAssocID="{1B3B5977-E91A-40DB-A9D6-6DE5421DF7F9}" presName="parTrans" presStyleLbl="bgSibTrans2D1" presStyleIdx="9" presStyleCnt="13" custScaleX="34244" custLinFactNeighborX="-6538" custLinFactNeighborY="23559"/>
      <dgm:spPr/>
    </dgm:pt>
    <dgm:pt modelId="{A19A3545-CFEB-4E2A-B089-8CAB99CDF5F5}" type="pres">
      <dgm:prSet presAssocID="{3A7A8BFB-1D88-49CB-AF56-BA84F925789B}" presName="node" presStyleLbl="node1" presStyleIdx="9" presStyleCnt="13" custScaleX="217622" custRadScaleRad="100160" custRadScaleInc="77952">
        <dgm:presLayoutVars>
          <dgm:bulletEnabled val="1"/>
        </dgm:presLayoutVars>
      </dgm:prSet>
      <dgm:spPr/>
    </dgm:pt>
    <dgm:pt modelId="{05548EDC-1769-463F-BDBE-8F3CAA382184}" type="pres">
      <dgm:prSet presAssocID="{6077D4A9-2AA3-4B0B-80A1-B12C337E0328}" presName="parTrans" presStyleLbl="bgSibTrans2D1" presStyleIdx="10" presStyleCnt="13" custScaleX="34673" custLinFactNeighborX="-8796" custLinFactNeighborY="37355"/>
      <dgm:spPr/>
    </dgm:pt>
    <dgm:pt modelId="{E5B64385-A409-4C07-BB4F-040F5CDB62F6}" type="pres">
      <dgm:prSet presAssocID="{177934A3-62A1-41C5-B4F1-D793F17A415D}" presName="node" presStyleLbl="node1" presStyleIdx="10" presStyleCnt="13" custScaleX="192920" custRadScaleRad="92821" custRadScaleInc="47834">
        <dgm:presLayoutVars>
          <dgm:bulletEnabled val="1"/>
        </dgm:presLayoutVars>
      </dgm:prSet>
      <dgm:spPr/>
    </dgm:pt>
    <dgm:pt modelId="{30B0A7C9-D736-4410-BAD7-3683920FCF1C}" type="pres">
      <dgm:prSet presAssocID="{EEC516B7-1723-4F3A-86CA-6478FD21BCCA}" presName="parTrans" presStyleLbl="bgSibTrans2D1" presStyleIdx="11" presStyleCnt="13" custScaleX="31481" custLinFactNeighborX="-6967" custLinFactNeighborY="15706"/>
      <dgm:spPr/>
    </dgm:pt>
    <dgm:pt modelId="{11A716E6-1057-496D-BB62-45C2F902279D}" type="pres">
      <dgm:prSet presAssocID="{E38C97FF-3232-4416-8894-5886C6A9DACD}" presName="node" presStyleLbl="node1" presStyleIdx="11" presStyleCnt="13" custScaleX="180217" custRadScaleRad="95549" custRadScaleInc="29793">
        <dgm:presLayoutVars>
          <dgm:bulletEnabled val="1"/>
        </dgm:presLayoutVars>
      </dgm:prSet>
      <dgm:spPr/>
    </dgm:pt>
    <dgm:pt modelId="{0B6DB8DC-3447-4A57-929A-290C0726880D}" type="pres">
      <dgm:prSet presAssocID="{3EBE6B45-2C8E-4239-B5F9-56ADB0D90492}" presName="parTrans" presStyleLbl="bgSibTrans2D1" presStyleIdx="12" presStyleCnt="13" custScaleX="27760" custLinFactNeighborX="-10449" custLinFactNeighborY="11779"/>
      <dgm:spPr/>
    </dgm:pt>
    <dgm:pt modelId="{54F1BBFE-CE03-4C46-B917-C0485029946F}" type="pres">
      <dgm:prSet presAssocID="{48BC5B42-1984-4AC5-9673-9CE3B487C0F8}" presName="node" presStyleLbl="node1" presStyleIdx="12" presStyleCnt="13" custScaleX="208848" custRadScaleRad="93663">
        <dgm:presLayoutVars>
          <dgm:bulletEnabled val="1"/>
        </dgm:presLayoutVars>
      </dgm:prSet>
      <dgm:spPr/>
    </dgm:pt>
  </dgm:ptLst>
  <dgm:cxnLst>
    <dgm:cxn modelId="{61471302-AB04-4322-92AC-1AD4D6E46F47}" srcId="{AC91AEF5-2E64-40F0-9994-1888C4214495}" destId="{41FB4359-0B0F-43B8-91F6-7A6B9BFB7311}" srcOrd="0" destOrd="0" parTransId="{5DE6AAE4-54B2-47D2-B454-D6160198939D}" sibTransId="{DDB9A681-CCD5-4A55-94D7-62E2396414FD}"/>
    <dgm:cxn modelId="{C8A37A06-71E9-4D4E-80CD-94C6B7F23218}" srcId="{AC91AEF5-2E64-40F0-9994-1888C4214495}" destId="{DC1D63F0-AC0C-40B8-8BA7-106131942E13}" srcOrd="1" destOrd="0" parTransId="{FE3BD234-57B6-4F75-81A9-4F3AB7707E2E}" sibTransId="{C07BC0BC-449A-47B0-9713-85521ACC28CC}"/>
    <dgm:cxn modelId="{6BBA3509-5B3B-4F0D-8A82-F26ED74B58E1}" type="presOf" srcId="{2786BB29-AA0F-43BD-AED2-4E1EA9B372D5}" destId="{0757B1F1-8AB4-4154-BC68-79C3F6AA5325}" srcOrd="0" destOrd="0" presId="urn:microsoft.com/office/officeart/2005/8/layout/radial4"/>
    <dgm:cxn modelId="{8BDD050D-4267-4F8C-9488-D9DF253D2EE6}" type="presOf" srcId="{AC91AEF5-2E64-40F0-9994-1888C4214495}" destId="{7B39FA8C-E29D-41F8-9FEA-61915EE94D74}" srcOrd="0" destOrd="0" presId="urn:microsoft.com/office/officeart/2005/8/layout/radial4"/>
    <dgm:cxn modelId="{9DAFDA14-33F3-411E-A15D-DCE134579665}" type="presOf" srcId="{EEC516B7-1723-4F3A-86CA-6478FD21BCCA}" destId="{30B0A7C9-D736-4410-BAD7-3683920FCF1C}" srcOrd="0" destOrd="0" presId="urn:microsoft.com/office/officeart/2005/8/layout/radial4"/>
    <dgm:cxn modelId="{2FEB1D1F-CA9D-4DCE-86D4-049F64E62ACE}" type="presOf" srcId="{177934A3-62A1-41C5-B4F1-D793F17A415D}" destId="{E5B64385-A409-4C07-BB4F-040F5CDB62F6}" srcOrd="0" destOrd="0" presId="urn:microsoft.com/office/officeart/2005/8/layout/radial4"/>
    <dgm:cxn modelId="{C9B99B23-F6AB-400E-91FD-6ECE89AE1CB0}" srcId="{AC91AEF5-2E64-40F0-9994-1888C4214495}" destId="{720672F9-61F1-4D04-810C-DEDBC031A94A}" srcOrd="4" destOrd="0" parTransId="{78958F52-D9CD-468D-891B-C4B95748494E}" sibTransId="{A000E771-1307-4AE5-92A3-3F5FA6DAF21E}"/>
    <dgm:cxn modelId="{849E102C-F3CD-4FC9-A225-97BB3397561A}" srcId="{AC91AEF5-2E64-40F0-9994-1888C4214495}" destId="{952EDA53-4734-47B5-82CE-62A272153A9A}" srcOrd="7" destOrd="0" parTransId="{A93D467E-C4DA-4E37-9D2A-F19D122A1D05}" sibTransId="{863983BB-225E-4BF3-9256-29B40542E433}"/>
    <dgm:cxn modelId="{6CD3752F-EC02-4941-B698-5DE60030DA50}" srcId="{AC91AEF5-2E64-40F0-9994-1888C4214495}" destId="{610B874D-F89F-4C4A-A702-19F5AA219833}" srcOrd="6" destOrd="0" parTransId="{5030DE2D-7F17-4B74-8A79-EA1AAF0710D9}" sibTransId="{5397B355-4612-46CE-BB07-82EE449B5F20}"/>
    <dgm:cxn modelId="{1373CF3C-3E84-41F1-8CB0-7D727C67DF56}" type="presOf" srcId="{3A7A8BFB-1D88-49CB-AF56-BA84F925789B}" destId="{A19A3545-CFEB-4E2A-B089-8CAB99CDF5F5}" srcOrd="0" destOrd="0" presId="urn:microsoft.com/office/officeart/2005/8/layout/radial4"/>
    <dgm:cxn modelId="{A031CC3D-3B1D-4FD8-B460-67950389D705}" type="presOf" srcId="{749C4ADD-58C8-4637-B488-1C2EC6EB5601}" destId="{8F1D8C9A-3D50-4917-9E79-851F8693D612}" srcOrd="0" destOrd="0" presId="urn:microsoft.com/office/officeart/2005/8/layout/radial4"/>
    <dgm:cxn modelId="{BA765746-03CA-45AC-8BD6-360B2476A3E1}" type="presOf" srcId="{63314147-BEEA-45D5-B2BA-7C0B0F6DF357}" destId="{6D335EC4-39F1-4601-BB41-CDB2E20FC095}" srcOrd="0" destOrd="0" presId="urn:microsoft.com/office/officeart/2005/8/layout/radial4"/>
    <dgm:cxn modelId="{6AC55D4A-9A89-4E66-AD8B-8A4EE23D2570}" type="presOf" srcId="{6077D4A9-2AA3-4B0B-80A1-B12C337E0328}" destId="{05548EDC-1769-463F-BDBE-8F3CAA382184}" srcOrd="0" destOrd="0" presId="urn:microsoft.com/office/officeart/2005/8/layout/radial4"/>
    <dgm:cxn modelId="{BAFCB34A-4216-4C09-AB7F-C8ABC1F08E11}" type="presOf" srcId="{DF00BC5E-A765-48E8-AE40-BAFFE9E6CAB0}" destId="{38C0910A-AE85-4734-81C7-2BD0A7C44849}" srcOrd="0" destOrd="0" presId="urn:microsoft.com/office/officeart/2005/8/layout/radial4"/>
    <dgm:cxn modelId="{66FEA94D-087D-461B-93A4-9A589F4AFB42}" srcId="{DF00BC5E-A765-48E8-AE40-BAFFE9E6CAB0}" destId="{AC91AEF5-2E64-40F0-9994-1888C4214495}" srcOrd="0" destOrd="0" parTransId="{94726D43-2223-4835-AF4D-32359DB2E439}" sibTransId="{D5B40570-DA91-4367-A034-5664A279E6F5}"/>
    <dgm:cxn modelId="{5CF7E04F-5196-4594-A778-A818B2E8ADA7}" type="presOf" srcId="{0C17FDDD-F2D7-44E3-998E-AB0500824C37}" destId="{496BD211-5AFB-4D38-9765-AD7C7EC3BACB}" srcOrd="0" destOrd="0" presId="urn:microsoft.com/office/officeart/2005/8/layout/radial4"/>
    <dgm:cxn modelId="{6015CA51-0B69-4054-BE19-BF56B30A9F75}" type="presOf" srcId="{48BC5B42-1984-4AC5-9673-9CE3B487C0F8}" destId="{54F1BBFE-CE03-4C46-B917-C0485029946F}" srcOrd="0" destOrd="0" presId="urn:microsoft.com/office/officeart/2005/8/layout/radial4"/>
    <dgm:cxn modelId="{8EE9FE54-B017-4096-B1E8-C552BCA20BC4}" srcId="{AC91AEF5-2E64-40F0-9994-1888C4214495}" destId="{D8D94B43-5E38-4A66-AF13-7845F320503C}" srcOrd="5" destOrd="0" parTransId="{E3EE192E-FEA9-46AE-AC66-A065B93B3D76}" sibTransId="{DA4BE6AB-09F1-4F4C-9912-43BE27A87E10}"/>
    <dgm:cxn modelId="{AAFCA277-8AE2-4BE3-AE17-166448CE302D}" srcId="{AC91AEF5-2E64-40F0-9994-1888C4214495}" destId="{3A7A8BFB-1D88-49CB-AF56-BA84F925789B}" srcOrd="9" destOrd="0" parTransId="{1B3B5977-E91A-40DB-A9D6-6DE5421DF7F9}" sibTransId="{DAA3AAE5-78B4-45F9-92ED-F7C71863CF3A}"/>
    <dgm:cxn modelId="{41A96859-0285-4AC6-B2A7-E5089A2DD9E8}" type="presOf" srcId="{5DE6AAE4-54B2-47D2-B454-D6160198939D}" destId="{FF870842-E8A5-4408-BE0C-1B8DEECE122A}" srcOrd="0" destOrd="0" presId="urn:microsoft.com/office/officeart/2005/8/layout/radial4"/>
    <dgm:cxn modelId="{ECA0E279-6D46-4146-B196-3E6301A1CFE8}" type="presOf" srcId="{3EBE6B45-2C8E-4239-B5F9-56ADB0D90492}" destId="{0B6DB8DC-3447-4A57-929A-290C0726880D}" srcOrd="0" destOrd="0" presId="urn:microsoft.com/office/officeart/2005/8/layout/radial4"/>
    <dgm:cxn modelId="{D9F8E479-AD6D-4783-9180-FE0B944ED090}" type="presOf" srcId="{5030DE2D-7F17-4B74-8A79-EA1AAF0710D9}" destId="{83C950F1-0180-4D19-9171-2B98F3171818}" srcOrd="0" destOrd="0" presId="urn:microsoft.com/office/officeart/2005/8/layout/radial4"/>
    <dgm:cxn modelId="{33C74C7C-29B1-4D0E-B849-8FDFD261AD29}" type="presOf" srcId="{1B3B5977-E91A-40DB-A9D6-6DE5421DF7F9}" destId="{3CFB3D75-6788-4F9D-A543-61E3B84E5722}" srcOrd="0" destOrd="0" presId="urn:microsoft.com/office/officeart/2005/8/layout/radial4"/>
    <dgm:cxn modelId="{E97A158E-15CE-4AAD-B836-C91D05ED3DEE}" type="presOf" srcId="{720672F9-61F1-4D04-810C-DEDBC031A94A}" destId="{547D6BA8-F822-4384-92B8-D2618AD8ACD7}" srcOrd="0" destOrd="0" presId="urn:microsoft.com/office/officeart/2005/8/layout/radial4"/>
    <dgm:cxn modelId="{2C286292-F234-4D8D-99FE-EED69DB29A70}" type="presOf" srcId="{7A73036A-C8EC-424A-90EF-1D7478148F7E}" destId="{02CD0B9B-438E-4640-B2E0-E27DEB3E043C}" srcOrd="0" destOrd="0" presId="urn:microsoft.com/office/officeart/2005/8/layout/radial4"/>
    <dgm:cxn modelId="{EDDE8B95-F6BC-4DF1-9623-EDFF0B840579}" type="presOf" srcId="{41FB4359-0B0F-43B8-91F6-7A6B9BFB7311}" destId="{81D79BE5-C659-4935-9E39-6B4222E01FCF}" srcOrd="0" destOrd="0" presId="urn:microsoft.com/office/officeart/2005/8/layout/radial4"/>
    <dgm:cxn modelId="{E54AB997-3473-40CD-8A1E-156B1E7F30DA}" srcId="{AC91AEF5-2E64-40F0-9994-1888C4214495}" destId="{48BC5B42-1984-4AC5-9673-9CE3B487C0F8}" srcOrd="12" destOrd="0" parTransId="{3EBE6B45-2C8E-4239-B5F9-56ADB0D90492}" sibTransId="{E350F57C-CCF1-4991-93AB-A2ABD8A25CDB}"/>
    <dgm:cxn modelId="{5D9473A1-B60B-43E5-8C58-A6DBDC5DD21F}" type="presOf" srcId="{E38C97FF-3232-4416-8894-5886C6A9DACD}" destId="{11A716E6-1057-496D-BB62-45C2F902279D}" srcOrd="0" destOrd="0" presId="urn:microsoft.com/office/officeart/2005/8/layout/radial4"/>
    <dgm:cxn modelId="{AF0916A8-3963-4763-94A1-0F18D8FA0522}" srcId="{AC91AEF5-2E64-40F0-9994-1888C4214495}" destId="{6B4E51B2-39CB-45FC-8592-8CF83F95A416}" srcOrd="8" destOrd="0" parTransId="{63314147-BEEA-45D5-B2BA-7C0B0F6DF357}" sibTransId="{08EC39E4-FFB7-47B0-8451-B9BAE90D8476}"/>
    <dgm:cxn modelId="{C187E4AA-46F2-4FB4-8AA2-CE3B7936815B}" srcId="{AC91AEF5-2E64-40F0-9994-1888C4214495}" destId="{E38C97FF-3232-4416-8894-5886C6A9DACD}" srcOrd="11" destOrd="0" parTransId="{EEC516B7-1723-4F3A-86CA-6478FD21BCCA}" sibTransId="{1A39C3A6-B55C-4378-A462-B95F970D5FF1}"/>
    <dgm:cxn modelId="{ADA85DAD-20A0-4556-8919-CA4A59A44EAC}" type="presOf" srcId="{78958F52-D9CD-468D-891B-C4B95748494E}" destId="{CB86911C-8479-464C-A40B-DB1A7C7983E6}" srcOrd="0" destOrd="0" presId="urn:microsoft.com/office/officeart/2005/8/layout/radial4"/>
    <dgm:cxn modelId="{22531AB5-BC50-4D61-AB17-7F1983E53DAA}" srcId="{AC91AEF5-2E64-40F0-9994-1888C4214495}" destId="{749C4ADD-58C8-4637-B488-1C2EC6EB5601}" srcOrd="2" destOrd="0" parTransId="{7A73036A-C8EC-424A-90EF-1D7478148F7E}" sibTransId="{6750B0F5-A482-44ED-9B16-C6A1798C6E5E}"/>
    <dgm:cxn modelId="{D9B98DBA-34F7-4B61-90E5-51A804FCE46F}" type="presOf" srcId="{A93D467E-C4DA-4E37-9D2A-F19D122A1D05}" destId="{9476DE60-5F19-42F2-B8F9-2552D026C345}" srcOrd="0" destOrd="0" presId="urn:microsoft.com/office/officeart/2005/8/layout/radial4"/>
    <dgm:cxn modelId="{014F2ABD-54DC-4267-BE01-9B47FE70457B}" type="presOf" srcId="{952EDA53-4734-47B5-82CE-62A272153A9A}" destId="{E8C17E07-411A-4842-A408-ECCA1AB12F38}" srcOrd="0" destOrd="0" presId="urn:microsoft.com/office/officeart/2005/8/layout/radial4"/>
    <dgm:cxn modelId="{A90071D6-7596-4AE6-A593-DDFC14D9BB39}" type="presOf" srcId="{D8D94B43-5E38-4A66-AF13-7845F320503C}" destId="{31A4631B-2762-4897-9656-7A221E9E95B5}" srcOrd="0" destOrd="0" presId="urn:microsoft.com/office/officeart/2005/8/layout/radial4"/>
    <dgm:cxn modelId="{E33016D8-41EB-4181-B33F-FD73E1F3311A}" type="presOf" srcId="{6B4E51B2-39CB-45FC-8592-8CF83F95A416}" destId="{769F73F2-2D71-4395-8CF1-0BB9A4B8C2D3}" srcOrd="0" destOrd="0" presId="urn:microsoft.com/office/officeart/2005/8/layout/radial4"/>
    <dgm:cxn modelId="{509A4EE6-4399-41B7-BCB1-64CB12B4EE57}" srcId="{AC91AEF5-2E64-40F0-9994-1888C4214495}" destId="{177934A3-62A1-41C5-B4F1-D793F17A415D}" srcOrd="10" destOrd="0" parTransId="{6077D4A9-2AA3-4B0B-80A1-B12C337E0328}" sibTransId="{2B67A474-8C26-4598-A6AB-299EEADE703B}"/>
    <dgm:cxn modelId="{BC02C9EB-477F-48D1-BF9A-519EE37C5E4A}" type="presOf" srcId="{DC1D63F0-AC0C-40B8-8BA7-106131942E13}" destId="{C215E0C2-5608-4961-AF2B-CADD76147A2B}" srcOrd="0" destOrd="0" presId="urn:microsoft.com/office/officeart/2005/8/layout/radial4"/>
    <dgm:cxn modelId="{C8A3F9F5-BF49-4F92-B42D-773E765B41CC}" srcId="{AC91AEF5-2E64-40F0-9994-1888C4214495}" destId="{2786BB29-AA0F-43BD-AED2-4E1EA9B372D5}" srcOrd="3" destOrd="0" parTransId="{0C17FDDD-F2D7-44E3-998E-AB0500824C37}" sibTransId="{26ABE6F3-A28C-45E9-B12E-9F5B72F5400A}"/>
    <dgm:cxn modelId="{495C11F7-EAC0-437C-B5B7-739E1C82BBFB}" type="presOf" srcId="{610B874D-F89F-4C4A-A702-19F5AA219833}" destId="{924FAE7E-6F92-4B68-A18E-DD1C396DAFF2}" srcOrd="0" destOrd="0" presId="urn:microsoft.com/office/officeart/2005/8/layout/radial4"/>
    <dgm:cxn modelId="{BF2009FA-483F-4DFA-9AA9-80DA0A40494B}" type="presOf" srcId="{FE3BD234-57B6-4F75-81A9-4F3AB7707E2E}" destId="{299DABB1-EDD4-4764-8538-E27144A5534A}" srcOrd="0" destOrd="0" presId="urn:microsoft.com/office/officeart/2005/8/layout/radial4"/>
    <dgm:cxn modelId="{76D19AFE-8546-4E6B-96F5-EF53B40B884B}" type="presOf" srcId="{E3EE192E-FEA9-46AE-AC66-A065B93B3D76}" destId="{B0664EA9-E2D0-4274-8819-9719E83F74A5}" srcOrd="0" destOrd="0" presId="urn:microsoft.com/office/officeart/2005/8/layout/radial4"/>
    <dgm:cxn modelId="{79326506-0D58-4F3B-8B44-7E5E9BBA8B60}" type="presParOf" srcId="{38C0910A-AE85-4734-81C7-2BD0A7C44849}" destId="{7B39FA8C-E29D-41F8-9FEA-61915EE94D74}" srcOrd="0" destOrd="0" presId="urn:microsoft.com/office/officeart/2005/8/layout/radial4"/>
    <dgm:cxn modelId="{F6C4FEF7-0F53-4D23-A06C-635A3F52F6A6}" type="presParOf" srcId="{38C0910A-AE85-4734-81C7-2BD0A7C44849}" destId="{FF870842-E8A5-4408-BE0C-1B8DEECE122A}" srcOrd="1" destOrd="0" presId="urn:microsoft.com/office/officeart/2005/8/layout/radial4"/>
    <dgm:cxn modelId="{627DFFBE-3B2D-406E-836D-50E1E10D9851}" type="presParOf" srcId="{38C0910A-AE85-4734-81C7-2BD0A7C44849}" destId="{81D79BE5-C659-4935-9E39-6B4222E01FCF}" srcOrd="2" destOrd="0" presId="urn:microsoft.com/office/officeart/2005/8/layout/radial4"/>
    <dgm:cxn modelId="{208643E5-D3EF-4DFB-B62B-CC89799409BA}" type="presParOf" srcId="{38C0910A-AE85-4734-81C7-2BD0A7C44849}" destId="{299DABB1-EDD4-4764-8538-E27144A5534A}" srcOrd="3" destOrd="0" presId="urn:microsoft.com/office/officeart/2005/8/layout/radial4"/>
    <dgm:cxn modelId="{F424A63E-C99C-48CB-8724-F14AA7DCBA3D}" type="presParOf" srcId="{38C0910A-AE85-4734-81C7-2BD0A7C44849}" destId="{C215E0C2-5608-4961-AF2B-CADD76147A2B}" srcOrd="4" destOrd="0" presId="urn:microsoft.com/office/officeart/2005/8/layout/radial4"/>
    <dgm:cxn modelId="{3BD1323A-7B27-4C28-8E87-09E92D6F24F5}" type="presParOf" srcId="{38C0910A-AE85-4734-81C7-2BD0A7C44849}" destId="{02CD0B9B-438E-4640-B2E0-E27DEB3E043C}" srcOrd="5" destOrd="0" presId="urn:microsoft.com/office/officeart/2005/8/layout/radial4"/>
    <dgm:cxn modelId="{271744D1-A5D7-407D-9BDC-A4C131775ABC}" type="presParOf" srcId="{38C0910A-AE85-4734-81C7-2BD0A7C44849}" destId="{8F1D8C9A-3D50-4917-9E79-851F8693D612}" srcOrd="6" destOrd="0" presId="urn:microsoft.com/office/officeart/2005/8/layout/radial4"/>
    <dgm:cxn modelId="{4E21F322-D69C-4FD3-B2B0-453D50BD3618}" type="presParOf" srcId="{38C0910A-AE85-4734-81C7-2BD0A7C44849}" destId="{496BD211-5AFB-4D38-9765-AD7C7EC3BACB}" srcOrd="7" destOrd="0" presId="urn:microsoft.com/office/officeart/2005/8/layout/radial4"/>
    <dgm:cxn modelId="{A52DE8B7-7B50-49DB-B1E0-6710FC187F51}" type="presParOf" srcId="{38C0910A-AE85-4734-81C7-2BD0A7C44849}" destId="{0757B1F1-8AB4-4154-BC68-79C3F6AA5325}" srcOrd="8" destOrd="0" presId="urn:microsoft.com/office/officeart/2005/8/layout/radial4"/>
    <dgm:cxn modelId="{B136000F-829D-44D6-9847-986615D362D7}" type="presParOf" srcId="{38C0910A-AE85-4734-81C7-2BD0A7C44849}" destId="{CB86911C-8479-464C-A40B-DB1A7C7983E6}" srcOrd="9" destOrd="0" presId="urn:microsoft.com/office/officeart/2005/8/layout/radial4"/>
    <dgm:cxn modelId="{1383CA76-01E8-4ABA-8647-184EA918D785}" type="presParOf" srcId="{38C0910A-AE85-4734-81C7-2BD0A7C44849}" destId="{547D6BA8-F822-4384-92B8-D2618AD8ACD7}" srcOrd="10" destOrd="0" presId="urn:microsoft.com/office/officeart/2005/8/layout/radial4"/>
    <dgm:cxn modelId="{46153644-36AE-4F93-B24E-BD4008C7ECFE}" type="presParOf" srcId="{38C0910A-AE85-4734-81C7-2BD0A7C44849}" destId="{B0664EA9-E2D0-4274-8819-9719E83F74A5}" srcOrd="11" destOrd="0" presId="urn:microsoft.com/office/officeart/2005/8/layout/radial4"/>
    <dgm:cxn modelId="{849C2A3C-A0C2-4330-8AE0-8AF9D0130D19}" type="presParOf" srcId="{38C0910A-AE85-4734-81C7-2BD0A7C44849}" destId="{31A4631B-2762-4897-9656-7A221E9E95B5}" srcOrd="12" destOrd="0" presId="urn:microsoft.com/office/officeart/2005/8/layout/radial4"/>
    <dgm:cxn modelId="{21AF9D2D-323F-407C-BBFF-3463CE197F2F}" type="presParOf" srcId="{38C0910A-AE85-4734-81C7-2BD0A7C44849}" destId="{83C950F1-0180-4D19-9171-2B98F3171818}" srcOrd="13" destOrd="0" presId="urn:microsoft.com/office/officeart/2005/8/layout/radial4"/>
    <dgm:cxn modelId="{9486242A-7232-48E5-B86D-A2E3016AA97F}" type="presParOf" srcId="{38C0910A-AE85-4734-81C7-2BD0A7C44849}" destId="{924FAE7E-6F92-4B68-A18E-DD1C396DAFF2}" srcOrd="14" destOrd="0" presId="urn:microsoft.com/office/officeart/2005/8/layout/radial4"/>
    <dgm:cxn modelId="{9497B713-B88F-474D-BAC8-8E705A3E6B08}" type="presParOf" srcId="{38C0910A-AE85-4734-81C7-2BD0A7C44849}" destId="{9476DE60-5F19-42F2-B8F9-2552D026C345}" srcOrd="15" destOrd="0" presId="urn:microsoft.com/office/officeart/2005/8/layout/radial4"/>
    <dgm:cxn modelId="{1341032A-C613-4937-A7D4-028AACAB272F}" type="presParOf" srcId="{38C0910A-AE85-4734-81C7-2BD0A7C44849}" destId="{E8C17E07-411A-4842-A408-ECCA1AB12F38}" srcOrd="16" destOrd="0" presId="urn:microsoft.com/office/officeart/2005/8/layout/radial4"/>
    <dgm:cxn modelId="{5348D4C8-851E-49AE-801E-03F6A0C9538C}" type="presParOf" srcId="{38C0910A-AE85-4734-81C7-2BD0A7C44849}" destId="{6D335EC4-39F1-4601-BB41-CDB2E20FC095}" srcOrd="17" destOrd="0" presId="urn:microsoft.com/office/officeart/2005/8/layout/radial4"/>
    <dgm:cxn modelId="{7F73697F-C26C-4142-A1C8-42AD5AA10D88}" type="presParOf" srcId="{38C0910A-AE85-4734-81C7-2BD0A7C44849}" destId="{769F73F2-2D71-4395-8CF1-0BB9A4B8C2D3}" srcOrd="18" destOrd="0" presId="urn:microsoft.com/office/officeart/2005/8/layout/radial4"/>
    <dgm:cxn modelId="{B4BA3837-F014-424A-AC59-E0AC7A2F7611}" type="presParOf" srcId="{38C0910A-AE85-4734-81C7-2BD0A7C44849}" destId="{3CFB3D75-6788-4F9D-A543-61E3B84E5722}" srcOrd="19" destOrd="0" presId="urn:microsoft.com/office/officeart/2005/8/layout/radial4"/>
    <dgm:cxn modelId="{9092B5B8-16EF-4135-BA22-1CE89E4009AE}" type="presParOf" srcId="{38C0910A-AE85-4734-81C7-2BD0A7C44849}" destId="{A19A3545-CFEB-4E2A-B089-8CAB99CDF5F5}" srcOrd="20" destOrd="0" presId="urn:microsoft.com/office/officeart/2005/8/layout/radial4"/>
    <dgm:cxn modelId="{32044817-34CE-45EB-AD02-D78721D803DC}" type="presParOf" srcId="{38C0910A-AE85-4734-81C7-2BD0A7C44849}" destId="{05548EDC-1769-463F-BDBE-8F3CAA382184}" srcOrd="21" destOrd="0" presId="urn:microsoft.com/office/officeart/2005/8/layout/radial4"/>
    <dgm:cxn modelId="{B6019F16-C9CF-4D53-B6BF-0AC4222C42B4}" type="presParOf" srcId="{38C0910A-AE85-4734-81C7-2BD0A7C44849}" destId="{E5B64385-A409-4C07-BB4F-040F5CDB62F6}" srcOrd="22" destOrd="0" presId="urn:microsoft.com/office/officeart/2005/8/layout/radial4"/>
    <dgm:cxn modelId="{552202DB-C5E6-48A5-B4C9-418CDD2A5648}" type="presParOf" srcId="{38C0910A-AE85-4734-81C7-2BD0A7C44849}" destId="{30B0A7C9-D736-4410-BAD7-3683920FCF1C}" srcOrd="23" destOrd="0" presId="urn:microsoft.com/office/officeart/2005/8/layout/radial4"/>
    <dgm:cxn modelId="{B642E2E9-0494-4A8E-90E1-308CC127C729}" type="presParOf" srcId="{38C0910A-AE85-4734-81C7-2BD0A7C44849}" destId="{11A716E6-1057-496D-BB62-45C2F902279D}" srcOrd="24" destOrd="0" presId="urn:microsoft.com/office/officeart/2005/8/layout/radial4"/>
    <dgm:cxn modelId="{4C9D9E3F-32E2-4414-9C7B-7ADE9ED76C03}" type="presParOf" srcId="{38C0910A-AE85-4734-81C7-2BD0A7C44849}" destId="{0B6DB8DC-3447-4A57-929A-290C0726880D}" srcOrd="25" destOrd="0" presId="urn:microsoft.com/office/officeart/2005/8/layout/radial4"/>
    <dgm:cxn modelId="{FBE3D694-CC83-47A3-B4E5-58CB491C7496}" type="presParOf" srcId="{38C0910A-AE85-4734-81C7-2BD0A7C44849}" destId="{54F1BBFE-CE03-4C46-B917-C0485029946F}" srcOrd="2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39FA8C-E29D-41F8-9FEA-61915EE94D74}">
      <dsp:nvSpPr>
        <dsp:cNvPr id="0" name=""/>
        <dsp:cNvSpPr/>
      </dsp:nvSpPr>
      <dsp:spPr>
        <a:xfrm>
          <a:off x="3999387" y="1523054"/>
          <a:ext cx="1270006" cy="1134015"/>
        </a:xfrm>
        <a:prstGeom prst="ellipse">
          <a:avLst/>
        </a:prstGeom>
        <a:solidFill>
          <a:schemeClr val="accent1">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b="1" kern="1200" dirty="0">
              <a:solidFill>
                <a:schemeClr val="bg1"/>
              </a:solidFill>
              <a:latin typeface="+mn-lt"/>
            </a:rPr>
            <a:t>Re-invented DSD</a:t>
          </a:r>
          <a:endParaRPr lang="en-ZA" sz="900" b="1" kern="1200" dirty="0">
            <a:solidFill>
              <a:schemeClr val="bg1"/>
            </a:solidFill>
            <a:latin typeface="+mn-lt"/>
          </a:endParaRPr>
        </a:p>
      </dsp:txBody>
      <dsp:txXfrm>
        <a:off x="4185375" y="1689127"/>
        <a:ext cx="898030" cy="801869"/>
      </dsp:txXfrm>
    </dsp:sp>
    <dsp:sp modelId="{FF870842-E8A5-4408-BE0C-1B8DEECE122A}">
      <dsp:nvSpPr>
        <dsp:cNvPr id="0" name=""/>
        <dsp:cNvSpPr/>
      </dsp:nvSpPr>
      <dsp:spPr>
        <a:xfrm rot="9939688">
          <a:off x="3116108" y="2381871"/>
          <a:ext cx="497672" cy="201704"/>
        </a:xfrm>
        <a:prstGeom prst="leftArrow">
          <a:avLst>
            <a:gd name="adj1" fmla="val 60000"/>
            <a:gd name="adj2" fmla="val 50000"/>
          </a:avLst>
        </a:prstGeom>
        <a:solidFill>
          <a:schemeClr val="accent2">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81D79BE5-C659-4935-9E39-6B4222E01FCF}">
      <dsp:nvSpPr>
        <dsp:cNvPr id="0" name=""/>
        <dsp:cNvSpPr/>
      </dsp:nvSpPr>
      <dsp:spPr>
        <a:xfrm>
          <a:off x="1766608" y="2496501"/>
          <a:ext cx="1004951" cy="396330"/>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mn-lt"/>
            </a:rPr>
            <a:t>Thought leadership</a:t>
          </a:r>
          <a:endParaRPr lang="en-ZA" sz="800" kern="1200" dirty="0">
            <a:solidFill>
              <a:schemeClr val="tx1"/>
            </a:solidFill>
            <a:latin typeface="+mn-lt"/>
          </a:endParaRPr>
        </a:p>
      </dsp:txBody>
      <dsp:txXfrm>
        <a:off x="1778216" y="2508109"/>
        <a:ext cx="981735" cy="373114"/>
      </dsp:txXfrm>
    </dsp:sp>
    <dsp:sp modelId="{299DABB1-EDD4-4764-8538-E27144A5534A}">
      <dsp:nvSpPr>
        <dsp:cNvPr id="0" name=""/>
        <dsp:cNvSpPr/>
      </dsp:nvSpPr>
      <dsp:spPr>
        <a:xfrm rot="10710391">
          <a:off x="2990063" y="2037692"/>
          <a:ext cx="536731" cy="201704"/>
        </a:xfrm>
        <a:prstGeom prst="leftArrow">
          <a:avLst>
            <a:gd name="adj1" fmla="val 60000"/>
            <a:gd name="adj2" fmla="val 50000"/>
          </a:avLst>
        </a:prstGeom>
        <a:solidFill>
          <a:schemeClr val="accent3">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C215E0C2-5608-4961-AF2B-CADD76147A2B}">
      <dsp:nvSpPr>
        <dsp:cNvPr id="0" name=""/>
        <dsp:cNvSpPr/>
      </dsp:nvSpPr>
      <dsp:spPr>
        <a:xfrm>
          <a:off x="1739128" y="1953970"/>
          <a:ext cx="1028874" cy="396330"/>
        </a:xfrm>
        <a:prstGeom prst="roundRect">
          <a:avLst>
            <a:gd name="adj" fmla="val 10000"/>
          </a:avLst>
        </a:prstGeom>
        <a:solidFill>
          <a:schemeClr val="accent3">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mn-lt"/>
            </a:rPr>
            <a:t>Embracing the DDM</a:t>
          </a:r>
          <a:endParaRPr lang="en-ZA" sz="800" kern="1200" dirty="0">
            <a:solidFill>
              <a:schemeClr val="tx1"/>
            </a:solidFill>
            <a:latin typeface="+mn-lt"/>
          </a:endParaRPr>
        </a:p>
      </dsp:txBody>
      <dsp:txXfrm>
        <a:off x="1750736" y="1965578"/>
        <a:ext cx="1005658" cy="373114"/>
      </dsp:txXfrm>
    </dsp:sp>
    <dsp:sp modelId="{02CD0B9B-438E-4640-B2E0-E27DEB3E043C}">
      <dsp:nvSpPr>
        <dsp:cNvPr id="0" name=""/>
        <dsp:cNvSpPr/>
      </dsp:nvSpPr>
      <dsp:spPr>
        <a:xfrm rot="11491288">
          <a:off x="3050643" y="1705214"/>
          <a:ext cx="526552" cy="201704"/>
        </a:xfrm>
        <a:prstGeom prst="leftArrow">
          <a:avLst>
            <a:gd name="adj1" fmla="val 60000"/>
            <a:gd name="adj2" fmla="val 50000"/>
          </a:avLst>
        </a:prstGeom>
        <a:solidFill>
          <a:schemeClr val="accent4">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8F1D8C9A-3D50-4917-9E79-851F8693D612}">
      <dsp:nvSpPr>
        <dsp:cNvPr id="0" name=""/>
        <dsp:cNvSpPr/>
      </dsp:nvSpPr>
      <dsp:spPr>
        <a:xfrm>
          <a:off x="1925599" y="1436524"/>
          <a:ext cx="949693" cy="396330"/>
        </a:xfrm>
        <a:prstGeom prst="roundRect">
          <a:avLst>
            <a:gd name="adj" fmla="val 10000"/>
          </a:avLst>
        </a:prstGeom>
        <a:solidFill>
          <a:schemeClr val="accent4">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mn-lt"/>
            </a:rPr>
            <a:t>Contribution to economic growth</a:t>
          </a:r>
          <a:endParaRPr lang="en-ZA" sz="800" kern="1200" dirty="0">
            <a:solidFill>
              <a:schemeClr val="tx1"/>
            </a:solidFill>
            <a:latin typeface="+mn-lt"/>
          </a:endParaRPr>
        </a:p>
      </dsp:txBody>
      <dsp:txXfrm>
        <a:off x="1937207" y="1448132"/>
        <a:ext cx="926477" cy="373114"/>
      </dsp:txXfrm>
    </dsp:sp>
    <dsp:sp modelId="{496BD211-5AFB-4D38-9765-AD7C7EC3BACB}">
      <dsp:nvSpPr>
        <dsp:cNvPr id="0" name=""/>
        <dsp:cNvSpPr/>
      </dsp:nvSpPr>
      <dsp:spPr>
        <a:xfrm rot="12226680">
          <a:off x="3270854" y="1433133"/>
          <a:ext cx="434983" cy="201704"/>
        </a:xfrm>
        <a:prstGeom prst="leftArrow">
          <a:avLst>
            <a:gd name="adj1" fmla="val 60000"/>
            <a:gd name="adj2" fmla="val 50000"/>
          </a:avLst>
        </a:prstGeom>
        <a:solidFill>
          <a:schemeClr val="accent5">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0757B1F1-8AB4-4154-BC68-79C3F6AA5325}">
      <dsp:nvSpPr>
        <dsp:cNvPr id="0" name=""/>
        <dsp:cNvSpPr/>
      </dsp:nvSpPr>
      <dsp:spPr>
        <a:xfrm>
          <a:off x="2004045" y="960284"/>
          <a:ext cx="1031797" cy="396330"/>
        </a:xfrm>
        <a:prstGeom prst="roundRect">
          <a:avLst>
            <a:gd name="adj" fmla="val 10000"/>
          </a:avLst>
        </a:prstGeom>
        <a:solidFill>
          <a:schemeClr val="accent5">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latin typeface="+mn-lt"/>
            </a:rPr>
            <a:t>Life cycle / developmental approach</a:t>
          </a:r>
          <a:endParaRPr lang="en-ZA" sz="800" kern="1200" dirty="0">
            <a:solidFill>
              <a:schemeClr val="tx1"/>
            </a:solidFill>
            <a:latin typeface="+mn-lt"/>
          </a:endParaRPr>
        </a:p>
      </dsp:txBody>
      <dsp:txXfrm>
        <a:off x="2015653" y="971892"/>
        <a:ext cx="1008581" cy="373114"/>
      </dsp:txXfrm>
    </dsp:sp>
    <dsp:sp modelId="{CB86911C-8479-464C-A40B-DB1A7C7983E6}">
      <dsp:nvSpPr>
        <dsp:cNvPr id="0" name=""/>
        <dsp:cNvSpPr/>
      </dsp:nvSpPr>
      <dsp:spPr>
        <a:xfrm rot="13291030">
          <a:off x="3463508" y="1101343"/>
          <a:ext cx="450606" cy="201704"/>
        </a:xfrm>
        <a:prstGeom prst="leftArrow">
          <a:avLst>
            <a:gd name="adj1" fmla="val 60000"/>
            <a:gd name="adj2" fmla="val 50000"/>
          </a:avLst>
        </a:prstGeom>
        <a:solidFill>
          <a:schemeClr val="accent6">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547D6BA8-F822-4384-92B8-D2618AD8ACD7}">
      <dsp:nvSpPr>
        <dsp:cNvPr id="0" name=""/>
        <dsp:cNvSpPr/>
      </dsp:nvSpPr>
      <dsp:spPr>
        <a:xfrm>
          <a:off x="2598232" y="491249"/>
          <a:ext cx="907939" cy="396330"/>
        </a:xfrm>
        <a:prstGeom prst="roundRect">
          <a:avLst>
            <a:gd name="adj" fmla="val 10000"/>
          </a:avLst>
        </a:prstGeom>
        <a:solidFill>
          <a:schemeClr val="accent6">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mn-lt"/>
            </a:rPr>
            <a:t>Service delivery excellence</a:t>
          </a:r>
          <a:endParaRPr lang="en-ZA" sz="800" kern="1200" dirty="0">
            <a:solidFill>
              <a:schemeClr val="tx1"/>
            </a:solidFill>
            <a:latin typeface="+mn-lt"/>
          </a:endParaRPr>
        </a:p>
      </dsp:txBody>
      <dsp:txXfrm>
        <a:off x="2609840" y="502857"/>
        <a:ext cx="884723" cy="373114"/>
      </dsp:txXfrm>
    </dsp:sp>
    <dsp:sp modelId="{B0664EA9-E2D0-4274-8819-9719E83F74A5}">
      <dsp:nvSpPr>
        <dsp:cNvPr id="0" name=""/>
        <dsp:cNvSpPr/>
      </dsp:nvSpPr>
      <dsp:spPr>
        <a:xfrm rot="14688722">
          <a:off x="3934186" y="849715"/>
          <a:ext cx="385852" cy="201704"/>
        </a:xfrm>
        <a:prstGeom prst="leftArrow">
          <a:avLst>
            <a:gd name="adj1" fmla="val 60000"/>
            <a:gd name="adj2" fmla="val 50000"/>
          </a:avLst>
        </a:prstGeom>
        <a:solidFill>
          <a:schemeClr val="accent2">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31A4631B-2762-4897-9656-7A221E9E95B5}">
      <dsp:nvSpPr>
        <dsp:cNvPr id="0" name=""/>
        <dsp:cNvSpPr/>
      </dsp:nvSpPr>
      <dsp:spPr>
        <a:xfrm>
          <a:off x="3323877" y="49852"/>
          <a:ext cx="888370" cy="396330"/>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mn-lt"/>
            </a:rPr>
            <a:t>Digital transformation</a:t>
          </a:r>
          <a:endParaRPr lang="en-ZA" sz="800" kern="1200" dirty="0">
            <a:solidFill>
              <a:schemeClr val="tx1"/>
            </a:solidFill>
            <a:latin typeface="+mn-lt"/>
          </a:endParaRPr>
        </a:p>
      </dsp:txBody>
      <dsp:txXfrm>
        <a:off x="3335485" y="61460"/>
        <a:ext cx="865154" cy="373114"/>
      </dsp:txXfrm>
    </dsp:sp>
    <dsp:sp modelId="{83C950F1-0180-4D19-9171-2B98F3171818}">
      <dsp:nvSpPr>
        <dsp:cNvPr id="0" name=""/>
        <dsp:cNvSpPr/>
      </dsp:nvSpPr>
      <dsp:spPr>
        <a:xfrm rot="16386071">
          <a:off x="4509496" y="803137"/>
          <a:ext cx="405774" cy="201704"/>
        </a:xfrm>
        <a:prstGeom prst="leftArrow">
          <a:avLst>
            <a:gd name="adj1" fmla="val 60000"/>
            <a:gd name="adj2" fmla="val 50000"/>
          </a:avLst>
        </a:prstGeom>
        <a:solidFill>
          <a:schemeClr val="accent3">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924FAE7E-6F92-4B68-A18E-DD1C396DAFF2}">
      <dsp:nvSpPr>
        <dsp:cNvPr id="0" name=""/>
        <dsp:cNvSpPr/>
      </dsp:nvSpPr>
      <dsp:spPr>
        <a:xfrm>
          <a:off x="4288276" y="575"/>
          <a:ext cx="897169" cy="396330"/>
        </a:xfrm>
        <a:prstGeom prst="roundRect">
          <a:avLst>
            <a:gd name="adj" fmla="val 10000"/>
          </a:avLst>
        </a:prstGeom>
        <a:solidFill>
          <a:schemeClr val="accent3">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latin typeface="+mn-lt"/>
            </a:rPr>
            <a:t>Agility and robustness</a:t>
          </a:r>
          <a:endParaRPr lang="en-ZA" sz="800" kern="1200" dirty="0">
            <a:solidFill>
              <a:schemeClr val="tx1"/>
            </a:solidFill>
            <a:latin typeface="+mn-lt"/>
          </a:endParaRPr>
        </a:p>
      </dsp:txBody>
      <dsp:txXfrm>
        <a:off x="4299884" y="12183"/>
        <a:ext cx="873953" cy="373114"/>
      </dsp:txXfrm>
    </dsp:sp>
    <dsp:sp modelId="{9476DE60-5F19-42F2-B8F9-2552D026C345}">
      <dsp:nvSpPr>
        <dsp:cNvPr id="0" name=""/>
        <dsp:cNvSpPr/>
      </dsp:nvSpPr>
      <dsp:spPr>
        <a:xfrm rot="17960268">
          <a:off x="5058080" y="851507"/>
          <a:ext cx="498920" cy="201704"/>
        </a:xfrm>
        <a:prstGeom prst="leftArrow">
          <a:avLst>
            <a:gd name="adj1" fmla="val 60000"/>
            <a:gd name="adj2" fmla="val 50000"/>
          </a:avLst>
        </a:prstGeom>
        <a:solidFill>
          <a:schemeClr val="accent4">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E8C17E07-411A-4842-A408-ECCA1AB12F38}">
      <dsp:nvSpPr>
        <dsp:cNvPr id="0" name=""/>
        <dsp:cNvSpPr/>
      </dsp:nvSpPr>
      <dsp:spPr>
        <a:xfrm>
          <a:off x="5245392" y="38908"/>
          <a:ext cx="860909" cy="396330"/>
        </a:xfrm>
        <a:prstGeom prst="roundRect">
          <a:avLst>
            <a:gd name="adj" fmla="val 10000"/>
          </a:avLst>
        </a:prstGeom>
        <a:solidFill>
          <a:schemeClr val="accent4">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latin typeface="+mn-lt"/>
            </a:rPr>
            <a:t>Cost reduction</a:t>
          </a:r>
          <a:endParaRPr lang="en-ZA" sz="800" kern="1200" dirty="0">
            <a:solidFill>
              <a:schemeClr val="tx1"/>
            </a:solidFill>
            <a:latin typeface="+mn-lt"/>
          </a:endParaRPr>
        </a:p>
      </dsp:txBody>
      <dsp:txXfrm>
        <a:off x="5257000" y="50516"/>
        <a:ext cx="837693" cy="373114"/>
      </dsp:txXfrm>
    </dsp:sp>
    <dsp:sp modelId="{6D335EC4-39F1-4601-BB41-CDB2E20FC095}">
      <dsp:nvSpPr>
        <dsp:cNvPr id="0" name=""/>
        <dsp:cNvSpPr/>
      </dsp:nvSpPr>
      <dsp:spPr>
        <a:xfrm rot="19283574">
          <a:off x="5469247" y="1172107"/>
          <a:ext cx="437374" cy="201704"/>
        </a:xfrm>
        <a:prstGeom prst="leftArrow">
          <a:avLst>
            <a:gd name="adj1" fmla="val 60000"/>
            <a:gd name="adj2" fmla="val 50000"/>
          </a:avLst>
        </a:prstGeom>
        <a:solidFill>
          <a:schemeClr val="accent5">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769F73F2-2D71-4395-8CF1-0BB9A4B8C2D3}">
      <dsp:nvSpPr>
        <dsp:cNvPr id="0" name=""/>
        <dsp:cNvSpPr/>
      </dsp:nvSpPr>
      <dsp:spPr>
        <a:xfrm>
          <a:off x="5890917" y="531304"/>
          <a:ext cx="894850" cy="396330"/>
        </a:xfrm>
        <a:prstGeom prst="roundRect">
          <a:avLst>
            <a:gd name="adj" fmla="val 10000"/>
          </a:avLst>
        </a:prstGeom>
        <a:solidFill>
          <a:schemeClr val="accent5">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latin typeface="+mn-lt"/>
            </a:rPr>
            <a:t>New ways of working</a:t>
          </a:r>
          <a:endParaRPr lang="en-ZA" sz="800" kern="1200" dirty="0">
            <a:solidFill>
              <a:schemeClr val="tx1"/>
            </a:solidFill>
            <a:latin typeface="+mn-lt"/>
          </a:endParaRPr>
        </a:p>
      </dsp:txBody>
      <dsp:txXfrm>
        <a:off x="5902525" y="542912"/>
        <a:ext cx="871634" cy="373114"/>
      </dsp:txXfrm>
    </dsp:sp>
    <dsp:sp modelId="{3CFB3D75-6788-4F9D-A543-61E3B84E5722}">
      <dsp:nvSpPr>
        <dsp:cNvPr id="0" name=""/>
        <dsp:cNvSpPr/>
      </dsp:nvSpPr>
      <dsp:spPr>
        <a:xfrm rot="20282086">
          <a:off x="5663442" y="1468803"/>
          <a:ext cx="548650" cy="201704"/>
        </a:xfrm>
        <a:prstGeom prst="leftArrow">
          <a:avLst>
            <a:gd name="adj1" fmla="val 60000"/>
            <a:gd name="adj2" fmla="val 50000"/>
          </a:avLst>
        </a:prstGeom>
        <a:solidFill>
          <a:schemeClr val="accent6">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A19A3545-CFEB-4E2A-B089-8CAB99CDF5F5}">
      <dsp:nvSpPr>
        <dsp:cNvPr id="0" name=""/>
        <dsp:cNvSpPr/>
      </dsp:nvSpPr>
      <dsp:spPr>
        <a:xfrm>
          <a:off x="6246394" y="1024328"/>
          <a:ext cx="1078129" cy="396330"/>
        </a:xfrm>
        <a:prstGeom prst="roundRect">
          <a:avLst>
            <a:gd name="adj" fmla="val 10000"/>
          </a:avLst>
        </a:prstGeom>
        <a:solidFill>
          <a:schemeClr val="accent6">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mn-lt"/>
            </a:rPr>
            <a:t>Development of fit for purpose structures</a:t>
          </a:r>
          <a:endParaRPr lang="en-ZA" sz="800" kern="1200" dirty="0">
            <a:solidFill>
              <a:schemeClr val="tx1"/>
            </a:solidFill>
            <a:latin typeface="+mn-lt"/>
          </a:endParaRPr>
        </a:p>
      </dsp:txBody>
      <dsp:txXfrm>
        <a:off x="6258002" y="1035936"/>
        <a:ext cx="1054913" cy="373114"/>
      </dsp:txXfrm>
    </dsp:sp>
    <dsp:sp modelId="{05548EDC-1769-463F-BDBE-8F3CAA382184}">
      <dsp:nvSpPr>
        <dsp:cNvPr id="0" name=""/>
        <dsp:cNvSpPr/>
      </dsp:nvSpPr>
      <dsp:spPr>
        <a:xfrm rot="21039222">
          <a:off x="5699049" y="1823925"/>
          <a:ext cx="527253" cy="201704"/>
        </a:xfrm>
        <a:prstGeom prst="leftArrow">
          <a:avLst>
            <a:gd name="adj1" fmla="val 60000"/>
            <a:gd name="adj2" fmla="val 50000"/>
          </a:avLst>
        </a:prstGeom>
        <a:solidFill>
          <a:schemeClr val="accent2">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E5B64385-A409-4C07-BB4F-040F5CDB62F6}">
      <dsp:nvSpPr>
        <dsp:cNvPr id="0" name=""/>
        <dsp:cNvSpPr/>
      </dsp:nvSpPr>
      <dsp:spPr>
        <a:xfrm>
          <a:off x="6368786" y="1527788"/>
          <a:ext cx="955751" cy="396330"/>
        </a:xfrm>
        <a:prstGeom prst="roundRect">
          <a:avLst>
            <a:gd name="adj" fmla="val 10000"/>
          </a:avLst>
        </a:prstGeom>
        <a:solidFill>
          <a:schemeClr val="accent2">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latin typeface="+mn-lt"/>
            </a:rPr>
            <a:t>Portfolio approach</a:t>
          </a:r>
          <a:endParaRPr lang="en-ZA" sz="800" kern="1200" dirty="0">
            <a:solidFill>
              <a:schemeClr val="tx1"/>
            </a:solidFill>
            <a:latin typeface="+mn-lt"/>
          </a:endParaRPr>
        </a:p>
      </dsp:txBody>
      <dsp:txXfrm>
        <a:off x="6380394" y="1539396"/>
        <a:ext cx="932535" cy="373114"/>
      </dsp:txXfrm>
    </dsp:sp>
    <dsp:sp modelId="{30B0A7C9-D736-4410-BAD7-3683920FCF1C}">
      <dsp:nvSpPr>
        <dsp:cNvPr id="0" name=""/>
        <dsp:cNvSpPr/>
      </dsp:nvSpPr>
      <dsp:spPr>
        <a:xfrm rot="171897">
          <a:off x="5831585" y="2100172"/>
          <a:ext cx="536565" cy="201704"/>
        </a:xfrm>
        <a:prstGeom prst="leftArrow">
          <a:avLst>
            <a:gd name="adj1" fmla="val 60000"/>
            <a:gd name="adj2" fmla="val 50000"/>
          </a:avLst>
        </a:prstGeom>
        <a:solidFill>
          <a:schemeClr val="accent3">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11A716E6-1057-496D-BB62-45C2F902279D}">
      <dsp:nvSpPr>
        <dsp:cNvPr id="0" name=""/>
        <dsp:cNvSpPr/>
      </dsp:nvSpPr>
      <dsp:spPr>
        <a:xfrm>
          <a:off x="6623343" y="2013774"/>
          <a:ext cx="892819" cy="396330"/>
        </a:xfrm>
        <a:prstGeom prst="roundRect">
          <a:avLst>
            <a:gd name="adj" fmla="val 10000"/>
          </a:avLst>
        </a:prstGeom>
        <a:solidFill>
          <a:schemeClr val="accent3">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a:solidFill>
                <a:schemeClr val="tx1"/>
              </a:solidFill>
              <a:latin typeface="+mn-lt"/>
            </a:rPr>
            <a:t>Integration and collaboration</a:t>
          </a:r>
          <a:endParaRPr lang="en-ZA" sz="800" kern="1200" dirty="0">
            <a:solidFill>
              <a:schemeClr val="tx1"/>
            </a:solidFill>
            <a:latin typeface="+mn-lt"/>
          </a:endParaRPr>
        </a:p>
      </dsp:txBody>
      <dsp:txXfrm>
        <a:off x="6634951" y="2025382"/>
        <a:ext cx="869603" cy="373114"/>
      </dsp:txXfrm>
    </dsp:sp>
    <dsp:sp modelId="{0B6DB8DC-3447-4A57-929A-290C0726880D}">
      <dsp:nvSpPr>
        <dsp:cNvPr id="0" name=""/>
        <dsp:cNvSpPr/>
      </dsp:nvSpPr>
      <dsp:spPr>
        <a:xfrm rot="815592">
          <a:off x="5776305" y="2393064"/>
          <a:ext cx="490673" cy="201704"/>
        </a:xfrm>
        <a:prstGeom prst="leftArrow">
          <a:avLst>
            <a:gd name="adj1" fmla="val 60000"/>
            <a:gd name="adj2" fmla="val 50000"/>
          </a:avLst>
        </a:prstGeom>
        <a:solidFill>
          <a:schemeClr val="accent4">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54F1BBFE-CE03-4C46-B917-C0485029946F}">
      <dsp:nvSpPr>
        <dsp:cNvPr id="0" name=""/>
        <dsp:cNvSpPr/>
      </dsp:nvSpPr>
      <dsp:spPr>
        <a:xfrm>
          <a:off x="6548026" y="2479704"/>
          <a:ext cx="1034661" cy="396330"/>
        </a:xfrm>
        <a:prstGeom prst="roundRect">
          <a:avLst>
            <a:gd name="adj" fmla="val 10000"/>
          </a:avLst>
        </a:prstGeom>
        <a:solidFill>
          <a:schemeClr val="accent4">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mn-lt"/>
            </a:rPr>
            <a:t>Results/ evidence based approaches</a:t>
          </a:r>
          <a:endParaRPr lang="en-ZA" sz="800" kern="1200" dirty="0">
            <a:solidFill>
              <a:schemeClr val="tx1"/>
            </a:solidFill>
            <a:latin typeface="+mn-lt"/>
          </a:endParaRPr>
        </a:p>
      </dsp:txBody>
      <dsp:txXfrm>
        <a:off x="6559634" y="2491312"/>
        <a:ext cx="1011445" cy="37311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2C62C1C-3585-40A5-923C-3E893070B150}" type="datetimeFigureOut">
              <a:rPr lang="en-ZA" smtClean="0"/>
              <a:t>2022/04/23</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7C28E1A-69AC-4927-B018-B94A4172FF37}" type="slidenum">
              <a:rPr lang="en-ZA" smtClean="0"/>
              <a:t>‹#›</a:t>
            </a:fld>
            <a:endParaRPr lang="en-ZA"/>
          </a:p>
        </p:txBody>
      </p:sp>
    </p:spTree>
    <p:extLst>
      <p:ext uri="{BB962C8B-B14F-4D97-AF65-F5344CB8AC3E}">
        <p14:creationId xmlns:p14="http://schemas.microsoft.com/office/powerpoint/2010/main" val="3566611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Footer Placeholder 3"/>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rPr>
              <a:t>SECRET</a:t>
            </a:r>
          </a:p>
        </p:txBody>
      </p:sp>
      <p:sp>
        <p:nvSpPr>
          <p:cNvPr id="5" name="Slide Number Placeholder 4"/>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99488A5-BAC1-47A7-99CC-1DB29A2D8B6E}"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937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SASSA and NDA aligned to this </a:t>
            </a:r>
            <a:endParaRPr lang="en-ZA" dirty="0"/>
          </a:p>
        </p:txBody>
      </p:sp>
      <p:sp>
        <p:nvSpPr>
          <p:cNvPr id="4" name="Slide Number Placeholder 3"/>
          <p:cNvSpPr>
            <a:spLocks noGrp="1"/>
          </p:cNvSpPr>
          <p:nvPr>
            <p:ph type="sldNum" sz="quarter" idx="5"/>
          </p:nvPr>
        </p:nvSpPr>
        <p:spPr/>
        <p:txBody>
          <a:bodyPr/>
          <a:lstStyle/>
          <a:p>
            <a:fld id="{27C28E1A-69AC-4927-B018-B94A4172FF37}" type="slidenum">
              <a:rPr lang="en-ZA" smtClean="0"/>
              <a:t>5</a:t>
            </a:fld>
            <a:endParaRPr lang="en-ZA"/>
          </a:p>
        </p:txBody>
      </p:sp>
    </p:spTree>
    <p:extLst>
      <p:ext uri="{BB962C8B-B14F-4D97-AF65-F5344CB8AC3E}">
        <p14:creationId xmlns:p14="http://schemas.microsoft.com/office/powerpoint/2010/main" val="1287543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APP targets numbers</a:t>
            </a:r>
          </a:p>
          <a:p>
            <a:endParaRPr lang="en-US" dirty="0"/>
          </a:p>
          <a:p>
            <a:r>
              <a:rPr lang="en-US" dirty="0"/>
              <a:t>One NASP indicator belongs  Compensation Fund</a:t>
            </a:r>
            <a:endParaRPr lang="en-ZA" dirty="0"/>
          </a:p>
        </p:txBody>
      </p:sp>
      <p:sp>
        <p:nvSpPr>
          <p:cNvPr id="4" name="Slide Number Placeholder 3"/>
          <p:cNvSpPr>
            <a:spLocks noGrp="1"/>
          </p:cNvSpPr>
          <p:nvPr>
            <p:ph type="sldNum" sz="quarter" idx="5"/>
          </p:nvPr>
        </p:nvSpPr>
        <p:spPr/>
        <p:txBody>
          <a:bodyPr/>
          <a:lstStyle/>
          <a:p>
            <a:fld id="{27C28E1A-69AC-4927-B018-B94A4172FF37}" type="slidenum">
              <a:rPr lang="en-ZA" smtClean="0"/>
              <a:t>7</a:t>
            </a:fld>
            <a:endParaRPr lang="en-ZA"/>
          </a:p>
        </p:txBody>
      </p:sp>
    </p:spTree>
    <p:extLst>
      <p:ext uri="{BB962C8B-B14F-4D97-AF65-F5344CB8AC3E}">
        <p14:creationId xmlns:p14="http://schemas.microsoft.com/office/powerpoint/2010/main" val="3745025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baseline for these OVCY services?</a:t>
            </a:r>
            <a:endParaRPr lang="en-ZA" dirty="0"/>
          </a:p>
        </p:txBody>
      </p:sp>
      <p:sp>
        <p:nvSpPr>
          <p:cNvPr id="4" name="Slide Number Placeholder 3"/>
          <p:cNvSpPr>
            <a:spLocks noGrp="1"/>
          </p:cNvSpPr>
          <p:nvPr>
            <p:ph type="sldNum" sz="quarter" idx="5"/>
          </p:nvPr>
        </p:nvSpPr>
        <p:spPr/>
        <p:txBody>
          <a:bodyPr/>
          <a:lstStyle/>
          <a:p>
            <a:fld id="{27C28E1A-69AC-4927-B018-B94A4172FF37}" type="slidenum">
              <a:rPr lang="en-ZA" smtClean="0"/>
              <a:t>28</a:t>
            </a:fld>
            <a:endParaRPr lang="en-ZA"/>
          </a:p>
        </p:txBody>
      </p:sp>
    </p:spTree>
    <p:extLst>
      <p:ext uri="{BB962C8B-B14F-4D97-AF65-F5344CB8AC3E}">
        <p14:creationId xmlns:p14="http://schemas.microsoft.com/office/powerpoint/2010/main" val="2849502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White Paper on Social Development needs to be resubmitted to Cabinet </a:t>
            </a:r>
          </a:p>
          <a:p>
            <a:r>
              <a:rPr lang="en-US" dirty="0"/>
              <a:t>Cabinet recommended further refinements on the White Paper Tabled in 2019/2020</a:t>
            </a:r>
          </a:p>
          <a:p>
            <a:r>
              <a:rPr lang="en-US" dirty="0"/>
              <a:t>Why is it referred to as a White Paper for implementation  / readiness?</a:t>
            </a:r>
            <a:endParaRPr lang="en-ZA" dirty="0"/>
          </a:p>
        </p:txBody>
      </p:sp>
      <p:sp>
        <p:nvSpPr>
          <p:cNvPr id="4" name="Slide Number Placeholder 3"/>
          <p:cNvSpPr>
            <a:spLocks noGrp="1"/>
          </p:cNvSpPr>
          <p:nvPr>
            <p:ph type="sldNum" sz="quarter" idx="5"/>
          </p:nvPr>
        </p:nvSpPr>
        <p:spPr/>
        <p:txBody>
          <a:bodyPr/>
          <a:lstStyle/>
          <a:p>
            <a:fld id="{27C28E1A-69AC-4927-B018-B94A4172FF37}" type="slidenum">
              <a:rPr lang="en-ZA" smtClean="0"/>
              <a:t>30</a:t>
            </a:fld>
            <a:endParaRPr lang="en-ZA"/>
          </a:p>
        </p:txBody>
      </p:sp>
    </p:spTree>
    <p:extLst>
      <p:ext uri="{BB962C8B-B14F-4D97-AF65-F5344CB8AC3E}">
        <p14:creationId xmlns:p14="http://schemas.microsoft.com/office/powerpoint/2010/main" val="80980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1988"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13509C-5D44-4846-8C26-BC666290A79B}" type="datetime3">
              <a:rPr lang="en-US" altLang="en-US" smtClean="0"/>
              <a:pPr>
                <a:spcBef>
                  <a:spcPct val="0"/>
                </a:spcBef>
              </a:pPr>
              <a:t>23 April 2022</a:t>
            </a:fld>
            <a:endParaRPr lang="en-US" altLang="en-US"/>
          </a:p>
        </p:txBody>
      </p:sp>
      <p:sp>
        <p:nvSpPr>
          <p:cNvPr id="41989" name="Footer Placeholder 4"/>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en-US" altLang="en-US"/>
              <a:t>Audit Committee</a:t>
            </a:r>
          </a:p>
        </p:txBody>
      </p:sp>
      <p:sp>
        <p:nvSpPr>
          <p:cNvPr id="41990" name="Slide Number Placeholder 5"/>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10E29E-D1D1-4F12-A140-90C730207BF2}" type="slidenum">
              <a:rPr lang="en-US" altLang="en-US" smtClean="0"/>
              <a:pPr>
                <a:spcBef>
                  <a:spcPct val="0"/>
                </a:spcBef>
              </a:pPr>
              <a:t>40</a:t>
            </a:fld>
            <a:endParaRPr lang="en-US" altLang="en-US"/>
          </a:p>
        </p:txBody>
      </p:sp>
    </p:spTree>
    <p:extLst>
      <p:ext uri="{BB962C8B-B14F-4D97-AF65-F5344CB8AC3E}">
        <p14:creationId xmlns:p14="http://schemas.microsoft.com/office/powerpoint/2010/main" val="2299229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77496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137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5255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930510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2491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838200" y="6356352"/>
            <a:ext cx="2743200" cy="365125"/>
          </a:xfrm>
          <a:prstGeom prst="rect">
            <a:avLst/>
          </a:prstGeom>
        </p:spPr>
        <p:txBody>
          <a:bodyPr/>
          <a:lstStyle/>
          <a:p>
            <a:pPr defTabSz="685800"/>
            <a:endParaRPr lang="en-US">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4038600" y="6356352"/>
            <a:ext cx="4114800" cy="365125"/>
          </a:xfrm>
          <a:prstGeom prst="rect">
            <a:avLst/>
          </a:prstGeom>
        </p:spPr>
        <p:txBody>
          <a:bodyPr/>
          <a:lstStyle/>
          <a:p>
            <a:pPr defTabSz="685800"/>
            <a:endParaRPr lang="en-US">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9095509" y="6310314"/>
            <a:ext cx="2743200" cy="365125"/>
          </a:xfrm>
          <a:prstGeom prst="rect">
            <a:avLst/>
          </a:prstGeom>
        </p:spPr>
        <p:txBody>
          <a:bodyPr/>
          <a:lstStyle/>
          <a:p>
            <a:pPr defTabSz="685800"/>
            <a:fld id="{01BA374B-96E1-4B69-AC0E-0EF63C3DFBAB}" type="slidenum">
              <a:rPr lang="en-US" smtClean="0">
                <a:solidFill>
                  <a:prstClr val="black"/>
                </a:solidFill>
              </a:rPr>
              <a:pPr defTabSz="685800"/>
              <a:t>‹#›</a:t>
            </a:fld>
            <a:endParaRPr lang="en-US">
              <a:solidFill>
                <a:prstClr val="black"/>
              </a:solidFill>
            </a:endParaRPr>
          </a:p>
        </p:txBody>
      </p:sp>
    </p:spTree>
    <p:extLst>
      <p:ext uri="{BB962C8B-B14F-4D97-AF65-F5344CB8AC3E}">
        <p14:creationId xmlns:p14="http://schemas.microsoft.com/office/powerpoint/2010/main" val="1978896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3676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6768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13066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92555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542140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65406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4860487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6988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12373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524000" y="3602038"/>
            <a:ext cx="9144000" cy="1655762"/>
          </a:xfrm>
        </p:spPr>
        <p:txBody>
          <a:bodyPr/>
          <a:lstStyle>
            <a:lvl1pPr marL="0" indent="0" algn="ctr">
              <a:buNone/>
              <a:defRPr sz="1800"/>
            </a:lvl1pPr>
            <a:lvl2pPr marL="342909" indent="0" algn="ctr">
              <a:buNone/>
              <a:defRPr sz="1500"/>
            </a:lvl2pPr>
            <a:lvl3pPr marL="685817" indent="0" algn="ctr">
              <a:buNone/>
              <a:defRPr sz="1350"/>
            </a:lvl3pPr>
            <a:lvl4pPr marL="1028726" indent="0" algn="ctr">
              <a:buNone/>
              <a:defRPr sz="1200"/>
            </a:lvl4pPr>
            <a:lvl5pPr marL="1371634" indent="0" algn="ctr">
              <a:buNone/>
              <a:defRPr sz="1200"/>
            </a:lvl5pPr>
            <a:lvl6pPr marL="1714543" indent="0" algn="ctr">
              <a:buNone/>
              <a:defRPr sz="1200"/>
            </a:lvl6pPr>
            <a:lvl7pPr marL="2057451" indent="0" algn="ctr">
              <a:buNone/>
              <a:defRPr sz="1200"/>
            </a:lvl7pPr>
            <a:lvl8pPr marL="2400360" indent="0" algn="ctr">
              <a:buNone/>
              <a:defRPr sz="1200"/>
            </a:lvl8pPr>
            <a:lvl9pPr marL="2743269" indent="0" algn="ctr">
              <a:buNone/>
              <a:defRPr sz="1200"/>
            </a:lvl9pPr>
          </a:lstStyle>
          <a:p>
            <a:r>
              <a:rPr lang="en-US"/>
              <a:t>Click to edit Master subtitle style</a:t>
            </a:r>
          </a:p>
        </p:txBody>
      </p:sp>
    </p:spTree>
    <p:extLst>
      <p:ext uri="{BB962C8B-B14F-4D97-AF65-F5344CB8AC3E}">
        <p14:creationId xmlns:p14="http://schemas.microsoft.com/office/powerpoint/2010/main" val="24139016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a:xfrm>
            <a:off x="838201" y="273687"/>
            <a:ext cx="10515600" cy="978764"/>
          </a:xfrm>
        </p:spPr>
        <p:txBody>
          <a:bodyPr>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a:xfrm>
            <a:off x="838201" y="1227907"/>
            <a:ext cx="10515600" cy="4077195"/>
          </a:xfrm>
        </p:spPr>
        <p:txBody>
          <a:bodyPr>
            <a:normAutofit/>
          </a:bodyPr>
          <a:lstStyle>
            <a:lvl1pPr>
              <a:lnSpc>
                <a:spcPct val="100000"/>
              </a:lnSpc>
              <a:defRPr sz="2400"/>
            </a:lvl1pPr>
            <a:lvl2pPr>
              <a:lnSpc>
                <a:spcPct val="100000"/>
              </a:lnSpc>
              <a:defRPr sz="2200"/>
            </a:lvl2pPr>
            <a:lvl3pPr>
              <a:lnSpc>
                <a:spcPct val="100000"/>
              </a:lnSpc>
              <a:defRPr sz="2000"/>
            </a:lvl3pPr>
            <a:lvl4pPr>
              <a:lnSpc>
                <a:spcPct val="100000"/>
              </a:lnSpc>
              <a:defRPr sz="1600"/>
            </a:lvl4pPr>
            <a:lvl5pPr>
              <a:lnSpc>
                <a:spcPct val="1000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80808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831851" y="4589466"/>
            <a:ext cx="10515600" cy="1500187"/>
          </a:xfrm>
        </p:spPr>
        <p:txBody>
          <a:bodyPr/>
          <a:lstStyle>
            <a:lvl1pPr marL="0" indent="0">
              <a:buNone/>
              <a:defRPr sz="1800">
                <a:solidFill>
                  <a:schemeClr val="tx1">
                    <a:tint val="75000"/>
                  </a:schemeClr>
                </a:solidFill>
              </a:defRPr>
            </a:lvl1pPr>
            <a:lvl2pPr marL="342909" indent="0">
              <a:buNone/>
              <a:defRPr sz="1500">
                <a:solidFill>
                  <a:schemeClr val="tx1">
                    <a:tint val="75000"/>
                  </a:schemeClr>
                </a:solidFill>
              </a:defRPr>
            </a:lvl2pPr>
            <a:lvl3pPr marL="685817" indent="0">
              <a:buNone/>
              <a:defRPr sz="1350">
                <a:solidFill>
                  <a:schemeClr val="tx1">
                    <a:tint val="75000"/>
                  </a:schemeClr>
                </a:solidFill>
              </a:defRPr>
            </a:lvl3pPr>
            <a:lvl4pPr marL="1028726" indent="0">
              <a:buNone/>
              <a:defRPr sz="1200">
                <a:solidFill>
                  <a:schemeClr val="tx1">
                    <a:tint val="75000"/>
                  </a:schemeClr>
                </a:solidFill>
              </a:defRPr>
            </a:lvl4pPr>
            <a:lvl5pPr marL="1371634" indent="0">
              <a:buNone/>
              <a:defRPr sz="1200">
                <a:solidFill>
                  <a:schemeClr val="tx1">
                    <a:tint val="75000"/>
                  </a:schemeClr>
                </a:solidFill>
              </a:defRPr>
            </a:lvl5pPr>
            <a:lvl6pPr marL="1714543" indent="0">
              <a:buNone/>
              <a:defRPr sz="1200">
                <a:solidFill>
                  <a:schemeClr val="tx1">
                    <a:tint val="75000"/>
                  </a:schemeClr>
                </a:solidFill>
              </a:defRPr>
            </a:lvl6pPr>
            <a:lvl7pPr marL="2057451" indent="0">
              <a:buNone/>
              <a:defRPr sz="1200">
                <a:solidFill>
                  <a:schemeClr val="tx1">
                    <a:tint val="75000"/>
                  </a:schemeClr>
                </a:solidFill>
              </a:defRPr>
            </a:lvl7pPr>
            <a:lvl8pPr marL="2400360" indent="0">
              <a:buNone/>
              <a:defRPr sz="1200">
                <a:solidFill>
                  <a:schemeClr val="tx1">
                    <a:tint val="75000"/>
                  </a:schemeClr>
                </a:solidFill>
              </a:defRPr>
            </a:lvl8pPr>
            <a:lvl9pPr marL="2743269"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838200" y="6356353"/>
            <a:ext cx="2743200" cy="365125"/>
          </a:xfrm>
          <a:prstGeom prst="rect">
            <a:avLst/>
          </a:prstGeom>
        </p:spPr>
        <p:txBody>
          <a:bodyPr/>
          <a:lstStyle/>
          <a:p>
            <a:endParaRPr lang="en-US">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4038601" y="6356353"/>
            <a:ext cx="4114800"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9095509" y="6310315"/>
            <a:ext cx="2743200" cy="365125"/>
          </a:xfrm>
          <a:prstGeom prst="rect">
            <a:avLst/>
          </a:prstGeom>
        </p:spPr>
        <p:txBody>
          <a:bodyPr/>
          <a:lstStyle/>
          <a:p>
            <a:fld id="{E6EDE458-FE5D-A943-8B68-DF1632607E4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613350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91875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839789"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839788" y="1681163"/>
            <a:ext cx="5157787" cy="823912"/>
          </a:xfrm>
        </p:spPr>
        <p:txBody>
          <a:bodyPr anchor="b"/>
          <a:lstStyle>
            <a:lvl1pPr marL="0" indent="0">
              <a:buNone/>
              <a:defRPr sz="1800" b="1"/>
            </a:lvl1pPr>
            <a:lvl2pPr marL="342909" indent="0">
              <a:buNone/>
              <a:defRPr sz="1500" b="1"/>
            </a:lvl2pPr>
            <a:lvl3pPr marL="685817" indent="0">
              <a:buNone/>
              <a:defRPr sz="1350" b="1"/>
            </a:lvl3pPr>
            <a:lvl4pPr marL="1028726" indent="0">
              <a:buNone/>
              <a:defRPr sz="1200" b="1"/>
            </a:lvl4pPr>
            <a:lvl5pPr marL="1371634" indent="0">
              <a:buNone/>
              <a:defRPr sz="1200" b="1"/>
            </a:lvl5pPr>
            <a:lvl6pPr marL="1714543" indent="0">
              <a:buNone/>
              <a:defRPr sz="1200" b="1"/>
            </a:lvl6pPr>
            <a:lvl7pPr marL="2057451" indent="0">
              <a:buNone/>
              <a:defRPr sz="1200" b="1"/>
            </a:lvl7pPr>
            <a:lvl8pPr marL="2400360" indent="0">
              <a:buNone/>
              <a:defRPr sz="1200" b="1"/>
            </a:lvl8pPr>
            <a:lvl9pPr marL="2743269"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9" indent="0">
              <a:buNone/>
              <a:defRPr sz="1500" b="1"/>
            </a:lvl2pPr>
            <a:lvl3pPr marL="685817" indent="0">
              <a:buNone/>
              <a:defRPr sz="1350" b="1"/>
            </a:lvl3pPr>
            <a:lvl4pPr marL="1028726" indent="0">
              <a:buNone/>
              <a:defRPr sz="1200" b="1"/>
            </a:lvl4pPr>
            <a:lvl5pPr marL="1371634" indent="0">
              <a:buNone/>
              <a:defRPr sz="1200" b="1"/>
            </a:lvl5pPr>
            <a:lvl6pPr marL="1714543" indent="0">
              <a:buNone/>
              <a:defRPr sz="1200" b="1"/>
            </a:lvl6pPr>
            <a:lvl7pPr marL="2057451" indent="0">
              <a:buNone/>
              <a:defRPr sz="1200" b="1"/>
            </a:lvl7pPr>
            <a:lvl8pPr marL="2400360" indent="0">
              <a:buNone/>
              <a:defRPr sz="1200" b="1"/>
            </a:lvl8pPr>
            <a:lvl9pPr marL="2743269"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43512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070036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940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838200" y="6356352"/>
            <a:ext cx="2743200" cy="365125"/>
          </a:xfrm>
          <a:prstGeom prst="rect">
            <a:avLst/>
          </a:prstGeom>
        </p:spPr>
        <p:txBody>
          <a:bodyPr/>
          <a:lstStyle/>
          <a:p>
            <a:pPr defTabSz="685800"/>
            <a:endParaRPr lang="en-US" dirty="0">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4038600" y="6356352"/>
            <a:ext cx="4114800" cy="365125"/>
          </a:xfrm>
          <a:prstGeom prst="rect">
            <a:avLst/>
          </a:prstGeom>
        </p:spPr>
        <p:txBody>
          <a:bodyPr/>
          <a:lstStyle/>
          <a:p>
            <a:pPr defTabSz="685800"/>
            <a:endParaRPr lang="en-US" dirty="0">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9095509" y="6310314"/>
            <a:ext cx="2743200" cy="365125"/>
          </a:xfrm>
          <a:prstGeom prst="rect">
            <a:avLst/>
          </a:prstGeom>
        </p:spPr>
        <p:txBody>
          <a:bodyPr/>
          <a:lstStyle/>
          <a:p>
            <a:pPr defTabSz="685800"/>
            <a:fld id="{01BA374B-96E1-4B69-AC0E-0EF63C3DFBAB}" type="slidenum">
              <a:rPr lang="en-US" smtClean="0">
                <a:solidFill>
                  <a:prstClr val="black"/>
                </a:solidFill>
              </a:rPr>
              <a:pPr defTabSz="685800"/>
              <a:t>‹#›</a:t>
            </a:fld>
            <a:endParaRPr lang="en-US" dirty="0">
              <a:solidFill>
                <a:prstClr val="black"/>
              </a:solidFill>
            </a:endParaRPr>
          </a:p>
        </p:txBody>
      </p:sp>
    </p:spTree>
    <p:extLst>
      <p:ext uri="{BB962C8B-B14F-4D97-AF65-F5344CB8AC3E}">
        <p14:creationId xmlns:p14="http://schemas.microsoft.com/office/powerpoint/2010/main" val="3428694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839790"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5183188"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839790" y="2057400"/>
            <a:ext cx="3932237" cy="3811588"/>
          </a:xfrm>
        </p:spPr>
        <p:txBody>
          <a:bodyPr/>
          <a:lstStyle>
            <a:lvl1pPr marL="0" indent="0">
              <a:buNone/>
              <a:defRPr sz="1200"/>
            </a:lvl1pPr>
            <a:lvl2pPr marL="342909" indent="0">
              <a:buNone/>
              <a:defRPr sz="1050"/>
            </a:lvl2pPr>
            <a:lvl3pPr marL="685817" indent="0">
              <a:buNone/>
              <a:defRPr sz="900"/>
            </a:lvl3pPr>
            <a:lvl4pPr marL="1028726" indent="0">
              <a:buNone/>
              <a:defRPr sz="750"/>
            </a:lvl4pPr>
            <a:lvl5pPr marL="1371634" indent="0">
              <a:buNone/>
              <a:defRPr sz="750"/>
            </a:lvl5pPr>
            <a:lvl6pPr marL="1714543" indent="0">
              <a:buNone/>
              <a:defRPr sz="750"/>
            </a:lvl6pPr>
            <a:lvl7pPr marL="2057451" indent="0">
              <a:buNone/>
              <a:defRPr sz="750"/>
            </a:lvl7pPr>
            <a:lvl8pPr marL="2400360" indent="0">
              <a:buNone/>
              <a:defRPr sz="750"/>
            </a:lvl8pPr>
            <a:lvl9pPr marL="2743269" indent="0">
              <a:buNone/>
              <a:defRPr sz="750"/>
            </a:lvl9pPr>
          </a:lstStyle>
          <a:p>
            <a:pPr lvl="0"/>
            <a:r>
              <a:rPr lang="en-US"/>
              <a:t>Click to edit Master text styles</a:t>
            </a:r>
          </a:p>
        </p:txBody>
      </p:sp>
    </p:spTree>
    <p:extLst>
      <p:ext uri="{BB962C8B-B14F-4D97-AF65-F5344CB8AC3E}">
        <p14:creationId xmlns:p14="http://schemas.microsoft.com/office/powerpoint/2010/main" val="8595561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839790"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5183188" y="987428"/>
            <a:ext cx="6172200" cy="4873625"/>
          </a:xfrm>
        </p:spPr>
        <p:txBody>
          <a:bodyPr/>
          <a:lstStyle>
            <a:lvl1pPr marL="0" indent="0">
              <a:buNone/>
              <a:defRPr sz="2400"/>
            </a:lvl1pPr>
            <a:lvl2pPr marL="342909" indent="0">
              <a:buNone/>
              <a:defRPr sz="2100"/>
            </a:lvl2pPr>
            <a:lvl3pPr marL="685817" indent="0">
              <a:buNone/>
              <a:defRPr sz="1800"/>
            </a:lvl3pPr>
            <a:lvl4pPr marL="1028726" indent="0">
              <a:buNone/>
              <a:defRPr sz="1500"/>
            </a:lvl4pPr>
            <a:lvl5pPr marL="1371634" indent="0">
              <a:buNone/>
              <a:defRPr sz="1500"/>
            </a:lvl5pPr>
            <a:lvl6pPr marL="1714543" indent="0">
              <a:buNone/>
              <a:defRPr sz="1500"/>
            </a:lvl6pPr>
            <a:lvl7pPr marL="2057451" indent="0">
              <a:buNone/>
              <a:defRPr sz="1500"/>
            </a:lvl7pPr>
            <a:lvl8pPr marL="2400360" indent="0">
              <a:buNone/>
              <a:defRPr sz="1500"/>
            </a:lvl8pPr>
            <a:lvl9pPr marL="2743269" indent="0">
              <a:buNone/>
              <a:defRPr sz="1500"/>
            </a:lvl9pPr>
          </a:lstStyle>
          <a:p>
            <a:endParaRPr lang="en-US"/>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839790" y="2057400"/>
            <a:ext cx="3932237" cy="3811588"/>
          </a:xfrm>
        </p:spPr>
        <p:txBody>
          <a:bodyPr/>
          <a:lstStyle>
            <a:lvl1pPr marL="0" indent="0">
              <a:buNone/>
              <a:defRPr sz="1200"/>
            </a:lvl1pPr>
            <a:lvl2pPr marL="342909" indent="0">
              <a:buNone/>
              <a:defRPr sz="1050"/>
            </a:lvl2pPr>
            <a:lvl3pPr marL="685817" indent="0">
              <a:buNone/>
              <a:defRPr sz="900"/>
            </a:lvl3pPr>
            <a:lvl4pPr marL="1028726" indent="0">
              <a:buNone/>
              <a:defRPr sz="750"/>
            </a:lvl4pPr>
            <a:lvl5pPr marL="1371634" indent="0">
              <a:buNone/>
              <a:defRPr sz="750"/>
            </a:lvl5pPr>
            <a:lvl6pPr marL="1714543" indent="0">
              <a:buNone/>
              <a:defRPr sz="750"/>
            </a:lvl6pPr>
            <a:lvl7pPr marL="2057451" indent="0">
              <a:buNone/>
              <a:defRPr sz="750"/>
            </a:lvl7pPr>
            <a:lvl8pPr marL="2400360" indent="0">
              <a:buNone/>
              <a:defRPr sz="750"/>
            </a:lvl8pPr>
            <a:lvl9pPr marL="2743269" indent="0">
              <a:buNone/>
              <a:defRPr sz="750"/>
            </a:lvl9pPr>
          </a:lstStyle>
          <a:p>
            <a:pPr lvl="0"/>
            <a:r>
              <a:rPr lang="en-US"/>
              <a:t>Click to edit Master text styles</a:t>
            </a:r>
          </a:p>
        </p:txBody>
      </p:sp>
    </p:spTree>
    <p:extLst>
      <p:ext uri="{BB962C8B-B14F-4D97-AF65-F5344CB8AC3E}">
        <p14:creationId xmlns:p14="http://schemas.microsoft.com/office/powerpoint/2010/main" val="16580689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80469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72692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838890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a:xfrm>
            <a:off x="838200" y="365127"/>
            <a:ext cx="10515600" cy="863173"/>
          </a:xfrm>
        </p:spPr>
        <p:txBody>
          <a:bodyPr>
            <a:norm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hasCustomPrompt="1"/>
          </p:nvPr>
        </p:nvSpPr>
        <p:spPr>
          <a:xfrm>
            <a:off x="838200" y="1310183"/>
            <a:ext cx="10515600" cy="4053799"/>
          </a:xfrm>
        </p:spPr>
        <p:txBody>
          <a:bodyPr/>
          <a:lstStyle>
            <a:lvl1pPr marL="171450" indent="-171450">
              <a:buFont typeface="Wingdings" panose="05000000000000000000" pitchFamily="2" charset="2"/>
              <a:buChar char="q"/>
              <a:defRPr sz="2400"/>
            </a:lvl1pPr>
            <a:lvl2pPr marL="514350" indent="-171450">
              <a:buFont typeface="Wingdings" panose="05000000000000000000" pitchFamily="2" charset="2"/>
              <a:buChar char="§"/>
              <a:defRPr sz="2000"/>
            </a:lvl2pPr>
          </a:lstStyle>
          <a:p>
            <a:pPr lvl="0"/>
            <a:r>
              <a:rPr lang="en-US" dirty="0"/>
              <a:t> Click to edit Master text styles</a:t>
            </a:r>
          </a:p>
          <a:p>
            <a:pPr lvl="1"/>
            <a:r>
              <a:rPr lang="en-US" dirty="0"/>
              <a:t>Second level</a:t>
            </a:r>
          </a:p>
          <a:p>
            <a:pPr lvl="2"/>
            <a:endParaRPr lang="en-US" dirty="0"/>
          </a:p>
        </p:txBody>
      </p:sp>
    </p:spTree>
    <p:extLst>
      <p:ext uri="{BB962C8B-B14F-4D97-AF65-F5344CB8AC3E}">
        <p14:creationId xmlns:p14="http://schemas.microsoft.com/office/powerpoint/2010/main" val="19886793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838200" y="6356352"/>
            <a:ext cx="2743200" cy="365125"/>
          </a:xfrm>
          <a:prstGeom prst="rect">
            <a:avLst/>
          </a:prstGeom>
        </p:spPr>
        <p:txBody>
          <a:bodyPr/>
          <a:lstStyle/>
          <a:p>
            <a:pPr defTabSz="685800"/>
            <a:endParaRPr lang="en-US">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4038600" y="6356352"/>
            <a:ext cx="4114800" cy="365125"/>
          </a:xfrm>
          <a:prstGeom prst="rect">
            <a:avLst/>
          </a:prstGeom>
        </p:spPr>
        <p:txBody>
          <a:bodyPr/>
          <a:lstStyle/>
          <a:p>
            <a:pPr defTabSz="685800"/>
            <a:endParaRPr lang="en-US">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9095509" y="6310314"/>
            <a:ext cx="2743200" cy="365125"/>
          </a:xfrm>
          <a:prstGeom prst="rect">
            <a:avLst/>
          </a:prstGeom>
        </p:spPr>
        <p:txBody>
          <a:bodyPr/>
          <a:lstStyle/>
          <a:p>
            <a:pPr defTabSz="685800"/>
            <a:fld id="{01BA374B-96E1-4B69-AC0E-0EF63C3DFBAB}" type="slidenum">
              <a:rPr lang="en-US" smtClean="0">
                <a:solidFill>
                  <a:prstClr val="black"/>
                </a:solidFill>
              </a:rPr>
              <a:pPr defTabSz="685800"/>
              <a:t>‹#›</a:t>
            </a:fld>
            <a:endParaRPr lang="en-US">
              <a:solidFill>
                <a:prstClr val="black"/>
              </a:solidFill>
            </a:endParaRPr>
          </a:p>
        </p:txBody>
      </p:sp>
    </p:spTree>
    <p:extLst>
      <p:ext uri="{BB962C8B-B14F-4D97-AF65-F5344CB8AC3E}">
        <p14:creationId xmlns:p14="http://schemas.microsoft.com/office/powerpoint/2010/main" val="38336521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00500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8541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499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58210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366930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8667033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7977185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79569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61640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524000" y="3602038"/>
            <a:ext cx="9144000" cy="1655762"/>
          </a:xfrm>
        </p:spPr>
        <p:txBody>
          <a:bodyPr/>
          <a:lstStyle>
            <a:lvl1pPr marL="0" indent="0" algn="ctr">
              <a:buNone/>
              <a:defRPr sz="1800"/>
            </a:lvl1pPr>
            <a:lvl2pPr marL="342909" indent="0" algn="ctr">
              <a:buNone/>
              <a:defRPr sz="1500"/>
            </a:lvl2pPr>
            <a:lvl3pPr marL="685817" indent="0" algn="ctr">
              <a:buNone/>
              <a:defRPr sz="1350"/>
            </a:lvl3pPr>
            <a:lvl4pPr marL="1028726" indent="0" algn="ctr">
              <a:buNone/>
              <a:defRPr sz="1200"/>
            </a:lvl4pPr>
            <a:lvl5pPr marL="1371634" indent="0" algn="ctr">
              <a:buNone/>
              <a:defRPr sz="1200"/>
            </a:lvl5pPr>
            <a:lvl6pPr marL="1714543" indent="0" algn="ctr">
              <a:buNone/>
              <a:defRPr sz="1200"/>
            </a:lvl6pPr>
            <a:lvl7pPr marL="2057451" indent="0" algn="ctr">
              <a:buNone/>
              <a:defRPr sz="1200"/>
            </a:lvl7pPr>
            <a:lvl8pPr marL="2400360" indent="0" algn="ctr">
              <a:buNone/>
              <a:defRPr sz="1200"/>
            </a:lvl8pPr>
            <a:lvl9pPr marL="2743269" indent="0" algn="ctr">
              <a:buNone/>
              <a:defRPr sz="1200"/>
            </a:lvl9pPr>
          </a:lstStyle>
          <a:p>
            <a:r>
              <a:rPr lang="en-US"/>
              <a:t>Click to edit Master subtitle style</a:t>
            </a:r>
          </a:p>
        </p:txBody>
      </p:sp>
    </p:spTree>
    <p:extLst>
      <p:ext uri="{BB962C8B-B14F-4D97-AF65-F5344CB8AC3E}">
        <p14:creationId xmlns:p14="http://schemas.microsoft.com/office/powerpoint/2010/main" val="75891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75871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831851" y="4589466"/>
            <a:ext cx="10515600" cy="1500187"/>
          </a:xfrm>
        </p:spPr>
        <p:txBody>
          <a:bodyPr/>
          <a:lstStyle>
            <a:lvl1pPr marL="0" indent="0">
              <a:buNone/>
              <a:defRPr sz="1800">
                <a:solidFill>
                  <a:schemeClr val="tx1">
                    <a:tint val="75000"/>
                  </a:schemeClr>
                </a:solidFill>
              </a:defRPr>
            </a:lvl1pPr>
            <a:lvl2pPr marL="342909" indent="0">
              <a:buNone/>
              <a:defRPr sz="1500">
                <a:solidFill>
                  <a:schemeClr val="tx1">
                    <a:tint val="75000"/>
                  </a:schemeClr>
                </a:solidFill>
              </a:defRPr>
            </a:lvl2pPr>
            <a:lvl3pPr marL="685817" indent="0">
              <a:buNone/>
              <a:defRPr sz="1350">
                <a:solidFill>
                  <a:schemeClr val="tx1">
                    <a:tint val="75000"/>
                  </a:schemeClr>
                </a:solidFill>
              </a:defRPr>
            </a:lvl3pPr>
            <a:lvl4pPr marL="1028726" indent="0">
              <a:buNone/>
              <a:defRPr sz="1200">
                <a:solidFill>
                  <a:schemeClr val="tx1">
                    <a:tint val="75000"/>
                  </a:schemeClr>
                </a:solidFill>
              </a:defRPr>
            </a:lvl4pPr>
            <a:lvl5pPr marL="1371634" indent="0">
              <a:buNone/>
              <a:defRPr sz="1200">
                <a:solidFill>
                  <a:schemeClr val="tx1">
                    <a:tint val="75000"/>
                  </a:schemeClr>
                </a:solidFill>
              </a:defRPr>
            </a:lvl5pPr>
            <a:lvl6pPr marL="1714543" indent="0">
              <a:buNone/>
              <a:defRPr sz="1200">
                <a:solidFill>
                  <a:schemeClr val="tx1">
                    <a:tint val="75000"/>
                  </a:schemeClr>
                </a:solidFill>
              </a:defRPr>
            </a:lvl6pPr>
            <a:lvl7pPr marL="2057451" indent="0">
              <a:buNone/>
              <a:defRPr sz="1200">
                <a:solidFill>
                  <a:schemeClr val="tx1">
                    <a:tint val="75000"/>
                  </a:schemeClr>
                </a:solidFill>
              </a:defRPr>
            </a:lvl7pPr>
            <a:lvl8pPr marL="2400360" indent="0">
              <a:buNone/>
              <a:defRPr sz="1200">
                <a:solidFill>
                  <a:schemeClr val="tx1">
                    <a:tint val="75000"/>
                  </a:schemeClr>
                </a:solidFill>
              </a:defRPr>
            </a:lvl8pPr>
            <a:lvl9pPr marL="2743269"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838200" y="6356353"/>
            <a:ext cx="2743200" cy="365125"/>
          </a:xfrm>
          <a:prstGeom prst="rect">
            <a:avLst/>
          </a:prstGeom>
        </p:spPr>
        <p:txBody>
          <a:bodyPr/>
          <a:lstStyle/>
          <a:p>
            <a:pPr>
              <a:defRPr/>
            </a:pPr>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4038601" y="6356353"/>
            <a:ext cx="4114800" cy="365125"/>
          </a:xfrm>
          <a:prstGeom prst="rect">
            <a:avLst/>
          </a:prstGeom>
        </p:spPr>
        <p:txBody>
          <a:body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9095509" y="6310315"/>
            <a:ext cx="2743200" cy="365125"/>
          </a:xfrm>
          <a:prstGeom prst="rect">
            <a:avLst/>
          </a:prstGeom>
        </p:spPr>
        <p:txBody>
          <a:bodyPr/>
          <a:lstStyle/>
          <a:p>
            <a:pPr>
              <a:defRPr/>
            </a:pPr>
            <a:fld id="{B6634B9B-6D1D-460D-B92B-E9EFE24BD7C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876916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83351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839789"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839788" y="1681163"/>
            <a:ext cx="5157787" cy="823912"/>
          </a:xfrm>
        </p:spPr>
        <p:txBody>
          <a:bodyPr anchor="b"/>
          <a:lstStyle>
            <a:lvl1pPr marL="0" indent="0">
              <a:buNone/>
              <a:defRPr sz="1800" b="1"/>
            </a:lvl1pPr>
            <a:lvl2pPr marL="342909" indent="0">
              <a:buNone/>
              <a:defRPr sz="1500" b="1"/>
            </a:lvl2pPr>
            <a:lvl3pPr marL="685817" indent="0">
              <a:buNone/>
              <a:defRPr sz="1350" b="1"/>
            </a:lvl3pPr>
            <a:lvl4pPr marL="1028726" indent="0">
              <a:buNone/>
              <a:defRPr sz="1200" b="1"/>
            </a:lvl4pPr>
            <a:lvl5pPr marL="1371634" indent="0">
              <a:buNone/>
              <a:defRPr sz="1200" b="1"/>
            </a:lvl5pPr>
            <a:lvl6pPr marL="1714543" indent="0">
              <a:buNone/>
              <a:defRPr sz="1200" b="1"/>
            </a:lvl6pPr>
            <a:lvl7pPr marL="2057451" indent="0">
              <a:buNone/>
              <a:defRPr sz="1200" b="1"/>
            </a:lvl7pPr>
            <a:lvl8pPr marL="2400360" indent="0">
              <a:buNone/>
              <a:defRPr sz="1200" b="1"/>
            </a:lvl8pPr>
            <a:lvl9pPr marL="2743269"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9" indent="0">
              <a:buNone/>
              <a:defRPr sz="1500" b="1"/>
            </a:lvl2pPr>
            <a:lvl3pPr marL="685817" indent="0">
              <a:buNone/>
              <a:defRPr sz="1350" b="1"/>
            </a:lvl3pPr>
            <a:lvl4pPr marL="1028726" indent="0">
              <a:buNone/>
              <a:defRPr sz="1200" b="1"/>
            </a:lvl4pPr>
            <a:lvl5pPr marL="1371634" indent="0">
              <a:buNone/>
              <a:defRPr sz="1200" b="1"/>
            </a:lvl5pPr>
            <a:lvl6pPr marL="1714543" indent="0">
              <a:buNone/>
              <a:defRPr sz="1200" b="1"/>
            </a:lvl6pPr>
            <a:lvl7pPr marL="2057451" indent="0">
              <a:buNone/>
              <a:defRPr sz="1200" b="1"/>
            </a:lvl7pPr>
            <a:lvl8pPr marL="2400360" indent="0">
              <a:buNone/>
              <a:defRPr sz="1200" b="1"/>
            </a:lvl8pPr>
            <a:lvl9pPr marL="2743269"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798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199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973840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75664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839790"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5183188"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839790" y="2057400"/>
            <a:ext cx="3932237" cy="3811588"/>
          </a:xfrm>
        </p:spPr>
        <p:txBody>
          <a:bodyPr/>
          <a:lstStyle>
            <a:lvl1pPr marL="0" indent="0">
              <a:buNone/>
              <a:defRPr sz="1200"/>
            </a:lvl1pPr>
            <a:lvl2pPr marL="342909" indent="0">
              <a:buNone/>
              <a:defRPr sz="1050"/>
            </a:lvl2pPr>
            <a:lvl3pPr marL="685817" indent="0">
              <a:buNone/>
              <a:defRPr sz="900"/>
            </a:lvl3pPr>
            <a:lvl4pPr marL="1028726" indent="0">
              <a:buNone/>
              <a:defRPr sz="750"/>
            </a:lvl4pPr>
            <a:lvl5pPr marL="1371634" indent="0">
              <a:buNone/>
              <a:defRPr sz="750"/>
            </a:lvl5pPr>
            <a:lvl6pPr marL="1714543" indent="0">
              <a:buNone/>
              <a:defRPr sz="750"/>
            </a:lvl6pPr>
            <a:lvl7pPr marL="2057451" indent="0">
              <a:buNone/>
              <a:defRPr sz="750"/>
            </a:lvl7pPr>
            <a:lvl8pPr marL="2400360" indent="0">
              <a:buNone/>
              <a:defRPr sz="750"/>
            </a:lvl8pPr>
            <a:lvl9pPr marL="2743269" indent="0">
              <a:buNone/>
              <a:defRPr sz="750"/>
            </a:lvl9pPr>
          </a:lstStyle>
          <a:p>
            <a:pPr lvl="0"/>
            <a:r>
              <a:rPr lang="en-US"/>
              <a:t>Click to edit Master text styles</a:t>
            </a:r>
          </a:p>
        </p:txBody>
      </p:sp>
    </p:spTree>
    <p:extLst>
      <p:ext uri="{BB962C8B-B14F-4D97-AF65-F5344CB8AC3E}">
        <p14:creationId xmlns:p14="http://schemas.microsoft.com/office/powerpoint/2010/main" val="40207450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839790"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5183188" y="987428"/>
            <a:ext cx="6172200" cy="4873625"/>
          </a:xfrm>
        </p:spPr>
        <p:txBody>
          <a:bodyPr/>
          <a:lstStyle>
            <a:lvl1pPr marL="0" indent="0">
              <a:buNone/>
              <a:defRPr sz="2400"/>
            </a:lvl1pPr>
            <a:lvl2pPr marL="342909" indent="0">
              <a:buNone/>
              <a:defRPr sz="2100"/>
            </a:lvl2pPr>
            <a:lvl3pPr marL="685817" indent="0">
              <a:buNone/>
              <a:defRPr sz="1800"/>
            </a:lvl3pPr>
            <a:lvl4pPr marL="1028726" indent="0">
              <a:buNone/>
              <a:defRPr sz="1500"/>
            </a:lvl4pPr>
            <a:lvl5pPr marL="1371634" indent="0">
              <a:buNone/>
              <a:defRPr sz="1500"/>
            </a:lvl5pPr>
            <a:lvl6pPr marL="1714543" indent="0">
              <a:buNone/>
              <a:defRPr sz="1500"/>
            </a:lvl6pPr>
            <a:lvl7pPr marL="2057451" indent="0">
              <a:buNone/>
              <a:defRPr sz="1500"/>
            </a:lvl7pPr>
            <a:lvl8pPr marL="2400360" indent="0">
              <a:buNone/>
              <a:defRPr sz="1500"/>
            </a:lvl8pPr>
            <a:lvl9pPr marL="2743269" indent="0">
              <a:buNone/>
              <a:defRPr sz="1500"/>
            </a:lvl9pPr>
          </a:lstStyle>
          <a:p>
            <a:endParaRPr lang="en-US"/>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839790" y="2057400"/>
            <a:ext cx="3932237" cy="3811588"/>
          </a:xfrm>
        </p:spPr>
        <p:txBody>
          <a:bodyPr/>
          <a:lstStyle>
            <a:lvl1pPr marL="0" indent="0">
              <a:buNone/>
              <a:defRPr sz="1200"/>
            </a:lvl1pPr>
            <a:lvl2pPr marL="342909" indent="0">
              <a:buNone/>
              <a:defRPr sz="1050"/>
            </a:lvl2pPr>
            <a:lvl3pPr marL="685817" indent="0">
              <a:buNone/>
              <a:defRPr sz="900"/>
            </a:lvl3pPr>
            <a:lvl4pPr marL="1028726" indent="0">
              <a:buNone/>
              <a:defRPr sz="750"/>
            </a:lvl4pPr>
            <a:lvl5pPr marL="1371634" indent="0">
              <a:buNone/>
              <a:defRPr sz="750"/>
            </a:lvl5pPr>
            <a:lvl6pPr marL="1714543" indent="0">
              <a:buNone/>
              <a:defRPr sz="750"/>
            </a:lvl6pPr>
            <a:lvl7pPr marL="2057451" indent="0">
              <a:buNone/>
              <a:defRPr sz="750"/>
            </a:lvl7pPr>
            <a:lvl8pPr marL="2400360" indent="0">
              <a:buNone/>
              <a:defRPr sz="750"/>
            </a:lvl8pPr>
            <a:lvl9pPr marL="2743269" indent="0">
              <a:buNone/>
              <a:defRPr sz="750"/>
            </a:lvl9pPr>
          </a:lstStyle>
          <a:p>
            <a:pPr lvl="0"/>
            <a:r>
              <a:rPr lang="en-US"/>
              <a:t>Click to edit Master text styles</a:t>
            </a:r>
          </a:p>
        </p:txBody>
      </p:sp>
    </p:spTree>
    <p:extLst>
      <p:ext uri="{BB962C8B-B14F-4D97-AF65-F5344CB8AC3E}">
        <p14:creationId xmlns:p14="http://schemas.microsoft.com/office/powerpoint/2010/main" val="332420154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98119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382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7415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76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207041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92165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5.png"/><Relationship Id="rId2" Type="http://schemas.openxmlformats.org/officeDocument/2006/relationships/slideLayout" Target="../slideLayouts/slideLayout24.xml"/><Relationship Id="rId16" Type="http://schemas.openxmlformats.org/officeDocument/2006/relationships/image" Target="../media/image4.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em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17" Type="http://schemas.openxmlformats.org/officeDocument/2006/relationships/image" Target="../media/image5.png"/><Relationship Id="rId2" Type="http://schemas.openxmlformats.org/officeDocument/2006/relationships/slideLayout" Target="../slideLayouts/slideLayout35.xml"/><Relationship Id="rId16" Type="http://schemas.openxmlformats.org/officeDocument/2006/relationships/image" Target="../media/image4.jpe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jpe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emf"/><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17" Type="http://schemas.openxmlformats.org/officeDocument/2006/relationships/image" Target="../media/image7.png"/><Relationship Id="rId2" Type="http://schemas.openxmlformats.org/officeDocument/2006/relationships/slideLayout" Target="../slideLayouts/slideLayout46.xml"/><Relationship Id="rId16" Type="http://schemas.openxmlformats.org/officeDocument/2006/relationships/image" Target="../media/image4.jpe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6.jpe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838200" y="1825625"/>
            <a:ext cx="10515600"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userDrawn="1"/>
        </p:nvSpPr>
        <p:spPr>
          <a:xfrm>
            <a:off x="9125805"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050" dirty="0">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0241057" y="6024243"/>
            <a:ext cx="715663"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305549" y="5773015"/>
            <a:ext cx="766707"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956717" y="5978697"/>
            <a:ext cx="1103479"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533777" y="5897637"/>
            <a:ext cx="548247"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27445" y="5880822"/>
            <a:ext cx="1860707"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userDrawn="1"/>
        </p:nvSpPr>
        <p:spPr>
          <a:xfrm>
            <a:off x="1" y="-18401"/>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userDrawn="1"/>
        </p:nvSpPr>
        <p:spPr>
          <a:xfrm>
            <a:off x="7191362" y="5541100"/>
            <a:ext cx="4995081"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userDrawn="1"/>
        </p:nvSpPr>
        <p:spPr>
          <a:xfrm>
            <a:off x="3264817" y="5541098"/>
            <a:ext cx="3926545" cy="230832"/>
          </a:xfrm>
          <a:prstGeom prst="rect">
            <a:avLst/>
          </a:prstGeom>
          <a:noFill/>
        </p:spPr>
        <p:txBody>
          <a:bodyPr wrap="square" rtlCol="0">
            <a:spAutoFit/>
          </a:bodyPr>
          <a:lstStyle/>
          <a:p>
            <a:pPr algn="ctr" defTabSz="685800"/>
            <a:r>
              <a:rPr lang="en-US" sz="900"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userDrawn="1"/>
        </p:nvSpPr>
        <p:spPr>
          <a:xfrm>
            <a:off x="10620652" y="5508857"/>
            <a:ext cx="1167307" cy="253916"/>
          </a:xfrm>
          <a:prstGeom prst="rect">
            <a:avLst/>
          </a:prstGeom>
        </p:spPr>
        <p:txBody>
          <a:bodyPr wrap="none">
            <a:spAutoFit/>
          </a:bodyPr>
          <a:lstStyle/>
          <a:p>
            <a:pPr defTabSz="685800"/>
            <a:r>
              <a:rPr lang="en-US" sz="1050" dirty="0">
                <a:solidFill>
                  <a:prstClr val="white"/>
                </a:solidFill>
              </a:rPr>
              <a:t>www.dsd.gov.za</a:t>
            </a:r>
          </a:p>
        </p:txBody>
      </p:sp>
    </p:spTree>
    <p:extLst>
      <p:ext uri="{BB962C8B-B14F-4D97-AF65-F5344CB8AC3E}">
        <p14:creationId xmlns:p14="http://schemas.microsoft.com/office/powerpoint/2010/main" val="1385248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B48138"/>
        </a:buClr>
        <a:buFont typeface="Arial" panose="020B0604020202020204" pitchFamily="34" charset="0"/>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B48138"/>
        </a:buClr>
        <a:buFont typeface="Arial" panose="020B0604020202020204" pitchFamily="34" charset="0"/>
        <a:buChar char="•"/>
        <a:defRPr sz="135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B48138"/>
        </a:buClr>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838200" y="1825625"/>
            <a:ext cx="10515600"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userDrawn="1"/>
        </p:nvSpPr>
        <p:spPr>
          <a:xfrm>
            <a:off x="9125805"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050">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0241057" y="6024243"/>
            <a:ext cx="715663"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305549" y="5773015"/>
            <a:ext cx="766707"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956717" y="5978697"/>
            <a:ext cx="1103479"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533777" y="5897637"/>
            <a:ext cx="548247"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27445" y="5880822"/>
            <a:ext cx="1860707"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userDrawn="1"/>
        </p:nvSpPr>
        <p:spPr>
          <a:xfrm>
            <a:off x="1" y="-18401"/>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userDrawn="1"/>
        </p:nvSpPr>
        <p:spPr>
          <a:xfrm>
            <a:off x="7191362" y="5541100"/>
            <a:ext cx="4995081"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userDrawn="1"/>
        </p:nvSpPr>
        <p:spPr>
          <a:xfrm>
            <a:off x="3264817" y="5541098"/>
            <a:ext cx="3926545" cy="230832"/>
          </a:xfrm>
          <a:prstGeom prst="rect">
            <a:avLst/>
          </a:prstGeom>
          <a:noFill/>
        </p:spPr>
        <p:txBody>
          <a:bodyPr wrap="square" rtlCol="0">
            <a:spAutoFit/>
          </a:bodyPr>
          <a:lstStyle/>
          <a:p>
            <a:pPr algn="ctr" defTabSz="685800"/>
            <a:r>
              <a:rPr lang="en-US" sz="900"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userDrawn="1"/>
        </p:nvSpPr>
        <p:spPr>
          <a:xfrm>
            <a:off x="10620652" y="5508857"/>
            <a:ext cx="1167307" cy="253916"/>
          </a:xfrm>
          <a:prstGeom prst="rect">
            <a:avLst/>
          </a:prstGeom>
        </p:spPr>
        <p:txBody>
          <a:bodyPr wrap="none">
            <a:spAutoFit/>
          </a:bodyPr>
          <a:lstStyle/>
          <a:p>
            <a:pPr defTabSz="685800"/>
            <a:r>
              <a:rPr lang="en-US" sz="1050" dirty="0">
                <a:solidFill>
                  <a:prstClr val="white"/>
                </a:solidFill>
              </a:rPr>
              <a:t>www.dsd.gov.za</a:t>
            </a:r>
          </a:p>
        </p:txBody>
      </p:sp>
    </p:spTree>
    <p:extLst>
      <p:ext uri="{BB962C8B-B14F-4D97-AF65-F5344CB8AC3E}">
        <p14:creationId xmlns:p14="http://schemas.microsoft.com/office/powerpoint/2010/main" val="15219287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B48138"/>
        </a:buClr>
        <a:buFont typeface="Arial" panose="020B0604020202020204" pitchFamily="34" charset="0"/>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B48138"/>
        </a:buClr>
        <a:buFont typeface="Arial" panose="020B0604020202020204" pitchFamily="34" charset="0"/>
        <a:buChar char="•"/>
        <a:defRPr sz="135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B48138"/>
        </a:buClr>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838201" y="1825625"/>
            <a:ext cx="10515600"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p:nvSpPr>
        <p:spPr>
          <a:xfrm>
            <a:off x="9125804" y="5938324"/>
            <a:ext cx="2807160"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10241057" y="6024244"/>
            <a:ext cx="715663"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a:xfrm>
            <a:off x="9305549" y="5773016"/>
            <a:ext cx="766707"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956717" y="5978698"/>
            <a:ext cx="1103479"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533777" y="5897638"/>
            <a:ext cx="548247"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27445" y="5880822"/>
            <a:ext cx="1860707"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p:nvSpPr>
        <p:spPr>
          <a:xfrm>
            <a:off x="1" y="-18401"/>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p:nvSpPr>
        <p:spPr>
          <a:xfrm>
            <a:off x="7191363" y="5541101"/>
            <a:ext cx="4995080"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p:nvSpPr>
        <p:spPr>
          <a:xfrm>
            <a:off x="3264817" y="5541098"/>
            <a:ext cx="3926545" cy="230832"/>
          </a:xfrm>
          <a:prstGeom prst="rect">
            <a:avLst/>
          </a:prstGeom>
          <a:noFill/>
        </p:spPr>
        <p:txBody>
          <a:bodyPr wrap="square" rtlCol="0">
            <a:spAutoFit/>
          </a:bodyPr>
          <a:lstStyle/>
          <a:p>
            <a:pPr algn="ctr"/>
            <a:r>
              <a:rPr lang="en-US" sz="900"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p:nvSpPr>
        <p:spPr>
          <a:xfrm>
            <a:off x="10620652" y="5508857"/>
            <a:ext cx="1167307" cy="253916"/>
          </a:xfrm>
          <a:prstGeom prst="rect">
            <a:avLst/>
          </a:prstGeom>
        </p:spPr>
        <p:txBody>
          <a:bodyPr wrap="none">
            <a:spAutoFit/>
          </a:bodyPr>
          <a:lstStyle/>
          <a:p>
            <a:r>
              <a:rPr lang="en-US" sz="1050" dirty="0">
                <a:solidFill>
                  <a:prstClr val="white"/>
                </a:solidFill>
              </a:rPr>
              <a:t>www.dsd.gov.za</a:t>
            </a:r>
          </a:p>
        </p:txBody>
      </p:sp>
    </p:spTree>
    <p:extLst>
      <p:ext uri="{BB962C8B-B14F-4D97-AF65-F5344CB8AC3E}">
        <p14:creationId xmlns:p14="http://schemas.microsoft.com/office/powerpoint/2010/main" val="20633895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685817"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5" indent="-171455" algn="l" defTabSz="685817" rtl="0" eaLnBrk="1" latinLnBrk="0" hangingPunct="1">
        <a:lnSpc>
          <a:spcPct val="90000"/>
        </a:lnSpc>
        <a:spcBef>
          <a:spcPts val="750"/>
        </a:spcBef>
        <a:buClr>
          <a:srgbClr val="B48138"/>
        </a:buClr>
        <a:buFont typeface="Arial" panose="020B0604020202020204" pitchFamily="34" charset="0"/>
        <a:buChar char="•"/>
        <a:defRPr sz="1500" kern="1200">
          <a:solidFill>
            <a:schemeClr val="tx1"/>
          </a:solidFill>
          <a:latin typeface="+mn-lt"/>
          <a:ea typeface="+mn-ea"/>
          <a:cs typeface="+mn-cs"/>
        </a:defRPr>
      </a:lvl1pPr>
      <a:lvl2pPr marL="514363" indent="-171455" algn="l" defTabSz="685817" rtl="0" eaLnBrk="1" latinLnBrk="0" hangingPunct="1">
        <a:lnSpc>
          <a:spcPct val="90000"/>
        </a:lnSpc>
        <a:spcBef>
          <a:spcPts val="375"/>
        </a:spcBef>
        <a:buClr>
          <a:srgbClr val="B48138"/>
        </a:buClr>
        <a:buFont typeface="Arial" panose="020B0604020202020204" pitchFamily="34" charset="0"/>
        <a:buChar char="•"/>
        <a:defRPr sz="1350" kern="1200">
          <a:solidFill>
            <a:schemeClr val="tx1"/>
          </a:solidFill>
          <a:latin typeface="+mn-lt"/>
          <a:ea typeface="+mn-ea"/>
          <a:cs typeface="+mn-cs"/>
        </a:defRPr>
      </a:lvl2pPr>
      <a:lvl3pPr marL="857272" indent="-171455" algn="l" defTabSz="685817" rtl="0" eaLnBrk="1" latinLnBrk="0" hangingPunct="1">
        <a:lnSpc>
          <a:spcPct val="90000"/>
        </a:lnSpc>
        <a:spcBef>
          <a:spcPts val="375"/>
        </a:spcBef>
        <a:buClr>
          <a:srgbClr val="B48138"/>
        </a:buClr>
        <a:buFont typeface="Arial" panose="020B0604020202020204" pitchFamily="34" charset="0"/>
        <a:buChar char="•"/>
        <a:defRPr sz="1200" kern="1200">
          <a:solidFill>
            <a:schemeClr val="tx1"/>
          </a:solidFill>
          <a:latin typeface="+mn-lt"/>
          <a:ea typeface="+mn-ea"/>
          <a:cs typeface="+mn-cs"/>
        </a:defRPr>
      </a:lvl3pPr>
      <a:lvl4pPr marL="1200180" indent="-171455" algn="l" defTabSz="685817"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4pPr>
      <a:lvl5pPr marL="1543089" indent="-171455" algn="l" defTabSz="685817"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5pPr>
      <a:lvl6pPr marL="1885998" indent="-171455" algn="l" defTabSz="6858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06" indent="-171455" algn="l" defTabSz="6858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815" indent="-171455" algn="l" defTabSz="6858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723" indent="-171455" algn="l" defTabSz="6858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17" rtl="0" eaLnBrk="1" latinLnBrk="0" hangingPunct="1">
        <a:defRPr sz="1350" kern="1200">
          <a:solidFill>
            <a:schemeClr val="tx1"/>
          </a:solidFill>
          <a:latin typeface="+mn-lt"/>
          <a:ea typeface="+mn-ea"/>
          <a:cs typeface="+mn-cs"/>
        </a:defRPr>
      </a:lvl1pPr>
      <a:lvl2pPr marL="342909" algn="l" defTabSz="685817" rtl="0" eaLnBrk="1" latinLnBrk="0" hangingPunct="1">
        <a:defRPr sz="1350" kern="1200">
          <a:solidFill>
            <a:schemeClr val="tx1"/>
          </a:solidFill>
          <a:latin typeface="+mn-lt"/>
          <a:ea typeface="+mn-ea"/>
          <a:cs typeface="+mn-cs"/>
        </a:defRPr>
      </a:lvl2pPr>
      <a:lvl3pPr marL="685817" algn="l" defTabSz="685817" rtl="0" eaLnBrk="1" latinLnBrk="0" hangingPunct="1">
        <a:defRPr sz="1350" kern="1200">
          <a:solidFill>
            <a:schemeClr val="tx1"/>
          </a:solidFill>
          <a:latin typeface="+mn-lt"/>
          <a:ea typeface="+mn-ea"/>
          <a:cs typeface="+mn-cs"/>
        </a:defRPr>
      </a:lvl3pPr>
      <a:lvl4pPr marL="1028726" algn="l" defTabSz="685817" rtl="0" eaLnBrk="1" latinLnBrk="0" hangingPunct="1">
        <a:defRPr sz="1350" kern="1200">
          <a:solidFill>
            <a:schemeClr val="tx1"/>
          </a:solidFill>
          <a:latin typeface="+mn-lt"/>
          <a:ea typeface="+mn-ea"/>
          <a:cs typeface="+mn-cs"/>
        </a:defRPr>
      </a:lvl4pPr>
      <a:lvl5pPr marL="1371634" algn="l" defTabSz="685817" rtl="0" eaLnBrk="1" latinLnBrk="0" hangingPunct="1">
        <a:defRPr sz="1350" kern="1200">
          <a:solidFill>
            <a:schemeClr val="tx1"/>
          </a:solidFill>
          <a:latin typeface="+mn-lt"/>
          <a:ea typeface="+mn-ea"/>
          <a:cs typeface="+mn-cs"/>
        </a:defRPr>
      </a:lvl5pPr>
      <a:lvl6pPr marL="1714543" algn="l" defTabSz="685817" rtl="0" eaLnBrk="1" latinLnBrk="0" hangingPunct="1">
        <a:defRPr sz="1350" kern="1200">
          <a:solidFill>
            <a:schemeClr val="tx1"/>
          </a:solidFill>
          <a:latin typeface="+mn-lt"/>
          <a:ea typeface="+mn-ea"/>
          <a:cs typeface="+mn-cs"/>
        </a:defRPr>
      </a:lvl6pPr>
      <a:lvl7pPr marL="2057451" algn="l" defTabSz="685817" rtl="0" eaLnBrk="1" latinLnBrk="0" hangingPunct="1">
        <a:defRPr sz="1350" kern="1200">
          <a:solidFill>
            <a:schemeClr val="tx1"/>
          </a:solidFill>
          <a:latin typeface="+mn-lt"/>
          <a:ea typeface="+mn-ea"/>
          <a:cs typeface="+mn-cs"/>
        </a:defRPr>
      </a:lvl7pPr>
      <a:lvl8pPr marL="2400360" algn="l" defTabSz="685817" rtl="0" eaLnBrk="1" latinLnBrk="0" hangingPunct="1">
        <a:defRPr sz="1350" kern="1200">
          <a:solidFill>
            <a:schemeClr val="tx1"/>
          </a:solidFill>
          <a:latin typeface="+mn-lt"/>
          <a:ea typeface="+mn-ea"/>
          <a:cs typeface="+mn-cs"/>
        </a:defRPr>
      </a:lvl8pPr>
      <a:lvl9pPr marL="2743269" algn="l" defTabSz="685817"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838200" y="1825625"/>
            <a:ext cx="10515600"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userDrawn="1"/>
        </p:nvSpPr>
        <p:spPr>
          <a:xfrm>
            <a:off x="9125805"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050">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0241057" y="6024243"/>
            <a:ext cx="715663"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305549" y="5773015"/>
            <a:ext cx="766707"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956717" y="5978697"/>
            <a:ext cx="1103479"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533777" y="5897637"/>
            <a:ext cx="548247"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27445" y="5880822"/>
            <a:ext cx="1860707"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userDrawn="1"/>
        </p:nvSpPr>
        <p:spPr>
          <a:xfrm>
            <a:off x="1" y="-18401"/>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userDrawn="1"/>
        </p:nvSpPr>
        <p:spPr>
          <a:xfrm>
            <a:off x="7191362" y="5541100"/>
            <a:ext cx="4995081"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userDrawn="1"/>
        </p:nvSpPr>
        <p:spPr>
          <a:xfrm>
            <a:off x="3264817" y="5541098"/>
            <a:ext cx="3926545" cy="230832"/>
          </a:xfrm>
          <a:prstGeom prst="rect">
            <a:avLst/>
          </a:prstGeom>
          <a:noFill/>
        </p:spPr>
        <p:txBody>
          <a:bodyPr wrap="square" rtlCol="0">
            <a:spAutoFit/>
          </a:bodyPr>
          <a:lstStyle/>
          <a:p>
            <a:pPr algn="ctr" defTabSz="685800"/>
            <a:r>
              <a:rPr lang="en-US" sz="900"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userDrawn="1"/>
        </p:nvSpPr>
        <p:spPr>
          <a:xfrm>
            <a:off x="10620652" y="5508857"/>
            <a:ext cx="1167307" cy="253916"/>
          </a:xfrm>
          <a:prstGeom prst="rect">
            <a:avLst/>
          </a:prstGeom>
        </p:spPr>
        <p:txBody>
          <a:bodyPr wrap="none">
            <a:spAutoFit/>
          </a:bodyPr>
          <a:lstStyle/>
          <a:p>
            <a:pPr defTabSz="685800"/>
            <a:r>
              <a:rPr lang="en-US" sz="1050" dirty="0">
                <a:solidFill>
                  <a:prstClr val="white"/>
                </a:solidFill>
              </a:rPr>
              <a:t>www.dsd.gov.za</a:t>
            </a:r>
          </a:p>
        </p:txBody>
      </p:sp>
    </p:spTree>
    <p:extLst>
      <p:ext uri="{BB962C8B-B14F-4D97-AF65-F5344CB8AC3E}">
        <p14:creationId xmlns:p14="http://schemas.microsoft.com/office/powerpoint/2010/main" val="22223528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685800"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B48138"/>
        </a:buClr>
        <a:buFont typeface="Arial" panose="020B0604020202020204" pitchFamily="34" charset="0"/>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B48138"/>
        </a:buClr>
        <a:buFont typeface="Arial" panose="020B0604020202020204" pitchFamily="34" charset="0"/>
        <a:buChar char="•"/>
        <a:defRPr sz="135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B48138"/>
        </a:buClr>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838201" y="1825625"/>
            <a:ext cx="10515600"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p:nvSpPr>
        <p:spPr>
          <a:xfrm>
            <a:off x="9125804" y="5938324"/>
            <a:ext cx="2807160"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mj-lt"/>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10241057" y="6024244"/>
            <a:ext cx="715663"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a:xfrm>
            <a:off x="9305549" y="5773016"/>
            <a:ext cx="766707"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956717" y="5978698"/>
            <a:ext cx="1103479"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533777" y="5897638"/>
            <a:ext cx="548247"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27445" y="5880822"/>
            <a:ext cx="1860707"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p:nvSpPr>
        <p:spPr>
          <a:xfrm>
            <a:off x="1" y="-18401"/>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p:nvSpPr>
        <p:spPr>
          <a:xfrm>
            <a:off x="7191363" y="5541101"/>
            <a:ext cx="4995080"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20">
            <a:extLst>
              <a:ext uri="{FF2B5EF4-FFF2-40B4-BE49-F238E27FC236}">
                <a16:creationId xmlns:a16="http://schemas.microsoft.com/office/drawing/2014/main" id="{C9D13727-9870-40C5-BB56-6DE97385B2CE}"/>
              </a:ext>
            </a:extLst>
          </p:cNvPr>
          <p:cNvSpPr txBox="1"/>
          <p:nvPr/>
        </p:nvSpPr>
        <p:spPr>
          <a:xfrm>
            <a:off x="3264817" y="5541098"/>
            <a:ext cx="3926545" cy="230832"/>
          </a:xfrm>
          <a:prstGeom prst="rect">
            <a:avLst/>
          </a:prstGeom>
          <a:noFill/>
        </p:spPr>
        <p:txBody>
          <a:bodyPr wrap="square" rtlCol="0">
            <a:spAutoFit/>
          </a:bodyPr>
          <a:lstStyle/>
          <a:p>
            <a:pPr algn="ctr"/>
            <a:r>
              <a:rPr lang="en-US" sz="900"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p:nvSpPr>
        <p:spPr>
          <a:xfrm>
            <a:off x="10620652" y="5508857"/>
            <a:ext cx="1167307" cy="253916"/>
          </a:xfrm>
          <a:prstGeom prst="rect">
            <a:avLst/>
          </a:prstGeom>
        </p:spPr>
        <p:txBody>
          <a:bodyPr wrap="none">
            <a:spAutoFit/>
          </a:bodyPr>
          <a:lstStyle/>
          <a:p>
            <a:r>
              <a:rPr lang="en-US" sz="1050" dirty="0">
                <a:solidFill>
                  <a:schemeClr val="bg1"/>
                </a:solidFill>
              </a:rPr>
              <a:t>www.dsd.gov.za</a:t>
            </a:r>
          </a:p>
        </p:txBody>
      </p:sp>
    </p:spTree>
    <p:extLst>
      <p:ext uri="{BB962C8B-B14F-4D97-AF65-F5344CB8AC3E}">
        <p14:creationId xmlns:p14="http://schemas.microsoft.com/office/powerpoint/2010/main" val="24770609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685817"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5" indent="-171455" algn="l" defTabSz="685817" rtl="0" eaLnBrk="1" latinLnBrk="0" hangingPunct="1">
        <a:lnSpc>
          <a:spcPct val="90000"/>
        </a:lnSpc>
        <a:spcBef>
          <a:spcPts val="750"/>
        </a:spcBef>
        <a:buClr>
          <a:srgbClr val="B48138"/>
        </a:buClr>
        <a:buFont typeface="Arial" panose="020B0604020202020204" pitchFamily="34" charset="0"/>
        <a:buChar char="•"/>
        <a:defRPr sz="1500" kern="1200">
          <a:solidFill>
            <a:schemeClr val="tx1"/>
          </a:solidFill>
          <a:latin typeface="+mn-lt"/>
          <a:ea typeface="+mn-ea"/>
          <a:cs typeface="+mn-cs"/>
        </a:defRPr>
      </a:lvl1pPr>
      <a:lvl2pPr marL="514363" indent="-171455" algn="l" defTabSz="685817" rtl="0" eaLnBrk="1" latinLnBrk="0" hangingPunct="1">
        <a:lnSpc>
          <a:spcPct val="90000"/>
        </a:lnSpc>
        <a:spcBef>
          <a:spcPts val="375"/>
        </a:spcBef>
        <a:buClr>
          <a:srgbClr val="B48138"/>
        </a:buClr>
        <a:buFont typeface="Arial" panose="020B0604020202020204" pitchFamily="34" charset="0"/>
        <a:buChar char="•"/>
        <a:defRPr sz="1350" kern="1200">
          <a:solidFill>
            <a:schemeClr val="tx1"/>
          </a:solidFill>
          <a:latin typeface="+mn-lt"/>
          <a:ea typeface="+mn-ea"/>
          <a:cs typeface="+mn-cs"/>
        </a:defRPr>
      </a:lvl2pPr>
      <a:lvl3pPr marL="857272" indent="-171455" algn="l" defTabSz="685817" rtl="0" eaLnBrk="1" latinLnBrk="0" hangingPunct="1">
        <a:lnSpc>
          <a:spcPct val="90000"/>
        </a:lnSpc>
        <a:spcBef>
          <a:spcPts val="375"/>
        </a:spcBef>
        <a:buClr>
          <a:srgbClr val="B48138"/>
        </a:buClr>
        <a:buFont typeface="Arial" panose="020B0604020202020204" pitchFamily="34" charset="0"/>
        <a:buChar char="•"/>
        <a:defRPr sz="1200" kern="1200">
          <a:solidFill>
            <a:schemeClr val="tx1"/>
          </a:solidFill>
          <a:latin typeface="+mn-lt"/>
          <a:ea typeface="+mn-ea"/>
          <a:cs typeface="+mn-cs"/>
        </a:defRPr>
      </a:lvl3pPr>
      <a:lvl4pPr marL="1200180" indent="-171455" algn="l" defTabSz="685817"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4pPr>
      <a:lvl5pPr marL="1543089" indent="-171455" algn="l" defTabSz="685817" rtl="0" eaLnBrk="1" latinLnBrk="0" hangingPunct="1">
        <a:lnSpc>
          <a:spcPct val="90000"/>
        </a:lnSpc>
        <a:spcBef>
          <a:spcPts val="375"/>
        </a:spcBef>
        <a:buClr>
          <a:srgbClr val="B48138"/>
        </a:buClr>
        <a:buFont typeface="Arial" panose="020B0604020202020204" pitchFamily="34" charset="0"/>
        <a:buChar char="•"/>
        <a:defRPr sz="1050" kern="1200">
          <a:solidFill>
            <a:schemeClr val="tx1"/>
          </a:solidFill>
          <a:latin typeface="+mn-lt"/>
          <a:ea typeface="+mn-ea"/>
          <a:cs typeface="+mn-cs"/>
        </a:defRPr>
      </a:lvl5pPr>
      <a:lvl6pPr marL="1885998" indent="-171455" algn="l" defTabSz="6858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06" indent="-171455" algn="l" defTabSz="6858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815" indent="-171455" algn="l" defTabSz="6858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723" indent="-171455" algn="l" defTabSz="6858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17" rtl="0" eaLnBrk="1" latinLnBrk="0" hangingPunct="1">
        <a:defRPr sz="1350" kern="1200">
          <a:solidFill>
            <a:schemeClr val="tx1"/>
          </a:solidFill>
          <a:latin typeface="+mn-lt"/>
          <a:ea typeface="+mn-ea"/>
          <a:cs typeface="+mn-cs"/>
        </a:defRPr>
      </a:lvl1pPr>
      <a:lvl2pPr marL="342909" algn="l" defTabSz="685817" rtl="0" eaLnBrk="1" latinLnBrk="0" hangingPunct="1">
        <a:defRPr sz="1350" kern="1200">
          <a:solidFill>
            <a:schemeClr val="tx1"/>
          </a:solidFill>
          <a:latin typeface="+mn-lt"/>
          <a:ea typeface="+mn-ea"/>
          <a:cs typeface="+mn-cs"/>
        </a:defRPr>
      </a:lvl2pPr>
      <a:lvl3pPr marL="685817" algn="l" defTabSz="685817" rtl="0" eaLnBrk="1" latinLnBrk="0" hangingPunct="1">
        <a:defRPr sz="1350" kern="1200">
          <a:solidFill>
            <a:schemeClr val="tx1"/>
          </a:solidFill>
          <a:latin typeface="+mn-lt"/>
          <a:ea typeface="+mn-ea"/>
          <a:cs typeface="+mn-cs"/>
        </a:defRPr>
      </a:lvl3pPr>
      <a:lvl4pPr marL="1028726" algn="l" defTabSz="685817" rtl="0" eaLnBrk="1" latinLnBrk="0" hangingPunct="1">
        <a:defRPr sz="1350" kern="1200">
          <a:solidFill>
            <a:schemeClr val="tx1"/>
          </a:solidFill>
          <a:latin typeface="+mn-lt"/>
          <a:ea typeface="+mn-ea"/>
          <a:cs typeface="+mn-cs"/>
        </a:defRPr>
      </a:lvl4pPr>
      <a:lvl5pPr marL="1371634" algn="l" defTabSz="685817" rtl="0" eaLnBrk="1" latinLnBrk="0" hangingPunct="1">
        <a:defRPr sz="1350" kern="1200">
          <a:solidFill>
            <a:schemeClr val="tx1"/>
          </a:solidFill>
          <a:latin typeface="+mn-lt"/>
          <a:ea typeface="+mn-ea"/>
          <a:cs typeface="+mn-cs"/>
        </a:defRPr>
      </a:lvl5pPr>
      <a:lvl6pPr marL="1714543" algn="l" defTabSz="685817" rtl="0" eaLnBrk="1" latinLnBrk="0" hangingPunct="1">
        <a:defRPr sz="1350" kern="1200">
          <a:solidFill>
            <a:schemeClr val="tx1"/>
          </a:solidFill>
          <a:latin typeface="+mn-lt"/>
          <a:ea typeface="+mn-ea"/>
          <a:cs typeface="+mn-cs"/>
        </a:defRPr>
      </a:lvl6pPr>
      <a:lvl7pPr marL="2057451" algn="l" defTabSz="685817" rtl="0" eaLnBrk="1" latinLnBrk="0" hangingPunct="1">
        <a:defRPr sz="1350" kern="1200">
          <a:solidFill>
            <a:schemeClr val="tx1"/>
          </a:solidFill>
          <a:latin typeface="+mn-lt"/>
          <a:ea typeface="+mn-ea"/>
          <a:cs typeface="+mn-cs"/>
        </a:defRPr>
      </a:lvl7pPr>
      <a:lvl8pPr marL="2400360" algn="l" defTabSz="685817" rtl="0" eaLnBrk="1" latinLnBrk="0" hangingPunct="1">
        <a:defRPr sz="1350" kern="1200">
          <a:solidFill>
            <a:schemeClr val="tx1"/>
          </a:solidFill>
          <a:latin typeface="+mn-lt"/>
          <a:ea typeface="+mn-ea"/>
          <a:cs typeface="+mn-cs"/>
        </a:defRPr>
      </a:lvl8pPr>
      <a:lvl9pPr marL="2743269" algn="l" defTabSz="68581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4107" y="412595"/>
            <a:ext cx="11285033" cy="5208484"/>
          </a:xfrm>
        </p:spPr>
        <p:txBody>
          <a:bodyPr>
            <a:noAutofit/>
          </a:bodyPr>
          <a:lstStyle/>
          <a:p>
            <a:br>
              <a:rPr lang="en-US" sz="3600" b="1" i="0" u="none" strike="noStrike" baseline="0" dirty="0">
                <a:solidFill>
                  <a:srgbClr val="000000"/>
                </a:solidFill>
                <a:latin typeface="Arial Black" panose="020B0A04020102020204" pitchFamily="34" charset="0"/>
              </a:rPr>
            </a:br>
            <a:r>
              <a:rPr lang="en-US" sz="3600" b="1" i="0" u="none" strike="noStrike" baseline="0" dirty="0">
                <a:solidFill>
                  <a:srgbClr val="000000"/>
                </a:solidFill>
                <a:latin typeface="Arial Black" panose="020B0A04020102020204" pitchFamily="34" charset="0"/>
              </a:rPr>
              <a:t>DSD Annual Performance Plan 2022/2023</a:t>
            </a:r>
            <a:br>
              <a:rPr lang="en-GB" altLang="en-US" sz="3600" b="1" kern="0" dirty="0">
                <a:solidFill>
                  <a:srgbClr val="000000"/>
                </a:solidFill>
                <a:latin typeface="Arial Black" panose="020B0A04020102020204" pitchFamily="34" charset="0"/>
                <a:ea typeface="ヒラギノ角ゴ Pro W3" charset="-128"/>
              </a:rPr>
            </a:br>
            <a:br>
              <a:rPr lang="en-ZA" altLang="en-US" sz="3600" b="1" kern="0" dirty="0">
                <a:solidFill>
                  <a:srgbClr val="000000"/>
                </a:solidFill>
                <a:latin typeface="Arial Black" panose="020B0A04020102020204" pitchFamily="34" charset="0"/>
                <a:ea typeface="ヒラギノ角ゴ Pro W3" charset="-128"/>
              </a:rPr>
            </a:br>
            <a:r>
              <a:rPr lang="en-ZA" altLang="en-US" sz="3600" b="1" kern="0" dirty="0">
                <a:solidFill>
                  <a:srgbClr val="000000"/>
                </a:solidFill>
                <a:latin typeface="Arial Black" panose="020B0A04020102020204" pitchFamily="34" charset="0"/>
                <a:ea typeface="ヒラギノ角ゴ Pro W3" charset="-128"/>
              </a:rPr>
              <a:t>[</a:t>
            </a:r>
            <a:r>
              <a:rPr kumimoji="0" lang="en-US" sz="3200" b="1" i="0" u="none" strike="noStrike" kern="1200" cap="none" spc="0" normalizeH="0" baseline="0" noProof="0" dirty="0">
                <a:ln>
                  <a:noFill/>
                </a:ln>
                <a:solidFill>
                  <a:srgbClr val="000000"/>
                </a:solidFill>
                <a:effectLst/>
                <a:uLnTx/>
                <a:uFillTx/>
                <a:latin typeface="Arial Black" panose="020B0A04020102020204" pitchFamily="34" charset="0"/>
                <a:ea typeface="+mj-ea"/>
                <a:cs typeface="+mj-cs"/>
              </a:rPr>
              <a:t>The Select Committee on Health and Social Services]</a:t>
            </a:r>
            <a:br>
              <a:rPr lang="en-ZA" altLang="en-US" sz="3600" b="1" kern="0" dirty="0">
                <a:solidFill>
                  <a:srgbClr val="000000"/>
                </a:solidFill>
                <a:latin typeface="Arial Black" panose="020B0A04020102020204" pitchFamily="34" charset="0"/>
                <a:ea typeface="ヒラギノ角ゴ Pro W3" charset="-128"/>
              </a:rPr>
            </a:br>
            <a:br>
              <a:rPr lang="en-ZA" altLang="en-US" sz="3600" b="1" kern="0" dirty="0">
                <a:solidFill>
                  <a:srgbClr val="000000"/>
                </a:solidFill>
                <a:latin typeface="Arial Black" panose="020B0A04020102020204" pitchFamily="34" charset="0"/>
                <a:ea typeface="ヒラギノ角ゴ Pro W3" charset="-128"/>
              </a:rPr>
            </a:br>
            <a:r>
              <a:rPr lang="en-ZA" altLang="en-US" sz="3600" b="1" kern="0" dirty="0">
                <a:solidFill>
                  <a:srgbClr val="000000"/>
                </a:solidFill>
                <a:latin typeface="Arial Black" panose="020B0A04020102020204" pitchFamily="34" charset="0"/>
                <a:ea typeface="ヒラギノ角ゴ Pro W3" charset="-128"/>
              </a:rPr>
              <a:t>26</a:t>
            </a:r>
            <a:r>
              <a:rPr lang="en-ZA" altLang="en-US" sz="3600" b="1" kern="0" baseline="30000" dirty="0">
                <a:solidFill>
                  <a:srgbClr val="000000"/>
                </a:solidFill>
                <a:latin typeface="Arial Black" panose="020B0A04020102020204" pitchFamily="34" charset="0"/>
                <a:ea typeface="ヒラギノ角ゴ Pro W3" charset="-128"/>
              </a:rPr>
              <a:t>th</a:t>
            </a:r>
            <a:r>
              <a:rPr lang="en-ZA" altLang="en-US" sz="3600" b="1" kern="0" dirty="0">
                <a:solidFill>
                  <a:srgbClr val="000000"/>
                </a:solidFill>
                <a:latin typeface="Arial Black" panose="020B0A04020102020204" pitchFamily="34" charset="0"/>
                <a:ea typeface="ヒラギノ角ゴ Pro W3" charset="-128"/>
              </a:rPr>
              <a:t> April 2022 </a:t>
            </a:r>
            <a:br>
              <a:rPr lang="en-ZA" altLang="en-US" sz="3600" b="1" kern="0" dirty="0">
                <a:solidFill>
                  <a:srgbClr val="000000"/>
                </a:solidFill>
                <a:latin typeface="Arial Black" panose="020B0A04020102020204" pitchFamily="34" charset="0"/>
                <a:ea typeface="ヒラギノ角ゴ Pro W3" charset="-128"/>
              </a:rPr>
            </a:br>
            <a:br>
              <a:rPr lang="en-ZA" altLang="en-US" sz="3600" b="1" kern="0" dirty="0">
                <a:solidFill>
                  <a:srgbClr val="000000"/>
                </a:solidFill>
                <a:latin typeface="Arial Black" panose="020B0A04020102020204" pitchFamily="34" charset="0"/>
                <a:ea typeface="ヒラギノ角ゴ Pro W3" charset="-128"/>
              </a:rPr>
            </a:br>
            <a:br>
              <a:rPr lang="en-ZA" altLang="en-US" sz="3600" b="1" kern="0" dirty="0">
                <a:solidFill>
                  <a:srgbClr val="000000"/>
                </a:solidFill>
                <a:latin typeface="Arial Black" panose="020B0A04020102020204" pitchFamily="34" charset="0"/>
                <a:ea typeface="ヒラギノ角ゴ Pro W3" charset="-128"/>
              </a:rPr>
            </a:br>
            <a:r>
              <a:rPr lang="en-ZA" altLang="en-US" sz="3600" b="1" kern="0" dirty="0">
                <a:solidFill>
                  <a:srgbClr val="000000"/>
                </a:solidFill>
                <a:latin typeface="Arial Black" panose="020B0A04020102020204" pitchFamily="34" charset="0"/>
                <a:ea typeface="ヒラギノ角ゴ Pro W3" charset="-128"/>
              </a:rPr>
              <a:t>Virtual meeting</a:t>
            </a:r>
            <a:endParaRPr lang="en-ZA" sz="3600" dirty="0">
              <a:latin typeface="Arial Black" panose="020B0A04020102020204" pitchFamily="34" charset="0"/>
            </a:endParaRPr>
          </a:p>
        </p:txBody>
      </p:sp>
    </p:spTree>
    <p:extLst>
      <p:ext uri="{BB962C8B-B14F-4D97-AF65-F5344CB8AC3E}">
        <p14:creationId xmlns:p14="http://schemas.microsoft.com/office/powerpoint/2010/main" val="483471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599" y="53182"/>
            <a:ext cx="9610478" cy="632618"/>
          </a:xfrm>
        </p:spPr>
        <p:txBody>
          <a:bodyPr>
            <a:normAutofit/>
          </a:bodyPr>
          <a:lstStyle/>
          <a:p>
            <a:pPr algn="ctr"/>
            <a:r>
              <a:rPr lang="en-US" sz="3200" b="1" dirty="0">
                <a:latin typeface="Arial Black" panose="020B0A04020102020204" pitchFamily="34" charset="0"/>
              </a:rPr>
              <a:t>CONTINUING TARGETS</a:t>
            </a:r>
            <a:endParaRPr lang="en-US" sz="3200" b="1" dirty="0">
              <a:solidFill>
                <a:srgbClr val="FF0000"/>
              </a:solidFill>
              <a:latin typeface="Arial Black" panose="020B0A04020102020204" pitchFamily="34" charset="0"/>
            </a:endParaRPr>
          </a:p>
        </p:txBody>
      </p:sp>
      <p:sp>
        <p:nvSpPr>
          <p:cNvPr id="5" name="Rounded Rectangle 4"/>
          <p:cNvSpPr/>
          <p:nvPr/>
        </p:nvSpPr>
        <p:spPr>
          <a:xfrm>
            <a:off x="795130" y="692240"/>
            <a:ext cx="5339507" cy="4881624"/>
          </a:xfrm>
          <a:prstGeom prst="round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ZA" sz="2800" b="1" u="sng" dirty="0"/>
              <a:t>PROGRAMME 1</a:t>
            </a:r>
          </a:p>
          <a:p>
            <a:pPr algn="ctr"/>
            <a:endParaRPr lang="en-ZA" sz="1400" b="1" u="sng" dirty="0"/>
          </a:p>
          <a:p>
            <a:pPr algn="ctr"/>
            <a:endParaRPr lang="en-ZA" sz="1400" b="1" u="sng" dirty="0"/>
          </a:p>
          <a:p>
            <a:pPr marL="342900" indent="-342900" algn="just">
              <a:buAutoNum type="arabicPeriod"/>
            </a:pPr>
            <a:r>
              <a:rPr lang="en-US" sz="1800" dirty="0">
                <a:solidFill>
                  <a:schemeClr val="tx1"/>
                </a:solidFill>
                <a:effectLst/>
                <a:latin typeface="Helvetica Neue"/>
                <a:ea typeface="Helvetica Neue"/>
                <a:cs typeface="Helvetica Neue"/>
              </a:rPr>
              <a:t>Implement the Entity Governance and Oversight Framework</a:t>
            </a:r>
          </a:p>
          <a:p>
            <a:pPr marL="342900" indent="-342900" algn="just">
              <a:buAutoNum type="arabicPeriod"/>
            </a:pPr>
            <a:r>
              <a:rPr lang="en-US" dirty="0">
                <a:solidFill>
                  <a:schemeClr val="tx1"/>
                </a:solidFill>
                <a:latin typeface="Helvetica Neue"/>
                <a:ea typeface="Helvetica Neue"/>
                <a:cs typeface="Helvetica Neue"/>
              </a:rPr>
              <a:t>Piloting </a:t>
            </a:r>
            <a:r>
              <a:rPr lang="en-US" sz="1800" dirty="0">
                <a:solidFill>
                  <a:schemeClr val="tx1"/>
                </a:solidFill>
                <a:effectLst/>
                <a:latin typeface="Helvetica Neue"/>
                <a:ea typeface="Helvetica Neue"/>
                <a:cs typeface="Helvetica Neue"/>
              </a:rPr>
              <a:t>the Electronic M&amp;E System for Social Development three provinces</a:t>
            </a:r>
          </a:p>
          <a:p>
            <a:pPr marL="342900" indent="-342900" algn="just">
              <a:buAutoNum type="arabicPeriod"/>
            </a:pPr>
            <a:r>
              <a:rPr lang="en-US" sz="1800" dirty="0">
                <a:solidFill>
                  <a:schemeClr val="tx1"/>
                </a:solidFill>
                <a:effectLst/>
                <a:latin typeface="Helvetica Neue"/>
                <a:ea typeface="Helvetica Neue"/>
                <a:cs typeface="Helvetica Neue"/>
              </a:rPr>
              <a:t>Obtain Unqualified Audit opinion</a:t>
            </a:r>
            <a:endParaRPr lang="en-US" dirty="0">
              <a:solidFill>
                <a:schemeClr val="tx1"/>
              </a:solidFill>
              <a:latin typeface="Helvetica Neue"/>
              <a:ea typeface="Helvetica Neue"/>
              <a:cs typeface="Helvetica Neue"/>
            </a:endParaRPr>
          </a:p>
          <a:p>
            <a:pPr marL="342900" indent="-342900" algn="just">
              <a:buFontTx/>
              <a:buAutoNum type="arabicPeriod"/>
            </a:pPr>
            <a:r>
              <a:rPr lang="en-US" sz="1800" dirty="0">
                <a:solidFill>
                  <a:schemeClr val="tx1"/>
                </a:solidFill>
                <a:effectLst/>
                <a:latin typeface="Helvetica Neue"/>
                <a:ea typeface="Helvetica Neue"/>
                <a:cs typeface="Helvetica Neue"/>
              </a:rPr>
              <a:t>Implement NISPIS</a:t>
            </a:r>
            <a:endParaRPr lang="en-ZA" sz="1800" dirty="0">
              <a:solidFill>
                <a:schemeClr val="tx1"/>
              </a:solidFill>
              <a:effectLst/>
              <a:latin typeface="Helvetica Neue"/>
              <a:ea typeface="Helvetica Neue"/>
              <a:cs typeface="Helvetica Neue"/>
            </a:endParaRPr>
          </a:p>
          <a:p>
            <a:pPr marL="342900" indent="-342900" algn="just">
              <a:buAutoNum type="arabicPeriod"/>
            </a:pPr>
            <a:r>
              <a:rPr lang="en-US" sz="1800" dirty="0">
                <a:solidFill>
                  <a:schemeClr val="tx1"/>
                </a:solidFill>
                <a:effectLst/>
                <a:latin typeface="Helvetica Neue"/>
                <a:ea typeface="Helvetica Neue"/>
                <a:cs typeface="Helvetica Neue"/>
              </a:rPr>
              <a:t>Submit the Government-Wide strategy on the employment of Social Service Professionals to Cabinet</a:t>
            </a:r>
            <a:endParaRPr lang="en-US" dirty="0">
              <a:solidFill>
                <a:schemeClr val="tx1"/>
              </a:solidFill>
            </a:endParaRPr>
          </a:p>
        </p:txBody>
      </p:sp>
      <p:sp>
        <p:nvSpPr>
          <p:cNvPr id="6" name="Rounded Rectangle 5"/>
          <p:cNvSpPr/>
          <p:nvPr/>
        </p:nvSpPr>
        <p:spPr>
          <a:xfrm>
            <a:off x="6268453" y="691762"/>
            <a:ext cx="5859936" cy="487083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sz="1300" dirty="0">
              <a:solidFill>
                <a:schemeClr val="dk1"/>
              </a:solidFill>
            </a:endParaRPr>
          </a:p>
          <a:p>
            <a:pPr algn="just">
              <a:spcAft>
                <a:spcPts val="800"/>
              </a:spcAft>
            </a:pPr>
            <a:endParaRPr lang="en-US" sz="1300" dirty="0">
              <a:solidFill>
                <a:schemeClr val="dk1"/>
              </a:solidFill>
            </a:endParaRPr>
          </a:p>
          <a:p>
            <a:pPr marL="342900" indent="-342900" algn="just">
              <a:buFont typeface="+mj-lt"/>
              <a:buAutoNum type="arabicPeriod" startAt="6"/>
            </a:pPr>
            <a:r>
              <a:rPr lang="en-US" dirty="0">
                <a:solidFill>
                  <a:schemeClr val="tx1"/>
                </a:solidFill>
                <a:latin typeface="Helvetica Neue"/>
                <a:ea typeface="Helvetica Neue"/>
                <a:cs typeface="Helvetica Neue"/>
              </a:rPr>
              <a:t>Submit the Draft SASSA Amendment Bill to Cabinet </a:t>
            </a:r>
          </a:p>
          <a:p>
            <a:pPr marL="342900" indent="-342900" algn="just">
              <a:buAutoNum type="arabicPeriod" startAt="6"/>
            </a:pPr>
            <a:r>
              <a:rPr lang="en-US" dirty="0">
                <a:solidFill>
                  <a:schemeClr val="tx1"/>
                </a:solidFill>
                <a:latin typeface="Helvetica Neue"/>
                <a:ea typeface="Helvetica Neue"/>
                <a:cs typeface="Helvetica Neue"/>
              </a:rPr>
              <a:t>Draft Regulations on Children’s Amendment Bill submitted to the Minister for approval. </a:t>
            </a:r>
          </a:p>
          <a:p>
            <a:pPr marL="342900" indent="-342900" algn="just">
              <a:buAutoNum type="arabicPeriod" startAt="6"/>
            </a:pPr>
            <a:r>
              <a:rPr lang="en-US" dirty="0">
                <a:solidFill>
                  <a:schemeClr val="tx1"/>
                </a:solidFill>
                <a:latin typeface="Helvetica Neue"/>
                <a:ea typeface="Helvetica Neue"/>
                <a:cs typeface="Helvetica Neue"/>
              </a:rPr>
              <a:t>Refine and validate the Draft Social Development  Bill</a:t>
            </a:r>
          </a:p>
          <a:p>
            <a:pPr marL="342900" indent="-342900" algn="just">
              <a:buAutoNum type="arabicPeriod" startAt="6"/>
            </a:pPr>
            <a:r>
              <a:rPr lang="en-US" dirty="0">
                <a:solidFill>
                  <a:schemeClr val="tx1"/>
                </a:solidFill>
                <a:latin typeface="Helvetica Neue"/>
                <a:ea typeface="Helvetica Neue"/>
                <a:cs typeface="Helvetica Neue"/>
              </a:rPr>
              <a:t>Draft Regulations on Older Persons Amendment Bill</a:t>
            </a:r>
          </a:p>
          <a:p>
            <a:pPr marL="342900" indent="-342900" algn="just">
              <a:buAutoNum type="arabicPeriod" startAt="6"/>
            </a:pPr>
            <a:r>
              <a:rPr lang="en-US" dirty="0">
                <a:solidFill>
                  <a:schemeClr val="tx1"/>
                </a:solidFill>
                <a:latin typeface="Helvetica Neue"/>
                <a:ea typeface="Helvetica Neue"/>
                <a:cs typeface="Helvetica Neue"/>
              </a:rPr>
              <a:t>Submit the VSS Bill to Cabinet for approval</a:t>
            </a:r>
          </a:p>
          <a:p>
            <a:pPr marL="342900" indent="-342900" algn="just">
              <a:buAutoNum type="arabicPeriod" startAt="6"/>
            </a:pPr>
            <a:r>
              <a:rPr lang="en-US" dirty="0">
                <a:solidFill>
                  <a:schemeClr val="tx1"/>
                </a:solidFill>
                <a:latin typeface="Helvetica Neue"/>
                <a:ea typeface="Helvetica Neue"/>
                <a:cs typeface="Helvetica Neue"/>
              </a:rPr>
              <a:t>Table NPO Amendment Bill to Cabinet/ Parliament</a:t>
            </a:r>
            <a:endParaRPr lang="en-ZA" dirty="0">
              <a:solidFill>
                <a:schemeClr val="tx1"/>
              </a:solidFill>
              <a:latin typeface="Helvetica Neue"/>
              <a:ea typeface="Helvetica Neue"/>
              <a:cs typeface="Helvetica Neue"/>
            </a:endParaRPr>
          </a:p>
          <a:p>
            <a:endParaRPr lang="en-ZA" sz="1800" dirty="0">
              <a:solidFill>
                <a:schemeClr val="tx1"/>
              </a:solidFill>
              <a:effectLst/>
              <a:latin typeface="Helvetica Neue"/>
              <a:ea typeface="Helvetica Neue"/>
              <a:cs typeface="Helvetica Neue"/>
            </a:endParaRPr>
          </a:p>
          <a:p>
            <a:endParaRPr lang="en-US" sz="1200" dirty="0">
              <a:solidFill>
                <a:schemeClr val="dk1"/>
              </a:solidFill>
            </a:endParaRPr>
          </a:p>
        </p:txBody>
      </p:sp>
      <p:sp>
        <p:nvSpPr>
          <p:cNvPr id="11" name="Slide Number Placeholder 2">
            <a:extLst>
              <a:ext uri="{FF2B5EF4-FFF2-40B4-BE49-F238E27FC236}">
                <a16:creationId xmlns:a16="http://schemas.microsoft.com/office/drawing/2014/main" id="{149CDFFF-6F3E-4C19-8746-0D9A3D91148A}"/>
              </a:ext>
            </a:extLst>
          </p:cNvPr>
          <p:cNvSpPr txBox="1">
            <a:spLocks/>
          </p:cNvSpPr>
          <p:nvPr/>
        </p:nvSpPr>
        <p:spPr>
          <a:xfrm>
            <a:off x="4611996" y="5962650"/>
            <a:ext cx="2133600" cy="337038"/>
          </a:xfrm>
          <a:prstGeom prst="rect">
            <a:avLst/>
          </a:prstGeom>
        </p:spPr>
        <p:txBody>
          <a:bodyPr/>
          <a:lstStyle>
            <a:defPPr>
              <a:defRPr lang="en-US"/>
            </a:defPPr>
            <a:lvl1pPr algn="ctr">
              <a:defRPr b="1">
                <a:solidFill>
                  <a:prstClr val="black"/>
                </a:solidFill>
              </a:defRPr>
            </a:lvl1pPr>
          </a:lstStyle>
          <a:p>
            <a:r>
              <a:rPr lang="en-US" dirty="0"/>
              <a:t>10</a:t>
            </a:r>
          </a:p>
        </p:txBody>
      </p:sp>
    </p:spTree>
    <p:extLst>
      <p:ext uri="{BB962C8B-B14F-4D97-AF65-F5344CB8AC3E}">
        <p14:creationId xmlns:p14="http://schemas.microsoft.com/office/powerpoint/2010/main" val="245980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4">
            <a:extLst>
              <a:ext uri="{FF2B5EF4-FFF2-40B4-BE49-F238E27FC236}">
                <a16:creationId xmlns:a16="http://schemas.microsoft.com/office/drawing/2014/main" id="{AAE56099-03B3-43DB-8374-A18D85DD3ADE}"/>
              </a:ext>
            </a:extLst>
          </p:cNvPr>
          <p:cNvSpPr/>
          <p:nvPr/>
        </p:nvSpPr>
        <p:spPr>
          <a:xfrm>
            <a:off x="131728" y="699714"/>
            <a:ext cx="3959750" cy="4697476"/>
          </a:xfrm>
          <a:prstGeom prst="round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ZA" sz="2000" b="1" u="sng" dirty="0"/>
              <a:t>PROGRAMME 2</a:t>
            </a:r>
          </a:p>
          <a:p>
            <a:pPr algn="ctr"/>
            <a:endParaRPr lang="en-ZA" sz="1400" b="1" u="sng" dirty="0"/>
          </a:p>
          <a:p>
            <a:pPr algn="ctr"/>
            <a:endParaRPr lang="en-ZA" sz="1400" b="1" u="sng" dirty="0"/>
          </a:p>
          <a:p>
            <a:pPr marL="342900" indent="-342900" algn="just">
              <a:buAutoNum type="arabicPeriod"/>
            </a:pPr>
            <a:r>
              <a:rPr lang="en-US" sz="1800" dirty="0">
                <a:solidFill>
                  <a:schemeClr val="tx1"/>
                </a:solidFill>
                <a:effectLst/>
                <a:latin typeface="Helvetica Neue"/>
                <a:ea typeface="Helvetica Neue"/>
                <a:cs typeface="Helvetica Neue"/>
              </a:rPr>
              <a:t>Monthly payment of social grant beneficiaries as administered and paid by SASSA on behalf of DSD (R248 billion)</a:t>
            </a:r>
            <a:endParaRPr lang="en-US" dirty="0">
              <a:solidFill>
                <a:schemeClr val="tx1"/>
              </a:solidFill>
            </a:endParaRPr>
          </a:p>
        </p:txBody>
      </p:sp>
      <p:sp>
        <p:nvSpPr>
          <p:cNvPr id="10" name="Rounded Rectangle 4">
            <a:extLst>
              <a:ext uri="{FF2B5EF4-FFF2-40B4-BE49-F238E27FC236}">
                <a16:creationId xmlns:a16="http://schemas.microsoft.com/office/drawing/2014/main" id="{3ADD4F37-DC23-41CB-A219-E8903131204C}"/>
              </a:ext>
            </a:extLst>
          </p:cNvPr>
          <p:cNvSpPr/>
          <p:nvPr/>
        </p:nvSpPr>
        <p:spPr>
          <a:xfrm>
            <a:off x="4373218" y="699714"/>
            <a:ext cx="7688912" cy="4697476"/>
          </a:xfrm>
          <a:prstGeom prst="round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ZA" sz="1600" b="1" u="sng" dirty="0"/>
          </a:p>
          <a:p>
            <a:pPr algn="ctr"/>
            <a:r>
              <a:rPr lang="en-ZA" sz="2000" b="1" u="sng" dirty="0"/>
              <a:t>PROGRAMME 3</a:t>
            </a:r>
          </a:p>
          <a:p>
            <a:pPr algn="ctr"/>
            <a:endParaRPr lang="en-ZA" sz="1400" b="1" u="sng" dirty="0"/>
          </a:p>
          <a:p>
            <a:pPr marL="342900" indent="-342900">
              <a:buAutoNum type="arabicPeriod"/>
            </a:pPr>
            <a:r>
              <a:rPr lang="en-US" dirty="0">
                <a:solidFill>
                  <a:schemeClr val="tx1"/>
                </a:solidFill>
                <a:latin typeface="Helvetica Neue"/>
                <a:ea typeface="Helvetica Neue"/>
                <a:cs typeface="Helvetica Neue"/>
              </a:rPr>
              <a:t>D</a:t>
            </a:r>
            <a:r>
              <a:rPr lang="en-US" sz="1800" dirty="0">
                <a:solidFill>
                  <a:schemeClr val="tx1"/>
                </a:solidFill>
                <a:effectLst/>
                <a:latin typeface="Helvetica Neue"/>
                <a:ea typeface="Helvetica Neue"/>
                <a:cs typeface="Helvetica Neue"/>
              </a:rPr>
              <a:t>evelop a consultations report on draft policy for integrating children’s grant beneficiaries with Government Services</a:t>
            </a:r>
          </a:p>
          <a:p>
            <a:pPr marL="342900" indent="-342900">
              <a:buAutoNum type="arabicPeriod"/>
            </a:pPr>
            <a:r>
              <a:rPr lang="en-US" dirty="0">
                <a:solidFill>
                  <a:schemeClr val="tx1"/>
                </a:solidFill>
                <a:latin typeface="Helvetica Neue"/>
              </a:rPr>
              <a:t>Develop a consultations report on draft Policy on Maternal support for vulnerable pregnant women and children</a:t>
            </a:r>
          </a:p>
          <a:p>
            <a:pPr marL="342900" indent="-342900">
              <a:buAutoNum type="arabicPeriod"/>
            </a:pPr>
            <a:r>
              <a:rPr lang="en-US" dirty="0">
                <a:solidFill>
                  <a:schemeClr val="tx1"/>
                </a:solidFill>
                <a:latin typeface="Helvetica Neue"/>
              </a:rPr>
              <a:t>Develop a consultations report on draft Policy for Income Support to 18–59-year-olds</a:t>
            </a:r>
          </a:p>
          <a:p>
            <a:pPr marL="342900" indent="-342900">
              <a:buAutoNum type="arabicPeriod"/>
            </a:pPr>
            <a:r>
              <a:rPr lang="en-US" dirty="0">
                <a:solidFill>
                  <a:schemeClr val="tx1"/>
                </a:solidFill>
                <a:latin typeface="Helvetica Neue"/>
              </a:rPr>
              <a:t>Adjudicate 70% of appeals within 90 days of receipt</a:t>
            </a:r>
          </a:p>
          <a:p>
            <a:pPr marL="342900" indent="-342900">
              <a:buAutoNum type="arabicPeriod"/>
            </a:pPr>
            <a:r>
              <a:rPr lang="en-US" sz="1800" dirty="0">
                <a:solidFill>
                  <a:schemeClr val="tx1"/>
                </a:solidFill>
                <a:effectLst/>
                <a:latin typeface="Helvetica Neue"/>
                <a:ea typeface="Helvetica Neue"/>
                <a:cs typeface="Helvetica Neue"/>
              </a:rPr>
              <a:t>Produce an Audit report on Disability Grant Medical Review Processes</a:t>
            </a:r>
          </a:p>
          <a:p>
            <a:pPr marL="342900" indent="-342900">
              <a:buAutoNum type="arabicPeriod"/>
            </a:pPr>
            <a:r>
              <a:rPr lang="en-US" sz="1800" dirty="0">
                <a:solidFill>
                  <a:schemeClr val="tx1"/>
                </a:solidFill>
                <a:effectLst/>
                <a:latin typeface="Helvetica Neue"/>
                <a:ea typeface="Helvetica Neue"/>
                <a:cs typeface="Helvetica Neue"/>
              </a:rPr>
              <a:t>Submit the draft policy on voluntary cover for retirement and risk benefits for atypical and informal sector workers to SPCHD DG Cluster</a:t>
            </a:r>
            <a:endParaRPr lang="en-US" dirty="0">
              <a:solidFill>
                <a:schemeClr val="tx1"/>
              </a:solidFill>
              <a:latin typeface="Helvetica Neue"/>
              <a:ea typeface="Helvetica Neue"/>
              <a:cs typeface="Helvetica Neue"/>
            </a:endParaRPr>
          </a:p>
          <a:p>
            <a:pPr marL="342900" indent="-342900">
              <a:buAutoNum type="arabicPeriod"/>
            </a:pPr>
            <a:r>
              <a:rPr lang="en-US" dirty="0">
                <a:solidFill>
                  <a:schemeClr val="tx1"/>
                </a:solidFill>
                <a:latin typeface="Helvetica Neue"/>
                <a:ea typeface="Helvetica Neue"/>
                <a:cs typeface="Helvetica Neue"/>
              </a:rPr>
              <a:t>Develop the Draft White Paper on Comprehensive</a:t>
            </a:r>
            <a:r>
              <a:rPr lang="en-ZA" dirty="0">
                <a:solidFill>
                  <a:schemeClr val="tx1"/>
                </a:solidFill>
                <a:latin typeface="Helvetica Neue"/>
                <a:ea typeface="Helvetica Neue"/>
                <a:cs typeface="Helvetica Neue"/>
              </a:rPr>
              <a:t> </a:t>
            </a:r>
            <a:r>
              <a:rPr lang="en-US" dirty="0">
                <a:solidFill>
                  <a:schemeClr val="tx1"/>
                </a:solidFill>
                <a:latin typeface="Helvetica Neue"/>
                <a:ea typeface="Helvetica Neue"/>
                <a:cs typeface="Helvetica Neue"/>
              </a:rPr>
              <a:t>Social Security</a:t>
            </a:r>
          </a:p>
          <a:p>
            <a:pPr marL="342900" indent="-342900">
              <a:buAutoNum type="arabicPeriod"/>
            </a:pPr>
            <a:r>
              <a:rPr lang="en-US" dirty="0">
                <a:solidFill>
                  <a:schemeClr val="tx1"/>
                </a:solidFill>
                <a:latin typeface="Helvetica Neue"/>
                <a:ea typeface="Helvetica Neue"/>
                <a:cs typeface="Helvetica Neue"/>
              </a:rPr>
              <a:t>Produce the Social Security Review Volume 2 draft </a:t>
            </a:r>
            <a:endParaRPr lang="en-US" dirty="0">
              <a:solidFill>
                <a:srgbClr val="4C4D4F"/>
              </a:solidFill>
              <a:latin typeface="Helvetica Neue"/>
            </a:endParaRPr>
          </a:p>
          <a:p>
            <a:endParaRPr lang="en-US" sz="1800" dirty="0">
              <a:solidFill>
                <a:srgbClr val="4C4D4F"/>
              </a:solidFill>
              <a:effectLst/>
              <a:latin typeface="Helvetica Neue"/>
              <a:ea typeface="Helvetica Neue"/>
              <a:cs typeface="Helvetica Neue"/>
            </a:endParaRPr>
          </a:p>
        </p:txBody>
      </p:sp>
      <p:sp>
        <p:nvSpPr>
          <p:cNvPr id="11" name="Slide Number Placeholder 2">
            <a:extLst>
              <a:ext uri="{FF2B5EF4-FFF2-40B4-BE49-F238E27FC236}">
                <a16:creationId xmlns:a16="http://schemas.microsoft.com/office/drawing/2014/main" id="{79C57BDC-2B79-4B1E-AC21-87786A702AFE}"/>
              </a:ext>
            </a:extLst>
          </p:cNvPr>
          <p:cNvSpPr txBox="1">
            <a:spLocks/>
          </p:cNvSpPr>
          <p:nvPr/>
        </p:nvSpPr>
        <p:spPr>
          <a:xfrm>
            <a:off x="4611996" y="5962650"/>
            <a:ext cx="2133600" cy="337038"/>
          </a:xfrm>
          <a:prstGeom prst="rect">
            <a:avLst/>
          </a:prstGeom>
        </p:spPr>
        <p:txBody>
          <a:bodyPr/>
          <a:lstStyle>
            <a:defPPr>
              <a:defRPr lang="en-US"/>
            </a:defPPr>
            <a:lvl1pPr algn="ctr">
              <a:defRPr b="1">
                <a:solidFill>
                  <a:prstClr val="black"/>
                </a:solidFill>
              </a:defRPr>
            </a:lvl1pPr>
          </a:lstStyle>
          <a:p>
            <a:r>
              <a:rPr lang="en-US" dirty="0"/>
              <a:t>11</a:t>
            </a:r>
          </a:p>
        </p:txBody>
      </p:sp>
      <p:sp>
        <p:nvSpPr>
          <p:cNvPr id="6" name="Title 1"/>
          <p:cNvSpPr txBox="1">
            <a:spLocks/>
          </p:cNvSpPr>
          <p:nvPr/>
        </p:nvSpPr>
        <p:spPr>
          <a:xfrm>
            <a:off x="1572322" y="147018"/>
            <a:ext cx="9655082" cy="63261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pPr algn="ctr"/>
            <a:r>
              <a:rPr lang="en-US" sz="3200" b="1" dirty="0">
                <a:latin typeface="Arial Black" panose="020B0A04020102020204" pitchFamily="34" charset="0"/>
              </a:rPr>
              <a:t>CONTINUING TARGETS</a:t>
            </a:r>
            <a:endParaRPr lang="en-US" sz="3200"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414199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980" y="46540"/>
            <a:ext cx="9610478" cy="632618"/>
          </a:xfrm>
        </p:spPr>
        <p:txBody>
          <a:bodyPr>
            <a:normAutofit/>
          </a:bodyPr>
          <a:lstStyle/>
          <a:p>
            <a:pPr algn="ctr"/>
            <a:r>
              <a:rPr lang="en-US" b="1" dirty="0">
                <a:latin typeface="Arial Black" panose="020B0A04020102020204" pitchFamily="34" charset="0"/>
              </a:rPr>
              <a:t>CONTINUING TARGETS</a:t>
            </a:r>
            <a:endParaRPr lang="en-US" b="1" dirty="0">
              <a:solidFill>
                <a:srgbClr val="FF0000"/>
              </a:solidFill>
              <a:latin typeface="Arial Black" panose="020B0A04020102020204" pitchFamily="34" charset="0"/>
            </a:endParaRPr>
          </a:p>
        </p:txBody>
      </p:sp>
      <p:sp>
        <p:nvSpPr>
          <p:cNvPr id="7" name="Rounded Rectangle 4">
            <a:extLst>
              <a:ext uri="{FF2B5EF4-FFF2-40B4-BE49-F238E27FC236}">
                <a16:creationId xmlns:a16="http://schemas.microsoft.com/office/drawing/2014/main" id="{AAE56099-03B3-43DB-8374-A18D85DD3ADE}"/>
              </a:ext>
            </a:extLst>
          </p:cNvPr>
          <p:cNvSpPr/>
          <p:nvPr/>
        </p:nvSpPr>
        <p:spPr>
          <a:xfrm>
            <a:off x="100067" y="450977"/>
            <a:ext cx="5699154" cy="5611488"/>
          </a:xfrm>
          <a:prstGeom prst="round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ZA" sz="1500" b="1" u="sng" dirty="0"/>
          </a:p>
          <a:p>
            <a:pPr algn="ctr"/>
            <a:endParaRPr lang="en-ZA" sz="1500" b="1" u="sng" dirty="0"/>
          </a:p>
          <a:p>
            <a:pPr algn="ctr"/>
            <a:r>
              <a:rPr lang="en-ZA" sz="2400" b="1" u="sng" dirty="0"/>
              <a:t>PROGRAMME 4</a:t>
            </a:r>
          </a:p>
          <a:p>
            <a:pPr algn="ctr"/>
            <a:endParaRPr lang="en-ZA" sz="1500" b="1" u="sng" dirty="0"/>
          </a:p>
          <a:p>
            <a:pPr marL="342900" indent="-342900">
              <a:buAutoNum type="arabicPeriod"/>
              <a:tabLst>
                <a:tab pos="0" algn="l"/>
              </a:tabLst>
            </a:pPr>
            <a:r>
              <a:rPr lang="en-US" dirty="0">
                <a:solidFill>
                  <a:srgbClr val="000000"/>
                </a:solidFill>
                <a:effectLst/>
                <a:latin typeface="Helvetica Neue"/>
                <a:ea typeface="Helvetica Neue"/>
                <a:cs typeface="Helvetica Neue"/>
              </a:rPr>
              <a:t>The revised White Paper on Families presented to Technical Working Group </a:t>
            </a:r>
          </a:p>
          <a:p>
            <a:pPr marL="342900" indent="-342900">
              <a:buFontTx/>
              <a:buAutoNum type="arabicPeriod"/>
              <a:tabLst>
                <a:tab pos="0" algn="l"/>
              </a:tabLst>
            </a:pPr>
            <a:r>
              <a:rPr lang="en-US" dirty="0">
                <a:solidFill>
                  <a:srgbClr val="000000"/>
                </a:solidFill>
                <a:effectLst/>
                <a:latin typeface="Helvetica Neue"/>
                <a:ea typeface="Helvetica Neue"/>
                <a:cs typeface="Helvetica Neue"/>
              </a:rPr>
              <a:t>Consolidate annual monitoring report on the Sinovuyo Teen Parent digital programme </a:t>
            </a:r>
            <a:endParaRPr lang="en-ZA" dirty="0">
              <a:effectLst/>
              <a:latin typeface="Helvetica Neue"/>
              <a:ea typeface="Helvetica Neue"/>
              <a:cs typeface="Helvetica Neue"/>
            </a:endParaRPr>
          </a:p>
          <a:p>
            <a:pPr marL="342900" indent="-342900">
              <a:buFont typeface="+mj-lt"/>
              <a:buAutoNum type="arabicPeriod"/>
              <a:tabLst>
                <a:tab pos="0" algn="l"/>
              </a:tabLst>
            </a:pPr>
            <a:r>
              <a:rPr lang="en-US" dirty="0">
                <a:solidFill>
                  <a:srgbClr val="000000"/>
                </a:solidFill>
                <a:latin typeface="Helvetica Neue"/>
                <a:ea typeface="Helvetica Neue"/>
                <a:cs typeface="Helvetica Neue"/>
              </a:rPr>
              <a:t>Capacitate 400 Social Service Professionals (SSPs) on HIV Testing Services guidelines</a:t>
            </a:r>
          </a:p>
          <a:p>
            <a:pPr marL="342900" indent="-342900">
              <a:buAutoNum type="arabicPeriod"/>
              <a:tabLst>
                <a:tab pos="0" algn="l"/>
              </a:tabLst>
            </a:pPr>
            <a:r>
              <a:rPr lang="en-US" dirty="0">
                <a:solidFill>
                  <a:srgbClr val="000000"/>
                </a:solidFill>
                <a:latin typeface="Helvetica Neue"/>
                <a:ea typeface="Helvetica Neue"/>
                <a:cs typeface="Helvetica Neue"/>
              </a:rPr>
              <a:t>Capacitate 500 SSPs on Social and </a:t>
            </a:r>
            <a:r>
              <a:rPr lang="en-US" dirty="0" err="1">
                <a:solidFill>
                  <a:srgbClr val="000000"/>
                </a:solidFill>
                <a:latin typeface="Helvetica Neue"/>
                <a:ea typeface="Helvetica Neue"/>
                <a:cs typeface="Helvetica Neue"/>
              </a:rPr>
              <a:t>Behaviour</a:t>
            </a:r>
            <a:r>
              <a:rPr lang="en-US" dirty="0">
                <a:solidFill>
                  <a:srgbClr val="000000"/>
                </a:solidFill>
                <a:latin typeface="Helvetica Neue"/>
                <a:ea typeface="Helvetica Neue"/>
                <a:cs typeface="Helvetica Neue"/>
              </a:rPr>
              <a:t> Change (SBC) programmes</a:t>
            </a:r>
          </a:p>
          <a:p>
            <a:pPr marL="342900" indent="-342900">
              <a:buAutoNum type="arabicPeriod"/>
              <a:tabLst>
                <a:tab pos="0" algn="l"/>
              </a:tabLst>
            </a:pPr>
            <a:r>
              <a:rPr lang="en-US" dirty="0">
                <a:solidFill>
                  <a:srgbClr val="000000"/>
                </a:solidFill>
                <a:latin typeface="Helvetica Neue"/>
                <a:ea typeface="Helvetica Neue"/>
                <a:cs typeface="Helvetica Neue"/>
              </a:rPr>
              <a:t>270 Social Workers capacitated on Adoption Policy Framework and Strategy</a:t>
            </a:r>
          </a:p>
          <a:p>
            <a:pPr marL="342900" indent="-342900">
              <a:buFontTx/>
              <a:buAutoNum type="arabicPeriod"/>
              <a:tabLst>
                <a:tab pos="0" algn="l"/>
              </a:tabLst>
            </a:pPr>
            <a:r>
              <a:rPr lang="en-US" dirty="0">
                <a:solidFill>
                  <a:srgbClr val="000000"/>
                </a:solidFill>
                <a:latin typeface="Helvetica Neue"/>
                <a:ea typeface="Helvetica Neue"/>
                <a:cs typeface="Helvetica Neue"/>
              </a:rPr>
              <a:t>Monitor the implementation of the Guidelines for Community Based Prevention and Early Intervention Services to vulnerable children </a:t>
            </a:r>
          </a:p>
          <a:p>
            <a:pPr marL="342900" indent="-342900">
              <a:buFontTx/>
              <a:buAutoNum type="arabicPeriod"/>
              <a:tabLst>
                <a:tab pos="0" algn="l"/>
              </a:tabLst>
            </a:pPr>
            <a:r>
              <a:rPr lang="en-US" dirty="0">
                <a:solidFill>
                  <a:srgbClr val="000000"/>
                </a:solidFill>
                <a:latin typeface="Helvetica Neue"/>
                <a:ea typeface="Helvetica Neue"/>
                <a:cs typeface="Helvetica Neue"/>
              </a:rPr>
              <a:t>Monitor the Implementation of  the Intersectoral Protocol on Management of Violence Against Children, Child Abuse and exploitation </a:t>
            </a:r>
          </a:p>
          <a:p>
            <a:pPr marL="342900" indent="-342900">
              <a:buFontTx/>
              <a:buAutoNum type="arabicPeriod"/>
              <a:tabLst>
                <a:tab pos="0" algn="l"/>
              </a:tabLst>
            </a:pPr>
            <a:endParaRPr lang="en-ZA" b="1" u="sng" dirty="0"/>
          </a:p>
          <a:p>
            <a:pPr algn="ctr"/>
            <a:endParaRPr lang="en-ZA" sz="1500" b="1" u="sng" dirty="0"/>
          </a:p>
          <a:p>
            <a:pPr algn="ctr"/>
            <a:endParaRPr lang="en-ZA" sz="1500" b="1" u="sng" dirty="0"/>
          </a:p>
        </p:txBody>
      </p:sp>
      <p:sp>
        <p:nvSpPr>
          <p:cNvPr id="10" name="Rounded Rectangle 4">
            <a:extLst>
              <a:ext uri="{FF2B5EF4-FFF2-40B4-BE49-F238E27FC236}">
                <a16:creationId xmlns:a16="http://schemas.microsoft.com/office/drawing/2014/main" id="{3ADD4F37-DC23-41CB-A219-E8903131204C}"/>
              </a:ext>
            </a:extLst>
          </p:cNvPr>
          <p:cNvSpPr/>
          <p:nvPr/>
        </p:nvSpPr>
        <p:spPr>
          <a:xfrm>
            <a:off x="5979380" y="553454"/>
            <a:ext cx="5919851" cy="5509012"/>
          </a:xfrm>
          <a:prstGeom prst="round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ZA" sz="1600" b="1" u="sng" dirty="0"/>
          </a:p>
          <a:p>
            <a:pPr marL="342900" indent="-342900">
              <a:buFont typeface="+mj-lt"/>
              <a:buAutoNum type="arabicPeriod" startAt="8"/>
              <a:tabLst>
                <a:tab pos="0" algn="l"/>
              </a:tabLst>
            </a:pPr>
            <a:r>
              <a:rPr lang="en-US" sz="1600" dirty="0">
                <a:solidFill>
                  <a:srgbClr val="000000"/>
                </a:solidFill>
                <a:latin typeface="Helvetica Neue"/>
                <a:ea typeface="Helvetica Neue"/>
                <a:cs typeface="Helvetica Neue"/>
              </a:rPr>
              <a:t>Monitor the implementation of the programme of action on foster care in </a:t>
            </a:r>
            <a:r>
              <a:rPr lang="en-US" sz="1600" dirty="0">
                <a:solidFill>
                  <a:schemeClr val="tx1"/>
                </a:solidFill>
                <a:effectLst/>
                <a:latin typeface="Helvetica Neue"/>
                <a:ea typeface="Helvetica Neue"/>
                <a:cs typeface="Helvetica Neue"/>
              </a:rPr>
              <a:t>provinces </a:t>
            </a:r>
          </a:p>
          <a:p>
            <a:pPr marL="342900" indent="-342900">
              <a:buAutoNum type="arabicPeriod" startAt="8"/>
              <a:tabLst>
                <a:tab pos="0" algn="l"/>
              </a:tabLst>
            </a:pPr>
            <a:r>
              <a:rPr lang="en-US" sz="1600" dirty="0">
                <a:solidFill>
                  <a:srgbClr val="000000"/>
                </a:solidFill>
                <a:latin typeface="Helvetica Neue"/>
                <a:ea typeface="Helvetica Neue"/>
                <a:cs typeface="Helvetica Neue"/>
              </a:rPr>
              <a:t>Develop a Readiness Assessment Report on the Implementation of the White Paper for Social Development </a:t>
            </a:r>
          </a:p>
          <a:p>
            <a:pPr marL="342900" indent="-342900">
              <a:buAutoNum type="arabicPeriod" startAt="8"/>
              <a:tabLst>
                <a:tab pos="0" algn="l"/>
              </a:tabLst>
            </a:pPr>
            <a:r>
              <a:rPr lang="en-US" sz="1600" dirty="0">
                <a:solidFill>
                  <a:srgbClr val="000000"/>
                </a:solidFill>
                <a:latin typeface="Helvetica Neue"/>
                <a:ea typeface="Helvetica Neue"/>
                <a:cs typeface="Helvetica Neue"/>
              </a:rPr>
              <a:t>Implement prevention and early intervention measures to curb social ills (VEP GBV, SCP &amp; Substance Abuse) amongst children and youth in 14 campuses</a:t>
            </a:r>
          </a:p>
          <a:p>
            <a:pPr marL="342900" indent="-342900">
              <a:buAutoNum type="arabicPeriod" startAt="8"/>
              <a:tabLst>
                <a:tab pos="0" algn="l"/>
              </a:tabLst>
            </a:pPr>
            <a:r>
              <a:rPr lang="en-US" sz="1600" dirty="0">
                <a:solidFill>
                  <a:srgbClr val="000000"/>
                </a:solidFill>
                <a:latin typeface="Helvetica Neue"/>
                <a:ea typeface="Helvetica Neue"/>
                <a:cs typeface="Helvetica Neue"/>
              </a:rPr>
              <a:t>Capacitate 7 public treatment </a:t>
            </a:r>
            <a:r>
              <a:rPr lang="en-US" sz="1600" dirty="0" err="1">
                <a:solidFill>
                  <a:srgbClr val="000000"/>
                </a:solidFill>
                <a:latin typeface="Helvetica Neue"/>
                <a:ea typeface="Helvetica Neue"/>
                <a:cs typeface="Helvetica Neue"/>
              </a:rPr>
              <a:t>centres</a:t>
            </a:r>
            <a:r>
              <a:rPr lang="en-US" sz="1600" dirty="0">
                <a:solidFill>
                  <a:srgbClr val="000000"/>
                </a:solidFill>
                <a:latin typeface="Helvetica Neue"/>
                <a:ea typeface="Helvetica Neue"/>
                <a:cs typeface="Helvetica Neue"/>
              </a:rPr>
              <a:t> on the implementation of the UTC</a:t>
            </a:r>
          </a:p>
          <a:p>
            <a:pPr marL="342900" indent="-342900">
              <a:buAutoNum type="arabicPeriod" startAt="8"/>
              <a:tabLst>
                <a:tab pos="0" algn="l"/>
              </a:tabLst>
            </a:pPr>
            <a:r>
              <a:rPr lang="en-US" sz="1600" dirty="0">
                <a:solidFill>
                  <a:srgbClr val="000000"/>
                </a:solidFill>
                <a:latin typeface="Helvetica Neue"/>
                <a:ea typeface="Helvetica Neue"/>
                <a:cs typeface="Helvetica Neue"/>
              </a:rPr>
              <a:t>Capacitate 4 provinces and 2 Government Cluster Departments to implement NDMP</a:t>
            </a:r>
          </a:p>
          <a:p>
            <a:pPr marL="342900" indent="-342900">
              <a:buAutoNum type="arabicPeriod" startAt="8"/>
              <a:tabLst>
                <a:tab pos="0" algn="l"/>
              </a:tabLst>
            </a:pPr>
            <a:r>
              <a:rPr lang="en-US" sz="1600" dirty="0">
                <a:solidFill>
                  <a:srgbClr val="000000"/>
                </a:solidFill>
                <a:latin typeface="Helvetica Neue"/>
                <a:ea typeface="Helvetica Neue"/>
                <a:cs typeface="Helvetica Neue"/>
              </a:rPr>
              <a:t>Capacitate (15) GBVF hotspot districts on the provision of psychosocial services policy and Intersectoral Policy on Sheltering Services in implementing the NSP</a:t>
            </a:r>
          </a:p>
          <a:p>
            <a:pPr marL="342900" indent="-342900">
              <a:buAutoNum type="arabicPeriod" startAt="8"/>
              <a:tabLst>
                <a:tab pos="0" algn="l"/>
              </a:tabLst>
            </a:pPr>
            <a:r>
              <a:rPr lang="en-US" sz="1600" dirty="0">
                <a:solidFill>
                  <a:srgbClr val="000000"/>
                </a:solidFill>
                <a:latin typeface="Helvetica Neue"/>
                <a:ea typeface="Helvetica Neue"/>
                <a:cs typeface="Helvetica Neue"/>
              </a:rPr>
              <a:t>Capacitate 4 provinces on the Guidelines on Respite Care Services for Families of Children and Persons with Disabilities </a:t>
            </a:r>
          </a:p>
          <a:p>
            <a:endParaRPr lang="en-US" sz="1600" dirty="0">
              <a:solidFill>
                <a:srgbClr val="4C4D4F"/>
              </a:solidFill>
              <a:effectLst/>
              <a:latin typeface="Helvetica Neue"/>
              <a:ea typeface="Helvetica Neue"/>
              <a:cs typeface="Helvetica Neue"/>
            </a:endParaRPr>
          </a:p>
        </p:txBody>
      </p:sp>
      <p:sp>
        <p:nvSpPr>
          <p:cNvPr id="8" name="Slide Number Placeholder 2">
            <a:extLst>
              <a:ext uri="{FF2B5EF4-FFF2-40B4-BE49-F238E27FC236}">
                <a16:creationId xmlns:a16="http://schemas.microsoft.com/office/drawing/2014/main" id="{4D3AE70E-7145-47B7-BAD7-2BF96197920F}"/>
              </a:ext>
            </a:extLst>
          </p:cNvPr>
          <p:cNvSpPr txBox="1">
            <a:spLocks/>
          </p:cNvSpPr>
          <p:nvPr/>
        </p:nvSpPr>
        <p:spPr>
          <a:xfrm>
            <a:off x="4611996" y="5962650"/>
            <a:ext cx="2133600" cy="337038"/>
          </a:xfrm>
          <a:prstGeom prst="rect">
            <a:avLst/>
          </a:prstGeom>
        </p:spPr>
        <p:txBody>
          <a:bodyPr/>
          <a:lstStyle>
            <a:defPPr>
              <a:defRPr lang="en-US"/>
            </a:defPPr>
            <a:lvl1pPr algn="ctr">
              <a:defRPr b="1">
                <a:solidFill>
                  <a:prstClr val="black"/>
                </a:solidFill>
              </a:defRPr>
            </a:lvl1pPr>
          </a:lstStyle>
          <a:p>
            <a:r>
              <a:rPr lang="en-US" dirty="0"/>
              <a:t>12</a:t>
            </a:r>
          </a:p>
        </p:txBody>
      </p:sp>
    </p:spTree>
    <p:extLst>
      <p:ext uri="{BB962C8B-B14F-4D97-AF65-F5344CB8AC3E}">
        <p14:creationId xmlns:p14="http://schemas.microsoft.com/office/powerpoint/2010/main" val="451214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1010" y="28335"/>
            <a:ext cx="8534400" cy="632618"/>
          </a:xfrm>
        </p:spPr>
        <p:txBody>
          <a:bodyPr>
            <a:normAutofit/>
          </a:bodyPr>
          <a:lstStyle/>
          <a:p>
            <a:r>
              <a:rPr lang="en-US" sz="2800" b="1" dirty="0">
                <a:latin typeface="Arial Black" panose="020B0A04020102020204" pitchFamily="34" charset="0"/>
              </a:rPr>
              <a:t>CONTINUING TARGETS</a:t>
            </a:r>
          </a:p>
        </p:txBody>
      </p:sp>
      <p:sp>
        <p:nvSpPr>
          <p:cNvPr id="5" name="Rounded Rectangle 4"/>
          <p:cNvSpPr/>
          <p:nvPr/>
        </p:nvSpPr>
        <p:spPr>
          <a:xfrm>
            <a:off x="257577" y="560231"/>
            <a:ext cx="5481486" cy="497124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rgbClr val="000000"/>
                </a:solidFill>
                <a:latin typeface="Helvetica Neue"/>
              </a:rPr>
              <a:t>PROGRAMME 5</a:t>
            </a:r>
          </a:p>
          <a:p>
            <a:pPr algn="ctr"/>
            <a:endParaRPr lang="en-US" sz="1400" b="1" u="sng" dirty="0">
              <a:solidFill>
                <a:srgbClr val="000000"/>
              </a:solidFill>
              <a:latin typeface="Helvetica Neue"/>
            </a:endParaRPr>
          </a:p>
          <a:p>
            <a:pPr marL="342900" indent="-342900">
              <a:buAutoNum type="arabicPeriod"/>
              <a:tabLst>
                <a:tab pos="0" algn="l"/>
              </a:tabLst>
            </a:pPr>
            <a:r>
              <a:rPr lang="en-US" sz="1400" dirty="0">
                <a:solidFill>
                  <a:srgbClr val="000000"/>
                </a:solidFill>
                <a:latin typeface="Helvetica Neue"/>
                <a:ea typeface="Helvetica Neue"/>
                <a:cs typeface="Helvetica Neue"/>
              </a:rPr>
              <a:t>Create 176 474 EPWP work opportunities through Social Sector EPWP Programmes</a:t>
            </a:r>
          </a:p>
          <a:p>
            <a:pPr marL="342900" marR="128270" indent="-342900">
              <a:lnSpc>
                <a:spcPct val="111000"/>
              </a:lnSpc>
              <a:spcBef>
                <a:spcPts val="360"/>
              </a:spcBef>
              <a:spcAft>
                <a:spcPts val="0"/>
              </a:spcAft>
              <a:buAutoNum type="arabicPeriod"/>
              <a:tabLst>
                <a:tab pos="0" algn="l"/>
              </a:tabLst>
            </a:pPr>
            <a:r>
              <a:rPr lang="en-US" sz="1400" dirty="0">
                <a:solidFill>
                  <a:srgbClr val="000000"/>
                </a:solidFill>
                <a:latin typeface="Helvetica Neue"/>
                <a:ea typeface="Helvetica Neue"/>
                <a:cs typeface="Helvetica Neue"/>
              </a:rPr>
              <a:t>Capacity building of 18 Districts on the Community Mobilisation and Empowerment Framework towards implementation of DDM</a:t>
            </a:r>
          </a:p>
          <a:p>
            <a:pPr marL="342900" indent="-342900">
              <a:buAutoNum type="arabicPeriod"/>
              <a:tabLst>
                <a:tab pos="0" algn="l"/>
              </a:tabLst>
            </a:pPr>
            <a:r>
              <a:rPr lang="en-US" sz="1400" dirty="0">
                <a:solidFill>
                  <a:srgbClr val="000000"/>
                </a:solidFill>
                <a:latin typeface="Helvetica Neue"/>
                <a:ea typeface="Helvetica Neue"/>
                <a:cs typeface="Helvetica Neue"/>
              </a:rPr>
              <a:t>Train 840 CDPs on community development practice and methodologies</a:t>
            </a:r>
          </a:p>
          <a:p>
            <a:pPr marL="342900" indent="-342900">
              <a:buAutoNum type="arabicPeriod"/>
              <a:tabLst>
                <a:tab pos="0" algn="l"/>
              </a:tabLst>
            </a:pPr>
            <a:r>
              <a:rPr lang="en-US" sz="1400" dirty="0">
                <a:solidFill>
                  <a:srgbClr val="000000"/>
                </a:solidFill>
                <a:latin typeface="Helvetica Neue"/>
                <a:ea typeface="Helvetica Neue"/>
                <a:cs typeface="Helvetica Neue"/>
              </a:rPr>
              <a:t>Submit the draft National Community Development Policy to SPCHD Cluster for approval</a:t>
            </a:r>
          </a:p>
          <a:p>
            <a:pPr marL="342900" indent="-342900">
              <a:buAutoNum type="arabicPeriod"/>
              <a:tabLst>
                <a:tab pos="0" algn="l"/>
              </a:tabLst>
            </a:pPr>
            <a:r>
              <a:rPr lang="en-US" sz="1400" dirty="0">
                <a:solidFill>
                  <a:srgbClr val="000000"/>
                </a:solidFill>
                <a:latin typeface="Helvetica Neue"/>
                <a:ea typeface="Helvetica Neue"/>
                <a:cs typeface="Helvetica Neue"/>
              </a:rPr>
              <a:t>Monitor implementation of the DSD Youth development Policy </a:t>
            </a:r>
          </a:p>
          <a:p>
            <a:pPr marL="342900" indent="-342900">
              <a:buAutoNum type="arabicPeriod"/>
              <a:tabLst>
                <a:tab pos="0" algn="l"/>
              </a:tabLst>
            </a:pPr>
            <a:r>
              <a:rPr lang="en-US" sz="1400" dirty="0">
                <a:solidFill>
                  <a:srgbClr val="000000"/>
                </a:solidFill>
                <a:latin typeface="Helvetica Neue"/>
                <a:ea typeface="Helvetica Neue"/>
                <a:cs typeface="Helvetica Neue"/>
              </a:rPr>
              <a:t>Process 98% of NPO registration applications within two months of receipt</a:t>
            </a:r>
          </a:p>
          <a:p>
            <a:pPr marL="342900" indent="-342900">
              <a:buAutoNum type="arabicPeriod"/>
              <a:tabLst>
                <a:tab pos="0" algn="l"/>
              </a:tabLst>
            </a:pPr>
            <a:r>
              <a:rPr lang="en-US" sz="1400" dirty="0">
                <a:solidFill>
                  <a:srgbClr val="000000"/>
                </a:solidFill>
                <a:latin typeface="Helvetica Neue"/>
                <a:ea typeface="Helvetica Neue"/>
                <a:cs typeface="Helvetica Neue"/>
              </a:rPr>
              <a:t>Process 80% of  submitted NPO annual reports within two months of receipt</a:t>
            </a:r>
          </a:p>
          <a:p>
            <a:pPr marL="342900" indent="-342900">
              <a:buAutoNum type="arabicPeriod"/>
              <a:tabLst>
                <a:tab pos="0" algn="l"/>
              </a:tabLst>
            </a:pPr>
            <a:r>
              <a:rPr lang="en-US" sz="1400" dirty="0">
                <a:solidFill>
                  <a:srgbClr val="000000"/>
                </a:solidFill>
                <a:latin typeface="Helvetica Neue"/>
                <a:ea typeface="Helvetica Neue"/>
                <a:cs typeface="Helvetica Neue"/>
              </a:rPr>
              <a:t>Capacitate stakeholders to implement NPO Mentorship Model</a:t>
            </a:r>
          </a:p>
          <a:p>
            <a:pPr marL="342900" indent="-342900">
              <a:buAutoNum type="arabicPeriod"/>
              <a:tabLst>
                <a:tab pos="0" algn="l"/>
              </a:tabLst>
            </a:pPr>
            <a:r>
              <a:rPr lang="en-US" sz="1400" dirty="0">
                <a:solidFill>
                  <a:srgbClr val="000000"/>
                </a:solidFill>
                <a:latin typeface="Helvetica Neue"/>
                <a:ea typeface="Helvetica Neue"/>
                <a:cs typeface="Helvetica Neue"/>
              </a:rPr>
              <a:t>Build capacity of provinces on the implementation    of the DSD Sector Funding Policy</a:t>
            </a:r>
          </a:p>
          <a:p>
            <a:pPr marL="342900" indent="-342900">
              <a:buAutoNum type="arabicPeriod"/>
              <a:tabLst>
                <a:tab pos="0" algn="l"/>
              </a:tabLst>
            </a:pPr>
            <a:endParaRPr lang="en-US" sz="1400" dirty="0">
              <a:solidFill>
                <a:srgbClr val="000000"/>
              </a:solidFill>
              <a:latin typeface="Helvetica Neue"/>
              <a:ea typeface="Helvetica Neue"/>
              <a:cs typeface="Helvetica Neue"/>
            </a:endParaRPr>
          </a:p>
        </p:txBody>
      </p:sp>
      <p:sp>
        <p:nvSpPr>
          <p:cNvPr id="10" name="Rounded Rectangle 4">
            <a:extLst>
              <a:ext uri="{FF2B5EF4-FFF2-40B4-BE49-F238E27FC236}">
                <a16:creationId xmlns:a16="http://schemas.microsoft.com/office/drawing/2014/main" id="{D1A2A491-D021-4856-99FF-42D1BAB36F66}"/>
              </a:ext>
            </a:extLst>
          </p:cNvPr>
          <p:cNvSpPr/>
          <p:nvPr/>
        </p:nvSpPr>
        <p:spPr>
          <a:xfrm>
            <a:off x="5978876" y="560231"/>
            <a:ext cx="5729904" cy="395161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 </a:t>
            </a:r>
            <a:endParaRPr lang="en-US" sz="1400" b="1" u="sng" dirty="0">
              <a:solidFill>
                <a:schemeClr val="tx1"/>
              </a:solidFill>
            </a:endParaRPr>
          </a:p>
          <a:p>
            <a:pPr algn="ctr"/>
            <a:endParaRPr lang="en-US" sz="1400" b="1" u="sng" dirty="0">
              <a:solidFill>
                <a:srgbClr val="000000"/>
              </a:solidFill>
              <a:latin typeface="Helvetica Neue"/>
            </a:endParaRPr>
          </a:p>
          <a:p>
            <a:pPr algn="ctr"/>
            <a:endParaRPr lang="en-US" sz="1400" b="1" u="sng" dirty="0">
              <a:solidFill>
                <a:srgbClr val="000000"/>
              </a:solidFill>
              <a:latin typeface="Helvetica Neue"/>
            </a:endParaRPr>
          </a:p>
          <a:p>
            <a:pPr algn="ctr"/>
            <a:endParaRPr lang="en-US" sz="1400" b="1" u="sng" dirty="0">
              <a:solidFill>
                <a:srgbClr val="000000"/>
              </a:solidFill>
              <a:latin typeface="Helvetica Neue"/>
            </a:endParaRPr>
          </a:p>
          <a:p>
            <a:pPr algn="ctr"/>
            <a:endParaRPr lang="en-US" sz="1400" b="1" u="sng" dirty="0">
              <a:solidFill>
                <a:srgbClr val="000000"/>
              </a:solidFill>
              <a:latin typeface="Helvetica Neue"/>
            </a:endParaRPr>
          </a:p>
          <a:p>
            <a:pPr algn="ctr"/>
            <a:endParaRPr lang="en-US" sz="1400" b="1" u="sng" dirty="0">
              <a:solidFill>
                <a:srgbClr val="000000"/>
              </a:solidFill>
              <a:latin typeface="Helvetica Neue"/>
            </a:endParaRPr>
          </a:p>
          <a:p>
            <a:pPr algn="ctr"/>
            <a:endParaRPr lang="en-US" sz="1400" b="1" u="sng" dirty="0">
              <a:solidFill>
                <a:srgbClr val="000000"/>
              </a:solidFill>
              <a:latin typeface="Helvetica Neue"/>
            </a:endParaRPr>
          </a:p>
          <a:p>
            <a:pPr algn="ctr"/>
            <a:endParaRPr lang="en-US" sz="1400" b="1" u="sng" dirty="0">
              <a:solidFill>
                <a:srgbClr val="000000"/>
              </a:solidFill>
              <a:latin typeface="Helvetica Neue"/>
            </a:endParaRPr>
          </a:p>
          <a:p>
            <a:r>
              <a:rPr lang="en-US" sz="1400" dirty="0">
                <a:solidFill>
                  <a:srgbClr val="000000"/>
                </a:solidFill>
                <a:latin typeface="Helvetica Neue"/>
                <a:ea typeface="Helvetica Neue"/>
                <a:cs typeface="Helvetica Neue"/>
              </a:rPr>
              <a:t>10.</a:t>
            </a:r>
            <a:r>
              <a:rPr lang="en-US" sz="1400" dirty="0">
                <a:solidFill>
                  <a:srgbClr val="4C4D4F"/>
                </a:solidFill>
                <a:latin typeface="Helvetica Neue"/>
                <a:ea typeface="Helvetica Neue"/>
                <a:cs typeface="Helvetica Neue"/>
              </a:rPr>
              <a:t> Implement NPO sector payment system in all provinces</a:t>
            </a:r>
            <a:endParaRPr lang="en-US" sz="1400" dirty="0">
              <a:solidFill>
                <a:srgbClr val="000000"/>
              </a:solidFill>
              <a:latin typeface="Helvetica Neue"/>
              <a:ea typeface="Helvetica Neue"/>
              <a:cs typeface="Helvetica Neue"/>
            </a:endParaRPr>
          </a:p>
          <a:p>
            <a:r>
              <a:rPr lang="en-US" sz="1400" dirty="0">
                <a:solidFill>
                  <a:srgbClr val="000000"/>
                </a:solidFill>
                <a:latin typeface="Helvetica Neue"/>
                <a:ea typeface="Helvetica Neue"/>
                <a:cs typeface="Helvetica Neue"/>
              </a:rPr>
              <a:t>11. </a:t>
            </a:r>
            <a:r>
              <a:rPr lang="en-US" sz="1400" dirty="0">
                <a:solidFill>
                  <a:srgbClr val="4C4D4F"/>
                </a:solidFill>
                <a:latin typeface="Helvetica Neue"/>
                <a:ea typeface="Helvetica Neue"/>
                <a:cs typeface="Helvetica Neue"/>
              </a:rPr>
              <a:t>Develop an annual report on the implementation of the National Food And Nutrition Security Plan</a:t>
            </a:r>
            <a:endParaRPr lang="en-ZA" sz="1400" dirty="0">
              <a:latin typeface="Helvetica Neue"/>
              <a:ea typeface="Helvetica Neue"/>
              <a:cs typeface="Helvetica Neue"/>
            </a:endParaRPr>
          </a:p>
          <a:p>
            <a:r>
              <a:rPr lang="en-US" sz="1400" dirty="0">
                <a:solidFill>
                  <a:srgbClr val="000000"/>
                </a:solidFill>
                <a:latin typeface="Helvetica Neue"/>
                <a:ea typeface="Helvetica Neue"/>
                <a:cs typeface="Helvetica Neue"/>
              </a:rPr>
              <a:t>12.</a:t>
            </a:r>
            <a:r>
              <a:rPr lang="en-US" sz="1400" dirty="0">
                <a:solidFill>
                  <a:srgbClr val="4C4D4F"/>
                </a:solidFill>
                <a:latin typeface="Helvetica Neue"/>
                <a:ea typeface="Helvetica Neue"/>
                <a:cs typeface="Helvetica Neue"/>
              </a:rPr>
              <a:t> Link 20 000 social protection beneficiaries to sustainable livelihood opportunities</a:t>
            </a:r>
          </a:p>
          <a:p>
            <a:r>
              <a:rPr lang="en-US" sz="1400" dirty="0">
                <a:solidFill>
                  <a:srgbClr val="4C4D4F"/>
                </a:solidFill>
                <a:latin typeface="Helvetica Neue"/>
                <a:ea typeface="Helvetica Neue"/>
                <a:cs typeface="Helvetica Neue"/>
              </a:rPr>
              <a:t>13. Submit the reviewed  Sustainable Livelihood Framework  to Cabinet for approval</a:t>
            </a:r>
          </a:p>
          <a:p>
            <a:r>
              <a:rPr lang="en-US" sz="1400" dirty="0">
                <a:solidFill>
                  <a:schemeClr val="tx1"/>
                </a:solidFill>
                <a:latin typeface="Helvetica Neue"/>
              </a:rPr>
              <a:t>14. </a:t>
            </a:r>
            <a:r>
              <a:rPr lang="en-US" sz="1400" dirty="0">
                <a:solidFill>
                  <a:schemeClr val="tx1"/>
                </a:solidFill>
                <a:latin typeface="Helvetica Neue"/>
                <a:ea typeface="Helvetica Neue"/>
                <a:cs typeface="Helvetica Neue"/>
              </a:rPr>
              <a:t>Monitor and report on the</a:t>
            </a:r>
            <a:r>
              <a:rPr lang="en-US" sz="1400" spc="5" dirty="0">
                <a:solidFill>
                  <a:schemeClr val="tx1"/>
                </a:solidFill>
                <a:latin typeface="Helvetica Neue"/>
                <a:ea typeface="Helvetica Neue"/>
                <a:cs typeface="Helvetica Neue"/>
              </a:rPr>
              <a:t> </a:t>
            </a:r>
            <a:r>
              <a:rPr lang="en-US" sz="1400" dirty="0">
                <a:solidFill>
                  <a:schemeClr val="tx1"/>
                </a:solidFill>
                <a:latin typeface="Helvetica Neue"/>
                <a:ea typeface="Helvetica Neue"/>
                <a:cs typeface="Helvetica Neue"/>
              </a:rPr>
              <a:t>implementation</a:t>
            </a:r>
            <a:r>
              <a:rPr lang="en-US" sz="1400" spc="5" dirty="0">
                <a:solidFill>
                  <a:schemeClr val="tx1"/>
                </a:solidFill>
                <a:latin typeface="Helvetica Neue"/>
                <a:ea typeface="Helvetica Neue"/>
                <a:cs typeface="Helvetica Neue"/>
              </a:rPr>
              <a:t> </a:t>
            </a:r>
            <a:r>
              <a:rPr lang="en-US" sz="1400" dirty="0">
                <a:solidFill>
                  <a:schemeClr val="tx1"/>
                </a:solidFill>
                <a:latin typeface="Helvetica Neue"/>
                <a:ea typeface="Helvetica Neue"/>
                <a:cs typeface="Helvetica Neue"/>
              </a:rPr>
              <a:t>of the Population</a:t>
            </a:r>
            <a:r>
              <a:rPr lang="en-US" sz="1400" spc="-240" dirty="0">
                <a:solidFill>
                  <a:schemeClr val="tx1"/>
                </a:solidFill>
                <a:latin typeface="Helvetica Neue"/>
                <a:ea typeface="Helvetica Neue"/>
                <a:cs typeface="Helvetica Neue"/>
              </a:rPr>
              <a:t> </a:t>
            </a:r>
            <a:r>
              <a:rPr lang="en-US" sz="1400" dirty="0">
                <a:solidFill>
                  <a:schemeClr val="tx1"/>
                </a:solidFill>
                <a:latin typeface="Helvetica Neue"/>
                <a:ea typeface="Helvetica Neue"/>
                <a:cs typeface="Helvetica Neue"/>
              </a:rPr>
              <a:t>Policy</a:t>
            </a:r>
          </a:p>
          <a:p>
            <a:r>
              <a:rPr lang="en-US" sz="1400" dirty="0">
                <a:solidFill>
                  <a:schemeClr val="tx1"/>
                </a:solidFill>
                <a:latin typeface="Helvetica Neue"/>
                <a:ea typeface="Helvetica Neue"/>
                <a:cs typeface="Helvetica Neue"/>
              </a:rPr>
              <a:t>15. Implement the Adolescent Sexual and Reproductive Health and Rights Programme</a:t>
            </a:r>
          </a:p>
          <a:p>
            <a:r>
              <a:rPr lang="en-US" sz="1400" dirty="0">
                <a:solidFill>
                  <a:schemeClr val="tx1"/>
                </a:solidFill>
                <a:latin typeface="Helvetica Neue"/>
                <a:ea typeface="Helvetica Neue"/>
                <a:cs typeface="Helvetica Neue"/>
              </a:rPr>
              <a:t>16. Produce Monitoring reports on the implementation of the framework on integration of Population Policy in the District Development Model</a:t>
            </a:r>
          </a:p>
          <a:p>
            <a:r>
              <a:rPr lang="en-US" sz="1400" dirty="0">
                <a:solidFill>
                  <a:schemeClr val="tx1"/>
                </a:solidFill>
                <a:latin typeface="Helvetica Neue"/>
                <a:ea typeface="Helvetica Neue"/>
                <a:cs typeface="Helvetica Neue"/>
              </a:rPr>
              <a:t>17. Train 92 municipalities on the Integrating Migration issues into the IDP</a:t>
            </a:r>
            <a:endParaRPr lang="en-US" sz="1400" dirty="0">
              <a:solidFill>
                <a:srgbClr val="4C4D4F"/>
              </a:solidFill>
              <a:latin typeface="Helvetica Neue"/>
            </a:endParaRPr>
          </a:p>
          <a:p>
            <a:pPr marL="342900" indent="-342900" algn="just">
              <a:buAutoNum type="arabicPeriod"/>
            </a:pPr>
            <a:endParaRPr lang="en-US" sz="1400" dirty="0">
              <a:solidFill>
                <a:srgbClr val="4C4D4F"/>
              </a:solidFill>
              <a:latin typeface="Helvetica Neue"/>
            </a:endParaRPr>
          </a:p>
          <a:p>
            <a:pPr marL="342900" indent="-342900" algn="just">
              <a:buAutoNum type="arabicPeriod"/>
            </a:pPr>
            <a:endParaRPr lang="en-US" sz="1400" dirty="0">
              <a:solidFill>
                <a:srgbClr val="4C4D4F"/>
              </a:solidFill>
              <a:latin typeface="Helvetica Neue"/>
            </a:endParaRPr>
          </a:p>
          <a:p>
            <a:pPr marL="342900" indent="-342900" algn="just">
              <a:buAutoNum type="arabicPeriod"/>
            </a:pPr>
            <a:endParaRPr lang="en-US" sz="1400" dirty="0">
              <a:solidFill>
                <a:srgbClr val="4C4D4F"/>
              </a:solidFill>
              <a:latin typeface="Helvetica Neue"/>
            </a:endParaRPr>
          </a:p>
          <a:p>
            <a:pPr marL="342900" indent="-342900" algn="just">
              <a:buAutoNum type="arabicPeriod"/>
            </a:pPr>
            <a:endParaRPr lang="en-US" sz="1400" dirty="0">
              <a:solidFill>
                <a:srgbClr val="4C4D4F"/>
              </a:solidFill>
              <a:latin typeface="Helvetica Neue"/>
            </a:endParaRPr>
          </a:p>
          <a:p>
            <a:pPr marL="342900" indent="-342900" algn="just">
              <a:buAutoNum type="arabicPeriod"/>
            </a:pPr>
            <a:endParaRPr lang="en-US" sz="1400" dirty="0">
              <a:solidFill>
                <a:srgbClr val="4C4D4F"/>
              </a:solidFill>
              <a:latin typeface="Helvetica Neue"/>
            </a:endParaRPr>
          </a:p>
          <a:p>
            <a:pPr marL="342900" indent="-342900" algn="just">
              <a:buAutoNum type="arabicPeriod"/>
            </a:pPr>
            <a:endParaRPr lang="en-US" sz="1400" dirty="0">
              <a:solidFill>
                <a:srgbClr val="4C4D4F"/>
              </a:solidFill>
              <a:latin typeface="Helvetica Neue"/>
            </a:endParaRPr>
          </a:p>
          <a:p>
            <a:pPr marL="342900" indent="-342900" algn="just">
              <a:buAutoNum type="arabicPeriod"/>
            </a:pPr>
            <a:endParaRPr lang="en-US" sz="1400" dirty="0">
              <a:solidFill>
                <a:srgbClr val="4C4D4F"/>
              </a:solidFill>
              <a:latin typeface="Helvetica Neue"/>
            </a:endParaRPr>
          </a:p>
          <a:p>
            <a:pPr marL="342900" indent="-342900" algn="just">
              <a:buAutoNum type="arabicPeriod"/>
            </a:pPr>
            <a:endParaRPr lang="en-US" sz="1400" dirty="0"/>
          </a:p>
        </p:txBody>
      </p:sp>
      <p:sp>
        <p:nvSpPr>
          <p:cNvPr id="11" name="Slide Number Placeholder 2">
            <a:extLst>
              <a:ext uri="{FF2B5EF4-FFF2-40B4-BE49-F238E27FC236}">
                <a16:creationId xmlns:a16="http://schemas.microsoft.com/office/drawing/2014/main" id="{506CF8C4-5804-45BB-B540-7A8125D827A0}"/>
              </a:ext>
            </a:extLst>
          </p:cNvPr>
          <p:cNvSpPr txBox="1">
            <a:spLocks/>
          </p:cNvSpPr>
          <p:nvPr/>
        </p:nvSpPr>
        <p:spPr>
          <a:xfrm>
            <a:off x="4611996" y="5962650"/>
            <a:ext cx="2133600" cy="337038"/>
          </a:xfrm>
          <a:prstGeom prst="rect">
            <a:avLst/>
          </a:prstGeom>
        </p:spPr>
        <p:txBody>
          <a:bodyPr/>
          <a:lstStyle>
            <a:defPPr>
              <a:defRPr lang="en-US"/>
            </a:defPPr>
            <a:lvl1pPr algn="ctr">
              <a:defRPr b="1">
                <a:solidFill>
                  <a:prstClr val="black"/>
                </a:solidFill>
              </a:defRPr>
            </a:lvl1pPr>
          </a:lstStyle>
          <a:p>
            <a:r>
              <a:rPr lang="en-US" dirty="0"/>
              <a:t>13</a:t>
            </a:r>
          </a:p>
        </p:txBody>
      </p:sp>
      <p:sp>
        <p:nvSpPr>
          <p:cNvPr id="6" name="Rounded Rectangle 7">
            <a:extLst>
              <a:ext uri="{FF2B5EF4-FFF2-40B4-BE49-F238E27FC236}">
                <a16:creationId xmlns:a16="http://schemas.microsoft.com/office/drawing/2014/main" id="{C2D41B94-0534-4B15-A878-22AABE0E46DF}"/>
              </a:ext>
            </a:extLst>
          </p:cNvPr>
          <p:cNvSpPr/>
          <p:nvPr/>
        </p:nvSpPr>
        <p:spPr>
          <a:xfrm>
            <a:off x="5941963" y="4598870"/>
            <a:ext cx="5729904" cy="93260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TOTAL CONTINUING TARGETS = 52</a:t>
            </a:r>
          </a:p>
        </p:txBody>
      </p:sp>
    </p:spTree>
    <p:extLst>
      <p:ext uri="{BB962C8B-B14F-4D97-AF65-F5344CB8AC3E}">
        <p14:creationId xmlns:p14="http://schemas.microsoft.com/office/powerpoint/2010/main" val="2006813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3182"/>
            <a:ext cx="8534400" cy="632618"/>
          </a:xfrm>
        </p:spPr>
        <p:txBody>
          <a:bodyPr>
            <a:normAutofit fontScale="90000"/>
          </a:bodyPr>
          <a:lstStyle/>
          <a:p>
            <a:pPr algn="ctr"/>
            <a:r>
              <a:rPr lang="en-US" b="1" dirty="0">
                <a:latin typeface="Arial Black" panose="020B0A04020102020204" pitchFamily="34" charset="0"/>
              </a:rPr>
              <a:t>NEW / INTRODUCED TARGETS</a:t>
            </a:r>
            <a:br>
              <a:rPr lang="en-US" b="1" dirty="0"/>
            </a:br>
            <a:endParaRPr lang="en-US" b="1" dirty="0"/>
          </a:p>
        </p:txBody>
      </p:sp>
      <p:sp>
        <p:nvSpPr>
          <p:cNvPr id="5" name="Rounded Rectangle 4"/>
          <p:cNvSpPr/>
          <p:nvPr/>
        </p:nvSpPr>
        <p:spPr>
          <a:xfrm>
            <a:off x="257577" y="385011"/>
            <a:ext cx="5209505" cy="514646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 </a:t>
            </a:r>
            <a:r>
              <a:rPr lang="en-US" b="1" u="sng" dirty="0">
                <a:solidFill>
                  <a:schemeClr val="tx1"/>
                </a:solidFill>
              </a:rPr>
              <a:t>PROGRAMME 1</a:t>
            </a:r>
          </a:p>
          <a:p>
            <a:endParaRPr lang="en-US" b="1" u="sng" dirty="0">
              <a:solidFill>
                <a:schemeClr val="tx1"/>
              </a:solidFill>
            </a:endParaRPr>
          </a:p>
          <a:p>
            <a:pPr marL="342900" indent="-342900" algn="just">
              <a:buFont typeface="+mj-lt"/>
              <a:buAutoNum type="arabicPeriod"/>
            </a:pPr>
            <a:r>
              <a:rPr lang="en-US" dirty="0">
                <a:solidFill>
                  <a:srgbClr val="000000"/>
                </a:solidFill>
                <a:latin typeface="Helvetica Neue"/>
                <a:ea typeface="Helvetica Neue"/>
                <a:cs typeface="Helvetica Neue"/>
              </a:rPr>
              <a:t>Develop a concept document for the Social Welfare Index</a:t>
            </a:r>
          </a:p>
          <a:p>
            <a:endParaRPr lang="en-US" b="1" dirty="0"/>
          </a:p>
          <a:p>
            <a:pPr algn="ctr"/>
            <a:r>
              <a:rPr lang="en-US" b="1" u="sng" dirty="0">
                <a:solidFill>
                  <a:schemeClr val="tx1"/>
                </a:solidFill>
              </a:rPr>
              <a:t>PROGRAMME 4</a:t>
            </a:r>
          </a:p>
          <a:p>
            <a:endParaRPr lang="en-US" b="1" u="sng" dirty="0">
              <a:solidFill>
                <a:schemeClr val="tx1"/>
              </a:solidFill>
            </a:endParaRPr>
          </a:p>
          <a:p>
            <a:pPr marL="342900" indent="-342900" algn="just">
              <a:buFont typeface="+mj-lt"/>
              <a:buAutoNum type="arabicPeriod"/>
            </a:pPr>
            <a:r>
              <a:rPr lang="en-US" sz="1800" dirty="0">
                <a:solidFill>
                  <a:srgbClr val="000000"/>
                </a:solidFill>
                <a:effectLst/>
                <a:latin typeface="Helvetica Neue"/>
                <a:ea typeface="Helvetica Neue"/>
                <a:cs typeface="Helvetica Neue"/>
              </a:rPr>
              <a:t>Capacitate 20% of the child protection workforce on the Children’s Act</a:t>
            </a:r>
          </a:p>
          <a:p>
            <a:pPr marL="342900" indent="-342900" algn="just">
              <a:buFont typeface="+mj-lt"/>
              <a:buAutoNum type="arabicPeriod"/>
            </a:pPr>
            <a:r>
              <a:rPr lang="en-US" sz="1800" dirty="0">
                <a:solidFill>
                  <a:srgbClr val="000000"/>
                </a:solidFill>
                <a:effectLst/>
                <a:latin typeface="Helvetica Neue"/>
                <a:ea typeface="Helvetica Neue"/>
                <a:cs typeface="Helvetica Neue"/>
              </a:rPr>
              <a:t>Consolidate the annual monitoring report on the DSD implementation of Integrated School Health Programme Plan to curb teenage pregnancy</a:t>
            </a:r>
            <a:endParaRPr lang="en-ZA" sz="1300" dirty="0">
              <a:solidFill>
                <a:schemeClr val="dk1"/>
              </a:solidFill>
            </a:endParaRPr>
          </a:p>
          <a:p>
            <a:pPr marL="342900" indent="-342900" algn="just">
              <a:buFont typeface="+mj-lt"/>
              <a:buAutoNum type="arabicPeriod"/>
            </a:pPr>
            <a:r>
              <a:rPr lang="en-US" sz="1800" dirty="0">
                <a:solidFill>
                  <a:srgbClr val="000000"/>
                </a:solidFill>
                <a:effectLst/>
                <a:latin typeface="Helvetica Neue"/>
                <a:ea typeface="Helvetica Neue"/>
                <a:cs typeface="Helvetica Neue"/>
              </a:rPr>
              <a:t>Consolidate the monitoring Report on the implementation of family preservation programmes</a:t>
            </a:r>
          </a:p>
          <a:p>
            <a:pPr marL="342900" indent="-342900" algn="just">
              <a:buFont typeface="+mj-lt"/>
              <a:buAutoNum type="arabicPeriod"/>
            </a:pPr>
            <a:r>
              <a:rPr lang="en-US" dirty="0">
                <a:solidFill>
                  <a:srgbClr val="000000"/>
                </a:solidFill>
                <a:latin typeface="Helvetica Neue"/>
                <a:ea typeface="Helvetica Neue"/>
                <a:cs typeface="Helvetica Neue"/>
              </a:rPr>
              <a:t>Provide 20 000 OVCY in 6 G2G districts with core package of services</a:t>
            </a:r>
            <a:r>
              <a:rPr lang="en-ZA" dirty="0"/>
              <a:t>.</a:t>
            </a:r>
            <a:endParaRPr lang="en-US" sz="1800" dirty="0">
              <a:solidFill>
                <a:srgbClr val="000000"/>
              </a:solidFill>
              <a:effectLst/>
              <a:latin typeface="Helvetica Neue"/>
              <a:ea typeface="Helvetica Neue"/>
              <a:cs typeface="Helvetica Neue"/>
            </a:endParaRPr>
          </a:p>
          <a:p>
            <a:pPr marL="342900" indent="-342900" algn="just">
              <a:buFont typeface="+mj-lt"/>
              <a:buAutoNum type="arabicPeriod"/>
            </a:pPr>
            <a:endParaRPr lang="en-US" dirty="0"/>
          </a:p>
        </p:txBody>
      </p:sp>
      <p:sp>
        <p:nvSpPr>
          <p:cNvPr id="10" name="Rounded Rectangle 4">
            <a:extLst>
              <a:ext uri="{FF2B5EF4-FFF2-40B4-BE49-F238E27FC236}">
                <a16:creationId xmlns:a16="http://schemas.microsoft.com/office/drawing/2014/main" id="{D1A2A491-D021-4856-99FF-42D1BAB36F66}"/>
              </a:ext>
            </a:extLst>
          </p:cNvPr>
          <p:cNvSpPr/>
          <p:nvPr/>
        </p:nvSpPr>
        <p:spPr>
          <a:xfrm>
            <a:off x="5907505" y="469232"/>
            <a:ext cx="5823284" cy="522108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rabicPeriod" startAt="5"/>
            </a:pPr>
            <a:r>
              <a:rPr lang="en-US" dirty="0">
                <a:solidFill>
                  <a:srgbClr val="000000"/>
                </a:solidFill>
                <a:latin typeface="Helvetica Neue"/>
                <a:ea typeface="Helvetica Neue"/>
                <a:cs typeface="Helvetica Neue"/>
              </a:rPr>
              <a:t>Provide core package of services to 60% OVCY in G2G districts knowing their HIV status </a:t>
            </a:r>
            <a:endParaRPr lang="en-ZA" dirty="0">
              <a:solidFill>
                <a:srgbClr val="000000"/>
              </a:solidFill>
              <a:latin typeface="Helvetica Neue"/>
              <a:ea typeface="Helvetica Neue"/>
              <a:cs typeface="Helvetica Neue"/>
            </a:endParaRPr>
          </a:p>
          <a:p>
            <a:pPr marL="342900" indent="-342900" algn="just">
              <a:buFont typeface="+mj-lt"/>
              <a:buAutoNum type="arabicPeriod" startAt="5"/>
            </a:pPr>
            <a:r>
              <a:rPr lang="en-US" dirty="0">
                <a:solidFill>
                  <a:srgbClr val="000000"/>
                </a:solidFill>
                <a:latin typeface="Helvetica Neue"/>
                <a:ea typeface="Helvetica Neue"/>
                <a:cs typeface="Helvetica Neue"/>
              </a:rPr>
              <a:t>Support 80% OVCY in G2G district with HIV positive status to adhere to Treatment </a:t>
            </a:r>
            <a:endParaRPr lang="en-ZA" dirty="0">
              <a:solidFill>
                <a:srgbClr val="000000"/>
              </a:solidFill>
              <a:latin typeface="Helvetica Neue"/>
              <a:ea typeface="Helvetica Neue"/>
              <a:cs typeface="Helvetica Neue"/>
            </a:endParaRPr>
          </a:p>
          <a:p>
            <a:pPr marL="342900" indent="-342900" algn="just">
              <a:buFont typeface="+mj-lt"/>
              <a:buAutoNum type="arabicPeriod" startAt="5"/>
            </a:pPr>
            <a:r>
              <a:rPr lang="en-US" dirty="0">
                <a:solidFill>
                  <a:srgbClr val="000000"/>
                </a:solidFill>
                <a:latin typeface="Helvetica Neue"/>
                <a:ea typeface="Helvetica Neue"/>
                <a:cs typeface="Helvetica Neue"/>
              </a:rPr>
              <a:t>Monitor the implementation of the programme of action on foster care in provinces</a:t>
            </a:r>
          </a:p>
          <a:p>
            <a:pPr marL="342900" indent="-342900" algn="just">
              <a:buFont typeface="+mj-lt"/>
              <a:buAutoNum type="arabicPeriod" startAt="5"/>
            </a:pPr>
            <a:r>
              <a:rPr lang="en-US" dirty="0">
                <a:solidFill>
                  <a:srgbClr val="000000"/>
                </a:solidFill>
                <a:latin typeface="Helvetica Neue"/>
                <a:ea typeface="Helvetica Neue"/>
                <a:cs typeface="Helvetica Neue"/>
              </a:rPr>
              <a:t>Submit draft Prevention of and Treatment for Substance Use Disorders Policy to Cabinet for approval to gazette for public comments</a:t>
            </a:r>
          </a:p>
          <a:p>
            <a:pPr marL="342900" indent="-342900" algn="just">
              <a:buFont typeface="+mj-lt"/>
              <a:buAutoNum type="arabicPeriod" startAt="5"/>
            </a:pPr>
            <a:r>
              <a:rPr lang="en-US" dirty="0">
                <a:solidFill>
                  <a:srgbClr val="000000"/>
                </a:solidFill>
                <a:latin typeface="Helvetica Neue"/>
                <a:ea typeface="Helvetica Neue"/>
                <a:cs typeface="Helvetica Neue"/>
              </a:rPr>
              <a:t>Submit draft State Party Report on the Rights of the Child to DIRCO	</a:t>
            </a:r>
          </a:p>
          <a:p>
            <a:pPr marL="342900" indent="-342900" algn="just">
              <a:buFont typeface="+mj-lt"/>
              <a:buAutoNum type="arabicPeriod" startAt="5"/>
            </a:pPr>
            <a:r>
              <a:rPr lang="en-US" dirty="0">
                <a:solidFill>
                  <a:srgbClr val="000000"/>
                </a:solidFill>
                <a:latin typeface="Helvetica Neue"/>
                <a:ea typeface="Helvetica Neue"/>
                <a:cs typeface="Helvetica Neue"/>
              </a:rPr>
              <a:t>Develop user specification on community-based system for personal assistance to support independent living within the community for persons with disabilities</a:t>
            </a:r>
          </a:p>
        </p:txBody>
      </p:sp>
      <p:sp>
        <p:nvSpPr>
          <p:cNvPr id="11" name="Slide Number Placeholder 2">
            <a:extLst>
              <a:ext uri="{FF2B5EF4-FFF2-40B4-BE49-F238E27FC236}">
                <a16:creationId xmlns:a16="http://schemas.microsoft.com/office/drawing/2014/main" id="{05CBFB53-8332-4372-AD4F-BDDA669D4484}"/>
              </a:ext>
            </a:extLst>
          </p:cNvPr>
          <p:cNvSpPr txBox="1">
            <a:spLocks/>
          </p:cNvSpPr>
          <p:nvPr/>
        </p:nvSpPr>
        <p:spPr>
          <a:xfrm>
            <a:off x="4586596" y="5797550"/>
            <a:ext cx="2133600" cy="337038"/>
          </a:xfrm>
          <a:prstGeom prst="rect">
            <a:avLst/>
          </a:prstGeom>
        </p:spPr>
        <p:txBody>
          <a:bodyPr/>
          <a:lstStyle>
            <a:defPPr>
              <a:defRPr lang="en-US"/>
            </a:defPPr>
            <a:lvl1pPr algn="ctr">
              <a:defRPr b="1">
                <a:solidFill>
                  <a:prstClr val="black"/>
                </a:solidFill>
              </a:defRPr>
            </a:lvl1pPr>
          </a:lstStyle>
          <a:p>
            <a:r>
              <a:rPr lang="en-US" dirty="0"/>
              <a:t>14</a:t>
            </a:r>
          </a:p>
        </p:txBody>
      </p:sp>
    </p:spTree>
    <p:extLst>
      <p:ext uri="{BB962C8B-B14F-4D97-AF65-F5344CB8AC3E}">
        <p14:creationId xmlns:p14="http://schemas.microsoft.com/office/powerpoint/2010/main" val="871975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3811" y="439606"/>
            <a:ext cx="8534400" cy="632618"/>
          </a:xfrm>
        </p:spPr>
        <p:txBody>
          <a:bodyPr>
            <a:noAutofit/>
          </a:bodyPr>
          <a:lstStyle/>
          <a:p>
            <a:r>
              <a:rPr lang="en-US" sz="3200" b="1" dirty="0">
                <a:latin typeface="Arial Black" panose="020B0A04020102020204" pitchFamily="34" charset="0"/>
              </a:rPr>
              <a:t>NEW / INTRODUCED TARGETS</a:t>
            </a:r>
            <a:br>
              <a:rPr lang="en-US" sz="3200" b="1" dirty="0">
                <a:latin typeface="Arial Black" panose="020B0A04020102020204" pitchFamily="34" charset="0"/>
              </a:rPr>
            </a:br>
            <a:endParaRPr lang="en-US" sz="3200" b="1" dirty="0">
              <a:latin typeface="Arial Black" panose="020B0A04020102020204" pitchFamily="34" charset="0"/>
            </a:endParaRPr>
          </a:p>
        </p:txBody>
      </p:sp>
      <p:sp>
        <p:nvSpPr>
          <p:cNvPr id="10" name="Rounded Rectangle 4">
            <a:extLst>
              <a:ext uri="{FF2B5EF4-FFF2-40B4-BE49-F238E27FC236}">
                <a16:creationId xmlns:a16="http://schemas.microsoft.com/office/drawing/2014/main" id="{D1A2A491-D021-4856-99FF-42D1BAB36F66}"/>
              </a:ext>
            </a:extLst>
          </p:cNvPr>
          <p:cNvSpPr/>
          <p:nvPr/>
        </p:nvSpPr>
        <p:spPr>
          <a:xfrm>
            <a:off x="1237388" y="862734"/>
            <a:ext cx="9723380" cy="257829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a:solidFill>
                  <a:schemeClr val="tx1"/>
                </a:solidFill>
              </a:rPr>
              <a:t>PROGRAMME 5</a:t>
            </a:r>
          </a:p>
          <a:p>
            <a:pPr algn="ctr"/>
            <a:endParaRPr lang="en-US" b="1" u="sng" dirty="0">
              <a:solidFill>
                <a:schemeClr val="tx1"/>
              </a:solidFill>
            </a:endParaRPr>
          </a:p>
          <a:p>
            <a:pPr marL="342900" indent="-342900">
              <a:buAutoNum type="arabicPeriod"/>
            </a:pPr>
            <a:r>
              <a:rPr lang="en-US" sz="2000" dirty="0">
                <a:solidFill>
                  <a:srgbClr val="4C4D4F"/>
                </a:solidFill>
                <a:effectLst/>
                <a:latin typeface="+mj-lt"/>
                <a:ea typeface="Helvetica Neue"/>
                <a:cs typeface="Helvetica Neue"/>
              </a:rPr>
              <a:t>Produce the Report on the State of the People of South Africa</a:t>
            </a:r>
            <a:endParaRPr lang="en-US" sz="2000" dirty="0">
              <a:solidFill>
                <a:schemeClr val="tx1"/>
              </a:solidFill>
              <a:effectLst/>
              <a:latin typeface="+mj-lt"/>
              <a:ea typeface="Helvetica Neue"/>
              <a:cs typeface="Helvetica Neue"/>
            </a:endParaRPr>
          </a:p>
          <a:p>
            <a:pPr marL="342900" indent="-342900">
              <a:buAutoNum type="arabicPeriod"/>
            </a:pPr>
            <a:r>
              <a:rPr lang="en-US" sz="2000" dirty="0">
                <a:solidFill>
                  <a:srgbClr val="4C4D4F"/>
                </a:solidFill>
                <a:effectLst/>
                <a:latin typeface="+mj-lt"/>
                <a:ea typeface="Helvetica Neue"/>
                <a:cs typeface="Helvetica Neue"/>
              </a:rPr>
              <a:t>Coordinate DSD participation in the </a:t>
            </a:r>
            <a:r>
              <a:rPr lang="en-US" sz="2000" dirty="0">
                <a:solidFill>
                  <a:srgbClr val="4C4D4F"/>
                </a:solidFill>
                <a:latin typeface="+mj-lt"/>
                <a:ea typeface="Helvetica Neue"/>
                <a:cs typeface="Helvetica Neue"/>
              </a:rPr>
              <a:t>D</a:t>
            </a:r>
            <a:r>
              <a:rPr lang="en-US" sz="2000" dirty="0">
                <a:solidFill>
                  <a:srgbClr val="4C4D4F"/>
                </a:solidFill>
                <a:effectLst/>
                <a:latin typeface="+mj-lt"/>
                <a:ea typeface="Helvetica Neue"/>
                <a:cs typeface="Helvetica Neue"/>
              </a:rPr>
              <a:t>istricts Development Model in 18 Districts</a:t>
            </a:r>
          </a:p>
          <a:p>
            <a:pPr marL="342900" indent="-342900">
              <a:buAutoNum type="arabicPeriod"/>
            </a:pPr>
            <a:r>
              <a:rPr lang="en-US" sz="2000" dirty="0">
                <a:solidFill>
                  <a:srgbClr val="4C4D4F"/>
                </a:solidFill>
                <a:latin typeface="+mj-lt"/>
              </a:rPr>
              <a:t>Train 600 youth on the skills development programme	</a:t>
            </a:r>
          </a:p>
          <a:p>
            <a:pPr marL="342900" indent="-342900">
              <a:buAutoNum type="arabicPeriod"/>
            </a:pPr>
            <a:r>
              <a:rPr lang="en-US" sz="2000" dirty="0">
                <a:solidFill>
                  <a:srgbClr val="4C4D4F"/>
                </a:solidFill>
                <a:latin typeface="+mj-lt"/>
              </a:rPr>
              <a:t>Study on the Design and Implementation Evaluation of the Sustainable Livelihood Programme conducted </a:t>
            </a:r>
          </a:p>
        </p:txBody>
      </p:sp>
      <p:sp>
        <p:nvSpPr>
          <p:cNvPr id="7" name="Slide Number Placeholder 2">
            <a:extLst>
              <a:ext uri="{FF2B5EF4-FFF2-40B4-BE49-F238E27FC236}">
                <a16:creationId xmlns:a16="http://schemas.microsoft.com/office/drawing/2014/main" id="{A5BF4643-4BC8-43B8-BFC3-955B0999A4A7}"/>
              </a:ext>
            </a:extLst>
          </p:cNvPr>
          <p:cNvSpPr txBox="1">
            <a:spLocks/>
          </p:cNvSpPr>
          <p:nvPr/>
        </p:nvSpPr>
        <p:spPr>
          <a:xfrm>
            <a:off x="4611996" y="5962650"/>
            <a:ext cx="2133600" cy="337038"/>
          </a:xfrm>
          <a:prstGeom prst="rect">
            <a:avLst/>
          </a:prstGeom>
        </p:spPr>
        <p:txBody>
          <a:bodyPr/>
          <a:lstStyle>
            <a:defPPr>
              <a:defRPr lang="en-US"/>
            </a:defPPr>
            <a:lvl1pPr algn="ctr">
              <a:defRPr b="1">
                <a:solidFill>
                  <a:prstClr val="black"/>
                </a:solidFill>
              </a:defRPr>
            </a:lvl1pPr>
          </a:lstStyle>
          <a:p>
            <a:r>
              <a:rPr lang="en-US" dirty="0"/>
              <a:t>15</a:t>
            </a:r>
          </a:p>
        </p:txBody>
      </p:sp>
      <p:sp>
        <p:nvSpPr>
          <p:cNvPr id="6" name="Rounded Rectangle 5"/>
          <p:cNvSpPr/>
          <p:nvPr/>
        </p:nvSpPr>
        <p:spPr>
          <a:xfrm>
            <a:off x="2689948" y="3967745"/>
            <a:ext cx="7072648" cy="73409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TOTAL NEW INTRODUCED PROGRAMMES = 15</a:t>
            </a:r>
          </a:p>
        </p:txBody>
      </p:sp>
    </p:spTree>
    <p:extLst>
      <p:ext uri="{BB962C8B-B14F-4D97-AF65-F5344CB8AC3E}">
        <p14:creationId xmlns:p14="http://schemas.microsoft.com/office/powerpoint/2010/main" val="3130623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D4E4-559D-47E2-9C1D-95B536BE647F}"/>
              </a:ext>
            </a:extLst>
          </p:cNvPr>
          <p:cNvSpPr>
            <a:spLocks noGrp="1"/>
          </p:cNvSpPr>
          <p:nvPr>
            <p:ph type="title"/>
          </p:nvPr>
        </p:nvSpPr>
        <p:spPr>
          <a:xfrm>
            <a:off x="838200" y="72520"/>
            <a:ext cx="10515600" cy="504290"/>
          </a:xfrm>
        </p:spPr>
        <p:txBody>
          <a:bodyPr/>
          <a:lstStyle/>
          <a:p>
            <a:pPr algn="ctr"/>
            <a:r>
              <a:rPr lang="en-US" dirty="0">
                <a:latin typeface="Arial Black" panose="020B0A04020102020204" pitchFamily="34" charset="0"/>
              </a:rPr>
              <a:t> </a:t>
            </a:r>
            <a:endParaRPr lang="en-ZA" dirty="0">
              <a:latin typeface="Arial Black" panose="020B0A04020102020204" pitchFamily="34" charset="0"/>
            </a:endParaRPr>
          </a:p>
        </p:txBody>
      </p:sp>
      <p:sp>
        <p:nvSpPr>
          <p:cNvPr id="3" name="Content Placeholder 2"/>
          <p:cNvSpPr>
            <a:spLocks noGrp="1"/>
          </p:cNvSpPr>
          <p:nvPr>
            <p:ph idx="1"/>
          </p:nvPr>
        </p:nvSpPr>
        <p:spPr>
          <a:xfrm>
            <a:off x="838200" y="1825625"/>
            <a:ext cx="10515600" cy="908339"/>
          </a:xfrm>
        </p:spPr>
        <p:txBody>
          <a:bodyPr>
            <a:normAutofit/>
          </a:bodyPr>
          <a:lstStyle/>
          <a:p>
            <a:pPr marL="0" indent="0" algn="ctr">
              <a:buNone/>
            </a:pPr>
            <a:r>
              <a:rPr lang="en-ZA" sz="3200" b="1" dirty="0">
                <a:latin typeface="Arial Black" panose="020B0A04020102020204" pitchFamily="34" charset="0"/>
              </a:rPr>
              <a:t>PROGRAMME 1: ADMINISTRATION</a:t>
            </a:r>
          </a:p>
        </p:txBody>
      </p:sp>
      <p:sp>
        <p:nvSpPr>
          <p:cNvPr id="5"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16</a:t>
            </a:r>
          </a:p>
        </p:txBody>
      </p:sp>
    </p:spTree>
    <p:extLst>
      <p:ext uri="{BB962C8B-B14F-4D97-AF65-F5344CB8AC3E}">
        <p14:creationId xmlns:p14="http://schemas.microsoft.com/office/powerpoint/2010/main" val="1606662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9109F-4CE5-4336-9C0D-567CCE34C935}"/>
              </a:ext>
            </a:extLst>
          </p:cNvPr>
          <p:cNvSpPr>
            <a:spLocks noGrp="1"/>
          </p:cNvSpPr>
          <p:nvPr>
            <p:ph type="title"/>
          </p:nvPr>
        </p:nvSpPr>
        <p:spPr>
          <a:xfrm>
            <a:off x="658092" y="1"/>
            <a:ext cx="10515600" cy="508000"/>
          </a:xfrm>
        </p:spPr>
        <p:txBody>
          <a:bodyPr>
            <a:normAutofit fontScale="90000"/>
          </a:bodyPr>
          <a:lstStyle/>
          <a:p>
            <a:pPr marL="584200" algn="ctr">
              <a:lnSpc>
                <a:spcPct val="196000"/>
              </a:lnSpc>
              <a:spcBef>
                <a:spcPts val="770"/>
              </a:spcBef>
              <a:spcAft>
                <a:spcPts val="135"/>
              </a:spcAft>
            </a:pPr>
            <a:r>
              <a:rPr lang="en-US" sz="2800" b="1" dirty="0">
                <a:latin typeface="Arial Black" panose="020B0A04020102020204" pitchFamily="34" charset="0"/>
                <a:ea typeface="Helvetica Neue"/>
                <a:cs typeface="Helvetica Neue"/>
              </a:rPr>
              <a:t>ENTITY OVERSIGHT</a:t>
            </a:r>
            <a:endParaRPr lang="en-ZA" sz="4000" dirty="0">
              <a:effectLst/>
              <a:latin typeface="Arial Black" panose="020B0A04020102020204" pitchFamily="34" charset="0"/>
              <a:ea typeface="Helvetica Neue"/>
              <a:cs typeface="Helvetica Neue"/>
            </a:endParaRPr>
          </a:p>
        </p:txBody>
      </p:sp>
      <p:graphicFrame>
        <p:nvGraphicFramePr>
          <p:cNvPr id="4" name="Content Placeholder 3">
            <a:extLst>
              <a:ext uri="{FF2B5EF4-FFF2-40B4-BE49-F238E27FC236}">
                <a16:creationId xmlns:a16="http://schemas.microsoft.com/office/drawing/2014/main" id="{0116F3EE-E654-470B-8700-D0264B6FFB74}"/>
              </a:ext>
            </a:extLst>
          </p:cNvPr>
          <p:cNvGraphicFramePr>
            <a:graphicFrameLocks noGrp="1"/>
          </p:cNvGraphicFramePr>
          <p:nvPr>
            <p:ph idx="1"/>
            <p:extLst>
              <p:ext uri="{D42A27DB-BD31-4B8C-83A1-F6EECF244321}">
                <p14:modId xmlns:p14="http://schemas.microsoft.com/office/powerpoint/2010/main" val="397435008"/>
              </p:ext>
            </p:extLst>
          </p:nvPr>
        </p:nvGraphicFramePr>
        <p:xfrm>
          <a:off x="81233" y="508001"/>
          <a:ext cx="11999053" cy="2618359"/>
        </p:xfrm>
        <a:graphic>
          <a:graphicData uri="http://schemas.openxmlformats.org/drawingml/2006/table">
            <a:tbl>
              <a:tblPr firstRow="1" bandRow="1">
                <a:tableStyleId>{5940675A-B579-460E-94D1-54222C63F5DA}</a:tableStyleId>
              </a:tblPr>
              <a:tblGrid>
                <a:gridCol w="1917883">
                  <a:extLst>
                    <a:ext uri="{9D8B030D-6E8A-4147-A177-3AD203B41FA5}">
                      <a16:colId xmlns:a16="http://schemas.microsoft.com/office/drawing/2014/main" val="2747640071"/>
                    </a:ext>
                  </a:extLst>
                </a:gridCol>
                <a:gridCol w="2712270">
                  <a:extLst>
                    <a:ext uri="{9D8B030D-6E8A-4147-A177-3AD203B41FA5}">
                      <a16:colId xmlns:a16="http://schemas.microsoft.com/office/drawing/2014/main" val="3841071302"/>
                    </a:ext>
                  </a:extLst>
                </a:gridCol>
                <a:gridCol w="2496651">
                  <a:extLst>
                    <a:ext uri="{9D8B030D-6E8A-4147-A177-3AD203B41FA5}">
                      <a16:colId xmlns:a16="http://schemas.microsoft.com/office/drawing/2014/main" val="3227582166"/>
                    </a:ext>
                  </a:extLst>
                </a:gridCol>
                <a:gridCol w="2372122">
                  <a:extLst>
                    <a:ext uri="{9D8B030D-6E8A-4147-A177-3AD203B41FA5}">
                      <a16:colId xmlns:a16="http://schemas.microsoft.com/office/drawing/2014/main" val="3525900252"/>
                    </a:ext>
                  </a:extLst>
                </a:gridCol>
                <a:gridCol w="2500127">
                  <a:extLst>
                    <a:ext uri="{9D8B030D-6E8A-4147-A177-3AD203B41FA5}">
                      <a16:colId xmlns:a16="http://schemas.microsoft.com/office/drawing/2014/main" val="1674738662"/>
                    </a:ext>
                  </a:extLst>
                </a:gridCol>
              </a:tblGrid>
              <a:tr h="370840">
                <a:tc rowSpan="2">
                  <a:txBody>
                    <a:bodyPr/>
                    <a:lstStyle/>
                    <a:p>
                      <a:r>
                        <a:rPr lang="en-US" b="1" dirty="0"/>
                        <a:t>OUTPUTS</a:t>
                      </a:r>
                      <a:endParaRPr lang="en-ZA" b="1" dirty="0"/>
                    </a:p>
                  </a:txBody>
                  <a:tcPr>
                    <a:solidFill>
                      <a:schemeClr val="accent4">
                        <a:lumMod val="75000"/>
                      </a:schemeClr>
                    </a:solidFill>
                  </a:tcPr>
                </a:tc>
                <a:tc rowSpan="2">
                  <a:txBody>
                    <a:bodyPr/>
                    <a:lstStyle/>
                    <a:p>
                      <a:r>
                        <a:rPr lang="en-US" b="1" dirty="0"/>
                        <a:t>OUTPUT INDICATOR </a:t>
                      </a:r>
                      <a:endParaRPr lang="en-ZA" b="1" dirty="0"/>
                    </a:p>
                  </a:txBody>
                  <a:tcPr>
                    <a:solidFill>
                      <a:srgbClr val="BF900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b="1" dirty="0"/>
                        <a:t>MTEF TARGET </a:t>
                      </a:r>
                      <a:endParaRPr lang="en-ZA" b="1" dirty="0"/>
                    </a:p>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517205"/>
                  </a:ext>
                </a:extLst>
              </a:tr>
              <a:tr h="370840">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a:t>2022/23</a:t>
                      </a:r>
                      <a:endParaRPr lang="en-ZA" b="1" dirty="0"/>
                    </a:p>
                    <a:p>
                      <a:endParaRPr lang="en-ZA" b="1" dirty="0"/>
                    </a:p>
                  </a:txBody>
                  <a:tcPr>
                    <a:solidFill>
                      <a:schemeClr val="accent4">
                        <a:lumMod val="75000"/>
                      </a:schemeClr>
                    </a:solidFill>
                  </a:tcPr>
                </a:tc>
                <a:tc>
                  <a:txBody>
                    <a:bodyPr/>
                    <a:lstStyle/>
                    <a:p>
                      <a:r>
                        <a:rPr lang="en-US" b="1" dirty="0"/>
                        <a:t>2023/24</a:t>
                      </a:r>
                      <a:endParaRPr lang="en-ZA" b="1" dirty="0"/>
                    </a:p>
                  </a:txBody>
                  <a:tcPr>
                    <a:solidFill>
                      <a:schemeClr val="accent4">
                        <a:lumMod val="75000"/>
                      </a:schemeClr>
                    </a:solidFill>
                  </a:tcPr>
                </a:tc>
                <a:tc>
                  <a:txBody>
                    <a:bodyPr/>
                    <a:lstStyle/>
                    <a:p>
                      <a:r>
                        <a:rPr lang="en-US" b="1" dirty="0"/>
                        <a:t>2024/25</a:t>
                      </a:r>
                      <a:endParaRPr lang="en-ZA" b="1" dirty="0"/>
                    </a:p>
                  </a:txBody>
                  <a:tcPr>
                    <a:solidFill>
                      <a:schemeClr val="accent4">
                        <a:lumMod val="75000"/>
                      </a:schemeClr>
                    </a:solidFill>
                  </a:tcPr>
                </a:tc>
                <a:extLst>
                  <a:ext uri="{0D108BD9-81ED-4DB2-BD59-A6C34878D82A}">
                    <a16:rowId xmlns:a16="http://schemas.microsoft.com/office/drawing/2014/main" val="1859738360"/>
                  </a:ext>
                </a:extLst>
              </a:tr>
              <a:tr h="327089">
                <a:tc>
                  <a:txBody>
                    <a:bodyPr/>
                    <a:lstStyle/>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Entity Governance and Oversight Framework</a:t>
                      </a:r>
                      <a:endParaRPr lang="en-ZA" sz="1350" kern="1200" dirty="0">
                        <a:solidFill>
                          <a:schemeClr val="tx1"/>
                        </a:solidFill>
                        <a:latin typeface="+mn-lt"/>
                        <a:ea typeface="+mn-ea"/>
                        <a:cs typeface="+mn-cs"/>
                      </a:endParaRPr>
                    </a:p>
                  </a:txBody>
                  <a:tcPr marL="68580" marR="68580" marT="0" marB="0"/>
                </a:tc>
                <a:tc>
                  <a:txBody>
                    <a:bodyPr/>
                    <a:lstStyle/>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Entity Governance and Oversight Framework implemented</a:t>
                      </a:r>
                      <a:endParaRPr lang="en-ZA" sz="1350" kern="1200" dirty="0">
                        <a:solidFill>
                          <a:schemeClr val="tx1"/>
                        </a:solidFill>
                        <a:latin typeface="+mn-lt"/>
                        <a:ea typeface="+mn-ea"/>
                        <a:cs typeface="+mn-cs"/>
                      </a:endParaRPr>
                    </a:p>
                  </a:txBody>
                  <a:tcPr marL="68580" marR="68580" marT="0" marB="0"/>
                </a:tc>
                <a:tc>
                  <a:txBody>
                    <a:bodyPr/>
                    <a:lstStyle/>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Implement the Entity Governance and Oversight Framework</a:t>
                      </a:r>
                      <a:endParaRPr lang="en-ZA" sz="1350" kern="1200" dirty="0">
                        <a:solidFill>
                          <a:schemeClr val="tx1"/>
                        </a:solidFill>
                        <a:latin typeface="+mn-lt"/>
                        <a:ea typeface="+mn-ea"/>
                        <a:cs typeface="+mn-cs"/>
                      </a:endParaRPr>
                    </a:p>
                  </a:txBody>
                  <a:tcPr marL="68580" marR="68580" marT="0" marB="0"/>
                </a:tc>
                <a:tc>
                  <a:txBody>
                    <a:bodyPr/>
                    <a:lstStyle/>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Implement the Entity Governance and Oversight Framework</a:t>
                      </a:r>
                      <a:endParaRPr lang="en-ZA" sz="1350" kern="1200" dirty="0">
                        <a:solidFill>
                          <a:schemeClr val="tx1"/>
                        </a:solidFill>
                        <a:latin typeface="+mn-lt"/>
                        <a:ea typeface="+mn-ea"/>
                        <a:cs typeface="+mn-cs"/>
                      </a:endParaRPr>
                    </a:p>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 </a:t>
                      </a:r>
                      <a:endParaRPr lang="en-ZA" sz="1350" kern="1200" dirty="0">
                        <a:solidFill>
                          <a:schemeClr val="tx1"/>
                        </a:solidFill>
                        <a:latin typeface="+mn-lt"/>
                        <a:ea typeface="+mn-ea"/>
                        <a:cs typeface="+mn-cs"/>
                      </a:endParaRPr>
                    </a:p>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Evaluate the effectiveness of the Entity Governance  and Oversight Framework</a:t>
                      </a:r>
                      <a:endParaRPr lang="en-ZA" sz="1350" kern="1200" dirty="0">
                        <a:solidFill>
                          <a:schemeClr val="tx1"/>
                        </a:solidFill>
                        <a:latin typeface="+mn-lt"/>
                        <a:ea typeface="+mn-ea"/>
                        <a:cs typeface="+mn-cs"/>
                      </a:endParaRPr>
                    </a:p>
                  </a:txBody>
                  <a:tcPr marL="68580" marR="68580" marT="0" marB="0"/>
                </a:tc>
                <a:tc>
                  <a:txBody>
                    <a:bodyPr/>
                    <a:lstStyle/>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Implement the Entity Governance and Oversight Framework</a:t>
                      </a:r>
                      <a:endParaRPr lang="en-ZA" sz="1350" kern="1200" dirty="0">
                        <a:solidFill>
                          <a:schemeClr val="tx1"/>
                        </a:solidFill>
                        <a:latin typeface="+mn-lt"/>
                        <a:ea typeface="+mn-ea"/>
                        <a:cs typeface="+mn-cs"/>
                      </a:endParaRPr>
                    </a:p>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 </a:t>
                      </a:r>
                      <a:endParaRPr lang="en-ZA" sz="1350" kern="1200" dirty="0">
                        <a:solidFill>
                          <a:schemeClr val="tx1"/>
                        </a:solidFill>
                        <a:latin typeface="+mn-lt"/>
                        <a:ea typeface="+mn-ea"/>
                        <a:cs typeface="+mn-cs"/>
                      </a:endParaRPr>
                    </a:p>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 </a:t>
                      </a:r>
                      <a:endParaRPr lang="en-ZA" sz="135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129701459"/>
                  </a:ext>
                </a:extLst>
              </a:tr>
            </a:tbl>
          </a:graphicData>
        </a:graphic>
      </p:graphicFrame>
      <p:sp>
        <p:nvSpPr>
          <p:cNvPr id="5"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17</a:t>
            </a:r>
          </a:p>
        </p:txBody>
      </p:sp>
      <p:graphicFrame>
        <p:nvGraphicFramePr>
          <p:cNvPr id="3" name="Table 2"/>
          <p:cNvGraphicFramePr>
            <a:graphicFrameLocks noGrp="1"/>
          </p:cNvGraphicFramePr>
          <p:nvPr/>
        </p:nvGraphicFramePr>
        <p:xfrm>
          <a:off x="81233" y="3687375"/>
          <a:ext cx="11999053" cy="1897338"/>
        </p:xfrm>
        <a:graphic>
          <a:graphicData uri="http://schemas.openxmlformats.org/drawingml/2006/table">
            <a:tbl>
              <a:tblPr firstRow="1" bandRow="1">
                <a:tableStyleId>{5940675A-B579-460E-94D1-54222C63F5DA}</a:tableStyleId>
              </a:tblPr>
              <a:tblGrid>
                <a:gridCol w="1917883">
                  <a:extLst>
                    <a:ext uri="{9D8B030D-6E8A-4147-A177-3AD203B41FA5}">
                      <a16:colId xmlns:a16="http://schemas.microsoft.com/office/drawing/2014/main" val="621210696"/>
                    </a:ext>
                  </a:extLst>
                </a:gridCol>
                <a:gridCol w="2712270">
                  <a:extLst>
                    <a:ext uri="{9D8B030D-6E8A-4147-A177-3AD203B41FA5}">
                      <a16:colId xmlns:a16="http://schemas.microsoft.com/office/drawing/2014/main" val="2581961524"/>
                    </a:ext>
                  </a:extLst>
                </a:gridCol>
                <a:gridCol w="2496651">
                  <a:extLst>
                    <a:ext uri="{9D8B030D-6E8A-4147-A177-3AD203B41FA5}">
                      <a16:colId xmlns:a16="http://schemas.microsoft.com/office/drawing/2014/main" val="75067832"/>
                    </a:ext>
                  </a:extLst>
                </a:gridCol>
                <a:gridCol w="2372122">
                  <a:extLst>
                    <a:ext uri="{9D8B030D-6E8A-4147-A177-3AD203B41FA5}">
                      <a16:colId xmlns:a16="http://schemas.microsoft.com/office/drawing/2014/main" val="1103018096"/>
                    </a:ext>
                  </a:extLst>
                </a:gridCol>
                <a:gridCol w="2500127">
                  <a:extLst>
                    <a:ext uri="{9D8B030D-6E8A-4147-A177-3AD203B41FA5}">
                      <a16:colId xmlns:a16="http://schemas.microsoft.com/office/drawing/2014/main" val="2149290546"/>
                    </a:ext>
                  </a:extLst>
                </a:gridCol>
              </a:tblGrid>
              <a:tr h="290745">
                <a:tc rowSpan="2">
                  <a:txBody>
                    <a:bodyPr/>
                    <a:lstStyle/>
                    <a:p>
                      <a:r>
                        <a:rPr lang="en-US" b="1" dirty="0"/>
                        <a:t>OUTPUTS</a:t>
                      </a:r>
                      <a:endParaRPr lang="en-ZA" b="1" dirty="0"/>
                    </a:p>
                  </a:txBody>
                  <a:tcPr>
                    <a:solidFill>
                      <a:srgbClr val="BF9000"/>
                    </a:solidFill>
                  </a:tcPr>
                </a:tc>
                <a:tc rowSpan="2">
                  <a:txBody>
                    <a:bodyPr/>
                    <a:lstStyle/>
                    <a:p>
                      <a:r>
                        <a:rPr lang="en-US" b="1" dirty="0"/>
                        <a:t>OUTPUT INDICATOR </a:t>
                      </a:r>
                      <a:endParaRPr lang="en-ZA" b="1" dirty="0"/>
                    </a:p>
                  </a:txBody>
                  <a:tcPr>
                    <a:solidFill>
                      <a:srgbClr val="BF900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black"/>
                          </a:solidFill>
                          <a:effectLst/>
                          <a:uLnTx/>
                          <a:uFillTx/>
                          <a:latin typeface="+mn-lt"/>
                          <a:ea typeface="+mn-ea"/>
                          <a:cs typeface="+mn-cs"/>
                        </a:rPr>
                        <a:t>MTEF TARGET </a:t>
                      </a:r>
                      <a:endParaRPr kumimoji="0" lang="en-ZA" sz="1350" b="1" i="0" u="none" strike="noStrike" kern="1200" cap="none" spc="0" normalizeH="0" baseline="0" noProof="0" dirty="0">
                        <a:ln>
                          <a:noFill/>
                        </a:ln>
                        <a:solidFill>
                          <a:prstClr val="black"/>
                        </a:solidFill>
                        <a:effectLst/>
                        <a:uLnTx/>
                        <a:uFillTx/>
                        <a:latin typeface="+mn-lt"/>
                        <a:ea typeface="+mn-ea"/>
                        <a:cs typeface="+mn-cs"/>
                      </a:endParaRPr>
                    </a:p>
                    <a:p>
                      <a:pPr marL="0" algn="l" defTabSz="685800" rtl="0" eaLnBrk="1" latinLnBrk="0" hangingPunct="1">
                        <a:lnSpc>
                          <a:spcPct val="106000"/>
                        </a:lnSpc>
                        <a:spcAft>
                          <a:spcPts val="0"/>
                        </a:spcAft>
                      </a:pPr>
                      <a:endParaRPr lang="en-ZA" sz="1350" kern="1200" dirty="0">
                        <a:solidFill>
                          <a:schemeClr val="tx1"/>
                        </a:solidFill>
                        <a:latin typeface="+mn-lt"/>
                        <a:ea typeface="+mn-ea"/>
                        <a:cs typeface="+mn-cs"/>
                      </a:endParaRPr>
                    </a:p>
                  </a:txBody>
                  <a:tcPr marL="68580" marR="68580" marT="0" marB="0">
                    <a:solidFill>
                      <a:srgbClr val="BF9000"/>
                    </a:solidFill>
                  </a:tcPr>
                </a:tc>
                <a:tc hMerge="1">
                  <a:txBody>
                    <a:bodyPr/>
                    <a:lstStyle/>
                    <a:p>
                      <a:pPr marL="0" algn="l" defTabSz="685800" rtl="0" eaLnBrk="1" latinLnBrk="0" hangingPunct="1">
                        <a:lnSpc>
                          <a:spcPct val="106000"/>
                        </a:lnSpc>
                        <a:spcAft>
                          <a:spcPts val="0"/>
                        </a:spcAft>
                      </a:pPr>
                      <a:endParaRPr lang="en-ZA" sz="1350" kern="1200" dirty="0">
                        <a:solidFill>
                          <a:schemeClr val="tx1"/>
                        </a:solidFill>
                        <a:latin typeface="+mn-lt"/>
                        <a:ea typeface="+mn-ea"/>
                        <a:cs typeface="+mn-cs"/>
                      </a:endParaRPr>
                    </a:p>
                  </a:txBody>
                  <a:tcPr marL="68580" marR="68580" marT="0" marB="0"/>
                </a:tc>
                <a:tc hMerge="1">
                  <a:txBody>
                    <a:bodyPr/>
                    <a:lstStyle/>
                    <a:p>
                      <a:pPr marL="0" algn="l" defTabSz="685800" rtl="0" eaLnBrk="1" latinLnBrk="0" hangingPunct="1">
                        <a:lnSpc>
                          <a:spcPct val="106000"/>
                        </a:lnSpc>
                        <a:spcAft>
                          <a:spcPts val="0"/>
                        </a:spcAft>
                      </a:pPr>
                      <a:endParaRPr lang="en-ZA" sz="135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568938355"/>
                  </a:ext>
                </a:extLst>
              </a:tr>
              <a:tr h="581491">
                <a:tc vMerge="1">
                  <a:txBody>
                    <a:bodyPr/>
                    <a:lstStyle/>
                    <a:p>
                      <a:pPr marL="0" algn="l" defTabSz="685800" rtl="0" eaLnBrk="1" latinLnBrk="0" hangingPunct="1">
                        <a:lnSpc>
                          <a:spcPct val="106000"/>
                        </a:lnSpc>
                        <a:spcAft>
                          <a:spcPts val="0"/>
                        </a:spcAft>
                      </a:pPr>
                      <a:endParaRPr lang="en-ZA" sz="1350" kern="1200" dirty="0">
                        <a:solidFill>
                          <a:schemeClr val="tx1"/>
                        </a:solidFill>
                        <a:latin typeface="+mn-lt"/>
                        <a:ea typeface="+mn-ea"/>
                        <a:cs typeface="+mn-cs"/>
                      </a:endParaRPr>
                    </a:p>
                  </a:txBody>
                  <a:tcPr marL="68580" marR="68580" marT="0" marB="0"/>
                </a:tc>
                <a:tc vMerge="1">
                  <a:txBody>
                    <a:bodyPr/>
                    <a:lstStyle/>
                    <a:p>
                      <a:pPr marL="0" algn="l" defTabSz="685800" rtl="0" eaLnBrk="1" latinLnBrk="0" hangingPunct="1">
                        <a:lnSpc>
                          <a:spcPct val="106000"/>
                        </a:lnSpc>
                        <a:spcAft>
                          <a:spcPts val="0"/>
                        </a:spcAft>
                      </a:pPr>
                      <a:endParaRPr lang="en-ZA" sz="1350" kern="1200" dirty="0">
                        <a:solidFill>
                          <a:schemeClr val="tx1"/>
                        </a:solidFill>
                        <a:latin typeface="+mn-lt"/>
                        <a:ea typeface="+mn-ea"/>
                        <a:cs typeface="+mn-cs"/>
                      </a:endParaRP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a:t>2022/23</a:t>
                      </a:r>
                      <a:endParaRPr lang="en-ZA" b="1" dirty="0"/>
                    </a:p>
                  </a:txBody>
                  <a:tcPr>
                    <a:solidFill>
                      <a:srgbClr val="BF9000"/>
                    </a:solidFill>
                  </a:tcPr>
                </a:tc>
                <a:tc>
                  <a:txBody>
                    <a:bodyPr/>
                    <a:lstStyle/>
                    <a:p>
                      <a:r>
                        <a:rPr lang="en-US" b="1" dirty="0"/>
                        <a:t>2023/24</a:t>
                      </a:r>
                      <a:endParaRPr lang="en-ZA" b="1" dirty="0"/>
                    </a:p>
                  </a:txBody>
                  <a:tcPr>
                    <a:solidFill>
                      <a:srgbClr val="BF9000"/>
                    </a:solidFill>
                  </a:tcPr>
                </a:tc>
                <a:tc>
                  <a:txBody>
                    <a:bodyPr/>
                    <a:lstStyle/>
                    <a:p>
                      <a:r>
                        <a:rPr lang="en-US" b="1" dirty="0"/>
                        <a:t>2024/25</a:t>
                      </a:r>
                      <a:endParaRPr lang="en-ZA" b="1" dirty="0"/>
                    </a:p>
                  </a:txBody>
                  <a:tcPr>
                    <a:solidFill>
                      <a:srgbClr val="BF9000"/>
                    </a:solidFill>
                  </a:tcPr>
                </a:tc>
                <a:extLst>
                  <a:ext uri="{0D108BD9-81ED-4DB2-BD59-A6C34878D82A}">
                    <a16:rowId xmlns:a16="http://schemas.microsoft.com/office/drawing/2014/main" val="2366943166"/>
                  </a:ext>
                </a:extLst>
              </a:tr>
              <a:tr h="290745">
                <a:tc>
                  <a:txBody>
                    <a:bodyPr/>
                    <a:lstStyle/>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Strategy on Stakeholder and donor management</a:t>
                      </a:r>
                      <a:endParaRPr lang="en-ZA" sz="1350" kern="1200" dirty="0">
                        <a:solidFill>
                          <a:schemeClr val="tx1"/>
                        </a:solidFill>
                        <a:latin typeface="+mn-lt"/>
                        <a:ea typeface="+mn-ea"/>
                        <a:cs typeface="+mn-cs"/>
                      </a:endParaRPr>
                    </a:p>
                  </a:txBody>
                  <a:tcPr marL="68580" marR="68580" marT="0" marB="0"/>
                </a:tc>
                <a:tc>
                  <a:txBody>
                    <a:bodyPr/>
                    <a:lstStyle/>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Stakeholder and donor management strategy implemented</a:t>
                      </a:r>
                      <a:endParaRPr lang="en-ZA" sz="1350" kern="1200" dirty="0">
                        <a:solidFill>
                          <a:schemeClr val="tx1"/>
                        </a:solidFill>
                        <a:latin typeface="+mn-lt"/>
                        <a:ea typeface="+mn-ea"/>
                        <a:cs typeface="+mn-cs"/>
                      </a:endParaRPr>
                    </a:p>
                  </a:txBody>
                  <a:tcPr marL="68580" marR="68580" marT="0" marB="0"/>
                </a:tc>
                <a:tc>
                  <a:txBody>
                    <a:bodyPr/>
                    <a:lstStyle/>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Implement the Stakeholder and Donor Management Strategy</a:t>
                      </a:r>
                      <a:endParaRPr lang="en-ZA" sz="1350" kern="1200" dirty="0">
                        <a:solidFill>
                          <a:schemeClr val="tx1"/>
                        </a:solidFill>
                        <a:latin typeface="+mn-lt"/>
                        <a:ea typeface="+mn-ea"/>
                        <a:cs typeface="+mn-cs"/>
                      </a:endParaRPr>
                    </a:p>
                  </a:txBody>
                  <a:tcPr marL="68580" marR="68580" marT="0" marB="0"/>
                </a:tc>
                <a:tc>
                  <a:txBody>
                    <a:bodyPr/>
                    <a:lstStyle/>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Implement the Stakeholder and Donor Management Strategy</a:t>
                      </a:r>
                      <a:endParaRPr lang="en-ZA" sz="1350" kern="1200" dirty="0">
                        <a:solidFill>
                          <a:schemeClr val="tx1"/>
                        </a:solidFill>
                        <a:latin typeface="+mn-lt"/>
                        <a:ea typeface="+mn-ea"/>
                        <a:cs typeface="+mn-cs"/>
                      </a:endParaRPr>
                    </a:p>
                  </a:txBody>
                  <a:tcPr marL="68580" marR="68580" marT="0" marB="0"/>
                </a:tc>
                <a:tc>
                  <a:txBody>
                    <a:bodyPr/>
                    <a:lstStyle/>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Implement the Stakeholder and Donor Management Strategy</a:t>
                      </a:r>
                      <a:endParaRPr lang="en-ZA" sz="1350" kern="1200" dirty="0">
                        <a:solidFill>
                          <a:schemeClr val="tx1"/>
                        </a:solidFill>
                        <a:latin typeface="+mn-lt"/>
                        <a:ea typeface="+mn-ea"/>
                        <a:cs typeface="+mn-cs"/>
                      </a:endParaRPr>
                    </a:p>
                    <a:p>
                      <a:pPr marL="0" marR="46355" algn="l" defTabSz="685800" rtl="0" eaLnBrk="1" latinLnBrk="0" hangingPunct="1">
                        <a:lnSpc>
                          <a:spcPct val="106000"/>
                        </a:lnSpc>
                        <a:spcBef>
                          <a:spcPts val="360"/>
                        </a:spcBef>
                        <a:spcAft>
                          <a:spcPts val="0"/>
                        </a:spcAft>
                      </a:pPr>
                      <a:r>
                        <a:rPr lang="en-US" sz="1350" kern="1200" dirty="0">
                          <a:solidFill>
                            <a:schemeClr val="tx1"/>
                          </a:solidFill>
                          <a:latin typeface="+mn-lt"/>
                          <a:ea typeface="+mn-ea"/>
                          <a:cs typeface="+mn-cs"/>
                        </a:rPr>
                        <a:t> </a:t>
                      </a:r>
                      <a:endParaRPr lang="en-ZA" sz="135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1089128914"/>
                  </a:ext>
                </a:extLst>
              </a:tr>
            </a:tbl>
          </a:graphicData>
        </a:graphic>
      </p:graphicFrame>
      <p:sp>
        <p:nvSpPr>
          <p:cNvPr id="6" name="Rectangle 5"/>
          <p:cNvSpPr/>
          <p:nvPr/>
        </p:nvSpPr>
        <p:spPr>
          <a:xfrm>
            <a:off x="1" y="2840989"/>
            <a:ext cx="11831782" cy="742319"/>
          </a:xfrm>
          <a:prstGeom prst="rect">
            <a:avLst/>
          </a:prstGeom>
        </p:spPr>
        <p:txBody>
          <a:bodyPr wrap="square">
            <a:spAutoFit/>
          </a:bodyPr>
          <a:lstStyle/>
          <a:p>
            <a:pPr marL="584200" algn="ctr" defTabSz="685800">
              <a:lnSpc>
                <a:spcPct val="196000"/>
              </a:lnSpc>
              <a:spcBef>
                <a:spcPts val="770"/>
              </a:spcBef>
              <a:spcAft>
                <a:spcPts val="135"/>
              </a:spcAft>
            </a:pPr>
            <a:r>
              <a:rPr lang="en-US" sz="2500" b="1" dirty="0">
                <a:latin typeface="Arial Black" panose="020B0A04020102020204" pitchFamily="34" charset="0"/>
                <a:ea typeface="Helvetica Neue"/>
                <a:cs typeface="Helvetica Neue"/>
              </a:rPr>
              <a:t>STAKEHOLDER MANAGEMENT AND DONOR COORDINATION</a:t>
            </a:r>
            <a:endParaRPr lang="en-ZA" sz="2500" b="1" dirty="0">
              <a:latin typeface="Arial Black" panose="020B0A04020102020204" pitchFamily="34" charset="0"/>
              <a:ea typeface="Helvetica Neue"/>
              <a:cs typeface="Helvetica Neue"/>
            </a:endParaRPr>
          </a:p>
        </p:txBody>
      </p:sp>
    </p:spTree>
    <p:extLst>
      <p:ext uri="{BB962C8B-B14F-4D97-AF65-F5344CB8AC3E}">
        <p14:creationId xmlns:p14="http://schemas.microsoft.com/office/powerpoint/2010/main" val="1068420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18</a:t>
            </a:r>
          </a:p>
        </p:txBody>
      </p:sp>
      <p:graphicFrame>
        <p:nvGraphicFramePr>
          <p:cNvPr id="5" name="Content Placeholder 3">
            <a:extLst>
              <a:ext uri="{FF2B5EF4-FFF2-40B4-BE49-F238E27FC236}">
                <a16:creationId xmlns:a16="http://schemas.microsoft.com/office/drawing/2014/main" id="{BDADCEED-9CB7-4E02-A26A-FD790225E92F}"/>
              </a:ext>
            </a:extLst>
          </p:cNvPr>
          <p:cNvGraphicFramePr>
            <a:graphicFrameLocks/>
          </p:cNvGraphicFramePr>
          <p:nvPr>
            <p:extLst>
              <p:ext uri="{D42A27DB-BD31-4B8C-83A1-F6EECF244321}">
                <p14:modId xmlns:p14="http://schemas.microsoft.com/office/powerpoint/2010/main" val="2272714932"/>
              </p:ext>
            </p:extLst>
          </p:nvPr>
        </p:nvGraphicFramePr>
        <p:xfrm>
          <a:off x="83982" y="461735"/>
          <a:ext cx="12150855" cy="3286189"/>
        </p:xfrm>
        <a:graphic>
          <a:graphicData uri="http://schemas.openxmlformats.org/drawingml/2006/table">
            <a:tbl>
              <a:tblPr firstRow="1" bandRow="1">
                <a:tableStyleId>{5940675A-B579-460E-94D1-54222C63F5DA}</a:tableStyleId>
              </a:tblPr>
              <a:tblGrid>
                <a:gridCol w="2308864">
                  <a:extLst>
                    <a:ext uri="{9D8B030D-6E8A-4147-A177-3AD203B41FA5}">
                      <a16:colId xmlns:a16="http://schemas.microsoft.com/office/drawing/2014/main" val="2932950731"/>
                    </a:ext>
                  </a:extLst>
                </a:gridCol>
                <a:gridCol w="2342064">
                  <a:extLst>
                    <a:ext uri="{9D8B030D-6E8A-4147-A177-3AD203B41FA5}">
                      <a16:colId xmlns:a16="http://schemas.microsoft.com/office/drawing/2014/main" val="3539788086"/>
                    </a:ext>
                  </a:extLst>
                </a:gridCol>
                <a:gridCol w="2724727">
                  <a:extLst>
                    <a:ext uri="{9D8B030D-6E8A-4147-A177-3AD203B41FA5}">
                      <a16:colId xmlns:a16="http://schemas.microsoft.com/office/drawing/2014/main" val="2417480082"/>
                    </a:ext>
                  </a:extLst>
                </a:gridCol>
                <a:gridCol w="2438400">
                  <a:extLst>
                    <a:ext uri="{9D8B030D-6E8A-4147-A177-3AD203B41FA5}">
                      <a16:colId xmlns:a16="http://schemas.microsoft.com/office/drawing/2014/main" val="591427501"/>
                    </a:ext>
                  </a:extLst>
                </a:gridCol>
                <a:gridCol w="2336800">
                  <a:extLst>
                    <a:ext uri="{9D8B030D-6E8A-4147-A177-3AD203B41FA5}">
                      <a16:colId xmlns:a16="http://schemas.microsoft.com/office/drawing/2014/main" val="2449740245"/>
                    </a:ext>
                  </a:extLst>
                </a:gridCol>
              </a:tblGrid>
              <a:tr h="337469">
                <a:tc rowSpan="2">
                  <a:txBody>
                    <a:bodyPr/>
                    <a:lstStyle/>
                    <a:p>
                      <a:r>
                        <a:rPr lang="en-US" sz="1700" b="1" dirty="0"/>
                        <a:t>OUTPUTS</a:t>
                      </a:r>
                      <a:endParaRPr lang="en-ZA" sz="1700" b="1" dirty="0"/>
                    </a:p>
                  </a:txBody>
                  <a:tcPr>
                    <a:solidFill>
                      <a:schemeClr val="accent4">
                        <a:lumMod val="75000"/>
                      </a:schemeClr>
                    </a:solidFill>
                  </a:tcPr>
                </a:tc>
                <a:tc rowSpan="2">
                  <a:txBody>
                    <a:bodyPr/>
                    <a:lstStyle/>
                    <a:p>
                      <a:r>
                        <a:rPr lang="en-US" sz="1700" b="1" dirty="0"/>
                        <a:t>OUTPUT INDICATOR </a:t>
                      </a:r>
                      <a:endParaRPr lang="en-ZA" sz="17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b="1" dirty="0"/>
                        <a:t>MTEF TARGETS</a:t>
                      </a:r>
                      <a:endParaRPr lang="en-ZA" sz="1700" b="1" dirty="0"/>
                    </a:p>
                  </a:txBody>
                  <a:tcPr>
                    <a:solidFill>
                      <a:schemeClr val="accent4">
                        <a:lumMod val="75000"/>
                      </a:schemeClr>
                    </a:solidFill>
                  </a:tcPr>
                </a:tc>
                <a:tc hMerge="1">
                  <a:txBody>
                    <a:bodyPr/>
                    <a:lstStyle/>
                    <a:p>
                      <a:endParaRPr lang="en-ZA" b="1" dirty="0"/>
                    </a:p>
                  </a:txBody>
                  <a:tcPr/>
                </a:tc>
                <a:tc hMerge="1">
                  <a:txBody>
                    <a:bodyPr/>
                    <a:lstStyle/>
                    <a:p>
                      <a:endParaRPr lang="en-ZA" b="1" dirty="0"/>
                    </a:p>
                  </a:txBody>
                  <a:tcPr/>
                </a:tc>
                <a:extLst>
                  <a:ext uri="{0D108BD9-81ED-4DB2-BD59-A6C34878D82A}">
                    <a16:rowId xmlns:a16="http://schemas.microsoft.com/office/drawing/2014/main" val="4254649168"/>
                  </a:ext>
                </a:extLst>
              </a:tr>
              <a:tr h="337469">
                <a:tc vMerge="1">
                  <a:txBody>
                    <a:bodyPr/>
                    <a:lstStyle/>
                    <a:p>
                      <a:endParaRPr lang="en-ZA" b="1" dirty="0"/>
                    </a:p>
                  </a:txBody>
                  <a:tcPr/>
                </a:tc>
                <a:tc vMerge="1">
                  <a:txBody>
                    <a:bodyPr/>
                    <a:lstStyle/>
                    <a:p>
                      <a:endParaRPr lang="en-ZA" b="1"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b="1" dirty="0"/>
                        <a:t>2022/23</a:t>
                      </a:r>
                      <a:endParaRPr lang="en-ZA" sz="1700" b="1" dirty="0"/>
                    </a:p>
                  </a:txBody>
                  <a:tcPr>
                    <a:solidFill>
                      <a:schemeClr val="accent4">
                        <a:lumMod val="75000"/>
                      </a:schemeClr>
                    </a:solidFill>
                  </a:tcPr>
                </a:tc>
                <a:tc>
                  <a:txBody>
                    <a:bodyPr/>
                    <a:lstStyle/>
                    <a:p>
                      <a:r>
                        <a:rPr lang="en-US" sz="1700" b="1" dirty="0"/>
                        <a:t>2023/24</a:t>
                      </a:r>
                      <a:endParaRPr lang="en-ZA" sz="1700" b="1" dirty="0"/>
                    </a:p>
                  </a:txBody>
                  <a:tcPr>
                    <a:solidFill>
                      <a:schemeClr val="accent4">
                        <a:lumMod val="75000"/>
                      </a:schemeClr>
                    </a:solidFill>
                  </a:tcPr>
                </a:tc>
                <a:tc>
                  <a:txBody>
                    <a:bodyPr/>
                    <a:lstStyle/>
                    <a:p>
                      <a:r>
                        <a:rPr lang="en-US" sz="1700" b="1" dirty="0"/>
                        <a:t>2024/25</a:t>
                      </a:r>
                      <a:endParaRPr lang="en-ZA" sz="1700" b="1" dirty="0"/>
                    </a:p>
                  </a:txBody>
                  <a:tcPr>
                    <a:solidFill>
                      <a:schemeClr val="accent4">
                        <a:lumMod val="75000"/>
                      </a:schemeClr>
                    </a:solidFill>
                  </a:tcPr>
                </a:tc>
                <a:extLst>
                  <a:ext uri="{0D108BD9-81ED-4DB2-BD59-A6C34878D82A}">
                    <a16:rowId xmlns:a16="http://schemas.microsoft.com/office/drawing/2014/main" val="1254633973"/>
                  </a:ext>
                </a:extLst>
              </a:tr>
              <a:tr h="1038880">
                <a:tc>
                  <a:txBody>
                    <a:bodyPr/>
                    <a:lstStyle/>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Electronic </a:t>
                      </a:r>
                      <a:r>
                        <a:rPr lang="en-US" sz="1700" i="0" u="none" kern="1200" dirty="0" err="1">
                          <a:solidFill>
                            <a:schemeClr val="tx1"/>
                          </a:solidFill>
                          <a:effectLst/>
                          <a:latin typeface="+mn-lt"/>
                          <a:ea typeface="Calibri" panose="020F0502020204030204" pitchFamily="34" charset="0"/>
                          <a:cs typeface="Calibri" panose="020F0502020204030204" pitchFamily="34" charset="0"/>
                        </a:rPr>
                        <a:t>M&amp;E</a:t>
                      </a:r>
                      <a:r>
                        <a:rPr lang="en-US" sz="1700" i="0" u="none" kern="1200" dirty="0">
                          <a:solidFill>
                            <a:schemeClr val="tx1"/>
                          </a:solidFill>
                          <a:effectLst/>
                          <a:latin typeface="+mn-lt"/>
                          <a:ea typeface="Calibri" panose="020F0502020204030204" pitchFamily="34" charset="0"/>
                          <a:cs typeface="Calibri" panose="020F0502020204030204" pitchFamily="34" charset="0"/>
                        </a:rPr>
                        <a:t> System for the Social Development Sector</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Electronic M&amp;E System for the Social Development Sector implemented</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Electronic M&amp;E System for Social Development piloted in three provinces</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Conduct training workshops in 9  Provinces and National Office </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Implement and maintain the M&amp;E System</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2407594619"/>
                  </a:ext>
                </a:extLst>
              </a:tr>
              <a:tr h="1450017">
                <a:tc>
                  <a:txBody>
                    <a:bodyPr/>
                    <a:lstStyle/>
                    <a:p>
                      <a:pPr marL="0" marR="78740" algn="l" defTabSz="685800" rtl="0" eaLnBrk="1" latinLnBrk="0" hangingPunct="1">
                        <a:lnSpc>
                          <a:spcPct val="106000"/>
                        </a:lnSpc>
                        <a:spcBef>
                          <a:spcPts val="360"/>
                        </a:spcBef>
                        <a:spcAft>
                          <a:spcPts val="0"/>
                        </a:spcAft>
                      </a:pPr>
                      <a:r>
                        <a:rPr lang="en-US" sz="1700" i="0" u="none" kern="1200">
                          <a:solidFill>
                            <a:schemeClr val="tx1"/>
                          </a:solidFill>
                          <a:effectLst/>
                          <a:latin typeface="+mn-lt"/>
                          <a:ea typeface="Calibri" panose="020F0502020204030204" pitchFamily="34" charset="0"/>
                          <a:cs typeface="Calibri" panose="020F0502020204030204" pitchFamily="34" charset="0"/>
                        </a:rPr>
                        <a:t>Social Welfare Index Report (SWI) </a:t>
                      </a:r>
                      <a:endParaRPr lang="en-ZA" sz="1700" i="0" u="none" kern="120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Social Welfare Index Report developed  </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Develop  concept document for the </a:t>
                      </a:r>
                      <a:r>
                        <a:rPr lang="en-US" sz="1700" i="0" u="none" kern="1200" dirty="0" err="1">
                          <a:solidFill>
                            <a:schemeClr val="tx1"/>
                          </a:solidFill>
                          <a:effectLst/>
                          <a:latin typeface="+mn-lt"/>
                          <a:ea typeface="Calibri" panose="020F0502020204030204" pitchFamily="34" charset="0"/>
                          <a:cs typeface="Calibri" panose="020F0502020204030204" pitchFamily="34" charset="0"/>
                        </a:rPr>
                        <a:t>SWI</a:t>
                      </a:r>
                      <a:r>
                        <a:rPr lang="en-US" sz="1700" i="0" u="none" kern="1200" dirty="0">
                          <a:solidFill>
                            <a:schemeClr val="tx1"/>
                          </a:solidFill>
                          <a:effectLst/>
                          <a:latin typeface="+mn-lt"/>
                          <a:ea typeface="Calibri" panose="020F0502020204030204" pitchFamily="34" charset="0"/>
                          <a:cs typeface="Calibri" panose="020F0502020204030204" pitchFamily="34" charset="0"/>
                        </a:rPr>
                        <a:t> </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 </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 </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 </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Develop the Social Welfare Index</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700" i="0" u="none" kern="1200" dirty="0">
                          <a:solidFill>
                            <a:schemeClr val="tx1"/>
                          </a:solidFill>
                          <a:effectLst/>
                          <a:latin typeface="+mn-lt"/>
                          <a:ea typeface="Calibri" panose="020F0502020204030204" pitchFamily="34" charset="0"/>
                          <a:cs typeface="Calibri" panose="020F0502020204030204" pitchFamily="34" charset="0"/>
                        </a:rPr>
                        <a:t>Develop an annual report on the Social Welfare Index</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995223973"/>
                  </a:ext>
                </a:extLst>
              </a:tr>
            </a:tbl>
          </a:graphicData>
        </a:graphic>
      </p:graphicFrame>
      <p:sp>
        <p:nvSpPr>
          <p:cNvPr id="6" name="Title 1"/>
          <p:cNvSpPr txBox="1">
            <a:spLocks/>
          </p:cNvSpPr>
          <p:nvPr/>
        </p:nvSpPr>
        <p:spPr>
          <a:xfrm>
            <a:off x="431244" y="-66135"/>
            <a:ext cx="11961090" cy="65087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pPr marL="583565" algn="ctr">
              <a:spcBef>
                <a:spcPts val="860"/>
              </a:spcBef>
              <a:spcAft>
                <a:spcPts val="0"/>
              </a:spcAft>
            </a:pPr>
            <a:r>
              <a:rPr lang="en-US" sz="2800" b="1" dirty="0">
                <a:latin typeface="Arial Black" panose="020B0A04020102020204" pitchFamily="34" charset="0"/>
                <a:ea typeface="Helvetica Neue"/>
                <a:cs typeface="Helvetica Neue"/>
              </a:rPr>
              <a:t>MONITORING AND EVALUATION</a:t>
            </a:r>
            <a:endParaRPr lang="en-ZA" sz="4000" dirty="0">
              <a:effectLst/>
              <a:latin typeface="Arial Black" panose="020B0A04020102020204" pitchFamily="34" charset="0"/>
              <a:ea typeface="Helvetica Neue"/>
              <a:cs typeface="Helvetica Neue"/>
            </a:endParaRPr>
          </a:p>
        </p:txBody>
      </p:sp>
      <p:graphicFrame>
        <p:nvGraphicFramePr>
          <p:cNvPr id="8" name="Content Placeholder 3">
            <a:extLst>
              <a:ext uri="{FF2B5EF4-FFF2-40B4-BE49-F238E27FC236}">
                <a16:creationId xmlns:a16="http://schemas.microsoft.com/office/drawing/2014/main" id="{0116F3EE-E654-470B-8700-D0264B6FFB74}"/>
              </a:ext>
            </a:extLst>
          </p:cNvPr>
          <p:cNvGraphicFramePr>
            <a:graphicFrameLocks noGrp="1"/>
          </p:cNvGraphicFramePr>
          <p:nvPr>
            <p:ph idx="1"/>
            <p:extLst>
              <p:ext uri="{D42A27DB-BD31-4B8C-83A1-F6EECF244321}">
                <p14:modId xmlns:p14="http://schemas.microsoft.com/office/powerpoint/2010/main" val="1505053277"/>
              </p:ext>
            </p:extLst>
          </p:nvPr>
        </p:nvGraphicFramePr>
        <p:xfrm>
          <a:off x="61268" y="4099996"/>
          <a:ext cx="12215510" cy="1757744"/>
        </p:xfrm>
        <a:graphic>
          <a:graphicData uri="http://schemas.openxmlformats.org/drawingml/2006/table">
            <a:tbl>
              <a:tblPr firstRow="1" bandRow="1">
                <a:tableStyleId>{5940675A-B579-460E-94D1-54222C63F5DA}</a:tableStyleId>
              </a:tblPr>
              <a:tblGrid>
                <a:gridCol w="2118829">
                  <a:extLst>
                    <a:ext uri="{9D8B030D-6E8A-4147-A177-3AD203B41FA5}">
                      <a16:colId xmlns:a16="http://schemas.microsoft.com/office/drawing/2014/main" val="2747640071"/>
                    </a:ext>
                  </a:extLst>
                </a:gridCol>
                <a:gridCol w="2594850">
                  <a:extLst>
                    <a:ext uri="{9D8B030D-6E8A-4147-A177-3AD203B41FA5}">
                      <a16:colId xmlns:a16="http://schemas.microsoft.com/office/drawing/2014/main" val="3841071302"/>
                    </a:ext>
                  </a:extLst>
                </a:gridCol>
                <a:gridCol w="2541688">
                  <a:extLst>
                    <a:ext uri="{9D8B030D-6E8A-4147-A177-3AD203B41FA5}">
                      <a16:colId xmlns:a16="http://schemas.microsoft.com/office/drawing/2014/main" val="3227582166"/>
                    </a:ext>
                  </a:extLst>
                </a:gridCol>
                <a:gridCol w="2622561">
                  <a:extLst>
                    <a:ext uri="{9D8B030D-6E8A-4147-A177-3AD203B41FA5}">
                      <a16:colId xmlns:a16="http://schemas.microsoft.com/office/drawing/2014/main" val="3525900252"/>
                    </a:ext>
                  </a:extLst>
                </a:gridCol>
                <a:gridCol w="2337582">
                  <a:extLst>
                    <a:ext uri="{9D8B030D-6E8A-4147-A177-3AD203B41FA5}">
                      <a16:colId xmlns:a16="http://schemas.microsoft.com/office/drawing/2014/main" val="1674738662"/>
                    </a:ext>
                  </a:extLst>
                </a:gridCol>
              </a:tblGrid>
              <a:tr h="370840">
                <a:tc rowSpan="2">
                  <a:txBody>
                    <a:bodyPr/>
                    <a:lstStyle/>
                    <a:p>
                      <a:r>
                        <a:rPr lang="en-US" sz="1600" b="1" dirty="0"/>
                        <a:t>OUTPUTS</a:t>
                      </a:r>
                      <a:endParaRPr lang="en-ZA" sz="1600" b="1" dirty="0"/>
                    </a:p>
                  </a:txBody>
                  <a:tcPr marL="79301" marR="79301">
                    <a:solidFill>
                      <a:schemeClr val="accent4">
                        <a:lumMod val="75000"/>
                      </a:schemeClr>
                    </a:solidFill>
                  </a:tcPr>
                </a:tc>
                <a:tc rowSpan="2">
                  <a:txBody>
                    <a:bodyPr/>
                    <a:lstStyle/>
                    <a:p>
                      <a:r>
                        <a:rPr lang="en-US" sz="1600" b="1" dirty="0"/>
                        <a:t>OUTPUT INDICATOR </a:t>
                      </a:r>
                      <a:endParaRPr lang="en-ZA" sz="1600" b="1" dirty="0"/>
                    </a:p>
                  </a:txBody>
                  <a:tcPr marL="79301" marR="79301">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1" dirty="0"/>
                        <a:t>MTEF TARGET </a:t>
                      </a:r>
                      <a:endParaRPr lang="en-ZA" sz="1600" b="1" dirty="0"/>
                    </a:p>
                    <a:p>
                      <a:endParaRPr lang="en-ZA" sz="1600" b="1" dirty="0"/>
                    </a:p>
                  </a:txBody>
                  <a:tcPr marL="79301" marR="79301">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517205"/>
                  </a:ext>
                </a:extLst>
              </a:tr>
              <a:tr h="370840">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2022/23</a:t>
                      </a:r>
                      <a:endParaRPr lang="en-ZA" sz="1600" b="1" dirty="0"/>
                    </a:p>
                  </a:txBody>
                  <a:tcPr>
                    <a:solidFill>
                      <a:schemeClr val="accent4">
                        <a:lumMod val="75000"/>
                      </a:schemeClr>
                    </a:solidFill>
                  </a:tcPr>
                </a:tc>
                <a:tc>
                  <a:txBody>
                    <a:bodyPr/>
                    <a:lstStyle/>
                    <a:p>
                      <a:r>
                        <a:rPr lang="en-US" sz="1600" b="1" dirty="0"/>
                        <a:t>2023/24</a:t>
                      </a:r>
                      <a:endParaRPr lang="en-ZA" sz="1600" b="1" dirty="0"/>
                    </a:p>
                  </a:txBody>
                  <a:tcPr>
                    <a:solidFill>
                      <a:schemeClr val="accent4">
                        <a:lumMod val="75000"/>
                      </a:schemeClr>
                    </a:solidFill>
                  </a:tcPr>
                </a:tc>
                <a:tc>
                  <a:txBody>
                    <a:bodyPr/>
                    <a:lstStyle/>
                    <a:p>
                      <a:r>
                        <a:rPr lang="en-US" sz="1600" b="1" dirty="0"/>
                        <a:t>2024/25</a:t>
                      </a:r>
                      <a:endParaRPr lang="en-ZA" sz="1600" b="1" dirty="0"/>
                    </a:p>
                  </a:txBody>
                  <a:tcPr>
                    <a:solidFill>
                      <a:schemeClr val="accent4">
                        <a:lumMod val="75000"/>
                      </a:schemeClr>
                    </a:solidFill>
                  </a:tcPr>
                </a:tc>
                <a:extLst>
                  <a:ext uri="{0D108BD9-81ED-4DB2-BD59-A6C34878D82A}">
                    <a16:rowId xmlns:a16="http://schemas.microsoft.com/office/drawing/2014/main" val="1859738360"/>
                  </a:ext>
                </a:extLst>
              </a:tr>
              <a:tr h="684415">
                <a:tc>
                  <a:txBody>
                    <a:bodyPr/>
                    <a:lstStyle/>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Reliable Annual Financial Statements AFS</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Audit opinion on AFS</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Obtain Unqualified Audit opinion</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Obtain Unqualified Audit opinion</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Obtain Unqualified Audit opinion</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 </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1129701459"/>
                  </a:ext>
                </a:extLst>
              </a:tr>
            </a:tbl>
          </a:graphicData>
        </a:graphic>
      </p:graphicFrame>
      <p:sp>
        <p:nvSpPr>
          <p:cNvPr id="9" name="Title 1"/>
          <p:cNvSpPr txBox="1">
            <a:spLocks/>
          </p:cNvSpPr>
          <p:nvPr/>
        </p:nvSpPr>
        <p:spPr>
          <a:xfrm>
            <a:off x="104106" y="3625570"/>
            <a:ext cx="12076964" cy="55850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pPr algn="ctr"/>
            <a:r>
              <a:rPr lang="en-US" b="1" dirty="0">
                <a:latin typeface="Arial Black" panose="020B0A04020102020204" pitchFamily="34" charset="0"/>
              </a:rPr>
              <a:t>FINANCE</a:t>
            </a:r>
            <a:endParaRPr lang="en-ZA" b="1" dirty="0">
              <a:latin typeface="Arial Black" panose="020B0A04020102020204" pitchFamily="34" charset="0"/>
            </a:endParaRPr>
          </a:p>
        </p:txBody>
      </p:sp>
    </p:spTree>
    <p:extLst>
      <p:ext uri="{BB962C8B-B14F-4D97-AF65-F5344CB8AC3E}">
        <p14:creationId xmlns:p14="http://schemas.microsoft.com/office/powerpoint/2010/main" val="154605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166794"/>
            <a:ext cx="11970328" cy="558509"/>
          </a:xfrm>
        </p:spPr>
        <p:txBody>
          <a:bodyPr/>
          <a:lstStyle/>
          <a:p>
            <a:pPr algn="ctr"/>
            <a:r>
              <a:rPr lang="en-US" b="1" dirty="0">
                <a:latin typeface="Arial Black" panose="020B0A04020102020204" pitchFamily="34" charset="0"/>
              </a:rPr>
              <a:t>INFORMATION MANAGEMENT SYSTEMS AND TECHNOLOGY</a:t>
            </a:r>
            <a:endParaRPr lang="en-ZA" b="1" dirty="0">
              <a:latin typeface="Arial Black" panose="020B0A04020102020204" pitchFamily="34" charset="0"/>
            </a:endParaRPr>
          </a:p>
        </p:txBody>
      </p:sp>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19</a:t>
            </a:r>
          </a:p>
        </p:txBody>
      </p:sp>
      <p:graphicFrame>
        <p:nvGraphicFramePr>
          <p:cNvPr id="5" name="Table 4"/>
          <p:cNvGraphicFramePr>
            <a:graphicFrameLocks noGrp="1"/>
          </p:cNvGraphicFramePr>
          <p:nvPr>
            <p:extLst>
              <p:ext uri="{D42A27DB-BD31-4B8C-83A1-F6EECF244321}">
                <p14:modId xmlns:p14="http://schemas.microsoft.com/office/powerpoint/2010/main" val="2852527418"/>
              </p:ext>
            </p:extLst>
          </p:nvPr>
        </p:nvGraphicFramePr>
        <p:xfrm>
          <a:off x="73891" y="793793"/>
          <a:ext cx="12118109" cy="1911951"/>
        </p:xfrm>
        <a:graphic>
          <a:graphicData uri="http://schemas.openxmlformats.org/drawingml/2006/table">
            <a:tbl>
              <a:tblPr firstRow="1" bandRow="1">
                <a:tableStyleId>{5940675A-B579-460E-94D1-54222C63F5DA}</a:tableStyleId>
              </a:tblPr>
              <a:tblGrid>
                <a:gridCol w="2101934">
                  <a:extLst>
                    <a:ext uri="{9D8B030D-6E8A-4147-A177-3AD203B41FA5}">
                      <a16:colId xmlns:a16="http://schemas.microsoft.com/office/drawing/2014/main" val="2551858274"/>
                    </a:ext>
                  </a:extLst>
                </a:gridCol>
                <a:gridCol w="2574159">
                  <a:extLst>
                    <a:ext uri="{9D8B030D-6E8A-4147-A177-3AD203B41FA5}">
                      <a16:colId xmlns:a16="http://schemas.microsoft.com/office/drawing/2014/main" val="3340019854"/>
                    </a:ext>
                  </a:extLst>
                </a:gridCol>
                <a:gridCol w="2521423">
                  <a:extLst>
                    <a:ext uri="{9D8B030D-6E8A-4147-A177-3AD203B41FA5}">
                      <a16:colId xmlns:a16="http://schemas.microsoft.com/office/drawing/2014/main" val="3782896356"/>
                    </a:ext>
                  </a:extLst>
                </a:gridCol>
                <a:gridCol w="2601650">
                  <a:extLst>
                    <a:ext uri="{9D8B030D-6E8A-4147-A177-3AD203B41FA5}">
                      <a16:colId xmlns:a16="http://schemas.microsoft.com/office/drawing/2014/main" val="3695207957"/>
                    </a:ext>
                  </a:extLst>
                </a:gridCol>
                <a:gridCol w="2318943">
                  <a:extLst>
                    <a:ext uri="{9D8B030D-6E8A-4147-A177-3AD203B41FA5}">
                      <a16:colId xmlns:a16="http://schemas.microsoft.com/office/drawing/2014/main" val="1197448118"/>
                    </a:ext>
                  </a:extLst>
                </a:gridCol>
              </a:tblGrid>
              <a:tr h="459642">
                <a:tc rowSpan="2">
                  <a:txBody>
                    <a:bodyPr/>
                    <a:lstStyle/>
                    <a:p>
                      <a:r>
                        <a:rPr lang="en-US" sz="1600" b="1" dirty="0"/>
                        <a:t>OUTPUTS</a:t>
                      </a:r>
                      <a:endParaRPr lang="en-ZA" sz="1600" b="1" dirty="0"/>
                    </a:p>
                  </a:txBody>
                  <a:tcPr marL="79301" marR="79301">
                    <a:solidFill>
                      <a:srgbClr val="BF9000"/>
                    </a:solidFill>
                  </a:tcPr>
                </a:tc>
                <a:tc rowSpan="2">
                  <a:txBody>
                    <a:bodyPr/>
                    <a:lstStyle/>
                    <a:p>
                      <a:r>
                        <a:rPr lang="en-US" sz="1600" b="1" dirty="0"/>
                        <a:t>OUTPUT INDICATOR </a:t>
                      </a:r>
                      <a:endParaRPr lang="en-ZA" sz="1600" b="1" dirty="0"/>
                    </a:p>
                  </a:txBody>
                  <a:tcPr marL="79301" marR="79301">
                    <a:solidFill>
                      <a:srgbClr val="BF900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1" dirty="0"/>
                        <a:t>MTEF TARGET </a:t>
                      </a:r>
                      <a:endParaRPr lang="en-ZA" sz="1600" b="1" dirty="0"/>
                    </a:p>
                  </a:txBody>
                  <a:tcPr marL="79301" marR="79301">
                    <a:solidFill>
                      <a:srgbClr val="BF9000"/>
                    </a:solidFill>
                  </a:tcPr>
                </a:tc>
                <a:tc hMerge="1">
                  <a:txBody>
                    <a:bodyPr/>
                    <a:lstStyle/>
                    <a:p>
                      <a:endParaRPr lang="en-ZA" b="1" dirty="0"/>
                    </a:p>
                  </a:txBody>
                  <a:tcPr/>
                </a:tc>
                <a:tc hMerge="1">
                  <a:txBody>
                    <a:bodyPr/>
                    <a:lstStyle/>
                    <a:p>
                      <a:endParaRPr lang="en-ZA" b="1" dirty="0"/>
                    </a:p>
                  </a:txBody>
                  <a:tcPr/>
                </a:tc>
                <a:extLst>
                  <a:ext uri="{0D108BD9-81ED-4DB2-BD59-A6C34878D82A}">
                    <a16:rowId xmlns:a16="http://schemas.microsoft.com/office/drawing/2014/main" val="59707275"/>
                  </a:ext>
                </a:extLst>
              </a:tr>
              <a:tr h="237216">
                <a:tc vMerge="1">
                  <a:txBody>
                    <a:bodyPr/>
                    <a:lstStyle/>
                    <a:p>
                      <a:pPr marL="0" algn="l" defTabSz="685800" rtl="0" eaLnBrk="1" latinLnBrk="0" hangingPunct="1">
                        <a:lnSpc>
                          <a:spcPct val="106000"/>
                        </a:lnSpc>
                        <a:spcAft>
                          <a:spcPts val="0"/>
                        </a:spcAft>
                      </a:pP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59476" marR="59476" marT="0" marB="0"/>
                </a:tc>
                <a:tc vMerge="1">
                  <a:txBody>
                    <a:bodyPr/>
                    <a:lstStyle/>
                    <a:p>
                      <a:pPr marL="0" algn="l" defTabSz="685800" rtl="0" eaLnBrk="1" latinLnBrk="0" hangingPunct="1">
                        <a:lnSpc>
                          <a:spcPct val="106000"/>
                        </a:lnSpc>
                        <a:spcAft>
                          <a:spcPts val="0"/>
                        </a:spcAft>
                      </a:pP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59476" marR="59476"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2022/23</a:t>
                      </a:r>
                      <a:endParaRPr lang="en-ZA" sz="1600" b="1" dirty="0"/>
                    </a:p>
                  </a:txBody>
                  <a:tcPr>
                    <a:solidFill>
                      <a:srgbClr val="BF9000"/>
                    </a:solidFill>
                  </a:tcPr>
                </a:tc>
                <a:tc>
                  <a:txBody>
                    <a:bodyPr/>
                    <a:lstStyle/>
                    <a:p>
                      <a:r>
                        <a:rPr lang="en-US" sz="1600" b="1" dirty="0"/>
                        <a:t>2023/24</a:t>
                      </a:r>
                      <a:endParaRPr lang="en-ZA" sz="1600" b="1" dirty="0"/>
                    </a:p>
                  </a:txBody>
                  <a:tcPr>
                    <a:solidFill>
                      <a:srgbClr val="BF9000"/>
                    </a:solidFill>
                  </a:tcPr>
                </a:tc>
                <a:tc>
                  <a:txBody>
                    <a:bodyPr/>
                    <a:lstStyle/>
                    <a:p>
                      <a:r>
                        <a:rPr lang="en-US" sz="1600" b="1" dirty="0"/>
                        <a:t>2024/25</a:t>
                      </a:r>
                      <a:endParaRPr lang="en-ZA" sz="1600" b="1" dirty="0"/>
                    </a:p>
                  </a:txBody>
                  <a:tcPr>
                    <a:solidFill>
                      <a:srgbClr val="BF9000"/>
                    </a:solidFill>
                  </a:tcPr>
                </a:tc>
                <a:extLst>
                  <a:ext uri="{0D108BD9-81ED-4DB2-BD59-A6C34878D82A}">
                    <a16:rowId xmlns:a16="http://schemas.microsoft.com/office/drawing/2014/main" val="91596951"/>
                  </a:ext>
                </a:extLst>
              </a:tr>
              <a:tr h="641481">
                <a:tc>
                  <a:txBody>
                    <a:bodyPr/>
                    <a:lstStyle/>
                    <a:p>
                      <a:r>
                        <a:rPr lang="en-ZA" sz="1350" b="0" i="0" u="none" strike="noStrike" kern="1200" baseline="0" dirty="0">
                          <a:solidFill>
                            <a:schemeClr val="tx1"/>
                          </a:solidFill>
                          <a:latin typeface="+mn-lt"/>
                          <a:ea typeface="+mn-ea"/>
                          <a:cs typeface="+mn-cs"/>
                        </a:rPr>
                        <a:t>An implemented National</a:t>
                      </a:r>
                    </a:p>
                    <a:p>
                      <a:r>
                        <a:rPr lang="en-ZA" sz="1350" b="0" i="0" u="none" strike="noStrike" kern="1200" baseline="0" dirty="0">
                          <a:solidFill>
                            <a:schemeClr val="tx1"/>
                          </a:solidFill>
                          <a:latin typeface="+mn-lt"/>
                          <a:ea typeface="+mn-ea"/>
                          <a:cs typeface="+mn-cs"/>
                        </a:rPr>
                        <a:t>Integrated Social Protection</a:t>
                      </a:r>
                    </a:p>
                    <a:p>
                      <a:r>
                        <a:rPr lang="en-ZA" sz="1350" b="0" i="0" u="none" strike="noStrike" kern="1200" baseline="0" dirty="0">
                          <a:solidFill>
                            <a:schemeClr val="tx1"/>
                          </a:solidFill>
                          <a:latin typeface="+mn-lt"/>
                          <a:ea typeface="+mn-ea"/>
                          <a:cs typeface="+mn-cs"/>
                        </a:rPr>
                        <a:t>Information System (NISPIS)</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r>
                        <a:rPr lang="en-ZA" sz="1350" b="0" i="0" u="none" strike="noStrike" kern="1200" baseline="0" dirty="0">
                          <a:solidFill>
                            <a:schemeClr val="tx1"/>
                          </a:solidFill>
                          <a:latin typeface="+mn-lt"/>
                          <a:ea typeface="+mn-ea"/>
                          <a:cs typeface="+mn-cs"/>
                        </a:rPr>
                        <a:t>National</a:t>
                      </a:r>
                    </a:p>
                    <a:p>
                      <a:r>
                        <a:rPr lang="en-ZA" sz="1350" b="0" i="0" u="none" strike="noStrike" kern="1200" baseline="0" dirty="0">
                          <a:solidFill>
                            <a:schemeClr val="tx1"/>
                          </a:solidFill>
                          <a:latin typeface="+mn-lt"/>
                          <a:ea typeface="+mn-ea"/>
                          <a:cs typeface="+mn-cs"/>
                        </a:rPr>
                        <a:t>Integrated Social Protection</a:t>
                      </a:r>
                    </a:p>
                    <a:p>
                      <a:r>
                        <a:rPr lang="en-ZA" sz="1350" b="0" i="0" u="none" strike="noStrike" kern="1200" baseline="0" dirty="0">
                          <a:solidFill>
                            <a:schemeClr val="tx1"/>
                          </a:solidFill>
                          <a:latin typeface="+mn-lt"/>
                          <a:ea typeface="+mn-ea"/>
                          <a:cs typeface="+mn-cs"/>
                        </a:rPr>
                        <a:t>Information System (NISPIS)</a:t>
                      </a:r>
                    </a:p>
                    <a:p>
                      <a:r>
                        <a:rPr lang="en-ZA" sz="1350" b="0" i="0" u="none" strike="noStrike" kern="1200" baseline="0" dirty="0">
                          <a:solidFill>
                            <a:schemeClr val="tx1"/>
                          </a:solidFill>
                          <a:latin typeface="+mn-lt"/>
                          <a:ea typeface="+mn-ea"/>
                          <a:cs typeface="+mn-cs"/>
                        </a:rPr>
                        <a:t>implemented</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Implement NISPIS</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 </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 </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Development/</a:t>
                      </a:r>
                      <a:r>
                        <a:rPr lang="en-US" sz="1600" i="0" u="none" kern="1200" dirty="0" err="1">
                          <a:solidFill>
                            <a:schemeClr val="tx1"/>
                          </a:solidFill>
                          <a:effectLst/>
                          <a:latin typeface="+mn-lt"/>
                          <a:ea typeface="Calibri" panose="020F0502020204030204" pitchFamily="34" charset="0"/>
                          <a:cs typeface="Calibri" panose="020F0502020204030204" pitchFamily="34" charset="0"/>
                        </a:rPr>
                        <a:t>Customisation</a:t>
                      </a:r>
                      <a:r>
                        <a:rPr lang="en-US" sz="1600" i="0" u="none" kern="1200" dirty="0">
                          <a:solidFill>
                            <a:schemeClr val="tx1"/>
                          </a:solidFill>
                          <a:effectLst/>
                          <a:latin typeface="+mn-lt"/>
                          <a:ea typeface="Calibri" panose="020F0502020204030204" pitchFamily="34" charset="0"/>
                          <a:cs typeface="Calibri" panose="020F0502020204030204" pitchFamily="34" charset="0"/>
                        </a:rPr>
                        <a:t> of </a:t>
                      </a:r>
                      <a:r>
                        <a:rPr lang="en-US" sz="1600" i="0" u="none" kern="1200" dirty="0" err="1">
                          <a:solidFill>
                            <a:schemeClr val="tx1"/>
                          </a:solidFill>
                          <a:effectLst/>
                          <a:latin typeface="+mn-lt"/>
                          <a:ea typeface="Calibri" panose="020F0502020204030204" pitchFamily="34" charset="0"/>
                          <a:cs typeface="Calibri" panose="020F0502020204030204" pitchFamily="34" charset="0"/>
                        </a:rPr>
                        <a:t>NISPIS</a:t>
                      </a:r>
                      <a:r>
                        <a:rPr lang="en-US" sz="1600" i="0" u="none" kern="1200" dirty="0">
                          <a:solidFill>
                            <a:schemeClr val="tx1"/>
                          </a:solidFill>
                          <a:effectLst/>
                          <a:latin typeface="+mn-lt"/>
                          <a:ea typeface="Calibri" panose="020F0502020204030204" pitchFamily="34" charset="0"/>
                          <a:cs typeface="Calibri" panose="020F0502020204030204" pitchFamily="34" charset="0"/>
                        </a:rPr>
                        <a:t> hub</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 </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787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Implementation of </a:t>
                      </a:r>
                      <a:r>
                        <a:rPr lang="en-US" sz="1600" i="0" u="none" kern="1200" dirty="0" err="1">
                          <a:solidFill>
                            <a:schemeClr val="tx1"/>
                          </a:solidFill>
                          <a:effectLst/>
                          <a:latin typeface="+mn-lt"/>
                          <a:ea typeface="Calibri" panose="020F0502020204030204" pitchFamily="34" charset="0"/>
                          <a:cs typeface="Calibri" panose="020F0502020204030204" pitchFamily="34" charset="0"/>
                        </a:rPr>
                        <a:t>NISPIS</a:t>
                      </a:r>
                      <a:r>
                        <a:rPr lang="en-US" sz="1600" i="0" u="none" kern="1200" dirty="0">
                          <a:solidFill>
                            <a:schemeClr val="tx1"/>
                          </a:solidFill>
                          <a:effectLst/>
                          <a:latin typeface="+mn-lt"/>
                          <a:ea typeface="Calibri" panose="020F0502020204030204" pitchFamily="34" charset="0"/>
                          <a:cs typeface="Calibri" panose="020F0502020204030204" pitchFamily="34" charset="0"/>
                        </a:rPr>
                        <a:t> hub</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1646130100"/>
                  </a:ext>
                </a:extLst>
              </a:tr>
            </a:tbl>
          </a:graphicData>
        </a:graphic>
      </p:graphicFrame>
      <p:sp>
        <p:nvSpPr>
          <p:cNvPr id="8" name="Title 1"/>
          <p:cNvSpPr txBox="1">
            <a:spLocks/>
          </p:cNvSpPr>
          <p:nvPr/>
        </p:nvSpPr>
        <p:spPr>
          <a:xfrm>
            <a:off x="0" y="2401456"/>
            <a:ext cx="12192000" cy="178261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pPr algn="ctr"/>
            <a:r>
              <a:rPr lang="en-US" b="1" dirty="0">
                <a:latin typeface="Arial Black" panose="020B0A04020102020204" pitchFamily="34" charset="0"/>
              </a:rPr>
              <a:t>HUMAN CAPITAL MANAGEMENT</a:t>
            </a:r>
            <a:endParaRPr lang="en-ZA" b="1" dirty="0">
              <a:latin typeface="Arial Black" panose="020B0A04020102020204" pitchFamily="34" charset="0"/>
            </a:endParaRPr>
          </a:p>
        </p:txBody>
      </p:sp>
      <p:graphicFrame>
        <p:nvGraphicFramePr>
          <p:cNvPr id="9" name="Content Placeholder 3">
            <a:extLst>
              <a:ext uri="{FF2B5EF4-FFF2-40B4-BE49-F238E27FC236}">
                <a16:creationId xmlns:a16="http://schemas.microsoft.com/office/drawing/2014/main" id="{BDADCEED-9CB7-4E02-A26A-FD790225E92F}"/>
              </a:ext>
            </a:extLst>
          </p:cNvPr>
          <p:cNvGraphicFramePr>
            <a:graphicFrameLocks noGrp="1"/>
          </p:cNvGraphicFramePr>
          <p:nvPr>
            <p:ph idx="1"/>
            <p:extLst>
              <p:ext uri="{D42A27DB-BD31-4B8C-83A1-F6EECF244321}">
                <p14:modId xmlns:p14="http://schemas.microsoft.com/office/powerpoint/2010/main" val="2988622906"/>
              </p:ext>
            </p:extLst>
          </p:nvPr>
        </p:nvGraphicFramePr>
        <p:xfrm>
          <a:off x="110836" y="3534329"/>
          <a:ext cx="12007273" cy="2543198"/>
        </p:xfrm>
        <a:graphic>
          <a:graphicData uri="http://schemas.openxmlformats.org/drawingml/2006/table">
            <a:tbl>
              <a:tblPr firstRow="1" bandRow="1">
                <a:tableStyleId>{5940675A-B579-460E-94D1-54222C63F5DA}</a:tableStyleId>
              </a:tblPr>
              <a:tblGrid>
                <a:gridCol w="2090662">
                  <a:extLst>
                    <a:ext uri="{9D8B030D-6E8A-4147-A177-3AD203B41FA5}">
                      <a16:colId xmlns:a16="http://schemas.microsoft.com/office/drawing/2014/main" val="2932950731"/>
                    </a:ext>
                  </a:extLst>
                </a:gridCol>
                <a:gridCol w="2328327">
                  <a:extLst>
                    <a:ext uri="{9D8B030D-6E8A-4147-A177-3AD203B41FA5}">
                      <a16:colId xmlns:a16="http://schemas.microsoft.com/office/drawing/2014/main" val="3539788086"/>
                    </a:ext>
                  </a:extLst>
                </a:gridCol>
                <a:gridCol w="2737603">
                  <a:extLst>
                    <a:ext uri="{9D8B030D-6E8A-4147-A177-3AD203B41FA5}">
                      <a16:colId xmlns:a16="http://schemas.microsoft.com/office/drawing/2014/main" val="2417480082"/>
                    </a:ext>
                  </a:extLst>
                </a:gridCol>
                <a:gridCol w="2564798">
                  <a:extLst>
                    <a:ext uri="{9D8B030D-6E8A-4147-A177-3AD203B41FA5}">
                      <a16:colId xmlns:a16="http://schemas.microsoft.com/office/drawing/2014/main" val="591427501"/>
                    </a:ext>
                  </a:extLst>
                </a:gridCol>
                <a:gridCol w="2285883">
                  <a:extLst>
                    <a:ext uri="{9D8B030D-6E8A-4147-A177-3AD203B41FA5}">
                      <a16:colId xmlns:a16="http://schemas.microsoft.com/office/drawing/2014/main" val="2449740245"/>
                    </a:ext>
                  </a:extLst>
                </a:gridCol>
              </a:tblGrid>
              <a:tr h="378352">
                <a:tc rowSpan="2">
                  <a:txBody>
                    <a:bodyPr/>
                    <a:lstStyle/>
                    <a:p>
                      <a:r>
                        <a:rPr lang="en-US" sz="1600" b="1" dirty="0"/>
                        <a:t>OUTPUTS</a:t>
                      </a:r>
                      <a:endParaRPr lang="en-ZA" sz="1600" b="1" dirty="0"/>
                    </a:p>
                  </a:txBody>
                  <a:tcPr>
                    <a:solidFill>
                      <a:schemeClr val="accent4">
                        <a:lumMod val="75000"/>
                      </a:schemeClr>
                    </a:solidFill>
                  </a:tcPr>
                </a:tc>
                <a:tc rowSpan="2">
                  <a:txBody>
                    <a:bodyPr/>
                    <a:lstStyle/>
                    <a:p>
                      <a:r>
                        <a:rPr lang="en-US" sz="1600" b="1" dirty="0"/>
                        <a:t>OUTPUT INDICATOR </a:t>
                      </a:r>
                      <a:endParaRPr lang="en-ZA" sz="16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1" dirty="0"/>
                        <a:t>MTEF TARGETS</a:t>
                      </a:r>
                      <a:endParaRPr lang="en-ZA" sz="1600" b="1" dirty="0"/>
                    </a:p>
                  </a:txBody>
                  <a:tcPr>
                    <a:solidFill>
                      <a:schemeClr val="accent4">
                        <a:lumMod val="75000"/>
                      </a:schemeClr>
                    </a:solidFill>
                  </a:tcPr>
                </a:tc>
                <a:tc hMerge="1">
                  <a:txBody>
                    <a:bodyPr/>
                    <a:lstStyle/>
                    <a:p>
                      <a:endParaRPr lang="en-ZA" b="1" dirty="0"/>
                    </a:p>
                  </a:txBody>
                  <a:tcPr/>
                </a:tc>
                <a:tc hMerge="1">
                  <a:txBody>
                    <a:bodyPr/>
                    <a:lstStyle/>
                    <a:p>
                      <a:endParaRPr lang="en-ZA" b="1" dirty="0"/>
                    </a:p>
                  </a:txBody>
                  <a:tcPr/>
                </a:tc>
                <a:extLst>
                  <a:ext uri="{0D108BD9-81ED-4DB2-BD59-A6C34878D82A}">
                    <a16:rowId xmlns:a16="http://schemas.microsoft.com/office/drawing/2014/main" val="4254649168"/>
                  </a:ext>
                </a:extLst>
              </a:tr>
              <a:tr h="378352">
                <a:tc vMerge="1">
                  <a:txBody>
                    <a:bodyPr/>
                    <a:lstStyle/>
                    <a:p>
                      <a:endParaRPr lang="en-ZA" b="1" dirty="0"/>
                    </a:p>
                  </a:txBody>
                  <a:tcPr/>
                </a:tc>
                <a:tc vMerge="1">
                  <a:txBody>
                    <a:bodyPr/>
                    <a:lstStyle/>
                    <a:p>
                      <a:endParaRPr lang="en-ZA" b="1"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2022/23</a:t>
                      </a:r>
                      <a:endParaRPr lang="en-ZA" sz="1600" b="1" dirty="0"/>
                    </a:p>
                  </a:txBody>
                  <a:tcPr>
                    <a:solidFill>
                      <a:schemeClr val="accent4">
                        <a:lumMod val="75000"/>
                      </a:schemeClr>
                    </a:solidFill>
                  </a:tcPr>
                </a:tc>
                <a:tc>
                  <a:txBody>
                    <a:bodyPr/>
                    <a:lstStyle/>
                    <a:p>
                      <a:r>
                        <a:rPr lang="en-US" sz="1600" b="1" dirty="0"/>
                        <a:t>2023/24</a:t>
                      </a:r>
                      <a:endParaRPr lang="en-ZA" sz="1600" b="1" dirty="0"/>
                    </a:p>
                  </a:txBody>
                  <a:tcPr>
                    <a:solidFill>
                      <a:schemeClr val="accent4">
                        <a:lumMod val="75000"/>
                      </a:schemeClr>
                    </a:solidFill>
                  </a:tcPr>
                </a:tc>
                <a:tc>
                  <a:txBody>
                    <a:bodyPr/>
                    <a:lstStyle/>
                    <a:p>
                      <a:r>
                        <a:rPr lang="en-US" sz="1600" b="1" dirty="0"/>
                        <a:t>2024/25</a:t>
                      </a:r>
                      <a:endParaRPr lang="en-ZA" sz="1600" b="1" dirty="0"/>
                    </a:p>
                  </a:txBody>
                  <a:tcPr>
                    <a:solidFill>
                      <a:schemeClr val="accent4">
                        <a:lumMod val="75000"/>
                      </a:schemeClr>
                    </a:solidFill>
                  </a:tcPr>
                </a:tc>
                <a:extLst>
                  <a:ext uri="{0D108BD9-81ED-4DB2-BD59-A6C34878D82A}">
                    <a16:rowId xmlns:a16="http://schemas.microsoft.com/office/drawing/2014/main" val="1254633973"/>
                  </a:ext>
                </a:extLst>
              </a:tr>
              <a:tr h="1786494">
                <a:tc>
                  <a:txBody>
                    <a:bodyPr/>
                    <a:lstStyle/>
                    <a:p>
                      <a:pPr marL="0" marR="5334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Implemented Government Wide Sector Strategy for the Employment of Social Service Professionals</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6985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Government Wide Sector Strategy for the Employment of Social Service Professionals approved</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229235"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Submit the Government Wide Sector Strategy for the Employment of Social Service Professionals to Cabinet</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229235"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Government Wide Sector Strategy for the Employment of Social Service Professionals approved by Cabinet</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p>
                      <a:pPr marL="0" marR="229235"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 </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229235"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Calibri" panose="020F0502020204030204" pitchFamily="34" charset="0"/>
                          <a:cs typeface="Calibri" panose="020F0502020204030204" pitchFamily="34" charset="0"/>
                        </a:rPr>
                        <a:t>Implementation of the Government Wide Sector Strategy for the Employment of Social Service Professionals</a:t>
                      </a:r>
                      <a:endParaRPr lang="en-ZA" sz="16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2691643798"/>
                  </a:ext>
                </a:extLst>
              </a:tr>
            </a:tbl>
          </a:graphicData>
        </a:graphic>
      </p:graphicFrame>
    </p:spTree>
    <p:extLst>
      <p:ext uri="{BB962C8B-B14F-4D97-AF65-F5344CB8AC3E}">
        <p14:creationId xmlns:p14="http://schemas.microsoft.com/office/powerpoint/2010/main" val="178565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E9EC7-06C7-47DA-930E-7EBFAAC38F0C}"/>
              </a:ext>
            </a:extLst>
          </p:cNvPr>
          <p:cNvSpPr>
            <a:spLocks noGrp="1"/>
          </p:cNvSpPr>
          <p:nvPr>
            <p:ph type="title"/>
          </p:nvPr>
        </p:nvSpPr>
        <p:spPr>
          <a:xfrm>
            <a:off x="2414353" y="96257"/>
            <a:ext cx="9334824" cy="609600"/>
          </a:xfrm>
        </p:spPr>
        <p:txBody>
          <a:bodyPr>
            <a:noAutofit/>
          </a:bodyPr>
          <a:lstStyle/>
          <a:p>
            <a:pPr algn="ctr"/>
            <a:r>
              <a:rPr lang="en-US" sz="2800" b="1" dirty="0">
                <a:latin typeface="Arial Black" panose="020B0A04020102020204" pitchFamily="34" charset="0"/>
              </a:rPr>
              <a:t>Contextual Analysis</a:t>
            </a:r>
            <a:br>
              <a:rPr lang="en-US" sz="2800" b="1" dirty="0">
                <a:latin typeface="Arial Black" panose="020B0A04020102020204" pitchFamily="34" charset="0"/>
              </a:rPr>
            </a:br>
            <a:endParaRPr lang="en-ZA" sz="2800"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04241F77-0B63-46B1-B507-6CE6BA1C8C1A}"/>
              </a:ext>
            </a:extLst>
          </p:cNvPr>
          <p:cNvSpPr>
            <a:spLocks noGrp="1"/>
          </p:cNvSpPr>
          <p:nvPr>
            <p:ph idx="1"/>
          </p:nvPr>
        </p:nvSpPr>
        <p:spPr>
          <a:xfrm>
            <a:off x="214915" y="433347"/>
            <a:ext cx="11977085" cy="5979384"/>
          </a:xfrm>
        </p:spPr>
        <p:txBody>
          <a:bodyPr>
            <a:noAutofit/>
          </a:bodyPr>
          <a:lstStyle/>
          <a:p>
            <a:pPr marL="342900" lvl="1" indent="-342900" algn="just"/>
            <a:r>
              <a:rPr lang="en-GB" sz="1500" dirty="0"/>
              <a:t>DSD tabled the </a:t>
            </a:r>
            <a:r>
              <a:rPr lang="en-US" sz="1500" dirty="0"/>
              <a:t>tabled the Annual Performance Plan (APP) 2022/2023 on the 9</a:t>
            </a:r>
            <a:r>
              <a:rPr lang="en-US" sz="1500" baseline="30000" dirty="0"/>
              <a:t>th</a:t>
            </a:r>
            <a:r>
              <a:rPr lang="en-US" sz="1500" dirty="0"/>
              <a:t> of March 2022 in Parliament.</a:t>
            </a:r>
            <a:endParaRPr lang="en-GB" sz="1500" dirty="0"/>
          </a:p>
          <a:p>
            <a:pPr marL="342900" lvl="1" indent="-342900" algn="just"/>
            <a:r>
              <a:rPr lang="en-GB" sz="1500" dirty="0"/>
              <a:t>The APP development journey is anchored on Government-Wide Planning Frameworks as well as our commitment to Re-Invent the DSD Sector and Portfolio.</a:t>
            </a:r>
          </a:p>
          <a:p>
            <a:pPr marL="342900" lvl="1" indent="-342900" algn="just"/>
            <a:r>
              <a:rPr lang="en-GB" sz="1500" dirty="0"/>
              <a:t>By adopting a Results Based Approach to our planning during this MTSF period, our performance has significantly improved and so is the impact we are making in improving the quality of life our people.</a:t>
            </a:r>
          </a:p>
          <a:p>
            <a:pPr marL="342900" lvl="1" indent="-342900" algn="just"/>
            <a:r>
              <a:rPr lang="en-GB" sz="1500" dirty="0"/>
              <a:t>The DSD sector adopted a new mantra for the financial year: “Building cohesive, resilient families and communities by investing in people to reduce poverty and vulnerability to create sustainable livelihoods” </a:t>
            </a:r>
          </a:p>
          <a:p>
            <a:pPr marL="342900" lvl="1" indent="-342900" algn="just"/>
            <a:r>
              <a:rPr lang="en-GB" sz="1500" dirty="0"/>
              <a:t>The re-invented DSD was based on the development of the transformation wheel against which each output indicator was evaluated for integration.</a:t>
            </a:r>
          </a:p>
          <a:p>
            <a:pPr marL="342900" lvl="1" indent="-342900" algn="just"/>
            <a:r>
              <a:rPr lang="en-GB" sz="1500" dirty="0"/>
              <a:t>DSD hosted Imvuselelo Roundtable Dialogues with government departments, provinces, NGOs and private sector with focussed engagements on structured themes. This was followed by DSD Sector Imvuselelo hosted by the Minister and attended by MECs and HODs for Social Development and other stakeholders.</a:t>
            </a:r>
          </a:p>
          <a:p>
            <a:pPr marL="342900" lvl="1" indent="-342900" algn="just"/>
            <a:r>
              <a:rPr lang="en-GB" sz="1500" dirty="0"/>
              <a:t>We have engaged the sector and planned together, as the DSD Portfolio as well as ensured that all sector draft APPs 2022/2023 were aligned and submitted to their respective authorities in line with government and sectoral priorities.</a:t>
            </a:r>
          </a:p>
          <a:p>
            <a:pPr marL="342900" lvl="1" indent="-342900" algn="just"/>
            <a:r>
              <a:rPr lang="en-GB" sz="1500" dirty="0"/>
              <a:t>DSD submitted draft APP to DPME, National Treasury and DWYPD in October 2021 and to AGSA in January 2022 for review and audit respectively. DSD engaged and responded to address the issues raised, which has improved the quality of APP.</a:t>
            </a:r>
          </a:p>
          <a:p>
            <a:pPr marL="342900" lvl="1" indent="-342900" algn="just"/>
            <a:r>
              <a:rPr lang="en-GB" sz="1500" dirty="0"/>
              <a:t>DSD was on the initial submission of Draft APP in October 2021 rated amongst top 6 out of 40 national departments on the overall quality of its APP in line with all planning frameworks.</a:t>
            </a:r>
          </a:p>
          <a:p>
            <a:pPr marL="342900" lvl="1" indent="-342900" algn="just"/>
            <a:r>
              <a:rPr lang="en-GB" sz="1500" dirty="0"/>
              <a:t>This APP is aligned to the MTSF, National Annual Strategic Plan (NASP), Executive Performance Agreement (EPA), Sector Priorities, Strategic Plan, SONA, Economic Reconstruction and Recovery Plan (ERRP), BRRR and .  </a:t>
            </a:r>
          </a:p>
        </p:txBody>
      </p:sp>
      <p:sp>
        <p:nvSpPr>
          <p:cNvPr id="5"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2</a:t>
            </a:r>
          </a:p>
        </p:txBody>
      </p:sp>
    </p:spTree>
    <p:extLst>
      <p:ext uri="{BB962C8B-B14F-4D97-AF65-F5344CB8AC3E}">
        <p14:creationId xmlns:p14="http://schemas.microsoft.com/office/powerpoint/2010/main" val="3830273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90" y="-89134"/>
            <a:ext cx="11970328" cy="558509"/>
          </a:xfrm>
        </p:spPr>
        <p:txBody>
          <a:bodyPr/>
          <a:lstStyle/>
          <a:p>
            <a:pPr algn="ctr"/>
            <a:r>
              <a:rPr lang="en-US" b="1" dirty="0">
                <a:latin typeface="Arial Black" panose="020B0A04020102020204" pitchFamily="34" charset="0"/>
              </a:rPr>
              <a:t>LEGAL SERVICES</a:t>
            </a:r>
            <a:endParaRPr lang="en-ZA" b="1" dirty="0">
              <a:latin typeface="Arial Black" panose="020B0A04020102020204" pitchFamily="34" charset="0"/>
            </a:endParaRPr>
          </a:p>
        </p:txBody>
      </p:sp>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20</a:t>
            </a:r>
          </a:p>
        </p:txBody>
      </p:sp>
      <p:graphicFrame>
        <p:nvGraphicFramePr>
          <p:cNvPr id="5" name="Table 4"/>
          <p:cNvGraphicFramePr>
            <a:graphicFrameLocks noGrp="1"/>
          </p:cNvGraphicFramePr>
          <p:nvPr>
            <p:extLst>
              <p:ext uri="{D42A27DB-BD31-4B8C-83A1-F6EECF244321}">
                <p14:modId xmlns:p14="http://schemas.microsoft.com/office/powerpoint/2010/main" val="4136838564"/>
              </p:ext>
            </p:extLst>
          </p:nvPr>
        </p:nvGraphicFramePr>
        <p:xfrm>
          <a:off x="157018" y="318012"/>
          <a:ext cx="12034982" cy="5039555"/>
        </p:xfrm>
        <a:graphic>
          <a:graphicData uri="http://schemas.openxmlformats.org/drawingml/2006/table">
            <a:tbl>
              <a:tblPr firstRow="1" bandRow="1">
                <a:tableStyleId>{5940675A-B579-460E-94D1-54222C63F5DA}</a:tableStyleId>
              </a:tblPr>
              <a:tblGrid>
                <a:gridCol w="1957733">
                  <a:extLst>
                    <a:ext uri="{9D8B030D-6E8A-4147-A177-3AD203B41FA5}">
                      <a16:colId xmlns:a16="http://schemas.microsoft.com/office/drawing/2014/main" val="2551858274"/>
                    </a:ext>
                  </a:extLst>
                </a:gridCol>
                <a:gridCol w="2589855">
                  <a:extLst>
                    <a:ext uri="{9D8B030D-6E8A-4147-A177-3AD203B41FA5}">
                      <a16:colId xmlns:a16="http://schemas.microsoft.com/office/drawing/2014/main" val="3340019854"/>
                    </a:ext>
                  </a:extLst>
                </a:gridCol>
                <a:gridCol w="2536797">
                  <a:extLst>
                    <a:ext uri="{9D8B030D-6E8A-4147-A177-3AD203B41FA5}">
                      <a16:colId xmlns:a16="http://schemas.microsoft.com/office/drawing/2014/main" val="3782896356"/>
                    </a:ext>
                  </a:extLst>
                </a:gridCol>
                <a:gridCol w="2617514">
                  <a:extLst>
                    <a:ext uri="{9D8B030D-6E8A-4147-A177-3AD203B41FA5}">
                      <a16:colId xmlns:a16="http://schemas.microsoft.com/office/drawing/2014/main" val="3695207957"/>
                    </a:ext>
                  </a:extLst>
                </a:gridCol>
                <a:gridCol w="2333083">
                  <a:extLst>
                    <a:ext uri="{9D8B030D-6E8A-4147-A177-3AD203B41FA5}">
                      <a16:colId xmlns:a16="http://schemas.microsoft.com/office/drawing/2014/main" val="1197448118"/>
                    </a:ext>
                  </a:extLst>
                </a:gridCol>
              </a:tblGrid>
              <a:tr h="453786">
                <a:tc rowSpan="2">
                  <a:txBody>
                    <a:bodyPr/>
                    <a:lstStyle/>
                    <a:p>
                      <a:r>
                        <a:rPr lang="en-US" b="1" dirty="0"/>
                        <a:t>OUTPUTS</a:t>
                      </a:r>
                      <a:endParaRPr lang="en-ZA" b="1" dirty="0"/>
                    </a:p>
                  </a:txBody>
                  <a:tcPr marL="79301" marR="79301">
                    <a:solidFill>
                      <a:srgbClr val="BF9000"/>
                    </a:solidFill>
                  </a:tcPr>
                </a:tc>
                <a:tc rowSpan="2">
                  <a:txBody>
                    <a:bodyPr/>
                    <a:lstStyle/>
                    <a:p>
                      <a:r>
                        <a:rPr lang="en-US" b="1" dirty="0"/>
                        <a:t>OUTPUT INDICATOR </a:t>
                      </a:r>
                      <a:endParaRPr lang="en-ZA" b="1" dirty="0"/>
                    </a:p>
                  </a:txBody>
                  <a:tcPr marL="79301" marR="79301">
                    <a:solidFill>
                      <a:srgbClr val="BF9000"/>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b="1" dirty="0"/>
                        <a:t>MTEF TARGET </a:t>
                      </a:r>
                      <a:endParaRPr lang="en-ZA" b="1" dirty="0"/>
                    </a:p>
                  </a:txBody>
                  <a:tcPr marL="79301" marR="79301">
                    <a:solidFill>
                      <a:srgbClr val="BF9000"/>
                    </a:solidFill>
                  </a:tcPr>
                </a:tc>
                <a:tc hMerge="1">
                  <a:txBody>
                    <a:bodyPr/>
                    <a:lstStyle/>
                    <a:p>
                      <a:endParaRPr lang="en-ZA" b="1" dirty="0"/>
                    </a:p>
                  </a:txBody>
                  <a:tcPr/>
                </a:tc>
                <a:tc hMerge="1">
                  <a:txBody>
                    <a:bodyPr/>
                    <a:lstStyle/>
                    <a:p>
                      <a:endParaRPr lang="en-ZA" b="1" dirty="0"/>
                    </a:p>
                  </a:txBody>
                  <a:tcPr/>
                </a:tc>
                <a:extLst>
                  <a:ext uri="{0D108BD9-81ED-4DB2-BD59-A6C34878D82A}">
                    <a16:rowId xmlns:a16="http://schemas.microsoft.com/office/drawing/2014/main" val="59707275"/>
                  </a:ext>
                </a:extLst>
              </a:tr>
              <a:tr h="293394">
                <a:tc vMerge="1">
                  <a:txBody>
                    <a:bodyPr/>
                    <a:lstStyle/>
                    <a:p>
                      <a:pPr marL="0" algn="l" defTabSz="685800" rtl="0" eaLnBrk="1" latinLnBrk="0" hangingPunct="1">
                        <a:lnSpc>
                          <a:spcPct val="106000"/>
                        </a:lnSpc>
                        <a:spcAft>
                          <a:spcPts val="0"/>
                        </a:spcAft>
                      </a:pP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59476" marR="59476" marT="0" marB="0"/>
                </a:tc>
                <a:tc vMerge="1">
                  <a:txBody>
                    <a:bodyPr/>
                    <a:lstStyle/>
                    <a:p>
                      <a:pPr marL="0" algn="l" defTabSz="685800" rtl="0" eaLnBrk="1" latinLnBrk="0" hangingPunct="1">
                        <a:lnSpc>
                          <a:spcPct val="106000"/>
                        </a:lnSpc>
                        <a:spcAft>
                          <a:spcPts val="0"/>
                        </a:spcAft>
                      </a:pP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59476" marR="59476"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a:t>2022/23</a:t>
                      </a:r>
                      <a:endParaRPr lang="en-ZA" b="1" dirty="0"/>
                    </a:p>
                  </a:txBody>
                  <a:tcPr>
                    <a:solidFill>
                      <a:srgbClr val="BF9000"/>
                    </a:solidFill>
                  </a:tcPr>
                </a:tc>
                <a:tc>
                  <a:txBody>
                    <a:bodyPr/>
                    <a:lstStyle/>
                    <a:p>
                      <a:r>
                        <a:rPr lang="en-US" b="1" dirty="0"/>
                        <a:t>2023/24</a:t>
                      </a:r>
                      <a:endParaRPr lang="en-ZA" b="1" dirty="0"/>
                    </a:p>
                  </a:txBody>
                  <a:tcPr>
                    <a:solidFill>
                      <a:srgbClr val="BF9000"/>
                    </a:solidFill>
                  </a:tcPr>
                </a:tc>
                <a:tc>
                  <a:txBody>
                    <a:bodyPr/>
                    <a:lstStyle/>
                    <a:p>
                      <a:r>
                        <a:rPr lang="en-US" b="1" dirty="0"/>
                        <a:t>2024/25</a:t>
                      </a:r>
                      <a:endParaRPr lang="en-ZA" b="1" dirty="0"/>
                    </a:p>
                  </a:txBody>
                  <a:tcPr>
                    <a:solidFill>
                      <a:srgbClr val="BF9000"/>
                    </a:solidFill>
                  </a:tcPr>
                </a:tc>
                <a:extLst>
                  <a:ext uri="{0D108BD9-81ED-4DB2-BD59-A6C34878D82A}">
                    <a16:rowId xmlns:a16="http://schemas.microsoft.com/office/drawing/2014/main" val="91596951"/>
                  </a:ext>
                </a:extLst>
              </a:tr>
              <a:tr h="560151">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Draft </a:t>
                      </a:r>
                      <a:r>
                        <a:rPr lang="en-US" sz="1350" i="0" u="none" kern="1200" dirty="0" err="1">
                          <a:solidFill>
                            <a:schemeClr val="tx1"/>
                          </a:solidFill>
                          <a:effectLst/>
                          <a:latin typeface="+mn-lt"/>
                          <a:ea typeface="Calibri" panose="020F0502020204030204" pitchFamily="34" charset="0"/>
                          <a:cs typeface="Calibri" panose="020F0502020204030204" pitchFamily="34" charset="0"/>
                        </a:rPr>
                        <a:t>SASSA</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Amendment Bill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err="1">
                          <a:solidFill>
                            <a:schemeClr val="tx1"/>
                          </a:solidFill>
                          <a:effectLst/>
                          <a:latin typeface="+mn-lt"/>
                          <a:ea typeface="Calibri" panose="020F0502020204030204" pitchFamily="34" charset="0"/>
                          <a:cs typeface="Calibri" panose="020F0502020204030204" pitchFamily="34" charset="0"/>
                        </a:rPr>
                        <a:t>SASSA</a:t>
                      </a:r>
                      <a:r>
                        <a:rPr lang="en-US" sz="1350" i="0" u="none" kern="1200" dirty="0">
                          <a:solidFill>
                            <a:schemeClr val="tx1"/>
                          </a:solidFill>
                          <a:effectLst/>
                          <a:latin typeface="+mn-lt"/>
                          <a:ea typeface="Calibri" panose="020F0502020204030204" pitchFamily="34" charset="0"/>
                          <a:cs typeface="Calibri" panose="020F0502020204030204" pitchFamily="34" charset="0"/>
                        </a:rPr>
                        <a:t> Act Amended</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Submit the Draft </a:t>
                      </a:r>
                      <a:r>
                        <a:rPr lang="en-US" sz="1350" i="0" u="none" kern="1200" dirty="0" err="1">
                          <a:solidFill>
                            <a:schemeClr val="tx1"/>
                          </a:solidFill>
                          <a:effectLst/>
                          <a:latin typeface="+mn-lt"/>
                          <a:ea typeface="Calibri" panose="020F0502020204030204" pitchFamily="34" charset="0"/>
                          <a:cs typeface="Calibri" panose="020F0502020204030204" pitchFamily="34" charset="0"/>
                        </a:rPr>
                        <a:t>SASSA</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Amendment Bill to Cabinet </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Table the Draft SASSA Amendment Bill to Parliament for approval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646130100"/>
                  </a:ext>
                </a:extLst>
              </a:tr>
              <a:tr h="861124">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Regulations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on the Children’s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Amendment Bill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Regulations on the Children’s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Amendment Bill published</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Draft Regulations on Children’s Amendment Bill submitted to the Minister for approval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Draft Regulations  for Children’s amendment Bill submitted to </a:t>
                      </a:r>
                      <a:r>
                        <a:rPr lang="en-US" sz="1350" i="0" u="none" kern="1200" dirty="0" err="1">
                          <a:solidFill>
                            <a:schemeClr val="tx1"/>
                          </a:solidFill>
                          <a:effectLst/>
                          <a:latin typeface="+mn-lt"/>
                          <a:ea typeface="Calibri" panose="020F0502020204030204" pitchFamily="34" charset="0"/>
                          <a:cs typeface="Calibri" panose="020F0502020204030204" pitchFamily="34" charset="0"/>
                        </a:rPr>
                        <a:t>FOSAD</a:t>
                      </a:r>
                      <a:r>
                        <a:rPr lang="en-US" sz="1350" i="0" u="none" kern="1200" dirty="0">
                          <a:solidFill>
                            <a:schemeClr val="tx1"/>
                          </a:solidFill>
                          <a:effectLst/>
                          <a:latin typeface="+mn-lt"/>
                          <a:ea typeface="Calibri" panose="020F0502020204030204" pitchFamily="34" charset="0"/>
                          <a:cs typeface="Calibri" panose="020F0502020204030204" pitchFamily="34" charset="0"/>
                        </a:rPr>
                        <a:t> for consideration</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Regulations for implementation published</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943558177"/>
                  </a:ext>
                </a:extLst>
              </a:tr>
              <a:tr h="645843">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Draft Social Development Bill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Draft Social Development Bill approved </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Refine and validate the Draft Social Development Bill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Present the Draft Social Development Bill to Sector Structures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Present the Draft Social Development Bill to Cabinet for approval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317759733"/>
                  </a:ext>
                </a:extLst>
              </a:tr>
              <a:tr h="645843">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Regulations for Older Persons Amendment Bill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Regulations    for Older Persons Amendment Bill approved </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Draft regulations on Older Persons Amendment Bill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Consultations conducted on</a:t>
                      </a:r>
                    </a:p>
                    <a:p>
                      <a:r>
                        <a:rPr lang="en-ZA" sz="1350" b="0" i="0" u="none" strike="noStrike" kern="1200" baseline="0" dirty="0">
                          <a:solidFill>
                            <a:schemeClr val="tx1"/>
                          </a:solidFill>
                          <a:latin typeface="+mn-lt"/>
                          <a:ea typeface="+mn-ea"/>
                          <a:cs typeface="+mn-cs"/>
                        </a:rPr>
                        <a:t>Regulations on Older Persons</a:t>
                      </a:r>
                    </a:p>
                    <a:p>
                      <a:r>
                        <a:rPr lang="en-ZA" sz="1350" b="0" i="0" u="none" strike="noStrike" kern="1200" baseline="0" dirty="0">
                          <a:solidFill>
                            <a:schemeClr val="tx1"/>
                          </a:solidFill>
                          <a:latin typeface="+mn-lt"/>
                          <a:ea typeface="+mn-ea"/>
                          <a:cs typeface="+mn-cs"/>
                        </a:rPr>
                        <a:t>Amendment Bill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Submit Regulations on Older</a:t>
                      </a:r>
                    </a:p>
                    <a:p>
                      <a:r>
                        <a:rPr lang="en-ZA" sz="1350" b="0" i="0" u="none" strike="noStrike" kern="1200" baseline="0" dirty="0">
                          <a:solidFill>
                            <a:schemeClr val="tx1"/>
                          </a:solidFill>
                          <a:latin typeface="+mn-lt"/>
                          <a:ea typeface="+mn-ea"/>
                          <a:cs typeface="+mn-cs"/>
                        </a:rPr>
                        <a:t>Persons Amendment</a:t>
                      </a:r>
                    </a:p>
                    <a:p>
                      <a:r>
                        <a:rPr lang="en-ZA" sz="1350" b="0" i="0" u="none" strike="noStrike" kern="1200" baseline="0" dirty="0">
                          <a:solidFill>
                            <a:schemeClr val="tx1"/>
                          </a:solidFill>
                          <a:latin typeface="+mn-lt"/>
                          <a:ea typeface="+mn-ea"/>
                          <a:cs typeface="+mn-cs"/>
                        </a:rPr>
                        <a:t>Bill to Minister for approval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515954749"/>
                  </a:ext>
                </a:extLst>
              </a:tr>
              <a:tr h="430562">
                <a:tc>
                  <a:txBody>
                    <a:bodyPr/>
                    <a:lstStyle/>
                    <a:p>
                      <a:pPr marL="0" marR="78740" algn="l" defTabSz="685800" rtl="0" eaLnBrk="1" latinLnBrk="0" hangingPunct="1">
                        <a:lnSpc>
                          <a:spcPct val="106000"/>
                        </a:lnSpc>
                        <a:spcBef>
                          <a:spcPts val="360"/>
                        </a:spcBef>
                        <a:spcAft>
                          <a:spcPts val="0"/>
                        </a:spcAft>
                      </a:pPr>
                      <a:r>
                        <a:rPr lang="en-US" sz="1350" i="0" u="none" kern="1200">
                          <a:solidFill>
                            <a:schemeClr val="tx1"/>
                          </a:solidFill>
                          <a:effectLst/>
                          <a:latin typeface="+mn-lt"/>
                          <a:ea typeface="Calibri" panose="020F0502020204030204" pitchFamily="34" charset="0"/>
                          <a:cs typeface="Calibri" panose="020F0502020204030204" pitchFamily="34" charset="0"/>
                        </a:rPr>
                        <a:t>Approved Victim Support Services Bill</a:t>
                      </a:r>
                      <a:endParaRPr lang="en-ZA" sz="1350" i="0" u="none" kern="120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a:solidFill>
                            <a:schemeClr val="tx1"/>
                          </a:solidFill>
                          <a:effectLst/>
                          <a:latin typeface="+mn-lt"/>
                          <a:ea typeface="Calibri" panose="020F0502020204030204" pitchFamily="34" charset="0"/>
                          <a:cs typeface="Calibri" panose="020F0502020204030204" pitchFamily="34" charset="0"/>
                        </a:rPr>
                        <a:t>Victim Support Services Bill approved</a:t>
                      </a:r>
                      <a:endParaRPr lang="en-ZA" sz="1350" i="0" u="none" kern="120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Submit the VSS Bill</a:t>
                      </a:r>
                    </a:p>
                    <a:p>
                      <a:r>
                        <a:rPr lang="en-ZA" sz="1350" b="0" i="0" u="none" strike="noStrike" kern="1200" baseline="0" dirty="0">
                          <a:solidFill>
                            <a:schemeClr val="tx1"/>
                          </a:solidFill>
                          <a:latin typeface="+mn-lt"/>
                          <a:ea typeface="+mn-ea"/>
                          <a:cs typeface="+mn-cs"/>
                        </a:rPr>
                        <a:t>to Cabinet for</a:t>
                      </a:r>
                    </a:p>
                    <a:p>
                      <a:r>
                        <a:rPr lang="en-ZA" sz="1350" b="0" i="0" u="none" strike="noStrike" kern="1200" baseline="0" dirty="0">
                          <a:solidFill>
                            <a:schemeClr val="tx1"/>
                          </a:solidFill>
                          <a:latin typeface="+mn-lt"/>
                          <a:ea typeface="+mn-ea"/>
                          <a:cs typeface="+mn-cs"/>
                        </a:rPr>
                        <a:t>approval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Table the VSS Bill to Parliament for approval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Facilitate the promulgation of the VSS Act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98845549"/>
                  </a:ext>
                </a:extLst>
              </a:tr>
              <a:tr h="480715">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Amended NDA  Act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NDA Act amended </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Produce a Draft Amendment NDA Bill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Submit NDA Amendment Bill to Cabinet for approval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Submit NDA Amendment</a:t>
                      </a:r>
                    </a:p>
                    <a:p>
                      <a:r>
                        <a:rPr lang="en-ZA" sz="1350" b="0" i="0" u="none" strike="noStrike" kern="1200" baseline="0" dirty="0">
                          <a:solidFill>
                            <a:schemeClr val="tx1"/>
                          </a:solidFill>
                          <a:latin typeface="+mn-lt"/>
                          <a:ea typeface="+mn-ea"/>
                          <a:cs typeface="+mn-cs"/>
                        </a:rPr>
                        <a:t>Bill to Parliament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891575970"/>
                  </a:ext>
                </a:extLst>
              </a:tr>
              <a:tr h="387415">
                <a:tc>
                  <a:txBody>
                    <a:bodyPr/>
                    <a:lstStyle/>
                    <a:p>
                      <a:pPr marL="0" marR="78740" algn="l" defTabSz="685800" rtl="0" eaLnBrk="1" latinLnBrk="0" hangingPunct="1">
                        <a:lnSpc>
                          <a:spcPct val="106000"/>
                        </a:lnSpc>
                        <a:spcBef>
                          <a:spcPts val="360"/>
                        </a:spcBef>
                        <a:spcAft>
                          <a:spcPts val="0"/>
                        </a:spcAft>
                      </a:pPr>
                      <a:r>
                        <a:rPr lang="en-US" sz="1350" i="0" u="none" kern="1200" dirty="0" err="1">
                          <a:solidFill>
                            <a:schemeClr val="tx1"/>
                          </a:solidFill>
                          <a:effectLst/>
                          <a:latin typeface="+mn-lt"/>
                          <a:ea typeface="Calibri" panose="020F0502020204030204" pitchFamily="34" charset="0"/>
                          <a:cs typeface="Calibri" panose="020F0502020204030204" pitchFamily="34" charset="0"/>
                        </a:rPr>
                        <a:t>NPO</a:t>
                      </a:r>
                      <a:r>
                        <a:rPr lang="en-US" sz="1350" i="0" u="none" kern="1200" dirty="0">
                          <a:solidFill>
                            <a:schemeClr val="tx1"/>
                          </a:solidFill>
                          <a:effectLst/>
                          <a:latin typeface="+mn-lt"/>
                          <a:ea typeface="Calibri" panose="020F0502020204030204" pitchFamily="34" charset="0"/>
                          <a:cs typeface="Calibri" panose="020F0502020204030204" pitchFamily="34" charset="0"/>
                        </a:rPr>
                        <a:t> Bill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err="1">
                          <a:solidFill>
                            <a:schemeClr val="tx1"/>
                          </a:solidFill>
                          <a:effectLst/>
                          <a:latin typeface="+mn-lt"/>
                          <a:ea typeface="Calibri" panose="020F0502020204030204" pitchFamily="34" charset="0"/>
                          <a:cs typeface="Calibri" panose="020F0502020204030204" pitchFamily="34" charset="0"/>
                        </a:rPr>
                        <a:t>NPO</a:t>
                      </a:r>
                      <a:r>
                        <a:rPr lang="en-US" sz="1350" i="0" u="none" kern="1200" dirty="0">
                          <a:solidFill>
                            <a:schemeClr val="tx1"/>
                          </a:solidFill>
                          <a:effectLst/>
                          <a:latin typeface="+mn-lt"/>
                          <a:ea typeface="Calibri" panose="020F0502020204030204" pitchFamily="34" charset="0"/>
                          <a:cs typeface="Calibri" panose="020F0502020204030204" pitchFamily="34" charset="0"/>
                        </a:rPr>
                        <a:t> Amendment  Bill approved</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Table </a:t>
                      </a:r>
                      <a:r>
                        <a:rPr lang="en-US" sz="1350" i="0" u="none" kern="1200" dirty="0" err="1">
                          <a:solidFill>
                            <a:schemeClr val="tx1"/>
                          </a:solidFill>
                          <a:effectLst/>
                          <a:latin typeface="+mn-lt"/>
                          <a:ea typeface="Calibri" panose="020F0502020204030204" pitchFamily="34" charset="0"/>
                          <a:cs typeface="Calibri" panose="020F0502020204030204" pitchFamily="34" charset="0"/>
                        </a:rPr>
                        <a:t>NPO</a:t>
                      </a:r>
                      <a:r>
                        <a:rPr lang="en-US" sz="1350" i="0" u="none" kern="1200" dirty="0">
                          <a:solidFill>
                            <a:schemeClr val="tx1"/>
                          </a:solidFill>
                          <a:effectLst/>
                          <a:latin typeface="+mn-lt"/>
                          <a:ea typeface="Calibri" panose="020F0502020204030204" pitchFamily="34" charset="0"/>
                          <a:cs typeface="Calibri" panose="020F0502020204030204" pitchFamily="34" charset="0"/>
                        </a:rPr>
                        <a:t> Amendment Bill to Cabinet/ Parliament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Implement </a:t>
                      </a:r>
                      <a:r>
                        <a:rPr lang="en-US" sz="1350" i="0" u="none" kern="1200" dirty="0" err="1">
                          <a:solidFill>
                            <a:schemeClr val="tx1"/>
                          </a:solidFill>
                          <a:effectLst/>
                          <a:latin typeface="+mn-lt"/>
                          <a:ea typeface="Calibri" panose="020F0502020204030204" pitchFamily="34" charset="0"/>
                          <a:cs typeface="Calibri" panose="020F0502020204030204" pitchFamily="34" charset="0"/>
                        </a:rPr>
                        <a:t>NPO</a:t>
                      </a:r>
                      <a:r>
                        <a:rPr lang="en-US" sz="1350" i="0" u="none" kern="1200" dirty="0">
                          <a:solidFill>
                            <a:schemeClr val="tx1"/>
                          </a:solidFill>
                          <a:effectLst/>
                          <a:latin typeface="+mn-lt"/>
                          <a:ea typeface="Calibri" panose="020F0502020204030204" pitchFamily="34" charset="0"/>
                          <a:cs typeface="Calibri" panose="020F0502020204030204" pitchFamily="34" charset="0"/>
                        </a:rPr>
                        <a:t> Amendment Act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Implement </a:t>
                      </a:r>
                      <a:r>
                        <a:rPr lang="en-US" sz="1350" i="0" u="none" kern="1200" dirty="0" err="1">
                          <a:solidFill>
                            <a:schemeClr val="tx1"/>
                          </a:solidFill>
                          <a:effectLst/>
                          <a:latin typeface="+mn-lt"/>
                          <a:ea typeface="Calibri" panose="020F0502020204030204" pitchFamily="34" charset="0"/>
                          <a:cs typeface="Calibri" panose="020F0502020204030204" pitchFamily="34" charset="0"/>
                        </a:rPr>
                        <a:t>NPO</a:t>
                      </a:r>
                      <a:r>
                        <a:rPr lang="en-US" sz="1350" i="0" u="none" kern="1200" dirty="0">
                          <a:solidFill>
                            <a:schemeClr val="tx1"/>
                          </a:solidFill>
                          <a:effectLst/>
                          <a:latin typeface="+mn-lt"/>
                          <a:ea typeface="Calibri" panose="020F0502020204030204" pitchFamily="34" charset="0"/>
                          <a:cs typeface="Calibri" panose="020F0502020204030204" pitchFamily="34" charset="0"/>
                        </a:rPr>
                        <a:t> Amendment Act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107220110"/>
                  </a:ext>
                </a:extLst>
              </a:tr>
            </a:tbl>
          </a:graphicData>
        </a:graphic>
      </p:graphicFrame>
    </p:spTree>
    <p:extLst>
      <p:ext uri="{BB962C8B-B14F-4D97-AF65-F5344CB8AC3E}">
        <p14:creationId xmlns:p14="http://schemas.microsoft.com/office/powerpoint/2010/main" val="3623715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D4E4-559D-47E2-9C1D-95B536BE647F}"/>
              </a:ext>
            </a:extLst>
          </p:cNvPr>
          <p:cNvSpPr>
            <a:spLocks noGrp="1"/>
          </p:cNvSpPr>
          <p:nvPr>
            <p:ph type="title"/>
          </p:nvPr>
        </p:nvSpPr>
        <p:spPr>
          <a:xfrm>
            <a:off x="838200" y="72520"/>
            <a:ext cx="10515600" cy="504290"/>
          </a:xfrm>
        </p:spPr>
        <p:txBody>
          <a:bodyPr/>
          <a:lstStyle/>
          <a:p>
            <a:pPr algn="ctr"/>
            <a:r>
              <a:rPr lang="en-US" dirty="0">
                <a:latin typeface="Arial Black" panose="020B0A04020102020204" pitchFamily="34" charset="0"/>
              </a:rPr>
              <a:t> </a:t>
            </a:r>
            <a:endParaRPr lang="en-ZA" dirty="0">
              <a:latin typeface="Arial Black" panose="020B0A04020102020204" pitchFamily="34" charset="0"/>
            </a:endParaRPr>
          </a:p>
        </p:txBody>
      </p:sp>
      <p:sp>
        <p:nvSpPr>
          <p:cNvPr id="4"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b="1" dirty="0">
              <a:solidFill>
                <a:prstClr val="black"/>
              </a:solidFill>
              <a:latin typeface="Arial" panose="020B0604020202020204"/>
            </a:endParaRPr>
          </a:p>
        </p:txBody>
      </p:sp>
      <p:sp>
        <p:nvSpPr>
          <p:cNvPr id="3" name="Content Placeholder 2"/>
          <p:cNvSpPr>
            <a:spLocks noGrp="1"/>
          </p:cNvSpPr>
          <p:nvPr>
            <p:ph idx="1"/>
          </p:nvPr>
        </p:nvSpPr>
        <p:spPr>
          <a:xfrm>
            <a:off x="838200" y="1825625"/>
            <a:ext cx="10515600" cy="908339"/>
          </a:xfrm>
        </p:spPr>
        <p:txBody>
          <a:bodyPr>
            <a:normAutofit/>
          </a:bodyPr>
          <a:lstStyle/>
          <a:p>
            <a:pPr marL="0" indent="0" algn="ctr">
              <a:buNone/>
            </a:pPr>
            <a:r>
              <a:rPr lang="en-ZA" sz="3200" b="1" dirty="0">
                <a:latin typeface="Arial Black" panose="020B0A04020102020204" pitchFamily="34" charset="0"/>
              </a:rPr>
              <a:t>PROGRAMME 2: SOCIAL ASSISTANCE</a:t>
            </a:r>
          </a:p>
        </p:txBody>
      </p:sp>
      <p:sp>
        <p:nvSpPr>
          <p:cNvPr id="5" name="Slide Number Placeholder 2">
            <a:extLst>
              <a:ext uri="{FF2B5EF4-FFF2-40B4-BE49-F238E27FC236}">
                <a16:creationId xmlns:a16="http://schemas.microsoft.com/office/drawing/2014/main" id="{7801932A-EF73-4EFC-BC82-28D460C9D155}"/>
              </a:ext>
            </a:extLst>
          </p:cNvPr>
          <p:cNvSpPr txBox="1">
            <a:spLocks/>
          </p:cNvSpPr>
          <p:nvPr/>
        </p:nvSpPr>
        <p:spPr>
          <a:xfrm>
            <a:off x="4637824" y="6156340"/>
            <a:ext cx="2133600"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21</a:t>
            </a:r>
          </a:p>
        </p:txBody>
      </p:sp>
    </p:spTree>
    <p:extLst>
      <p:ext uri="{BB962C8B-B14F-4D97-AF65-F5344CB8AC3E}">
        <p14:creationId xmlns:p14="http://schemas.microsoft.com/office/powerpoint/2010/main" val="3022642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D4E4-559D-47E2-9C1D-95B536BE647F}"/>
              </a:ext>
            </a:extLst>
          </p:cNvPr>
          <p:cNvSpPr>
            <a:spLocks noGrp="1"/>
          </p:cNvSpPr>
          <p:nvPr>
            <p:ph type="title"/>
          </p:nvPr>
        </p:nvSpPr>
        <p:spPr>
          <a:xfrm>
            <a:off x="699655" y="415638"/>
            <a:ext cx="10515600" cy="512064"/>
          </a:xfrm>
        </p:spPr>
        <p:txBody>
          <a:bodyPr>
            <a:noAutofit/>
          </a:bodyPr>
          <a:lstStyle/>
          <a:p>
            <a:pPr algn="ctr"/>
            <a:r>
              <a:rPr lang="en-US" sz="4000" dirty="0">
                <a:latin typeface="Arial Black" panose="020B0A04020102020204" pitchFamily="34" charset="0"/>
              </a:rPr>
              <a:t>SOCIAL ASSISTANCE</a:t>
            </a:r>
            <a:endParaRPr lang="en-ZA" sz="4000" dirty="0">
              <a:latin typeface="Arial Black" panose="020B0A04020102020204" pitchFamily="34" charset="0"/>
            </a:endParaRPr>
          </a:p>
        </p:txBody>
      </p:sp>
      <p:graphicFrame>
        <p:nvGraphicFramePr>
          <p:cNvPr id="7" name="Content Placeholder 6">
            <a:extLst>
              <a:ext uri="{FF2B5EF4-FFF2-40B4-BE49-F238E27FC236}">
                <a16:creationId xmlns:a16="http://schemas.microsoft.com/office/drawing/2014/main" id="{157F6650-EB0E-4D0C-8246-D554E9D49FE8}"/>
              </a:ext>
            </a:extLst>
          </p:cNvPr>
          <p:cNvGraphicFramePr>
            <a:graphicFrameLocks noGrp="1"/>
          </p:cNvGraphicFramePr>
          <p:nvPr>
            <p:ph idx="1"/>
            <p:extLst>
              <p:ext uri="{D42A27DB-BD31-4B8C-83A1-F6EECF244321}">
                <p14:modId xmlns:p14="http://schemas.microsoft.com/office/powerpoint/2010/main" val="1649700814"/>
              </p:ext>
            </p:extLst>
          </p:nvPr>
        </p:nvGraphicFramePr>
        <p:xfrm>
          <a:off x="137160" y="1436533"/>
          <a:ext cx="12054840" cy="3081973"/>
        </p:xfrm>
        <a:graphic>
          <a:graphicData uri="http://schemas.openxmlformats.org/drawingml/2006/table">
            <a:tbl>
              <a:tblPr firstRow="1" bandRow="1">
                <a:tableStyleId>{5940675A-B579-460E-94D1-54222C63F5DA}</a:tableStyleId>
              </a:tblPr>
              <a:tblGrid>
                <a:gridCol w="2916936">
                  <a:extLst>
                    <a:ext uri="{9D8B030D-6E8A-4147-A177-3AD203B41FA5}">
                      <a16:colId xmlns:a16="http://schemas.microsoft.com/office/drawing/2014/main" val="2604264528"/>
                    </a:ext>
                  </a:extLst>
                </a:gridCol>
                <a:gridCol w="2709395">
                  <a:extLst>
                    <a:ext uri="{9D8B030D-6E8A-4147-A177-3AD203B41FA5}">
                      <a16:colId xmlns:a16="http://schemas.microsoft.com/office/drawing/2014/main" val="3706289916"/>
                    </a:ext>
                  </a:extLst>
                </a:gridCol>
                <a:gridCol w="2216727">
                  <a:extLst>
                    <a:ext uri="{9D8B030D-6E8A-4147-A177-3AD203B41FA5}">
                      <a16:colId xmlns:a16="http://schemas.microsoft.com/office/drawing/2014/main" val="271842850"/>
                    </a:ext>
                  </a:extLst>
                </a:gridCol>
                <a:gridCol w="2142837">
                  <a:extLst>
                    <a:ext uri="{9D8B030D-6E8A-4147-A177-3AD203B41FA5}">
                      <a16:colId xmlns:a16="http://schemas.microsoft.com/office/drawing/2014/main" val="3464199445"/>
                    </a:ext>
                  </a:extLst>
                </a:gridCol>
                <a:gridCol w="2068945">
                  <a:extLst>
                    <a:ext uri="{9D8B030D-6E8A-4147-A177-3AD203B41FA5}">
                      <a16:colId xmlns:a16="http://schemas.microsoft.com/office/drawing/2014/main" val="538043847"/>
                    </a:ext>
                  </a:extLst>
                </a:gridCol>
              </a:tblGrid>
              <a:tr h="370840">
                <a:tc rowSpan="2">
                  <a:txBody>
                    <a:bodyPr/>
                    <a:lstStyle/>
                    <a:p>
                      <a:r>
                        <a:rPr lang="en-US" sz="2000" b="1" dirty="0"/>
                        <a:t>OUTPUTS</a:t>
                      </a:r>
                      <a:endParaRPr lang="en-ZA" sz="2000" b="1" dirty="0"/>
                    </a:p>
                  </a:txBody>
                  <a:tcPr>
                    <a:solidFill>
                      <a:schemeClr val="accent4">
                        <a:lumMod val="75000"/>
                      </a:schemeClr>
                    </a:solidFill>
                  </a:tcPr>
                </a:tc>
                <a:tc rowSpan="2">
                  <a:txBody>
                    <a:bodyPr/>
                    <a:lstStyle/>
                    <a:p>
                      <a:r>
                        <a:rPr lang="en-US" sz="2000" b="1" dirty="0"/>
                        <a:t>OUTPUT INDICATOR </a:t>
                      </a:r>
                      <a:endParaRPr lang="en-ZA" sz="20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t>MTEF TARGETS</a:t>
                      </a:r>
                      <a:endParaRPr lang="en-ZA" sz="2000" b="1" dirty="0"/>
                    </a:p>
                  </a:txBody>
                  <a:tcPr>
                    <a:solidFill>
                      <a:schemeClr val="accent4">
                        <a:lumMod val="75000"/>
                      </a:schemeClr>
                    </a:solidFill>
                  </a:tcPr>
                </a:tc>
                <a:tc hMerge="1">
                  <a:txBody>
                    <a:bodyPr/>
                    <a:lstStyle/>
                    <a:p>
                      <a:endParaRPr lang="en-ZA" b="1" dirty="0"/>
                    </a:p>
                  </a:txBody>
                  <a:tcPr/>
                </a:tc>
                <a:tc hMerge="1">
                  <a:txBody>
                    <a:bodyPr/>
                    <a:lstStyle/>
                    <a:p>
                      <a:endParaRPr lang="en-ZA" b="1" dirty="0"/>
                    </a:p>
                  </a:txBody>
                  <a:tcPr/>
                </a:tc>
                <a:extLst>
                  <a:ext uri="{0D108BD9-81ED-4DB2-BD59-A6C34878D82A}">
                    <a16:rowId xmlns:a16="http://schemas.microsoft.com/office/drawing/2014/main" val="3485867384"/>
                  </a:ext>
                </a:extLst>
              </a:tr>
              <a:tr h="370840">
                <a:tc vMerge="1">
                  <a:txBody>
                    <a:bodyPr/>
                    <a:lstStyle/>
                    <a:p>
                      <a:endParaRPr lang="en-ZA" b="1" dirty="0"/>
                    </a:p>
                  </a:txBody>
                  <a:tcPr/>
                </a:tc>
                <a:tc vMerge="1">
                  <a:txBody>
                    <a:bodyPr/>
                    <a:lstStyle/>
                    <a:p>
                      <a:endParaRPr lang="en-ZA" b="1"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dirty="0"/>
                        <a:t>2022/23</a:t>
                      </a:r>
                      <a:endParaRPr lang="en-ZA" sz="2000" b="1" dirty="0"/>
                    </a:p>
                  </a:txBody>
                  <a:tcPr>
                    <a:solidFill>
                      <a:schemeClr val="accent4">
                        <a:lumMod val="75000"/>
                      </a:schemeClr>
                    </a:solidFill>
                  </a:tcPr>
                </a:tc>
                <a:tc>
                  <a:txBody>
                    <a:bodyPr/>
                    <a:lstStyle/>
                    <a:p>
                      <a:r>
                        <a:rPr lang="en-US" sz="2000" b="1" dirty="0"/>
                        <a:t>2023/24</a:t>
                      </a:r>
                      <a:endParaRPr lang="en-ZA" sz="2000" b="1" dirty="0"/>
                    </a:p>
                  </a:txBody>
                  <a:tcPr>
                    <a:solidFill>
                      <a:schemeClr val="accent4">
                        <a:lumMod val="75000"/>
                      </a:schemeClr>
                    </a:solidFill>
                  </a:tcPr>
                </a:tc>
                <a:tc>
                  <a:txBody>
                    <a:bodyPr/>
                    <a:lstStyle/>
                    <a:p>
                      <a:r>
                        <a:rPr lang="en-US" sz="2000" b="1" dirty="0"/>
                        <a:t>2024/25</a:t>
                      </a:r>
                      <a:endParaRPr lang="en-ZA" sz="2000" b="1" dirty="0"/>
                    </a:p>
                  </a:txBody>
                  <a:tcPr>
                    <a:solidFill>
                      <a:schemeClr val="accent4">
                        <a:lumMod val="75000"/>
                      </a:schemeClr>
                    </a:solidFill>
                  </a:tcPr>
                </a:tc>
                <a:extLst>
                  <a:ext uri="{0D108BD9-81ED-4DB2-BD59-A6C34878D82A}">
                    <a16:rowId xmlns:a16="http://schemas.microsoft.com/office/drawing/2014/main" val="1893730297"/>
                  </a:ext>
                </a:extLst>
              </a:tr>
              <a:tr h="428751">
                <a:tc>
                  <a:txBody>
                    <a:bodyPr/>
                    <a:lstStyle/>
                    <a:p>
                      <a:pPr marL="0" marR="69215" algn="l" defTabSz="685800" rtl="0" eaLnBrk="1" latinLnBrk="0" hangingPunct="1">
                        <a:lnSpc>
                          <a:spcPct val="106000"/>
                        </a:lnSpc>
                        <a:spcBef>
                          <a:spcPts val="360"/>
                        </a:spcBef>
                        <a:spcAft>
                          <a:spcPts val="0"/>
                        </a:spcAft>
                        <a:tabLst>
                          <a:tab pos="160020" algn="l"/>
                        </a:tabLst>
                      </a:pPr>
                      <a:r>
                        <a:rPr lang="en-US" sz="2000" i="0" u="none" kern="1200" dirty="0">
                          <a:solidFill>
                            <a:schemeClr val="tx1"/>
                          </a:solidFill>
                          <a:effectLst/>
                          <a:latin typeface="+mn-lt"/>
                          <a:ea typeface="Calibri" panose="020F0502020204030204" pitchFamily="34" charset="0"/>
                          <a:cs typeface="Calibri" panose="020F0502020204030204" pitchFamily="34" charset="0"/>
                        </a:rPr>
                        <a:t>Social grants for eligible individuals</a:t>
                      </a:r>
                      <a:endParaRPr lang="en-ZA" sz="20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69215" algn="l" defTabSz="685800" rtl="0" eaLnBrk="1" latinLnBrk="0" hangingPunct="1">
                        <a:lnSpc>
                          <a:spcPct val="106000"/>
                        </a:lnSpc>
                        <a:spcBef>
                          <a:spcPts val="360"/>
                        </a:spcBef>
                        <a:spcAft>
                          <a:spcPts val="0"/>
                        </a:spcAft>
                        <a:tabLst>
                          <a:tab pos="160020" algn="l"/>
                        </a:tabLst>
                      </a:pPr>
                      <a:r>
                        <a:rPr lang="en-US" sz="2000" i="0" u="none" kern="1200" dirty="0">
                          <a:solidFill>
                            <a:schemeClr val="tx1"/>
                          </a:solidFill>
                          <a:effectLst/>
                          <a:latin typeface="+mn-lt"/>
                          <a:ea typeface="Calibri" panose="020F0502020204030204" pitchFamily="34" charset="0"/>
                          <a:cs typeface="Calibri" panose="020F0502020204030204" pitchFamily="34" charset="0"/>
                        </a:rPr>
                        <a:t>Monthly payment of social grant beneficiaries as administered and paid by </a:t>
                      </a:r>
                      <a:r>
                        <a:rPr lang="en-US" sz="2000" i="0" u="none" kern="1200" dirty="0" err="1">
                          <a:solidFill>
                            <a:schemeClr val="tx1"/>
                          </a:solidFill>
                          <a:effectLst/>
                          <a:latin typeface="+mn-lt"/>
                          <a:ea typeface="Calibri" panose="020F0502020204030204" pitchFamily="34" charset="0"/>
                          <a:cs typeface="Calibri" panose="020F0502020204030204" pitchFamily="34" charset="0"/>
                        </a:rPr>
                        <a:t>SASSA</a:t>
                      </a:r>
                      <a:r>
                        <a:rPr lang="en-US" sz="2000" i="0" u="none" kern="1200" dirty="0">
                          <a:solidFill>
                            <a:schemeClr val="tx1"/>
                          </a:solidFill>
                          <a:effectLst/>
                          <a:latin typeface="+mn-lt"/>
                          <a:ea typeface="Calibri" panose="020F0502020204030204" pitchFamily="34" charset="0"/>
                          <a:cs typeface="Calibri" panose="020F0502020204030204" pitchFamily="34" charset="0"/>
                        </a:rPr>
                        <a:t> on behalf of </a:t>
                      </a:r>
                      <a:r>
                        <a:rPr lang="en-US" sz="2000" i="0" u="none" kern="1200" dirty="0" err="1">
                          <a:solidFill>
                            <a:schemeClr val="tx1"/>
                          </a:solidFill>
                          <a:effectLst/>
                          <a:latin typeface="+mn-lt"/>
                          <a:ea typeface="Calibri" panose="020F0502020204030204" pitchFamily="34" charset="0"/>
                          <a:cs typeface="Calibri" panose="020F0502020204030204" pitchFamily="34" charset="0"/>
                        </a:rPr>
                        <a:t>DSD</a:t>
                      </a:r>
                      <a:endParaRPr lang="en-US" sz="2000" i="0" u="none" kern="1200" dirty="0">
                        <a:solidFill>
                          <a:schemeClr val="tx1"/>
                        </a:solidFill>
                        <a:effectLst/>
                        <a:latin typeface="+mn-lt"/>
                        <a:ea typeface="Calibri" panose="020F0502020204030204" pitchFamily="34" charset="0"/>
                        <a:cs typeface="Calibri" panose="020F0502020204030204" pitchFamily="34" charset="0"/>
                      </a:endParaRPr>
                    </a:p>
                    <a:p>
                      <a:pPr marL="0" marR="69215" algn="l" defTabSz="685800" rtl="0" eaLnBrk="1" latinLnBrk="0" hangingPunct="1">
                        <a:lnSpc>
                          <a:spcPct val="106000"/>
                        </a:lnSpc>
                        <a:spcBef>
                          <a:spcPts val="360"/>
                        </a:spcBef>
                        <a:spcAft>
                          <a:spcPts val="0"/>
                        </a:spcAft>
                        <a:tabLst>
                          <a:tab pos="160020" algn="l"/>
                        </a:tabLst>
                      </a:pPr>
                      <a:endParaRPr lang="en-ZA" sz="20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69215" algn="l" defTabSz="685800" rtl="0" eaLnBrk="1" latinLnBrk="0" hangingPunct="1">
                        <a:lnSpc>
                          <a:spcPct val="106000"/>
                        </a:lnSpc>
                        <a:spcBef>
                          <a:spcPts val="360"/>
                        </a:spcBef>
                        <a:spcAft>
                          <a:spcPts val="0"/>
                        </a:spcAft>
                        <a:tabLst>
                          <a:tab pos="160020" algn="l"/>
                        </a:tabLst>
                      </a:pPr>
                      <a:r>
                        <a:rPr lang="en-US" sz="2000" i="0" u="none" kern="1200" dirty="0">
                          <a:solidFill>
                            <a:schemeClr val="tx1"/>
                          </a:solidFill>
                          <a:effectLst/>
                          <a:latin typeface="+mn-lt"/>
                          <a:ea typeface="Calibri" panose="020F0502020204030204" pitchFamily="34" charset="0"/>
                          <a:cs typeface="Calibri" panose="020F0502020204030204" pitchFamily="34" charset="0"/>
                        </a:rPr>
                        <a:t>R248 billion</a:t>
                      </a:r>
                      <a:endParaRPr lang="en-ZA" sz="20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69215" algn="l" defTabSz="685800" rtl="0" eaLnBrk="1" latinLnBrk="0" hangingPunct="1">
                        <a:lnSpc>
                          <a:spcPct val="106000"/>
                        </a:lnSpc>
                        <a:spcBef>
                          <a:spcPts val="360"/>
                        </a:spcBef>
                        <a:spcAft>
                          <a:spcPts val="0"/>
                        </a:spcAft>
                        <a:tabLst>
                          <a:tab pos="160020" algn="l"/>
                        </a:tabLst>
                      </a:pPr>
                      <a:r>
                        <a:rPr lang="en-US" sz="2000" i="0" u="none" kern="1200" dirty="0">
                          <a:solidFill>
                            <a:schemeClr val="tx1"/>
                          </a:solidFill>
                          <a:effectLst/>
                          <a:latin typeface="+mn-lt"/>
                          <a:ea typeface="Calibri" panose="020F0502020204030204" pitchFamily="34" charset="0"/>
                          <a:cs typeface="Calibri" panose="020F0502020204030204" pitchFamily="34" charset="0"/>
                        </a:rPr>
                        <a:t>R212 billion</a:t>
                      </a:r>
                      <a:endParaRPr lang="en-ZA" sz="20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tc>
                  <a:txBody>
                    <a:bodyPr/>
                    <a:lstStyle/>
                    <a:p>
                      <a:pPr marL="0" marR="69215" algn="l" defTabSz="685800" rtl="0" eaLnBrk="1" latinLnBrk="0" hangingPunct="1">
                        <a:lnSpc>
                          <a:spcPct val="106000"/>
                        </a:lnSpc>
                        <a:spcBef>
                          <a:spcPts val="360"/>
                        </a:spcBef>
                        <a:spcAft>
                          <a:spcPts val="0"/>
                        </a:spcAft>
                        <a:tabLst>
                          <a:tab pos="160020" algn="l"/>
                        </a:tabLst>
                      </a:pPr>
                      <a:r>
                        <a:rPr lang="en-US" sz="2000" i="0" u="none" kern="1200" dirty="0">
                          <a:solidFill>
                            <a:schemeClr val="tx1"/>
                          </a:solidFill>
                          <a:effectLst/>
                          <a:latin typeface="+mn-lt"/>
                          <a:ea typeface="Calibri" panose="020F0502020204030204" pitchFamily="34" charset="0"/>
                          <a:cs typeface="Calibri" panose="020F0502020204030204" pitchFamily="34" charset="0"/>
                        </a:rPr>
                        <a:t>R224 billion</a:t>
                      </a:r>
                      <a:endParaRPr lang="en-ZA" sz="2000" i="0" u="none" kern="1200" dirty="0">
                        <a:solidFill>
                          <a:schemeClr val="tx1"/>
                        </a:solidFill>
                        <a:effectLst/>
                        <a:latin typeface="+mn-lt"/>
                        <a:ea typeface="Calibri" panose="020F0502020204030204" pitchFamily="34" charset="0"/>
                        <a:cs typeface="Calibri" panose="020F0502020204030204" pitchFamily="34" charset="0"/>
                      </a:endParaRPr>
                    </a:p>
                    <a:p>
                      <a:pPr marL="0" marR="69215" algn="l" defTabSz="685800" rtl="0" eaLnBrk="1" latinLnBrk="0" hangingPunct="1">
                        <a:lnSpc>
                          <a:spcPct val="106000"/>
                        </a:lnSpc>
                        <a:spcBef>
                          <a:spcPts val="360"/>
                        </a:spcBef>
                        <a:spcAft>
                          <a:spcPts val="0"/>
                        </a:spcAft>
                        <a:tabLst>
                          <a:tab pos="160020" algn="l"/>
                        </a:tabLst>
                      </a:pPr>
                      <a:r>
                        <a:rPr lang="en-US" sz="2000" i="0" u="none" kern="1200" dirty="0">
                          <a:solidFill>
                            <a:schemeClr val="tx1"/>
                          </a:solidFill>
                          <a:effectLst/>
                          <a:latin typeface="+mn-lt"/>
                          <a:ea typeface="Calibri" panose="020F0502020204030204" pitchFamily="34" charset="0"/>
                          <a:cs typeface="Calibri" panose="020F0502020204030204" pitchFamily="34" charset="0"/>
                        </a:rPr>
                        <a:t> </a:t>
                      </a:r>
                      <a:endParaRPr lang="en-ZA" sz="2000" i="0" u="none" kern="1200" dirty="0">
                        <a:solidFill>
                          <a:schemeClr val="tx1"/>
                        </a:solidFill>
                        <a:effectLst/>
                        <a:latin typeface="+mn-lt"/>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4175919136"/>
                  </a:ext>
                </a:extLst>
              </a:tr>
            </a:tbl>
          </a:graphicData>
        </a:graphic>
      </p:graphicFrame>
      <p:sp>
        <p:nvSpPr>
          <p:cNvPr id="4"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22</a:t>
            </a:r>
          </a:p>
        </p:txBody>
      </p:sp>
    </p:spTree>
    <p:extLst>
      <p:ext uri="{BB962C8B-B14F-4D97-AF65-F5344CB8AC3E}">
        <p14:creationId xmlns:p14="http://schemas.microsoft.com/office/powerpoint/2010/main" val="3203858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D4E4-559D-47E2-9C1D-95B536BE647F}"/>
              </a:ext>
            </a:extLst>
          </p:cNvPr>
          <p:cNvSpPr>
            <a:spLocks noGrp="1"/>
          </p:cNvSpPr>
          <p:nvPr>
            <p:ph type="title"/>
          </p:nvPr>
        </p:nvSpPr>
        <p:spPr>
          <a:xfrm>
            <a:off x="838200" y="72520"/>
            <a:ext cx="10515600" cy="504290"/>
          </a:xfrm>
        </p:spPr>
        <p:txBody>
          <a:bodyPr/>
          <a:lstStyle/>
          <a:p>
            <a:pPr algn="ctr"/>
            <a:r>
              <a:rPr lang="en-US" dirty="0">
                <a:latin typeface="Arial Black" panose="020B0A04020102020204" pitchFamily="34" charset="0"/>
              </a:rPr>
              <a:t> </a:t>
            </a:r>
            <a:endParaRPr lang="en-ZA" dirty="0">
              <a:latin typeface="Arial Black" panose="020B0A04020102020204" pitchFamily="34" charset="0"/>
            </a:endParaRPr>
          </a:p>
        </p:txBody>
      </p:sp>
      <p:sp>
        <p:nvSpPr>
          <p:cNvPr id="4"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23</a:t>
            </a:r>
          </a:p>
        </p:txBody>
      </p:sp>
      <p:sp>
        <p:nvSpPr>
          <p:cNvPr id="3" name="Content Placeholder 2"/>
          <p:cNvSpPr>
            <a:spLocks noGrp="1"/>
          </p:cNvSpPr>
          <p:nvPr>
            <p:ph idx="1"/>
          </p:nvPr>
        </p:nvSpPr>
        <p:spPr>
          <a:xfrm>
            <a:off x="166255" y="1825625"/>
            <a:ext cx="11526981" cy="908339"/>
          </a:xfrm>
        </p:spPr>
        <p:txBody>
          <a:bodyPr>
            <a:normAutofit lnSpcReduction="10000"/>
          </a:bodyPr>
          <a:lstStyle/>
          <a:p>
            <a:pPr marL="0" indent="0" algn="ctr">
              <a:buNone/>
            </a:pPr>
            <a:r>
              <a:rPr lang="en-ZA" sz="3200" b="1" dirty="0">
                <a:latin typeface="Arial Black" panose="020B0A04020102020204" pitchFamily="34" charset="0"/>
              </a:rPr>
              <a:t>PROGRAMME 3: COMPREHENSIVE SOCIAL SECURITY</a:t>
            </a:r>
          </a:p>
        </p:txBody>
      </p:sp>
    </p:spTree>
    <p:extLst>
      <p:ext uri="{BB962C8B-B14F-4D97-AF65-F5344CB8AC3E}">
        <p14:creationId xmlns:p14="http://schemas.microsoft.com/office/powerpoint/2010/main" val="1995447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116F3EE-E654-470B-8700-D0264B6FFB74}"/>
              </a:ext>
            </a:extLst>
          </p:cNvPr>
          <p:cNvGraphicFramePr>
            <a:graphicFrameLocks noGrp="1"/>
          </p:cNvGraphicFramePr>
          <p:nvPr>
            <p:ph idx="1"/>
            <p:extLst>
              <p:ext uri="{D42A27DB-BD31-4B8C-83A1-F6EECF244321}">
                <p14:modId xmlns:p14="http://schemas.microsoft.com/office/powerpoint/2010/main" val="1181160564"/>
              </p:ext>
            </p:extLst>
          </p:nvPr>
        </p:nvGraphicFramePr>
        <p:xfrm>
          <a:off x="0" y="373926"/>
          <a:ext cx="12192000" cy="4932434"/>
        </p:xfrm>
        <a:graphic>
          <a:graphicData uri="http://schemas.openxmlformats.org/drawingml/2006/table">
            <a:tbl>
              <a:tblPr firstRow="1" bandRow="1">
                <a:tableStyleId>{5940675A-B579-460E-94D1-54222C63F5DA}</a:tableStyleId>
              </a:tblPr>
              <a:tblGrid>
                <a:gridCol w="2481080">
                  <a:extLst>
                    <a:ext uri="{9D8B030D-6E8A-4147-A177-3AD203B41FA5}">
                      <a16:colId xmlns:a16="http://schemas.microsoft.com/office/drawing/2014/main" val="2747640071"/>
                    </a:ext>
                  </a:extLst>
                </a:gridCol>
                <a:gridCol w="2267712">
                  <a:extLst>
                    <a:ext uri="{9D8B030D-6E8A-4147-A177-3AD203B41FA5}">
                      <a16:colId xmlns:a16="http://schemas.microsoft.com/office/drawing/2014/main" val="3841071302"/>
                    </a:ext>
                  </a:extLst>
                </a:gridCol>
                <a:gridCol w="2368296">
                  <a:extLst>
                    <a:ext uri="{9D8B030D-6E8A-4147-A177-3AD203B41FA5}">
                      <a16:colId xmlns:a16="http://schemas.microsoft.com/office/drawing/2014/main" val="3227582166"/>
                    </a:ext>
                  </a:extLst>
                </a:gridCol>
                <a:gridCol w="2459736">
                  <a:extLst>
                    <a:ext uri="{9D8B030D-6E8A-4147-A177-3AD203B41FA5}">
                      <a16:colId xmlns:a16="http://schemas.microsoft.com/office/drawing/2014/main" val="3525900252"/>
                    </a:ext>
                  </a:extLst>
                </a:gridCol>
                <a:gridCol w="2615176">
                  <a:extLst>
                    <a:ext uri="{9D8B030D-6E8A-4147-A177-3AD203B41FA5}">
                      <a16:colId xmlns:a16="http://schemas.microsoft.com/office/drawing/2014/main" val="1674738662"/>
                    </a:ext>
                  </a:extLst>
                </a:gridCol>
              </a:tblGrid>
              <a:tr h="370840">
                <a:tc rowSpan="2">
                  <a:txBody>
                    <a:bodyPr/>
                    <a:lstStyle/>
                    <a:p>
                      <a:r>
                        <a:rPr lang="en-US" b="1" dirty="0"/>
                        <a:t>OUTPUTS</a:t>
                      </a:r>
                      <a:endParaRPr lang="en-ZA" b="1" dirty="0"/>
                    </a:p>
                  </a:txBody>
                  <a:tcPr>
                    <a:solidFill>
                      <a:schemeClr val="accent4">
                        <a:lumMod val="75000"/>
                      </a:schemeClr>
                    </a:solidFill>
                  </a:tcPr>
                </a:tc>
                <a:tc rowSpan="2">
                  <a:txBody>
                    <a:bodyPr/>
                    <a:lstStyle/>
                    <a:p>
                      <a:r>
                        <a:rPr lang="en-US" b="1" dirty="0"/>
                        <a:t>OUTPUT INDICATOR </a:t>
                      </a:r>
                      <a:endParaRPr lang="en-ZA"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b="1" dirty="0"/>
                        <a:t>MTEF TARGET </a:t>
                      </a:r>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517205"/>
                  </a:ext>
                </a:extLst>
              </a:tr>
              <a:tr h="320040">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a:t>2022/23</a:t>
                      </a:r>
                      <a:endParaRPr lang="en-ZA" b="1" dirty="0"/>
                    </a:p>
                  </a:txBody>
                  <a:tcPr>
                    <a:solidFill>
                      <a:schemeClr val="accent4">
                        <a:lumMod val="75000"/>
                      </a:schemeClr>
                    </a:solidFill>
                  </a:tcPr>
                </a:tc>
                <a:tc>
                  <a:txBody>
                    <a:bodyPr/>
                    <a:lstStyle/>
                    <a:p>
                      <a:r>
                        <a:rPr lang="en-US" b="1" dirty="0"/>
                        <a:t>2023/24</a:t>
                      </a:r>
                      <a:endParaRPr lang="en-ZA" b="1" dirty="0"/>
                    </a:p>
                  </a:txBody>
                  <a:tcPr>
                    <a:solidFill>
                      <a:schemeClr val="accent4">
                        <a:lumMod val="75000"/>
                      </a:schemeClr>
                    </a:solidFill>
                  </a:tcPr>
                </a:tc>
                <a:tc>
                  <a:txBody>
                    <a:bodyPr/>
                    <a:lstStyle/>
                    <a:p>
                      <a:r>
                        <a:rPr lang="en-US" b="1" dirty="0"/>
                        <a:t>2024/25</a:t>
                      </a:r>
                      <a:endParaRPr lang="en-ZA" b="1" dirty="0"/>
                    </a:p>
                  </a:txBody>
                  <a:tcPr>
                    <a:solidFill>
                      <a:schemeClr val="accent4">
                        <a:lumMod val="75000"/>
                      </a:schemeClr>
                    </a:solidFill>
                  </a:tcPr>
                </a:tc>
                <a:extLst>
                  <a:ext uri="{0D108BD9-81ED-4DB2-BD59-A6C34878D82A}">
                    <a16:rowId xmlns:a16="http://schemas.microsoft.com/office/drawing/2014/main" val="1859738360"/>
                  </a:ext>
                </a:extLst>
              </a:tr>
              <a:tr h="163544">
                <a:tc>
                  <a:txBody>
                    <a:bodyPr/>
                    <a:lstStyle/>
                    <a:p>
                      <a:r>
                        <a:rPr lang="en-ZA" sz="1350" b="0" i="0" u="none" strike="noStrike" kern="1200" baseline="0" dirty="0">
                          <a:solidFill>
                            <a:schemeClr val="tx1"/>
                          </a:solidFill>
                          <a:latin typeface="+mn-lt"/>
                          <a:ea typeface="+mn-ea"/>
                          <a:cs typeface="+mn-cs"/>
                        </a:rPr>
                        <a:t>An approved Policy on Integrating Children’s Grant</a:t>
                      </a:r>
                    </a:p>
                    <a:p>
                      <a:r>
                        <a:rPr lang="en-ZA" sz="1350" b="0" i="0" u="none" strike="noStrike" kern="1200" baseline="0" dirty="0">
                          <a:solidFill>
                            <a:schemeClr val="tx1"/>
                          </a:solidFill>
                          <a:latin typeface="+mn-lt"/>
                          <a:ea typeface="+mn-ea"/>
                          <a:cs typeface="+mn-cs"/>
                        </a:rPr>
                        <a:t>Beneficiaries with Government Services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Policy on integrating</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children’s grant beneficiaries with government services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approved</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US" sz="1350" i="0" u="none" kern="1200" dirty="0">
                          <a:solidFill>
                            <a:schemeClr val="tx1"/>
                          </a:solidFill>
                          <a:effectLst/>
                          <a:latin typeface="+mn-lt"/>
                          <a:ea typeface="Calibri" panose="020F0502020204030204" pitchFamily="34" charset="0"/>
                          <a:cs typeface="Calibri" panose="020F0502020204030204" pitchFamily="34" charset="0"/>
                        </a:rPr>
                        <a:t>Develop a consultations report on draft policy for </a:t>
                      </a:r>
                      <a:r>
                        <a:rPr lang="en-ZA" sz="1350" b="0" i="0" u="none" strike="noStrike" kern="1200" baseline="0" dirty="0">
                          <a:solidFill>
                            <a:schemeClr val="tx1"/>
                          </a:solidFill>
                          <a:latin typeface="+mn-lt"/>
                          <a:ea typeface="+mn-ea"/>
                          <a:cs typeface="+mn-cs"/>
                        </a:rPr>
                        <a:t>Integrating Children’s Grant</a:t>
                      </a:r>
                    </a:p>
                    <a:p>
                      <a:r>
                        <a:rPr lang="en-ZA" sz="1350" b="0" i="0" u="none" strike="noStrike" kern="1200" baseline="0" dirty="0">
                          <a:solidFill>
                            <a:schemeClr val="tx1"/>
                          </a:solidFill>
                          <a:latin typeface="+mn-lt"/>
                          <a:ea typeface="+mn-ea"/>
                          <a:cs typeface="+mn-cs"/>
                        </a:rPr>
                        <a:t>Beneficiaries with Government Services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US" sz="1350" i="0" u="none" kern="1200" dirty="0">
                          <a:solidFill>
                            <a:schemeClr val="tx1"/>
                          </a:solidFill>
                          <a:effectLst/>
                          <a:latin typeface="+mn-lt"/>
                          <a:ea typeface="Calibri" panose="020F0502020204030204" pitchFamily="34" charset="0"/>
                          <a:cs typeface="Calibri" panose="020F0502020204030204" pitchFamily="34" charset="0"/>
                        </a:rPr>
                        <a:t>Submit Draft Policy on</a:t>
                      </a:r>
                      <a:r>
                        <a:rPr lang="en-ZA" sz="1350" b="0" i="0" u="none" strike="noStrike" kern="1200" baseline="0" dirty="0">
                          <a:solidFill>
                            <a:schemeClr val="tx1"/>
                          </a:solidFill>
                          <a:latin typeface="+mn-lt"/>
                          <a:ea typeface="+mn-ea"/>
                          <a:cs typeface="+mn-cs"/>
                        </a:rPr>
                        <a:t>Integrating Children’s Grant</a:t>
                      </a:r>
                    </a:p>
                    <a:p>
                      <a:r>
                        <a:rPr lang="en-ZA" sz="1350" b="0" i="0" u="none" strike="noStrike" kern="1200" baseline="0" dirty="0">
                          <a:solidFill>
                            <a:schemeClr val="tx1"/>
                          </a:solidFill>
                          <a:latin typeface="+mn-lt"/>
                          <a:ea typeface="+mn-ea"/>
                          <a:cs typeface="+mn-cs"/>
                        </a:rPr>
                        <a:t>Beneficiaries with Government Services </a:t>
                      </a:r>
                      <a:r>
                        <a:rPr lang="en-US" sz="1350" i="0" u="none" kern="1200" dirty="0">
                          <a:solidFill>
                            <a:schemeClr val="tx1"/>
                          </a:solidFill>
                          <a:effectLst/>
                          <a:latin typeface="+mn-lt"/>
                          <a:ea typeface="Calibri" panose="020F0502020204030204" pitchFamily="34" charset="0"/>
                          <a:cs typeface="Calibri" panose="020F0502020204030204" pitchFamily="34" charset="0"/>
                        </a:rPr>
                        <a:t>to Cabinet </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a:solidFill>
                            <a:schemeClr val="tx1"/>
                          </a:solidFill>
                          <a:effectLst/>
                          <a:latin typeface="+mn-lt"/>
                          <a:ea typeface="Calibri" panose="020F0502020204030204" pitchFamily="34" charset="0"/>
                          <a:cs typeface="Calibri" panose="020F0502020204030204" pitchFamily="34" charset="0"/>
                        </a:rPr>
                        <a:t>-</a:t>
                      </a:r>
                      <a:endParaRPr lang="en-ZA" sz="1350" i="0" u="none" kern="120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376135323"/>
                  </a:ext>
                </a:extLst>
              </a:tr>
              <a:tr h="490633">
                <a:tc>
                  <a:txBody>
                    <a:bodyPr/>
                    <a:lstStyle/>
                    <a:p>
                      <a:r>
                        <a:rPr lang="en-ZA" sz="1350" b="0" i="0" u="none" strike="noStrike" kern="1200" baseline="0" dirty="0">
                          <a:solidFill>
                            <a:schemeClr val="tx1"/>
                          </a:solidFill>
                          <a:latin typeface="+mn-lt"/>
                          <a:ea typeface="+mn-ea"/>
                          <a:cs typeface="+mn-cs"/>
                        </a:rPr>
                        <a:t>An implemented Policy on</a:t>
                      </a:r>
                    </a:p>
                    <a:p>
                      <a:r>
                        <a:rPr lang="en-ZA" sz="1350" b="0" i="0" u="none" strike="noStrike" kern="1200" baseline="0" dirty="0">
                          <a:solidFill>
                            <a:schemeClr val="tx1"/>
                          </a:solidFill>
                          <a:latin typeface="+mn-lt"/>
                          <a:ea typeface="+mn-ea"/>
                          <a:cs typeface="+mn-cs"/>
                        </a:rPr>
                        <a:t>Maternal Support for Vulnerable Pregnant Women and Children </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Policy on Maternal Support for Vulnerable Pregnant</a:t>
                      </a:r>
                    </a:p>
                    <a:p>
                      <a:r>
                        <a:rPr lang="en-ZA" sz="1350" b="0" i="0" u="none" strike="noStrike" kern="1200" baseline="0" dirty="0">
                          <a:solidFill>
                            <a:schemeClr val="tx1"/>
                          </a:solidFill>
                          <a:latin typeface="+mn-lt"/>
                          <a:ea typeface="+mn-ea"/>
                          <a:cs typeface="+mn-cs"/>
                        </a:rPr>
                        <a:t>Women and Children</a:t>
                      </a:r>
                    </a:p>
                    <a:p>
                      <a:r>
                        <a:rPr lang="en-ZA" sz="1350" b="0" i="0" u="none" strike="noStrike" kern="1200" baseline="0" dirty="0">
                          <a:solidFill>
                            <a:schemeClr val="tx1"/>
                          </a:solidFill>
                          <a:latin typeface="+mn-lt"/>
                          <a:ea typeface="+mn-ea"/>
                          <a:cs typeface="+mn-cs"/>
                        </a:rPr>
                        <a:t>approved </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Develop a consultations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report on draft Policy</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on Maternal support for</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vulnerable pregnant women</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and children</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Draft Policy on Maternal support for vulnerable pregnant women and children</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submitted to Cabinet for approval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Draft legislation for implementation of the Policy on Maternal Support for vulnerable pregnant women and children</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003"/>
                  </a:ext>
                </a:extLst>
              </a:tr>
              <a:tr h="290745">
                <a:tc>
                  <a:txBody>
                    <a:bodyPr/>
                    <a:lstStyle/>
                    <a:p>
                      <a:r>
                        <a:rPr lang="en-ZA" sz="1350" b="0" i="0" u="none" strike="noStrike" kern="1200" baseline="0" dirty="0">
                          <a:solidFill>
                            <a:schemeClr val="tx1"/>
                          </a:solidFill>
                          <a:latin typeface="+mn-lt"/>
                          <a:ea typeface="+mn-ea"/>
                          <a:cs typeface="+mn-cs"/>
                        </a:rPr>
                        <a:t>An approved Policy on Income</a:t>
                      </a:r>
                    </a:p>
                    <a:p>
                      <a:r>
                        <a:rPr lang="en-ZA" sz="1350" b="0" i="0" u="none" strike="noStrike" kern="1200" baseline="0" dirty="0">
                          <a:solidFill>
                            <a:schemeClr val="tx1"/>
                          </a:solidFill>
                          <a:latin typeface="+mn-lt"/>
                          <a:ea typeface="+mn-ea"/>
                          <a:cs typeface="+mn-cs"/>
                        </a:rPr>
                        <a:t>Support for 18 to 59 year olds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Policy on Income Support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for 18 to 59 year olds approved</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Develop a consultations report on draft Policy for Income Support to 18-59 year olds </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Submit Final Draft Policy for Income Support to 18-59 year olds Cabinet for</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approval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Draft legislation for</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Income Support to</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18-59 year olds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006"/>
                  </a:ext>
                </a:extLst>
              </a:tr>
              <a:tr h="596527">
                <a:tc>
                  <a:txBody>
                    <a:bodyPr/>
                    <a:lstStyle/>
                    <a:p>
                      <a:r>
                        <a:rPr lang="en-ZA" sz="1350" b="0" i="0" u="none" strike="noStrike" kern="1200" baseline="0" dirty="0">
                          <a:solidFill>
                            <a:schemeClr val="tx1"/>
                          </a:solidFill>
                          <a:latin typeface="+mn-lt"/>
                          <a:ea typeface="+mn-ea"/>
                          <a:cs typeface="+mn-cs"/>
                        </a:rPr>
                        <a:t>Adjudicated appeals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 of appeals adjudicated within 90 days of receipt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Adjudicate 70% of appeals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within 90 days of receipt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Adjudicate 80% of appeals within 90 days of receipt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Adjudicate 90% of appeals within 90 days of receipt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703083673"/>
                  </a:ext>
                </a:extLst>
              </a:tr>
              <a:tr h="290745">
                <a:tc>
                  <a:txBody>
                    <a:bodyPr/>
                    <a:lstStyle/>
                    <a:p>
                      <a:r>
                        <a:rPr lang="en-ZA" sz="1350" b="0" i="0" u="none" strike="noStrike" kern="1200" baseline="0" dirty="0">
                          <a:solidFill>
                            <a:schemeClr val="tx1"/>
                          </a:solidFill>
                          <a:latin typeface="+mn-lt"/>
                          <a:ea typeface="+mn-ea"/>
                          <a:cs typeface="+mn-cs"/>
                        </a:rPr>
                        <a:t>Produced Audit report of the Social Assistance Frameworks and Systems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Audit report on the Social Assistance Frameworks and Systems produced</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Produce an Audit report on Disability Grant Medical Review Processes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Produced an audit report on Social Assistance Grants Payment Model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350" i="0" u="none" kern="1200" dirty="0">
                          <a:solidFill>
                            <a:schemeClr val="tx1"/>
                          </a:solidFill>
                          <a:effectLst/>
                          <a:latin typeface="+mn-lt"/>
                          <a:ea typeface="Calibri" panose="020F0502020204030204" pitchFamily="34" charset="0"/>
                          <a:cs typeface="Calibri" panose="020F0502020204030204" pitchFamily="34" charset="0"/>
                        </a:rPr>
                        <a:t>Produce an audit report on Social Assistance Grants Payment Model</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919740639"/>
                  </a:ext>
                </a:extLst>
              </a:tr>
            </a:tbl>
          </a:graphicData>
        </a:graphic>
      </p:graphicFrame>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24</a:t>
            </a:r>
          </a:p>
        </p:txBody>
      </p:sp>
      <p:sp>
        <p:nvSpPr>
          <p:cNvPr id="5" name="Title 1">
            <a:extLst>
              <a:ext uri="{FF2B5EF4-FFF2-40B4-BE49-F238E27FC236}">
                <a16:creationId xmlns:a16="http://schemas.microsoft.com/office/drawing/2014/main" id="{E293D4E4-559D-47E2-9C1D-95B536BE647F}"/>
              </a:ext>
            </a:extLst>
          </p:cNvPr>
          <p:cNvSpPr>
            <a:spLocks noGrp="1"/>
          </p:cNvSpPr>
          <p:nvPr>
            <p:ph type="title"/>
          </p:nvPr>
        </p:nvSpPr>
        <p:spPr>
          <a:xfrm>
            <a:off x="1087583" y="-34871"/>
            <a:ext cx="10515600" cy="512064"/>
          </a:xfrm>
        </p:spPr>
        <p:txBody>
          <a:bodyPr/>
          <a:lstStyle/>
          <a:p>
            <a:pPr algn="ctr"/>
            <a:r>
              <a:rPr lang="en-US" dirty="0">
                <a:latin typeface="Arial Black" panose="020B0A04020102020204" pitchFamily="34" charset="0"/>
              </a:rPr>
              <a:t>SOCIAL SECURITY</a:t>
            </a:r>
            <a:endParaRPr lang="en-ZA" dirty="0">
              <a:latin typeface="Arial Black" panose="020B0A04020102020204" pitchFamily="34" charset="0"/>
            </a:endParaRPr>
          </a:p>
        </p:txBody>
      </p:sp>
    </p:spTree>
    <p:extLst>
      <p:ext uri="{BB962C8B-B14F-4D97-AF65-F5344CB8AC3E}">
        <p14:creationId xmlns:p14="http://schemas.microsoft.com/office/powerpoint/2010/main" val="3061100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116F3EE-E654-470B-8700-D0264B6FFB74}"/>
              </a:ext>
            </a:extLst>
          </p:cNvPr>
          <p:cNvGraphicFramePr>
            <a:graphicFrameLocks noGrp="1"/>
          </p:cNvGraphicFramePr>
          <p:nvPr>
            <p:ph idx="1"/>
            <p:extLst>
              <p:ext uri="{D42A27DB-BD31-4B8C-83A1-F6EECF244321}">
                <p14:modId xmlns:p14="http://schemas.microsoft.com/office/powerpoint/2010/main" val="1161749001"/>
              </p:ext>
            </p:extLst>
          </p:nvPr>
        </p:nvGraphicFramePr>
        <p:xfrm>
          <a:off x="0" y="1038944"/>
          <a:ext cx="12192000" cy="4507802"/>
        </p:xfrm>
        <a:graphic>
          <a:graphicData uri="http://schemas.openxmlformats.org/drawingml/2006/table">
            <a:tbl>
              <a:tblPr firstRow="1" bandRow="1">
                <a:tableStyleId>{5940675A-B579-460E-94D1-54222C63F5DA}</a:tableStyleId>
              </a:tblPr>
              <a:tblGrid>
                <a:gridCol w="2481080">
                  <a:extLst>
                    <a:ext uri="{9D8B030D-6E8A-4147-A177-3AD203B41FA5}">
                      <a16:colId xmlns:a16="http://schemas.microsoft.com/office/drawing/2014/main" val="2747640071"/>
                    </a:ext>
                  </a:extLst>
                </a:gridCol>
                <a:gridCol w="2267712">
                  <a:extLst>
                    <a:ext uri="{9D8B030D-6E8A-4147-A177-3AD203B41FA5}">
                      <a16:colId xmlns:a16="http://schemas.microsoft.com/office/drawing/2014/main" val="3841071302"/>
                    </a:ext>
                  </a:extLst>
                </a:gridCol>
                <a:gridCol w="2368296">
                  <a:extLst>
                    <a:ext uri="{9D8B030D-6E8A-4147-A177-3AD203B41FA5}">
                      <a16:colId xmlns:a16="http://schemas.microsoft.com/office/drawing/2014/main" val="3227582166"/>
                    </a:ext>
                  </a:extLst>
                </a:gridCol>
                <a:gridCol w="2459736">
                  <a:extLst>
                    <a:ext uri="{9D8B030D-6E8A-4147-A177-3AD203B41FA5}">
                      <a16:colId xmlns:a16="http://schemas.microsoft.com/office/drawing/2014/main" val="3525900252"/>
                    </a:ext>
                  </a:extLst>
                </a:gridCol>
                <a:gridCol w="2615176">
                  <a:extLst>
                    <a:ext uri="{9D8B030D-6E8A-4147-A177-3AD203B41FA5}">
                      <a16:colId xmlns:a16="http://schemas.microsoft.com/office/drawing/2014/main" val="1674738662"/>
                    </a:ext>
                  </a:extLst>
                </a:gridCol>
              </a:tblGrid>
              <a:tr h="370840">
                <a:tc rowSpan="2">
                  <a:txBody>
                    <a:bodyPr/>
                    <a:lstStyle/>
                    <a:p>
                      <a:r>
                        <a:rPr lang="en-US" sz="1700" b="1" dirty="0"/>
                        <a:t>OUTPUTS</a:t>
                      </a:r>
                      <a:endParaRPr lang="en-ZA" sz="1700" b="1" dirty="0"/>
                    </a:p>
                  </a:txBody>
                  <a:tcPr>
                    <a:solidFill>
                      <a:schemeClr val="accent4">
                        <a:lumMod val="75000"/>
                      </a:schemeClr>
                    </a:solidFill>
                  </a:tcPr>
                </a:tc>
                <a:tc rowSpan="2">
                  <a:txBody>
                    <a:bodyPr/>
                    <a:lstStyle/>
                    <a:p>
                      <a:r>
                        <a:rPr lang="en-US" sz="1700" b="1" dirty="0"/>
                        <a:t>OUTPUT INDICATOR </a:t>
                      </a:r>
                      <a:endParaRPr lang="en-ZA" sz="17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b="1" dirty="0"/>
                        <a:t>MTEF TARGET </a:t>
                      </a:r>
                      <a:endParaRPr lang="en-ZA" sz="1700"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517205"/>
                  </a:ext>
                </a:extLst>
              </a:tr>
              <a:tr h="320040">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700" b="1" dirty="0"/>
                        <a:t>2022/23</a:t>
                      </a:r>
                      <a:endParaRPr lang="en-ZA" sz="1700" b="1" dirty="0"/>
                    </a:p>
                  </a:txBody>
                  <a:tcPr>
                    <a:solidFill>
                      <a:schemeClr val="accent4">
                        <a:lumMod val="75000"/>
                      </a:schemeClr>
                    </a:solidFill>
                  </a:tcPr>
                </a:tc>
                <a:tc>
                  <a:txBody>
                    <a:bodyPr/>
                    <a:lstStyle/>
                    <a:p>
                      <a:r>
                        <a:rPr lang="en-US" sz="1700" b="1" dirty="0"/>
                        <a:t>2023/24</a:t>
                      </a:r>
                      <a:endParaRPr lang="en-ZA" sz="1700" b="1" dirty="0"/>
                    </a:p>
                  </a:txBody>
                  <a:tcPr>
                    <a:solidFill>
                      <a:schemeClr val="accent4">
                        <a:lumMod val="75000"/>
                      </a:schemeClr>
                    </a:solidFill>
                  </a:tcPr>
                </a:tc>
                <a:tc>
                  <a:txBody>
                    <a:bodyPr/>
                    <a:lstStyle/>
                    <a:p>
                      <a:r>
                        <a:rPr lang="en-US" sz="1700" b="1" dirty="0"/>
                        <a:t>2024/25</a:t>
                      </a:r>
                      <a:endParaRPr lang="en-ZA" sz="1700" b="1" dirty="0"/>
                    </a:p>
                  </a:txBody>
                  <a:tcPr>
                    <a:solidFill>
                      <a:schemeClr val="accent4">
                        <a:lumMod val="75000"/>
                      </a:schemeClr>
                    </a:solidFill>
                  </a:tcPr>
                </a:tc>
                <a:extLst>
                  <a:ext uri="{0D108BD9-81ED-4DB2-BD59-A6C34878D82A}">
                    <a16:rowId xmlns:a16="http://schemas.microsoft.com/office/drawing/2014/main" val="1859738360"/>
                  </a:ext>
                </a:extLst>
              </a:tr>
              <a:tr h="327089">
                <a:tc>
                  <a:txBody>
                    <a:bodyPr/>
                    <a:lstStyle/>
                    <a:p>
                      <a:pPr marL="0" algn="l" defTabSz="685800" rtl="0" eaLnBrk="1" latinLnBrk="0" hangingPunct="1">
                        <a:lnSpc>
                          <a:spcPct val="106000"/>
                        </a:lnSpc>
                        <a:spcAft>
                          <a:spcPts val="0"/>
                        </a:spcAft>
                        <a:tabLst>
                          <a:tab pos="160020" algn="l"/>
                        </a:tabLst>
                      </a:pPr>
                      <a:r>
                        <a:rPr lang="en-ZA" sz="1700" i="0" u="none" kern="1200" dirty="0">
                          <a:solidFill>
                            <a:schemeClr val="tx1"/>
                          </a:solidFill>
                          <a:effectLst/>
                          <a:latin typeface="+mn-lt"/>
                          <a:ea typeface="+mn-ea"/>
                          <a:cs typeface="Calibri" panose="020F0502020204030204" pitchFamily="34" charset="0"/>
                        </a:rPr>
                        <a:t>An approved Policy on voluntary cover for retirement</a:t>
                      </a:r>
                    </a:p>
                    <a:p>
                      <a:pPr marL="0" algn="l" defTabSz="685800" rtl="0" eaLnBrk="1" latinLnBrk="0" hangingPunct="1">
                        <a:lnSpc>
                          <a:spcPct val="106000"/>
                        </a:lnSpc>
                        <a:spcAft>
                          <a:spcPts val="0"/>
                        </a:spcAft>
                        <a:tabLst>
                          <a:tab pos="160020" algn="l"/>
                        </a:tabLst>
                      </a:pPr>
                      <a:r>
                        <a:rPr lang="en-ZA" sz="1700" i="0" u="none" kern="1200" dirty="0">
                          <a:solidFill>
                            <a:schemeClr val="tx1"/>
                          </a:solidFill>
                          <a:effectLst/>
                          <a:latin typeface="+mn-lt"/>
                          <a:ea typeface="+mn-ea"/>
                          <a:cs typeface="Calibri" panose="020F0502020204030204" pitchFamily="34" charset="0"/>
                        </a:rPr>
                        <a:t>and risk benefits for atypical and informal sector workers</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Policy on voluntary cover for retirement and risk benefits for atypical</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and informal sector workers approved</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Submit the draft Policy on voluntary cover for retirement and risk benefits for atypical and informal sector workers to </a:t>
                      </a:r>
                      <a:r>
                        <a:rPr lang="en-US" sz="1700" i="0" u="none" kern="1200" dirty="0" err="1">
                          <a:solidFill>
                            <a:schemeClr val="tx1"/>
                          </a:solidFill>
                          <a:effectLst/>
                          <a:latin typeface="+mn-lt"/>
                          <a:ea typeface="Calibri" panose="020F0502020204030204" pitchFamily="34" charset="0"/>
                          <a:cs typeface="Calibri" panose="020F0502020204030204" pitchFamily="34" charset="0"/>
                        </a:rPr>
                        <a:t>SPCHD</a:t>
                      </a:r>
                      <a:r>
                        <a:rPr lang="en-US" sz="1700" i="0" u="none" kern="1200" dirty="0">
                          <a:solidFill>
                            <a:schemeClr val="tx1"/>
                          </a:solidFill>
                          <a:effectLst/>
                          <a:latin typeface="+mn-lt"/>
                          <a:ea typeface="Calibri" panose="020F0502020204030204" pitchFamily="34" charset="0"/>
                          <a:cs typeface="Calibri" panose="020F0502020204030204" pitchFamily="34" charset="0"/>
                        </a:rPr>
                        <a:t> DG Cluster</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Policy on voluntary cover for retirement and risk benefits for atypical and informal sector workers approved by Cabinet</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Draft Bill on voluntary cover for atypical and informal sector workers. </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004"/>
                  </a:ext>
                </a:extLst>
              </a:tr>
              <a:tr h="145373">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Social Security Bill</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Social Security Bill approved </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Develop the Draft White Paper on</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Comprehensive</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Social Security</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Draft Social Security</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Bill developed.</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Final Social Security Bill presented to Cabinet for approval</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005"/>
                  </a:ext>
                </a:extLst>
              </a:tr>
              <a:tr h="290745">
                <a:tc>
                  <a:txBody>
                    <a:bodyPr/>
                    <a:lstStyle/>
                    <a:p>
                      <a:pPr marL="0" algn="l" defTabSz="685800" rtl="0" eaLnBrk="1" latinLnBrk="0" hangingPunct="1">
                        <a:lnSpc>
                          <a:spcPct val="106000"/>
                        </a:lnSpc>
                        <a:spcAft>
                          <a:spcPts val="0"/>
                        </a:spcAft>
                        <a:tabLst>
                          <a:tab pos="160020" algn="l"/>
                        </a:tabLst>
                      </a:pPr>
                      <a:r>
                        <a:rPr lang="en-US" sz="1700" i="0" u="none" kern="1200">
                          <a:solidFill>
                            <a:schemeClr val="tx1"/>
                          </a:solidFill>
                          <a:effectLst/>
                          <a:latin typeface="+mn-lt"/>
                          <a:ea typeface="Calibri" panose="020F0502020204030204" pitchFamily="34" charset="0"/>
                          <a:cs typeface="Calibri" panose="020F0502020204030204" pitchFamily="34" charset="0"/>
                        </a:rPr>
                        <a:t>Social Security Review</a:t>
                      </a:r>
                      <a:endParaRPr lang="en-ZA" sz="1700" i="0" u="none" kern="120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Social Security Review published</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a:solidFill>
                            <a:schemeClr val="tx1"/>
                          </a:solidFill>
                          <a:effectLst/>
                          <a:latin typeface="+mn-lt"/>
                          <a:ea typeface="Calibri" panose="020F0502020204030204" pitchFamily="34" charset="0"/>
                          <a:cs typeface="Calibri" panose="020F0502020204030204" pitchFamily="34" charset="0"/>
                        </a:rPr>
                        <a:t>Produce the Social Security Review Volume 2 draft</a:t>
                      </a:r>
                      <a:endParaRPr lang="en-ZA" sz="1700" i="0" u="none" kern="120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Social Security Review Volume 2</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tabLst>
                          <a:tab pos="160020" algn="l"/>
                        </a:tabLst>
                      </a:pPr>
                      <a:r>
                        <a:rPr lang="en-US" sz="1700" i="0" u="none" kern="1200" dirty="0">
                          <a:solidFill>
                            <a:schemeClr val="tx1"/>
                          </a:solidFill>
                          <a:effectLst/>
                          <a:latin typeface="+mn-lt"/>
                          <a:ea typeface="Calibri" panose="020F0502020204030204" pitchFamily="34" charset="0"/>
                          <a:cs typeface="Calibri" panose="020F0502020204030204" pitchFamily="34" charset="0"/>
                        </a:rPr>
                        <a:t>Social Security Review Volume 3 draft compiled</a:t>
                      </a:r>
                      <a:endParaRPr lang="en-ZA" sz="170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006"/>
                  </a:ext>
                </a:extLst>
              </a:tr>
            </a:tbl>
          </a:graphicData>
        </a:graphic>
      </p:graphicFrame>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1" noProof="0" dirty="0">
                <a:solidFill>
                  <a:prstClr val="black"/>
                </a:solidFill>
                <a:latin typeface="Arial" panose="020B0604020202020204"/>
              </a:rPr>
              <a:t>25</a:t>
            </a:r>
            <a:endPar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 name="Title 1">
            <a:extLst>
              <a:ext uri="{FF2B5EF4-FFF2-40B4-BE49-F238E27FC236}">
                <a16:creationId xmlns:a16="http://schemas.microsoft.com/office/drawing/2014/main" id="{E293D4E4-559D-47E2-9C1D-95B536BE647F}"/>
              </a:ext>
            </a:extLst>
          </p:cNvPr>
          <p:cNvSpPr>
            <a:spLocks noGrp="1"/>
          </p:cNvSpPr>
          <p:nvPr>
            <p:ph type="title"/>
          </p:nvPr>
        </p:nvSpPr>
        <p:spPr>
          <a:xfrm>
            <a:off x="838200" y="314439"/>
            <a:ext cx="10515600" cy="512064"/>
          </a:xfrm>
        </p:spPr>
        <p:txBody>
          <a:bodyPr/>
          <a:lstStyle/>
          <a:p>
            <a:pPr algn="ctr"/>
            <a:r>
              <a:rPr lang="en-US" dirty="0">
                <a:latin typeface="Arial Black" panose="020B0A04020102020204" pitchFamily="34" charset="0"/>
              </a:rPr>
              <a:t>SOCIAL SECURITY </a:t>
            </a:r>
            <a:endParaRPr lang="en-ZA" dirty="0">
              <a:latin typeface="Arial Black" panose="020B0A04020102020204" pitchFamily="34" charset="0"/>
            </a:endParaRPr>
          </a:p>
        </p:txBody>
      </p:sp>
    </p:spTree>
    <p:extLst>
      <p:ext uri="{BB962C8B-B14F-4D97-AF65-F5344CB8AC3E}">
        <p14:creationId xmlns:p14="http://schemas.microsoft.com/office/powerpoint/2010/main" val="1944077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D4E4-559D-47E2-9C1D-95B536BE647F}"/>
              </a:ext>
            </a:extLst>
          </p:cNvPr>
          <p:cNvSpPr>
            <a:spLocks noGrp="1"/>
          </p:cNvSpPr>
          <p:nvPr>
            <p:ph type="title"/>
          </p:nvPr>
        </p:nvSpPr>
        <p:spPr>
          <a:xfrm>
            <a:off x="838200" y="72520"/>
            <a:ext cx="10515600" cy="504290"/>
          </a:xfrm>
        </p:spPr>
        <p:txBody>
          <a:bodyPr/>
          <a:lstStyle/>
          <a:p>
            <a:pPr algn="ctr"/>
            <a:r>
              <a:rPr lang="en-US" dirty="0">
                <a:latin typeface="Arial Black" panose="020B0A04020102020204" pitchFamily="34" charset="0"/>
              </a:rPr>
              <a:t> </a:t>
            </a:r>
            <a:endParaRPr lang="en-ZA" dirty="0">
              <a:latin typeface="Arial Black" panose="020B0A04020102020204" pitchFamily="34" charset="0"/>
            </a:endParaRPr>
          </a:p>
        </p:txBody>
      </p:sp>
      <p:sp>
        <p:nvSpPr>
          <p:cNvPr id="4"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1" noProof="0" dirty="0">
                <a:solidFill>
                  <a:prstClr val="black"/>
                </a:solidFill>
                <a:latin typeface="Arial" panose="020B0604020202020204"/>
              </a:rPr>
              <a:t>26</a:t>
            </a:r>
            <a:endPar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p:cNvSpPr>
            <a:spLocks noGrp="1"/>
          </p:cNvSpPr>
          <p:nvPr>
            <p:ph idx="1"/>
          </p:nvPr>
        </p:nvSpPr>
        <p:spPr>
          <a:xfrm>
            <a:off x="166255" y="1825625"/>
            <a:ext cx="11526981" cy="908339"/>
          </a:xfrm>
        </p:spPr>
        <p:txBody>
          <a:bodyPr>
            <a:normAutofit fontScale="92500" lnSpcReduction="10000"/>
          </a:bodyPr>
          <a:lstStyle/>
          <a:p>
            <a:pPr marL="0" indent="0" algn="ctr">
              <a:buNone/>
            </a:pPr>
            <a:r>
              <a:rPr lang="en-US" sz="3200" b="1" dirty="0">
                <a:latin typeface="Arial Black" panose="020B0A04020102020204" pitchFamily="34" charset="0"/>
              </a:rPr>
              <a:t>PROGRAMME 4: WELFARE SERVICES POLICY DEVELOPMENT AND IMPLEMENTATION SUPPORT</a:t>
            </a:r>
            <a:endParaRPr lang="en-ZA" sz="3200" b="1" dirty="0">
              <a:latin typeface="Arial Black" panose="020B0A04020102020204" pitchFamily="34" charset="0"/>
            </a:endParaRPr>
          </a:p>
          <a:p>
            <a:pPr marL="0" indent="0" algn="ctr">
              <a:buNone/>
            </a:pPr>
            <a:endParaRPr lang="en-US" sz="3200" b="1" dirty="0"/>
          </a:p>
          <a:p>
            <a:pPr marL="0" indent="0" algn="ctr">
              <a:buNone/>
            </a:pPr>
            <a:endParaRPr lang="en-ZA" sz="3200" b="1" dirty="0"/>
          </a:p>
        </p:txBody>
      </p:sp>
    </p:spTree>
    <p:extLst>
      <p:ext uri="{BB962C8B-B14F-4D97-AF65-F5344CB8AC3E}">
        <p14:creationId xmlns:p14="http://schemas.microsoft.com/office/powerpoint/2010/main" val="704499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52560" y="6147970"/>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27</a:t>
            </a:r>
          </a:p>
        </p:txBody>
      </p:sp>
      <p:graphicFrame>
        <p:nvGraphicFramePr>
          <p:cNvPr id="5" name="Table 4">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3171865149"/>
              </p:ext>
            </p:extLst>
          </p:nvPr>
        </p:nvGraphicFramePr>
        <p:xfrm>
          <a:off x="32003" y="826503"/>
          <a:ext cx="12192000" cy="5230012"/>
        </p:xfrm>
        <a:graphic>
          <a:graphicData uri="http://schemas.openxmlformats.org/drawingml/2006/table">
            <a:tbl>
              <a:tblPr firstRow="1" bandRow="1">
                <a:tableStyleId>{5940675A-B579-460E-94D1-54222C63F5DA}</a:tableStyleId>
              </a:tblPr>
              <a:tblGrid>
                <a:gridCol w="2542032">
                  <a:extLst>
                    <a:ext uri="{9D8B030D-6E8A-4147-A177-3AD203B41FA5}">
                      <a16:colId xmlns:a16="http://schemas.microsoft.com/office/drawing/2014/main" val="3569275440"/>
                    </a:ext>
                  </a:extLst>
                </a:gridCol>
                <a:gridCol w="2162574">
                  <a:extLst>
                    <a:ext uri="{9D8B030D-6E8A-4147-A177-3AD203B41FA5}">
                      <a16:colId xmlns:a16="http://schemas.microsoft.com/office/drawing/2014/main" val="1836095736"/>
                    </a:ext>
                  </a:extLst>
                </a:gridCol>
                <a:gridCol w="2536798">
                  <a:extLst>
                    <a:ext uri="{9D8B030D-6E8A-4147-A177-3AD203B41FA5}">
                      <a16:colId xmlns:a16="http://schemas.microsoft.com/office/drawing/2014/main" val="3921500509"/>
                    </a:ext>
                  </a:extLst>
                </a:gridCol>
                <a:gridCol w="2617513">
                  <a:extLst>
                    <a:ext uri="{9D8B030D-6E8A-4147-A177-3AD203B41FA5}">
                      <a16:colId xmlns:a16="http://schemas.microsoft.com/office/drawing/2014/main" val="1509477454"/>
                    </a:ext>
                  </a:extLst>
                </a:gridCol>
                <a:gridCol w="2333083">
                  <a:extLst>
                    <a:ext uri="{9D8B030D-6E8A-4147-A177-3AD203B41FA5}">
                      <a16:colId xmlns:a16="http://schemas.microsoft.com/office/drawing/2014/main" val="1620581915"/>
                    </a:ext>
                  </a:extLst>
                </a:gridCol>
              </a:tblGrid>
              <a:tr h="354566">
                <a:tc rowSpan="2">
                  <a:txBody>
                    <a:bodyPr/>
                    <a:lstStyle/>
                    <a:p>
                      <a:r>
                        <a:rPr lang="en-US" b="1" dirty="0"/>
                        <a:t>OUTPUTS</a:t>
                      </a:r>
                      <a:endParaRPr lang="en-ZA" b="1" dirty="0"/>
                    </a:p>
                  </a:txBody>
                  <a:tcPr>
                    <a:solidFill>
                      <a:schemeClr val="accent4">
                        <a:lumMod val="75000"/>
                      </a:schemeClr>
                    </a:solidFill>
                  </a:tcPr>
                </a:tc>
                <a:tc rowSpan="2">
                  <a:txBody>
                    <a:bodyPr/>
                    <a:lstStyle/>
                    <a:p>
                      <a:r>
                        <a:rPr lang="en-US" b="1" dirty="0"/>
                        <a:t>OUTPUT INDICATOR </a:t>
                      </a:r>
                      <a:endParaRPr lang="en-ZA"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b="1" dirty="0"/>
                        <a:t>MTEF TARGET </a:t>
                      </a:r>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299702">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a:t>2022/23</a:t>
                      </a:r>
                      <a:endParaRPr lang="en-ZA" b="1" dirty="0"/>
                    </a:p>
                  </a:txBody>
                  <a:tcPr>
                    <a:solidFill>
                      <a:schemeClr val="accent4">
                        <a:lumMod val="75000"/>
                      </a:schemeClr>
                    </a:solidFill>
                  </a:tcPr>
                </a:tc>
                <a:tc>
                  <a:txBody>
                    <a:bodyPr/>
                    <a:lstStyle/>
                    <a:p>
                      <a:r>
                        <a:rPr lang="en-US" b="1" dirty="0"/>
                        <a:t>2023/24</a:t>
                      </a:r>
                      <a:endParaRPr lang="en-ZA" b="1" dirty="0"/>
                    </a:p>
                  </a:txBody>
                  <a:tcPr>
                    <a:solidFill>
                      <a:schemeClr val="accent4">
                        <a:lumMod val="75000"/>
                      </a:schemeClr>
                    </a:solidFill>
                  </a:tcPr>
                </a:tc>
                <a:tc>
                  <a:txBody>
                    <a:bodyPr/>
                    <a:lstStyle/>
                    <a:p>
                      <a:r>
                        <a:rPr lang="en-US" b="1" dirty="0"/>
                        <a:t>2024/25</a:t>
                      </a:r>
                      <a:endParaRPr lang="en-ZA" b="1" dirty="0"/>
                    </a:p>
                  </a:txBody>
                  <a:tcPr>
                    <a:solidFill>
                      <a:schemeClr val="accent4">
                        <a:lumMod val="75000"/>
                      </a:schemeClr>
                    </a:solidFill>
                  </a:tcPr>
                </a:tc>
                <a:extLst>
                  <a:ext uri="{0D108BD9-81ED-4DB2-BD59-A6C34878D82A}">
                    <a16:rowId xmlns:a16="http://schemas.microsoft.com/office/drawing/2014/main" val="3664867053"/>
                  </a:ext>
                </a:extLst>
              </a:tr>
              <a:tr h="327089">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A Revised White Paper on Families</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Revised White Paper on Families approved</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r>
                        <a:rPr lang="en-US" sz="1350" i="0" u="none" kern="1200" dirty="0">
                          <a:solidFill>
                            <a:schemeClr val="tx1"/>
                          </a:solidFill>
                          <a:effectLst/>
                          <a:latin typeface="+mn-lt"/>
                          <a:ea typeface="Calibri" panose="020F0502020204030204" pitchFamily="34" charset="0"/>
                          <a:cs typeface="Calibri" panose="020F0502020204030204" pitchFamily="34" charset="0"/>
                        </a:rPr>
                        <a:t>Revised White Paper on Families presented to </a:t>
                      </a:r>
                      <a:r>
                        <a:rPr lang="en-ZA" sz="1350" b="0" i="0" u="none" strike="noStrike" kern="1200" baseline="0" dirty="0">
                          <a:solidFill>
                            <a:schemeClr val="tx1"/>
                          </a:solidFill>
                          <a:latin typeface="+mn-lt"/>
                          <a:ea typeface="+mn-ea"/>
                          <a:cs typeface="+mn-cs"/>
                        </a:rPr>
                        <a:t>Technical</a:t>
                      </a:r>
                    </a:p>
                    <a:p>
                      <a:r>
                        <a:rPr lang="en-ZA" sz="1350" b="0" i="0" u="none" strike="noStrike" kern="1200" baseline="0" dirty="0">
                          <a:solidFill>
                            <a:schemeClr val="tx1"/>
                          </a:solidFill>
                          <a:latin typeface="+mn-lt"/>
                          <a:ea typeface="+mn-ea"/>
                          <a:cs typeface="+mn-cs"/>
                        </a:rPr>
                        <a:t>Working Group for FOSAD</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Present the Revised White Paper on Families presented to Cabinet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tc>
                  <a:txBody>
                    <a:bodyPr/>
                    <a:lstStyle/>
                    <a:p>
                      <a:pPr marL="0" marR="78740"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Calibri" panose="020F0502020204030204" pitchFamily="34" charset="0"/>
                          <a:cs typeface="Calibri" panose="020F0502020204030204" pitchFamily="34" charset="0"/>
                        </a:rPr>
                        <a:t>-</a:t>
                      </a:r>
                      <a:endParaRPr lang="en-ZA" sz="1350" i="0" u="none" kern="120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972588625"/>
                  </a:ext>
                </a:extLst>
              </a:tr>
              <a:tr h="327089">
                <a:tc>
                  <a:txBody>
                    <a:bodyPr/>
                    <a:lstStyle/>
                    <a:p>
                      <a:r>
                        <a:rPr lang="en-ZA" sz="1350" b="0" i="0" u="none" strike="noStrike" kern="1200" baseline="0" dirty="0">
                          <a:solidFill>
                            <a:schemeClr val="tx1"/>
                          </a:solidFill>
                          <a:latin typeface="+mn-lt"/>
                          <a:ea typeface="+mn-ea"/>
                          <a:cs typeface="+mn-cs"/>
                        </a:rPr>
                        <a:t>Sector workforce capacitated</a:t>
                      </a:r>
                    </a:p>
                    <a:p>
                      <a:r>
                        <a:rPr lang="en-ZA" sz="1350" b="0" i="0" u="none" strike="noStrike" kern="1200" baseline="0" dirty="0">
                          <a:solidFill>
                            <a:schemeClr val="tx1"/>
                          </a:solidFill>
                          <a:latin typeface="+mn-lt"/>
                          <a:ea typeface="+mn-ea"/>
                          <a:cs typeface="+mn-cs"/>
                        </a:rPr>
                        <a:t>on the Children’s Act</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 of the sector workforce capacitated on the Children’s Act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Capacity building of 20% of the child protection workforce on the Children’s Act </a:t>
                      </a:r>
                      <a:endParaRPr lang="en-ZA" sz="1350" i="0" u="none" kern="1200" dirty="0">
                        <a:solidFill>
                          <a:schemeClr val="tx1"/>
                        </a:solidFill>
                        <a:effectLst/>
                        <a:latin typeface="+mn-lt"/>
                        <a:ea typeface="+mn-ea"/>
                        <a:cs typeface="Calibri" panose="020F0502020204030204" pitchFamily="34" charset="0"/>
                      </a:endParaRPr>
                    </a:p>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Capacity building of 30% of the child protection workforce on the Children’s Act </a:t>
                      </a:r>
                      <a:endParaRPr lang="en-ZA" sz="1350" i="0" u="none" kern="1200" dirty="0">
                        <a:solidFill>
                          <a:schemeClr val="tx1"/>
                        </a:solidFill>
                        <a:effectLst/>
                        <a:latin typeface="+mn-lt"/>
                        <a:ea typeface="+mn-ea"/>
                        <a:cs typeface="Calibri" panose="020F0502020204030204" pitchFamily="34" charset="0"/>
                      </a:endParaRPr>
                    </a:p>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a:solidFill>
                            <a:schemeClr val="tx1"/>
                          </a:solidFill>
                          <a:effectLst/>
                          <a:latin typeface="+mn-lt"/>
                          <a:ea typeface="+mn-ea"/>
                          <a:cs typeface="Calibri" panose="020F0502020204030204" pitchFamily="34" charset="0"/>
                        </a:rPr>
                        <a:t>Capacity building of 30% of the child protection workforce on the Children’s Act </a:t>
                      </a:r>
                      <a:endParaRPr lang="en-ZA" sz="1350" i="0" u="none" kern="1200">
                        <a:solidFill>
                          <a:schemeClr val="tx1"/>
                        </a:solidFill>
                        <a:effectLst/>
                        <a:latin typeface="+mn-lt"/>
                        <a:ea typeface="+mn-ea"/>
                        <a:cs typeface="Calibri" panose="020F0502020204030204" pitchFamily="34" charset="0"/>
                      </a:endParaRPr>
                    </a:p>
                    <a:p>
                      <a:pPr marL="0" algn="l" defTabSz="685800" rtl="0" eaLnBrk="1" latinLnBrk="0" hangingPunct="1">
                        <a:lnSpc>
                          <a:spcPct val="106000"/>
                        </a:lnSpc>
                        <a:spcAft>
                          <a:spcPts val="0"/>
                        </a:spcAft>
                      </a:pPr>
                      <a:r>
                        <a:rPr lang="en-US" sz="1350" i="0" u="none" kern="1200">
                          <a:solidFill>
                            <a:schemeClr val="tx1"/>
                          </a:solidFill>
                          <a:effectLst/>
                          <a:latin typeface="+mn-lt"/>
                          <a:ea typeface="+mn-ea"/>
                          <a:cs typeface="Calibri" panose="020F0502020204030204" pitchFamily="34" charset="0"/>
                        </a:rPr>
                        <a:t> </a:t>
                      </a:r>
                      <a:endParaRPr lang="en-ZA" sz="1350" i="0" u="none" kern="120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2074998827"/>
                  </a:ext>
                </a:extLst>
              </a:tr>
              <a:tr h="327089">
                <a:tc>
                  <a:txBody>
                    <a:bodyPr/>
                    <a:lstStyle/>
                    <a:p>
                      <a:r>
                        <a:rPr lang="en-ZA" sz="1350" b="0" i="0" u="none" strike="noStrike" kern="1200" baseline="0" dirty="0">
                          <a:solidFill>
                            <a:schemeClr val="tx1"/>
                          </a:solidFill>
                          <a:latin typeface="+mn-lt"/>
                          <a:ea typeface="+mn-ea"/>
                          <a:cs typeface="+mn-cs"/>
                        </a:rPr>
                        <a:t>A produced annual report of DSD Integrated Schools </a:t>
                      </a:r>
                      <a:r>
                        <a:rPr lang="en-ZA" sz="1350" b="0" i="0" u="none" strike="noStrike" kern="1200" baseline="0" dirty="0" err="1">
                          <a:solidFill>
                            <a:schemeClr val="tx1"/>
                          </a:solidFill>
                          <a:latin typeface="+mn-lt"/>
                          <a:ea typeface="+mn-ea"/>
                          <a:cs typeface="+mn-cs"/>
                        </a:rPr>
                        <a:t>Heatlth</a:t>
                      </a:r>
                      <a:r>
                        <a:rPr lang="en-ZA" sz="1350" b="0" i="0" u="none" strike="noStrike" kern="1200" baseline="0" dirty="0">
                          <a:solidFill>
                            <a:schemeClr val="tx1"/>
                          </a:solidFill>
                          <a:latin typeface="+mn-lt"/>
                          <a:ea typeface="+mn-ea"/>
                          <a:cs typeface="+mn-cs"/>
                        </a:rPr>
                        <a:t> Programme(ISHP) Plan</a:t>
                      </a:r>
                    </a:p>
                    <a:p>
                      <a:r>
                        <a:rPr lang="en-ZA" sz="1350" b="0" i="0" u="none" strike="noStrike" kern="1200" baseline="0" dirty="0">
                          <a:solidFill>
                            <a:schemeClr val="tx1"/>
                          </a:solidFill>
                          <a:latin typeface="+mn-lt"/>
                          <a:ea typeface="+mn-ea"/>
                          <a:cs typeface="+mn-cs"/>
                        </a:rPr>
                        <a:t>to curb teenage pregnancy</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Annual monitoring report on the implementation of </a:t>
                      </a:r>
                      <a:r>
                        <a:rPr lang="en-US" sz="1350" i="0" u="none" kern="1200" dirty="0" err="1">
                          <a:solidFill>
                            <a:schemeClr val="tx1"/>
                          </a:solidFill>
                          <a:effectLst/>
                          <a:latin typeface="+mn-lt"/>
                          <a:ea typeface="+mn-ea"/>
                          <a:cs typeface="Calibri" panose="020F0502020204030204" pitchFamily="34" charset="0"/>
                        </a:rPr>
                        <a:t>ISHP</a:t>
                      </a:r>
                      <a:r>
                        <a:rPr lang="en-US" sz="1350" i="0" u="none" kern="1200" dirty="0">
                          <a:solidFill>
                            <a:schemeClr val="tx1"/>
                          </a:solidFill>
                          <a:effectLst/>
                          <a:latin typeface="+mn-lt"/>
                          <a:ea typeface="+mn-ea"/>
                          <a:cs typeface="Calibri" panose="020F0502020204030204" pitchFamily="34" charset="0"/>
                        </a:rPr>
                        <a:t> Plan to curb teenage pregnancy consolidated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Consolidate the annual monitoring report on the </a:t>
                      </a:r>
                      <a:r>
                        <a:rPr lang="en-US" sz="1350" i="0" u="none" kern="1200" dirty="0" err="1">
                          <a:solidFill>
                            <a:schemeClr val="tx1"/>
                          </a:solidFill>
                          <a:effectLst/>
                          <a:latin typeface="+mn-lt"/>
                          <a:ea typeface="+mn-ea"/>
                          <a:cs typeface="Calibri" panose="020F0502020204030204" pitchFamily="34" charset="0"/>
                        </a:rPr>
                        <a:t>DSD</a:t>
                      </a:r>
                      <a:r>
                        <a:rPr lang="en-US" sz="1350" i="0" u="none" kern="1200" dirty="0">
                          <a:solidFill>
                            <a:schemeClr val="tx1"/>
                          </a:solidFill>
                          <a:effectLst/>
                          <a:latin typeface="+mn-lt"/>
                          <a:ea typeface="+mn-ea"/>
                          <a:cs typeface="Calibri" panose="020F0502020204030204" pitchFamily="34" charset="0"/>
                        </a:rPr>
                        <a:t> implementation of </a:t>
                      </a:r>
                      <a:r>
                        <a:rPr lang="en-US" sz="1350" i="0" u="none" kern="1200" dirty="0" err="1">
                          <a:solidFill>
                            <a:schemeClr val="tx1"/>
                          </a:solidFill>
                          <a:effectLst/>
                          <a:latin typeface="+mn-lt"/>
                          <a:ea typeface="+mn-ea"/>
                          <a:cs typeface="Calibri" panose="020F0502020204030204" pitchFamily="34" charset="0"/>
                        </a:rPr>
                        <a:t>ISHP</a:t>
                      </a:r>
                      <a:r>
                        <a:rPr lang="en-US" sz="1350" i="0" u="none" kern="1200" dirty="0">
                          <a:solidFill>
                            <a:schemeClr val="tx1"/>
                          </a:solidFill>
                          <a:effectLst/>
                          <a:latin typeface="+mn-lt"/>
                          <a:ea typeface="+mn-ea"/>
                          <a:cs typeface="Calibri" panose="020F0502020204030204" pitchFamily="34" charset="0"/>
                        </a:rPr>
                        <a:t> Plan to curb teenage pregnancy</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Consolidate the annual monitoring report on the </a:t>
                      </a:r>
                      <a:r>
                        <a:rPr lang="en-US" sz="1350" i="0" u="none" kern="1200" dirty="0" err="1">
                          <a:solidFill>
                            <a:schemeClr val="tx1"/>
                          </a:solidFill>
                          <a:effectLst/>
                          <a:latin typeface="+mn-lt"/>
                          <a:ea typeface="+mn-ea"/>
                          <a:cs typeface="Calibri" panose="020F0502020204030204" pitchFamily="34" charset="0"/>
                        </a:rPr>
                        <a:t>DSD</a:t>
                      </a:r>
                      <a:r>
                        <a:rPr lang="en-US" sz="1350" i="0" u="none" kern="1200" dirty="0">
                          <a:solidFill>
                            <a:schemeClr val="tx1"/>
                          </a:solidFill>
                          <a:effectLst/>
                          <a:latin typeface="+mn-lt"/>
                          <a:ea typeface="+mn-ea"/>
                          <a:cs typeface="Calibri" panose="020F0502020204030204" pitchFamily="34" charset="0"/>
                        </a:rPr>
                        <a:t> implementation of </a:t>
                      </a:r>
                      <a:r>
                        <a:rPr lang="en-US" sz="1350" i="0" u="none" kern="1200" dirty="0" err="1">
                          <a:solidFill>
                            <a:schemeClr val="tx1"/>
                          </a:solidFill>
                          <a:effectLst/>
                          <a:latin typeface="+mn-lt"/>
                          <a:ea typeface="+mn-ea"/>
                          <a:cs typeface="Calibri" panose="020F0502020204030204" pitchFamily="34" charset="0"/>
                        </a:rPr>
                        <a:t>ISHP</a:t>
                      </a:r>
                      <a:r>
                        <a:rPr lang="en-US" sz="1350" i="0" u="none" kern="1200" dirty="0">
                          <a:solidFill>
                            <a:schemeClr val="tx1"/>
                          </a:solidFill>
                          <a:effectLst/>
                          <a:latin typeface="+mn-lt"/>
                          <a:ea typeface="+mn-ea"/>
                          <a:cs typeface="Calibri" panose="020F0502020204030204" pitchFamily="34" charset="0"/>
                        </a:rPr>
                        <a:t> Plan to curb teenage pregnancy</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Consolidate the annual monitoring report on the </a:t>
                      </a:r>
                      <a:r>
                        <a:rPr lang="en-US" sz="1350" i="0" u="none" kern="1200" dirty="0" err="1">
                          <a:solidFill>
                            <a:schemeClr val="tx1"/>
                          </a:solidFill>
                          <a:effectLst/>
                          <a:latin typeface="+mn-lt"/>
                          <a:ea typeface="+mn-ea"/>
                          <a:cs typeface="Calibri" panose="020F0502020204030204" pitchFamily="34" charset="0"/>
                        </a:rPr>
                        <a:t>DSD</a:t>
                      </a:r>
                      <a:r>
                        <a:rPr lang="en-US" sz="1350" i="0" u="none" kern="1200" dirty="0">
                          <a:solidFill>
                            <a:schemeClr val="tx1"/>
                          </a:solidFill>
                          <a:effectLst/>
                          <a:latin typeface="+mn-lt"/>
                          <a:ea typeface="+mn-ea"/>
                          <a:cs typeface="Calibri" panose="020F0502020204030204" pitchFamily="34" charset="0"/>
                        </a:rPr>
                        <a:t> implementation of </a:t>
                      </a:r>
                      <a:r>
                        <a:rPr lang="en-US" sz="1350" i="0" u="none" kern="1200" dirty="0" err="1">
                          <a:solidFill>
                            <a:schemeClr val="tx1"/>
                          </a:solidFill>
                          <a:effectLst/>
                          <a:latin typeface="+mn-lt"/>
                          <a:ea typeface="+mn-ea"/>
                          <a:cs typeface="Calibri" panose="020F0502020204030204" pitchFamily="34" charset="0"/>
                        </a:rPr>
                        <a:t>ISHP</a:t>
                      </a:r>
                      <a:r>
                        <a:rPr lang="en-US" sz="1350" i="0" u="none" kern="1200" dirty="0">
                          <a:solidFill>
                            <a:schemeClr val="tx1"/>
                          </a:solidFill>
                          <a:effectLst/>
                          <a:latin typeface="+mn-lt"/>
                          <a:ea typeface="+mn-ea"/>
                          <a:cs typeface="Calibri" panose="020F0502020204030204" pitchFamily="34" charset="0"/>
                        </a:rPr>
                        <a:t> Plan to curb teenage pregnancy</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1102079797"/>
                  </a:ext>
                </a:extLst>
              </a:tr>
              <a:tr h="218059">
                <a:tc>
                  <a:txBody>
                    <a:bodyPr/>
                    <a:lstStyle/>
                    <a:p>
                      <a:r>
                        <a:rPr lang="en-ZA" sz="1350" b="0" i="0" u="none" strike="noStrike" kern="1200" baseline="0" dirty="0">
                          <a:solidFill>
                            <a:schemeClr val="tx1"/>
                          </a:solidFill>
                          <a:latin typeface="+mn-lt"/>
                          <a:ea typeface="+mn-ea"/>
                          <a:cs typeface="+mn-cs"/>
                        </a:rPr>
                        <a:t>A produced annual monitoring</a:t>
                      </a:r>
                    </a:p>
                    <a:p>
                      <a:r>
                        <a:rPr lang="en-ZA" sz="1350" b="0" i="0" u="none" strike="noStrike" kern="1200" baseline="0" dirty="0">
                          <a:solidFill>
                            <a:schemeClr val="tx1"/>
                          </a:solidFill>
                          <a:latin typeface="+mn-lt"/>
                          <a:ea typeface="+mn-ea"/>
                          <a:cs typeface="+mn-cs"/>
                        </a:rPr>
                        <a:t>report on the </a:t>
                      </a:r>
                      <a:r>
                        <a:rPr lang="en-ZA" sz="1350" b="0" i="0" u="none" strike="noStrike" kern="1200" baseline="0" dirty="0" err="1">
                          <a:solidFill>
                            <a:schemeClr val="tx1"/>
                          </a:solidFill>
                          <a:latin typeface="+mn-lt"/>
                          <a:ea typeface="+mn-ea"/>
                          <a:cs typeface="+mn-cs"/>
                        </a:rPr>
                        <a:t>SinovuyoTeen</a:t>
                      </a:r>
                      <a:endParaRPr lang="en-ZA" sz="1350" b="0" i="0" u="none" strike="noStrike" kern="1200" baseline="0" dirty="0">
                        <a:solidFill>
                          <a:schemeClr val="tx1"/>
                        </a:solidFill>
                        <a:latin typeface="+mn-lt"/>
                        <a:ea typeface="+mn-ea"/>
                        <a:cs typeface="+mn-cs"/>
                      </a:endParaRPr>
                    </a:p>
                    <a:p>
                      <a:r>
                        <a:rPr lang="en-ZA" sz="1350" b="0" i="0" u="none" strike="noStrike" kern="1200" baseline="0" dirty="0">
                          <a:solidFill>
                            <a:schemeClr val="tx1"/>
                          </a:solidFill>
                          <a:latin typeface="+mn-lt"/>
                          <a:ea typeface="+mn-ea"/>
                          <a:cs typeface="+mn-cs"/>
                        </a:rPr>
                        <a:t>Parent digital programme</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Sinovuyo Teen Parent digital programme implemented</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Consolidate the annual monitoring report on the </a:t>
                      </a:r>
                      <a:r>
                        <a:rPr lang="en-US" sz="1350" i="0" u="none" kern="1200" dirty="0" err="1">
                          <a:solidFill>
                            <a:schemeClr val="tx1"/>
                          </a:solidFill>
                          <a:effectLst/>
                          <a:latin typeface="+mn-lt"/>
                          <a:ea typeface="+mn-ea"/>
                          <a:cs typeface="Calibri" panose="020F0502020204030204" pitchFamily="34" charset="0"/>
                        </a:rPr>
                        <a:t>Sinovuyo</a:t>
                      </a:r>
                      <a:r>
                        <a:rPr lang="en-US" sz="1350" i="0" u="none" kern="1200" dirty="0">
                          <a:solidFill>
                            <a:schemeClr val="tx1"/>
                          </a:solidFill>
                          <a:effectLst/>
                          <a:latin typeface="+mn-lt"/>
                          <a:ea typeface="+mn-ea"/>
                          <a:cs typeface="Calibri" panose="020F0502020204030204" pitchFamily="34" charset="0"/>
                        </a:rPr>
                        <a:t> Teen Parent digital programme</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Consolidate the annual monitoring report on the </a:t>
                      </a:r>
                      <a:r>
                        <a:rPr lang="en-US" sz="1350" i="0" u="none" kern="1200" dirty="0" err="1">
                          <a:solidFill>
                            <a:schemeClr val="tx1"/>
                          </a:solidFill>
                          <a:effectLst/>
                          <a:latin typeface="+mn-lt"/>
                          <a:ea typeface="+mn-ea"/>
                          <a:cs typeface="Calibri" panose="020F0502020204030204" pitchFamily="34" charset="0"/>
                        </a:rPr>
                        <a:t>Sinovuyo</a:t>
                      </a:r>
                      <a:r>
                        <a:rPr lang="en-US" sz="1350" i="0" u="none" kern="1200" dirty="0">
                          <a:solidFill>
                            <a:schemeClr val="tx1"/>
                          </a:solidFill>
                          <a:effectLst/>
                          <a:latin typeface="+mn-lt"/>
                          <a:ea typeface="+mn-ea"/>
                          <a:cs typeface="Calibri" panose="020F0502020204030204" pitchFamily="34" charset="0"/>
                        </a:rPr>
                        <a:t> Teen Parent digital </a:t>
                      </a:r>
                      <a:r>
                        <a:rPr lang="en-US" sz="1350" i="0" u="none" kern="1200" dirty="0" err="1">
                          <a:solidFill>
                            <a:schemeClr val="tx1"/>
                          </a:solidFill>
                          <a:effectLst/>
                          <a:latin typeface="+mn-lt"/>
                          <a:ea typeface="+mn-ea"/>
                          <a:cs typeface="Calibri" panose="020F0502020204030204" pitchFamily="34" charset="0"/>
                        </a:rPr>
                        <a:t>programme</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Consolidate the annual monitoring report on the </a:t>
                      </a:r>
                      <a:r>
                        <a:rPr lang="en-US" sz="1350" i="0" u="none" kern="1200" dirty="0" err="1">
                          <a:solidFill>
                            <a:schemeClr val="tx1"/>
                          </a:solidFill>
                          <a:effectLst/>
                          <a:latin typeface="+mn-lt"/>
                          <a:ea typeface="+mn-ea"/>
                          <a:cs typeface="Calibri" panose="020F0502020204030204" pitchFamily="34" charset="0"/>
                        </a:rPr>
                        <a:t>Sinovuyo</a:t>
                      </a:r>
                      <a:r>
                        <a:rPr lang="en-US" sz="1350" i="0" u="none" kern="1200" dirty="0">
                          <a:solidFill>
                            <a:schemeClr val="tx1"/>
                          </a:solidFill>
                          <a:effectLst/>
                          <a:latin typeface="+mn-lt"/>
                          <a:ea typeface="+mn-ea"/>
                          <a:cs typeface="Calibri" panose="020F0502020204030204" pitchFamily="34" charset="0"/>
                        </a:rPr>
                        <a:t> Teen Parent digital </a:t>
                      </a:r>
                      <a:r>
                        <a:rPr lang="en-US" sz="1350" i="0" u="none" kern="1200" dirty="0" err="1">
                          <a:solidFill>
                            <a:schemeClr val="tx1"/>
                          </a:solidFill>
                          <a:effectLst/>
                          <a:latin typeface="+mn-lt"/>
                          <a:ea typeface="+mn-ea"/>
                          <a:cs typeface="Calibri" panose="020F0502020204030204" pitchFamily="34" charset="0"/>
                        </a:rPr>
                        <a:t>programme</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10004"/>
                  </a:ext>
                </a:extLst>
              </a:tr>
              <a:tr h="930717">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A produced monitoring report on family preservation programmes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Implementation of family preservation </a:t>
                      </a:r>
                      <a:r>
                        <a:rPr lang="en-US" sz="1350" i="0" u="none" kern="1200" dirty="0" err="1">
                          <a:solidFill>
                            <a:schemeClr val="tx1"/>
                          </a:solidFill>
                          <a:effectLst/>
                          <a:latin typeface="+mn-lt"/>
                          <a:ea typeface="+mn-ea"/>
                          <a:cs typeface="Calibri" panose="020F0502020204030204" pitchFamily="34" charset="0"/>
                        </a:rPr>
                        <a:t>programmes</a:t>
                      </a:r>
                      <a:r>
                        <a:rPr lang="en-US" sz="1350" i="0" u="none" kern="1200" dirty="0">
                          <a:solidFill>
                            <a:schemeClr val="tx1"/>
                          </a:solidFill>
                          <a:effectLst/>
                          <a:latin typeface="+mn-lt"/>
                          <a:ea typeface="+mn-ea"/>
                          <a:cs typeface="Calibri" panose="020F0502020204030204" pitchFamily="34" charset="0"/>
                        </a:rPr>
                        <a:t> monitored</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Consolidate the monitoring Report on the implementation of family preservation </a:t>
                      </a:r>
                      <a:r>
                        <a:rPr lang="en-US" sz="1350" i="0" u="none" kern="1200" dirty="0" err="1">
                          <a:solidFill>
                            <a:schemeClr val="tx1"/>
                          </a:solidFill>
                          <a:effectLst/>
                          <a:latin typeface="+mn-lt"/>
                          <a:ea typeface="+mn-ea"/>
                          <a:cs typeface="Calibri" panose="020F0502020204030204" pitchFamily="34" charset="0"/>
                        </a:rPr>
                        <a:t>programmes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Consolidate the monitoring Report on the implementation of family preservation </a:t>
                      </a:r>
                      <a:r>
                        <a:rPr lang="en-US" sz="1350" i="0" u="none" kern="1200" dirty="0" err="1">
                          <a:solidFill>
                            <a:schemeClr val="tx1"/>
                          </a:solidFill>
                          <a:effectLst/>
                          <a:latin typeface="+mn-lt"/>
                          <a:ea typeface="+mn-ea"/>
                          <a:cs typeface="Calibri" panose="020F0502020204030204" pitchFamily="34" charset="0"/>
                        </a:rPr>
                        <a:t>programmes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Consolidate the monitoring Report on the implementation of family preservation </a:t>
                      </a:r>
                      <a:r>
                        <a:rPr lang="en-US" sz="1350" i="0" u="none" kern="1200" dirty="0" err="1">
                          <a:solidFill>
                            <a:schemeClr val="tx1"/>
                          </a:solidFill>
                          <a:effectLst/>
                          <a:latin typeface="+mn-lt"/>
                          <a:ea typeface="+mn-ea"/>
                          <a:cs typeface="Calibri" panose="020F0502020204030204" pitchFamily="34" charset="0"/>
                        </a:rPr>
                        <a:t>programmes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4041398238"/>
                  </a:ext>
                </a:extLst>
              </a:tr>
            </a:tbl>
          </a:graphicData>
        </a:graphic>
      </p:graphicFrame>
      <p:sp>
        <p:nvSpPr>
          <p:cNvPr id="7" name="Title 1">
            <a:extLst>
              <a:ext uri="{FF2B5EF4-FFF2-40B4-BE49-F238E27FC236}">
                <a16:creationId xmlns:a16="http://schemas.microsoft.com/office/drawing/2014/main" id="{E293D4E4-559D-47E2-9C1D-95B536BE647F}"/>
              </a:ext>
            </a:extLst>
          </p:cNvPr>
          <p:cNvSpPr>
            <a:spLocks noGrp="1"/>
          </p:cNvSpPr>
          <p:nvPr>
            <p:ph type="title"/>
          </p:nvPr>
        </p:nvSpPr>
        <p:spPr>
          <a:xfrm>
            <a:off x="838200" y="314439"/>
            <a:ext cx="10515600" cy="512064"/>
          </a:xfrm>
        </p:spPr>
        <p:txBody>
          <a:bodyPr/>
          <a:lstStyle/>
          <a:p>
            <a:pPr algn="ctr"/>
            <a:r>
              <a:rPr lang="en-US" dirty="0">
                <a:latin typeface="Arial Black" panose="020B0A04020102020204" pitchFamily="34" charset="0"/>
              </a:rPr>
              <a:t>CHILDREN’S LEGISLATION AND FAMILIES</a:t>
            </a:r>
            <a:endParaRPr lang="en-ZA" dirty="0">
              <a:latin typeface="Arial Black" panose="020B0A04020102020204" pitchFamily="34" charset="0"/>
            </a:endParaRPr>
          </a:p>
        </p:txBody>
      </p:sp>
    </p:spTree>
    <p:extLst>
      <p:ext uri="{BB962C8B-B14F-4D97-AF65-F5344CB8AC3E}">
        <p14:creationId xmlns:p14="http://schemas.microsoft.com/office/powerpoint/2010/main" val="3139376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28</a:t>
            </a:r>
          </a:p>
        </p:txBody>
      </p:sp>
      <p:graphicFrame>
        <p:nvGraphicFramePr>
          <p:cNvPr id="5" name="Table 4">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2259417721"/>
              </p:ext>
            </p:extLst>
          </p:nvPr>
        </p:nvGraphicFramePr>
        <p:xfrm>
          <a:off x="78185" y="614066"/>
          <a:ext cx="12192000" cy="4719919"/>
        </p:xfrm>
        <a:graphic>
          <a:graphicData uri="http://schemas.openxmlformats.org/drawingml/2006/table">
            <a:tbl>
              <a:tblPr firstRow="1" bandRow="1">
                <a:tableStyleId>{5940675A-B579-460E-94D1-54222C63F5DA}</a:tableStyleId>
              </a:tblPr>
              <a:tblGrid>
                <a:gridCol w="2542032">
                  <a:extLst>
                    <a:ext uri="{9D8B030D-6E8A-4147-A177-3AD203B41FA5}">
                      <a16:colId xmlns:a16="http://schemas.microsoft.com/office/drawing/2014/main" val="3569275440"/>
                    </a:ext>
                  </a:extLst>
                </a:gridCol>
                <a:gridCol w="2162574">
                  <a:extLst>
                    <a:ext uri="{9D8B030D-6E8A-4147-A177-3AD203B41FA5}">
                      <a16:colId xmlns:a16="http://schemas.microsoft.com/office/drawing/2014/main" val="1836095736"/>
                    </a:ext>
                  </a:extLst>
                </a:gridCol>
                <a:gridCol w="2536798">
                  <a:extLst>
                    <a:ext uri="{9D8B030D-6E8A-4147-A177-3AD203B41FA5}">
                      <a16:colId xmlns:a16="http://schemas.microsoft.com/office/drawing/2014/main" val="3921500509"/>
                    </a:ext>
                  </a:extLst>
                </a:gridCol>
                <a:gridCol w="2617513">
                  <a:extLst>
                    <a:ext uri="{9D8B030D-6E8A-4147-A177-3AD203B41FA5}">
                      <a16:colId xmlns:a16="http://schemas.microsoft.com/office/drawing/2014/main" val="1509477454"/>
                    </a:ext>
                  </a:extLst>
                </a:gridCol>
                <a:gridCol w="2333083">
                  <a:extLst>
                    <a:ext uri="{9D8B030D-6E8A-4147-A177-3AD203B41FA5}">
                      <a16:colId xmlns:a16="http://schemas.microsoft.com/office/drawing/2014/main" val="1620581915"/>
                    </a:ext>
                  </a:extLst>
                </a:gridCol>
              </a:tblGrid>
              <a:tr h="354566">
                <a:tc rowSpan="2">
                  <a:txBody>
                    <a:bodyPr/>
                    <a:lstStyle/>
                    <a:p>
                      <a:r>
                        <a:rPr lang="en-US" b="1" dirty="0"/>
                        <a:t>OUTPUTS</a:t>
                      </a:r>
                      <a:endParaRPr lang="en-ZA" b="1" dirty="0"/>
                    </a:p>
                  </a:txBody>
                  <a:tcPr>
                    <a:solidFill>
                      <a:schemeClr val="accent4">
                        <a:lumMod val="75000"/>
                      </a:schemeClr>
                    </a:solidFill>
                  </a:tcPr>
                </a:tc>
                <a:tc rowSpan="2">
                  <a:txBody>
                    <a:bodyPr/>
                    <a:lstStyle/>
                    <a:p>
                      <a:r>
                        <a:rPr lang="en-US" b="1" dirty="0"/>
                        <a:t>OUTPUT INDICATOR </a:t>
                      </a:r>
                      <a:endParaRPr lang="en-ZA"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b="1" dirty="0"/>
                        <a:t>MTEF TARGET </a:t>
                      </a:r>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299702">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a:t>2022/23</a:t>
                      </a:r>
                      <a:endParaRPr lang="en-ZA" b="1" dirty="0"/>
                    </a:p>
                  </a:txBody>
                  <a:tcPr>
                    <a:solidFill>
                      <a:schemeClr val="accent4">
                        <a:lumMod val="75000"/>
                      </a:schemeClr>
                    </a:solidFill>
                  </a:tcPr>
                </a:tc>
                <a:tc>
                  <a:txBody>
                    <a:bodyPr/>
                    <a:lstStyle/>
                    <a:p>
                      <a:r>
                        <a:rPr lang="en-US" b="1" dirty="0"/>
                        <a:t>2023/24</a:t>
                      </a:r>
                      <a:endParaRPr lang="en-ZA" b="1" dirty="0"/>
                    </a:p>
                  </a:txBody>
                  <a:tcPr>
                    <a:solidFill>
                      <a:schemeClr val="accent4">
                        <a:lumMod val="75000"/>
                      </a:schemeClr>
                    </a:solidFill>
                  </a:tcPr>
                </a:tc>
                <a:tc>
                  <a:txBody>
                    <a:bodyPr/>
                    <a:lstStyle/>
                    <a:p>
                      <a:r>
                        <a:rPr lang="en-US" b="1" dirty="0"/>
                        <a:t>2024/25</a:t>
                      </a:r>
                      <a:endParaRPr lang="en-ZA" b="1" dirty="0"/>
                    </a:p>
                  </a:txBody>
                  <a:tcPr>
                    <a:solidFill>
                      <a:schemeClr val="accent4">
                        <a:lumMod val="75000"/>
                      </a:schemeClr>
                    </a:solidFill>
                  </a:tcPr>
                </a:tc>
                <a:extLst>
                  <a:ext uri="{0D108BD9-81ED-4DB2-BD59-A6C34878D82A}">
                    <a16:rowId xmlns:a16="http://schemas.microsoft.com/office/drawing/2014/main" val="3664867053"/>
                  </a:ext>
                </a:extLst>
              </a:tr>
              <a:tr h="537642">
                <a:tc>
                  <a:txBody>
                    <a:bodyPr/>
                    <a:lstStyle/>
                    <a:p>
                      <a:pPr marL="0" algn="l" defTabSz="685800" rtl="0" eaLnBrk="1" latinLnBrk="0" hangingPunct="1">
                        <a:lnSpc>
                          <a:spcPct val="106000"/>
                        </a:lnSpc>
                        <a:spcAft>
                          <a:spcPts val="0"/>
                        </a:spcAft>
                      </a:pPr>
                      <a:r>
                        <a:rPr lang="en-US" sz="1350" i="0" u="none" kern="1200" dirty="0" err="1">
                          <a:solidFill>
                            <a:schemeClr val="tx1"/>
                          </a:solidFill>
                          <a:effectLst/>
                          <a:latin typeface="+mn-lt"/>
                          <a:ea typeface="+mn-ea"/>
                          <a:cs typeface="Calibri" panose="020F0502020204030204" pitchFamily="34" charset="0"/>
                        </a:rPr>
                        <a:t>SSPs</a:t>
                      </a:r>
                      <a:r>
                        <a:rPr lang="en-US" sz="1350" i="0" u="none" kern="1200" dirty="0">
                          <a:solidFill>
                            <a:schemeClr val="tx1"/>
                          </a:solidFill>
                          <a:effectLst/>
                          <a:latin typeface="+mn-lt"/>
                          <a:ea typeface="+mn-ea"/>
                          <a:cs typeface="Calibri" panose="020F0502020204030204" pitchFamily="34" charset="0"/>
                        </a:rPr>
                        <a:t> capacitated on HIV Testing Services (</a:t>
                      </a:r>
                      <a:r>
                        <a:rPr lang="en-US" sz="1350" i="0" u="none" kern="1200" dirty="0" err="1">
                          <a:solidFill>
                            <a:schemeClr val="tx1"/>
                          </a:solidFill>
                          <a:effectLst/>
                          <a:latin typeface="+mn-lt"/>
                          <a:ea typeface="+mn-ea"/>
                          <a:cs typeface="Calibri" panose="020F0502020204030204" pitchFamily="34" charset="0"/>
                        </a:rPr>
                        <a:t>HTS</a:t>
                      </a:r>
                      <a:r>
                        <a:rPr lang="en-US" sz="1350" i="0" u="none" kern="1200" dirty="0">
                          <a:solidFill>
                            <a:schemeClr val="tx1"/>
                          </a:solidFill>
                          <a:effectLst/>
                          <a:latin typeface="+mn-lt"/>
                          <a:ea typeface="+mn-ea"/>
                          <a:cs typeface="Calibri" panose="020F0502020204030204" pitchFamily="34" charset="0"/>
                        </a:rPr>
                        <a:t>) guidelines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Number of </a:t>
                      </a:r>
                      <a:r>
                        <a:rPr lang="en-US" sz="1350" i="0" u="none" kern="1200" dirty="0" err="1">
                          <a:solidFill>
                            <a:schemeClr val="tx1"/>
                          </a:solidFill>
                          <a:effectLst/>
                          <a:latin typeface="+mn-lt"/>
                          <a:ea typeface="+mn-ea"/>
                          <a:cs typeface="Calibri" panose="020F0502020204030204" pitchFamily="34" charset="0"/>
                        </a:rPr>
                        <a:t>SSPs</a:t>
                      </a:r>
                      <a:r>
                        <a:rPr lang="en-US" sz="1350" i="0" u="none" kern="1200" dirty="0">
                          <a:solidFill>
                            <a:schemeClr val="tx1"/>
                          </a:solidFill>
                          <a:effectLst/>
                          <a:latin typeface="+mn-lt"/>
                          <a:ea typeface="+mn-ea"/>
                          <a:cs typeface="Calibri" panose="020F0502020204030204" pitchFamily="34" charset="0"/>
                        </a:rPr>
                        <a:t> capacitated          on HIV Testing Services guidelines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Capacitate 400   </a:t>
                      </a:r>
                      <a:r>
                        <a:rPr lang="en-US" sz="1350" i="0" u="none" kern="1200" dirty="0" err="1">
                          <a:solidFill>
                            <a:schemeClr val="tx1"/>
                          </a:solidFill>
                          <a:effectLst/>
                          <a:latin typeface="+mn-lt"/>
                          <a:ea typeface="+mn-ea"/>
                          <a:cs typeface="Calibri" panose="020F0502020204030204" pitchFamily="34" charset="0"/>
                        </a:rPr>
                        <a:t>SSPs</a:t>
                      </a:r>
                      <a:r>
                        <a:rPr lang="en-US" sz="1350" i="0" u="none" kern="1200" dirty="0">
                          <a:solidFill>
                            <a:schemeClr val="tx1"/>
                          </a:solidFill>
                          <a:effectLst/>
                          <a:latin typeface="+mn-lt"/>
                          <a:ea typeface="+mn-ea"/>
                          <a:cs typeface="Calibri" panose="020F0502020204030204" pitchFamily="34" charset="0"/>
                        </a:rPr>
                        <a:t> on guidelines on HIV Testing Services (</a:t>
                      </a:r>
                      <a:r>
                        <a:rPr lang="en-US" sz="1350" i="0" u="none" kern="1200" dirty="0" err="1">
                          <a:solidFill>
                            <a:schemeClr val="tx1"/>
                          </a:solidFill>
                          <a:effectLst/>
                          <a:latin typeface="+mn-lt"/>
                          <a:ea typeface="+mn-ea"/>
                          <a:cs typeface="Calibri" panose="020F0502020204030204" pitchFamily="34" charset="0"/>
                        </a:rPr>
                        <a:t>HTS</a:t>
                      </a:r>
                      <a:r>
                        <a:rPr lang="en-US" sz="1350" i="0" u="none" kern="1200" dirty="0">
                          <a:solidFill>
                            <a:schemeClr val="tx1"/>
                          </a:solidFill>
                          <a:effectLst/>
                          <a:latin typeface="+mn-lt"/>
                          <a:ea typeface="+mn-ea"/>
                          <a:cs typeface="Calibri" panose="020F0502020204030204" pitchFamily="34" charset="0"/>
                        </a:rPr>
                        <a:t> guidelines)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Capacitate 400 </a:t>
                      </a:r>
                      <a:r>
                        <a:rPr lang="en-US" sz="1350" i="0" u="none" kern="1200" dirty="0" err="1">
                          <a:solidFill>
                            <a:schemeClr val="tx1"/>
                          </a:solidFill>
                          <a:effectLst/>
                          <a:latin typeface="+mn-lt"/>
                          <a:ea typeface="+mn-ea"/>
                          <a:cs typeface="Calibri" panose="020F0502020204030204" pitchFamily="34" charset="0"/>
                        </a:rPr>
                        <a:t>SSPs</a:t>
                      </a:r>
                      <a:r>
                        <a:rPr lang="en-US" sz="1350" i="0" u="none" kern="1200" dirty="0">
                          <a:solidFill>
                            <a:schemeClr val="tx1"/>
                          </a:solidFill>
                          <a:effectLst/>
                          <a:latin typeface="+mn-lt"/>
                          <a:ea typeface="+mn-ea"/>
                          <a:cs typeface="Calibri" panose="020F0502020204030204" pitchFamily="34" charset="0"/>
                        </a:rPr>
                        <a:t> on guidelines on HIV Testing Services (</a:t>
                      </a:r>
                      <a:r>
                        <a:rPr lang="en-US" sz="1350" i="0" u="none" kern="1200" dirty="0" err="1">
                          <a:solidFill>
                            <a:schemeClr val="tx1"/>
                          </a:solidFill>
                          <a:effectLst/>
                          <a:latin typeface="+mn-lt"/>
                          <a:ea typeface="+mn-ea"/>
                          <a:cs typeface="Calibri" panose="020F0502020204030204" pitchFamily="34" charset="0"/>
                        </a:rPr>
                        <a:t>HTS</a:t>
                      </a:r>
                      <a:r>
                        <a:rPr lang="en-US" sz="1350" i="0" u="none" kern="1200" dirty="0">
                          <a:solidFill>
                            <a:schemeClr val="tx1"/>
                          </a:solidFill>
                          <a:effectLst/>
                          <a:latin typeface="+mn-lt"/>
                          <a:ea typeface="+mn-ea"/>
                          <a:cs typeface="Calibri" panose="020F0502020204030204" pitchFamily="34" charset="0"/>
                        </a:rPr>
                        <a:t> guidelines)  </a:t>
                      </a:r>
                      <a:endParaRPr lang="en-ZA" sz="1350" i="0" u="none" kern="1200" dirty="0">
                        <a:solidFill>
                          <a:schemeClr val="tx1"/>
                        </a:solidFill>
                        <a:effectLst/>
                        <a:latin typeface="+mn-lt"/>
                        <a:ea typeface="+mn-ea"/>
                        <a:cs typeface="Calibri" panose="020F0502020204030204" pitchFamily="34" charset="0"/>
                      </a:endParaRPr>
                    </a:p>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a:solidFill>
                            <a:schemeClr val="tx1"/>
                          </a:solidFill>
                          <a:effectLst/>
                          <a:latin typeface="+mn-lt"/>
                          <a:ea typeface="+mn-ea"/>
                          <a:cs typeface="Calibri" panose="020F0502020204030204" pitchFamily="34" charset="0"/>
                        </a:rPr>
                        <a:t>Capacitate 400 SSPs on guidelines on HIV Testing Services (HTS guidelines) </a:t>
                      </a:r>
                      <a:endParaRPr lang="en-ZA" sz="1350" i="0" u="none" kern="120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2609151250"/>
                  </a:ext>
                </a:extLst>
              </a:tr>
              <a:tr h="327089">
                <a:tc>
                  <a:txBody>
                    <a:bodyPr/>
                    <a:lstStyle/>
                    <a:p>
                      <a:pPr marL="0" algn="l" defTabSz="685800" rtl="0" eaLnBrk="1" latinLnBrk="0" hangingPunct="1">
                        <a:lnSpc>
                          <a:spcPct val="106000"/>
                        </a:lnSpc>
                        <a:spcAft>
                          <a:spcPts val="0"/>
                        </a:spcAft>
                      </a:pPr>
                      <a:r>
                        <a:rPr lang="en-US" sz="1350" i="0" u="none" kern="1200" dirty="0" err="1">
                          <a:solidFill>
                            <a:schemeClr val="tx1"/>
                          </a:solidFill>
                          <a:effectLst/>
                          <a:latin typeface="+mn-lt"/>
                          <a:ea typeface="+mn-ea"/>
                          <a:cs typeface="Calibri" panose="020F0502020204030204" pitchFamily="34" charset="0"/>
                        </a:rPr>
                        <a:t>SSPs</a:t>
                      </a:r>
                      <a:r>
                        <a:rPr lang="en-US" sz="1350" i="0" u="none" kern="1200" dirty="0">
                          <a:solidFill>
                            <a:schemeClr val="tx1"/>
                          </a:solidFill>
                          <a:effectLst/>
                          <a:latin typeface="+mn-lt"/>
                          <a:ea typeface="+mn-ea"/>
                          <a:cs typeface="Calibri" panose="020F0502020204030204" pitchFamily="34" charset="0"/>
                        </a:rPr>
                        <a:t> capacitated on Social and </a:t>
                      </a:r>
                      <a:r>
                        <a:rPr lang="en-US" sz="1350" i="0" u="none" kern="1200" dirty="0" err="1">
                          <a:solidFill>
                            <a:schemeClr val="tx1"/>
                          </a:solidFill>
                          <a:effectLst/>
                          <a:latin typeface="+mn-lt"/>
                          <a:ea typeface="+mn-ea"/>
                          <a:cs typeface="Calibri" panose="020F0502020204030204" pitchFamily="34" charset="0"/>
                        </a:rPr>
                        <a:t>Behaviour</a:t>
                      </a:r>
                      <a:r>
                        <a:rPr lang="en-US" sz="1350" i="0" u="none" kern="1200" dirty="0">
                          <a:solidFill>
                            <a:schemeClr val="tx1"/>
                          </a:solidFill>
                          <a:effectLst/>
                          <a:latin typeface="+mn-lt"/>
                          <a:ea typeface="+mn-ea"/>
                          <a:cs typeface="Calibri" panose="020F0502020204030204" pitchFamily="34" charset="0"/>
                        </a:rPr>
                        <a:t> Change (SBC) </a:t>
                      </a:r>
                      <a:r>
                        <a:rPr lang="en-US" sz="1350" i="0" u="none" kern="1200" dirty="0" err="1">
                          <a:solidFill>
                            <a:schemeClr val="tx1"/>
                          </a:solidFill>
                          <a:effectLst/>
                          <a:latin typeface="+mn-lt"/>
                          <a:ea typeface="+mn-ea"/>
                          <a:cs typeface="Calibri" panose="020F0502020204030204" pitchFamily="34" charset="0"/>
                        </a:rPr>
                        <a:t>programmes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Number of </a:t>
                      </a:r>
                      <a:r>
                        <a:rPr lang="en-US" sz="1350" i="0" u="none" kern="1200" dirty="0" err="1">
                          <a:solidFill>
                            <a:schemeClr val="tx1"/>
                          </a:solidFill>
                          <a:effectLst/>
                          <a:latin typeface="+mn-lt"/>
                          <a:ea typeface="+mn-ea"/>
                          <a:cs typeface="Calibri" panose="020F0502020204030204" pitchFamily="34" charset="0"/>
                        </a:rPr>
                        <a:t>SSPs</a:t>
                      </a:r>
                      <a:r>
                        <a:rPr lang="en-US" sz="1350" i="0" u="none" kern="1200" dirty="0">
                          <a:solidFill>
                            <a:schemeClr val="tx1"/>
                          </a:solidFill>
                          <a:effectLst/>
                          <a:latin typeface="+mn-lt"/>
                          <a:ea typeface="+mn-ea"/>
                          <a:cs typeface="Calibri" panose="020F0502020204030204" pitchFamily="34" charset="0"/>
                        </a:rPr>
                        <a:t> capacitated on Social and </a:t>
                      </a:r>
                      <a:r>
                        <a:rPr lang="en-US" sz="1350" i="0" u="none" kern="1200" dirty="0" err="1">
                          <a:solidFill>
                            <a:schemeClr val="tx1"/>
                          </a:solidFill>
                          <a:effectLst/>
                          <a:latin typeface="+mn-lt"/>
                          <a:ea typeface="+mn-ea"/>
                          <a:cs typeface="Calibri" panose="020F0502020204030204" pitchFamily="34" charset="0"/>
                        </a:rPr>
                        <a:t>Behaviour</a:t>
                      </a:r>
                      <a:r>
                        <a:rPr lang="en-US" sz="1350" i="0" u="none" kern="1200" dirty="0">
                          <a:solidFill>
                            <a:schemeClr val="tx1"/>
                          </a:solidFill>
                          <a:effectLst/>
                          <a:latin typeface="+mn-lt"/>
                          <a:ea typeface="+mn-ea"/>
                          <a:cs typeface="Calibri" panose="020F0502020204030204" pitchFamily="34" charset="0"/>
                        </a:rPr>
                        <a:t> Change (SBC) </a:t>
                      </a:r>
                      <a:r>
                        <a:rPr lang="en-US" sz="1350" i="0" u="none" kern="1200" dirty="0" err="1">
                          <a:solidFill>
                            <a:schemeClr val="tx1"/>
                          </a:solidFill>
                          <a:effectLst/>
                          <a:latin typeface="+mn-lt"/>
                          <a:ea typeface="+mn-ea"/>
                          <a:cs typeface="Calibri" panose="020F0502020204030204" pitchFamily="34" charset="0"/>
                        </a:rPr>
                        <a:t>programmes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a:solidFill>
                            <a:schemeClr val="tx1"/>
                          </a:solidFill>
                          <a:effectLst/>
                          <a:latin typeface="+mn-lt"/>
                          <a:ea typeface="+mn-ea"/>
                          <a:cs typeface="Calibri" panose="020F0502020204030204" pitchFamily="34" charset="0"/>
                        </a:rPr>
                        <a:t>Capacitate 500 SSPs on Social and Behaviour Change (SBC) programmes</a:t>
                      </a:r>
                      <a:endParaRPr lang="en-ZA" sz="1350" i="0" u="none" kern="120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Capacitate 500 </a:t>
                      </a:r>
                      <a:r>
                        <a:rPr lang="en-US" sz="1350" i="0" u="none" kern="1200" dirty="0" err="1">
                          <a:solidFill>
                            <a:schemeClr val="tx1"/>
                          </a:solidFill>
                          <a:effectLst/>
                          <a:latin typeface="+mn-lt"/>
                          <a:ea typeface="+mn-ea"/>
                          <a:cs typeface="Calibri" panose="020F0502020204030204" pitchFamily="34" charset="0"/>
                        </a:rPr>
                        <a:t>SSPs</a:t>
                      </a:r>
                      <a:r>
                        <a:rPr lang="en-US" sz="1350" i="0" u="none" kern="1200" dirty="0">
                          <a:solidFill>
                            <a:schemeClr val="tx1"/>
                          </a:solidFill>
                          <a:effectLst/>
                          <a:latin typeface="+mn-lt"/>
                          <a:ea typeface="+mn-ea"/>
                          <a:cs typeface="Calibri" panose="020F0502020204030204" pitchFamily="34" charset="0"/>
                        </a:rPr>
                        <a:t> on Social and </a:t>
                      </a:r>
                      <a:r>
                        <a:rPr lang="en-US" sz="1350" i="0" u="none" kern="1200" dirty="0" err="1">
                          <a:solidFill>
                            <a:schemeClr val="tx1"/>
                          </a:solidFill>
                          <a:effectLst/>
                          <a:latin typeface="+mn-lt"/>
                          <a:ea typeface="+mn-ea"/>
                          <a:cs typeface="Calibri" panose="020F0502020204030204" pitchFamily="34" charset="0"/>
                        </a:rPr>
                        <a:t>Behaviour</a:t>
                      </a:r>
                      <a:r>
                        <a:rPr lang="en-US" sz="1350" i="0" u="none" kern="1200" dirty="0">
                          <a:solidFill>
                            <a:schemeClr val="tx1"/>
                          </a:solidFill>
                          <a:effectLst/>
                          <a:latin typeface="+mn-lt"/>
                          <a:ea typeface="+mn-ea"/>
                          <a:cs typeface="Calibri" panose="020F0502020204030204" pitchFamily="34" charset="0"/>
                        </a:rPr>
                        <a:t> Change (SBC) </a:t>
                      </a:r>
                      <a:r>
                        <a:rPr lang="en-US" sz="1350" i="0" u="none" kern="1200" dirty="0" err="1">
                          <a:solidFill>
                            <a:schemeClr val="tx1"/>
                          </a:solidFill>
                          <a:effectLst/>
                          <a:latin typeface="+mn-lt"/>
                          <a:ea typeface="+mn-ea"/>
                          <a:cs typeface="Calibri" panose="020F0502020204030204" pitchFamily="34" charset="0"/>
                        </a:rPr>
                        <a:t>programmes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a:solidFill>
                            <a:schemeClr val="tx1"/>
                          </a:solidFill>
                          <a:effectLst/>
                          <a:latin typeface="+mn-lt"/>
                          <a:ea typeface="+mn-ea"/>
                          <a:cs typeface="Calibri" panose="020F0502020204030204" pitchFamily="34" charset="0"/>
                        </a:rPr>
                        <a:t>Capacitate 500 SSPs on Social and Behaviour Change (SBC) programmes</a:t>
                      </a:r>
                      <a:endParaRPr lang="en-ZA" sz="1350" i="0" u="none" kern="120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2074998827"/>
                  </a:ext>
                </a:extLst>
              </a:tr>
              <a:tr h="327089">
                <a:tc>
                  <a:txBody>
                    <a:bodyPr/>
                    <a:lstStyle/>
                    <a:p>
                      <a:r>
                        <a:rPr lang="en-ZA" sz="1350" b="0" i="0" u="none" strike="noStrike" kern="1200" baseline="0" dirty="0">
                          <a:solidFill>
                            <a:schemeClr val="tx1"/>
                          </a:solidFill>
                          <a:latin typeface="+mn-lt"/>
                          <a:ea typeface="+mn-ea"/>
                          <a:cs typeface="+mn-cs"/>
                        </a:rPr>
                        <a:t>OVCY in G2G districts provided with core package of</a:t>
                      </a:r>
                    </a:p>
                    <a:p>
                      <a:r>
                        <a:rPr lang="en-ZA" sz="1350" b="0" i="0" u="none" strike="noStrike" kern="1200" baseline="0" dirty="0">
                          <a:solidFill>
                            <a:schemeClr val="tx1"/>
                          </a:solidFill>
                          <a:latin typeface="+mn-lt"/>
                          <a:ea typeface="+mn-ea"/>
                          <a:cs typeface="+mn-cs"/>
                        </a:rPr>
                        <a:t>services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Number of OVCY  in G2G districts provided with core package of services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Provide 20 000 OVCY in G2G districts with core package of services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Provide 25 000 OVCY in G2G districts with core package of services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Provide 30 000 OVCY in G2G districts with core package of services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1102079797"/>
                  </a:ext>
                </a:extLst>
              </a:tr>
              <a:tr h="327089">
                <a:tc>
                  <a:txBody>
                    <a:bodyPr/>
                    <a:lstStyle/>
                    <a:p>
                      <a:r>
                        <a:rPr lang="en-ZA" sz="1350" b="0" i="0" u="none" strike="noStrike" kern="1200" baseline="0" dirty="0">
                          <a:solidFill>
                            <a:schemeClr val="tx1"/>
                          </a:solidFill>
                          <a:latin typeface="+mn-lt"/>
                          <a:ea typeface="+mn-ea"/>
                          <a:cs typeface="+mn-cs"/>
                        </a:rPr>
                        <a:t>OVCY who know their HIV status in G2G districts provided with core package of services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 of OVCY who know their HIV status in G2G</a:t>
                      </a:r>
                    </a:p>
                    <a:p>
                      <a:r>
                        <a:rPr lang="en-ZA" sz="1350" b="0" i="0" u="none" strike="noStrike" kern="1200" baseline="0" dirty="0">
                          <a:solidFill>
                            <a:schemeClr val="tx1"/>
                          </a:solidFill>
                          <a:latin typeface="+mn-lt"/>
                          <a:ea typeface="+mn-ea"/>
                          <a:cs typeface="+mn-cs"/>
                        </a:rPr>
                        <a:t>districts provided with core</a:t>
                      </a:r>
                    </a:p>
                    <a:p>
                      <a:r>
                        <a:rPr lang="en-ZA" sz="1350" b="0" i="0" u="none" strike="noStrike" kern="1200" baseline="0" dirty="0">
                          <a:solidFill>
                            <a:schemeClr val="tx1"/>
                          </a:solidFill>
                          <a:latin typeface="+mn-lt"/>
                          <a:ea typeface="+mn-ea"/>
                          <a:cs typeface="+mn-cs"/>
                        </a:rPr>
                        <a:t>package of services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Provide core package of services to 60% </a:t>
                      </a:r>
                      <a:r>
                        <a:rPr lang="en-US" sz="1350" i="0" u="none" kern="1200" dirty="0" err="1">
                          <a:solidFill>
                            <a:schemeClr val="tx1"/>
                          </a:solidFill>
                          <a:effectLst/>
                          <a:latin typeface="+mn-lt"/>
                          <a:ea typeface="+mn-ea"/>
                          <a:cs typeface="Calibri" panose="020F0502020204030204" pitchFamily="34" charset="0"/>
                        </a:rPr>
                        <a:t>OVCY</a:t>
                      </a:r>
                      <a:r>
                        <a:rPr lang="en-US" sz="1350" i="0" u="none" kern="1200" dirty="0">
                          <a:solidFill>
                            <a:schemeClr val="tx1"/>
                          </a:solidFill>
                          <a:effectLst/>
                          <a:latin typeface="+mn-lt"/>
                          <a:ea typeface="+mn-ea"/>
                          <a:cs typeface="Calibri" panose="020F0502020204030204" pitchFamily="34" charset="0"/>
                        </a:rPr>
                        <a:t> knowing their HIV status in </a:t>
                      </a:r>
                      <a:r>
                        <a:rPr lang="en-US" sz="1350" i="0" u="none" kern="1200" dirty="0" err="1">
                          <a:solidFill>
                            <a:schemeClr val="tx1"/>
                          </a:solidFill>
                          <a:effectLst/>
                          <a:latin typeface="+mn-lt"/>
                          <a:ea typeface="+mn-ea"/>
                          <a:cs typeface="Calibri" panose="020F0502020204030204" pitchFamily="34" charset="0"/>
                        </a:rPr>
                        <a:t>G2G</a:t>
                      </a:r>
                      <a:r>
                        <a:rPr lang="en-US" sz="1350" i="0" u="none" kern="1200" dirty="0">
                          <a:solidFill>
                            <a:schemeClr val="tx1"/>
                          </a:solidFill>
                          <a:effectLst/>
                          <a:latin typeface="+mn-lt"/>
                          <a:ea typeface="+mn-ea"/>
                          <a:cs typeface="Calibri" panose="020F0502020204030204" pitchFamily="34" charset="0"/>
                        </a:rPr>
                        <a:t> districts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Provide core package of services to 70% </a:t>
                      </a:r>
                      <a:r>
                        <a:rPr lang="en-US" sz="1350" i="0" u="none" kern="1200" dirty="0" err="1">
                          <a:solidFill>
                            <a:schemeClr val="tx1"/>
                          </a:solidFill>
                          <a:effectLst/>
                          <a:latin typeface="+mn-lt"/>
                          <a:ea typeface="+mn-ea"/>
                          <a:cs typeface="Calibri" panose="020F0502020204030204" pitchFamily="34" charset="0"/>
                        </a:rPr>
                        <a:t>OVCY</a:t>
                      </a:r>
                      <a:r>
                        <a:rPr lang="en-US" sz="1350" i="0" u="none" kern="1200" dirty="0">
                          <a:solidFill>
                            <a:schemeClr val="tx1"/>
                          </a:solidFill>
                          <a:effectLst/>
                          <a:latin typeface="+mn-lt"/>
                          <a:ea typeface="+mn-ea"/>
                          <a:cs typeface="Calibri" panose="020F0502020204030204" pitchFamily="34" charset="0"/>
                        </a:rPr>
                        <a:t> knowing their HIV status in </a:t>
                      </a:r>
                      <a:r>
                        <a:rPr lang="en-US" sz="1350" i="0" u="none" kern="1200" dirty="0" err="1">
                          <a:solidFill>
                            <a:schemeClr val="tx1"/>
                          </a:solidFill>
                          <a:effectLst/>
                          <a:latin typeface="+mn-lt"/>
                          <a:ea typeface="+mn-ea"/>
                          <a:cs typeface="Calibri" panose="020F0502020204030204" pitchFamily="34" charset="0"/>
                        </a:rPr>
                        <a:t>G2G</a:t>
                      </a:r>
                      <a:r>
                        <a:rPr lang="en-US" sz="1350" i="0" u="none" kern="1200" dirty="0">
                          <a:solidFill>
                            <a:schemeClr val="tx1"/>
                          </a:solidFill>
                          <a:effectLst/>
                          <a:latin typeface="+mn-lt"/>
                          <a:ea typeface="+mn-ea"/>
                          <a:cs typeface="Calibri" panose="020F0502020204030204" pitchFamily="34" charset="0"/>
                        </a:rPr>
                        <a:t> districts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a:solidFill>
                            <a:schemeClr val="tx1"/>
                          </a:solidFill>
                          <a:effectLst/>
                          <a:latin typeface="+mn-lt"/>
                          <a:ea typeface="+mn-ea"/>
                          <a:cs typeface="Calibri" panose="020F0502020204030204" pitchFamily="34" charset="0"/>
                        </a:rPr>
                        <a:t>Provide core package of services to 80% OVCY knowing their HIV status in G2G districts  </a:t>
                      </a:r>
                      <a:endParaRPr lang="en-ZA" sz="1350" i="0" u="none" kern="120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10004"/>
                  </a:ext>
                </a:extLst>
              </a:tr>
              <a:tr h="327089">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OVCY in G2G districts knowing their HIV positive status supported to adhere to treatment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 of OVCY in G2G districts knowing their HIV positive status supported to adhere to treatment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Support 80% OVCY in G2G district with HIV positive status to adhere to treatment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Support 85% OVCY in G2G district with HIV positive status to adhere to treatment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Support 90% OVCY in G2G district with HIV positive status to adhere to treatment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3831350349"/>
                  </a:ext>
                </a:extLst>
              </a:tr>
            </a:tbl>
          </a:graphicData>
        </a:graphic>
      </p:graphicFrame>
      <p:sp>
        <p:nvSpPr>
          <p:cNvPr id="7" name="Title 1">
            <a:extLst>
              <a:ext uri="{FF2B5EF4-FFF2-40B4-BE49-F238E27FC236}">
                <a16:creationId xmlns:a16="http://schemas.microsoft.com/office/drawing/2014/main" id="{E293D4E4-559D-47E2-9C1D-95B536BE647F}"/>
              </a:ext>
            </a:extLst>
          </p:cNvPr>
          <p:cNvSpPr>
            <a:spLocks noGrp="1"/>
          </p:cNvSpPr>
          <p:nvPr>
            <p:ph type="title"/>
          </p:nvPr>
        </p:nvSpPr>
        <p:spPr>
          <a:xfrm>
            <a:off x="870203" y="138948"/>
            <a:ext cx="10515600" cy="512064"/>
          </a:xfrm>
        </p:spPr>
        <p:txBody>
          <a:bodyPr/>
          <a:lstStyle/>
          <a:p>
            <a:pPr algn="ctr"/>
            <a:r>
              <a:rPr lang="en-US" dirty="0">
                <a:latin typeface="Arial Black" panose="020B0A04020102020204" pitchFamily="34" charset="0"/>
              </a:rPr>
              <a:t>HIV/AIDS</a:t>
            </a:r>
            <a:endParaRPr lang="en-ZA" dirty="0">
              <a:latin typeface="Arial Black" panose="020B0A04020102020204" pitchFamily="34" charset="0"/>
            </a:endParaRPr>
          </a:p>
        </p:txBody>
      </p:sp>
    </p:spTree>
    <p:extLst>
      <p:ext uri="{BB962C8B-B14F-4D97-AF65-F5344CB8AC3E}">
        <p14:creationId xmlns:p14="http://schemas.microsoft.com/office/powerpoint/2010/main" val="240838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2344768011"/>
              </p:ext>
            </p:extLst>
          </p:nvPr>
        </p:nvGraphicFramePr>
        <p:xfrm>
          <a:off x="0" y="443345"/>
          <a:ext cx="12192000" cy="5111623"/>
        </p:xfrm>
        <a:graphic>
          <a:graphicData uri="http://schemas.openxmlformats.org/drawingml/2006/table">
            <a:tbl>
              <a:tblPr firstRow="1" bandRow="1">
                <a:tableStyleId>{5940675A-B579-460E-94D1-54222C63F5DA}</a:tableStyleId>
              </a:tblPr>
              <a:tblGrid>
                <a:gridCol w="2456873">
                  <a:extLst>
                    <a:ext uri="{9D8B030D-6E8A-4147-A177-3AD203B41FA5}">
                      <a16:colId xmlns:a16="http://schemas.microsoft.com/office/drawing/2014/main" val="3569275440"/>
                    </a:ext>
                  </a:extLst>
                </a:gridCol>
                <a:gridCol w="2434106">
                  <a:extLst>
                    <a:ext uri="{9D8B030D-6E8A-4147-A177-3AD203B41FA5}">
                      <a16:colId xmlns:a16="http://schemas.microsoft.com/office/drawing/2014/main" val="1836095736"/>
                    </a:ext>
                  </a:extLst>
                </a:gridCol>
                <a:gridCol w="2465318">
                  <a:extLst>
                    <a:ext uri="{9D8B030D-6E8A-4147-A177-3AD203B41FA5}">
                      <a16:colId xmlns:a16="http://schemas.microsoft.com/office/drawing/2014/main" val="3921500509"/>
                    </a:ext>
                  </a:extLst>
                </a:gridCol>
                <a:gridCol w="2489667">
                  <a:extLst>
                    <a:ext uri="{9D8B030D-6E8A-4147-A177-3AD203B41FA5}">
                      <a16:colId xmlns:a16="http://schemas.microsoft.com/office/drawing/2014/main" val="1509477454"/>
                    </a:ext>
                  </a:extLst>
                </a:gridCol>
                <a:gridCol w="2346036">
                  <a:extLst>
                    <a:ext uri="{9D8B030D-6E8A-4147-A177-3AD203B41FA5}">
                      <a16:colId xmlns:a16="http://schemas.microsoft.com/office/drawing/2014/main" val="1620581915"/>
                    </a:ext>
                  </a:extLst>
                </a:gridCol>
              </a:tblGrid>
              <a:tr h="267856">
                <a:tc rowSpan="2">
                  <a:txBody>
                    <a:bodyPr/>
                    <a:lstStyle/>
                    <a:p>
                      <a:r>
                        <a:rPr lang="en-US" b="1" dirty="0"/>
                        <a:t>OUTPUTS</a:t>
                      </a:r>
                      <a:endParaRPr lang="en-ZA" b="1" dirty="0"/>
                    </a:p>
                  </a:txBody>
                  <a:tcPr>
                    <a:solidFill>
                      <a:schemeClr val="accent4">
                        <a:lumMod val="75000"/>
                      </a:schemeClr>
                    </a:solidFill>
                  </a:tcPr>
                </a:tc>
                <a:tc rowSpan="2">
                  <a:txBody>
                    <a:bodyPr/>
                    <a:lstStyle/>
                    <a:p>
                      <a:r>
                        <a:rPr lang="en-US" b="1" dirty="0"/>
                        <a:t>OUTPUT INDICATOR </a:t>
                      </a:r>
                      <a:endParaRPr lang="en-ZA"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b="1" dirty="0"/>
                        <a:t>MTEF TARGET </a:t>
                      </a:r>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210821">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a:t>2022/23</a:t>
                      </a:r>
                      <a:endParaRPr lang="en-ZA" b="1" dirty="0"/>
                    </a:p>
                  </a:txBody>
                  <a:tcPr>
                    <a:solidFill>
                      <a:schemeClr val="accent4">
                        <a:lumMod val="75000"/>
                      </a:schemeClr>
                    </a:solidFill>
                  </a:tcPr>
                </a:tc>
                <a:tc>
                  <a:txBody>
                    <a:bodyPr/>
                    <a:lstStyle/>
                    <a:p>
                      <a:r>
                        <a:rPr lang="en-US" b="1" dirty="0"/>
                        <a:t>2023/24</a:t>
                      </a:r>
                      <a:endParaRPr lang="en-ZA" b="1" dirty="0"/>
                    </a:p>
                  </a:txBody>
                  <a:tcPr>
                    <a:solidFill>
                      <a:schemeClr val="accent4">
                        <a:lumMod val="75000"/>
                      </a:schemeClr>
                    </a:solidFill>
                  </a:tcPr>
                </a:tc>
                <a:tc>
                  <a:txBody>
                    <a:bodyPr/>
                    <a:lstStyle/>
                    <a:p>
                      <a:r>
                        <a:rPr lang="en-US" b="1" dirty="0"/>
                        <a:t>2024/25</a:t>
                      </a:r>
                      <a:endParaRPr lang="en-ZA" b="1" dirty="0"/>
                    </a:p>
                  </a:txBody>
                  <a:tcPr>
                    <a:solidFill>
                      <a:schemeClr val="accent4">
                        <a:lumMod val="75000"/>
                      </a:schemeClr>
                    </a:solidFill>
                  </a:tcPr>
                </a:tc>
                <a:extLst>
                  <a:ext uri="{0D108BD9-81ED-4DB2-BD59-A6C34878D82A}">
                    <a16:rowId xmlns:a16="http://schemas.microsoft.com/office/drawing/2014/main" val="3664867053"/>
                  </a:ext>
                </a:extLst>
              </a:tr>
              <a:tr h="537642">
                <a:tc>
                  <a:txBody>
                    <a:bodyPr/>
                    <a:lstStyle/>
                    <a:p>
                      <a:r>
                        <a:rPr lang="en-ZA" sz="1350" b="0" i="0" u="none" strike="noStrike" kern="1200" baseline="0" dirty="0">
                          <a:solidFill>
                            <a:schemeClr val="tx1"/>
                          </a:solidFill>
                          <a:latin typeface="+mn-lt"/>
                          <a:ea typeface="+mn-ea"/>
                          <a:cs typeface="+mn-cs"/>
                        </a:rPr>
                        <a:t>Social workers capacitated</a:t>
                      </a:r>
                    </a:p>
                    <a:p>
                      <a:r>
                        <a:rPr lang="en-ZA" sz="1350" b="0" i="0" u="none" strike="noStrike" kern="1200" baseline="0" dirty="0">
                          <a:solidFill>
                            <a:schemeClr val="tx1"/>
                          </a:solidFill>
                          <a:latin typeface="+mn-lt"/>
                          <a:ea typeface="+mn-ea"/>
                          <a:cs typeface="+mn-cs"/>
                        </a:rPr>
                        <a:t>on the Adoption Policy Framework and Strategy</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Number of Social Workers capacitated on Adoption Policy Framework and Strategy</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Capacitate 270 Social Workers on Adoption Policy Framework and Strategy</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Capacitate 270 Social Workers on Adoption Policy Framework and Strategy</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a:solidFill>
                            <a:schemeClr val="tx1"/>
                          </a:solidFill>
                          <a:effectLst/>
                          <a:latin typeface="+mn-lt"/>
                          <a:ea typeface="+mn-ea"/>
                          <a:cs typeface="Calibri" panose="020F0502020204030204" pitchFamily="34" charset="0"/>
                        </a:rPr>
                        <a:t>Capacitate 240 Social Workers on Adoption Policy Framework and Strategy</a:t>
                      </a:r>
                      <a:endParaRPr lang="en-ZA" sz="1350" i="0" u="none" kern="120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2609151250"/>
                  </a:ext>
                </a:extLst>
              </a:tr>
              <a:tr h="327089">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Monitoring tool on the Guidelines for Community Based Prevention and Early Intervention Services to Vulnerable Children</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Monitoring tool on the implementation of Guidelines for Community Based Prevention and Early Intervention Services to Vulnerable Children implemented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Monitor the implementation of the Guidelines for Community Based Prevention and Early Intervention Services to Vulnerable Children in 9 provinces.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Monitor the implementation of the Guidelines for Community Based Prevention and Early Intervention Services to Vulnerable Children in 9 provinces.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The implementation of Guidelines for Community Based Prevention and Early Intervention Services to Vulnerable Children evaluated.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2074998827"/>
                  </a:ext>
                </a:extLst>
              </a:tr>
              <a:tr h="764866">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Intersectoral Protocol on the Management and Prevention of Violence against Children, Child Abuse and Exploitation Monitoring tool</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Monitoring tool on the </a:t>
                      </a:r>
                      <a:r>
                        <a:rPr lang="en-US" sz="1350" i="0" u="none" kern="1200" dirty="0" err="1">
                          <a:solidFill>
                            <a:schemeClr val="tx1"/>
                          </a:solidFill>
                          <a:effectLst/>
                          <a:latin typeface="+mn-lt"/>
                          <a:ea typeface="+mn-ea"/>
                          <a:cs typeface="Calibri" panose="020F0502020204030204" pitchFamily="34" charset="0"/>
                        </a:rPr>
                        <a:t>Intersectoral</a:t>
                      </a:r>
                      <a:r>
                        <a:rPr lang="en-US" sz="1350" i="0" u="none" kern="1200" dirty="0">
                          <a:solidFill>
                            <a:schemeClr val="tx1"/>
                          </a:solidFill>
                          <a:effectLst/>
                          <a:latin typeface="+mn-lt"/>
                          <a:ea typeface="+mn-ea"/>
                          <a:cs typeface="Calibri" panose="020F0502020204030204" pitchFamily="34" charset="0"/>
                        </a:rPr>
                        <a:t> Protocol on the Management and Prevention of Violence against Children, Child Abuse and Exploitation implemented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Monitor the Implementation of  the </a:t>
                      </a:r>
                      <a:r>
                        <a:rPr lang="en-US" sz="1350" i="0" u="none" kern="1200" dirty="0" err="1">
                          <a:solidFill>
                            <a:schemeClr val="tx1"/>
                          </a:solidFill>
                          <a:effectLst/>
                          <a:latin typeface="+mn-lt"/>
                          <a:ea typeface="+mn-ea"/>
                          <a:cs typeface="Calibri" panose="020F0502020204030204" pitchFamily="34" charset="0"/>
                        </a:rPr>
                        <a:t>Intersectoral</a:t>
                      </a:r>
                      <a:r>
                        <a:rPr lang="en-US" sz="1350" i="0" u="none" kern="1200" dirty="0">
                          <a:solidFill>
                            <a:schemeClr val="tx1"/>
                          </a:solidFill>
                          <a:effectLst/>
                          <a:latin typeface="+mn-lt"/>
                          <a:ea typeface="+mn-ea"/>
                          <a:cs typeface="Calibri" panose="020F0502020204030204" pitchFamily="34" charset="0"/>
                        </a:rPr>
                        <a:t> Protocol on Management of Violence Against Children, Child Abuse and exploitation in 9 provinces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Monitor the Implementation of  the </a:t>
                      </a:r>
                      <a:r>
                        <a:rPr lang="en-US" sz="1350" i="0" u="none" kern="1200" dirty="0" err="1">
                          <a:solidFill>
                            <a:schemeClr val="tx1"/>
                          </a:solidFill>
                          <a:effectLst/>
                          <a:latin typeface="+mn-lt"/>
                          <a:ea typeface="+mn-ea"/>
                          <a:cs typeface="Calibri" panose="020F0502020204030204" pitchFamily="34" charset="0"/>
                        </a:rPr>
                        <a:t>Intersectoral</a:t>
                      </a:r>
                      <a:r>
                        <a:rPr lang="en-US" sz="1350" i="0" u="none" kern="1200" dirty="0">
                          <a:solidFill>
                            <a:schemeClr val="tx1"/>
                          </a:solidFill>
                          <a:effectLst/>
                          <a:latin typeface="+mn-lt"/>
                          <a:ea typeface="+mn-ea"/>
                          <a:cs typeface="Calibri" panose="020F0502020204030204" pitchFamily="34" charset="0"/>
                        </a:rPr>
                        <a:t> Protocol on Management of Violence Against Children, Child Abuse and exploitation in 9 provinces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The implementation of </a:t>
                      </a:r>
                      <a:r>
                        <a:rPr lang="en-US" sz="1350" i="0" u="none" kern="1200" dirty="0" err="1">
                          <a:solidFill>
                            <a:schemeClr val="tx1"/>
                          </a:solidFill>
                          <a:effectLst/>
                          <a:latin typeface="+mn-lt"/>
                          <a:ea typeface="+mn-ea"/>
                          <a:cs typeface="Calibri" panose="020F0502020204030204" pitchFamily="34" charset="0"/>
                        </a:rPr>
                        <a:t>Intersectoral</a:t>
                      </a:r>
                      <a:r>
                        <a:rPr lang="en-US" sz="1350" i="0" u="none" kern="1200" dirty="0">
                          <a:solidFill>
                            <a:schemeClr val="tx1"/>
                          </a:solidFill>
                          <a:effectLst/>
                          <a:latin typeface="+mn-lt"/>
                          <a:ea typeface="+mn-ea"/>
                          <a:cs typeface="Calibri" panose="020F0502020204030204" pitchFamily="34" charset="0"/>
                        </a:rPr>
                        <a:t> Protocol on Management of Violence against Children, Child Abuse and Exploitation evaluated.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1102079797"/>
                  </a:ext>
                </a:extLst>
              </a:tr>
              <a:tr h="327089">
                <a:tc>
                  <a:txBody>
                    <a:bodyPr/>
                    <a:lstStyle/>
                    <a:p>
                      <a:pPr>
                        <a:lnSpc>
                          <a:spcPct val="107000"/>
                        </a:lnSpc>
                        <a:spcAft>
                          <a:spcPts val="0"/>
                        </a:spcAft>
                      </a:pPr>
                      <a:r>
                        <a:rPr lang="en-US" sz="1350" i="0" u="none" kern="1200" dirty="0">
                          <a:solidFill>
                            <a:schemeClr val="tx1"/>
                          </a:solidFill>
                          <a:effectLst/>
                          <a:latin typeface="+mn-lt"/>
                          <a:ea typeface="+mn-ea"/>
                          <a:cs typeface="Calibri" panose="020F0502020204030204" pitchFamily="34" charset="0"/>
                        </a:rPr>
                        <a:t>Implementation of the </a:t>
                      </a:r>
                      <a:r>
                        <a:rPr lang="en-US" sz="1350" i="0" u="none" kern="1200" dirty="0" err="1">
                          <a:solidFill>
                            <a:schemeClr val="tx1"/>
                          </a:solidFill>
                          <a:effectLst/>
                          <a:latin typeface="+mn-lt"/>
                          <a:ea typeface="+mn-ea"/>
                          <a:cs typeface="Calibri" panose="020F0502020204030204" pitchFamily="34" charset="0"/>
                        </a:rPr>
                        <a:t>Programme</a:t>
                      </a:r>
                      <a:r>
                        <a:rPr lang="en-US" sz="1350" i="0" u="none" kern="1200" dirty="0">
                          <a:solidFill>
                            <a:schemeClr val="tx1"/>
                          </a:solidFill>
                          <a:effectLst/>
                          <a:latin typeface="+mn-lt"/>
                          <a:ea typeface="+mn-ea"/>
                          <a:cs typeface="Calibri" panose="020F0502020204030204" pitchFamily="34" charset="0"/>
                        </a:rPr>
                        <a:t> of Action (</a:t>
                      </a:r>
                      <a:r>
                        <a:rPr lang="en-US" sz="1350" i="0" u="none" kern="1200" dirty="0" err="1">
                          <a:solidFill>
                            <a:schemeClr val="tx1"/>
                          </a:solidFill>
                          <a:effectLst/>
                          <a:latin typeface="+mn-lt"/>
                          <a:ea typeface="+mn-ea"/>
                          <a:cs typeface="Calibri" panose="020F0502020204030204" pitchFamily="34" charset="0"/>
                        </a:rPr>
                        <a:t>PoA</a:t>
                      </a:r>
                      <a:r>
                        <a:rPr lang="en-US" sz="1350" i="0" u="none" kern="1200" dirty="0">
                          <a:solidFill>
                            <a:schemeClr val="tx1"/>
                          </a:solidFill>
                          <a:effectLst/>
                          <a:latin typeface="+mn-lt"/>
                          <a:ea typeface="+mn-ea"/>
                          <a:cs typeface="Calibri" panose="020F0502020204030204" pitchFamily="34" charset="0"/>
                        </a:rPr>
                        <a:t>) on Foster Care monitored</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1350" i="0" u="none" kern="1200" dirty="0">
                          <a:solidFill>
                            <a:schemeClr val="tx1"/>
                          </a:solidFill>
                          <a:effectLst/>
                          <a:latin typeface="+mn-lt"/>
                          <a:ea typeface="+mn-ea"/>
                          <a:cs typeface="Calibri" panose="020F0502020204030204" pitchFamily="34" charset="0"/>
                        </a:rPr>
                        <a:t>Programme of Action (</a:t>
                      </a:r>
                      <a:r>
                        <a:rPr lang="en-US" sz="1350" i="0" u="none" kern="1200" dirty="0" err="1">
                          <a:solidFill>
                            <a:schemeClr val="tx1"/>
                          </a:solidFill>
                          <a:effectLst/>
                          <a:latin typeface="+mn-lt"/>
                          <a:ea typeface="+mn-ea"/>
                          <a:cs typeface="Calibri" panose="020F0502020204030204" pitchFamily="34" charset="0"/>
                        </a:rPr>
                        <a:t>PoA</a:t>
                      </a:r>
                      <a:r>
                        <a:rPr lang="en-US" sz="1350" i="0" u="none" kern="1200" dirty="0">
                          <a:solidFill>
                            <a:schemeClr val="tx1"/>
                          </a:solidFill>
                          <a:effectLst/>
                          <a:latin typeface="+mn-lt"/>
                          <a:ea typeface="+mn-ea"/>
                          <a:cs typeface="Calibri" panose="020F0502020204030204" pitchFamily="34" charset="0"/>
                        </a:rPr>
                        <a:t>) on Foster Care</a:t>
                      </a:r>
                      <a:endParaRPr lang="en-ZA" sz="1350" i="0" u="none" kern="1200" dirty="0">
                        <a:solidFill>
                          <a:schemeClr val="tx1"/>
                        </a:solidFill>
                        <a:effectLst/>
                        <a:latin typeface="+mn-lt"/>
                        <a:ea typeface="+mn-ea"/>
                        <a:cs typeface="Calibri" panose="020F0502020204030204" pitchFamily="34" charset="0"/>
                      </a:endParaRPr>
                    </a:p>
                    <a:p>
                      <a:pPr>
                        <a:lnSpc>
                          <a:spcPct val="107000"/>
                        </a:lnSpc>
                        <a:spcAft>
                          <a:spcPts val="0"/>
                        </a:spcAft>
                      </a:pPr>
                      <a:r>
                        <a:rPr lang="en-US" sz="1350" i="0" u="none" kern="1200" dirty="0">
                          <a:solidFill>
                            <a:schemeClr val="tx1"/>
                          </a:solidFill>
                          <a:effectLst/>
                          <a:latin typeface="+mn-lt"/>
                          <a:ea typeface="+mn-ea"/>
                          <a:cs typeface="Calibri" panose="020F0502020204030204" pitchFamily="34" charset="0"/>
                        </a:rPr>
                        <a:t>implemented</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0" lvl="0" indent="0" algn="l" defTabSz="685800" rtl="0" eaLnBrk="1" fontAlgn="auto" latinLnBrk="0" hangingPunct="1">
                        <a:lnSpc>
                          <a:spcPct val="106000"/>
                        </a:lnSpc>
                        <a:spcBef>
                          <a:spcPts val="0"/>
                        </a:spcBef>
                        <a:spcAft>
                          <a:spcPts val="0"/>
                        </a:spcAft>
                        <a:buClrTx/>
                        <a:buSzTx/>
                        <a:buFontTx/>
                        <a:buNone/>
                        <a:tabLst/>
                        <a:defRPr/>
                      </a:pPr>
                      <a:r>
                        <a:rPr lang="en-US" sz="1350" i="0" u="none" kern="1200" dirty="0">
                          <a:solidFill>
                            <a:schemeClr val="tx1"/>
                          </a:solidFill>
                          <a:effectLst/>
                          <a:latin typeface="+mn-lt"/>
                          <a:ea typeface="+mn-ea"/>
                          <a:cs typeface="Calibri" panose="020F0502020204030204" pitchFamily="34" charset="0"/>
                        </a:rPr>
                        <a:t>Monitor the implementation of the </a:t>
                      </a:r>
                      <a:r>
                        <a:rPr lang="en-US" sz="1350" i="0" u="none" kern="1200" dirty="0" err="1">
                          <a:solidFill>
                            <a:schemeClr val="tx1"/>
                          </a:solidFill>
                          <a:effectLst/>
                          <a:latin typeface="+mn-lt"/>
                          <a:ea typeface="+mn-ea"/>
                          <a:cs typeface="Calibri" panose="020F0502020204030204" pitchFamily="34" charset="0"/>
                        </a:rPr>
                        <a:t>Programme</a:t>
                      </a:r>
                      <a:r>
                        <a:rPr lang="en-US" sz="1350" i="0" u="none" kern="1200" dirty="0">
                          <a:solidFill>
                            <a:schemeClr val="tx1"/>
                          </a:solidFill>
                          <a:effectLst/>
                          <a:latin typeface="+mn-lt"/>
                          <a:ea typeface="+mn-ea"/>
                          <a:cs typeface="Calibri" panose="020F0502020204030204" pitchFamily="34" charset="0"/>
                        </a:rPr>
                        <a:t> of Action on Foster Care in 9 provinces.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Monitor the implementation of the </a:t>
                      </a:r>
                      <a:r>
                        <a:rPr lang="en-US" sz="1350" i="0" u="none" kern="1200" dirty="0" err="1">
                          <a:solidFill>
                            <a:schemeClr val="tx1"/>
                          </a:solidFill>
                          <a:effectLst/>
                          <a:latin typeface="+mn-lt"/>
                          <a:ea typeface="+mn-ea"/>
                          <a:cs typeface="Calibri" panose="020F0502020204030204" pitchFamily="34" charset="0"/>
                        </a:rPr>
                        <a:t>Programme</a:t>
                      </a:r>
                      <a:r>
                        <a:rPr lang="en-US" sz="1350" i="0" u="none" kern="1200" dirty="0">
                          <a:solidFill>
                            <a:schemeClr val="tx1"/>
                          </a:solidFill>
                          <a:effectLst/>
                          <a:latin typeface="+mn-lt"/>
                          <a:ea typeface="+mn-ea"/>
                          <a:cs typeface="Calibri" panose="020F0502020204030204" pitchFamily="34" charset="0"/>
                        </a:rPr>
                        <a:t> of Action on Foster Care in 9 provinces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algn="l" defTabSz="685800" rtl="0" eaLnBrk="1" latinLnBrk="0" hangingPunct="1">
                        <a:lnSpc>
                          <a:spcPct val="106000"/>
                        </a:lnSpc>
                        <a:spcAft>
                          <a:spcPts val="0"/>
                        </a:spcAft>
                      </a:pPr>
                      <a:r>
                        <a:rPr lang="en-US" sz="1350" i="0" u="none" kern="1200" dirty="0">
                          <a:solidFill>
                            <a:schemeClr val="tx1"/>
                          </a:solidFill>
                          <a:effectLst/>
                          <a:latin typeface="+mn-lt"/>
                          <a:ea typeface="+mn-ea"/>
                          <a:cs typeface="Calibri" panose="020F0502020204030204" pitchFamily="34" charset="0"/>
                        </a:rPr>
                        <a:t>Monitor the implementation of the </a:t>
                      </a:r>
                      <a:r>
                        <a:rPr lang="en-US" sz="1350" i="0" u="none" kern="1200" dirty="0" err="1">
                          <a:solidFill>
                            <a:schemeClr val="tx1"/>
                          </a:solidFill>
                          <a:effectLst/>
                          <a:latin typeface="+mn-lt"/>
                          <a:ea typeface="+mn-ea"/>
                          <a:cs typeface="Calibri" panose="020F0502020204030204" pitchFamily="34" charset="0"/>
                        </a:rPr>
                        <a:t>Programme</a:t>
                      </a:r>
                      <a:r>
                        <a:rPr lang="en-US" sz="1350" i="0" u="none" kern="1200" dirty="0">
                          <a:solidFill>
                            <a:schemeClr val="tx1"/>
                          </a:solidFill>
                          <a:effectLst/>
                          <a:latin typeface="+mn-lt"/>
                          <a:ea typeface="+mn-ea"/>
                          <a:cs typeface="Calibri" panose="020F0502020204030204" pitchFamily="34" charset="0"/>
                        </a:rPr>
                        <a:t> of Action on Foster Care in 9 provinces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3831350349"/>
                  </a:ext>
                </a:extLst>
              </a:tr>
            </a:tbl>
          </a:graphicData>
        </a:graphic>
      </p:graphicFrame>
      <p:sp>
        <p:nvSpPr>
          <p:cNvPr id="7" name="Title 1">
            <a:extLst>
              <a:ext uri="{FF2B5EF4-FFF2-40B4-BE49-F238E27FC236}">
                <a16:creationId xmlns:a16="http://schemas.microsoft.com/office/drawing/2014/main" id="{E293D4E4-559D-47E2-9C1D-95B536BE647F}"/>
              </a:ext>
            </a:extLst>
          </p:cNvPr>
          <p:cNvSpPr>
            <a:spLocks noGrp="1"/>
          </p:cNvSpPr>
          <p:nvPr>
            <p:ph type="title"/>
          </p:nvPr>
        </p:nvSpPr>
        <p:spPr>
          <a:xfrm>
            <a:off x="870203" y="0"/>
            <a:ext cx="10515600" cy="443345"/>
          </a:xfrm>
        </p:spPr>
        <p:txBody>
          <a:bodyPr>
            <a:normAutofit fontScale="90000"/>
          </a:bodyPr>
          <a:lstStyle/>
          <a:p>
            <a:pPr algn="ctr"/>
            <a:r>
              <a:rPr lang="en-US" dirty="0">
                <a:latin typeface="Arial Black" panose="020B0A04020102020204" pitchFamily="34" charset="0"/>
              </a:rPr>
              <a:t>CHILDREN’S SERVICES</a:t>
            </a:r>
            <a:endParaRPr lang="en-ZA" dirty="0">
              <a:latin typeface="Arial Black" panose="020B0A04020102020204" pitchFamily="34" charset="0"/>
            </a:endParaRPr>
          </a:p>
        </p:txBody>
      </p:sp>
      <p:sp>
        <p:nvSpPr>
          <p:cNvPr id="6"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29</a:t>
            </a:r>
          </a:p>
        </p:txBody>
      </p:sp>
    </p:spTree>
    <p:extLst>
      <p:ext uri="{BB962C8B-B14F-4D97-AF65-F5344CB8AC3E}">
        <p14:creationId xmlns:p14="http://schemas.microsoft.com/office/powerpoint/2010/main" val="2957274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50063-615C-4614-BA93-1A72165D3D24}"/>
              </a:ext>
            </a:extLst>
          </p:cNvPr>
          <p:cNvSpPr>
            <a:spLocks noGrp="1"/>
          </p:cNvSpPr>
          <p:nvPr>
            <p:ph type="title"/>
          </p:nvPr>
        </p:nvSpPr>
        <p:spPr>
          <a:xfrm>
            <a:off x="191086" y="99755"/>
            <a:ext cx="11384380" cy="591016"/>
          </a:xfrm>
        </p:spPr>
        <p:txBody>
          <a:bodyPr>
            <a:normAutofit fontScale="90000"/>
          </a:bodyPr>
          <a:lstStyle/>
          <a:p>
            <a:pPr algn="ctr"/>
            <a:r>
              <a:rPr lang="en-US" sz="2800" b="1" dirty="0">
                <a:latin typeface="Arial Black" panose="020B0A04020102020204" pitchFamily="34" charset="0"/>
              </a:rPr>
              <a:t>Implications of SONA 2022 and its alignment to the 2022/23 APP</a:t>
            </a:r>
            <a:endParaRPr lang="en-ZA" sz="2800"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DAF16501-F43C-4A6B-96B5-636555180FDA}"/>
              </a:ext>
            </a:extLst>
          </p:cNvPr>
          <p:cNvSpPr>
            <a:spLocks noGrp="1"/>
          </p:cNvSpPr>
          <p:nvPr>
            <p:ph idx="1"/>
          </p:nvPr>
        </p:nvSpPr>
        <p:spPr>
          <a:xfrm>
            <a:off x="0" y="545805"/>
            <a:ext cx="12076771" cy="6051956"/>
          </a:xfrm>
        </p:spPr>
        <p:txBody>
          <a:bodyPr>
            <a:noAutofit/>
          </a:bodyPr>
          <a:lstStyle/>
          <a:p>
            <a:pPr marL="342900" lvl="1" indent="-342900" algn="just"/>
            <a:r>
              <a:rPr lang="en-US" sz="1600" dirty="0">
                <a:latin typeface="+mj-lt"/>
              </a:rPr>
              <a:t>In his SONA 2022, President Cyril Ramaphosa made a number of commitments which had direct impact on the DSD Portfolio. Amongst others, these include: </a:t>
            </a:r>
          </a:p>
          <a:p>
            <a:pPr marL="685809" lvl="2" indent="-342900" algn="just"/>
            <a:r>
              <a:rPr lang="en-ZA" sz="1600" dirty="0">
                <a:latin typeface="+mj-lt"/>
              </a:rPr>
              <a:t>Finalisation of a comprehensive social compact to grow our economy, create jobs and combat hunger. </a:t>
            </a:r>
          </a:p>
          <a:p>
            <a:pPr marL="685809" lvl="2" indent="-342900" algn="just"/>
            <a:r>
              <a:rPr lang="en-ZA" sz="1600" dirty="0">
                <a:latin typeface="+mj-lt"/>
              </a:rPr>
              <a:t>Job creation through the social economy, including early childhood development, nursing, social work and community services.</a:t>
            </a:r>
          </a:p>
          <a:p>
            <a:pPr marL="685809" lvl="2" indent="-342900" algn="just"/>
            <a:r>
              <a:rPr lang="en-ZA" sz="1600" dirty="0">
                <a:latin typeface="+mj-lt"/>
              </a:rPr>
              <a:t>Creation of work opportunities through the Social Employment Fund using the capability of organisations beyond government, in areas such as urban agriculture, early childhood development, public art and tackling gender-based violence.</a:t>
            </a:r>
          </a:p>
          <a:p>
            <a:pPr marL="685809" lvl="2" indent="-342900" algn="just"/>
            <a:r>
              <a:rPr lang="en-ZA" sz="1600" dirty="0">
                <a:latin typeface="+mj-lt"/>
              </a:rPr>
              <a:t>Providing support to young people to prepare them for work and link them to opportunities.</a:t>
            </a:r>
          </a:p>
          <a:p>
            <a:pPr marL="685809" lvl="2" indent="-342900" algn="just">
              <a:lnSpc>
                <a:spcPct val="110000"/>
              </a:lnSpc>
            </a:pPr>
            <a:r>
              <a:rPr lang="en-ZA" sz="1600" dirty="0">
                <a:latin typeface="+mj-lt"/>
              </a:rPr>
              <a:t>Expanding support to poor families to ensure that no person in this country has to endure the pain and indignity of hunger.</a:t>
            </a:r>
          </a:p>
          <a:p>
            <a:pPr marL="685809" lvl="2" indent="-342900" algn="just">
              <a:lnSpc>
                <a:spcPct val="110000"/>
              </a:lnSpc>
            </a:pPr>
            <a:r>
              <a:rPr lang="en-ZA" sz="1600" dirty="0">
                <a:latin typeface="+mj-lt"/>
              </a:rPr>
              <a:t>Extending the R350 SRD Grant for one further year, to the end of March 2023. </a:t>
            </a:r>
          </a:p>
          <a:p>
            <a:pPr marL="685809" lvl="2" indent="-342900" algn="just">
              <a:lnSpc>
                <a:spcPct val="110000"/>
              </a:lnSpc>
            </a:pPr>
            <a:r>
              <a:rPr lang="en-ZA" sz="1600" dirty="0">
                <a:latin typeface="+mj-lt"/>
              </a:rPr>
              <a:t>Consulting and completing technical work to identify the best options to replace this Grant.</a:t>
            </a:r>
          </a:p>
          <a:p>
            <a:pPr marL="685809" lvl="2" indent="-342900" algn="just">
              <a:lnSpc>
                <a:spcPct val="110000"/>
              </a:lnSpc>
            </a:pPr>
            <a:r>
              <a:rPr lang="en-ZA" sz="1600" dirty="0">
                <a:latin typeface="+mj-lt"/>
              </a:rPr>
              <a:t>Establish a minimum level of support for those in greatest need.</a:t>
            </a:r>
          </a:p>
          <a:p>
            <a:pPr marL="685809" lvl="2" indent="-342900" algn="just">
              <a:lnSpc>
                <a:spcPct val="110000"/>
              </a:lnSpc>
            </a:pPr>
            <a:r>
              <a:rPr lang="en-ZA" sz="1600" dirty="0">
                <a:latin typeface="+mj-lt"/>
              </a:rPr>
              <a:t>Intensifying the fight against gender-based violence and femicide through implementation of the National Strategic Plan on GBVF and other measures. </a:t>
            </a:r>
          </a:p>
          <a:p>
            <a:pPr marL="685809" lvl="2" indent="-342900" algn="just">
              <a:lnSpc>
                <a:spcPct val="110000"/>
              </a:lnSpc>
            </a:pPr>
            <a:r>
              <a:rPr lang="en-ZA" sz="1600" dirty="0">
                <a:latin typeface="+mj-lt"/>
              </a:rPr>
              <a:t>Promoting accountability across the state, ensuring successful prosecution of GBVF cases and protection of survivors.</a:t>
            </a:r>
          </a:p>
          <a:p>
            <a:pPr marL="685809" lvl="2" indent="-342900" algn="just"/>
            <a:r>
              <a:rPr lang="en-ZA" sz="1600" dirty="0">
                <a:latin typeface="+mj-lt"/>
              </a:rPr>
              <a:t>Implementation of the District Development Model (DDM)</a:t>
            </a:r>
          </a:p>
          <a:p>
            <a:pPr marL="685809" lvl="2" indent="-342900" algn="just"/>
            <a:r>
              <a:rPr lang="en-ZA" sz="1600" dirty="0">
                <a:latin typeface="+mj-lt"/>
              </a:rPr>
              <a:t>Convening of the long-awaited social sector summit, to improve the interface between the state and civil society and address the challenges that NGOs and CBOs face.</a:t>
            </a:r>
          </a:p>
          <a:p>
            <a:pPr marL="342900" lvl="1" indent="-342900" algn="just"/>
            <a:r>
              <a:rPr lang="en-US" sz="1600" dirty="0">
                <a:latin typeface="+mj-lt"/>
              </a:rPr>
              <a:t>The APP through indicators and targets in various </a:t>
            </a:r>
            <a:r>
              <a:rPr lang="en-US" sz="1600" dirty="0" err="1">
                <a:latin typeface="+mj-lt"/>
              </a:rPr>
              <a:t>subprogrammes</a:t>
            </a:r>
            <a:r>
              <a:rPr lang="en-US" sz="1600" dirty="0">
                <a:latin typeface="+mj-lt"/>
              </a:rPr>
              <a:t>, is therefore aligned to SONA commitments</a:t>
            </a:r>
            <a:endParaRPr lang="en-GB" sz="1600" dirty="0">
              <a:latin typeface="+mj-lt"/>
            </a:endParaRPr>
          </a:p>
        </p:txBody>
      </p:sp>
      <p:sp>
        <p:nvSpPr>
          <p:cNvPr id="5"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3</a:t>
            </a:r>
          </a:p>
        </p:txBody>
      </p:sp>
    </p:spTree>
    <p:extLst>
      <p:ext uri="{BB962C8B-B14F-4D97-AF65-F5344CB8AC3E}">
        <p14:creationId xmlns:p14="http://schemas.microsoft.com/office/powerpoint/2010/main" val="409790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30</a:t>
            </a:r>
          </a:p>
        </p:txBody>
      </p:sp>
      <p:graphicFrame>
        <p:nvGraphicFramePr>
          <p:cNvPr id="5" name="Table 4">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1966542940"/>
              </p:ext>
            </p:extLst>
          </p:nvPr>
        </p:nvGraphicFramePr>
        <p:xfrm>
          <a:off x="36945" y="404183"/>
          <a:ext cx="12192000" cy="1511010"/>
        </p:xfrm>
        <a:graphic>
          <a:graphicData uri="http://schemas.openxmlformats.org/drawingml/2006/table">
            <a:tbl>
              <a:tblPr firstRow="1" bandRow="1">
                <a:tableStyleId>{5940675A-B579-460E-94D1-54222C63F5DA}</a:tableStyleId>
              </a:tblPr>
              <a:tblGrid>
                <a:gridCol w="2542032">
                  <a:extLst>
                    <a:ext uri="{9D8B030D-6E8A-4147-A177-3AD203B41FA5}">
                      <a16:colId xmlns:a16="http://schemas.microsoft.com/office/drawing/2014/main" val="3569275440"/>
                    </a:ext>
                  </a:extLst>
                </a:gridCol>
                <a:gridCol w="2348947">
                  <a:extLst>
                    <a:ext uri="{9D8B030D-6E8A-4147-A177-3AD203B41FA5}">
                      <a16:colId xmlns:a16="http://schemas.microsoft.com/office/drawing/2014/main" val="1836095736"/>
                    </a:ext>
                  </a:extLst>
                </a:gridCol>
                <a:gridCol w="2678545">
                  <a:extLst>
                    <a:ext uri="{9D8B030D-6E8A-4147-A177-3AD203B41FA5}">
                      <a16:colId xmlns:a16="http://schemas.microsoft.com/office/drawing/2014/main" val="3921500509"/>
                    </a:ext>
                  </a:extLst>
                </a:gridCol>
                <a:gridCol w="2290618">
                  <a:extLst>
                    <a:ext uri="{9D8B030D-6E8A-4147-A177-3AD203B41FA5}">
                      <a16:colId xmlns:a16="http://schemas.microsoft.com/office/drawing/2014/main" val="1509477454"/>
                    </a:ext>
                  </a:extLst>
                </a:gridCol>
                <a:gridCol w="2331858">
                  <a:extLst>
                    <a:ext uri="{9D8B030D-6E8A-4147-A177-3AD203B41FA5}">
                      <a16:colId xmlns:a16="http://schemas.microsoft.com/office/drawing/2014/main" val="1620581915"/>
                    </a:ext>
                  </a:extLst>
                </a:gridCol>
              </a:tblGrid>
              <a:tr h="354566">
                <a:tc rowSpan="2">
                  <a:txBody>
                    <a:bodyPr/>
                    <a:lstStyle/>
                    <a:p>
                      <a:r>
                        <a:rPr lang="en-US" b="1" dirty="0"/>
                        <a:t>OUTPUTS</a:t>
                      </a:r>
                      <a:endParaRPr lang="en-ZA" b="1" dirty="0"/>
                    </a:p>
                  </a:txBody>
                  <a:tcPr>
                    <a:solidFill>
                      <a:schemeClr val="accent4">
                        <a:lumMod val="75000"/>
                      </a:schemeClr>
                    </a:solidFill>
                  </a:tcPr>
                </a:tc>
                <a:tc rowSpan="2">
                  <a:txBody>
                    <a:bodyPr/>
                    <a:lstStyle/>
                    <a:p>
                      <a:r>
                        <a:rPr lang="en-US" b="1" dirty="0"/>
                        <a:t>OUTPUT INDICATOR </a:t>
                      </a:r>
                      <a:endParaRPr lang="en-ZA"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b="1" dirty="0"/>
                        <a:t>MTEF TARGET </a:t>
                      </a:r>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299702">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a:t>2022/23</a:t>
                      </a:r>
                      <a:endParaRPr lang="en-ZA" b="1" dirty="0"/>
                    </a:p>
                  </a:txBody>
                  <a:tcPr>
                    <a:solidFill>
                      <a:schemeClr val="accent4">
                        <a:lumMod val="75000"/>
                      </a:schemeClr>
                    </a:solidFill>
                  </a:tcPr>
                </a:tc>
                <a:tc>
                  <a:txBody>
                    <a:bodyPr/>
                    <a:lstStyle/>
                    <a:p>
                      <a:r>
                        <a:rPr lang="en-US" b="1" dirty="0"/>
                        <a:t>2023/24</a:t>
                      </a:r>
                      <a:endParaRPr lang="en-ZA" b="1" dirty="0"/>
                    </a:p>
                  </a:txBody>
                  <a:tcPr>
                    <a:solidFill>
                      <a:schemeClr val="accent4">
                        <a:lumMod val="75000"/>
                      </a:schemeClr>
                    </a:solidFill>
                  </a:tcPr>
                </a:tc>
                <a:tc>
                  <a:txBody>
                    <a:bodyPr/>
                    <a:lstStyle/>
                    <a:p>
                      <a:r>
                        <a:rPr lang="en-US" b="1" dirty="0"/>
                        <a:t>2024/25</a:t>
                      </a:r>
                      <a:endParaRPr lang="en-ZA" b="1" dirty="0"/>
                    </a:p>
                  </a:txBody>
                  <a:tcPr>
                    <a:solidFill>
                      <a:schemeClr val="accent4">
                        <a:lumMod val="75000"/>
                      </a:schemeClr>
                    </a:solidFill>
                  </a:tcPr>
                </a:tc>
                <a:extLst>
                  <a:ext uri="{0D108BD9-81ED-4DB2-BD59-A6C34878D82A}">
                    <a16:rowId xmlns:a16="http://schemas.microsoft.com/office/drawing/2014/main" val="3664867053"/>
                  </a:ext>
                </a:extLst>
              </a:tr>
              <a:tr h="537642">
                <a:tc>
                  <a:txBody>
                    <a:bodyPr/>
                    <a:lstStyle/>
                    <a:p>
                      <a:r>
                        <a:rPr lang="en-ZA" sz="1350" b="0" i="0" u="none" strike="noStrike" kern="1200" baseline="0" dirty="0">
                          <a:solidFill>
                            <a:schemeClr val="tx1"/>
                          </a:solidFill>
                          <a:latin typeface="+mn-lt"/>
                          <a:ea typeface="+mn-ea"/>
                          <a:cs typeface="+mn-cs"/>
                        </a:rPr>
                        <a:t>An implemented White Paper</a:t>
                      </a:r>
                    </a:p>
                    <a:p>
                      <a:r>
                        <a:rPr lang="en-ZA" sz="1350" b="0" i="0" u="none" strike="noStrike" kern="1200" baseline="0" dirty="0">
                          <a:solidFill>
                            <a:schemeClr val="tx1"/>
                          </a:solidFill>
                          <a:latin typeface="+mn-lt"/>
                          <a:ea typeface="+mn-ea"/>
                          <a:cs typeface="+mn-cs"/>
                        </a:rPr>
                        <a:t>on Social Development</a:t>
                      </a:r>
                      <a:endParaRPr lang="en-ZA" sz="135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White Paper on Social Development implemented</a:t>
                      </a:r>
                      <a:endParaRPr lang="en-ZA" sz="135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Develop a Readiness Assessment report on the implementation of the White Paper for Social Development </a:t>
                      </a:r>
                      <a:endParaRPr lang="en-ZA" sz="135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Monitor the implementation of the White Paper on Social Development </a:t>
                      </a:r>
                      <a:endParaRPr lang="en-ZA" sz="135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Monitor the implementation of the White Paper on Social Development </a:t>
                      </a:r>
                      <a:endParaRPr lang="en-ZA" sz="135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609151250"/>
                  </a:ext>
                </a:extLst>
              </a:tr>
            </a:tbl>
          </a:graphicData>
        </a:graphic>
      </p:graphicFrame>
      <p:sp>
        <p:nvSpPr>
          <p:cNvPr id="8" name="Title 1">
            <a:extLst>
              <a:ext uri="{FF2B5EF4-FFF2-40B4-BE49-F238E27FC236}">
                <a16:creationId xmlns:a16="http://schemas.microsoft.com/office/drawing/2014/main" id="{E293D4E4-559D-47E2-9C1D-95B536BE647F}"/>
              </a:ext>
            </a:extLst>
          </p:cNvPr>
          <p:cNvSpPr txBox="1">
            <a:spLocks/>
          </p:cNvSpPr>
          <p:nvPr/>
        </p:nvSpPr>
        <p:spPr>
          <a:xfrm>
            <a:off x="875145" y="-40229"/>
            <a:ext cx="10515600" cy="512064"/>
          </a:xfrm>
          <a:prstGeom prst="rect">
            <a:avLst/>
          </a:prstGeom>
        </p:spPr>
        <p:txBody>
          <a:bodyPr vert="horz" lIns="91440" tIns="45720" rIns="91440" bIns="45720" rtlCol="0" anchor="ctr">
            <a:normAutofit fontScale="90000"/>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pPr algn="ctr"/>
            <a:r>
              <a:rPr lang="en-US" dirty="0">
                <a:latin typeface="Arial Black" panose="020B0A04020102020204" pitchFamily="34" charset="0"/>
              </a:rPr>
              <a:t>PROFESSIONAL SOCIAL SERVICES AND OLDER PERSONS</a:t>
            </a:r>
            <a:endParaRPr lang="en-ZA" dirty="0">
              <a:latin typeface="Arial Black" panose="020B0A04020102020204" pitchFamily="34" charset="0"/>
            </a:endParaRPr>
          </a:p>
        </p:txBody>
      </p:sp>
      <p:sp>
        <p:nvSpPr>
          <p:cNvPr id="6" name="Title 1">
            <a:extLst>
              <a:ext uri="{FF2B5EF4-FFF2-40B4-BE49-F238E27FC236}">
                <a16:creationId xmlns:a16="http://schemas.microsoft.com/office/drawing/2014/main" id="{E293D4E4-559D-47E2-9C1D-95B536BE647F}"/>
              </a:ext>
            </a:extLst>
          </p:cNvPr>
          <p:cNvSpPr txBox="1">
            <a:spLocks/>
          </p:cNvSpPr>
          <p:nvPr/>
        </p:nvSpPr>
        <p:spPr>
          <a:xfrm>
            <a:off x="73891" y="2218123"/>
            <a:ext cx="12118109" cy="512064"/>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pPr algn="ctr"/>
            <a:endParaRPr lang="en-ZA" dirty="0">
              <a:latin typeface="Arial Black" panose="020B0A04020102020204" pitchFamily="34" charset="0"/>
            </a:endParaRPr>
          </a:p>
        </p:txBody>
      </p:sp>
      <p:sp>
        <p:nvSpPr>
          <p:cNvPr id="2" name="Rectangle 1"/>
          <p:cNvSpPr/>
          <p:nvPr/>
        </p:nvSpPr>
        <p:spPr>
          <a:xfrm>
            <a:off x="1440066" y="1854205"/>
            <a:ext cx="10296408" cy="461665"/>
          </a:xfrm>
          <a:prstGeom prst="rect">
            <a:avLst/>
          </a:prstGeom>
        </p:spPr>
        <p:txBody>
          <a:bodyPr wrap="none">
            <a:spAutoFit/>
          </a:bodyPr>
          <a:lstStyle/>
          <a:p>
            <a:pPr>
              <a:spcAft>
                <a:spcPts val="0"/>
              </a:spcAft>
            </a:pPr>
            <a:r>
              <a:rPr lang="en-US" sz="2400" b="1" dirty="0">
                <a:solidFill>
                  <a:srgbClr val="000000"/>
                </a:solidFill>
                <a:latin typeface="Arial Black" panose="020B0A04020102020204" pitchFamily="34" charset="0"/>
                <a:ea typeface="Arial" panose="020B0604020202020204" pitchFamily="34" charset="0"/>
                <a:cs typeface="Helvetica Neue"/>
              </a:rPr>
              <a:t>SOCIAL CRIME PREVENTION AND ANTI-SUBSTANCE ABUSE</a:t>
            </a:r>
            <a:endParaRPr lang="en-ZA" sz="2400" dirty="0">
              <a:effectLst/>
              <a:latin typeface="Arial Black" panose="020B0A04020102020204" pitchFamily="34" charset="0"/>
              <a:ea typeface="Helvetica Neue"/>
              <a:cs typeface="Helvetica Neue"/>
            </a:endParaRPr>
          </a:p>
        </p:txBody>
      </p:sp>
      <p:graphicFrame>
        <p:nvGraphicFramePr>
          <p:cNvPr id="7" name="Table 6">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3898264410"/>
              </p:ext>
            </p:extLst>
          </p:nvPr>
        </p:nvGraphicFramePr>
        <p:xfrm>
          <a:off x="0" y="2284122"/>
          <a:ext cx="12192000" cy="3168825"/>
        </p:xfrm>
        <a:graphic>
          <a:graphicData uri="http://schemas.openxmlformats.org/drawingml/2006/table">
            <a:tbl>
              <a:tblPr firstRow="1" bandRow="1">
                <a:tableStyleId>{5940675A-B579-460E-94D1-54222C63F5DA}</a:tableStyleId>
              </a:tblPr>
              <a:tblGrid>
                <a:gridCol w="2542032">
                  <a:extLst>
                    <a:ext uri="{9D8B030D-6E8A-4147-A177-3AD203B41FA5}">
                      <a16:colId xmlns:a16="http://schemas.microsoft.com/office/drawing/2014/main" val="3569275440"/>
                    </a:ext>
                  </a:extLst>
                </a:gridCol>
                <a:gridCol w="2348947">
                  <a:extLst>
                    <a:ext uri="{9D8B030D-6E8A-4147-A177-3AD203B41FA5}">
                      <a16:colId xmlns:a16="http://schemas.microsoft.com/office/drawing/2014/main" val="1836095736"/>
                    </a:ext>
                  </a:extLst>
                </a:gridCol>
                <a:gridCol w="2516585">
                  <a:extLst>
                    <a:ext uri="{9D8B030D-6E8A-4147-A177-3AD203B41FA5}">
                      <a16:colId xmlns:a16="http://schemas.microsoft.com/office/drawing/2014/main" val="3921500509"/>
                    </a:ext>
                  </a:extLst>
                </a:gridCol>
                <a:gridCol w="2452578">
                  <a:extLst>
                    <a:ext uri="{9D8B030D-6E8A-4147-A177-3AD203B41FA5}">
                      <a16:colId xmlns:a16="http://schemas.microsoft.com/office/drawing/2014/main" val="1509477454"/>
                    </a:ext>
                  </a:extLst>
                </a:gridCol>
                <a:gridCol w="2331858">
                  <a:extLst>
                    <a:ext uri="{9D8B030D-6E8A-4147-A177-3AD203B41FA5}">
                      <a16:colId xmlns:a16="http://schemas.microsoft.com/office/drawing/2014/main" val="1620581915"/>
                    </a:ext>
                  </a:extLst>
                </a:gridCol>
              </a:tblGrid>
              <a:tr h="460915">
                <a:tc rowSpan="2">
                  <a:txBody>
                    <a:bodyPr/>
                    <a:lstStyle/>
                    <a:p>
                      <a:r>
                        <a:rPr lang="en-US" b="1" dirty="0"/>
                        <a:t>OUTPUTS</a:t>
                      </a:r>
                      <a:endParaRPr lang="en-ZA" b="1" dirty="0"/>
                    </a:p>
                  </a:txBody>
                  <a:tcPr>
                    <a:solidFill>
                      <a:schemeClr val="accent4">
                        <a:lumMod val="75000"/>
                      </a:schemeClr>
                    </a:solidFill>
                  </a:tcPr>
                </a:tc>
                <a:tc rowSpan="2">
                  <a:txBody>
                    <a:bodyPr/>
                    <a:lstStyle/>
                    <a:p>
                      <a:r>
                        <a:rPr lang="en-US" b="1" dirty="0"/>
                        <a:t>OUTPUT INDICATOR </a:t>
                      </a:r>
                      <a:endParaRPr lang="en-ZA"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b="1" dirty="0"/>
                        <a:t>MTEF TARGET </a:t>
                      </a:r>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389595">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a:t>2022/23</a:t>
                      </a:r>
                      <a:endParaRPr lang="en-ZA" b="1" dirty="0"/>
                    </a:p>
                  </a:txBody>
                  <a:tcPr>
                    <a:solidFill>
                      <a:schemeClr val="accent4">
                        <a:lumMod val="75000"/>
                      </a:schemeClr>
                    </a:solidFill>
                  </a:tcPr>
                </a:tc>
                <a:tc>
                  <a:txBody>
                    <a:bodyPr/>
                    <a:lstStyle/>
                    <a:p>
                      <a:r>
                        <a:rPr lang="en-US" b="1" dirty="0"/>
                        <a:t>2023/24</a:t>
                      </a:r>
                      <a:endParaRPr lang="en-ZA" b="1" dirty="0"/>
                    </a:p>
                  </a:txBody>
                  <a:tcPr>
                    <a:solidFill>
                      <a:schemeClr val="accent4">
                        <a:lumMod val="75000"/>
                      </a:schemeClr>
                    </a:solidFill>
                  </a:tcPr>
                </a:tc>
                <a:tc>
                  <a:txBody>
                    <a:bodyPr/>
                    <a:lstStyle/>
                    <a:p>
                      <a:r>
                        <a:rPr lang="en-US" b="1" dirty="0"/>
                        <a:t>2024/25</a:t>
                      </a:r>
                      <a:endParaRPr lang="en-ZA" b="1" dirty="0"/>
                    </a:p>
                  </a:txBody>
                  <a:tcPr>
                    <a:solidFill>
                      <a:schemeClr val="accent4">
                        <a:lumMod val="75000"/>
                      </a:schemeClr>
                    </a:solidFill>
                  </a:tcPr>
                </a:tc>
                <a:extLst>
                  <a:ext uri="{0D108BD9-81ED-4DB2-BD59-A6C34878D82A}">
                    <a16:rowId xmlns:a16="http://schemas.microsoft.com/office/drawing/2014/main" val="3664867053"/>
                  </a:ext>
                </a:extLst>
              </a:tr>
              <a:tr h="617533">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An implemented DSD Anti- Gang Strategy</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DSD Anti-Gang Strategy implemented</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Implement the </a:t>
                      </a:r>
                      <a:r>
                        <a:rPr lang="en-US" sz="1350" i="0" u="none" kern="1200" dirty="0" err="1">
                          <a:solidFill>
                            <a:schemeClr val="tx1"/>
                          </a:solidFill>
                          <a:effectLst/>
                          <a:latin typeface="+mn-lt"/>
                          <a:ea typeface="+mn-ea"/>
                          <a:cs typeface="Calibri" panose="020F0502020204030204" pitchFamily="34" charset="0"/>
                        </a:rPr>
                        <a:t>DSD</a:t>
                      </a:r>
                      <a:r>
                        <a:rPr lang="en-US" sz="1350" i="0" u="none" kern="1200" dirty="0">
                          <a:solidFill>
                            <a:schemeClr val="tx1"/>
                          </a:solidFill>
                          <a:effectLst/>
                          <a:latin typeface="+mn-lt"/>
                          <a:ea typeface="+mn-ea"/>
                          <a:cs typeface="Calibri" panose="020F0502020204030204" pitchFamily="34" charset="0"/>
                        </a:rPr>
                        <a:t> Anti-Gang Strategy in 9 high risk districts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Evaluate the </a:t>
                      </a:r>
                      <a:r>
                        <a:rPr lang="en-US" sz="1350" i="0" u="none" kern="1200" dirty="0" err="1">
                          <a:solidFill>
                            <a:schemeClr val="tx1"/>
                          </a:solidFill>
                          <a:effectLst/>
                          <a:latin typeface="+mn-lt"/>
                          <a:ea typeface="+mn-ea"/>
                          <a:cs typeface="Calibri" panose="020F0502020204030204" pitchFamily="34" charset="0"/>
                        </a:rPr>
                        <a:t>DSD</a:t>
                      </a:r>
                      <a:r>
                        <a:rPr lang="en-US" sz="1350" i="0" u="none" kern="1200" dirty="0">
                          <a:solidFill>
                            <a:schemeClr val="tx1"/>
                          </a:solidFill>
                          <a:effectLst/>
                          <a:latin typeface="+mn-lt"/>
                          <a:ea typeface="+mn-ea"/>
                          <a:cs typeface="Calibri" panose="020F0502020204030204" pitchFamily="34" charset="0"/>
                        </a:rPr>
                        <a:t> Anti-Gang Strategy</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Review of the </a:t>
                      </a:r>
                      <a:r>
                        <a:rPr lang="en-US" sz="1350" i="0" u="none" kern="1200" dirty="0" err="1">
                          <a:solidFill>
                            <a:schemeClr val="tx1"/>
                          </a:solidFill>
                          <a:effectLst/>
                          <a:latin typeface="+mn-lt"/>
                          <a:ea typeface="+mn-ea"/>
                          <a:cs typeface="Calibri" panose="020F0502020204030204" pitchFamily="34" charset="0"/>
                        </a:rPr>
                        <a:t>DSD</a:t>
                      </a:r>
                      <a:r>
                        <a:rPr lang="en-US" sz="1350" i="0" u="none" kern="1200" dirty="0">
                          <a:solidFill>
                            <a:schemeClr val="tx1"/>
                          </a:solidFill>
                          <a:effectLst/>
                          <a:latin typeface="+mn-lt"/>
                          <a:ea typeface="+mn-ea"/>
                          <a:cs typeface="Calibri" panose="020F0502020204030204" pitchFamily="34" charset="0"/>
                        </a:rPr>
                        <a:t> Anti-Gang Strategy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1764710645"/>
                  </a:ext>
                </a:extLst>
              </a:tr>
              <a:tr h="1700782">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Prevention and early intervention measures to curb social ills amongst children and youth </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Number of campuses wherein prevention and early intervention measures to curb social ills amongst children and youth are implemented</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Implement prevention and early intervention measures to curb social ills (</a:t>
                      </a:r>
                      <a:r>
                        <a:rPr lang="en-US" sz="1350" i="0" u="none" kern="1200" dirty="0" err="1">
                          <a:solidFill>
                            <a:schemeClr val="tx1"/>
                          </a:solidFill>
                          <a:effectLst/>
                          <a:latin typeface="+mn-lt"/>
                          <a:ea typeface="+mn-ea"/>
                          <a:cs typeface="Calibri" panose="020F0502020204030204" pitchFamily="34" charset="0"/>
                        </a:rPr>
                        <a:t>VEP</a:t>
                      </a:r>
                      <a:r>
                        <a:rPr lang="en-US" sz="1350" i="0" u="none" kern="1200" dirty="0">
                          <a:solidFill>
                            <a:schemeClr val="tx1"/>
                          </a:solidFill>
                          <a:effectLst/>
                          <a:latin typeface="+mn-lt"/>
                          <a:ea typeface="+mn-ea"/>
                          <a:cs typeface="Calibri" panose="020F0502020204030204" pitchFamily="34" charset="0"/>
                        </a:rPr>
                        <a:t> </a:t>
                      </a:r>
                      <a:r>
                        <a:rPr lang="en-US" sz="1350" i="0" u="none" kern="1200" dirty="0" err="1">
                          <a:solidFill>
                            <a:schemeClr val="tx1"/>
                          </a:solidFill>
                          <a:effectLst/>
                          <a:latin typeface="+mn-lt"/>
                          <a:ea typeface="+mn-ea"/>
                          <a:cs typeface="Calibri" panose="020F0502020204030204" pitchFamily="34" charset="0"/>
                        </a:rPr>
                        <a:t>GBV</a:t>
                      </a:r>
                      <a:r>
                        <a:rPr lang="en-US" sz="1350" i="0" u="none" kern="1200" dirty="0">
                          <a:solidFill>
                            <a:schemeClr val="tx1"/>
                          </a:solidFill>
                          <a:effectLst/>
                          <a:latin typeface="+mn-lt"/>
                          <a:ea typeface="+mn-ea"/>
                          <a:cs typeface="Calibri" panose="020F0502020204030204" pitchFamily="34" charset="0"/>
                        </a:rPr>
                        <a:t>, SCP &amp; Substance Abuse) amongst children and youth in 14 campuses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Implement prevention and early intervention measures to curb social ills (</a:t>
                      </a:r>
                      <a:r>
                        <a:rPr lang="en-US" sz="1350" i="0" u="none" kern="1200" dirty="0" err="1">
                          <a:solidFill>
                            <a:schemeClr val="tx1"/>
                          </a:solidFill>
                          <a:effectLst/>
                          <a:latin typeface="+mn-lt"/>
                          <a:ea typeface="+mn-ea"/>
                          <a:cs typeface="Calibri" panose="020F0502020204030204" pitchFamily="34" charset="0"/>
                        </a:rPr>
                        <a:t>VEP</a:t>
                      </a:r>
                      <a:r>
                        <a:rPr lang="en-US" sz="1350" i="0" u="none" kern="1200" dirty="0">
                          <a:solidFill>
                            <a:schemeClr val="tx1"/>
                          </a:solidFill>
                          <a:effectLst/>
                          <a:latin typeface="+mn-lt"/>
                          <a:ea typeface="+mn-ea"/>
                          <a:cs typeface="Calibri" panose="020F0502020204030204" pitchFamily="34" charset="0"/>
                        </a:rPr>
                        <a:t> </a:t>
                      </a:r>
                      <a:r>
                        <a:rPr lang="en-US" sz="1350" i="0" u="none" kern="1200" dirty="0" err="1">
                          <a:solidFill>
                            <a:schemeClr val="tx1"/>
                          </a:solidFill>
                          <a:effectLst/>
                          <a:latin typeface="+mn-lt"/>
                          <a:ea typeface="+mn-ea"/>
                          <a:cs typeface="Calibri" panose="020F0502020204030204" pitchFamily="34" charset="0"/>
                        </a:rPr>
                        <a:t>GBV</a:t>
                      </a:r>
                      <a:r>
                        <a:rPr lang="en-US" sz="1350" i="0" u="none" kern="1200" dirty="0">
                          <a:solidFill>
                            <a:schemeClr val="tx1"/>
                          </a:solidFill>
                          <a:effectLst/>
                          <a:latin typeface="+mn-lt"/>
                          <a:ea typeface="+mn-ea"/>
                          <a:cs typeface="Calibri" panose="020F0502020204030204" pitchFamily="34" charset="0"/>
                        </a:rPr>
                        <a:t>, SCP &amp; Substance Abuse) amongst children and youth in 20 campuses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895" algn="l" defTabSz="685800" rtl="0" eaLnBrk="1" latinLnBrk="0" hangingPunct="1">
                        <a:lnSpc>
                          <a:spcPct val="106000"/>
                        </a:lnSpc>
                        <a:spcBef>
                          <a:spcPts val="360"/>
                        </a:spcBef>
                        <a:spcAft>
                          <a:spcPts val="0"/>
                        </a:spcAft>
                      </a:pPr>
                      <a:r>
                        <a:rPr lang="en-US" sz="1350" i="0" u="none" kern="1200" dirty="0">
                          <a:solidFill>
                            <a:schemeClr val="tx1"/>
                          </a:solidFill>
                          <a:effectLst/>
                          <a:latin typeface="+mn-lt"/>
                          <a:ea typeface="+mn-ea"/>
                          <a:cs typeface="Calibri" panose="020F0502020204030204" pitchFamily="34" charset="0"/>
                        </a:rPr>
                        <a:t>Implement prevention and early intervention measures to curb social ills (</a:t>
                      </a:r>
                      <a:r>
                        <a:rPr lang="en-US" sz="1350" i="0" u="none" kern="1200" dirty="0" err="1">
                          <a:solidFill>
                            <a:schemeClr val="tx1"/>
                          </a:solidFill>
                          <a:effectLst/>
                          <a:latin typeface="+mn-lt"/>
                          <a:ea typeface="+mn-ea"/>
                          <a:cs typeface="Calibri" panose="020F0502020204030204" pitchFamily="34" charset="0"/>
                        </a:rPr>
                        <a:t>VEP</a:t>
                      </a:r>
                      <a:r>
                        <a:rPr lang="en-US" sz="1350" i="0" u="none" kern="1200" dirty="0">
                          <a:solidFill>
                            <a:schemeClr val="tx1"/>
                          </a:solidFill>
                          <a:effectLst/>
                          <a:latin typeface="+mn-lt"/>
                          <a:ea typeface="+mn-ea"/>
                          <a:cs typeface="Calibri" panose="020F0502020204030204" pitchFamily="34" charset="0"/>
                        </a:rPr>
                        <a:t> </a:t>
                      </a:r>
                      <a:r>
                        <a:rPr lang="en-US" sz="1350" i="0" u="none" kern="1200" dirty="0" err="1">
                          <a:solidFill>
                            <a:schemeClr val="tx1"/>
                          </a:solidFill>
                          <a:effectLst/>
                          <a:latin typeface="+mn-lt"/>
                          <a:ea typeface="+mn-ea"/>
                          <a:cs typeface="Calibri" panose="020F0502020204030204" pitchFamily="34" charset="0"/>
                        </a:rPr>
                        <a:t>GBV</a:t>
                      </a:r>
                      <a:r>
                        <a:rPr lang="en-US" sz="1350" i="0" u="none" kern="1200" dirty="0">
                          <a:solidFill>
                            <a:schemeClr val="tx1"/>
                          </a:solidFill>
                          <a:effectLst/>
                          <a:latin typeface="+mn-lt"/>
                          <a:ea typeface="+mn-ea"/>
                          <a:cs typeface="Calibri" panose="020F0502020204030204" pitchFamily="34" charset="0"/>
                        </a:rPr>
                        <a:t>, SCP &amp; Substance Abuse) amongst children and youth in 20 campuses</a:t>
                      </a:r>
                      <a:endParaRPr lang="en-ZA" sz="135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2244989766"/>
                  </a:ext>
                </a:extLst>
              </a:tr>
            </a:tbl>
          </a:graphicData>
        </a:graphic>
      </p:graphicFrame>
    </p:spTree>
    <p:extLst>
      <p:ext uri="{BB962C8B-B14F-4D97-AF65-F5344CB8AC3E}">
        <p14:creationId xmlns:p14="http://schemas.microsoft.com/office/powerpoint/2010/main" val="97000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31</a:t>
            </a:r>
          </a:p>
        </p:txBody>
      </p:sp>
      <p:graphicFrame>
        <p:nvGraphicFramePr>
          <p:cNvPr id="5" name="Table 4">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849454173"/>
              </p:ext>
            </p:extLst>
          </p:nvPr>
        </p:nvGraphicFramePr>
        <p:xfrm>
          <a:off x="0" y="711199"/>
          <a:ext cx="12192000" cy="4987736"/>
        </p:xfrm>
        <a:graphic>
          <a:graphicData uri="http://schemas.openxmlformats.org/drawingml/2006/table">
            <a:tbl>
              <a:tblPr firstRow="1" bandRow="1">
                <a:tableStyleId>{5940675A-B579-460E-94D1-54222C63F5DA}</a:tableStyleId>
              </a:tblPr>
              <a:tblGrid>
                <a:gridCol w="2456873">
                  <a:extLst>
                    <a:ext uri="{9D8B030D-6E8A-4147-A177-3AD203B41FA5}">
                      <a16:colId xmlns:a16="http://schemas.microsoft.com/office/drawing/2014/main" val="3569275440"/>
                    </a:ext>
                  </a:extLst>
                </a:gridCol>
                <a:gridCol w="2434106">
                  <a:extLst>
                    <a:ext uri="{9D8B030D-6E8A-4147-A177-3AD203B41FA5}">
                      <a16:colId xmlns:a16="http://schemas.microsoft.com/office/drawing/2014/main" val="1836095736"/>
                    </a:ext>
                  </a:extLst>
                </a:gridCol>
                <a:gridCol w="2498112">
                  <a:extLst>
                    <a:ext uri="{9D8B030D-6E8A-4147-A177-3AD203B41FA5}">
                      <a16:colId xmlns:a16="http://schemas.microsoft.com/office/drawing/2014/main" val="3921500509"/>
                    </a:ext>
                  </a:extLst>
                </a:gridCol>
                <a:gridCol w="2456873">
                  <a:extLst>
                    <a:ext uri="{9D8B030D-6E8A-4147-A177-3AD203B41FA5}">
                      <a16:colId xmlns:a16="http://schemas.microsoft.com/office/drawing/2014/main" val="1509477454"/>
                    </a:ext>
                  </a:extLst>
                </a:gridCol>
                <a:gridCol w="2346036">
                  <a:extLst>
                    <a:ext uri="{9D8B030D-6E8A-4147-A177-3AD203B41FA5}">
                      <a16:colId xmlns:a16="http://schemas.microsoft.com/office/drawing/2014/main" val="1620581915"/>
                    </a:ext>
                  </a:extLst>
                </a:gridCol>
              </a:tblGrid>
              <a:tr h="184729">
                <a:tc rowSpan="2">
                  <a:txBody>
                    <a:bodyPr/>
                    <a:lstStyle/>
                    <a:p>
                      <a:r>
                        <a:rPr lang="en-US" sz="1400" b="1" dirty="0"/>
                        <a:t>OUTPUTS</a:t>
                      </a:r>
                      <a:endParaRPr lang="en-ZA" sz="1400" b="1" dirty="0"/>
                    </a:p>
                  </a:txBody>
                  <a:tcPr>
                    <a:solidFill>
                      <a:schemeClr val="accent4">
                        <a:lumMod val="75000"/>
                      </a:schemeClr>
                    </a:solidFill>
                  </a:tcPr>
                </a:tc>
                <a:tc rowSpan="2">
                  <a:txBody>
                    <a:bodyPr/>
                    <a:lstStyle/>
                    <a:p>
                      <a:r>
                        <a:rPr lang="en-US" sz="1400" b="1" dirty="0"/>
                        <a:t>OUTPUT INDICATOR </a:t>
                      </a:r>
                      <a:endParaRPr lang="en-ZA" sz="14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dirty="0"/>
                        <a:t>MTEF TARGET </a:t>
                      </a:r>
                      <a:endParaRPr lang="en-ZA" sz="1400"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127695">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t>2022/23</a:t>
                      </a:r>
                      <a:endParaRPr lang="en-ZA" sz="1400" b="1" dirty="0"/>
                    </a:p>
                  </a:txBody>
                  <a:tcPr>
                    <a:solidFill>
                      <a:schemeClr val="accent4">
                        <a:lumMod val="75000"/>
                      </a:schemeClr>
                    </a:solidFill>
                  </a:tcPr>
                </a:tc>
                <a:tc>
                  <a:txBody>
                    <a:bodyPr/>
                    <a:lstStyle/>
                    <a:p>
                      <a:r>
                        <a:rPr lang="en-US" sz="1400" b="1" dirty="0"/>
                        <a:t>2023/24</a:t>
                      </a:r>
                      <a:endParaRPr lang="en-ZA" sz="1400" b="1" dirty="0"/>
                    </a:p>
                  </a:txBody>
                  <a:tcPr>
                    <a:solidFill>
                      <a:schemeClr val="accent4">
                        <a:lumMod val="75000"/>
                      </a:schemeClr>
                    </a:solidFill>
                  </a:tcPr>
                </a:tc>
                <a:tc>
                  <a:txBody>
                    <a:bodyPr/>
                    <a:lstStyle/>
                    <a:p>
                      <a:r>
                        <a:rPr lang="en-US" sz="1400" b="1" dirty="0"/>
                        <a:t>2024/25</a:t>
                      </a:r>
                      <a:endParaRPr lang="en-ZA" sz="1400" b="1" dirty="0"/>
                    </a:p>
                  </a:txBody>
                  <a:tcPr>
                    <a:solidFill>
                      <a:schemeClr val="accent4">
                        <a:lumMod val="75000"/>
                      </a:schemeClr>
                    </a:solidFill>
                  </a:tcPr>
                </a:tc>
                <a:extLst>
                  <a:ext uri="{0D108BD9-81ED-4DB2-BD59-A6C34878D82A}">
                    <a16:rowId xmlns:a16="http://schemas.microsoft.com/office/drawing/2014/main" val="3664867053"/>
                  </a:ext>
                </a:extLst>
              </a:tr>
              <a:tr h="764866">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Public Treatment </a:t>
                      </a:r>
                      <a:r>
                        <a:rPr lang="en-US" sz="1400" i="0" u="none" kern="1200" dirty="0" err="1">
                          <a:solidFill>
                            <a:schemeClr val="tx1"/>
                          </a:solidFill>
                          <a:effectLst/>
                          <a:latin typeface="+mn-lt"/>
                          <a:ea typeface="+mn-ea"/>
                          <a:cs typeface="Calibri" panose="020F0502020204030204" pitchFamily="34" charset="0"/>
                        </a:rPr>
                        <a:t>Centres</a:t>
                      </a:r>
                      <a:r>
                        <a:rPr lang="en-US" sz="1400" i="0" u="none" kern="1200" dirty="0">
                          <a:solidFill>
                            <a:schemeClr val="tx1"/>
                          </a:solidFill>
                          <a:effectLst/>
                          <a:latin typeface="+mn-lt"/>
                          <a:ea typeface="+mn-ea"/>
                          <a:cs typeface="Calibri" panose="020F0502020204030204" pitchFamily="34" charset="0"/>
                        </a:rPr>
                        <a:t> capacitated to implement Universal Treatment Curriculum (</a:t>
                      </a:r>
                      <a:r>
                        <a:rPr lang="en-US" sz="1400" i="0" u="none" kern="1200" dirty="0" err="1">
                          <a:solidFill>
                            <a:schemeClr val="tx1"/>
                          </a:solidFill>
                          <a:effectLst/>
                          <a:latin typeface="+mn-lt"/>
                          <a:ea typeface="+mn-ea"/>
                          <a:cs typeface="Calibri" panose="020F0502020204030204" pitchFamily="34" charset="0"/>
                        </a:rPr>
                        <a:t>UTC</a:t>
                      </a:r>
                      <a:r>
                        <a:rPr lang="en-US" sz="1400" i="0" u="none" kern="1200" dirty="0">
                          <a:solidFill>
                            <a:schemeClr val="tx1"/>
                          </a:solidFill>
                          <a:effectLst/>
                          <a:latin typeface="+mn-lt"/>
                          <a:ea typeface="+mn-ea"/>
                          <a:cs typeface="Calibri" panose="020F0502020204030204" pitchFamily="34" charset="0"/>
                        </a:rPr>
                        <a:t>)</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Number of public treatment </a:t>
                      </a:r>
                      <a:r>
                        <a:rPr lang="en-US" sz="1400" i="0" u="none" kern="1200" dirty="0" err="1">
                          <a:solidFill>
                            <a:schemeClr val="tx1"/>
                          </a:solidFill>
                          <a:effectLst/>
                          <a:latin typeface="+mn-lt"/>
                          <a:ea typeface="+mn-ea"/>
                          <a:cs typeface="Calibri" panose="020F0502020204030204" pitchFamily="34" charset="0"/>
                        </a:rPr>
                        <a:t>Centres</a:t>
                      </a:r>
                      <a:r>
                        <a:rPr lang="en-US" sz="1400" i="0" u="none" kern="1200" dirty="0">
                          <a:solidFill>
                            <a:schemeClr val="tx1"/>
                          </a:solidFill>
                          <a:effectLst/>
                          <a:latin typeface="+mn-lt"/>
                          <a:ea typeface="+mn-ea"/>
                          <a:cs typeface="Calibri" panose="020F0502020204030204" pitchFamily="34" charset="0"/>
                        </a:rPr>
                        <a:t> capacitated on the implementation of the </a:t>
                      </a:r>
                      <a:r>
                        <a:rPr lang="en-US" sz="1400" i="0" u="none" kern="1200" dirty="0" err="1">
                          <a:solidFill>
                            <a:schemeClr val="tx1"/>
                          </a:solidFill>
                          <a:effectLst/>
                          <a:latin typeface="+mn-lt"/>
                          <a:ea typeface="+mn-ea"/>
                          <a:cs typeface="Calibri" panose="020F0502020204030204" pitchFamily="34" charset="0"/>
                        </a:rPr>
                        <a:t>UTC</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7 public treatment </a:t>
                      </a:r>
                      <a:r>
                        <a:rPr lang="en-US" sz="1400" i="0" u="none" kern="1200" dirty="0" err="1">
                          <a:solidFill>
                            <a:schemeClr val="tx1"/>
                          </a:solidFill>
                          <a:effectLst/>
                          <a:latin typeface="+mn-lt"/>
                          <a:ea typeface="+mn-ea"/>
                          <a:cs typeface="Calibri" panose="020F0502020204030204" pitchFamily="34" charset="0"/>
                        </a:rPr>
                        <a:t>Centres</a:t>
                      </a:r>
                      <a:r>
                        <a:rPr lang="en-US" sz="1400" i="0" u="none" kern="1200" dirty="0">
                          <a:solidFill>
                            <a:schemeClr val="tx1"/>
                          </a:solidFill>
                          <a:effectLst/>
                          <a:latin typeface="+mn-lt"/>
                          <a:ea typeface="+mn-ea"/>
                          <a:cs typeface="Calibri" panose="020F0502020204030204" pitchFamily="34" charset="0"/>
                        </a:rPr>
                        <a:t> capacitated on the implementation of the </a:t>
                      </a:r>
                      <a:r>
                        <a:rPr lang="en-US" sz="1400" i="0" u="none" kern="1200" dirty="0" err="1">
                          <a:solidFill>
                            <a:schemeClr val="tx1"/>
                          </a:solidFill>
                          <a:effectLst/>
                          <a:latin typeface="+mn-lt"/>
                          <a:ea typeface="+mn-ea"/>
                          <a:cs typeface="Calibri" panose="020F0502020204030204" pitchFamily="34" charset="0"/>
                        </a:rPr>
                        <a:t>UTC</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Evaluate the implementation of the </a:t>
                      </a:r>
                      <a:r>
                        <a:rPr lang="en-US" sz="1400" i="0" u="none" kern="1200" dirty="0" err="1">
                          <a:solidFill>
                            <a:schemeClr val="tx1"/>
                          </a:solidFill>
                          <a:effectLst/>
                          <a:latin typeface="+mn-lt"/>
                          <a:ea typeface="+mn-ea"/>
                          <a:cs typeface="Calibri" panose="020F0502020204030204" pitchFamily="34" charset="0"/>
                        </a:rPr>
                        <a:t>UTC</a:t>
                      </a:r>
                      <a:r>
                        <a:rPr lang="en-US" sz="1400" i="0" u="none" kern="1200" dirty="0">
                          <a:solidFill>
                            <a:schemeClr val="tx1"/>
                          </a:solidFill>
                          <a:effectLst/>
                          <a:latin typeface="+mn-lt"/>
                          <a:ea typeface="+mn-ea"/>
                          <a:cs typeface="Calibri" panose="020F0502020204030204" pitchFamily="34" charset="0"/>
                        </a:rPr>
                        <a:t> in 6 Public Treatment </a:t>
                      </a:r>
                      <a:r>
                        <a:rPr lang="en-US" sz="1400" i="0" u="none" kern="1200" dirty="0" err="1">
                          <a:solidFill>
                            <a:schemeClr val="tx1"/>
                          </a:solidFill>
                          <a:effectLst/>
                          <a:latin typeface="+mn-lt"/>
                          <a:ea typeface="+mn-ea"/>
                          <a:cs typeface="Calibri" panose="020F0502020204030204" pitchFamily="34" charset="0"/>
                        </a:rPr>
                        <a:t>Centres</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Evaluate the implementation of the </a:t>
                      </a:r>
                      <a:r>
                        <a:rPr lang="en-US" sz="1400" i="0" u="none" kern="1200" dirty="0" err="1">
                          <a:solidFill>
                            <a:schemeClr val="tx1"/>
                          </a:solidFill>
                          <a:effectLst/>
                          <a:latin typeface="+mn-lt"/>
                          <a:ea typeface="+mn-ea"/>
                          <a:cs typeface="Calibri" panose="020F0502020204030204" pitchFamily="34" charset="0"/>
                        </a:rPr>
                        <a:t>UTC</a:t>
                      </a:r>
                      <a:r>
                        <a:rPr lang="en-US" sz="1400" i="0" u="none" kern="1200" dirty="0">
                          <a:solidFill>
                            <a:schemeClr val="tx1"/>
                          </a:solidFill>
                          <a:effectLst/>
                          <a:latin typeface="+mn-lt"/>
                          <a:ea typeface="+mn-ea"/>
                          <a:cs typeface="Calibri" panose="020F0502020204030204" pitchFamily="34" charset="0"/>
                        </a:rPr>
                        <a:t> in 7 Public Treatment </a:t>
                      </a:r>
                      <a:r>
                        <a:rPr lang="en-US" sz="1400" i="0" u="none" kern="1200" dirty="0" err="1">
                          <a:solidFill>
                            <a:schemeClr val="tx1"/>
                          </a:solidFill>
                          <a:effectLst/>
                          <a:latin typeface="+mn-lt"/>
                          <a:ea typeface="+mn-ea"/>
                          <a:cs typeface="Calibri" panose="020F0502020204030204" pitchFamily="34" charset="0"/>
                        </a:rPr>
                        <a:t>Centres</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1102079797"/>
                  </a:ext>
                </a:extLst>
              </a:tr>
              <a:tr h="327089">
                <a:tc>
                  <a:txBody>
                    <a:bodyPr/>
                    <a:lstStyle/>
                    <a:p>
                      <a:r>
                        <a:rPr lang="en-ZA" sz="1350" b="0" i="0" u="none" strike="noStrike" kern="1200" baseline="0" dirty="0">
                          <a:solidFill>
                            <a:schemeClr val="tx1"/>
                          </a:solidFill>
                          <a:latin typeface="+mn-lt"/>
                          <a:ea typeface="+mn-ea"/>
                          <a:cs typeface="+mn-cs"/>
                        </a:rPr>
                        <a:t>Capacitated Cluster Departments and Provinces to</a:t>
                      </a:r>
                    </a:p>
                    <a:p>
                      <a:r>
                        <a:rPr lang="en-ZA" sz="1350" b="0" i="0" u="none" strike="noStrike" kern="1200" baseline="0" dirty="0">
                          <a:solidFill>
                            <a:schemeClr val="tx1"/>
                          </a:solidFill>
                          <a:latin typeface="+mn-lt"/>
                          <a:ea typeface="+mn-ea"/>
                          <a:cs typeface="+mn-cs"/>
                        </a:rPr>
                        <a:t>Implement the National Drug Master Plan (NDMP)</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Number of Provinces and Government Cluster Departments capacitated to implement </a:t>
                      </a:r>
                      <a:r>
                        <a:rPr lang="en-US" sz="1400" i="0" u="none" kern="1200" dirty="0" err="1">
                          <a:solidFill>
                            <a:schemeClr val="tx1"/>
                          </a:solidFill>
                          <a:effectLst/>
                          <a:latin typeface="+mn-lt"/>
                          <a:ea typeface="+mn-ea"/>
                          <a:cs typeface="Calibri" panose="020F0502020204030204" pitchFamily="34" charset="0"/>
                        </a:rPr>
                        <a:t>NDMP</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Capacitate 4 provinces and 2 Cluster Departments to implement </a:t>
                      </a:r>
                      <a:r>
                        <a:rPr lang="en-US" sz="1400" i="0" u="none" kern="1200" dirty="0" err="1">
                          <a:solidFill>
                            <a:schemeClr val="tx1"/>
                          </a:solidFill>
                          <a:effectLst/>
                          <a:latin typeface="+mn-lt"/>
                          <a:ea typeface="+mn-ea"/>
                          <a:cs typeface="Calibri" panose="020F0502020204030204" pitchFamily="34" charset="0"/>
                        </a:rPr>
                        <a:t>NDMP</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r>
                        <a:rPr lang="en-ZA" sz="1350" b="0" i="0" u="none" strike="noStrike" kern="1200" baseline="0" dirty="0">
                          <a:solidFill>
                            <a:schemeClr val="tx1"/>
                          </a:solidFill>
                          <a:latin typeface="+mn-lt"/>
                          <a:ea typeface="+mn-ea"/>
                          <a:cs typeface="+mn-cs"/>
                        </a:rPr>
                        <a:t>Review the</a:t>
                      </a:r>
                    </a:p>
                    <a:p>
                      <a:r>
                        <a:rPr lang="en-ZA" sz="1350" b="0" i="0" u="none" strike="noStrike" kern="1200" baseline="0" dirty="0">
                          <a:solidFill>
                            <a:schemeClr val="tx1"/>
                          </a:solidFill>
                          <a:latin typeface="+mn-lt"/>
                          <a:ea typeface="+mn-ea"/>
                          <a:cs typeface="+mn-cs"/>
                        </a:rPr>
                        <a:t>2019-2024</a:t>
                      </a:r>
                    </a:p>
                    <a:p>
                      <a:r>
                        <a:rPr lang="en-ZA" sz="1350" b="0" i="0" u="none" strike="noStrike" kern="1200" baseline="0" dirty="0">
                          <a:solidFill>
                            <a:schemeClr val="tx1"/>
                          </a:solidFill>
                          <a:latin typeface="+mn-lt"/>
                          <a:ea typeface="+mn-ea"/>
                          <a:cs typeface="+mn-cs"/>
                        </a:rPr>
                        <a:t>NDMP</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err="1">
                          <a:solidFill>
                            <a:schemeClr val="tx1"/>
                          </a:solidFill>
                          <a:effectLst/>
                          <a:latin typeface="+mn-lt"/>
                          <a:ea typeface="+mn-ea"/>
                          <a:cs typeface="Calibri" panose="020F0502020204030204" pitchFamily="34" charset="0"/>
                        </a:rPr>
                        <a:t>NDMP</a:t>
                      </a:r>
                      <a:r>
                        <a:rPr lang="en-US" sz="1400" i="0" u="none" kern="1200" dirty="0">
                          <a:solidFill>
                            <a:schemeClr val="tx1"/>
                          </a:solidFill>
                          <a:effectLst/>
                          <a:latin typeface="+mn-lt"/>
                          <a:ea typeface="+mn-ea"/>
                          <a:cs typeface="Calibri" panose="020F0502020204030204" pitchFamily="34" charset="0"/>
                        </a:rPr>
                        <a:t> submitted to Cabinet for approval</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10004"/>
                  </a:ext>
                </a:extLst>
              </a:tr>
              <a:tr h="655384">
                <a:tc>
                  <a:txBody>
                    <a:bodyPr/>
                    <a:lstStyle/>
                    <a:p>
                      <a:r>
                        <a:rPr lang="en-ZA" sz="1350" b="0" i="0" u="none" strike="noStrike" kern="1200" baseline="0" dirty="0">
                          <a:solidFill>
                            <a:schemeClr val="tx1"/>
                          </a:solidFill>
                          <a:latin typeface="+mn-lt"/>
                          <a:ea typeface="+mn-ea"/>
                          <a:cs typeface="+mn-cs"/>
                        </a:rPr>
                        <a:t>An Implemented National</a:t>
                      </a:r>
                    </a:p>
                    <a:p>
                      <a:r>
                        <a:rPr lang="en-ZA" sz="1350" b="0" i="0" u="none" strike="noStrike" kern="1200" baseline="0" dirty="0">
                          <a:solidFill>
                            <a:schemeClr val="tx1"/>
                          </a:solidFill>
                          <a:latin typeface="+mn-lt"/>
                          <a:ea typeface="+mn-ea"/>
                          <a:cs typeface="+mn-cs"/>
                        </a:rPr>
                        <a:t>Strategic Plan (NSP)</a:t>
                      </a:r>
                    </a:p>
                    <a:p>
                      <a:r>
                        <a:rPr lang="en-ZA" sz="1350" b="0" i="0" u="none" strike="noStrike" kern="1200" baseline="0" dirty="0">
                          <a:solidFill>
                            <a:schemeClr val="tx1"/>
                          </a:solidFill>
                          <a:latin typeface="+mn-lt"/>
                          <a:ea typeface="+mn-ea"/>
                          <a:cs typeface="+mn-cs"/>
                        </a:rPr>
                        <a:t>on Gender Based Violence and Femicide Pillar 4 of Response, Care, Support and</a:t>
                      </a:r>
                    </a:p>
                    <a:p>
                      <a:r>
                        <a:rPr lang="en-ZA" sz="1350" b="0" i="0" u="none" strike="noStrike" kern="1200" baseline="0" dirty="0">
                          <a:solidFill>
                            <a:schemeClr val="tx1"/>
                          </a:solidFill>
                          <a:latin typeface="+mn-lt"/>
                          <a:ea typeface="+mn-ea"/>
                          <a:cs typeface="+mn-cs"/>
                        </a:rPr>
                        <a:t>Healing</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The NSP on Gender Based Violence and Femicide Pillar 4 of Response, Care, Support and Healing implemented</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r>
                        <a:rPr lang="en-US" sz="1400" i="0" u="none" kern="1200" dirty="0">
                          <a:solidFill>
                            <a:schemeClr val="tx1"/>
                          </a:solidFill>
                          <a:effectLst/>
                          <a:latin typeface="+mn-lt"/>
                          <a:ea typeface="+mn-ea"/>
                          <a:cs typeface="Calibri" panose="020F0502020204030204" pitchFamily="34" charset="0"/>
                        </a:rPr>
                        <a:t>Capacitate (15) GBVF hotspot districts on the provision of psychosocial services policy and</a:t>
                      </a:r>
                      <a:r>
                        <a:rPr lang="en-ZA" sz="1350" b="0" i="0" u="none" strike="noStrike" kern="1200" baseline="0" dirty="0">
                          <a:solidFill>
                            <a:schemeClr val="tx1"/>
                          </a:solidFill>
                          <a:latin typeface="+mn-lt"/>
                          <a:ea typeface="+mn-ea"/>
                          <a:cs typeface="+mn-cs"/>
                        </a:rPr>
                        <a:t>and</a:t>
                      </a:r>
                    </a:p>
                    <a:p>
                      <a:r>
                        <a:rPr lang="en-ZA" sz="1350" b="0" i="0" u="none" strike="noStrike" kern="1200" baseline="0" dirty="0">
                          <a:solidFill>
                            <a:schemeClr val="tx1"/>
                          </a:solidFill>
                          <a:latin typeface="+mn-lt"/>
                          <a:ea typeface="+mn-ea"/>
                          <a:cs typeface="+mn-cs"/>
                        </a:rPr>
                        <a:t>Intersectoral Policy on</a:t>
                      </a:r>
                    </a:p>
                    <a:p>
                      <a:r>
                        <a:rPr lang="en-ZA" sz="1350" b="0" i="0" u="none" strike="noStrike" kern="1200" baseline="0" dirty="0">
                          <a:solidFill>
                            <a:schemeClr val="tx1"/>
                          </a:solidFill>
                          <a:latin typeface="+mn-lt"/>
                          <a:ea typeface="+mn-ea"/>
                          <a:cs typeface="+mn-cs"/>
                        </a:rPr>
                        <a:t>Sheltering Services</a:t>
                      </a:r>
                      <a:r>
                        <a:rPr lang="en-US" sz="1400" i="0" u="none" kern="1200" dirty="0">
                          <a:solidFill>
                            <a:schemeClr val="tx1"/>
                          </a:solidFill>
                          <a:effectLst/>
                          <a:latin typeface="+mn-lt"/>
                          <a:ea typeface="+mn-ea"/>
                          <a:cs typeface="Calibri" panose="020F0502020204030204" pitchFamily="34" charset="0"/>
                        </a:rPr>
                        <a:t> in implementing the NSP</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r>
                        <a:rPr lang="en-US" sz="1400" i="0" u="none" kern="1200" dirty="0">
                          <a:solidFill>
                            <a:schemeClr val="tx1"/>
                          </a:solidFill>
                          <a:effectLst/>
                          <a:latin typeface="+mn-lt"/>
                          <a:ea typeface="+mn-ea"/>
                          <a:cs typeface="Calibri" panose="020F0502020204030204" pitchFamily="34" charset="0"/>
                        </a:rPr>
                        <a:t>Capacitate (15) GBVF hotspot districts on the provision of psychosocial services policy and</a:t>
                      </a:r>
                      <a:r>
                        <a:rPr lang="en-ZA" sz="1350" b="0" i="0" u="none" strike="noStrike" kern="1200" baseline="0" dirty="0">
                          <a:solidFill>
                            <a:schemeClr val="tx1"/>
                          </a:solidFill>
                          <a:latin typeface="+mn-lt"/>
                          <a:ea typeface="+mn-ea"/>
                          <a:cs typeface="+mn-cs"/>
                        </a:rPr>
                        <a:t>and</a:t>
                      </a:r>
                    </a:p>
                    <a:p>
                      <a:r>
                        <a:rPr lang="en-ZA" sz="1350" b="0" i="0" u="none" strike="noStrike" kern="1200" baseline="0" dirty="0">
                          <a:solidFill>
                            <a:schemeClr val="tx1"/>
                          </a:solidFill>
                          <a:latin typeface="+mn-lt"/>
                          <a:ea typeface="+mn-ea"/>
                          <a:cs typeface="+mn-cs"/>
                        </a:rPr>
                        <a:t>Intersectoral Policy on</a:t>
                      </a:r>
                    </a:p>
                    <a:p>
                      <a:r>
                        <a:rPr lang="en-ZA" sz="1350" b="0" i="0" u="none" strike="noStrike" kern="1200" baseline="0" dirty="0">
                          <a:solidFill>
                            <a:schemeClr val="tx1"/>
                          </a:solidFill>
                          <a:latin typeface="+mn-lt"/>
                          <a:ea typeface="+mn-ea"/>
                          <a:cs typeface="+mn-cs"/>
                        </a:rPr>
                        <a:t>Sheltering Services</a:t>
                      </a:r>
                      <a:r>
                        <a:rPr lang="en-US" sz="1400" i="0" u="none" kern="1200" dirty="0">
                          <a:solidFill>
                            <a:schemeClr val="tx1"/>
                          </a:solidFill>
                          <a:effectLst/>
                          <a:latin typeface="+mn-lt"/>
                          <a:ea typeface="+mn-ea"/>
                          <a:cs typeface="Calibri" panose="020F0502020204030204" pitchFamily="34" charset="0"/>
                        </a:rPr>
                        <a:t> in implementing the NSP </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r>
                        <a:rPr lang="en-US" sz="1400" i="0" u="none" kern="1200" dirty="0">
                          <a:solidFill>
                            <a:schemeClr val="tx1"/>
                          </a:solidFill>
                          <a:effectLst/>
                          <a:latin typeface="+mn-lt"/>
                          <a:ea typeface="+mn-ea"/>
                          <a:cs typeface="Calibri" panose="020F0502020204030204" pitchFamily="34" charset="0"/>
                        </a:rPr>
                        <a:t>Evaluate the implementation of the NSP on psychosocial policy and </a:t>
                      </a:r>
                      <a:r>
                        <a:rPr lang="en-ZA" sz="1350" b="0" i="0" u="none" strike="noStrike" kern="1200" baseline="0" dirty="0">
                          <a:solidFill>
                            <a:schemeClr val="tx1"/>
                          </a:solidFill>
                          <a:latin typeface="+mn-lt"/>
                          <a:ea typeface="+mn-ea"/>
                          <a:cs typeface="+mn-cs"/>
                        </a:rPr>
                        <a:t>and Intersectoral Policy on</a:t>
                      </a:r>
                    </a:p>
                    <a:p>
                      <a:r>
                        <a:rPr lang="en-ZA" sz="1350" b="0" i="0" u="none" strike="noStrike" kern="1200" baseline="0" dirty="0">
                          <a:solidFill>
                            <a:schemeClr val="tx1"/>
                          </a:solidFill>
                          <a:latin typeface="+mn-lt"/>
                          <a:ea typeface="+mn-ea"/>
                          <a:cs typeface="+mn-cs"/>
                        </a:rPr>
                        <a:t>Sheltering Services</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3831350349"/>
                  </a:ext>
                </a:extLst>
              </a:tr>
              <a:tr h="655384">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An approved Prevention of and Treatment for Substance Use Disorders Policy  </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Prevention of and Treatment for Substance Use Disorders Policy   submitted to Cabinet for approval</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Submit draft Prevention of and Treatment for Substance Use Disorders Policy to Cabinet for approval to gazette for public comments</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Submit the Prevention of and Treatment for Substance Use Disorders Policy to Cabinet </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Capacitate 5 provinces on the Prevention of and Treatment for Substance Use Disorders Policy</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2336095380"/>
                  </a:ext>
                </a:extLst>
              </a:tr>
            </a:tbl>
          </a:graphicData>
        </a:graphic>
      </p:graphicFrame>
      <p:sp>
        <p:nvSpPr>
          <p:cNvPr id="7" name="Title 1">
            <a:extLst>
              <a:ext uri="{FF2B5EF4-FFF2-40B4-BE49-F238E27FC236}">
                <a16:creationId xmlns:a16="http://schemas.microsoft.com/office/drawing/2014/main" id="{E293D4E4-559D-47E2-9C1D-95B536BE647F}"/>
              </a:ext>
            </a:extLst>
          </p:cNvPr>
          <p:cNvSpPr>
            <a:spLocks noGrp="1"/>
          </p:cNvSpPr>
          <p:nvPr>
            <p:ph type="title"/>
          </p:nvPr>
        </p:nvSpPr>
        <p:spPr>
          <a:xfrm>
            <a:off x="916385" y="267854"/>
            <a:ext cx="10515600" cy="443345"/>
          </a:xfrm>
        </p:spPr>
        <p:txBody>
          <a:bodyPr>
            <a:normAutofit/>
          </a:bodyPr>
          <a:lstStyle/>
          <a:p>
            <a:pPr algn="ctr"/>
            <a:r>
              <a:rPr lang="en-US" sz="1800" dirty="0">
                <a:latin typeface="Arial Black" panose="020B0A04020102020204" pitchFamily="34" charset="0"/>
              </a:rPr>
              <a:t>SOCIAL CRIME PREVENTION AND ANTI-SUBSTANCE ABUSE</a:t>
            </a:r>
          </a:p>
        </p:txBody>
      </p:sp>
    </p:spTree>
    <p:extLst>
      <p:ext uri="{BB962C8B-B14F-4D97-AF65-F5344CB8AC3E}">
        <p14:creationId xmlns:p14="http://schemas.microsoft.com/office/powerpoint/2010/main" val="2978271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32</a:t>
            </a:r>
          </a:p>
        </p:txBody>
      </p:sp>
      <p:graphicFrame>
        <p:nvGraphicFramePr>
          <p:cNvPr id="5" name="Table 4">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3916940474"/>
              </p:ext>
            </p:extLst>
          </p:nvPr>
        </p:nvGraphicFramePr>
        <p:xfrm>
          <a:off x="10510" y="382578"/>
          <a:ext cx="12192000" cy="1834452"/>
        </p:xfrm>
        <a:graphic>
          <a:graphicData uri="http://schemas.openxmlformats.org/drawingml/2006/table">
            <a:tbl>
              <a:tblPr firstRow="1" bandRow="1">
                <a:tableStyleId>{5940675A-B579-460E-94D1-54222C63F5DA}</a:tableStyleId>
              </a:tblPr>
              <a:tblGrid>
                <a:gridCol w="2456873">
                  <a:extLst>
                    <a:ext uri="{9D8B030D-6E8A-4147-A177-3AD203B41FA5}">
                      <a16:colId xmlns:a16="http://schemas.microsoft.com/office/drawing/2014/main" val="3569275440"/>
                    </a:ext>
                  </a:extLst>
                </a:gridCol>
                <a:gridCol w="2434106">
                  <a:extLst>
                    <a:ext uri="{9D8B030D-6E8A-4147-A177-3AD203B41FA5}">
                      <a16:colId xmlns:a16="http://schemas.microsoft.com/office/drawing/2014/main" val="1836095736"/>
                    </a:ext>
                  </a:extLst>
                </a:gridCol>
                <a:gridCol w="2498112">
                  <a:extLst>
                    <a:ext uri="{9D8B030D-6E8A-4147-A177-3AD203B41FA5}">
                      <a16:colId xmlns:a16="http://schemas.microsoft.com/office/drawing/2014/main" val="3921500509"/>
                    </a:ext>
                  </a:extLst>
                </a:gridCol>
                <a:gridCol w="2456873">
                  <a:extLst>
                    <a:ext uri="{9D8B030D-6E8A-4147-A177-3AD203B41FA5}">
                      <a16:colId xmlns:a16="http://schemas.microsoft.com/office/drawing/2014/main" val="1509477454"/>
                    </a:ext>
                  </a:extLst>
                </a:gridCol>
                <a:gridCol w="2346036">
                  <a:extLst>
                    <a:ext uri="{9D8B030D-6E8A-4147-A177-3AD203B41FA5}">
                      <a16:colId xmlns:a16="http://schemas.microsoft.com/office/drawing/2014/main" val="1620581915"/>
                    </a:ext>
                  </a:extLst>
                </a:gridCol>
              </a:tblGrid>
              <a:tr h="184729">
                <a:tc rowSpan="2">
                  <a:txBody>
                    <a:bodyPr/>
                    <a:lstStyle/>
                    <a:p>
                      <a:r>
                        <a:rPr lang="en-US" sz="1500" b="1" dirty="0"/>
                        <a:t>OUTPUTS</a:t>
                      </a:r>
                      <a:endParaRPr lang="en-ZA" sz="1500" b="1" dirty="0"/>
                    </a:p>
                  </a:txBody>
                  <a:tcPr>
                    <a:solidFill>
                      <a:schemeClr val="accent4">
                        <a:lumMod val="75000"/>
                      </a:schemeClr>
                    </a:solidFill>
                  </a:tcPr>
                </a:tc>
                <a:tc rowSpan="2">
                  <a:txBody>
                    <a:bodyPr/>
                    <a:lstStyle/>
                    <a:p>
                      <a:r>
                        <a:rPr lang="en-US" sz="1500" b="1" dirty="0"/>
                        <a:t>OUTPUT INDICATOR </a:t>
                      </a:r>
                      <a:endParaRPr lang="en-ZA" sz="15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500" b="1" dirty="0"/>
                        <a:t>MTEF TARGET </a:t>
                      </a:r>
                      <a:endParaRPr lang="en-ZA" sz="1500"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127695">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500" b="1" dirty="0"/>
                        <a:t>2022/23</a:t>
                      </a:r>
                      <a:endParaRPr lang="en-ZA" sz="1500" b="1" dirty="0"/>
                    </a:p>
                  </a:txBody>
                  <a:tcPr>
                    <a:solidFill>
                      <a:schemeClr val="accent4">
                        <a:lumMod val="75000"/>
                      </a:schemeClr>
                    </a:solidFill>
                  </a:tcPr>
                </a:tc>
                <a:tc>
                  <a:txBody>
                    <a:bodyPr/>
                    <a:lstStyle/>
                    <a:p>
                      <a:r>
                        <a:rPr lang="en-US" sz="1500" b="1" dirty="0"/>
                        <a:t>2023/24</a:t>
                      </a:r>
                      <a:endParaRPr lang="en-ZA" sz="1500" b="1" dirty="0"/>
                    </a:p>
                  </a:txBody>
                  <a:tcPr>
                    <a:solidFill>
                      <a:schemeClr val="accent4">
                        <a:lumMod val="75000"/>
                      </a:schemeClr>
                    </a:solidFill>
                  </a:tcPr>
                </a:tc>
                <a:tc>
                  <a:txBody>
                    <a:bodyPr/>
                    <a:lstStyle/>
                    <a:p>
                      <a:r>
                        <a:rPr lang="en-US" sz="1500" b="1" dirty="0"/>
                        <a:t>2024/25</a:t>
                      </a:r>
                      <a:endParaRPr lang="en-ZA" sz="1500" b="1" dirty="0"/>
                    </a:p>
                  </a:txBody>
                  <a:tcPr>
                    <a:solidFill>
                      <a:schemeClr val="accent4">
                        <a:lumMod val="75000"/>
                      </a:schemeClr>
                    </a:solidFill>
                  </a:tcPr>
                </a:tc>
                <a:extLst>
                  <a:ext uri="{0D108BD9-81ED-4DB2-BD59-A6C34878D82A}">
                    <a16:rowId xmlns:a16="http://schemas.microsoft.com/office/drawing/2014/main" val="3664867053"/>
                  </a:ext>
                </a:extLst>
              </a:tr>
              <a:tr h="764866">
                <a:tc>
                  <a:txBody>
                    <a:bodyPr/>
                    <a:lstStyle/>
                    <a:p>
                      <a:pPr marL="0" marR="48260" algn="l" defTabSz="685800" rtl="0" eaLnBrk="1" latinLnBrk="0" hangingPunct="1">
                        <a:lnSpc>
                          <a:spcPct val="106000"/>
                        </a:lnSpc>
                        <a:spcBef>
                          <a:spcPts val="360"/>
                        </a:spcBef>
                        <a:spcAft>
                          <a:spcPts val="0"/>
                        </a:spcAft>
                      </a:pPr>
                      <a:r>
                        <a:rPr lang="en-ZA" sz="1500" i="0" u="none" kern="1200" dirty="0">
                          <a:solidFill>
                            <a:schemeClr val="tx1"/>
                          </a:solidFill>
                          <a:effectLst/>
                          <a:latin typeface="+mn-lt"/>
                          <a:ea typeface="+mn-ea"/>
                          <a:cs typeface="Calibri" panose="020F0502020204030204" pitchFamily="34" charset="0"/>
                        </a:rPr>
                        <a:t>A developed periodic State Report on the Rights of the Child</a:t>
                      </a: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500" i="0" u="none" kern="1200" dirty="0">
                          <a:solidFill>
                            <a:schemeClr val="tx1"/>
                          </a:solidFill>
                          <a:effectLst/>
                          <a:latin typeface="+mn-lt"/>
                          <a:ea typeface="+mn-ea"/>
                          <a:cs typeface="Calibri" panose="020F0502020204030204" pitchFamily="34" charset="0"/>
                        </a:rPr>
                        <a:t>State Party Report on the Rights of the Child submitted </a:t>
                      </a:r>
                      <a:endParaRPr lang="en-ZA" sz="15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500" i="0" u="none" kern="1200" dirty="0">
                          <a:solidFill>
                            <a:schemeClr val="tx1"/>
                          </a:solidFill>
                          <a:effectLst/>
                          <a:latin typeface="+mn-lt"/>
                          <a:ea typeface="+mn-ea"/>
                          <a:cs typeface="Calibri" panose="020F0502020204030204" pitchFamily="34" charset="0"/>
                        </a:rPr>
                        <a:t>Submit draft State Party Report on the Rights of the Child to </a:t>
                      </a:r>
                      <a:r>
                        <a:rPr lang="en-US" sz="1500" i="0" u="none" kern="1200" dirty="0" err="1">
                          <a:solidFill>
                            <a:schemeClr val="tx1"/>
                          </a:solidFill>
                          <a:effectLst/>
                          <a:latin typeface="+mn-lt"/>
                          <a:ea typeface="+mn-ea"/>
                          <a:cs typeface="Calibri" panose="020F0502020204030204" pitchFamily="34" charset="0"/>
                        </a:rPr>
                        <a:t>DIRCO</a:t>
                      </a:r>
                      <a:endParaRPr lang="en-ZA" sz="15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500" i="0" u="none" kern="1200" dirty="0" err="1">
                          <a:solidFill>
                            <a:schemeClr val="tx1"/>
                          </a:solidFill>
                          <a:effectLst/>
                          <a:latin typeface="+mn-lt"/>
                          <a:ea typeface="+mn-ea"/>
                          <a:cs typeface="Calibri" panose="020F0502020204030204" pitchFamily="34" charset="0"/>
                        </a:rPr>
                        <a:t>Popularise</a:t>
                      </a:r>
                      <a:r>
                        <a:rPr lang="en-US" sz="1500" i="0" u="none" kern="1200" dirty="0">
                          <a:solidFill>
                            <a:schemeClr val="tx1"/>
                          </a:solidFill>
                          <a:effectLst/>
                          <a:latin typeface="+mn-lt"/>
                          <a:ea typeface="+mn-ea"/>
                          <a:cs typeface="Calibri" panose="020F0502020204030204" pitchFamily="34" charset="0"/>
                        </a:rPr>
                        <a:t> State Party Report on the Rights of the Child </a:t>
                      </a:r>
                      <a:endParaRPr lang="en-ZA" sz="15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500" i="0" u="none" kern="1200" dirty="0">
                          <a:solidFill>
                            <a:schemeClr val="tx1"/>
                          </a:solidFill>
                          <a:effectLst/>
                          <a:latin typeface="+mn-lt"/>
                          <a:ea typeface="+mn-ea"/>
                          <a:cs typeface="Calibri" panose="020F0502020204030204" pitchFamily="34" charset="0"/>
                        </a:rPr>
                        <a:t>Develop State response to concluding observations and recommendations on the Rights of the Child </a:t>
                      </a:r>
                      <a:endParaRPr lang="en-ZA" sz="150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1102079797"/>
                  </a:ext>
                </a:extLst>
              </a:tr>
            </a:tbl>
          </a:graphicData>
        </a:graphic>
      </p:graphicFrame>
      <p:sp>
        <p:nvSpPr>
          <p:cNvPr id="7" name="Title 1">
            <a:extLst>
              <a:ext uri="{FF2B5EF4-FFF2-40B4-BE49-F238E27FC236}">
                <a16:creationId xmlns:a16="http://schemas.microsoft.com/office/drawing/2014/main" id="{E293D4E4-559D-47E2-9C1D-95B536BE647F}"/>
              </a:ext>
            </a:extLst>
          </p:cNvPr>
          <p:cNvSpPr>
            <a:spLocks noGrp="1"/>
          </p:cNvSpPr>
          <p:nvPr>
            <p:ph type="title"/>
          </p:nvPr>
        </p:nvSpPr>
        <p:spPr>
          <a:xfrm>
            <a:off x="916385" y="50097"/>
            <a:ext cx="10515600" cy="443345"/>
          </a:xfrm>
        </p:spPr>
        <p:txBody>
          <a:bodyPr>
            <a:normAutofit/>
          </a:bodyPr>
          <a:lstStyle/>
          <a:p>
            <a:pPr algn="ctr"/>
            <a:r>
              <a:rPr lang="en-US" sz="1800" dirty="0">
                <a:latin typeface="Arial Black" panose="020B0A04020102020204" pitchFamily="34" charset="0"/>
              </a:rPr>
              <a:t>OFFICE ON THE RIGHTS OF A CHILD </a:t>
            </a:r>
          </a:p>
        </p:txBody>
      </p:sp>
      <p:graphicFrame>
        <p:nvGraphicFramePr>
          <p:cNvPr id="6" name="Table 5">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3970679325"/>
              </p:ext>
            </p:extLst>
          </p:nvPr>
        </p:nvGraphicFramePr>
        <p:xfrm>
          <a:off x="0" y="2627704"/>
          <a:ext cx="12192000" cy="3291714"/>
        </p:xfrm>
        <a:graphic>
          <a:graphicData uri="http://schemas.openxmlformats.org/drawingml/2006/table">
            <a:tbl>
              <a:tblPr firstRow="1" bandRow="1">
                <a:tableStyleId>{5940675A-B579-460E-94D1-54222C63F5DA}</a:tableStyleId>
              </a:tblPr>
              <a:tblGrid>
                <a:gridCol w="2456873">
                  <a:extLst>
                    <a:ext uri="{9D8B030D-6E8A-4147-A177-3AD203B41FA5}">
                      <a16:colId xmlns:a16="http://schemas.microsoft.com/office/drawing/2014/main" val="3569275440"/>
                    </a:ext>
                  </a:extLst>
                </a:gridCol>
                <a:gridCol w="2434106">
                  <a:extLst>
                    <a:ext uri="{9D8B030D-6E8A-4147-A177-3AD203B41FA5}">
                      <a16:colId xmlns:a16="http://schemas.microsoft.com/office/drawing/2014/main" val="1836095736"/>
                    </a:ext>
                  </a:extLst>
                </a:gridCol>
                <a:gridCol w="2498112">
                  <a:extLst>
                    <a:ext uri="{9D8B030D-6E8A-4147-A177-3AD203B41FA5}">
                      <a16:colId xmlns:a16="http://schemas.microsoft.com/office/drawing/2014/main" val="3921500509"/>
                    </a:ext>
                  </a:extLst>
                </a:gridCol>
                <a:gridCol w="2456873">
                  <a:extLst>
                    <a:ext uri="{9D8B030D-6E8A-4147-A177-3AD203B41FA5}">
                      <a16:colId xmlns:a16="http://schemas.microsoft.com/office/drawing/2014/main" val="1509477454"/>
                    </a:ext>
                  </a:extLst>
                </a:gridCol>
                <a:gridCol w="2346036">
                  <a:extLst>
                    <a:ext uri="{9D8B030D-6E8A-4147-A177-3AD203B41FA5}">
                      <a16:colId xmlns:a16="http://schemas.microsoft.com/office/drawing/2014/main" val="1620581915"/>
                    </a:ext>
                  </a:extLst>
                </a:gridCol>
              </a:tblGrid>
              <a:tr h="184729">
                <a:tc rowSpan="2">
                  <a:txBody>
                    <a:bodyPr/>
                    <a:lstStyle/>
                    <a:p>
                      <a:r>
                        <a:rPr lang="en-US" sz="1400" b="1" dirty="0"/>
                        <a:t>OUTPUTS</a:t>
                      </a:r>
                      <a:endParaRPr lang="en-ZA" sz="1400" b="1" dirty="0"/>
                    </a:p>
                  </a:txBody>
                  <a:tcPr>
                    <a:solidFill>
                      <a:schemeClr val="accent4">
                        <a:lumMod val="75000"/>
                      </a:schemeClr>
                    </a:solidFill>
                  </a:tcPr>
                </a:tc>
                <a:tc rowSpan="2">
                  <a:txBody>
                    <a:bodyPr/>
                    <a:lstStyle/>
                    <a:p>
                      <a:r>
                        <a:rPr lang="en-US" sz="1400" b="1" dirty="0"/>
                        <a:t>OUTPUT INDICATOR </a:t>
                      </a:r>
                      <a:endParaRPr lang="en-ZA" sz="14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dirty="0"/>
                        <a:t>MTEF TARGET </a:t>
                      </a:r>
                      <a:endParaRPr lang="en-ZA" sz="1400"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127695">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t>2022/23</a:t>
                      </a:r>
                      <a:endParaRPr lang="en-ZA" sz="1400" b="1" dirty="0"/>
                    </a:p>
                  </a:txBody>
                  <a:tcPr>
                    <a:solidFill>
                      <a:schemeClr val="accent4">
                        <a:lumMod val="75000"/>
                      </a:schemeClr>
                    </a:solidFill>
                  </a:tcPr>
                </a:tc>
                <a:tc>
                  <a:txBody>
                    <a:bodyPr/>
                    <a:lstStyle/>
                    <a:p>
                      <a:r>
                        <a:rPr lang="en-US" sz="1400" b="1" dirty="0"/>
                        <a:t>2023/24</a:t>
                      </a:r>
                      <a:endParaRPr lang="en-ZA" sz="1400" b="1" dirty="0"/>
                    </a:p>
                  </a:txBody>
                  <a:tcPr>
                    <a:solidFill>
                      <a:schemeClr val="accent4">
                        <a:lumMod val="75000"/>
                      </a:schemeClr>
                    </a:solidFill>
                  </a:tcPr>
                </a:tc>
                <a:tc>
                  <a:txBody>
                    <a:bodyPr/>
                    <a:lstStyle/>
                    <a:p>
                      <a:r>
                        <a:rPr lang="en-US" sz="1400" b="1" dirty="0"/>
                        <a:t>2024/25</a:t>
                      </a:r>
                      <a:endParaRPr lang="en-ZA" sz="1400" b="1" dirty="0"/>
                    </a:p>
                  </a:txBody>
                  <a:tcPr>
                    <a:solidFill>
                      <a:schemeClr val="accent4">
                        <a:lumMod val="75000"/>
                      </a:schemeClr>
                    </a:solidFill>
                  </a:tcPr>
                </a:tc>
                <a:extLst>
                  <a:ext uri="{0D108BD9-81ED-4DB2-BD59-A6C34878D82A}">
                    <a16:rowId xmlns:a16="http://schemas.microsoft.com/office/drawing/2014/main" val="3664867053"/>
                  </a:ext>
                </a:extLst>
              </a:tr>
              <a:tr h="517557">
                <a:tc>
                  <a:txBody>
                    <a:bodyPr/>
                    <a:lstStyle/>
                    <a:p>
                      <a:pPr algn="just"/>
                      <a:r>
                        <a:rPr lang="en-ZA" sz="1350" b="0" i="0" u="none" strike="noStrike" kern="1200" baseline="0" dirty="0">
                          <a:solidFill>
                            <a:schemeClr val="tx1"/>
                          </a:solidFill>
                          <a:latin typeface="+mn-lt"/>
                          <a:ea typeface="+mn-ea"/>
                          <a:cs typeface="+mn-cs"/>
                        </a:rPr>
                        <a:t>Implemented Guidelines</a:t>
                      </a:r>
                    </a:p>
                    <a:p>
                      <a:pPr algn="just"/>
                      <a:r>
                        <a:rPr lang="en-ZA" sz="1350" b="0" i="0" u="none" strike="noStrike" kern="1200" baseline="0" dirty="0">
                          <a:solidFill>
                            <a:schemeClr val="tx1"/>
                          </a:solidFill>
                          <a:latin typeface="+mn-lt"/>
                          <a:ea typeface="+mn-ea"/>
                          <a:cs typeface="+mn-cs"/>
                        </a:rPr>
                        <a:t>on Respite Care Services to</a:t>
                      </a:r>
                    </a:p>
                    <a:p>
                      <a:pPr algn="just"/>
                      <a:r>
                        <a:rPr lang="en-ZA" sz="1350" b="0" i="0" u="none" strike="noStrike" kern="1200" baseline="0" dirty="0">
                          <a:solidFill>
                            <a:schemeClr val="tx1"/>
                          </a:solidFill>
                          <a:latin typeface="+mn-lt"/>
                          <a:ea typeface="+mn-ea"/>
                          <a:cs typeface="+mn-cs"/>
                        </a:rPr>
                        <a:t>Families and Persons with</a:t>
                      </a:r>
                    </a:p>
                    <a:p>
                      <a:pPr algn="just"/>
                      <a:r>
                        <a:rPr lang="en-ZA" sz="1350" b="0" i="0" u="none" strike="noStrike" kern="1200" baseline="0" dirty="0">
                          <a:solidFill>
                            <a:schemeClr val="tx1"/>
                          </a:solidFill>
                          <a:latin typeface="+mn-lt"/>
                          <a:ea typeface="+mn-ea"/>
                          <a:cs typeface="+mn-cs"/>
                        </a:rPr>
                        <a:t>Disabilities</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algn="just"/>
                      <a:r>
                        <a:rPr lang="en-ZA" sz="1400" b="0" i="0" u="none" strike="noStrike" kern="1200" baseline="0" dirty="0">
                          <a:solidFill>
                            <a:schemeClr val="tx1"/>
                          </a:solidFill>
                          <a:latin typeface="+mn-lt"/>
                          <a:ea typeface="+mn-ea"/>
                          <a:cs typeface="+mn-cs"/>
                        </a:rPr>
                        <a:t>Guidelines on Respite Care Services to Families and Persons with Disabilities </a:t>
                      </a:r>
                      <a:r>
                        <a:rPr lang="en-US" sz="1400" i="0" u="none" kern="1200" dirty="0">
                          <a:solidFill>
                            <a:schemeClr val="tx1"/>
                          </a:solidFill>
                          <a:effectLst/>
                          <a:latin typeface="+mn-lt"/>
                          <a:ea typeface="+mn-ea"/>
                          <a:cs typeface="Calibri" panose="020F0502020204030204" pitchFamily="34" charset="0"/>
                        </a:rPr>
                        <a:t>implemented</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Capacitate 4 provinces on the Guidelines on Respite Care Services for Families of Children and Persons with Disabilities </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Capacitate 5 provinces on the Guidelines on Respite Care Services for Families of Children and Persons with Disabilities </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Monitor the implementation</a:t>
                      </a:r>
                      <a:r>
                        <a:rPr lang="en-US" sz="1400" i="0" u="none" kern="1200" baseline="0" dirty="0">
                          <a:solidFill>
                            <a:schemeClr val="tx1"/>
                          </a:solidFill>
                          <a:effectLst/>
                          <a:latin typeface="+mn-lt"/>
                          <a:ea typeface="+mn-ea"/>
                          <a:cs typeface="Calibri" panose="020F0502020204030204" pitchFamily="34" charset="0"/>
                        </a:rPr>
                        <a:t> </a:t>
                      </a:r>
                      <a:r>
                        <a:rPr lang="en-US" sz="1400" i="0" u="none" kern="1200" dirty="0">
                          <a:solidFill>
                            <a:schemeClr val="tx1"/>
                          </a:solidFill>
                          <a:effectLst/>
                          <a:latin typeface="+mn-lt"/>
                          <a:ea typeface="+mn-ea"/>
                          <a:cs typeface="Calibri" panose="020F0502020204030204" pitchFamily="34" charset="0"/>
                        </a:rPr>
                        <a:t>of Guidelines on Respite Care Services for Families of Children and Persons with Disabilities</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1102079797"/>
                  </a:ext>
                </a:extLst>
              </a:tr>
              <a:tr h="517557">
                <a:tc>
                  <a:txBody>
                    <a:bodyPr/>
                    <a:lstStyle/>
                    <a:p>
                      <a:r>
                        <a:rPr lang="en-ZA" sz="1350" b="0" i="0" u="none" strike="noStrike" kern="1200" baseline="0" dirty="0">
                          <a:solidFill>
                            <a:schemeClr val="tx1"/>
                          </a:solidFill>
                          <a:latin typeface="+mn-lt"/>
                          <a:ea typeface="+mn-ea"/>
                          <a:cs typeface="+mn-cs"/>
                        </a:rPr>
                        <a:t>An implemented community- based system for personal</a:t>
                      </a:r>
                    </a:p>
                    <a:p>
                      <a:r>
                        <a:rPr lang="en-ZA" sz="1350" b="0" i="0" u="none" strike="noStrike" kern="1200" baseline="0" dirty="0">
                          <a:solidFill>
                            <a:schemeClr val="tx1"/>
                          </a:solidFill>
                          <a:latin typeface="+mn-lt"/>
                          <a:ea typeface="+mn-ea"/>
                          <a:cs typeface="+mn-cs"/>
                        </a:rPr>
                        <a:t>assistance to support independent living within the</a:t>
                      </a:r>
                    </a:p>
                    <a:p>
                      <a:r>
                        <a:rPr lang="en-ZA" sz="1350" b="0" i="0" u="none" strike="noStrike" kern="1200" baseline="0" dirty="0">
                          <a:solidFill>
                            <a:schemeClr val="tx1"/>
                          </a:solidFill>
                          <a:latin typeface="+mn-lt"/>
                          <a:ea typeface="+mn-ea"/>
                          <a:cs typeface="+mn-cs"/>
                        </a:rPr>
                        <a:t>community for persons with</a:t>
                      </a:r>
                    </a:p>
                    <a:p>
                      <a:r>
                        <a:rPr lang="en-ZA" sz="1350" b="0" i="0" u="none" strike="noStrike" kern="1200" baseline="0" dirty="0">
                          <a:solidFill>
                            <a:schemeClr val="tx1"/>
                          </a:solidFill>
                          <a:latin typeface="+mn-lt"/>
                          <a:ea typeface="+mn-ea"/>
                          <a:cs typeface="+mn-cs"/>
                        </a:rPr>
                        <a:t>disabilities</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A  community-based system for personal assistance to support independent living within the community for persons with disabilities implemented </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Develop user specification on community-based system for personal assistance to support independent living within the community for persons with disabilities   </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A community-based system for personal assistance to support independent living within the community for persons with disabilities developed </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A community-based system for personal assistance to support independent living within the community for persons with disabilities implemented</a:t>
                      </a:r>
                      <a:endParaRPr lang="en-ZA" sz="1400" i="0" u="none" kern="1200" dirty="0">
                        <a:solidFill>
                          <a:schemeClr val="tx1"/>
                        </a:solidFill>
                        <a:effectLst/>
                        <a:latin typeface="+mn-lt"/>
                        <a:ea typeface="+mn-ea"/>
                        <a:cs typeface="Calibri" panose="020F0502020204030204" pitchFamily="34" charset="0"/>
                      </a:endParaRPr>
                    </a:p>
                  </a:txBody>
                  <a:tcPr marL="68580" marR="68580" marT="0" marB="0"/>
                </a:tc>
                <a:extLst>
                  <a:ext uri="{0D108BD9-81ED-4DB2-BD59-A6C34878D82A}">
                    <a16:rowId xmlns:a16="http://schemas.microsoft.com/office/drawing/2014/main" val="2969631455"/>
                  </a:ext>
                </a:extLst>
              </a:tr>
            </a:tbl>
          </a:graphicData>
        </a:graphic>
      </p:graphicFrame>
      <p:sp>
        <p:nvSpPr>
          <p:cNvPr id="8" name="Title 1">
            <a:extLst>
              <a:ext uri="{FF2B5EF4-FFF2-40B4-BE49-F238E27FC236}">
                <a16:creationId xmlns:a16="http://schemas.microsoft.com/office/drawing/2014/main" id="{E293D4E4-559D-47E2-9C1D-95B536BE647F}"/>
              </a:ext>
            </a:extLst>
          </p:cNvPr>
          <p:cNvSpPr txBox="1">
            <a:spLocks/>
          </p:cNvSpPr>
          <p:nvPr/>
        </p:nvSpPr>
        <p:spPr>
          <a:xfrm>
            <a:off x="625476" y="2217030"/>
            <a:ext cx="10515600" cy="44334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pPr algn="ctr"/>
            <a:r>
              <a:rPr lang="en-US" sz="1800" dirty="0">
                <a:latin typeface="Arial Black" panose="020B0A04020102020204" pitchFamily="34" charset="0"/>
              </a:rPr>
              <a:t>SERVICES FOR PEOPLE WITH DISABILITIES  </a:t>
            </a:r>
          </a:p>
        </p:txBody>
      </p:sp>
    </p:spTree>
    <p:extLst>
      <p:ext uri="{BB962C8B-B14F-4D97-AF65-F5344CB8AC3E}">
        <p14:creationId xmlns:p14="http://schemas.microsoft.com/office/powerpoint/2010/main" val="798967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D4E4-559D-47E2-9C1D-95B536BE647F}"/>
              </a:ext>
            </a:extLst>
          </p:cNvPr>
          <p:cNvSpPr>
            <a:spLocks noGrp="1"/>
          </p:cNvSpPr>
          <p:nvPr>
            <p:ph type="title"/>
          </p:nvPr>
        </p:nvSpPr>
        <p:spPr>
          <a:xfrm>
            <a:off x="838200" y="72520"/>
            <a:ext cx="10515600" cy="504290"/>
          </a:xfrm>
        </p:spPr>
        <p:txBody>
          <a:bodyPr/>
          <a:lstStyle/>
          <a:p>
            <a:pPr algn="ctr"/>
            <a:r>
              <a:rPr lang="en-US" dirty="0">
                <a:latin typeface="Arial Black" panose="020B0A04020102020204" pitchFamily="34" charset="0"/>
              </a:rPr>
              <a:t> </a:t>
            </a:r>
            <a:endParaRPr lang="en-ZA" dirty="0">
              <a:latin typeface="Arial Black" panose="020B0A04020102020204" pitchFamily="34" charset="0"/>
            </a:endParaRPr>
          </a:p>
        </p:txBody>
      </p:sp>
      <p:sp>
        <p:nvSpPr>
          <p:cNvPr id="4"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33</a:t>
            </a:r>
          </a:p>
        </p:txBody>
      </p:sp>
      <p:sp>
        <p:nvSpPr>
          <p:cNvPr id="3" name="Content Placeholder 2"/>
          <p:cNvSpPr>
            <a:spLocks noGrp="1"/>
          </p:cNvSpPr>
          <p:nvPr>
            <p:ph idx="1"/>
          </p:nvPr>
        </p:nvSpPr>
        <p:spPr>
          <a:xfrm>
            <a:off x="166255" y="1825625"/>
            <a:ext cx="11526981" cy="908339"/>
          </a:xfrm>
        </p:spPr>
        <p:txBody>
          <a:bodyPr>
            <a:normAutofit fontScale="92500" lnSpcReduction="10000"/>
          </a:bodyPr>
          <a:lstStyle/>
          <a:p>
            <a:pPr marL="0" indent="0" algn="ctr">
              <a:buNone/>
            </a:pPr>
            <a:r>
              <a:rPr lang="en-US" sz="3200" b="1" dirty="0">
                <a:latin typeface="Arial Black" panose="020B0A04020102020204" pitchFamily="34" charset="0"/>
              </a:rPr>
              <a:t>PROGRAMME 5: SOCIAL POLICY AND INTEGRATED SERVICE DELIVERY</a:t>
            </a:r>
          </a:p>
          <a:p>
            <a:pPr marL="0" indent="0" algn="ctr">
              <a:buNone/>
            </a:pPr>
            <a:endParaRPr lang="en-ZA" sz="3200" b="1" dirty="0">
              <a:latin typeface="Arial Black" panose="020B0A04020102020204" pitchFamily="34" charset="0"/>
            </a:endParaRPr>
          </a:p>
        </p:txBody>
      </p:sp>
    </p:spTree>
    <p:extLst>
      <p:ext uri="{BB962C8B-B14F-4D97-AF65-F5344CB8AC3E}">
        <p14:creationId xmlns:p14="http://schemas.microsoft.com/office/powerpoint/2010/main" val="36176463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34</a:t>
            </a:r>
          </a:p>
        </p:txBody>
      </p:sp>
      <p:graphicFrame>
        <p:nvGraphicFramePr>
          <p:cNvPr id="5" name="Table 4">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2941495550"/>
              </p:ext>
            </p:extLst>
          </p:nvPr>
        </p:nvGraphicFramePr>
        <p:xfrm>
          <a:off x="0" y="730867"/>
          <a:ext cx="12192000" cy="2056324"/>
        </p:xfrm>
        <a:graphic>
          <a:graphicData uri="http://schemas.openxmlformats.org/drawingml/2006/table">
            <a:tbl>
              <a:tblPr firstRow="1" bandRow="1">
                <a:tableStyleId>{5940675A-B579-460E-94D1-54222C63F5DA}</a:tableStyleId>
              </a:tblPr>
              <a:tblGrid>
                <a:gridCol w="2456873">
                  <a:extLst>
                    <a:ext uri="{9D8B030D-6E8A-4147-A177-3AD203B41FA5}">
                      <a16:colId xmlns:a16="http://schemas.microsoft.com/office/drawing/2014/main" val="3569275440"/>
                    </a:ext>
                  </a:extLst>
                </a:gridCol>
                <a:gridCol w="2434106">
                  <a:extLst>
                    <a:ext uri="{9D8B030D-6E8A-4147-A177-3AD203B41FA5}">
                      <a16:colId xmlns:a16="http://schemas.microsoft.com/office/drawing/2014/main" val="1836095736"/>
                    </a:ext>
                  </a:extLst>
                </a:gridCol>
                <a:gridCol w="2498112">
                  <a:extLst>
                    <a:ext uri="{9D8B030D-6E8A-4147-A177-3AD203B41FA5}">
                      <a16:colId xmlns:a16="http://schemas.microsoft.com/office/drawing/2014/main" val="3921500509"/>
                    </a:ext>
                  </a:extLst>
                </a:gridCol>
                <a:gridCol w="2456873">
                  <a:extLst>
                    <a:ext uri="{9D8B030D-6E8A-4147-A177-3AD203B41FA5}">
                      <a16:colId xmlns:a16="http://schemas.microsoft.com/office/drawing/2014/main" val="1509477454"/>
                    </a:ext>
                  </a:extLst>
                </a:gridCol>
                <a:gridCol w="2346036">
                  <a:extLst>
                    <a:ext uri="{9D8B030D-6E8A-4147-A177-3AD203B41FA5}">
                      <a16:colId xmlns:a16="http://schemas.microsoft.com/office/drawing/2014/main" val="1620581915"/>
                    </a:ext>
                  </a:extLst>
                </a:gridCol>
              </a:tblGrid>
              <a:tr h="340425">
                <a:tc rowSpan="2">
                  <a:txBody>
                    <a:bodyPr/>
                    <a:lstStyle/>
                    <a:p>
                      <a:r>
                        <a:rPr lang="en-US" sz="1600" b="1" dirty="0"/>
                        <a:t>OUTPUTS</a:t>
                      </a:r>
                      <a:endParaRPr lang="en-ZA" sz="1600" b="1" dirty="0"/>
                    </a:p>
                  </a:txBody>
                  <a:tcPr>
                    <a:solidFill>
                      <a:schemeClr val="accent4">
                        <a:lumMod val="75000"/>
                      </a:schemeClr>
                    </a:solidFill>
                  </a:tcPr>
                </a:tc>
                <a:tc rowSpan="2">
                  <a:txBody>
                    <a:bodyPr/>
                    <a:lstStyle/>
                    <a:p>
                      <a:r>
                        <a:rPr lang="en-US" sz="1600" b="1" dirty="0"/>
                        <a:t>OUTPUT INDICATOR </a:t>
                      </a:r>
                      <a:endParaRPr lang="en-ZA" sz="16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1" dirty="0"/>
                        <a:t>MTEF TARGET </a:t>
                      </a:r>
                      <a:endParaRPr lang="en-ZA" sz="1600"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340425">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2022/23</a:t>
                      </a:r>
                      <a:endParaRPr lang="en-ZA" sz="1600" b="1" dirty="0"/>
                    </a:p>
                  </a:txBody>
                  <a:tcPr>
                    <a:solidFill>
                      <a:schemeClr val="accent4">
                        <a:lumMod val="75000"/>
                      </a:schemeClr>
                    </a:solidFill>
                  </a:tcPr>
                </a:tc>
                <a:tc>
                  <a:txBody>
                    <a:bodyPr/>
                    <a:lstStyle/>
                    <a:p>
                      <a:r>
                        <a:rPr lang="en-US" sz="1600" b="1" dirty="0"/>
                        <a:t>2023/24</a:t>
                      </a:r>
                      <a:endParaRPr lang="en-ZA" sz="1600" b="1" dirty="0"/>
                    </a:p>
                  </a:txBody>
                  <a:tcPr>
                    <a:solidFill>
                      <a:schemeClr val="accent4">
                        <a:lumMod val="75000"/>
                      </a:schemeClr>
                    </a:solidFill>
                  </a:tcPr>
                </a:tc>
                <a:tc>
                  <a:txBody>
                    <a:bodyPr/>
                    <a:lstStyle/>
                    <a:p>
                      <a:r>
                        <a:rPr lang="en-US" sz="1600" b="1" dirty="0"/>
                        <a:t>2024/25</a:t>
                      </a:r>
                      <a:endParaRPr lang="en-ZA" sz="1600" b="1" dirty="0"/>
                    </a:p>
                  </a:txBody>
                  <a:tcPr>
                    <a:solidFill>
                      <a:schemeClr val="accent4">
                        <a:lumMod val="75000"/>
                      </a:schemeClr>
                    </a:solidFill>
                  </a:tcPr>
                </a:tc>
                <a:extLst>
                  <a:ext uri="{0D108BD9-81ED-4DB2-BD59-A6C34878D82A}">
                    <a16:rowId xmlns:a16="http://schemas.microsoft.com/office/drawing/2014/main" val="3664867053"/>
                  </a:ext>
                </a:extLst>
              </a:tr>
              <a:tr h="1078596">
                <a:tc>
                  <a:txBody>
                    <a:bodyPr/>
                    <a:lstStyle/>
                    <a:p>
                      <a:pPr marL="0" marR="4826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mn-ea"/>
                          <a:cs typeface="Calibri" panose="020F0502020204030204" pitchFamily="34" charset="0"/>
                        </a:rPr>
                        <a:t>A produced Report on the State of the People of South Africa </a:t>
                      </a:r>
                      <a:endParaRPr lang="en-ZA" sz="1600" i="0" u="none" kern="1200" dirty="0">
                        <a:solidFill>
                          <a:schemeClr val="tx1"/>
                        </a:solidFill>
                        <a:effectLst/>
                        <a:latin typeface="+mn-lt"/>
                        <a:ea typeface="+mn-ea"/>
                        <a:cs typeface="Calibri" panose="020F0502020204030204" pitchFamily="34" charset="0"/>
                      </a:endParaRPr>
                    </a:p>
                    <a:p>
                      <a:pPr marL="0" marR="4826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mn-ea"/>
                          <a:cs typeface="Calibri" panose="020F0502020204030204" pitchFamily="34" charset="0"/>
                        </a:rPr>
                        <a:t> </a:t>
                      </a:r>
                      <a:endParaRPr lang="en-ZA" sz="16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mn-ea"/>
                          <a:cs typeface="Calibri" panose="020F0502020204030204" pitchFamily="34" charset="0"/>
                        </a:rPr>
                        <a:t>Report on the State of the People of South Africa produced </a:t>
                      </a:r>
                      <a:endParaRPr lang="en-ZA" sz="16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mn-ea"/>
                          <a:cs typeface="Calibri" panose="020F0502020204030204" pitchFamily="34" charset="0"/>
                        </a:rPr>
                        <a:t>Produce the Report on the State of the People of South Africa </a:t>
                      </a:r>
                      <a:endParaRPr lang="en-ZA" sz="1600" i="0" u="none" kern="1200" dirty="0">
                        <a:solidFill>
                          <a:schemeClr val="tx1"/>
                        </a:solidFill>
                        <a:effectLst/>
                        <a:latin typeface="+mn-lt"/>
                        <a:ea typeface="+mn-ea"/>
                        <a:cs typeface="Calibri" panose="020F0502020204030204" pitchFamily="34" charset="0"/>
                      </a:endParaRPr>
                    </a:p>
                    <a:p>
                      <a:pPr marL="0" marR="4826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mn-ea"/>
                          <a:cs typeface="Calibri" panose="020F0502020204030204" pitchFamily="34" charset="0"/>
                        </a:rPr>
                        <a:t> </a:t>
                      </a:r>
                      <a:endParaRPr lang="en-ZA" sz="1600" i="0" u="none" kern="1200" dirty="0">
                        <a:solidFill>
                          <a:schemeClr val="tx1"/>
                        </a:solidFill>
                        <a:effectLst/>
                        <a:latin typeface="+mn-lt"/>
                        <a:ea typeface="+mn-ea"/>
                        <a:cs typeface="Calibri" panose="020F0502020204030204" pitchFamily="34" charset="0"/>
                      </a:endParaRPr>
                    </a:p>
                    <a:p>
                      <a:pPr marL="0" marR="4826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mn-ea"/>
                          <a:cs typeface="Calibri" panose="020F0502020204030204" pitchFamily="34" charset="0"/>
                        </a:rPr>
                        <a:t> </a:t>
                      </a:r>
                      <a:endParaRPr lang="en-ZA" sz="16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mn-ea"/>
                          <a:cs typeface="Calibri" panose="020F0502020204030204" pitchFamily="34" charset="0"/>
                        </a:rPr>
                        <a:t>Produce the Report on the State of the People of South Africa </a:t>
                      </a:r>
                      <a:endParaRPr lang="en-ZA" sz="16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600" i="0" u="none" kern="1200" dirty="0">
                          <a:solidFill>
                            <a:schemeClr val="tx1"/>
                          </a:solidFill>
                          <a:effectLst/>
                          <a:latin typeface="+mn-lt"/>
                          <a:ea typeface="+mn-ea"/>
                          <a:cs typeface="Calibri" panose="020F0502020204030204" pitchFamily="34" charset="0"/>
                        </a:rPr>
                        <a:t>Produce the Report on the State of the People of South Africa </a:t>
                      </a:r>
                      <a:endParaRPr lang="en-ZA" sz="16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609151250"/>
                  </a:ext>
                </a:extLst>
              </a:tr>
            </a:tbl>
          </a:graphicData>
        </a:graphic>
      </p:graphicFrame>
      <p:sp>
        <p:nvSpPr>
          <p:cNvPr id="7" name="Title 1">
            <a:extLst>
              <a:ext uri="{FF2B5EF4-FFF2-40B4-BE49-F238E27FC236}">
                <a16:creationId xmlns:a16="http://schemas.microsoft.com/office/drawing/2014/main" id="{E293D4E4-559D-47E2-9C1D-95B536BE647F}"/>
              </a:ext>
            </a:extLst>
          </p:cNvPr>
          <p:cNvSpPr>
            <a:spLocks noGrp="1"/>
          </p:cNvSpPr>
          <p:nvPr>
            <p:ph type="title"/>
          </p:nvPr>
        </p:nvSpPr>
        <p:spPr>
          <a:xfrm>
            <a:off x="1041553" y="88436"/>
            <a:ext cx="10515600" cy="443345"/>
          </a:xfrm>
        </p:spPr>
        <p:txBody>
          <a:bodyPr>
            <a:noAutofit/>
          </a:bodyPr>
          <a:lstStyle/>
          <a:p>
            <a:pPr algn="ctr"/>
            <a:br>
              <a:rPr lang="en-US" sz="2800" dirty="0">
                <a:latin typeface="Arial Black" panose="020B0A04020102020204" pitchFamily="34" charset="0"/>
              </a:rPr>
            </a:br>
            <a:r>
              <a:rPr lang="en-US" sz="2800" dirty="0">
                <a:latin typeface="Arial Black" panose="020B0A04020102020204" pitchFamily="34" charset="0"/>
              </a:rPr>
              <a:t>SOCIAL POLICY</a:t>
            </a:r>
            <a:endParaRPr lang="en-ZA" sz="2800" dirty="0">
              <a:latin typeface="Arial Black" panose="020B0A04020102020204" pitchFamily="34" charset="0"/>
            </a:endParaRPr>
          </a:p>
        </p:txBody>
      </p:sp>
      <p:graphicFrame>
        <p:nvGraphicFramePr>
          <p:cNvPr id="6" name="Table 5">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2143016658"/>
              </p:ext>
            </p:extLst>
          </p:nvPr>
        </p:nvGraphicFramePr>
        <p:xfrm>
          <a:off x="0" y="3327324"/>
          <a:ext cx="12192000" cy="2314869"/>
        </p:xfrm>
        <a:graphic>
          <a:graphicData uri="http://schemas.openxmlformats.org/drawingml/2006/table">
            <a:tbl>
              <a:tblPr firstRow="1" bandRow="1">
                <a:tableStyleId>{5940675A-B579-460E-94D1-54222C63F5DA}</a:tableStyleId>
              </a:tblPr>
              <a:tblGrid>
                <a:gridCol w="2456873">
                  <a:extLst>
                    <a:ext uri="{9D8B030D-6E8A-4147-A177-3AD203B41FA5}">
                      <a16:colId xmlns:a16="http://schemas.microsoft.com/office/drawing/2014/main" val="3569275440"/>
                    </a:ext>
                  </a:extLst>
                </a:gridCol>
                <a:gridCol w="2434106">
                  <a:extLst>
                    <a:ext uri="{9D8B030D-6E8A-4147-A177-3AD203B41FA5}">
                      <a16:colId xmlns:a16="http://schemas.microsoft.com/office/drawing/2014/main" val="1836095736"/>
                    </a:ext>
                  </a:extLst>
                </a:gridCol>
                <a:gridCol w="2498112">
                  <a:extLst>
                    <a:ext uri="{9D8B030D-6E8A-4147-A177-3AD203B41FA5}">
                      <a16:colId xmlns:a16="http://schemas.microsoft.com/office/drawing/2014/main" val="3921500509"/>
                    </a:ext>
                  </a:extLst>
                </a:gridCol>
                <a:gridCol w="2456873">
                  <a:extLst>
                    <a:ext uri="{9D8B030D-6E8A-4147-A177-3AD203B41FA5}">
                      <a16:colId xmlns:a16="http://schemas.microsoft.com/office/drawing/2014/main" val="1509477454"/>
                    </a:ext>
                  </a:extLst>
                </a:gridCol>
                <a:gridCol w="2346036">
                  <a:extLst>
                    <a:ext uri="{9D8B030D-6E8A-4147-A177-3AD203B41FA5}">
                      <a16:colId xmlns:a16="http://schemas.microsoft.com/office/drawing/2014/main" val="1620581915"/>
                    </a:ext>
                  </a:extLst>
                </a:gridCol>
              </a:tblGrid>
              <a:tr h="440805">
                <a:tc rowSpan="2">
                  <a:txBody>
                    <a:bodyPr/>
                    <a:lstStyle/>
                    <a:p>
                      <a:r>
                        <a:rPr lang="en-US" sz="1800" b="1" dirty="0"/>
                        <a:t>OUTPUTS</a:t>
                      </a:r>
                      <a:endParaRPr lang="en-ZA" sz="1800" b="1" dirty="0"/>
                    </a:p>
                  </a:txBody>
                  <a:tcPr>
                    <a:solidFill>
                      <a:schemeClr val="accent4">
                        <a:lumMod val="75000"/>
                      </a:schemeClr>
                    </a:solidFill>
                  </a:tcPr>
                </a:tc>
                <a:tc rowSpan="2">
                  <a:txBody>
                    <a:bodyPr/>
                    <a:lstStyle/>
                    <a:p>
                      <a:r>
                        <a:rPr lang="en-US" sz="1800" b="1" dirty="0"/>
                        <a:t>OUTPUT INDICATOR </a:t>
                      </a:r>
                      <a:endParaRPr lang="en-ZA" sz="18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1" dirty="0"/>
                        <a:t>MTEF TARGET </a:t>
                      </a:r>
                      <a:endParaRPr lang="en-ZA" sz="1800"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440805">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b="1" dirty="0"/>
                        <a:t>2022/23</a:t>
                      </a:r>
                      <a:endParaRPr lang="en-ZA" sz="1800" b="1" dirty="0"/>
                    </a:p>
                  </a:txBody>
                  <a:tcPr>
                    <a:solidFill>
                      <a:schemeClr val="accent4">
                        <a:lumMod val="75000"/>
                      </a:schemeClr>
                    </a:solidFill>
                  </a:tcPr>
                </a:tc>
                <a:tc>
                  <a:txBody>
                    <a:bodyPr/>
                    <a:lstStyle/>
                    <a:p>
                      <a:r>
                        <a:rPr lang="en-US" sz="1800" b="1" dirty="0"/>
                        <a:t>2023/24</a:t>
                      </a:r>
                      <a:endParaRPr lang="en-ZA" sz="1800" b="1" dirty="0"/>
                    </a:p>
                  </a:txBody>
                  <a:tcPr>
                    <a:solidFill>
                      <a:schemeClr val="accent4">
                        <a:lumMod val="75000"/>
                      </a:schemeClr>
                    </a:solidFill>
                  </a:tcPr>
                </a:tc>
                <a:tc>
                  <a:txBody>
                    <a:bodyPr/>
                    <a:lstStyle/>
                    <a:p>
                      <a:r>
                        <a:rPr lang="en-US" sz="1800" b="1" dirty="0"/>
                        <a:t>2024/25</a:t>
                      </a:r>
                      <a:endParaRPr lang="en-ZA" sz="1800" b="1" dirty="0"/>
                    </a:p>
                  </a:txBody>
                  <a:tcPr>
                    <a:solidFill>
                      <a:schemeClr val="accent4">
                        <a:lumMod val="75000"/>
                      </a:schemeClr>
                    </a:solidFill>
                  </a:tcPr>
                </a:tc>
                <a:extLst>
                  <a:ext uri="{0D108BD9-81ED-4DB2-BD59-A6C34878D82A}">
                    <a16:rowId xmlns:a16="http://schemas.microsoft.com/office/drawing/2014/main" val="3664867053"/>
                  </a:ext>
                </a:extLst>
              </a:tr>
              <a:tr h="1245935">
                <a:tc>
                  <a:txBody>
                    <a:bodyPr/>
                    <a:lstStyle/>
                    <a:p>
                      <a:pPr marL="0" marR="48260" algn="l" defTabSz="685800" rtl="0" eaLnBrk="1" latinLnBrk="0" hangingPunct="1">
                        <a:lnSpc>
                          <a:spcPct val="106000"/>
                        </a:lnSpc>
                        <a:spcBef>
                          <a:spcPts val="360"/>
                        </a:spcBef>
                        <a:spcAft>
                          <a:spcPts val="0"/>
                        </a:spcAft>
                      </a:pPr>
                      <a:r>
                        <a:rPr lang="en-US" sz="1800" i="0" u="none" kern="1200" dirty="0" err="1">
                          <a:solidFill>
                            <a:schemeClr val="tx1"/>
                          </a:solidFill>
                          <a:effectLst/>
                          <a:latin typeface="+mn-lt"/>
                          <a:ea typeface="+mn-ea"/>
                          <a:cs typeface="Calibri" panose="020F0502020204030204" pitchFamily="34" charset="0"/>
                        </a:rPr>
                        <a:t>EPWP</a:t>
                      </a:r>
                      <a:r>
                        <a:rPr lang="en-US" sz="1800" i="0" u="none" kern="1200" dirty="0">
                          <a:solidFill>
                            <a:schemeClr val="tx1"/>
                          </a:solidFill>
                          <a:effectLst/>
                          <a:latin typeface="+mn-lt"/>
                          <a:ea typeface="+mn-ea"/>
                          <a:cs typeface="Calibri" panose="020F0502020204030204" pitchFamily="34" charset="0"/>
                        </a:rPr>
                        <a:t> work opportunities created through Social Sector </a:t>
                      </a:r>
                      <a:r>
                        <a:rPr lang="en-US" sz="1800" i="0" u="none" kern="1200" dirty="0" err="1">
                          <a:solidFill>
                            <a:schemeClr val="tx1"/>
                          </a:solidFill>
                          <a:effectLst/>
                          <a:latin typeface="+mn-lt"/>
                          <a:ea typeface="+mn-ea"/>
                          <a:cs typeface="Calibri" panose="020F0502020204030204" pitchFamily="34" charset="0"/>
                        </a:rPr>
                        <a:t>EPWP</a:t>
                      </a:r>
                      <a:r>
                        <a:rPr lang="en-US" sz="1800" i="0" u="none" kern="1200" dirty="0">
                          <a:solidFill>
                            <a:schemeClr val="tx1"/>
                          </a:solidFill>
                          <a:effectLst/>
                          <a:latin typeface="+mn-lt"/>
                          <a:ea typeface="+mn-ea"/>
                          <a:cs typeface="Calibri" panose="020F0502020204030204" pitchFamily="34" charset="0"/>
                        </a:rPr>
                        <a:t> </a:t>
                      </a:r>
                      <a:r>
                        <a:rPr lang="en-US" sz="1800" i="0" u="none" kern="1200" dirty="0" err="1">
                          <a:solidFill>
                            <a:schemeClr val="tx1"/>
                          </a:solidFill>
                          <a:effectLst/>
                          <a:latin typeface="+mn-lt"/>
                          <a:ea typeface="+mn-ea"/>
                          <a:cs typeface="Calibri" panose="020F0502020204030204" pitchFamily="34" charset="0"/>
                        </a:rPr>
                        <a:t>Programmes</a:t>
                      </a:r>
                      <a:endParaRPr lang="en-ZA" sz="18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800" i="0" u="none" kern="1200" dirty="0">
                          <a:solidFill>
                            <a:schemeClr val="tx1"/>
                          </a:solidFill>
                          <a:effectLst/>
                          <a:latin typeface="+mn-lt"/>
                          <a:ea typeface="+mn-ea"/>
                          <a:cs typeface="Calibri" panose="020F0502020204030204" pitchFamily="34" charset="0"/>
                        </a:rPr>
                        <a:t>Number of </a:t>
                      </a:r>
                      <a:r>
                        <a:rPr lang="en-US" sz="1800" i="0" u="none" kern="1200" dirty="0" err="1">
                          <a:solidFill>
                            <a:schemeClr val="tx1"/>
                          </a:solidFill>
                          <a:effectLst/>
                          <a:latin typeface="+mn-lt"/>
                          <a:ea typeface="+mn-ea"/>
                          <a:cs typeface="Calibri" panose="020F0502020204030204" pitchFamily="34" charset="0"/>
                        </a:rPr>
                        <a:t>EPWP</a:t>
                      </a:r>
                      <a:r>
                        <a:rPr lang="en-US" sz="1800" i="0" u="none" kern="1200" dirty="0">
                          <a:solidFill>
                            <a:schemeClr val="tx1"/>
                          </a:solidFill>
                          <a:effectLst/>
                          <a:latin typeface="+mn-lt"/>
                          <a:ea typeface="+mn-ea"/>
                          <a:cs typeface="Calibri" panose="020F0502020204030204" pitchFamily="34" charset="0"/>
                        </a:rPr>
                        <a:t> work opportunities created through Social Sector </a:t>
                      </a:r>
                      <a:r>
                        <a:rPr lang="en-US" sz="1800" i="0" u="none" kern="1200" dirty="0" err="1">
                          <a:solidFill>
                            <a:schemeClr val="tx1"/>
                          </a:solidFill>
                          <a:effectLst/>
                          <a:latin typeface="+mn-lt"/>
                          <a:ea typeface="+mn-ea"/>
                          <a:cs typeface="Calibri" panose="020F0502020204030204" pitchFamily="34" charset="0"/>
                        </a:rPr>
                        <a:t>EPWP</a:t>
                      </a:r>
                      <a:r>
                        <a:rPr lang="en-US" sz="1800" i="0" u="none" kern="1200" dirty="0">
                          <a:solidFill>
                            <a:schemeClr val="tx1"/>
                          </a:solidFill>
                          <a:effectLst/>
                          <a:latin typeface="+mn-lt"/>
                          <a:ea typeface="+mn-ea"/>
                          <a:cs typeface="Calibri" panose="020F0502020204030204" pitchFamily="34" charset="0"/>
                        </a:rPr>
                        <a:t> </a:t>
                      </a:r>
                      <a:r>
                        <a:rPr lang="en-US" sz="1800" i="0" u="none" kern="1200" dirty="0" err="1">
                          <a:solidFill>
                            <a:schemeClr val="tx1"/>
                          </a:solidFill>
                          <a:effectLst/>
                          <a:latin typeface="+mn-lt"/>
                          <a:ea typeface="+mn-ea"/>
                          <a:cs typeface="Calibri" panose="020F0502020204030204" pitchFamily="34" charset="0"/>
                        </a:rPr>
                        <a:t>Programmes</a:t>
                      </a:r>
                      <a:endParaRPr lang="en-ZA" sz="18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800" i="0" u="none" kern="1200" dirty="0">
                          <a:solidFill>
                            <a:schemeClr val="tx1"/>
                          </a:solidFill>
                          <a:effectLst/>
                          <a:latin typeface="+mn-lt"/>
                          <a:ea typeface="+mn-ea"/>
                          <a:cs typeface="Calibri" panose="020F0502020204030204" pitchFamily="34" charset="0"/>
                        </a:rPr>
                        <a:t>Create 176 474 </a:t>
                      </a:r>
                      <a:r>
                        <a:rPr lang="en-US" sz="1800" i="0" u="none" kern="1200" dirty="0" err="1">
                          <a:solidFill>
                            <a:schemeClr val="tx1"/>
                          </a:solidFill>
                          <a:effectLst/>
                          <a:latin typeface="+mn-lt"/>
                          <a:ea typeface="+mn-ea"/>
                          <a:cs typeface="Calibri" panose="020F0502020204030204" pitchFamily="34" charset="0"/>
                        </a:rPr>
                        <a:t>EPWP</a:t>
                      </a:r>
                      <a:r>
                        <a:rPr lang="en-US" sz="1800" i="0" u="none" kern="1200" dirty="0">
                          <a:solidFill>
                            <a:schemeClr val="tx1"/>
                          </a:solidFill>
                          <a:effectLst/>
                          <a:latin typeface="+mn-lt"/>
                          <a:ea typeface="+mn-ea"/>
                          <a:cs typeface="Calibri" panose="020F0502020204030204" pitchFamily="34" charset="0"/>
                        </a:rPr>
                        <a:t> work opportunities through Social Sector </a:t>
                      </a:r>
                      <a:r>
                        <a:rPr lang="en-US" sz="1800" i="0" u="none" kern="1200" dirty="0" err="1">
                          <a:solidFill>
                            <a:schemeClr val="tx1"/>
                          </a:solidFill>
                          <a:effectLst/>
                          <a:latin typeface="+mn-lt"/>
                          <a:ea typeface="+mn-ea"/>
                          <a:cs typeface="Calibri" panose="020F0502020204030204" pitchFamily="34" charset="0"/>
                        </a:rPr>
                        <a:t>EPWP</a:t>
                      </a:r>
                      <a:r>
                        <a:rPr lang="en-US" sz="1800" i="0" u="none" kern="1200" dirty="0">
                          <a:solidFill>
                            <a:schemeClr val="tx1"/>
                          </a:solidFill>
                          <a:effectLst/>
                          <a:latin typeface="+mn-lt"/>
                          <a:ea typeface="+mn-ea"/>
                          <a:cs typeface="Calibri" panose="020F0502020204030204" pitchFamily="34" charset="0"/>
                        </a:rPr>
                        <a:t> </a:t>
                      </a:r>
                      <a:r>
                        <a:rPr lang="en-US" sz="1800" i="0" u="none" kern="1200" dirty="0" err="1">
                          <a:solidFill>
                            <a:schemeClr val="tx1"/>
                          </a:solidFill>
                          <a:effectLst/>
                          <a:latin typeface="+mn-lt"/>
                          <a:ea typeface="+mn-ea"/>
                          <a:cs typeface="Calibri" panose="020F0502020204030204" pitchFamily="34" charset="0"/>
                        </a:rPr>
                        <a:t>Programmes</a:t>
                      </a:r>
                      <a:endParaRPr lang="en-ZA" sz="18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800" i="0" u="none" kern="1200" dirty="0">
                          <a:solidFill>
                            <a:schemeClr val="tx1"/>
                          </a:solidFill>
                          <a:effectLst/>
                          <a:latin typeface="+mn-lt"/>
                          <a:ea typeface="+mn-ea"/>
                          <a:cs typeface="Calibri" panose="020F0502020204030204" pitchFamily="34" charset="0"/>
                        </a:rPr>
                        <a:t>Create 178 120 </a:t>
                      </a:r>
                      <a:r>
                        <a:rPr lang="en-US" sz="1800" i="0" u="none" kern="1200" dirty="0" err="1">
                          <a:solidFill>
                            <a:schemeClr val="tx1"/>
                          </a:solidFill>
                          <a:effectLst/>
                          <a:latin typeface="+mn-lt"/>
                          <a:ea typeface="+mn-ea"/>
                          <a:cs typeface="Calibri" panose="020F0502020204030204" pitchFamily="34" charset="0"/>
                        </a:rPr>
                        <a:t>EPWP</a:t>
                      </a:r>
                      <a:r>
                        <a:rPr lang="en-US" sz="1800" i="0" u="none" kern="1200" dirty="0">
                          <a:solidFill>
                            <a:schemeClr val="tx1"/>
                          </a:solidFill>
                          <a:effectLst/>
                          <a:latin typeface="+mn-lt"/>
                          <a:ea typeface="+mn-ea"/>
                          <a:cs typeface="Calibri" panose="020F0502020204030204" pitchFamily="34" charset="0"/>
                        </a:rPr>
                        <a:t> work opportunities through Social Sector </a:t>
                      </a:r>
                      <a:r>
                        <a:rPr lang="en-US" sz="1800" i="0" u="none" kern="1200" dirty="0" err="1">
                          <a:solidFill>
                            <a:schemeClr val="tx1"/>
                          </a:solidFill>
                          <a:effectLst/>
                          <a:latin typeface="+mn-lt"/>
                          <a:ea typeface="+mn-ea"/>
                          <a:cs typeface="Calibri" panose="020F0502020204030204" pitchFamily="34" charset="0"/>
                        </a:rPr>
                        <a:t>EPWP</a:t>
                      </a:r>
                      <a:r>
                        <a:rPr lang="en-US" sz="1800" i="0" u="none" kern="1200" dirty="0">
                          <a:solidFill>
                            <a:schemeClr val="tx1"/>
                          </a:solidFill>
                          <a:effectLst/>
                          <a:latin typeface="+mn-lt"/>
                          <a:ea typeface="+mn-ea"/>
                          <a:cs typeface="Calibri" panose="020F0502020204030204" pitchFamily="34" charset="0"/>
                        </a:rPr>
                        <a:t> </a:t>
                      </a:r>
                      <a:r>
                        <a:rPr lang="en-US" sz="1800" i="0" u="none" kern="1200" dirty="0" err="1">
                          <a:solidFill>
                            <a:schemeClr val="tx1"/>
                          </a:solidFill>
                          <a:effectLst/>
                          <a:latin typeface="+mn-lt"/>
                          <a:ea typeface="+mn-ea"/>
                          <a:cs typeface="Calibri" panose="020F0502020204030204" pitchFamily="34" charset="0"/>
                        </a:rPr>
                        <a:t>Programmes</a:t>
                      </a:r>
                      <a:endParaRPr lang="en-ZA" sz="18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800" i="0" u="none" kern="1200" dirty="0">
                          <a:solidFill>
                            <a:schemeClr val="tx1"/>
                          </a:solidFill>
                          <a:effectLst/>
                          <a:latin typeface="+mn-lt"/>
                          <a:ea typeface="+mn-ea"/>
                          <a:cs typeface="Calibri" panose="020F0502020204030204" pitchFamily="34" charset="0"/>
                        </a:rPr>
                        <a:t>Create 178 120 </a:t>
                      </a:r>
                      <a:r>
                        <a:rPr lang="en-US" sz="1800" i="0" u="none" kern="1200" dirty="0" err="1">
                          <a:solidFill>
                            <a:schemeClr val="tx1"/>
                          </a:solidFill>
                          <a:effectLst/>
                          <a:latin typeface="+mn-lt"/>
                          <a:ea typeface="+mn-ea"/>
                          <a:cs typeface="Calibri" panose="020F0502020204030204" pitchFamily="34" charset="0"/>
                        </a:rPr>
                        <a:t>EPWP</a:t>
                      </a:r>
                      <a:r>
                        <a:rPr lang="en-US" sz="1800" i="0" u="none" kern="1200" dirty="0">
                          <a:solidFill>
                            <a:schemeClr val="tx1"/>
                          </a:solidFill>
                          <a:effectLst/>
                          <a:latin typeface="+mn-lt"/>
                          <a:ea typeface="+mn-ea"/>
                          <a:cs typeface="Calibri" panose="020F0502020204030204" pitchFamily="34" charset="0"/>
                        </a:rPr>
                        <a:t> work opportunities through Social Sector </a:t>
                      </a:r>
                      <a:r>
                        <a:rPr lang="en-US" sz="1800" i="0" u="none" kern="1200" dirty="0" err="1">
                          <a:solidFill>
                            <a:schemeClr val="tx1"/>
                          </a:solidFill>
                          <a:effectLst/>
                          <a:latin typeface="+mn-lt"/>
                          <a:ea typeface="+mn-ea"/>
                          <a:cs typeface="Calibri" panose="020F0502020204030204" pitchFamily="34" charset="0"/>
                        </a:rPr>
                        <a:t>EPWP</a:t>
                      </a:r>
                      <a:r>
                        <a:rPr lang="en-US" sz="1800" i="0" u="none" kern="1200" dirty="0">
                          <a:solidFill>
                            <a:schemeClr val="tx1"/>
                          </a:solidFill>
                          <a:effectLst/>
                          <a:latin typeface="+mn-lt"/>
                          <a:ea typeface="+mn-ea"/>
                          <a:cs typeface="Calibri" panose="020F0502020204030204" pitchFamily="34" charset="0"/>
                        </a:rPr>
                        <a:t> </a:t>
                      </a:r>
                      <a:r>
                        <a:rPr lang="en-US" sz="1800" i="0" u="none" kern="1200" dirty="0" err="1">
                          <a:solidFill>
                            <a:schemeClr val="tx1"/>
                          </a:solidFill>
                          <a:effectLst/>
                          <a:latin typeface="+mn-lt"/>
                          <a:ea typeface="+mn-ea"/>
                          <a:cs typeface="Calibri" panose="020F0502020204030204" pitchFamily="34" charset="0"/>
                        </a:rPr>
                        <a:t>Programmes</a:t>
                      </a:r>
                      <a:endParaRPr lang="en-ZA" sz="18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609151250"/>
                  </a:ext>
                </a:extLst>
              </a:tr>
            </a:tbl>
          </a:graphicData>
        </a:graphic>
      </p:graphicFrame>
      <p:sp>
        <p:nvSpPr>
          <p:cNvPr id="8" name="Title 1">
            <a:extLst>
              <a:ext uri="{FF2B5EF4-FFF2-40B4-BE49-F238E27FC236}">
                <a16:creationId xmlns:a16="http://schemas.microsoft.com/office/drawing/2014/main" id="{E293D4E4-559D-47E2-9C1D-95B536BE647F}"/>
              </a:ext>
            </a:extLst>
          </p:cNvPr>
          <p:cNvSpPr txBox="1">
            <a:spLocks/>
          </p:cNvSpPr>
          <p:nvPr/>
        </p:nvSpPr>
        <p:spPr>
          <a:xfrm>
            <a:off x="-1" y="2653362"/>
            <a:ext cx="12062691" cy="44334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pPr algn="ctr"/>
            <a:br>
              <a:rPr lang="en-US" sz="2800" dirty="0">
                <a:latin typeface="Arial Black" panose="020B0A04020102020204" pitchFamily="34" charset="0"/>
              </a:rPr>
            </a:br>
            <a:r>
              <a:rPr lang="en-US" sz="2800" dirty="0">
                <a:latin typeface="Arial Black" panose="020B0A04020102020204" pitchFamily="34" charset="0"/>
              </a:rPr>
              <a:t>SPECIAL PROJECTS AND INNOVATION</a:t>
            </a:r>
            <a:endParaRPr lang="en-ZA" sz="2800" dirty="0">
              <a:latin typeface="Arial Black" panose="020B0A04020102020204" pitchFamily="34" charset="0"/>
            </a:endParaRPr>
          </a:p>
        </p:txBody>
      </p:sp>
    </p:spTree>
    <p:extLst>
      <p:ext uri="{BB962C8B-B14F-4D97-AF65-F5344CB8AC3E}">
        <p14:creationId xmlns:p14="http://schemas.microsoft.com/office/powerpoint/2010/main" val="817024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Arial" panose="020B0604020202020204"/>
              </a:rPr>
              <a:t>35</a:t>
            </a:r>
            <a:endPar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graphicFrame>
        <p:nvGraphicFramePr>
          <p:cNvPr id="5" name="Table 4">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2040637454"/>
              </p:ext>
            </p:extLst>
          </p:nvPr>
        </p:nvGraphicFramePr>
        <p:xfrm>
          <a:off x="0" y="842901"/>
          <a:ext cx="12192000" cy="4792788"/>
        </p:xfrm>
        <a:graphic>
          <a:graphicData uri="http://schemas.openxmlformats.org/drawingml/2006/table">
            <a:tbl>
              <a:tblPr firstRow="1" bandRow="1">
                <a:tableStyleId>{5940675A-B579-460E-94D1-54222C63F5DA}</a:tableStyleId>
              </a:tblPr>
              <a:tblGrid>
                <a:gridCol w="2456873">
                  <a:extLst>
                    <a:ext uri="{9D8B030D-6E8A-4147-A177-3AD203B41FA5}">
                      <a16:colId xmlns:a16="http://schemas.microsoft.com/office/drawing/2014/main" val="3569275440"/>
                    </a:ext>
                  </a:extLst>
                </a:gridCol>
                <a:gridCol w="2434106">
                  <a:extLst>
                    <a:ext uri="{9D8B030D-6E8A-4147-A177-3AD203B41FA5}">
                      <a16:colId xmlns:a16="http://schemas.microsoft.com/office/drawing/2014/main" val="1836095736"/>
                    </a:ext>
                  </a:extLst>
                </a:gridCol>
                <a:gridCol w="2498112">
                  <a:extLst>
                    <a:ext uri="{9D8B030D-6E8A-4147-A177-3AD203B41FA5}">
                      <a16:colId xmlns:a16="http://schemas.microsoft.com/office/drawing/2014/main" val="3921500509"/>
                    </a:ext>
                  </a:extLst>
                </a:gridCol>
                <a:gridCol w="2456873">
                  <a:extLst>
                    <a:ext uri="{9D8B030D-6E8A-4147-A177-3AD203B41FA5}">
                      <a16:colId xmlns:a16="http://schemas.microsoft.com/office/drawing/2014/main" val="1509477454"/>
                    </a:ext>
                  </a:extLst>
                </a:gridCol>
                <a:gridCol w="2346036">
                  <a:extLst>
                    <a:ext uri="{9D8B030D-6E8A-4147-A177-3AD203B41FA5}">
                      <a16:colId xmlns:a16="http://schemas.microsoft.com/office/drawing/2014/main" val="1620581915"/>
                    </a:ext>
                  </a:extLst>
                </a:gridCol>
              </a:tblGrid>
              <a:tr h="336386">
                <a:tc rowSpan="2">
                  <a:txBody>
                    <a:bodyPr/>
                    <a:lstStyle/>
                    <a:p>
                      <a:r>
                        <a:rPr lang="en-US" sz="1400" b="1" dirty="0"/>
                        <a:t>OUTPUTS</a:t>
                      </a:r>
                      <a:endParaRPr lang="en-ZA" sz="1400" b="1" dirty="0"/>
                    </a:p>
                  </a:txBody>
                  <a:tcPr>
                    <a:solidFill>
                      <a:schemeClr val="accent4">
                        <a:lumMod val="75000"/>
                      </a:schemeClr>
                    </a:solidFill>
                  </a:tcPr>
                </a:tc>
                <a:tc rowSpan="2">
                  <a:txBody>
                    <a:bodyPr/>
                    <a:lstStyle/>
                    <a:p>
                      <a:r>
                        <a:rPr lang="en-US" sz="1400" b="1" dirty="0"/>
                        <a:t>OUTPUT INDICATOR </a:t>
                      </a:r>
                      <a:endParaRPr lang="en-ZA" sz="14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dirty="0"/>
                        <a:t>MTEF TARGET </a:t>
                      </a:r>
                      <a:endParaRPr lang="en-ZA" sz="1400"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336386">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t>2022/23</a:t>
                      </a:r>
                      <a:endParaRPr lang="en-ZA" sz="1400" b="1" dirty="0"/>
                    </a:p>
                  </a:txBody>
                  <a:tcPr>
                    <a:solidFill>
                      <a:schemeClr val="accent4">
                        <a:lumMod val="75000"/>
                      </a:schemeClr>
                    </a:solidFill>
                  </a:tcPr>
                </a:tc>
                <a:tc>
                  <a:txBody>
                    <a:bodyPr/>
                    <a:lstStyle/>
                    <a:p>
                      <a:r>
                        <a:rPr lang="en-US" sz="1400" b="1" dirty="0"/>
                        <a:t>2023/24</a:t>
                      </a:r>
                      <a:endParaRPr lang="en-ZA" sz="1400" b="1" dirty="0"/>
                    </a:p>
                  </a:txBody>
                  <a:tcPr>
                    <a:solidFill>
                      <a:schemeClr val="accent4">
                        <a:lumMod val="75000"/>
                      </a:schemeClr>
                    </a:solidFill>
                  </a:tcPr>
                </a:tc>
                <a:tc>
                  <a:txBody>
                    <a:bodyPr/>
                    <a:lstStyle/>
                    <a:p>
                      <a:r>
                        <a:rPr lang="en-US" sz="1400" b="1" dirty="0"/>
                        <a:t>2024/25</a:t>
                      </a:r>
                      <a:endParaRPr lang="en-ZA" sz="1400" b="1" dirty="0"/>
                    </a:p>
                  </a:txBody>
                  <a:tcPr>
                    <a:solidFill>
                      <a:schemeClr val="accent4">
                        <a:lumMod val="75000"/>
                      </a:schemeClr>
                    </a:solidFill>
                  </a:tcPr>
                </a:tc>
                <a:extLst>
                  <a:ext uri="{0D108BD9-81ED-4DB2-BD59-A6C34878D82A}">
                    <a16:rowId xmlns:a16="http://schemas.microsoft.com/office/drawing/2014/main" val="3664867053"/>
                  </a:ext>
                </a:extLst>
              </a:tr>
              <a:tr h="1292182">
                <a:tc>
                  <a:txBody>
                    <a:bodyPr/>
                    <a:lstStyle/>
                    <a:p>
                      <a:r>
                        <a:rPr lang="en-ZA" sz="1350" b="0" i="0" u="none" strike="noStrike" kern="1200" baseline="0" dirty="0">
                          <a:solidFill>
                            <a:schemeClr val="tx1"/>
                          </a:solidFill>
                          <a:latin typeface="+mn-lt"/>
                          <a:ea typeface="+mn-ea"/>
                          <a:cs typeface="+mn-cs"/>
                        </a:rPr>
                        <a:t>Districts capacitated on the</a:t>
                      </a:r>
                    </a:p>
                    <a:p>
                      <a:r>
                        <a:rPr lang="en-ZA" sz="1350" b="0" i="0" u="none" strike="noStrike" kern="1200" baseline="0" dirty="0">
                          <a:solidFill>
                            <a:schemeClr val="tx1"/>
                          </a:solidFill>
                          <a:latin typeface="+mn-lt"/>
                          <a:ea typeface="+mn-ea"/>
                          <a:cs typeface="+mn-cs"/>
                        </a:rPr>
                        <a:t>implementation of the</a:t>
                      </a:r>
                    </a:p>
                    <a:p>
                      <a:r>
                        <a:rPr lang="en-ZA" sz="1350" b="0" i="0" u="none" strike="noStrike" kern="1200" baseline="0" dirty="0">
                          <a:solidFill>
                            <a:schemeClr val="tx1"/>
                          </a:solidFill>
                          <a:latin typeface="+mn-lt"/>
                          <a:ea typeface="+mn-ea"/>
                          <a:cs typeface="+mn-cs"/>
                        </a:rPr>
                        <a:t>Community </a:t>
                      </a:r>
                      <a:r>
                        <a:rPr lang="en-US" sz="1400" i="0" u="none" kern="1200" dirty="0" err="1">
                          <a:solidFill>
                            <a:schemeClr val="tx1"/>
                          </a:solidFill>
                          <a:effectLst/>
                          <a:latin typeface="+mn-lt"/>
                          <a:ea typeface="+mn-ea"/>
                          <a:cs typeface="Calibri" panose="020F0502020204030204" pitchFamily="34" charset="0"/>
                        </a:rPr>
                        <a:t>Mobilisation</a:t>
                      </a:r>
                      <a:r>
                        <a:rPr lang="en-US" sz="1400" i="0" u="none" kern="1200" dirty="0">
                          <a:solidFill>
                            <a:schemeClr val="tx1"/>
                          </a:solidFill>
                          <a:effectLst/>
                          <a:latin typeface="+mn-lt"/>
                          <a:ea typeface="+mn-ea"/>
                          <a:cs typeface="Calibri" panose="020F0502020204030204" pitchFamily="34" charset="0"/>
                        </a:rPr>
                        <a:t> and Empowerment Framework</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Number of Districts capacitated on the Community </a:t>
                      </a:r>
                      <a:r>
                        <a:rPr lang="en-US" sz="1400" i="0" u="none" kern="1200" dirty="0" err="1">
                          <a:solidFill>
                            <a:schemeClr val="tx1"/>
                          </a:solidFill>
                          <a:effectLst/>
                          <a:latin typeface="+mn-lt"/>
                          <a:ea typeface="+mn-ea"/>
                          <a:cs typeface="Calibri" panose="020F0502020204030204" pitchFamily="34" charset="0"/>
                        </a:rPr>
                        <a:t>Mobilisation</a:t>
                      </a:r>
                      <a:r>
                        <a:rPr lang="en-US" sz="1400" i="0" u="none" kern="1200" dirty="0">
                          <a:solidFill>
                            <a:schemeClr val="tx1"/>
                          </a:solidFill>
                          <a:effectLst/>
                          <a:latin typeface="+mn-lt"/>
                          <a:ea typeface="+mn-ea"/>
                          <a:cs typeface="Calibri" panose="020F0502020204030204" pitchFamily="34" charset="0"/>
                        </a:rPr>
                        <a:t> and Empowerment Framework </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Capacitate 18 Districts on the Community </a:t>
                      </a:r>
                      <a:r>
                        <a:rPr lang="en-US" sz="1400" i="0" u="none" kern="1200" dirty="0" err="1">
                          <a:solidFill>
                            <a:schemeClr val="tx1"/>
                          </a:solidFill>
                          <a:effectLst/>
                          <a:latin typeface="+mn-lt"/>
                          <a:ea typeface="+mn-ea"/>
                          <a:cs typeface="Calibri" panose="020F0502020204030204" pitchFamily="34" charset="0"/>
                        </a:rPr>
                        <a:t>Mobilisation</a:t>
                      </a:r>
                      <a:r>
                        <a:rPr lang="en-US" sz="1400" i="0" u="none" kern="1200" dirty="0">
                          <a:solidFill>
                            <a:schemeClr val="tx1"/>
                          </a:solidFill>
                          <a:effectLst/>
                          <a:latin typeface="+mn-lt"/>
                          <a:ea typeface="+mn-ea"/>
                          <a:cs typeface="Calibri" panose="020F0502020204030204" pitchFamily="34" charset="0"/>
                        </a:rPr>
                        <a:t> and Empowerment Framework towards implementation of DDM</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lvl="0" indent="0" algn="l" defTabSz="685800" rtl="0" eaLnBrk="1" fontAlgn="auto" latinLnBrk="0" hangingPunct="1">
                        <a:lnSpc>
                          <a:spcPct val="106000"/>
                        </a:lnSpc>
                        <a:spcBef>
                          <a:spcPts val="360"/>
                        </a:spcBef>
                        <a:spcAft>
                          <a:spcPts val="0"/>
                        </a:spcAft>
                        <a:buClrTx/>
                        <a:buSzTx/>
                        <a:buFontTx/>
                        <a:buNone/>
                        <a:tabLst/>
                        <a:defRPr/>
                      </a:pPr>
                      <a:r>
                        <a:rPr lang="en-US" sz="1400" i="0" u="none" kern="1200" dirty="0">
                          <a:solidFill>
                            <a:schemeClr val="tx1"/>
                          </a:solidFill>
                          <a:effectLst/>
                          <a:latin typeface="+mn-lt"/>
                          <a:ea typeface="+mn-ea"/>
                          <a:cs typeface="Calibri" panose="020F0502020204030204" pitchFamily="34" charset="0"/>
                        </a:rPr>
                        <a:t>Capacitate 18 Districts on the Community </a:t>
                      </a:r>
                      <a:r>
                        <a:rPr lang="en-US" sz="1400" i="0" u="none" kern="1200" dirty="0" err="1">
                          <a:solidFill>
                            <a:schemeClr val="tx1"/>
                          </a:solidFill>
                          <a:effectLst/>
                          <a:latin typeface="+mn-lt"/>
                          <a:ea typeface="+mn-ea"/>
                          <a:cs typeface="Calibri" panose="020F0502020204030204" pitchFamily="34" charset="0"/>
                        </a:rPr>
                        <a:t>Mobilisation</a:t>
                      </a:r>
                      <a:r>
                        <a:rPr lang="en-US" sz="1400" i="0" u="none" kern="1200" dirty="0">
                          <a:solidFill>
                            <a:schemeClr val="tx1"/>
                          </a:solidFill>
                          <a:effectLst/>
                          <a:latin typeface="+mn-lt"/>
                          <a:ea typeface="+mn-ea"/>
                          <a:cs typeface="Calibri" panose="020F0502020204030204" pitchFamily="34" charset="0"/>
                        </a:rPr>
                        <a:t> and Empowerment Framework towards implementation of DDM</a:t>
                      </a:r>
                      <a:endParaRPr lang="en-ZA" sz="1400" i="0" u="none" kern="1200" dirty="0">
                        <a:solidFill>
                          <a:schemeClr val="tx1"/>
                        </a:solidFill>
                        <a:effectLst/>
                        <a:latin typeface="+mn-lt"/>
                        <a:ea typeface="+mn-ea"/>
                        <a:cs typeface="Calibri" panose="020F0502020204030204" pitchFamily="34" charset="0"/>
                      </a:endParaRPr>
                    </a:p>
                    <a:p>
                      <a:pPr marL="0" marR="48260" algn="l" defTabSz="685800" rtl="0" eaLnBrk="1" latinLnBrk="0" hangingPunct="1">
                        <a:lnSpc>
                          <a:spcPct val="106000"/>
                        </a:lnSpc>
                        <a:spcBef>
                          <a:spcPts val="360"/>
                        </a:spcBef>
                        <a:spcAft>
                          <a:spcPts val="0"/>
                        </a:spcAft>
                      </a:pP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lvl="0" indent="0" algn="l" defTabSz="685800" rtl="0" eaLnBrk="1" fontAlgn="auto" latinLnBrk="0" hangingPunct="1">
                        <a:lnSpc>
                          <a:spcPct val="106000"/>
                        </a:lnSpc>
                        <a:spcBef>
                          <a:spcPts val="360"/>
                        </a:spcBef>
                        <a:spcAft>
                          <a:spcPts val="0"/>
                        </a:spcAft>
                        <a:buClrTx/>
                        <a:buSzTx/>
                        <a:buFontTx/>
                        <a:buNone/>
                        <a:tabLst/>
                        <a:defRPr/>
                      </a:pPr>
                      <a:r>
                        <a:rPr lang="en-US" sz="1400" i="0" u="none" kern="1200" dirty="0">
                          <a:solidFill>
                            <a:schemeClr val="tx1"/>
                          </a:solidFill>
                          <a:effectLst/>
                          <a:latin typeface="+mn-lt"/>
                          <a:ea typeface="+mn-ea"/>
                          <a:cs typeface="Calibri" panose="020F0502020204030204" pitchFamily="34" charset="0"/>
                        </a:rPr>
                        <a:t>Capacitate 16 Districts on the Community </a:t>
                      </a:r>
                      <a:r>
                        <a:rPr lang="en-US" sz="1400" i="0" u="none" kern="1200" dirty="0" err="1">
                          <a:solidFill>
                            <a:schemeClr val="tx1"/>
                          </a:solidFill>
                          <a:effectLst/>
                          <a:latin typeface="+mn-lt"/>
                          <a:ea typeface="+mn-ea"/>
                          <a:cs typeface="Calibri" panose="020F0502020204030204" pitchFamily="34" charset="0"/>
                        </a:rPr>
                        <a:t>Mobilisation</a:t>
                      </a:r>
                      <a:r>
                        <a:rPr lang="en-US" sz="1400" i="0" u="none" kern="1200" dirty="0">
                          <a:solidFill>
                            <a:schemeClr val="tx1"/>
                          </a:solidFill>
                          <a:effectLst/>
                          <a:latin typeface="+mn-lt"/>
                          <a:ea typeface="+mn-ea"/>
                          <a:cs typeface="Calibri" panose="020F0502020204030204" pitchFamily="34" charset="0"/>
                        </a:rPr>
                        <a:t> and Empowerment Framework towards implementation of DDM</a:t>
                      </a:r>
                      <a:endParaRPr lang="en-ZA" sz="1400" i="0" u="none" kern="1200" dirty="0">
                        <a:solidFill>
                          <a:schemeClr val="tx1"/>
                        </a:solidFill>
                        <a:effectLst/>
                        <a:latin typeface="+mn-lt"/>
                        <a:ea typeface="+mn-ea"/>
                        <a:cs typeface="Calibri" panose="020F0502020204030204" pitchFamily="34" charset="0"/>
                      </a:endParaRPr>
                    </a:p>
                    <a:p>
                      <a:pPr marL="0" marR="48260" algn="l" defTabSz="685800" rtl="0" eaLnBrk="1" latinLnBrk="0" hangingPunct="1">
                        <a:lnSpc>
                          <a:spcPct val="106000"/>
                        </a:lnSpc>
                        <a:spcBef>
                          <a:spcPts val="360"/>
                        </a:spcBef>
                        <a:spcAft>
                          <a:spcPts val="0"/>
                        </a:spcAft>
                      </a:pPr>
                      <a:endParaRPr lang="en-ZA" sz="14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609151250"/>
                  </a:ext>
                </a:extLst>
              </a:tr>
              <a:tr h="713095">
                <a:tc>
                  <a:txBody>
                    <a:bodyPr/>
                    <a:lstStyle/>
                    <a:p>
                      <a:pPr marL="0" marR="48260" algn="l" defTabSz="685800" rtl="0" eaLnBrk="1" latinLnBrk="0" hangingPunct="1">
                        <a:lnSpc>
                          <a:spcPct val="106000"/>
                        </a:lnSpc>
                        <a:spcBef>
                          <a:spcPts val="360"/>
                        </a:spcBef>
                        <a:spcAft>
                          <a:spcPts val="0"/>
                        </a:spcAft>
                      </a:pPr>
                      <a:r>
                        <a:rPr lang="en-US" sz="1400" i="0" u="none" kern="1200" dirty="0" err="1">
                          <a:solidFill>
                            <a:schemeClr val="tx1"/>
                          </a:solidFill>
                          <a:effectLst/>
                          <a:latin typeface="+mn-lt"/>
                          <a:ea typeface="+mn-ea"/>
                          <a:cs typeface="Calibri" panose="020F0502020204030204" pitchFamily="34" charset="0"/>
                        </a:rPr>
                        <a:t>DSD</a:t>
                      </a:r>
                      <a:r>
                        <a:rPr lang="en-US" sz="1400" i="0" u="none" kern="1200" dirty="0">
                          <a:solidFill>
                            <a:schemeClr val="tx1"/>
                          </a:solidFill>
                          <a:effectLst/>
                          <a:latin typeface="+mn-lt"/>
                          <a:ea typeface="+mn-ea"/>
                          <a:cs typeface="Calibri" panose="020F0502020204030204" pitchFamily="34" charset="0"/>
                        </a:rPr>
                        <a:t> participating in the Districts Development Model </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Number of districts implementing </a:t>
                      </a:r>
                      <a:r>
                        <a:rPr lang="en-US" sz="1400" i="0" u="none" kern="1200" dirty="0" err="1">
                          <a:solidFill>
                            <a:schemeClr val="tx1"/>
                          </a:solidFill>
                          <a:effectLst/>
                          <a:latin typeface="+mn-lt"/>
                          <a:ea typeface="+mn-ea"/>
                          <a:cs typeface="Calibri" panose="020F0502020204030204" pitchFamily="34" charset="0"/>
                        </a:rPr>
                        <a:t>DDM</a:t>
                      </a:r>
                      <a:r>
                        <a:rPr lang="en-US" sz="1400" i="0" u="none" kern="1200" dirty="0">
                          <a:solidFill>
                            <a:schemeClr val="tx1"/>
                          </a:solidFill>
                          <a:effectLst/>
                          <a:latin typeface="+mn-lt"/>
                          <a:ea typeface="+mn-ea"/>
                          <a:cs typeface="Calibri" panose="020F0502020204030204" pitchFamily="34" charset="0"/>
                        </a:rPr>
                        <a:t> plans </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Coordinate </a:t>
                      </a:r>
                      <a:r>
                        <a:rPr lang="en-US" sz="1400" i="0" u="none" kern="1200" dirty="0" err="1">
                          <a:solidFill>
                            <a:schemeClr val="tx1"/>
                          </a:solidFill>
                          <a:effectLst/>
                          <a:latin typeface="+mn-lt"/>
                          <a:ea typeface="+mn-ea"/>
                          <a:cs typeface="Calibri" panose="020F0502020204030204" pitchFamily="34" charset="0"/>
                        </a:rPr>
                        <a:t>DSD</a:t>
                      </a:r>
                      <a:r>
                        <a:rPr lang="en-US" sz="1400" i="0" u="none" kern="1200" dirty="0">
                          <a:solidFill>
                            <a:schemeClr val="tx1"/>
                          </a:solidFill>
                          <a:effectLst/>
                          <a:latin typeface="+mn-lt"/>
                          <a:ea typeface="+mn-ea"/>
                          <a:cs typeface="Calibri" panose="020F0502020204030204" pitchFamily="34" charset="0"/>
                        </a:rPr>
                        <a:t> participation in the Districts Development Model (</a:t>
                      </a:r>
                      <a:r>
                        <a:rPr lang="en-US" sz="1400" i="0" u="none" kern="1200" dirty="0" err="1">
                          <a:solidFill>
                            <a:schemeClr val="tx1"/>
                          </a:solidFill>
                          <a:effectLst/>
                          <a:latin typeface="+mn-lt"/>
                          <a:ea typeface="+mn-ea"/>
                          <a:cs typeface="Calibri" panose="020F0502020204030204" pitchFamily="34" charset="0"/>
                        </a:rPr>
                        <a:t>DDM</a:t>
                      </a:r>
                      <a:r>
                        <a:rPr lang="en-US" sz="1400" i="0" u="none" kern="1200" dirty="0">
                          <a:solidFill>
                            <a:schemeClr val="tx1"/>
                          </a:solidFill>
                          <a:effectLst/>
                          <a:latin typeface="+mn-lt"/>
                          <a:ea typeface="+mn-ea"/>
                          <a:cs typeface="Calibri" panose="020F0502020204030204" pitchFamily="34" charset="0"/>
                        </a:rPr>
                        <a:t>) in 18 Districts</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Coordinate </a:t>
                      </a:r>
                      <a:r>
                        <a:rPr lang="en-US" sz="1400" i="0" u="none" kern="1200" dirty="0" err="1">
                          <a:solidFill>
                            <a:schemeClr val="tx1"/>
                          </a:solidFill>
                          <a:effectLst/>
                          <a:latin typeface="+mn-lt"/>
                          <a:ea typeface="+mn-ea"/>
                          <a:cs typeface="Calibri" panose="020F0502020204030204" pitchFamily="34" charset="0"/>
                        </a:rPr>
                        <a:t>DSD</a:t>
                      </a:r>
                      <a:r>
                        <a:rPr lang="en-US" sz="1400" i="0" u="none" kern="1200" dirty="0">
                          <a:solidFill>
                            <a:schemeClr val="tx1"/>
                          </a:solidFill>
                          <a:effectLst/>
                          <a:latin typeface="+mn-lt"/>
                          <a:ea typeface="+mn-ea"/>
                          <a:cs typeface="Calibri" panose="020F0502020204030204" pitchFamily="34" charset="0"/>
                        </a:rPr>
                        <a:t> participation in the Districts Development Model (</a:t>
                      </a:r>
                      <a:r>
                        <a:rPr lang="en-US" sz="1400" i="0" u="none" kern="1200" dirty="0" err="1">
                          <a:solidFill>
                            <a:schemeClr val="tx1"/>
                          </a:solidFill>
                          <a:effectLst/>
                          <a:latin typeface="+mn-lt"/>
                          <a:ea typeface="+mn-ea"/>
                          <a:cs typeface="Calibri" panose="020F0502020204030204" pitchFamily="34" charset="0"/>
                        </a:rPr>
                        <a:t>DDM</a:t>
                      </a:r>
                      <a:r>
                        <a:rPr lang="en-US" sz="1400" i="0" u="none" kern="1200" dirty="0">
                          <a:solidFill>
                            <a:schemeClr val="tx1"/>
                          </a:solidFill>
                          <a:effectLst/>
                          <a:latin typeface="+mn-lt"/>
                          <a:ea typeface="+mn-ea"/>
                          <a:cs typeface="Calibri" panose="020F0502020204030204" pitchFamily="34" charset="0"/>
                        </a:rPr>
                        <a:t>)in 18 Districts</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a:solidFill>
                            <a:schemeClr val="tx1"/>
                          </a:solidFill>
                          <a:effectLst/>
                          <a:latin typeface="+mn-lt"/>
                          <a:ea typeface="+mn-ea"/>
                          <a:cs typeface="Calibri" panose="020F0502020204030204" pitchFamily="34" charset="0"/>
                        </a:rPr>
                        <a:t>Coordinate DSD participation in the Districts Development Model (DDM) in 16 Districts</a:t>
                      </a:r>
                      <a:endParaRPr lang="en-ZA" sz="1400" i="0" u="none" kern="120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074998827"/>
                  </a:ext>
                </a:extLst>
              </a:tr>
              <a:tr h="950793">
                <a:tc>
                  <a:txBody>
                    <a:bodyPr/>
                    <a:lstStyle/>
                    <a:p>
                      <a:r>
                        <a:rPr lang="en-ZA" sz="1350" b="0" i="0" u="none" strike="noStrike" kern="1200" baseline="0" dirty="0">
                          <a:solidFill>
                            <a:schemeClr val="tx1"/>
                          </a:solidFill>
                          <a:latin typeface="+mn-lt"/>
                          <a:ea typeface="+mn-ea"/>
                          <a:cs typeface="+mn-cs"/>
                        </a:rPr>
                        <a:t>CDPS trained on the Community Development</a:t>
                      </a:r>
                    </a:p>
                    <a:p>
                      <a:r>
                        <a:rPr lang="en-ZA" sz="1350" b="0" i="0" u="none" strike="noStrike" kern="1200" baseline="0" dirty="0">
                          <a:solidFill>
                            <a:schemeClr val="tx1"/>
                          </a:solidFill>
                          <a:latin typeface="+mn-lt"/>
                          <a:ea typeface="+mn-ea"/>
                          <a:cs typeface="+mn-cs"/>
                        </a:rPr>
                        <a:t>Practice Methodologies</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Number of </a:t>
                      </a:r>
                      <a:r>
                        <a:rPr lang="en-US" sz="1400" i="0" u="none" kern="1200" dirty="0" err="1">
                          <a:solidFill>
                            <a:schemeClr val="tx1"/>
                          </a:solidFill>
                          <a:effectLst/>
                          <a:latin typeface="+mn-lt"/>
                          <a:ea typeface="+mn-ea"/>
                          <a:cs typeface="Calibri" panose="020F0502020204030204" pitchFamily="34" charset="0"/>
                        </a:rPr>
                        <a:t>CDPs</a:t>
                      </a:r>
                      <a:r>
                        <a:rPr lang="en-US" sz="1400" i="0" u="none" kern="1200" dirty="0">
                          <a:solidFill>
                            <a:schemeClr val="tx1"/>
                          </a:solidFill>
                          <a:effectLst/>
                          <a:latin typeface="+mn-lt"/>
                          <a:ea typeface="+mn-ea"/>
                          <a:cs typeface="Calibri" panose="020F0502020204030204" pitchFamily="34" charset="0"/>
                        </a:rPr>
                        <a:t> trained on community development practice and methodologies </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Train 840 CDPs on community development practice and methodologies</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Produce an evaluation report on the training of </a:t>
                      </a:r>
                      <a:r>
                        <a:rPr lang="en-US" sz="1400" i="0" u="none" kern="1200" dirty="0" err="1">
                          <a:solidFill>
                            <a:schemeClr val="tx1"/>
                          </a:solidFill>
                          <a:effectLst/>
                          <a:latin typeface="+mn-lt"/>
                          <a:ea typeface="+mn-ea"/>
                          <a:cs typeface="Calibri" panose="020F0502020204030204" pitchFamily="34" charset="0"/>
                        </a:rPr>
                        <a:t>CDPs</a:t>
                      </a:r>
                      <a:r>
                        <a:rPr lang="en-US" sz="1400" i="0" u="none" kern="1200" dirty="0">
                          <a:solidFill>
                            <a:schemeClr val="tx1"/>
                          </a:solidFill>
                          <a:effectLst/>
                          <a:latin typeface="+mn-lt"/>
                          <a:ea typeface="+mn-ea"/>
                          <a:cs typeface="Calibri" panose="020F0502020204030204" pitchFamily="34" charset="0"/>
                        </a:rPr>
                        <a:t> on the community development practice and methodologies</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Monitor implementation of community development practice and methodologies</a:t>
                      </a:r>
                      <a:endParaRPr lang="en-ZA" sz="14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1102079797"/>
                  </a:ext>
                </a:extLst>
              </a:tr>
              <a:tr h="713095">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An implemented National Community Development Policy</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National Community Development Policy approved</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a:solidFill>
                            <a:schemeClr val="tx1"/>
                          </a:solidFill>
                          <a:effectLst/>
                          <a:latin typeface="+mn-lt"/>
                          <a:ea typeface="+mn-ea"/>
                          <a:cs typeface="Calibri" panose="020F0502020204030204" pitchFamily="34" charset="0"/>
                        </a:rPr>
                        <a:t>Submit the draft National Community Development Policy to SPCHD Cluster for approval </a:t>
                      </a:r>
                      <a:endParaRPr lang="en-ZA" sz="1400" i="0" u="none" kern="120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Submit draft National Community Development Policy to Cabinet for approval </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Implement the National Community Development Policy </a:t>
                      </a:r>
                      <a:endParaRPr lang="en-ZA" sz="14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10004"/>
                  </a:ext>
                </a:extLst>
              </a:tr>
            </a:tbl>
          </a:graphicData>
        </a:graphic>
      </p:graphicFrame>
      <p:sp>
        <p:nvSpPr>
          <p:cNvPr id="7" name="Title 1">
            <a:extLst>
              <a:ext uri="{FF2B5EF4-FFF2-40B4-BE49-F238E27FC236}">
                <a16:creationId xmlns:a16="http://schemas.microsoft.com/office/drawing/2014/main" id="{E293D4E4-559D-47E2-9C1D-95B536BE647F}"/>
              </a:ext>
            </a:extLst>
          </p:cNvPr>
          <p:cNvSpPr>
            <a:spLocks noGrp="1"/>
          </p:cNvSpPr>
          <p:nvPr>
            <p:ph type="title"/>
          </p:nvPr>
        </p:nvSpPr>
        <p:spPr>
          <a:xfrm>
            <a:off x="842493" y="127614"/>
            <a:ext cx="10515600" cy="443345"/>
          </a:xfrm>
        </p:spPr>
        <p:txBody>
          <a:bodyPr>
            <a:noAutofit/>
          </a:bodyPr>
          <a:lstStyle/>
          <a:p>
            <a:pPr algn="ctr"/>
            <a:br>
              <a:rPr lang="en-US" sz="2800" dirty="0">
                <a:latin typeface="Arial Black" panose="020B0A04020102020204" pitchFamily="34" charset="0"/>
              </a:rPr>
            </a:br>
            <a:r>
              <a:rPr lang="en-US" sz="2800" dirty="0">
                <a:latin typeface="Arial Black" panose="020B0A04020102020204" pitchFamily="34" charset="0"/>
              </a:rPr>
              <a:t>COMMUNITY </a:t>
            </a:r>
            <a:r>
              <a:rPr lang="en-US" sz="2800" dirty="0" err="1">
                <a:latin typeface="Arial Black" panose="020B0A04020102020204" pitchFamily="34" charset="0"/>
              </a:rPr>
              <a:t>MOBILISATION</a:t>
            </a:r>
            <a:r>
              <a:rPr lang="en-US" sz="2800" dirty="0">
                <a:latin typeface="Arial Black" panose="020B0A04020102020204" pitchFamily="34" charset="0"/>
              </a:rPr>
              <a:t> AND EMPOWERMENT </a:t>
            </a:r>
            <a:endParaRPr lang="en-ZA" sz="2800" dirty="0">
              <a:latin typeface="Arial Black" panose="020B0A04020102020204" pitchFamily="34" charset="0"/>
            </a:endParaRPr>
          </a:p>
        </p:txBody>
      </p:sp>
    </p:spTree>
    <p:extLst>
      <p:ext uri="{BB962C8B-B14F-4D97-AF65-F5344CB8AC3E}">
        <p14:creationId xmlns:p14="http://schemas.microsoft.com/office/powerpoint/2010/main" val="3721222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1" noProof="0" dirty="0">
                <a:solidFill>
                  <a:prstClr val="black"/>
                </a:solidFill>
                <a:latin typeface="Arial" panose="020B0604020202020204"/>
              </a:rPr>
              <a:t>36</a:t>
            </a:r>
            <a:endPar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graphicFrame>
        <p:nvGraphicFramePr>
          <p:cNvPr id="5" name="Table 4">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82258375"/>
              </p:ext>
            </p:extLst>
          </p:nvPr>
        </p:nvGraphicFramePr>
        <p:xfrm>
          <a:off x="315310" y="723624"/>
          <a:ext cx="11676993" cy="4666827"/>
        </p:xfrm>
        <a:graphic>
          <a:graphicData uri="http://schemas.openxmlformats.org/drawingml/2006/table">
            <a:tbl>
              <a:tblPr firstRow="1" bandRow="1">
                <a:tableStyleId>{5940675A-B579-460E-94D1-54222C63F5DA}</a:tableStyleId>
              </a:tblPr>
              <a:tblGrid>
                <a:gridCol w="2353091">
                  <a:extLst>
                    <a:ext uri="{9D8B030D-6E8A-4147-A177-3AD203B41FA5}">
                      <a16:colId xmlns:a16="http://schemas.microsoft.com/office/drawing/2014/main" val="3569275440"/>
                    </a:ext>
                  </a:extLst>
                </a:gridCol>
                <a:gridCol w="2331286">
                  <a:extLst>
                    <a:ext uri="{9D8B030D-6E8A-4147-A177-3AD203B41FA5}">
                      <a16:colId xmlns:a16="http://schemas.microsoft.com/office/drawing/2014/main" val="1836095736"/>
                    </a:ext>
                  </a:extLst>
                </a:gridCol>
                <a:gridCol w="2392589">
                  <a:extLst>
                    <a:ext uri="{9D8B030D-6E8A-4147-A177-3AD203B41FA5}">
                      <a16:colId xmlns:a16="http://schemas.microsoft.com/office/drawing/2014/main" val="3921500509"/>
                    </a:ext>
                  </a:extLst>
                </a:gridCol>
                <a:gridCol w="2353091">
                  <a:extLst>
                    <a:ext uri="{9D8B030D-6E8A-4147-A177-3AD203B41FA5}">
                      <a16:colId xmlns:a16="http://schemas.microsoft.com/office/drawing/2014/main" val="1509477454"/>
                    </a:ext>
                  </a:extLst>
                </a:gridCol>
                <a:gridCol w="2246936">
                  <a:extLst>
                    <a:ext uri="{9D8B030D-6E8A-4147-A177-3AD203B41FA5}">
                      <a16:colId xmlns:a16="http://schemas.microsoft.com/office/drawing/2014/main" val="1620581915"/>
                    </a:ext>
                  </a:extLst>
                </a:gridCol>
              </a:tblGrid>
              <a:tr h="667793">
                <a:tc rowSpan="2">
                  <a:txBody>
                    <a:bodyPr/>
                    <a:lstStyle/>
                    <a:p>
                      <a:r>
                        <a:rPr lang="en-US" sz="2000" b="1" dirty="0"/>
                        <a:t>OUTPUTS</a:t>
                      </a:r>
                      <a:endParaRPr lang="en-ZA" sz="2000" b="1" dirty="0"/>
                    </a:p>
                  </a:txBody>
                  <a:tcPr>
                    <a:solidFill>
                      <a:schemeClr val="accent4">
                        <a:lumMod val="75000"/>
                      </a:schemeClr>
                    </a:solidFill>
                  </a:tcPr>
                </a:tc>
                <a:tc rowSpan="2">
                  <a:txBody>
                    <a:bodyPr/>
                    <a:lstStyle/>
                    <a:p>
                      <a:r>
                        <a:rPr lang="en-US" sz="2000" b="1" dirty="0"/>
                        <a:t>OUTPUT INDICATOR </a:t>
                      </a:r>
                      <a:endParaRPr lang="en-ZA" sz="20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t>MTEF TARGET </a:t>
                      </a:r>
                      <a:endParaRPr lang="en-ZA" sz="2000"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667793">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dirty="0"/>
                        <a:t>2022/23</a:t>
                      </a:r>
                      <a:endParaRPr lang="en-ZA" sz="2000" b="1" dirty="0"/>
                    </a:p>
                  </a:txBody>
                  <a:tcPr>
                    <a:solidFill>
                      <a:schemeClr val="accent4">
                        <a:lumMod val="75000"/>
                      </a:schemeClr>
                    </a:solidFill>
                  </a:tcPr>
                </a:tc>
                <a:tc>
                  <a:txBody>
                    <a:bodyPr/>
                    <a:lstStyle/>
                    <a:p>
                      <a:r>
                        <a:rPr lang="en-US" sz="2000" b="1" dirty="0"/>
                        <a:t>2023/24</a:t>
                      </a:r>
                      <a:endParaRPr lang="en-ZA" sz="2000" b="1" dirty="0"/>
                    </a:p>
                  </a:txBody>
                  <a:tcPr>
                    <a:solidFill>
                      <a:schemeClr val="accent4">
                        <a:lumMod val="75000"/>
                      </a:schemeClr>
                    </a:solidFill>
                  </a:tcPr>
                </a:tc>
                <a:tc>
                  <a:txBody>
                    <a:bodyPr/>
                    <a:lstStyle/>
                    <a:p>
                      <a:r>
                        <a:rPr lang="en-US" sz="2000" b="1" dirty="0"/>
                        <a:t>2024/25</a:t>
                      </a:r>
                      <a:endParaRPr lang="en-ZA" sz="2000" b="1" dirty="0"/>
                    </a:p>
                  </a:txBody>
                  <a:tcPr>
                    <a:solidFill>
                      <a:schemeClr val="accent4">
                        <a:lumMod val="75000"/>
                      </a:schemeClr>
                    </a:solidFill>
                  </a:tcPr>
                </a:tc>
                <a:extLst>
                  <a:ext uri="{0D108BD9-81ED-4DB2-BD59-A6C34878D82A}">
                    <a16:rowId xmlns:a16="http://schemas.microsoft.com/office/drawing/2014/main" val="3664867053"/>
                  </a:ext>
                </a:extLst>
              </a:tr>
              <a:tr h="1570120">
                <a:tc>
                  <a:txBody>
                    <a:bodyPr/>
                    <a:lstStyle/>
                    <a:p>
                      <a:pPr marL="0" marR="48260" algn="l" defTabSz="685800" rtl="0" eaLnBrk="1" latinLnBrk="0" hangingPunct="1">
                        <a:lnSpc>
                          <a:spcPct val="106000"/>
                        </a:lnSpc>
                        <a:spcBef>
                          <a:spcPts val="360"/>
                        </a:spcBef>
                        <a:spcAft>
                          <a:spcPts val="0"/>
                        </a:spcAft>
                      </a:pPr>
                      <a:r>
                        <a:rPr lang="en-ZA" sz="2000" i="0" u="none" kern="1200" dirty="0">
                          <a:solidFill>
                            <a:schemeClr val="tx1"/>
                          </a:solidFill>
                          <a:effectLst/>
                          <a:latin typeface="+mn-lt"/>
                          <a:ea typeface="+mn-ea"/>
                          <a:cs typeface="Calibri" panose="020F0502020204030204" pitchFamily="34" charset="0"/>
                        </a:rPr>
                        <a:t>A produced M&amp;E report on the</a:t>
                      </a:r>
                    </a:p>
                    <a:p>
                      <a:pPr marL="0" marR="48260" algn="l" defTabSz="685800" rtl="0" eaLnBrk="1" latinLnBrk="0" hangingPunct="1">
                        <a:lnSpc>
                          <a:spcPct val="106000"/>
                        </a:lnSpc>
                        <a:spcBef>
                          <a:spcPts val="360"/>
                        </a:spcBef>
                        <a:spcAft>
                          <a:spcPts val="0"/>
                        </a:spcAft>
                      </a:pPr>
                      <a:r>
                        <a:rPr lang="en-ZA" sz="2000" i="0" u="none" kern="1200" dirty="0">
                          <a:solidFill>
                            <a:schemeClr val="tx1"/>
                          </a:solidFill>
                          <a:effectLst/>
                          <a:latin typeface="+mn-lt"/>
                          <a:ea typeface="+mn-ea"/>
                          <a:cs typeface="Calibri" panose="020F0502020204030204" pitchFamily="34" charset="0"/>
                        </a:rPr>
                        <a:t>implementation of the DSD Youth Development Policy</a:t>
                      </a:r>
                    </a:p>
                  </a:txBody>
                  <a:tcPr marL="0" marR="0" marT="0" marB="0"/>
                </a:tc>
                <a:tc>
                  <a:txBody>
                    <a:bodyPr/>
                    <a:lstStyle/>
                    <a:p>
                      <a:pPr marL="0" marR="48260" algn="l" defTabSz="685800" rtl="0" eaLnBrk="1" latinLnBrk="0" hangingPunct="1">
                        <a:lnSpc>
                          <a:spcPct val="106000"/>
                        </a:lnSpc>
                        <a:spcBef>
                          <a:spcPts val="360"/>
                        </a:spcBef>
                        <a:spcAft>
                          <a:spcPts val="0"/>
                        </a:spcAft>
                      </a:pPr>
                      <a:r>
                        <a:rPr lang="en-US" sz="2000" i="0" u="none" kern="1200" dirty="0" err="1">
                          <a:solidFill>
                            <a:schemeClr val="tx1"/>
                          </a:solidFill>
                          <a:effectLst/>
                          <a:latin typeface="+mn-lt"/>
                          <a:ea typeface="+mn-ea"/>
                          <a:cs typeface="Calibri" panose="020F0502020204030204" pitchFamily="34" charset="0"/>
                        </a:rPr>
                        <a:t>DSD</a:t>
                      </a:r>
                      <a:r>
                        <a:rPr lang="en-US" sz="2000" i="0" u="none" kern="1200" dirty="0">
                          <a:solidFill>
                            <a:schemeClr val="tx1"/>
                          </a:solidFill>
                          <a:effectLst/>
                          <a:latin typeface="+mn-lt"/>
                          <a:ea typeface="+mn-ea"/>
                          <a:cs typeface="Calibri" panose="020F0502020204030204" pitchFamily="34" charset="0"/>
                        </a:rPr>
                        <a:t> Youth Development Policy </a:t>
                      </a:r>
                      <a:r>
                        <a:rPr lang="en-US" sz="2000" i="0" u="none" kern="1200" dirty="0" err="1">
                          <a:solidFill>
                            <a:schemeClr val="tx1"/>
                          </a:solidFill>
                          <a:effectLst/>
                          <a:latin typeface="+mn-lt"/>
                          <a:ea typeface="+mn-ea"/>
                          <a:cs typeface="Calibri" panose="020F0502020204030204" pitchFamily="34" charset="0"/>
                        </a:rPr>
                        <a:t>M&amp;E</a:t>
                      </a:r>
                      <a:r>
                        <a:rPr lang="en-US" sz="2000" i="0" u="none" kern="1200" dirty="0">
                          <a:solidFill>
                            <a:schemeClr val="tx1"/>
                          </a:solidFill>
                          <a:effectLst/>
                          <a:latin typeface="+mn-lt"/>
                          <a:ea typeface="+mn-ea"/>
                          <a:cs typeface="Calibri" panose="020F0502020204030204" pitchFamily="34" charset="0"/>
                        </a:rPr>
                        <a:t> tool implemented</a:t>
                      </a:r>
                      <a:endParaRPr lang="en-ZA" sz="20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2000" i="0" u="none" kern="1200" dirty="0">
                          <a:solidFill>
                            <a:schemeClr val="tx1"/>
                          </a:solidFill>
                          <a:effectLst/>
                          <a:latin typeface="+mn-lt"/>
                          <a:ea typeface="+mn-ea"/>
                          <a:cs typeface="Calibri" panose="020F0502020204030204" pitchFamily="34" charset="0"/>
                        </a:rPr>
                        <a:t>Produce an M&amp;E report on the implementation of the DSD Youth Development Policy </a:t>
                      </a:r>
                      <a:endParaRPr lang="en-ZA" sz="20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2000" i="0" u="none" kern="1200" dirty="0">
                          <a:solidFill>
                            <a:schemeClr val="tx1"/>
                          </a:solidFill>
                          <a:effectLst/>
                          <a:latin typeface="+mn-lt"/>
                          <a:ea typeface="+mn-ea"/>
                          <a:cs typeface="Calibri" panose="020F0502020204030204" pitchFamily="34" charset="0"/>
                        </a:rPr>
                        <a:t>Produce an M&amp;E report on the implementation of the DSD Youth Development Policy </a:t>
                      </a:r>
                      <a:endParaRPr lang="en-ZA" sz="20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2000" i="0" u="none" kern="1200" dirty="0">
                          <a:solidFill>
                            <a:schemeClr val="tx1"/>
                          </a:solidFill>
                          <a:effectLst/>
                          <a:latin typeface="+mn-lt"/>
                          <a:ea typeface="+mn-ea"/>
                          <a:cs typeface="Calibri" panose="020F0502020204030204" pitchFamily="34" charset="0"/>
                        </a:rPr>
                        <a:t>Produce an M&amp;E report on the implementation of the DSD Youth Development Policy </a:t>
                      </a:r>
                      <a:endParaRPr lang="en-ZA" sz="20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609151250"/>
                  </a:ext>
                </a:extLst>
              </a:tr>
              <a:tr h="1415636">
                <a:tc>
                  <a:txBody>
                    <a:bodyPr/>
                    <a:lstStyle/>
                    <a:p>
                      <a:pPr marL="0" marR="48260" algn="l" defTabSz="685800" rtl="0" eaLnBrk="1" latinLnBrk="0" hangingPunct="1">
                        <a:lnSpc>
                          <a:spcPct val="106000"/>
                        </a:lnSpc>
                        <a:spcBef>
                          <a:spcPts val="360"/>
                        </a:spcBef>
                        <a:spcAft>
                          <a:spcPts val="0"/>
                        </a:spcAft>
                      </a:pPr>
                      <a:r>
                        <a:rPr lang="en-US" sz="2000" i="0" u="none" kern="1200" dirty="0">
                          <a:solidFill>
                            <a:schemeClr val="tx1"/>
                          </a:solidFill>
                          <a:effectLst/>
                          <a:latin typeface="+mn-lt"/>
                          <a:ea typeface="+mn-ea"/>
                          <a:cs typeface="Calibri" panose="020F0502020204030204" pitchFamily="34" charset="0"/>
                        </a:rPr>
                        <a:t>Skilled Youth </a:t>
                      </a:r>
                      <a:endParaRPr lang="en-ZA" sz="20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2000" i="0" u="none" kern="1200" dirty="0">
                          <a:solidFill>
                            <a:schemeClr val="tx1"/>
                          </a:solidFill>
                          <a:effectLst/>
                          <a:latin typeface="+mn-lt"/>
                          <a:ea typeface="+mn-ea"/>
                          <a:cs typeface="Calibri" panose="020F0502020204030204" pitchFamily="34" charset="0"/>
                        </a:rPr>
                        <a:t>Number of Youth participating  in  Skills Development Programmes </a:t>
                      </a:r>
                      <a:endParaRPr lang="en-ZA" sz="20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2000" i="0" u="none" kern="1200" dirty="0">
                          <a:solidFill>
                            <a:schemeClr val="tx1"/>
                          </a:solidFill>
                          <a:effectLst/>
                          <a:latin typeface="+mn-lt"/>
                          <a:ea typeface="+mn-ea"/>
                          <a:cs typeface="Calibri" panose="020F0502020204030204" pitchFamily="34" charset="0"/>
                        </a:rPr>
                        <a:t>Train 600 youth on the skills development programme</a:t>
                      </a:r>
                      <a:endParaRPr lang="en-ZA" sz="20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2000" i="0" u="none" kern="1200" dirty="0">
                          <a:solidFill>
                            <a:schemeClr val="tx1"/>
                          </a:solidFill>
                          <a:effectLst/>
                          <a:latin typeface="+mn-lt"/>
                          <a:ea typeface="+mn-ea"/>
                          <a:cs typeface="Calibri" panose="020F0502020204030204" pitchFamily="34" charset="0"/>
                        </a:rPr>
                        <a:t>700 youth trained on the skills development programme </a:t>
                      </a:r>
                      <a:endParaRPr lang="en-ZA" sz="20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2000" i="0" u="none" kern="1200" dirty="0">
                          <a:solidFill>
                            <a:schemeClr val="tx1"/>
                          </a:solidFill>
                          <a:effectLst/>
                          <a:latin typeface="+mn-lt"/>
                          <a:ea typeface="+mn-ea"/>
                          <a:cs typeface="Calibri" panose="020F0502020204030204" pitchFamily="34" charset="0"/>
                        </a:rPr>
                        <a:t>800 youth trained on the skills development programme </a:t>
                      </a:r>
                      <a:endParaRPr lang="en-ZA" sz="20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074998827"/>
                  </a:ext>
                </a:extLst>
              </a:tr>
            </a:tbl>
          </a:graphicData>
        </a:graphic>
      </p:graphicFrame>
      <p:sp>
        <p:nvSpPr>
          <p:cNvPr id="7" name="Title 1">
            <a:extLst>
              <a:ext uri="{FF2B5EF4-FFF2-40B4-BE49-F238E27FC236}">
                <a16:creationId xmlns:a16="http://schemas.microsoft.com/office/drawing/2014/main" id="{E293D4E4-559D-47E2-9C1D-95B536BE647F}"/>
              </a:ext>
            </a:extLst>
          </p:cNvPr>
          <p:cNvSpPr>
            <a:spLocks noGrp="1"/>
          </p:cNvSpPr>
          <p:nvPr>
            <p:ph type="title"/>
          </p:nvPr>
        </p:nvSpPr>
        <p:spPr>
          <a:xfrm>
            <a:off x="768602" y="120072"/>
            <a:ext cx="10515600" cy="443345"/>
          </a:xfrm>
        </p:spPr>
        <p:txBody>
          <a:bodyPr>
            <a:noAutofit/>
          </a:bodyPr>
          <a:lstStyle/>
          <a:p>
            <a:pPr algn="ctr"/>
            <a:br>
              <a:rPr lang="en-US" sz="2800" dirty="0">
                <a:latin typeface="Arial Black" panose="020B0A04020102020204" pitchFamily="34" charset="0"/>
              </a:rPr>
            </a:br>
            <a:r>
              <a:rPr lang="en-US" sz="2800" dirty="0">
                <a:latin typeface="Arial Black" panose="020B0A04020102020204" pitchFamily="34" charset="0"/>
              </a:rPr>
              <a:t>YOUTH DEVELOPMENT</a:t>
            </a:r>
            <a:endParaRPr lang="en-ZA" sz="2800" dirty="0">
              <a:latin typeface="Arial Black" panose="020B0A04020102020204" pitchFamily="34" charset="0"/>
            </a:endParaRPr>
          </a:p>
        </p:txBody>
      </p:sp>
    </p:spTree>
    <p:extLst>
      <p:ext uri="{BB962C8B-B14F-4D97-AF65-F5344CB8AC3E}">
        <p14:creationId xmlns:p14="http://schemas.microsoft.com/office/powerpoint/2010/main" val="1057621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012" y="0"/>
            <a:ext cx="11030527" cy="641637"/>
          </a:xfrm>
        </p:spPr>
        <p:txBody>
          <a:bodyPr/>
          <a:lstStyle/>
          <a:p>
            <a:pPr algn="ctr"/>
            <a:r>
              <a:rPr lang="en-US" sz="2800" b="1" dirty="0">
                <a:solidFill>
                  <a:srgbClr val="4C4D4F"/>
                </a:solidFill>
                <a:latin typeface="Arial Black" panose="020B0A04020102020204" pitchFamily="34" charset="0"/>
                <a:ea typeface="Helvetica Neue"/>
                <a:cs typeface="Helvetica Neue"/>
              </a:rPr>
              <a:t>NON-PROFIT</a:t>
            </a:r>
            <a:r>
              <a:rPr lang="en-US" sz="2800" b="1" spc="-15" dirty="0">
                <a:solidFill>
                  <a:srgbClr val="4C4D4F"/>
                </a:solidFill>
                <a:latin typeface="Arial Black" panose="020B0A04020102020204" pitchFamily="34" charset="0"/>
                <a:ea typeface="Helvetica Neue"/>
                <a:cs typeface="Helvetica Neue"/>
              </a:rPr>
              <a:t> </a:t>
            </a:r>
            <a:r>
              <a:rPr lang="en-US" sz="2800" b="1" dirty="0">
                <a:solidFill>
                  <a:srgbClr val="4C4D4F"/>
                </a:solidFill>
                <a:latin typeface="Arial Black" panose="020B0A04020102020204" pitchFamily="34" charset="0"/>
                <a:ea typeface="Helvetica Neue"/>
                <a:cs typeface="Helvetica Neue"/>
              </a:rPr>
              <a:t>ORGANISATIONS</a:t>
            </a:r>
            <a:endParaRPr lang="en-ZA" dirty="0">
              <a:latin typeface="Arial Black" panose="020B0A04020102020204" pitchFamily="34" charset="0"/>
            </a:endParaRPr>
          </a:p>
        </p:txBody>
      </p:sp>
      <p:graphicFrame>
        <p:nvGraphicFramePr>
          <p:cNvPr id="4" name="Content Placeholder 3">
            <a:extLst>
              <a:ext uri="{FF2B5EF4-FFF2-40B4-BE49-F238E27FC236}">
                <a16:creationId xmlns:a16="http://schemas.microsoft.com/office/drawing/2014/main" id="{0116F3EE-E654-470B-8700-D0264B6FFB74}"/>
              </a:ext>
            </a:extLst>
          </p:cNvPr>
          <p:cNvGraphicFramePr>
            <a:graphicFrameLocks noGrp="1"/>
          </p:cNvGraphicFramePr>
          <p:nvPr>
            <p:ph idx="1"/>
            <p:extLst>
              <p:ext uri="{D42A27DB-BD31-4B8C-83A1-F6EECF244321}">
                <p14:modId xmlns:p14="http://schemas.microsoft.com/office/powerpoint/2010/main" val="3954320067"/>
              </p:ext>
            </p:extLst>
          </p:nvPr>
        </p:nvGraphicFramePr>
        <p:xfrm>
          <a:off x="157018" y="485876"/>
          <a:ext cx="11850499" cy="4902772"/>
        </p:xfrm>
        <a:graphic>
          <a:graphicData uri="http://schemas.openxmlformats.org/drawingml/2006/table">
            <a:tbl>
              <a:tblPr firstRow="1" bandRow="1">
                <a:tableStyleId>{5940675A-B579-460E-94D1-54222C63F5DA}</a:tableStyleId>
              </a:tblPr>
              <a:tblGrid>
                <a:gridCol w="1701085">
                  <a:extLst>
                    <a:ext uri="{9D8B030D-6E8A-4147-A177-3AD203B41FA5}">
                      <a16:colId xmlns:a16="http://schemas.microsoft.com/office/drawing/2014/main" val="2747640071"/>
                    </a:ext>
                  </a:extLst>
                </a:gridCol>
                <a:gridCol w="2272982">
                  <a:extLst>
                    <a:ext uri="{9D8B030D-6E8A-4147-A177-3AD203B41FA5}">
                      <a16:colId xmlns:a16="http://schemas.microsoft.com/office/drawing/2014/main" val="3841071302"/>
                    </a:ext>
                  </a:extLst>
                </a:gridCol>
                <a:gridCol w="3064503">
                  <a:extLst>
                    <a:ext uri="{9D8B030D-6E8A-4147-A177-3AD203B41FA5}">
                      <a16:colId xmlns:a16="http://schemas.microsoft.com/office/drawing/2014/main" val="3227582166"/>
                    </a:ext>
                  </a:extLst>
                </a:gridCol>
                <a:gridCol w="2544196">
                  <a:extLst>
                    <a:ext uri="{9D8B030D-6E8A-4147-A177-3AD203B41FA5}">
                      <a16:colId xmlns:a16="http://schemas.microsoft.com/office/drawing/2014/main" val="3525900252"/>
                    </a:ext>
                  </a:extLst>
                </a:gridCol>
                <a:gridCol w="2267733">
                  <a:extLst>
                    <a:ext uri="{9D8B030D-6E8A-4147-A177-3AD203B41FA5}">
                      <a16:colId xmlns:a16="http://schemas.microsoft.com/office/drawing/2014/main" val="1674738662"/>
                    </a:ext>
                  </a:extLst>
                </a:gridCol>
              </a:tblGrid>
              <a:tr h="223987">
                <a:tc rowSpan="2">
                  <a:txBody>
                    <a:bodyPr/>
                    <a:lstStyle/>
                    <a:p>
                      <a:r>
                        <a:rPr lang="en-US" sz="1600" b="1" dirty="0"/>
                        <a:t>OUTPUTS</a:t>
                      </a:r>
                      <a:endParaRPr lang="en-ZA" sz="1600" b="1" dirty="0"/>
                    </a:p>
                  </a:txBody>
                  <a:tcPr marL="79301" marR="79301">
                    <a:solidFill>
                      <a:schemeClr val="accent4">
                        <a:lumMod val="75000"/>
                      </a:schemeClr>
                    </a:solidFill>
                  </a:tcPr>
                </a:tc>
                <a:tc rowSpan="2">
                  <a:txBody>
                    <a:bodyPr/>
                    <a:lstStyle/>
                    <a:p>
                      <a:r>
                        <a:rPr lang="en-US" sz="1600" b="1" dirty="0"/>
                        <a:t>OUTPUT INDICATOR </a:t>
                      </a:r>
                      <a:endParaRPr lang="en-ZA" sz="1600" b="1" dirty="0"/>
                    </a:p>
                  </a:txBody>
                  <a:tcPr marL="79301" marR="79301">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1" dirty="0"/>
                        <a:t>MTEF TARGET </a:t>
                      </a:r>
                      <a:endParaRPr lang="en-ZA" sz="1600" b="1" dirty="0"/>
                    </a:p>
                  </a:txBody>
                  <a:tcPr marL="79301" marR="79301">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517205"/>
                  </a:ext>
                </a:extLst>
              </a:tr>
              <a:tr h="237623">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2022/23</a:t>
                      </a:r>
                      <a:endParaRPr lang="en-ZA" sz="1600" b="1" dirty="0"/>
                    </a:p>
                  </a:txBody>
                  <a:tcPr>
                    <a:solidFill>
                      <a:schemeClr val="accent4">
                        <a:lumMod val="75000"/>
                      </a:schemeClr>
                    </a:solidFill>
                  </a:tcPr>
                </a:tc>
                <a:tc>
                  <a:txBody>
                    <a:bodyPr/>
                    <a:lstStyle/>
                    <a:p>
                      <a:r>
                        <a:rPr lang="en-US" sz="1600" b="1" dirty="0"/>
                        <a:t>2023/24</a:t>
                      </a:r>
                      <a:endParaRPr lang="en-ZA" sz="1600" b="1" dirty="0"/>
                    </a:p>
                  </a:txBody>
                  <a:tcPr>
                    <a:solidFill>
                      <a:schemeClr val="accent4">
                        <a:lumMod val="75000"/>
                      </a:schemeClr>
                    </a:solidFill>
                  </a:tcPr>
                </a:tc>
                <a:tc>
                  <a:txBody>
                    <a:bodyPr/>
                    <a:lstStyle/>
                    <a:p>
                      <a:r>
                        <a:rPr lang="en-US" sz="1600" b="1" dirty="0"/>
                        <a:t>2024/25</a:t>
                      </a:r>
                      <a:endParaRPr lang="en-ZA" sz="1600" b="1" dirty="0"/>
                    </a:p>
                  </a:txBody>
                  <a:tcPr>
                    <a:solidFill>
                      <a:schemeClr val="accent4">
                        <a:lumMod val="75000"/>
                      </a:schemeClr>
                    </a:solidFill>
                  </a:tcPr>
                </a:tc>
                <a:extLst>
                  <a:ext uri="{0D108BD9-81ED-4DB2-BD59-A6C34878D82A}">
                    <a16:rowId xmlns:a16="http://schemas.microsoft.com/office/drawing/2014/main" val="1859738360"/>
                  </a:ext>
                </a:extLst>
              </a:tr>
              <a:tr h="963790">
                <a:tc>
                  <a:txBody>
                    <a:bodyPr/>
                    <a:lstStyle/>
                    <a:p>
                      <a:pPr marL="0" marR="64770" algn="l" defTabSz="685800" rtl="0" eaLnBrk="1" latinLnBrk="0" hangingPunct="1">
                        <a:lnSpc>
                          <a:spcPct val="106000"/>
                        </a:lnSpc>
                        <a:spcBef>
                          <a:spcPts val="360"/>
                        </a:spcBef>
                        <a:spcAft>
                          <a:spcPts val="0"/>
                        </a:spcAft>
                        <a:tabLst>
                          <a:tab pos="160020" algn="l"/>
                        </a:tabLst>
                      </a:pPr>
                      <a:r>
                        <a:rPr lang="en-US" sz="1600" i="0" u="none" kern="1200" dirty="0">
                          <a:solidFill>
                            <a:schemeClr val="tx1"/>
                          </a:solidFill>
                          <a:effectLst/>
                          <a:latin typeface="+mn-lt"/>
                          <a:ea typeface="+mn-ea"/>
                          <a:cs typeface="Calibri" panose="020F0502020204030204" pitchFamily="34" charset="0"/>
                        </a:rPr>
                        <a:t>Registered NPO’s</a:t>
                      </a:r>
                      <a:endParaRPr lang="en-ZA" sz="16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600" i="0" u="none" kern="1200" dirty="0">
                          <a:solidFill>
                            <a:schemeClr val="tx1"/>
                          </a:solidFill>
                          <a:effectLst/>
                          <a:latin typeface="+mn-lt"/>
                          <a:ea typeface="+mn-ea"/>
                          <a:cs typeface="Calibri" panose="020F0502020204030204" pitchFamily="34" charset="0"/>
                        </a:rPr>
                        <a:t>% of new applications for </a:t>
                      </a:r>
                      <a:r>
                        <a:rPr lang="en-US" sz="1600" i="0" u="none" kern="1200" dirty="0" err="1">
                          <a:solidFill>
                            <a:schemeClr val="tx1"/>
                          </a:solidFill>
                          <a:effectLst/>
                          <a:latin typeface="+mn-lt"/>
                          <a:ea typeface="+mn-ea"/>
                          <a:cs typeface="Calibri" panose="020F0502020204030204" pitchFamily="34" charset="0"/>
                        </a:rPr>
                        <a:t>NPO</a:t>
                      </a:r>
                      <a:r>
                        <a:rPr lang="en-US" sz="1600" i="0" u="none" kern="1200" dirty="0">
                          <a:solidFill>
                            <a:schemeClr val="tx1"/>
                          </a:solidFill>
                          <a:effectLst/>
                          <a:latin typeface="+mn-lt"/>
                          <a:ea typeface="+mn-ea"/>
                          <a:cs typeface="Calibri" panose="020F0502020204030204" pitchFamily="34" charset="0"/>
                        </a:rPr>
                        <a:t> registration processed within two months</a:t>
                      </a:r>
                      <a:endParaRPr lang="en-ZA" sz="16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600" i="0" u="none" kern="1200" dirty="0">
                          <a:solidFill>
                            <a:schemeClr val="tx1"/>
                          </a:solidFill>
                          <a:effectLst/>
                          <a:latin typeface="+mn-lt"/>
                          <a:ea typeface="+mn-ea"/>
                          <a:cs typeface="Calibri" panose="020F0502020204030204" pitchFamily="34" charset="0"/>
                        </a:rPr>
                        <a:t>Process 98% of NPO registration applications within two months of receipt</a:t>
                      </a:r>
                      <a:endParaRPr lang="en-ZA" sz="16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600" i="0" u="none" kern="1200" dirty="0">
                          <a:solidFill>
                            <a:schemeClr val="tx1"/>
                          </a:solidFill>
                          <a:effectLst/>
                          <a:latin typeface="+mn-lt"/>
                          <a:ea typeface="+mn-ea"/>
                          <a:cs typeface="Calibri" panose="020F0502020204030204" pitchFamily="34" charset="0"/>
                        </a:rPr>
                        <a:t>Process 98% of applications within two months of receipt</a:t>
                      </a:r>
                      <a:endParaRPr lang="en-ZA" sz="16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600" i="0" u="none" kern="1200" dirty="0">
                          <a:solidFill>
                            <a:schemeClr val="tx1"/>
                          </a:solidFill>
                          <a:effectLst/>
                          <a:latin typeface="+mn-lt"/>
                          <a:ea typeface="+mn-ea"/>
                          <a:cs typeface="Calibri" panose="020F0502020204030204" pitchFamily="34" charset="0"/>
                        </a:rPr>
                        <a:t>Process 98% of applications within two months of receipt</a:t>
                      </a:r>
                      <a:endParaRPr lang="en-ZA" sz="16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668617955"/>
                  </a:ext>
                </a:extLst>
              </a:tr>
              <a:tr h="890336">
                <a:tc>
                  <a:txBody>
                    <a:bodyPr/>
                    <a:lstStyle/>
                    <a:p>
                      <a:pPr marL="0" marR="64770" algn="l" defTabSz="685800" rtl="0" eaLnBrk="1" latinLnBrk="0" hangingPunct="1">
                        <a:lnSpc>
                          <a:spcPct val="106000"/>
                        </a:lnSpc>
                        <a:spcBef>
                          <a:spcPts val="360"/>
                        </a:spcBef>
                        <a:spcAft>
                          <a:spcPts val="0"/>
                        </a:spcAft>
                        <a:tabLst>
                          <a:tab pos="160020" algn="l"/>
                        </a:tabLst>
                      </a:pPr>
                      <a:r>
                        <a:rPr lang="en-ZA" sz="1600" i="0" u="none" kern="1200" dirty="0">
                          <a:solidFill>
                            <a:schemeClr val="tx1"/>
                          </a:solidFill>
                          <a:effectLst/>
                          <a:latin typeface="+mn-lt"/>
                          <a:ea typeface="+mn-ea"/>
                          <a:cs typeface="Calibri" panose="020F0502020204030204" pitchFamily="34" charset="0"/>
                        </a:rPr>
                        <a:t>Processed NPO</a:t>
                      </a:r>
                    </a:p>
                    <a:p>
                      <a:pPr marL="0" marR="64770" algn="l" defTabSz="685800" rtl="0" eaLnBrk="1" latinLnBrk="0" hangingPunct="1">
                        <a:lnSpc>
                          <a:spcPct val="106000"/>
                        </a:lnSpc>
                        <a:spcBef>
                          <a:spcPts val="360"/>
                        </a:spcBef>
                        <a:spcAft>
                          <a:spcPts val="0"/>
                        </a:spcAft>
                        <a:tabLst>
                          <a:tab pos="160020" algn="l"/>
                        </a:tabLst>
                      </a:pPr>
                      <a:r>
                        <a:rPr lang="en-ZA" sz="1600" i="0" u="none" kern="1200" dirty="0">
                          <a:solidFill>
                            <a:schemeClr val="tx1"/>
                          </a:solidFill>
                          <a:effectLst/>
                          <a:latin typeface="+mn-lt"/>
                          <a:ea typeface="+mn-ea"/>
                          <a:cs typeface="Calibri" panose="020F0502020204030204" pitchFamily="34" charset="0"/>
                        </a:rPr>
                        <a:t>Monitoring reports</a:t>
                      </a: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ZA" sz="1600" i="0" u="none" kern="1200" dirty="0">
                          <a:solidFill>
                            <a:schemeClr val="tx1"/>
                          </a:solidFill>
                          <a:effectLst/>
                          <a:latin typeface="+mn-lt"/>
                          <a:ea typeface="+mn-ea"/>
                          <a:cs typeface="Calibri" panose="020F0502020204030204" pitchFamily="34" charset="0"/>
                        </a:rPr>
                        <a:t>% of NPO</a:t>
                      </a:r>
                      <a:r>
                        <a:rPr lang="en-ZA" sz="1600" i="0" u="none" kern="1200" baseline="0" dirty="0">
                          <a:solidFill>
                            <a:schemeClr val="tx1"/>
                          </a:solidFill>
                          <a:effectLst/>
                          <a:latin typeface="+mn-lt"/>
                          <a:ea typeface="+mn-ea"/>
                          <a:cs typeface="Calibri" panose="020F0502020204030204" pitchFamily="34" charset="0"/>
                        </a:rPr>
                        <a:t> monitoring reports processed within two months of receipt</a:t>
                      </a:r>
                      <a:endParaRPr lang="en-ZA" sz="16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ZA" sz="1600" i="0" u="none" kern="1200" dirty="0">
                          <a:solidFill>
                            <a:schemeClr val="tx1"/>
                          </a:solidFill>
                          <a:effectLst/>
                          <a:latin typeface="+mn-lt"/>
                          <a:ea typeface="+mn-ea"/>
                          <a:cs typeface="Calibri" panose="020F0502020204030204" pitchFamily="34" charset="0"/>
                        </a:rPr>
                        <a:t>Process 80% of submitted NPO annual reports within two months of receipt</a:t>
                      </a:r>
                    </a:p>
                  </a:txBody>
                  <a:tcPr marL="0" marR="0" marT="0" marB="0"/>
                </a:tc>
                <a:tc>
                  <a:txBody>
                    <a:bodyPr/>
                    <a:lstStyle/>
                    <a:p>
                      <a:pPr marL="0" marR="64770" lvl="0" indent="0" algn="l" defTabSz="685800" rtl="0" eaLnBrk="1" fontAlgn="auto" latinLnBrk="0" hangingPunct="1">
                        <a:lnSpc>
                          <a:spcPct val="106000"/>
                        </a:lnSpc>
                        <a:spcBef>
                          <a:spcPts val="360"/>
                        </a:spcBef>
                        <a:spcAft>
                          <a:spcPts val="0"/>
                        </a:spcAft>
                        <a:buClrTx/>
                        <a:buSzTx/>
                        <a:buFontTx/>
                        <a:buNone/>
                        <a:tabLst>
                          <a:tab pos="160020" algn="l"/>
                        </a:tabLst>
                        <a:defRPr/>
                      </a:pPr>
                      <a:r>
                        <a:rPr kumimoji="0" lang="en-ZA" sz="1600" b="0" i="0" u="none" strike="noStrike" kern="1200" cap="none" spc="0" normalizeH="0" baseline="0" noProof="0">
                          <a:ln>
                            <a:noFill/>
                          </a:ln>
                          <a:solidFill>
                            <a:prstClr val="black"/>
                          </a:solidFill>
                          <a:effectLst/>
                          <a:uLnTx/>
                          <a:uFillTx/>
                          <a:latin typeface="Arial" panose="020B0604020202020204"/>
                          <a:ea typeface="+mn-ea"/>
                          <a:cs typeface="Calibri" panose="020F0502020204030204" pitchFamily="34" charset="0"/>
                        </a:rPr>
                        <a:t>Process 80% of submitted NPO annual reports within two months of receipt</a:t>
                      </a:r>
                      <a:endParaRPr kumimoji="0" lang="en-ZA" sz="1600" b="0" i="0" u="none" strike="noStrike" kern="1200" cap="none" spc="0" normalizeH="0" baseline="0" noProof="0" dirty="0">
                        <a:ln>
                          <a:noFill/>
                        </a:ln>
                        <a:solidFill>
                          <a:prstClr val="black"/>
                        </a:solidFill>
                        <a:effectLst/>
                        <a:uLnTx/>
                        <a:uFillTx/>
                        <a:latin typeface="Arial" panose="020B0604020202020204"/>
                        <a:ea typeface="+mn-ea"/>
                        <a:cs typeface="Calibri" panose="020F0502020204030204" pitchFamily="34" charset="0"/>
                      </a:endParaRPr>
                    </a:p>
                  </a:txBody>
                  <a:tcPr marL="0" marR="0" marT="0" marB="0"/>
                </a:tc>
                <a:tc>
                  <a:txBody>
                    <a:bodyPr/>
                    <a:lstStyle/>
                    <a:p>
                      <a:pPr marL="0" marR="64770" lvl="0" indent="0" algn="l" defTabSz="685800" rtl="0" eaLnBrk="1" fontAlgn="auto" latinLnBrk="0" hangingPunct="1">
                        <a:lnSpc>
                          <a:spcPct val="106000"/>
                        </a:lnSpc>
                        <a:spcBef>
                          <a:spcPts val="360"/>
                        </a:spcBef>
                        <a:spcAft>
                          <a:spcPts val="0"/>
                        </a:spcAft>
                        <a:buClrTx/>
                        <a:buSzTx/>
                        <a:buFontTx/>
                        <a:buNone/>
                        <a:tabLst>
                          <a:tab pos="160020" algn="l"/>
                        </a:tabLst>
                        <a:defRPr/>
                      </a:pPr>
                      <a:r>
                        <a:rPr kumimoji="0" lang="en-ZA" sz="1600" b="0" i="0" u="none" strike="noStrike" kern="1200" cap="none" spc="0" normalizeH="0" baseline="0" noProof="0" dirty="0">
                          <a:ln>
                            <a:noFill/>
                          </a:ln>
                          <a:solidFill>
                            <a:prstClr val="black"/>
                          </a:solidFill>
                          <a:effectLst/>
                          <a:uLnTx/>
                          <a:uFillTx/>
                          <a:latin typeface="Arial" panose="020B0604020202020204"/>
                          <a:ea typeface="+mn-ea"/>
                          <a:cs typeface="Calibri" panose="020F0502020204030204" pitchFamily="34" charset="0"/>
                        </a:rPr>
                        <a:t>Process 80% of submitted NPO annual reports within two months of receipt</a:t>
                      </a:r>
                    </a:p>
                  </a:txBody>
                  <a:tcPr marL="0" marR="0" marT="0" marB="0"/>
                </a:tc>
                <a:extLst>
                  <a:ext uri="{0D108BD9-81ED-4DB2-BD59-A6C34878D82A}">
                    <a16:rowId xmlns:a16="http://schemas.microsoft.com/office/drawing/2014/main" val="3645066742"/>
                  </a:ext>
                </a:extLst>
              </a:tr>
              <a:tr h="553452">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An implemented NPO</a:t>
                      </a:r>
                      <a:endParaRPr lang="en-ZA" sz="1500" i="0" u="none" kern="1200" dirty="0">
                        <a:solidFill>
                          <a:schemeClr val="tx1"/>
                        </a:solidFill>
                        <a:effectLst/>
                        <a:latin typeface="+mn-lt"/>
                        <a:ea typeface="+mn-ea"/>
                        <a:cs typeface="Calibri" panose="020F0502020204030204" pitchFamily="34" charset="0"/>
                      </a:endParaRPr>
                    </a:p>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Mentorship Model</a:t>
                      </a:r>
                      <a:endParaRPr lang="en-ZA" sz="15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NPO Mentorship Model implemented</a:t>
                      </a:r>
                      <a:endParaRPr lang="en-ZA" sz="15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Capacitate stakeholders to implement NPO Mentorship Model</a:t>
                      </a:r>
                      <a:endParaRPr lang="en-ZA" sz="15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Implement NPO Mentorship Model</a:t>
                      </a:r>
                      <a:endParaRPr lang="en-ZA" sz="15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Implement </a:t>
                      </a:r>
                      <a:r>
                        <a:rPr lang="en-US" sz="1500" i="0" u="none" kern="1200" dirty="0" err="1">
                          <a:solidFill>
                            <a:schemeClr val="tx1"/>
                          </a:solidFill>
                          <a:effectLst/>
                          <a:latin typeface="+mn-lt"/>
                          <a:ea typeface="+mn-ea"/>
                          <a:cs typeface="Calibri" panose="020F0502020204030204" pitchFamily="34" charset="0"/>
                        </a:rPr>
                        <a:t>NPO</a:t>
                      </a:r>
                      <a:r>
                        <a:rPr lang="en-US" sz="1500" i="0" u="none" kern="1200" dirty="0">
                          <a:solidFill>
                            <a:schemeClr val="tx1"/>
                          </a:solidFill>
                          <a:effectLst/>
                          <a:latin typeface="+mn-lt"/>
                          <a:ea typeface="+mn-ea"/>
                          <a:cs typeface="Calibri" panose="020F0502020204030204" pitchFamily="34" charset="0"/>
                        </a:rPr>
                        <a:t> Mentorship Model </a:t>
                      </a:r>
                      <a:endParaRPr lang="en-ZA" sz="15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928717213"/>
                  </a:ext>
                </a:extLst>
              </a:tr>
              <a:tr h="449527">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An implemented DSD Sector Funding Policy</a:t>
                      </a:r>
                      <a:endParaRPr lang="en-ZA" sz="15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err="1">
                          <a:solidFill>
                            <a:schemeClr val="tx1"/>
                          </a:solidFill>
                          <a:effectLst/>
                          <a:latin typeface="+mn-lt"/>
                          <a:ea typeface="+mn-ea"/>
                          <a:cs typeface="Calibri" panose="020F0502020204030204" pitchFamily="34" charset="0"/>
                        </a:rPr>
                        <a:t>DSD</a:t>
                      </a:r>
                      <a:r>
                        <a:rPr lang="en-US" sz="1500" i="0" u="none" kern="1200" dirty="0">
                          <a:solidFill>
                            <a:schemeClr val="tx1"/>
                          </a:solidFill>
                          <a:effectLst/>
                          <a:latin typeface="+mn-lt"/>
                          <a:ea typeface="+mn-ea"/>
                          <a:cs typeface="Calibri" panose="020F0502020204030204" pitchFamily="34" charset="0"/>
                        </a:rPr>
                        <a:t> Sector Funding Policy implemented</a:t>
                      </a:r>
                      <a:endParaRPr lang="en-ZA" sz="15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Build capacity of provinces on the implementation  of the DSD Sector Funding Policy</a:t>
                      </a:r>
                      <a:endParaRPr lang="en-ZA" sz="15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a:solidFill>
                            <a:schemeClr val="tx1"/>
                          </a:solidFill>
                          <a:effectLst/>
                          <a:latin typeface="+mn-lt"/>
                          <a:ea typeface="+mn-ea"/>
                          <a:cs typeface="Calibri" panose="020F0502020204030204" pitchFamily="34" charset="0"/>
                        </a:rPr>
                        <a:t>Monitor implementation of the DSD Sector Funding Policy</a:t>
                      </a:r>
                      <a:endParaRPr lang="en-ZA" sz="1500" i="0" u="none" kern="120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Monitor implementation of the </a:t>
                      </a:r>
                      <a:r>
                        <a:rPr lang="en-US" sz="1500" i="0" u="none" kern="1200" dirty="0" err="1">
                          <a:solidFill>
                            <a:schemeClr val="tx1"/>
                          </a:solidFill>
                          <a:effectLst/>
                          <a:latin typeface="+mn-lt"/>
                          <a:ea typeface="+mn-ea"/>
                          <a:cs typeface="Calibri" panose="020F0502020204030204" pitchFamily="34" charset="0"/>
                        </a:rPr>
                        <a:t>DSD</a:t>
                      </a:r>
                      <a:r>
                        <a:rPr lang="en-US" sz="1500" i="0" u="none" kern="1200" dirty="0">
                          <a:solidFill>
                            <a:schemeClr val="tx1"/>
                          </a:solidFill>
                          <a:effectLst/>
                          <a:latin typeface="+mn-lt"/>
                          <a:ea typeface="+mn-ea"/>
                          <a:cs typeface="Calibri" panose="020F0502020204030204" pitchFamily="34" charset="0"/>
                        </a:rPr>
                        <a:t> Sector Funding Policy</a:t>
                      </a:r>
                      <a:endParaRPr lang="en-ZA" sz="15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376135323"/>
                  </a:ext>
                </a:extLst>
              </a:tr>
              <a:tr h="731074">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An implemented NPO Sector Payment system</a:t>
                      </a:r>
                      <a:endParaRPr lang="en-ZA" sz="15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err="1">
                          <a:solidFill>
                            <a:schemeClr val="tx1"/>
                          </a:solidFill>
                          <a:effectLst/>
                          <a:latin typeface="+mn-lt"/>
                          <a:ea typeface="+mn-ea"/>
                          <a:cs typeface="Calibri" panose="020F0502020204030204" pitchFamily="34" charset="0"/>
                        </a:rPr>
                        <a:t>NPO</a:t>
                      </a:r>
                      <a:r>
                        <a:rPr lang="en-US" sz="1500" i="0" u="none" kern="1200" dirty="0">
                          <a:solidFill>
                            <a:schemeClr val="tx1"/>
                          </a:solidFill>
                          <a:effectLst/>
                          <a:latin typeface="+mn-lt"/>
                          <a:ea typeface="+mn-ea"/>
                          <a:cs typeface="Calibri" panose="020F0502020204030204" pitchFamily="34" charset="0"/>
                        </a:rPr>
                        <a:t> Sector payment system implemented</a:t>
                      </a:r>
                      <a:endParaRPr lang="en-ZA" sz="15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ZA" sz="1500" i="0" u="none" kern="1200" dirty="0">
                          <a:solidFill>
                            <a:schemeClr val="tx1"/>
                          </a:solidFill>
                          <a:effectLst/>
                          <a:latin typeface="+mn-lt"/>
                          <a:ea typeface="+mn-ea"/>
                          <a:cs typeface="Calibri" panose="020F0502020204030204" pitchFamily="34" charset="0"/>
                        </a:rPr>
                        <a:t>Implement NPO Sector payment</a:t>
                      </a:r>
                    </a:p>
                    <a:p>
                      <a:pPr marL="0" marR="64770" algn="l" defTabSz="685800" rtl="0" eaLnBrk="1" latinLnBrk="0" hangingPunct="1">
                        <a:lnSpc>
                          <a:spcPct val="106000"/>
                        </a:lnSpc>
                        <a:spcBef>
                          <a:spcPts val="360"/>
                        </a:spcBef>
                        <a:spcAft>
                          <a:spcPts val="0"/>
                        </a:spcAft>
                        <a:tabLst>
                          <a:tab pos="160020" algn="l"/>
                        </a:tabLst>
                      </a:pPr>
                      <a:r>
                        <a:rPr lang="en-ZA" sz="1500" i="0" u="none" kern="1200" dirty="0">
                          <a:solidFill>
                            <a:schemeClr val="tx1"/>
                          </a:solidFill>
                          <a:effectLst/>
                          <a:latin typeface="+mn-lt"/>
                          <a:ea typeface="+mn-ea"/>
                          <a:cs typeface="Calibri" panose="020F0502020204030204" pitchFamily="34" charset="0"/>
                        </a:rPr>
                        <a:t>system in all  provinces</a:t>
                      </a: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Monitor Implementation  of </a:t>
                      </a:r>
                      <a:r>
                        <a:rPr lang="en-US" sz="1500" i="0" u="none" kern="1200" dirty="0" err="1">
                          <a:solidFill>
                            <a:schemeClr val="tx1"/>
                          </a:solidFill>
                          <a:effectLst/>
                          <a:latin typeface="+mn-lt"/>
                          <a:ea typeface="+mn-ea"/>
                          <a:cs typeface="Calibri" panose="020F0502020204030204" pitchFamily="34" charset="0"/>
                        </a:rPr>
                        <a:t>NPO</a:t>
                      </a:r>
                      <a:r>
                        <a:rPr lang="en-US" sz="1500" i="0" u="none" kern="1200" dirty="0">
                          <a:solidFill>
                            <a:schemeClr val="tx1"/>
                          </a:solidFill>
                          <a:effectLst/>
                          <a:latin typeface="+mn-lt"/>
                          <a:ea typeface="+mn-ea"/>
                          <a:cs typeface="Calibri" panose="020F0502020204030204" pitchFamily="34" charset="0"/>
                        </a:rPr>
                        <a:t> Sector payment system</a:t>
                      </a:r>
                      <a:endParaRPr lang="en-ZA" sz="15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64770" algn="l" defTabSz="685800" rtl="0" eaLnBrk="1" latinLnBrk="0" hangingPunct="1">
                        <a:lnSpc>
                          <a:spcPct val="106000"/>
                        </a:lnSpc>
                        <a:spcBef>
                          <a:spcPts val="360"/>
                        </a:spcBef>
                        <a:spcAft>
                          <a:spcPts val="0"/>
                        </a:spcAft>
                        <a:tabLst>
                          <a:tab pos="160020" algn="l"/>
                        </a:tabLst>
                      </a:pPr>
                      <a:r>
                        <a:rPr lang="en-US" sz="1500" i="0" u="none" kern="1200" dirty="0">
                          <a:solidFill>
                            <a:schemeClr val="tx1"/>
                          </a:solidFill>
                          <a:effectLst/>
                          <a:latin typeface="+mn-lt"/>
                          <a:ea typeface="+mn-ea"/>
                          <a:cs typeface="Calibri" panose="020F0502020204030204" pitchFamily="34" charset="0"/>
                        </a:rPr>
                        <a:t>Monitor implementation of </a:t>
                      </a:r>
                      <a:r>
                        <a:rPr lang="en-US" sz="1500" i="0" u="none" kern="1200" dirty="0" err="1">
                          <a:solidFill>
                            <a:schemeClr val="tx1"/>
                          </a:solidFill>
                          <a:effectLst/>
                          <a:latin typeface="+mn-lt"/>
                          <a:ea typeface="+mn-ea"/>
                          <a:cs typeface="Calibri" panose="020F0502020204030204" pitchFamily="34" charset="0"/>
                        </a:rPr>
                        <a:t>NPO</a:t>
                      </a:r>
                      <a:r>
                        <a:rPr lang="en-US" sz="1500" i="0" u="none" kern="1200" dirty="0">
                          <a:solidFill>
                            <a:schemeClr val="tx1"/>
                          </a:solidFill>
                          <a:effectLst/>
                          <a:latin typeface="+mn-lt"/>
                          <a:ea typeface="+mn-ea"/>
                          <a:cs typeface="Calibri" panose="020F0502020204030204" pitchFamily="34" charset="0"/>
                        </a:rPr>
                        <a:t> Sector payment system</a:t>
                      </a:r>
                      <a:endParaRPr lang="en-ZA" sz="15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10006"/>
                  </a:ext>
                </a:extLst>
              </a:tr>
            </a:tbl>
          </a:graphicData>
        </a:graphic>
      </p:graphicFrame>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37</a:t>
            </a:r>
          </a:p>
        </p:txBody>
      </p:sp>
    </p:spTree>
    <p:extLst>
      <p:ext uri="{BB962C8B-B14F-4D97-AF65-F5344CB8AC3E}">
        <p14:creationId xmlns:p14="http://schemas.microsoft.com/office/powerpoint/2010/main" val="738390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38</a:t>
            </a:r>
          </a:p>
        </p:txBody>
      </p:sp>
      <p:sp>
        <p:nvSpPr>
          <p:cNvPr id="6" name="Title 1">
            <a:extLst>
              <a:ext uri="{FF2B5EF4-FFF2-40B4-BE49-F238E27FC236}">
                <a16:creationId xmlns:a16="http://schemas.microsoft.com/office/drawing/2014/main" id="{E293D4E4-559D-47E2-9C1D-95B536BE647F}"/>
              </a:ext>
            </a:extLst>
          </p:cNvPr>
          <p:cNvSpPr txBox="1">
            <a:spLocks/>
          </p:cNvSpPr>
          <p:nvPr/>
        </p:nvSpPr>
        <p:spPr>
          <a:xfrm>
            <a:off x="92365" y="0"/>
            <a:ext cx="12183051" cy="44334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pPr algn="ctr"/>
            <a:br>
              <a:rPr lang="en-US" sz="2800" dirty="0">
                <a:latin typeface="Arial Black" panose="020B0A04020102020204" pitchFamily="34" charset="0"/>
              </a:rPr>
            </a:br>
            <a:r>
              <a:rPr lang="en-US" sz="2800" dirty="0">
                <a:latin typeface="Arial Black" panose="020B0A04020102020204" pitchFamily="34" charset="0"/>
              </a:rPr>
              <a:t>Poverty Alleviation, Sustainable Livelihood and Food Security</a:t>
            </a:r>
            <a:endParaRPr lang="en-ZA" sz="2800" dirty="0">
              <a:latin typeface="Arial Black" panose="020B0A04020102020204" pitchFamily="34" charset="0"/>
            </a:endParaRPr>
          </a:p>
        </p:txBody>
      </p:sp>
      <p:graphicFrame>
        <p:nvGraphicFramePr>
          <p:cNvPr id="8" name="Table 7">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1952645765"/>
              </p:ext>
            </p:extLst>
          </p:nvPr>
        </p:nvGraphicFramePr>
        <p:xfrm>
          <a:off x="92365" y="778737"/>
          <a:ext cx="11998034" cy="4999418"/>
        </p:xfrm>
        <a:graphic>
          <a:graphicData uri="http://schemas.openxmlformats.org/drawingml/2006/table">
            <a:tbl>
              <a:tblPr firstRow="1" bandRow="1">
                <a:tableStyleId>{5940675A-B579-460E-94D1-54222C63F5DA}</a:tableStyleId>
              </a:tblPr>
              <a:tblGrid>
                <a:gridCol w="2163282">
                  <a:extLst>
                    <a:ext uri="{9D8B030D-6E8A-4147-A177-3AD203B41FA5}">
                      <a16:colId xmlns:a16="http://schemas.microsoft.com/office/drawing/2014/main" val="3569275440"/>
                    </a:ext>
                  </a:extLst>
                </a:gridCol>
                <a:gridCol w="2649885">
                  <a:extLst>
                    <a:ext uri="{9D8B030D-6E8A-4147-A177-3AD203B41FA5}">
                      <a16:colId xmlns:a16="http://schemas.microsoft.com/office/drawing/2014/main" val="1836095736"/>
                    </a:ext>
                  </a:extLst>
                </a:gridCol>
                <a:gridCol w="2458369">
                  <a:extLst>
                    <a:ext uri="{9D8B030D-6E8A-4147-A177-3AD203B41FA5}">
                      <a16:colId xmlns:a16="http://schemas.microsoft.com/office/drawing/2014/main" val="3921500509"/>
                    </a:ext>
                  </a:extLst>
                </a:gridCol>
                <a:gridCol w="2245087">
                  <a:extLst>
                    <a:ext uri="{9D8B030D-6E8A-4147-A177-3AD203B41FA5}">
                      <a16:colId xmlns:a16="http://schemas.microsoft.com/office/drawing/2014/main" val="1509477454"/>
                    </a:ext>
                  </a:extLst>
                </a:gridCol>
                <a:gridCol w="2481411">
                  <a:extLst>
                    <a:ext uri="{9D8B030D-6E8A-4147-A177-3AD203B41FA5}">
                      <a16:colId xmlns:a16="http://schemas.microsoft.com/office/drawing/2014/main" val="1620581915"/>
                    </a:ext>
                  </a:extLst>
                </a:gridCol>
              </a:tblGrid>
              <a:tr h="326738">
                <a:tc rowSpan="2">
                  <a:txBody>
                    <a:bodyPr/>
                    <a:lstStyle/>
                    <a:p>
                      <a:r>
                        <a:rPr lang="en-US" sz="1400" b="1" dirty="0"/>
                        <a:t>OUTPUTS</a:t>
                      </a:r>
                      <a:endParaRPr lang="en-ZA" sz="1400" b="1" dirty="0"/>
                    </a:p>
                  </a:txBody>
                  <a:tcPr>
                    <a:solidFill>
                      <a:schemeClr val="accent4">
                        <a:lumMod val="75000"/>
                      </a:schemeClr>
                    </a:solidFill>
                  </a:tcPr>
                </a:tc>
                <a:tc rowSpan="2">
                  <a:txBody>
                    <a:bodyPr/>
                    <a:lstStyle/>
                    <a:p>
                      <a:r>
                        <a:rPr lang="en-US" sz="1400" b="1" dirty="0"/>
                        <a:t>OUTPUT INDICATOR </a:t>
                      </a:r>
                      <a:endParaRPr lang="en-ZA" sz="1400"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dirty="0"/>
                        <a:t>MTEF TARGET </a:t>
                      </a:r>
                      <a:endParaRPr lang="en-ZA" sz="1400"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330170">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t>2022/23</a:t>
                      </a:r>
                      <a:endParaRPr lang="en-ZA" sz="1400" b="1" dirty="0"/>
                    </a:p>
                  </a:txBody>
                  <a:tcPr>
                    <a:solidFill>
                      <a:schemeClr val="accent4">
                        <a:lumMod val="75000"/>
                      </a:schemeClr>
                    </a:solidFill>
                  </a:tcPr>
                </a:tc>
                <a:tc>
                  <a:txBody>
                    <a:bodyPr/>
                    <a:lstStyle/>
                    <a:p>
                      <a:r>
                        <a:rPr lang="en-US" sz="1400" b="1" dirty="0"/>
                        <a:t>2023/24</a:t>
                      </a:r>
                      <a:endParaRPr lang="en-ZA" sz="1400" b="1" dirty="0"/>
                    </a:p>
                  </a:txBody>
                  <a:tcPr>
                    <a:solidFill>
                      <a:schemeClr val="accent4">
                        <a:lumMod val="75000"/>
                      </a:schemeClr>
                    </a:solidFill>
                  </a:tcPr>
                </a:tc>
                <a:tc>
                  <a:txBody>
                    <a:bodyPr/>
                    <a:lstStyle/>
                    <a:p>
                      <a:r>
                        <a:rPr lang="en-US" sz="1400" b="1" dirty="0"/>
                        <a:t>2024/25</a:t>
                      </a:r>
                      <a:endParaRPr lang="en-ZA" sz="1400" b="1" dirty="0"/>
                    </a:p>
                  </a:txBody>
                  <a:tcPr>
                    <a:solidFill>
                      <a:schemeClr val="accent4">
                        <a:lumMod val="75000"/>
                      </a:schemeClr>
                    </a:solidFill>
                  </a:tcPr>
                </a:tc>
                <a:extLst>
                  <a:ext uri="{0D108BD9-81ED-4DB2-BD59-A6C34878D82A}">
                    <a16:rowId xmlns:a16="http://schemas.microsoft.com/office/drawing/2014/main" val="3664867053"/>
                  </a:ext>
                </a:extLst>
              </a:tr>
              <a:tr h="923524">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An implemented National Food and Nutrition Security Plan</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National Food and Nutrition Security Plan implemented</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Develop an annual report on the implementation of the National Food And Nutrition Security Plan</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a:solidFill>
                            <a:schemeClr val="tx1"/>
                          </a:solidFill>
                          <a:effectLst/>
                          <a:latin typeface="+mn-lt"/>
                          <a:ea typeface="+mn-ea"/>
                          <a:cs typeface="Calibri" panose="020F0502020204030204" pitchFamily="34" charset="0"/>
                        </a:rPr>
                        <a:t>Develop an annual report on the implementation of the National Food And Nutrition Security Plan</a:t>
                      </a:r>
                      <a:endParaRPr lang="en-ZA" sz="1400" i="0" u="none" kern="120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Evaluate the implementation of the National Food and Nutrition Security Plan.</a:t>
                      </a:r>
                      <a:endParaRPr lang="en-ZA" sz="14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609151250"/>
                  </a:ext>
                </a:extLst>
              </a:tr>
              <a:tr h="1154405">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Implemented </a:t>
                      </a:r>
                      <a:r>
                        <a:rPr lang="en-US" sz="1400" i="0" u="none" kern="1200" dirty="0" err="1">
                          <a:solidFill>
                            <a:schemeClr val="tx1"/>
                          </a:solidFill>
                          <a:effectLst/>
                          <a:latin typeface="+mn-lt"/>
                          <a:ea typeface="+mn-ea"/>
                          <a:cs typeface="Calibri" panose="020F0502020204030204" pitchFamily="34" charset="0"/>
                        </a:rPr>
                        <a:t>Programme</a:t>
                      </a:r>
                      <a:r>
                        <a:rPr lang="en-US" sz="1400" i="0" u="none" kern="1200" dirty="0">
                          <a:solidFill>
                            <a:schemeClr val="tx1"/>
                          </a:solidFill>
                          <a:effectLst/>
                          <a:latin typeface="+mn-lt"/>
                          <a:ea typeface="+mn-ea"/>
                          <a:cs typeface="Calibri" panose="020F0502020204030204" pitchFamily="34" charset="0"/>
                        </a:rPr>
                        <a:t> to link social protection beneficiaries to sustainable livelihood opportunities</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Programme to link social protection beneficiaries to sustainable livelihood opportunities implemented</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Link 20 000 social protection beneficiaries to sustainable livelihood opportunities</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tabLst>
                          <a:tab pos="581025" algn="l"/>
                        </a:tabLst>
                      </a:pPr>
                      <a:r>
                        <a:rPr lang="en-US" sz="1400" i="0" u="none" kern="1200" dirty="0">
                          <a:solidFill>
                            <a:schemeClr val="tx1"/>
                          </a:solidFill>
                          <a:effectLst/>
                          <a:latin typeface="+mn-lt"/>
                          <a:ea typeface="+mn-ea"/>
                          <a:cs typeface="Calibri" panose="020F0502020204030204" pitchFamily="34" charset="0"/>
                        </a:rPr>
                        <a:t>Link 30 000 social protection beneficiaries to sustainable livelihood opportunities</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Evaluate the implementation of the Programme for Linking Social Protection Beneficiaries to Sustainable Livelihoods Opportunities</a:t>
                      </a:r>
                      <a:endParaRPr lang="en-ZA" sz="14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4166077067"/>
                  </a:ext>
                </a:extLst>
              </a:tr>
              <a:tr h="923524">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Reviewed Sustainable Livelihood Framework for CDPs</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Reviewed Sustainable Livelihood Framework for </a:t>
                      </a:r>
                      <a:r>
                        <a:rPr lang="en-US" sz="1400" i="0" u="none" kern="1200" dirty="0" err="1">
                          <a:solidFill>
                            <a:schemeClr val="tx1"/>
                          </a:solidFill>
                          <a:effectLst/>
                          <a:latin typeface="+mn-lt"/>
                          <a:ea typeface="+mn-ea"/>
                          <a:cs typeface="Calibri" panose="020F0502020204030204" pitchFamily="34" charset="0"/>
                        </a:rPr>
                        <a:t>CDPs</a:t>
                      </a:r>
                      <a:r>
                        <a:rPr lang="en-US" sz="1400" i="0" u="none" kern="1200" dirty="0">
                          <a:solidFill>
                            <a:schemeClr val="tx1"/>
                          </a:solidFill>
                          <a:effectLst/>
                          <a:latin typeface="+mn-lt"/>
                          <a:ea typeface="+mn-ea"/>
                          <a:cs typeface="Calibri" panose="020F0502020204030204" pitchFamily="34" charset="0"/>
                        </a:rPr>
                        <a:t> implemented</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Submit the Reviewed Sustainable Livelihood framework to Cabinet for approval </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Capacity building on Reviewed Sustainable Livelihood Framework for CDPs</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Monitor Implementation of the Reviewed Sustainable Livelihood Framework for CDPs.</a:t>
                      </a:r>
                      <a:endParaRPr lang="en-ZA" sz="14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074998827"/>
                  </a:ext>
                </a:extLst>
              </a:tr>
              <a:tr h="1154405">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Conducted Study Report on the Design and Implementation Evaluation of the Sustainable Livelihood Programme</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Study on the Design and Implementation Evaluation of the Sustainable Livelihood Programme conducted </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Conduct a Study on the Design and Implementation Evaluation of the Sustainable Livelihood Programme</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Capacity Building on the Outcomes on the Design and Implementation Evaluation of the Sustainable Livelihood Programme.</a:t>
                      </a:r>
                      <a:endParaRPr lang="en-ZA" sz="14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400" i="0" u="none" kern="1200" dirty="0">
                          <a:solidFill>
                            <a:schemeClr val="tx1"/>
                          </a:solidFill>
                          <a:effectLst/>
                          <a:latin typeface="+mn-lt"/>
                          <a:ea typeface="+mn-ea"/>
                          <a:cs typeface="Calibri" panose="020F0502020204030204" pitchFamily="34" charset="0"/>
                        </a:rPr>
                        <a:t>Implementation of the study recommendations.</a:t>
                      </a:r>
                      <a:endParaRPr lang="en-ZA" sz="14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4021812196"/>
                  </a:ext>
                </a:extLst>
              </a:tr>
            </a:tbl>
          </a:graphicData>
        </a:graphic>
      </p:graphicFrame>
    </p:spTree>
    <p:extLst>
      <p:ext uri="{BB962C8B-B14F-4D97-AF65-F5344CB8AC3E}">
        <p14:creationId xmlns:p14="http://schemas.microsoft.com/office/powerpoint/2010/main" val="102708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39</a:t>
            </a:r>
          </a:p>
        </p:txBody>
      </p:sp>
      <p:sp>
        <p:nvSpPr>
          <p:cNvPr id="7" name="Title 1">
            <a:extLst>
              <a:ext uri="{FF2B5EF4-FFF2-40B4-BE49-F238E27FC236}">
                <a16:creationId xmlns:a16="http://schemas.microsoft.com/office/drawing/2014/main" id="{E293D4E4-559D-47E2-9C1D-95B536BE647F}"/>
              </a:ext>
            </a:extLst>
          </p:cNvPr>
          <p:cNvSpPr>
            <a:spLocks noGrp="1"/>
          </p:cNvSpPr>
          <p:nvPr>
            <p:ph type="title"/>
          </p:nvPr>
        </p:nvSpPr>
        <p:spPr>
          <a:xfrm>
            <a:off x="814783" y="0"/>
            <a:ext cx="10515600" cy="443345"/>
          </a:xfrm>
        </p:spPr>
        <p:txBody>
          <a:bodyPr>
            <a:noAutofit/>
          </a:bodyPr>
          <a:lstStyle/>
          <a:p>
            <a:pPr algn="ctr"/>
            <a:br>
              <a:rPr lang="en-US" sz="2800" dirty="0">
                <a:latin typeface="Arial Black" panose="020B0A04020102020204" pitchFamily="34" charset="0"/>
              </a:rPr>
            </a:br>
            <a:endParaRPr lang="en-ZA" sz="2800" dirty="0">
              <a:latin typeface="Arial Black" panose="020B0A04020102020204" pitchFamily="34" charset="0"/>
            </a:endParaRPr>
          </a:p>
        </p:txBody>
      </p:sp>
      <p:sp>
        <p:nvSpPr>
          <p:cNvPr id="9" name="Title 1">
            <a:extLst>
              <a:ext uri="{FF2B5EF4-FFF2-40B4-BE49-F238E27FC236}">
                <a16:creationId xmlns:a16="http://schemas.microsoft.com/office/drawing/2014/main" id="{E293D4E4-559D-47E2-9C1D-95B536BE647F}"/>
              </a:ext>
            </a:extLst>
          </p:cNvPr>
          <p:cNvSpPr txBox="1">
            <a:spLocks/>
          </p:cNvSpPr>
          <p:nvPr/>
        </p:nvSpPr>
        <p:spPr>
          <a:xfrm>
            <a:off x="359748" y="221672"/>
            <a:ext cx="12183051" cy="44334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pPr algn="ctr"/>
            <a:r>
              <a:rPr lang="en-US" sz="2800" dirty="0">
                <a:latin typeface="Arial Black" panose="020B0A04020102020204" pitchFamily="34" charset="0"/>
              </a:rPr>
              <a:t>Population Development </a:t>
            </a:r>
            <a:endParaRPr lang="en-ZA" sz="2800" dirty="0">
              <a:latin typeface="Arial Black" panose="020B0A04020102020204" pitchFamily="34" charset="0"/>
            </a:endParaRPr>
          </a:p>
        </p:txBody>
      </p:sp>
      <p:graphicFrame>
        <p:nvGraphicFramePr>
          <p:cNvPr id="10" name="Table 9">
            <a:extLst>
              <a:ext uri="{FF2B5EF4-FFF2-40B4-BE49-F238E27FC236}">
                <a16:creationId xmlns:a16="http://schemas.microsoft.com/office/drawing/2014/main" id="{F979CFEB-4C35-4A99-87F5-922002D00CE0}"/>
              </a:ext>
            </a:extLst>
          </p:cNvPr>
          <p:cNvGraphicFramePr>
            <a:graphicFrameLocks noGrp="1"/>
          </p:cNvGraphicFramePr>
          <p:nvPr>
            <p:extLst>
              <p:ext uri="{D42A27DB-BD31-4B8C-83A1-F6EECF244321}">
                <p14:modId xmlns:p14="http://schemas.microsoft.com/office/powerpoint/2010/main" val="773264519"/>
              </p:ext>
            </p:extLst>
          </p:nvPr>
        </p:nvGraphicFramePr>
        <p:xfrm>
          <a:off x="138545" y="692727"/>
          <a:ext cx="12053455" cy="4886037"/>
        </p:xfrm>
        <a:graphic>
          <a:graphicData uri="http://schemas.openxmlformats.org/drawingml/2006/table">
            <a:tbl>
              <a:tblPr firstRow="1" bandRow="1">
                <a:tableStyleId>{5940675A-B579-460E-94D1-54222C63F5DA}</a:tableStyleId>
              </a:tblPr>
              <a:tblGrid>
                <a:gridCol w="2173275">
                  <a:extLst>
                    <a:ext uri="{9D8B030D-6E8A-4147-A177-3AD203B41FA5}">
                      <a16:colId xmlns:a16="http://schemas.microsoft.com/office/drawing/2014/main" val="3569275440"/>
                    </a:ext>
                  </a:extLst>
                </a:gridCol>
                <a:gridCol w="2662125">
                  <a:extLst>
                    <a:ext uri="{9D8B030D-6E8A-4147-A177-3AD203B41FA5}">
                      <a16:colId xmlns:a16="http://schemas.microsoft.com/office/drawing/2014/main" val="1836095736"/>
                    </a:ext>
                  </a:extLst>
                </a:gridCol>
                <a:gridCol w="2469725">
                  <a:extLst>
                    <a:ext uri="{9D8B030D-6E8A-4147-A177-3AD203B41FA5}">
                      <a16:colId xmlns:a16="http://schemas.microsoft.com/office/drawing/2014/main" val="3921500509"/>
                    </a:ext>
                  </a:extLst>
                </a:gridCol>
                <a:gridCol w="2255457">
                  <a:extLst>
                    <a:ext uri="{9D8B030D-6E8A-4147-A177-3AD203B41FA5}">
                      <a16:colId xmlns:a16="http://schemas.microsoft.com/office/drawing/2014/main" val="1509477454"/>
                    </a:ext>
                  </a:extLst>
                </a:gridCol>
                <a:gridCol w="2492873">
                  <a:extLst>
                    <a:ext uri="{9D8B030D-6E8A-4147-A177-3AD203B41FA5}">
                      <a16:colId xmlns:a16="http://schemas.microsoft.com/office/drawing/2014/main" val="1620581915"/>
                    </a:ext>
                  </a:extLst>
                </a:gridCol>
              </a:tblGrid>
              <a:tr h="357003">
                <a:tc rowSpan="2">
                  <a:txBody>
                    <a:bodyPr/>
                    <a:lstStyle/>
                    <a:p>
                      <a:r>
                        <a:rPr lang="en-US" b="1" dirty="0"/>
                        <a:t>OUTPUTS</a:t>
                      </a:r>
                      <a:endParaRPr lang="en-ZA" b="1" dirty="0"/>
                    </a:p>
                  </a:txBody>
                  <a:tcPr>
                    <a:solidFill>
                      <a:schemeClr val="accent4">
                        <a:lumMod val="75000"/>
                      </a:schemeClr>
                    </a:solidFill>
                  </a:tcPr>
                </a:tc>
                <a:tc rowSpan="2">
                  <a:txBody>
                    <a:bodyPr/>
                    <a:lstStyle/>
                    <a:p>
                      <a:r>
                        <a:rPr lang="en-US" b="1" dirty="0"/>
                        <a:t>OUTPUT INDICATOR </a:t>
                      </a:r>
                      <a:endParaRPr lang="en-ZA" b="1" dirty="0"/>
                    </a:p>
                  </a:txBody>
                  <a:tcPr>
                    <a:solidFill>
                      <a:schemeClr val="accent4">
                        <a:lumMod val="75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b="1" dirty="0"/>
                        <a:t>MTEF TARGET </a:t>
                      </a:r>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tc hMerge="1">
                  <a:txBody>
                    <a:bodyPr/>
                    <a:lstStyle/>
                    <a:p>
                      <a:endParaRPr lang="en-ZA" b="1" dirty="0"/>
                    </a:p>
                  </a:txBody>
                  <a:tcPr>
                    <a:solidFill>
                      <a:schemeClr val="accent4">
                        <a:lumMod val="75000"/>
                      </a:schemeClr>
                    </a:solidFill>
                  </a:tcPr>
                </a:tc>
                <a:extLst>
                  <a:ext uri="{0D108BD9-81ED-4DB2-BD59-A6C34878D82A}">
                    <a16:rowId xmlns:a16="http://schemas.microsoft.com/office/drawing/2014/main" val="2275867829"/>
                  </a:ext>
                </a:extLst>
              </a:tr>
              <a:tr h="357003">
                <a:tc vMerge="1">
                  <a:txBody>
                    <a:bodyPr/>
                    <a:lstStyle/>
                    <a:p>
                      <a:endParaRPr lang="en-ZA" b="1" dirty="0"/>
                    </a:p>
                  </a:txBody>
                  <a:tcPr>
                    <a:solidFill>
                      <a:schemeClr val="accent4">
                        <a:lumMod val="75000"/>
                      </a:schemeClr>
                    </a:solidFill>
                  </a:tcPr>
                </a:tc>
                <a:tc vMerge="1">
                  <a:txBody>
                    <a:bodyPr/>
                    <a:lstStyle/>
                    <a:p>
                      <a:endParaRPr lang="en-ZA" b="1" dirty="0"/>
                    </a:p>
                  </a:txBody>
                  <a:tcPr>
                    <a:solidFill>
                      <a:schemeClr val="accent4">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1" dirty="0"/>
                        <a:t>2022/23</a:t>
                      </a:r>
                      <a:endParaRPr lang="en-ZA" b="1" dirty="0"/>
                    </a:p>
                  </a:txBody>
                  <a:tcPr>
                    <a:solidFill>
                      <a:schemeClr val="accent4">
                        <a:lumMod val="75000"/>
                      </a:schemeClr>
                    </a:solidFill>
                  </a:tcPr>
                </a:tc>
                <a:tc>
                  <a:txBody>
                    <a:bodyPr/>
                    <a:lstStyle/>
                    <a:p>
                      <a:r>
                        <a:rPr lang="en-US" b="1" dirty="0"/>
                        <a:t>2023/24</a:t>
                      </a:r>
                      <a:endParaRPr lang="en-ZA" b="1" dirty="0"/>
                    </a:p>
                  </a:txBody>
                  <a:tcPr>
                    <a:solidFill>
                      <a:schemeClr val="accent4">
                        <a:lumMod val="75000"/>
                      </a:schemeClr>
                    </a:solidFill>
                  </a:tcPr>
                </a:tc>
                <a:tc>
                  <a:txBody>
                    <a:bodyPr/>
                    <a:lstStyle/>
                    <a:p>
                      <a:r>
                        <a:rPr lang="en-US" b="1" dirty="0"/>
                        <a:t>2024/25</a:t>
                      </a:r>
                      <a:endParaRPr lang="en-ZA" b="1" dirty="0"/>
                    </a:p>
                  </a:txBody>
                  <a:tcPr>
                    <a:solidFill>
                      <a:schemeClr val="accent4">
                        <a:lumMod val="75000"/>
                      </a:schemeClr>
                    </a:solidFill>
                  </a:tcPr>
                </a:tc>
                <a:extLst>
                  <a:ext uri="{0D108BD9-81ED-4DB2-BD59-A6C34878D82A}">
                    <a16:rowId xmlns:a16="http://schemas.microsoft.com/office/drawing/2014/main" val="3664867053"/>
                  </a:ext>
                </a:extLst>
              </a:tr>
              <a:tr h="1070094">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Produced Monitoring report on the implementation of the Population Policy</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a:solidFill>
                            <a:schemeClr val="tx1"/>
                          </a:solidFill>
                          <a:effectLst/>
                          <a:latin typeface="+mn-lt"/>
                          <a:ea typeface="+mn-ea"/>
                          <a:cs typeface="Calibri" panose="020F0502020204030204" pitchFamily="34" charset="0"/>
                        </a:rPr>
                        <a:t>Population Policy implemented</a:t>
                      </a:r>
                      <a:endParaRPr lang="en-ZA" sz="1300" i="0" u="none" kern="120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Monitor and report on the implementation of the Population Policy</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a:solidFill>
                            <a:schemeClr val="tx1"/>
                          </a:solidFill>
                          <a:effectLst/>
                          <a:latin typeface="+mn-lt"/>
                          <a:ea typeface="+mn-ea"/>
                          <a:cs typeface="Calibri" panose="020F0502020204030204" pitchFamily="34" charset="0"/>
                        </a:rPr>
                        <a:t>Monitor and report on the implementation of the Population Policy</a:t>
                      </a:r>
                      <a:endParaRPr lang="en-ZA" sz="1300" i="0" u="none" kern="1200">
                        <a:solidFill>
                          <a:schemeClr val="tx1"/>
                        </a:solidFill>
                        <a:effectLst/>
                        <a:latin typeface="+mn-lt"/>
                        <a:ea typeface="+mn-ea"/>
                        <a:cs typeface="Calibri" panose="020F0502020204030204" pitchFamily="34" charset="0"/>
                      </a:endParaRPr>
                    </a:p>
                    <a:p>
                      <a:pPr marL="0" marR="48260" algn="l" defTabSz="685800" rtl="0" eaLnBrk="1" latinLnBrk="0" hangingPunct="1">
                        <a:lnSpc>
                          <a:spcPct val="106000"/>
                        </a:lnSpc>
                        <a:spcBef>
                          <a:spcPts val="360"/>
                        </a:spcBef>
                        <a:spcAft>
                          <a:spcPts val="0"/>
                        </a:spcAft>
                      </a:pPr>
                      <a:r>
                        <a:rPr lang="en-US" sz="1300" i="0" u="none" kern="1200">
                          <a:solidFill>
                            <a:schemeClr val="tx1"/>
                          </a:solidFill>
                          <a:effectLst/>
                          <a:latin typeface="+mn-lt"/>
                          <a:ea typeface="+mn-ea"/>
                          <a:cs typeface="Calibri" panose="020F0502020204030204" pitchFamily="34" charset="0"/>
                        </a:rPr>
                        <a:t> </a:t>
                      </a:r>
                      <a:endParaRPr lang="en-ZA" sz="1300" i="0" u="none" kern="120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a:solidFill>
                            <a:schemeClr val="tx1"/>
                          </a:solidFill>
                          <a:effectLst/>
                          <a:latin typeface="+mn-lt"/>
                          <a:ea typeface="+mn-ea"/>
                          <a:cs typeface="Calibri" panose="020F0502020204030204" pitchFamily="34" charset="0"/>
                        </a:rPr>
                        <a:t>Monitor and report on the implementation of the Population Policy</a:t>
                      </a:r>
                      <a:endParaRPr lang="en-ZA" sz="1300" i="0" u="none" kern="1200">
                        <a:solidFill>
                          <a:schemeClr val="tx1"/>
                        </a:solidFill>
                        <a:effectLst/>
                        <a:latin typeface="+mn-lt"/>
                        <a:ea typeface="+mn-ea"/>
                        <a:cs typeface="Calibri" panose="020F0502020204030204" pitchFamily="34" charset="0"/>
                      </a:endParaRPr>
                    </a:p>
                    <a:p>
                      <a:pPr marL="0" marR="48260" algn="l" defTabSz="685800" rtl="0" eaLnBrk="1" latinLnBrk="0" hangingPunct="1">
                        <a:lnSpc>
                          <a:spcPct val="106000"/>
                        </a:lnSpc>
                        <a:spcBef>
                          <a:spcPts val="360"/>
                        </a:spcBef>
                        <a:spcAft>
                          <a:spcPts val="0"/>
                        </a:spcAft>
                      </a:pPr>
                      <a:r>
                        <a:rPr lang="en-US" sz="1300" i="0" u="none" kern="1200">
                          <a:solidFill>
                            <a:schemeClr val="tx1"/>
                          </a:solidFill>
                          <a:effectLst/>
                          <a:latin typeface="+mn-lt"/>
                          <a:ea typeface="+mn-ea"/>
                          <a:cs typeface="Calibri" panose="020F0502020204030204" pitchFamily="34" charset="0"/>
                        </a:rPr>
                        <a:t> </a:t>
                      </a:r>
                      <a:endParaRPr lang="en-ZA" sz="1300" i="0" u="none" kern="120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609151250"/>
                  </a:ext>
                </a:extLst>
              </a:tr>
              <a:tr h="1009068">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Implemented Adolescent Sexual and Reproductive Health and Rights Programme </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Adolescent Sexual and Reproductive Health and Rights Programme Implemented</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Implement the Adolescent Sexual and Reproductive Health and Rights programme </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Implement the Adolescent Sexual and Reproductive Health and Rights programme</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Implement the Adolescent Sexual and Reproductive Health and Rights programme</a:t>
                      </a:r>
                      <a:endParaRPr lang="en-ZA" sz="13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4166077067"/>
                  </a:ext>
                </a:extLst>
              </a:tr>
              <a:tr h="1261337">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Produced Monitoring Reports on the implementation of the  Framework on integration of Population Policy in the District Development Model</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Framework on integration of Population Policy into District Development Model implemented</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Produce Monitoring reports on the implementation of the framework on integration of Population Policy in the District Development Model</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Produce Monitoring reports on the implementation of the framework on integration of Population Policy in the District Development Model</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a:solidFill>
                            <a:schemeClr val="tx1"/>
                          </a:solidFill>
                          <a:effectLst/>
                          <a:latin typeface="+mn-lt"/>
                          <a:ea typeface="+mn-ea"/>
                          <a:cs typeface="Calibri" panose="020F0502020204030204" pitchFamily="34" charset="0"/>
                        </a:rPr>
                        <a:t>Produce Monitoring reports on the implementation of the framework on integration of Population Policy in the District Development Model</a:t>
                      </a:r>
                      <a:endParaRPr lang="en-ZA" sz="1300" i="0" u="none" kern="120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074998827"/>
                  </a:ext>
                </a:extLst>
              </a:tr>
              <a:tr h="831532">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Municipalities trained on integrating migration issues into the Integrated Development Plans </a:t>
                      </a:r>
                      <a:endParaRPr lang="en-ZA" sz="1300" i="0" u="none" kern="1200" dirty="0">
                        <a:solidFill>
                          <a:schemeClr val="tx1"/>
                        </a:solidFill>
                        <a:effectLst/>
                        <a:highlight>
                          <a:srgbClr val="FFFF00"/>
                        </a:highlight>
                        <a:latin typeface="+mn-lt"/>
                        <a:ea typeface="+mn-ea"/>
                        <a:cs typeface="Calibri" panose="020F0502020204030204" pitchFamily="34" charset="0"/>
                      </a:endParaRPr>
                    </a:p>
                  </a:txBody>
                  <a:tcPr marL="0" marR="0" marT="0" marB="0">
                    <a:solidFill>
                      <a:schemeClr val="bg1"/>
                    </a:solidFill>
                  </a:tcPr>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Number of municipalities trained on  integrating migration issues into the IDP</a:t>
                      </a:r>
                      <a:endParaRPr lang="en-ZA" sz="1300" i="0" u="none" kern="1200" dirty="0">
                        <a:solidFill>
                          <a:schemeClr val="tx1"/>
                        </a:solidFill>
                        <a:effectLst/>
                        <a:latin typeface="+mn-lt"/>
                        <a:ea typeface="+mn-ea"/>
                        <a:cs typeface="Calibri" panose="020F0502020204030204" pitchFamily="34" charset="0"/>
                      </a:endParaRPr>
                    </a:p>
                  </a:txBody>
                  <a:tcPr marL="0" marR="0" marT="0" marB="0">
                    <a:solidFill>
                      <a:schemeClr val="bg1"/>
                    </a:solidFill>
                  </a:tcPr>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Train 92 municipalities on  integrating migration issues into the IDP</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Train 92 municipalities on  integrating migration issues into the IDP</a:t>
                      </a:r>
                      <a:endParaRPr lang="en-ZA" sz="1300" i="0" u="none" kern="1200" dirty="0">
                        <a:solidFill>
                          <a:schemeClr val="tx1"/>
                        </a:solidFill>
                        <a:effectLst/>
                        <a:latin typeface="+mn-lt"/>
                        <a:ea typeface="+mn-ea"/>
                        <a:cs typeface="Calibri" panose="020F0502020204030204" pitchFamily="34" charset="0"/>
                      </a:endParaRPr>
                    </a:p>
                  </a:txBody>
                  <a:tcPr marL="0" marR="0" marT="0" marB="0"/>
                </a:tc>
                <a:tc>
                  <a:txBody>
                    <a:bodyPr/>
                    <a:lstStyle/>
                    <a:p>
                      <a:pPr marL="0" marR="48260" algn="l" defTabSz="685800" rtl="0" eaLnBrk="1" latinLnBrk="0" hangingPunct="1">
                        <a:lnSpc>
                          <a:spcPct val="106000"/>
                        </a:lnSpc>
                        <a:spcBef>
                          <a:spcPts val="360"/>
                        </a:spcBef>
                        <a:spcAft>
                          <a:spcPts val="0"/>
                        </a:spcAft>
                      </a:pPr>
                      <a:r>
                        <a:rPr lang="en-US" sz="1300" i="0" u="none" kern="1200" dirty="0">
                          <a:solidFill>
                            <a:schemeClr val="tx1"/>
                          </a:solidFill>
                          <a:effectLst/>
                          <a:latin typeface="+mn-lt"/>
                          <a:ea typeface="+mn-ea"/>
                          <a:cs typeface="Calibri" panose="020F0502020204030204" pitchFamily="34" charset="0"/>
                        </a:rPr>
                        <a:t>Evaluation of  integrating migration issues into the IDP</a:t>
                      </a:r>
                      <a:endParaRPr lang="en-ZA" sz="1300" i="0" u="none" kern="1200" dirty="0">
                        <a:solidFill>
                          <a:schemeClr val="tx1"/>
                        </a:solidFill>
                        <a:effectLst/>
                        <a:latin typeface="+mn-lt"/>
                        <a:ea typeface="+mn-ea"/>
                        <a:cs typeface="Calibri" panose="020F0502020204030204" pitchFamily="34" charset="0"/>
                      </a:endParaRPr>
                    </a:p>
                  </a:txBody>
                  <a:tcPr marL="0" marR="0" marT="0" marB="0"/>
                </a:tc>
                <a:extLst>
                  <a:ext uri="{0D108BD9-81ED-4DB2-BD59-A6C34878D82A}">
                    <a16:rowId xmlns:a16="http://schemas.microsoft.com/office/drawing/2014/main" val="2898374637"/>
                  </a:ext>
                </a:extLst>
              </a:tr>
            </a:tbl>
          </a:graphicData>
        </a:graphic>
      </p:graphicFrame>
    </p:spTree>
    <p:extLst>
      <p:ext uri="{BB962C8B-B14F-4D97-AF65-F5344CB8AC3E}">
        <p14:creationId xmlns:p14="http://schemas.microsoft.com/office/powerpoint/2010/main" val="165058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50063-615C-4614-BA93-1A72165D3D24}"/>
              </a:ext>
            </a:extLst>
          </p:cNvPr>
          <p:cNvSpPr>
            <a:spLocks noGrp="1"/>
          </p:cNvSpPr>
          <p:nvPr>
            <p:ph type="title"/>
          </p:nvPr>
        </p:nvSpPr>
        <p:spPr>
          <a:xfrm>
            <a:off x="312234" y="256478"/>
            <a:ext cx="11221002" cy="591016"/>
          </a:xfrm>
        </p:spPr>
        <p:txBody>
          <a:bodyPr>
            <a:normAutofit fontScale="90000"/>
          </a:bodyPr>
          <a:lstStyle/>
          <a:p>
            <a:pPr algn="ctr"/>
            <a:r>
              <a:rPr lang="en-US" sz="2800" b="1" dirty="0">
                <a:latin typeface="Arial Black" panose="020B0A04020102020204" pitchFamily="34" charset="0"/>
              </a:rPr>
              <a:t>Alignment of the 2022/23 APP to the Economic Reconstruction and Recovery Plan (ERRP)</a:t>
            </a:r>
            <a:endParaRPr lang="en-ZA" sz="2800"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DAF16501-F43C-4A6B-96B5-636555180FDA}"/>
              </a:ext>
            </a:extLst>
          </p:cNvPr>
          <p:cNvSpPr>
            <a:spLocks noGrp="1"/>
          </p:cNvSpPr>
          <p:nvPr>
            <p:ph idx="1"/>
          </p:nvPr>
        </p:nvSpPr>
        <p:spPr>
          <a:xfrm>
            <a:off x="63795" y="914598"/>
            <a:ext cx="12044571" cy="4990017"/>
          </a:xfrm>
        </p:spPr>
        <p:txBody>
          <a:bodyPr>
            <a:normAutofit fontScale="92500" lnSpcReduction="10000"/>
          </a:bodyPr>
          <a:lstStyle/>
          <a:p>
            <a:pPr marL="342900" lvl="1" indent="-342900" algn="just"/>
            <a:r>
              <a:rPr lang="en-US" sz="1800" dirty="0"/>
              <a:t>The DSD has taken into consideration the issues emanating from the Presidents’ SONA 2022 and the alignment of the APP to the Economic Reconstruction and Recovery Plan.</a:t>
            </a:r>
          </a:p>
          <a:p>
            <a:pPr marL="342900" lvl="1" indent="-342900" algn="just"/>
            <a:r>
              <a:rPr lang="en-US" sz="1800" dirty="0"/>
              <a:t>Among others, the following performance areas reflects alignment of the APP to the Economic Reconstruction and Recovery Plan:</a:t>
            </a:r>
          </a:p>
          <a:p>
            <a:pPr marL="685809" lvl="2" indent="-342900" algn="just"/>
            <a:r>
              <a:rPr lang="en-GB" sz="1800" dirty="0"/>
              <a:t>Presidential Employment Stimulus Package (in the current APP 2021/2022)</a:t>
            </a:r>
          </a:p>
          <a:p>
            <a:pPr marL="685809" lvl="2" indent="-342900" algn="just"/>
            <a:r>
              <a:rPr lang="en-GB" sz="1800" dirty="0"/>
              <a:t>Create 176 474 EPWP work opportunities through Social Sector EPWP Programmes </a:t>
            </a:r>
          </a:p>
          <a:p>
            <a:pPr marL="685809" lvl="2" indent="-342900" algn="just"/>
            <a:r>
              <a:rPr lang="en-GB" sz="1800" dirty="0"/>
              <a:t>Monthly payment of social grant beneficiaries as administered and paid by SASSA on behalf of DSD</a:t>
            </a:r>
          </a:p>
          <a:p>
            <a:pPr marL="685809" lvl="2" indent="-342900" algn="just"/>
            <a:r>
              <a:rPr lang="en-GB" sz="1800" dirty="0"/>
              <a:t>R350 Special COVID-19 Grant</a:t>
            </a:r>
          </a:p>
          <a:p>
            <a:pPr marL="685809" lvl="2" indent="-342900" algn="just"/>
            <a:r>
              <a:rPr lang="en-GB" sz="1800" dirty="0"/>
              <a:t>Report on the State of the People of South Africa produced</a:t>
            </a:r>
          </a:p>
          <a:p>
            <a:pPr marL="685809" lvl="2" indent="-342900" algn="just"/>
            <a:r>
              <a:rPr lang="en-GB" sz="1800" dirty="0"/>
              <a:t>Sector strategy for the employment of Social Service Professionals approved</a:t>
            </a:r>
          </a:p>
          <a:p>
            <a:pPr marL="685809" lvl="2" indent="-342900" algn="just"/>
            <a:r>
              <a:rPr lang="en-GB" sz="1800" dirty="0"/>
              <a:t>Social Welfare Index Report developed  </a:t>
            </a:r>
          </a:p>
          <a:p>
            <a:pPr marL="685809" lvl="2" indent="-342900" algn="just"/>
            <a:r>
              <a:rPr lang="en-GB" sz="1800" dirty="0"/>
              <a:t>Policy on Income Support for 18 to 59 year olds approved</a:t>
            </a:r>
          </a:p>
          <a:p>
            <a:pPr marL="685809" lvl="2" indent="-342900" algn="just"/>
            <a:r>
              <a:rPr lang="en-GB" sz="1800" dirty="0"/>
              <a:t>Youth participating in Skills Development Programmes</a:t>
            </a:r>
          </a:p>
          <a:p>
            <a:pPr marL="685809" lvl="2" indent="-342900" algn="just"/>
            <a:r>
              <a:rPr lang="en-GB" sz="1800" dirty="0"/>
              <a:t>Policy on integrating children’s grant beneficiaries with government services approved</a:t>
            </a:r>
          </a:p>
          <a:p>
            <a:pPr marL="685809" lvl="2" indent="-342900" algn="just"/>
            <a:r>
              <a:rPr lang="en-GB" sz="1800" dirty="0"/>
              <a:t>Programme to link social protection beneficiaries to sustainable livelihood opportunities implemented</a:t>
            </a:r>
          </a:p>
          <a:p>
            <a:pPr marL="685809" lvl="2" indent="-342900" algn="just"/>
            <a:r>
              <a:rPr lang="en-GB" sz="1800" dirty="0"/>
              <a:t>National Food and Nutrition Security Plan implemented</a:t>
            </a:r>
          </a:p>
          <a:p>
            <a:pPr marL="685809" lvl="2" indent="-342900" algn="just"/>
            <a:r>
              <a:rPr lang="en-GB" sz="1800" dirty="0"/>
              <a:t>Supporting women-empowered companies (40%) </a:t>
            </a:r>
          </a:p>
        </p:txBody>
      </p:sp>
      <p:sp>
        <p:nvSpPr>
          <p:cNvPr id="5"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4</a:t>
            </a:r>
          </a:p>
        </p:txBody>
      </p:sp>
    </p:spTree>
    <p:extLst>
      <p:ext uri="{BB962C8B-B14F-4D97-AF65-F5344CB8AC3E}">
        <p14:creationId xmlns:p14="http://schemas.microsoft.com/office/powerpoint/2010/main" val="29079100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5"/>
          <p:cNvGraphicFramePr>
            <a:graphicFrameLocks/>
          </p:cNvGraphicFramePr>
          <p:nvPr>
            <p:extLst>
              <p:ext uri="{D42A27DB-BD31-4B8C-83A1-F6EECF244321}">
                <p14:modId xmlns:p14="http://schemas.microsoft.com/office/powerpoint/2010/main" val="1615493477"/>
              </p:ext>
            </p:extLst>
          </p:nvPr>
        </p:nvGraphicFramePr>
        <p:xfrm>
          <a:off x="262270" y="609759"/>
          <a:ext cx="11652257" cy="5429534"/>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a:extLst>
              <a:ext uri="{FF2B5EF4-FFF2-40B4-BE49-F238E27FC236}">
                <a16:creationId xmlns:a16="http://schemas.microsoft.com/office/drawing/2014/main" id="{6271A5B4-40EA-43B5-9620-E9EFE18563B3}"/>
              </a:ext>
            </a:extLst>
          </p:cNvPr>
          <p:cNvSpPr>
            <a:spLocks noGrp="1"/>
          </p:cNvSpPr>
          <p:nvPr>
            <p:ph type="title"/>
          </p:nvPr>
        </p:nvSpPr>
        <p:spPr>
          <a:xfrm>
            <a:off x="1638300" y="173710"/>
            <a:ext cx="8915400" cy="670242"/>
          </a:xfrm>
          <a:solidFill>
            <a:schemeClr val="accent2"/>
          </a:solidFill>
        </p:spPr>
        <p:txBody>
          <a:bodyPr>
            <a:normAutofit/>
          </a:bodyPr>
          <a:lstStyle/>
          <a:p>
            <a:pPr algn="ctr"/>
            <a:r>
              <a:rPr lang="en-ZA" b="1" dirty="0"/>
              <a:t>SOCIAL DEVELOPMENT ALLOCATIONS</a:t>
            </a:r>
          </a:p>
        </p:txBody>
      </p:sp>
      <p:sp>
        <p:nvSpPr>
          <p:cNvPr id="5"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40</a:t>
            </a:r>
          </a:p>
        </p:txBody>
      </p:sp>
    </p:spTree>
    <p:extLst>
      <p:ext uri="{BB962C8B-B14F-4D97-AF65-F5344CB8AC3E}">
        <p14:creationId xmlns:p14="http://schemas.microsoft.com/office/powerpoint/2010/main" val="230570665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152650" y="260648"/>
            <a:ext cx="7903790" cy="576064"/>
          </a:xfrm>
          <a:solidFill>
            <a:schemeClr val="accent2"/>
          </a:solidFill>
        </p:spPr>
        <p:txBody>
          <a:bodyPr>
            <a:normAutofit fontScale="90000"/>
          </a:bodyPr>
          <a:lstStyle/>
          <a:p>
            <a:pPr algn="ctr"/>
            <a:r>
              <a:rPr lang="en-ZA" altLang="en-US" sz="4000" b="1" dirty="0">
                <a:latin typeface="Arial" panose="020B0604020202020204" pitchFamily="34" charset="0"/>
                <a:cs typeface="Arial" panose="020B0604020202020204" pitchFamily="34" charset="0"/>
              </a:rPr>
              <a:t>SUMMARY - 2022 MTEF </a:t>
            </a:r>
            <a:endParaRPr lang="en-US" altLang="en-US" sz="4000" b="1" dirty="0">
              <a:latin typeface="Arial" panose="020B0604020202020204" pitchFamily="34" charset="0"/>
              <a:cs typeface="Arial" panose="020B0604020202020204" pitchFamily="34" charset="0"/>
            </a:endParaRPr>
          </a:p>
        </p:txBody>
      </p:sp>
      <p:sp>
        <p:nvSpPr>
          <p:cNvPr id="38915" name="Date Placeholder 3"/>
          <p:cNvSpPr>
            <a:spLocks noGrp="1"/>
          </p:cNvSpPr>
          <p:nvPr>
            <p:ph type="dt" sz="half" idx="4294967295"/>
          </p:nvPr>
        </p:nvSpPr>
        <p:spPr>
          <a:xfrm>
            <a:off x="1524000" y="62484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38E6D37E-B7A2-46A5-9B2F-551E21887D14}" type="datetime3">
              <a:rPr lang="en-US" altLang="en-US" sz="1400"/>
              <a:pPr>
                <a:spcBef>
                  <a:spcPct val="0"/>
                </a:spcBef>
                <a:buFontTx/>
                <a:buNone/>
              </a:pPr>
              <a:t>23 April 2022</a:t>
            </a:fld>
            <a:endParaRPr lang="en-US" altLang="en-US" sz="1400"/>
          </a:p>
        </p:txBody>
      </p:sp>
      <p:sp>
        <p:nvSpPr>
          <p:cNvPr id="38916" name="Slide Number Placeholder 5"/>
          <p:cNvSpPr>
            <a:spLocks noGrp="1"/>
          </p:cNvSpPr>
          <p:nvPr>
            <p:ph type="sldNum" sz="quarter" idx="4294967295"/>
          </p:nvPr>
        </p:nvSpPr>
        <p:spPr>
          <a:xfrm>
            <a:off x="8763000" y="62484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9A9979C5-4C7A-4AFD-A421-F5E0D1DA7014}" type="slidenum">
              <a:rPr lang="en-US" altLang="en-US" sz="1400"/>
              <a:pPr>
                <a:spcBef>
                  <a:spcPct val="0"/>
                </a:spcBef>
                <a:buFontTx/>
                <a:buNone/>
              </a:pPr>
              <a:t>41</a:t>
            </a:fld>
            <a:endParaRPr lang="en-US" altLang="en-US" sz="1400"/>
          </a:p>
        </p:txBody>
      </p:sp>
      <p:pic>
        <p:nvPicPr>
          <p:cNvPr id="4" name="Picture 3">
            <a:extLst>
              <a:ext uri="{FF2B5EF4-FFF2-40B4-BE49-F238E27FC236}">
                <a16:creationId xmlns:a16="http://schemas.microsoft.com/office/drawing/2014/main" id="{2FEF3433-2144-4974-886C-03F2132B5F79}"/>
              </a:ext>
            </a:extLst>
          </p:cNvPr>
          <p:cNvPicPr>
            <a:picLocks noChangeAspect="1"/>
          </p:cNvPicPr>
          <p:nvPr/>
        </p:nvPicPr>
        <p:blipFill>
          <a:blip r:embed="rId2"/>
          <a:stretch>
            <a:fillRect/>
          </a:stretch>
        </p:blipFill>
        <p:spPr>
          <a:xfrm>
            <a:off x="509799" y="908721"/>
            <a:ext cx="11045628" cy="5348117"/>
          </a:xfrm>
          <a:prstGeom prst="rect">
            <a:avLst/>
          </a:prstGeom>
        </p:spPr>
      </p:pic>
    </p:spTree>
    <p:extLst>
      <p:ext uri="{BB962C8B-B14F-4D97-AF65-F5344CB8AC3E}">
        <p14:creationId xmlns:p14="http://schemas.microsoft.com/office/powerpoint/2010/main" val="1481946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095500" y="116632"/>
            <a:ext cx="7886700" cy="619148"/>
          </a:xfrm>
          <a:solidFill>
            <a:schemeClr val="accent2"/>
          </a:solidFill>
        </p:spPr>
        <p:txBody>
          <a:bodyPr/>
          <a:lstStyle/>
          <a:p>
            <a:pPr algn="ctr"/>
            <a:r>
              <a:rPr lang="en-ZA" b="1" dirty="0">
                <a:latin typeface="Arial" panose="020B0604020202020204" pitchFamily="34" charset="0"/>
                <a:cs typeface="Arial" panose="020B0604020202020204" pitchFamily="34" charset="0"/>
              </a:rPr>
              <a:t>DETAILS OF BASELINE ADJUSTMENTS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0190" y="979136"/>
            <a:ext cx="11180433" cy="4620552"/>
          </a:xfrm>
          <a:solidFill>
            <a:schemeClr val="bg1"/>
          </a:solidFill>
        </p:spPr>
        <p:txBody>
          <a:bodyPr>
            <a:noAutofit/>
          </a:bodyPr>
          <a:lstStyle/>
          <a:p>
            <a:r>
              <a:rPr lang="en-ZA" sz="2400" b="1" dirty="0">
                <a:latin typeface="Calibri" panose="020F0502020204030204" pitchFamily="34" charset="0"/>
                <a:cs typeface="Calibri" panose="020F0502020204030204" pitchFamily="34" charset="0"/>
              </a:rPr>
              <a:t>SOCIAL ASSISTANCE GRANTS</a:t>
            </a:r>
          </a:p>
          <a:p>
            <a:pPr lvl="1"/>
            <a:r>
              <a:rPr lang="en-ZA"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An amount of R44.0 billion has been additionally allocated for the extension of the Special COVID-19 Social Relief of Distress Grant for 1 year covering 10.5 million eligible persons; </a:t>
            </a:r>
          </a:p>
          <a:p>
            <a:pPr lvl="1"/>
            <a:r>
              <a:rPr lang="en-ZA"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Amounts of R5.5 billion in 2023/24 and R7.6 billion in 2024/25 for inflationary increases to social grants; and</a:t>
            </a:r>
          </a:p>
          <a:p>
            <a:pPr lvl="1"/>
            <a:r>
              <a:rPr lang="en-ZA"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R687.0 million in 2023/24 and R871.0 million in 2024/25 for the extended/ top-up child support grant for double-orphans in the care of relatives. </a:t>
            </a:r>
          </a:p>
          <a:p>
            <a:pPr marL="342900" lvl="1" indent="0">
              <a:buNone/>
            </a:pPr>
            <a:endParaRPr lang="en-GB" sz="2400" dirty="0">
              <a:latin typeface="Calibri" panose="020F0502020204030204" pitchFamily="34" charset="0"/>
              <a:cs typeface="Calibri" panose="020F0502020204030204" pitchFamily="34" charset="0"/>
            </a:endParaRPr>
          </a:p>
          <a:p>
            <a:r>
              <a:rPr lang="en-GB" sz="2400" b="1" dirty="0">
                <a:latin typeface="Calibri" panose="020F0502020204030204" pitchFamily="34" charset="0"/>
                <a:cs typeface="Calibri" panose="020F0502020204030204" pitchFamily="34" charset="0"/>
              </a:rPr>
              <a:t>S</a:t>
            </a:r>
            <a:r>
              <a:rPr lang="en-ZA" sz="2400" b="1" dirty="0">
                <a:latin typeface="Calibri" panose="020F0502020204030204" pitchFamily="34" charset="0"/>
                <a:cs typeface="Calibri" panose="020F0502020204030204" pitchFamily="34" charset="0"/>
              </a:rPr>
              <a:t>OCIAL DEVELOPMENT OPERATIONAL </a:t>
            </a:r>
          </a:p>
          <a:p>
            <a:pPr lvl="1"/>
            <a:r>
              <a:rPr lang="en-ZA"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An addition of R11.4 million to the Compensation of Employees budget for the cash gratuity granted through DPSA Circular No. 15 of 2021 for employees on salary levels 1-12</a:t>
            </a:r>
            <a:endParaRPr lang="en-ZA" sz="2400" dirty="0">
              <a:latin typeface="Calibri" panose="020F0502020204030204" pitchFamily="34" charset="0"/>
              <a:cs typeface="Calibri" panose="020F0502020204030204" pitchFamily="34" charset="0"/>
            </a:endParaRPr>
          </a:p>
          <a:p>
            <a:pPr lvl="1"/>
            <a:endParaRPr lang="en-ZA" sz="2400" dirty="0">
              <a:latin typeface="Calibri" panose="020F0502020204030204" pitchFamily="34" charset="0"/>
              <a:cs typeface="Calibri" panose="020F0502020204030204" pitchFamily="34" charset="0"/>
            </a:endParaRPr>
          </a:p>
          <a:p>
            <a:pPr marL="0" indent="0" algn="just">
              <a:spcAft>
                <a:spcPts val="710"/>
              </a:spcAft>
              <a:buNone/>
            </a:pPr>
            <a:endParaRPr lang="en-ZA"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1" indent="0">
              <a:buNone/>
            </a:pPr>
            <a:endParaRPr lang="en-US" sz="2400"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4294967295"/>
          </p:nvPr>
        </p:nvSpPr>
        <p:spPr>
          <a:xfrm>
            <a:off x="8763000" y="6248400"/>
            <a:ext cx="1905000" cy="457200"/>
          </a:xfrm>
          <a:prstGeom prst="rect">
            <a:avLst/>
          </a:prstGeom>
        </p:spPr>
        <p:txBody>
          <a:bodyPr/>
          <a:lstStyle/>
          <a:p>
            <a:fld id="{949C49F6-2A08-4086-8119-2E6994305013}" type="slidenum">
              <a:rPr lang="en-US" smtClean="0">
                <a:solidFill>
                  <a:srgbClr val="000000"/>
                </a:solidFill>
              </a:rPr>
              <a:pPr/>
              <a:t>42</a:t>
            </a:fld>
            <a:endParaRPr lang="en-US" dirty="0">
              <a:solidFill>
                <a:srgbClr val="000000"/>
              </a:solidFill>
            </a:endParaRPr>
          </a:p>
        </p:txBody>
      </p:sp>
    </p:spTree>
    <p:extLst>
      <p:ext uri="{BB962C8B-B14F-4D97-AF65-F5344CB8AC3E}">
        <p14:creationId xmlns:p14="http://schemas.microsoft.com/office/powerpoint/2010/main" val="19360282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0AC88-841A-45AD-A927-5F5D44AA6E29}"/>
              </a:ext>
            </a:extLst>
          </p:cNvPr>
          <p:cNvSpPr>
            <a:spLocks noGrp="1"/>
          </p:cNvSpPr>
          <p:nvPr>
            <p:ph type="title"/>
          </p:nvPr>
        </p:nvSpPr>
        <p:spPr>
          <a:xfrm>
            <a:off x="1638300" y="246950"/>
            <a:ext cx="8915400" cy="677862"/>
          </a:xfrm>
          <a:solidFill>
            <a:schemeClr val="accent2"/>
          </a:solidFill>
        </p:spPr>
        <p:txBody>
          <a:bodyPr>
            <a:normAutofit/>
          </a:bodyPr>
          <a:lstStyle/>
          <a:p>
            <a:pPr algn="ctr"/>
            <a:r>
              <a:rPr lang="en-ZA" b="1" dirty="0"/>
              <a:t>SUMMARY – PER PROGRAMME</a:t>
            </a:r>
          </a:p>
        </p:txBody>
      </p:sp>
      <p:graphicFrame>
        <p:nvGraphicFramePr>
          <p:cNvPr id="6" name="Table 5">
            <a:extLst>
              <a:ext uri="{FF2B5EF4-FFF2-40B4-BE49-F238E27FC236}">
                <a16:creationId xmlns:a16="http://schemas.microsoft.com/office/drawing/2014/main" id="{90D8A924-5A78-40EC-BF83-B0501C687F53}"/>
              </a:ext>
            </a:extLst>
          </p:cNvPr>
          <p:cNvGraphicFramePr>
            <a:graphicFrameLocks noGrp="1"/>
          </p:cNvGraphicFramePr>
          <p:nvPr>
            <p:extLst>
              <p:ext uri="{D42A27DB-BD31-4B8C-83A1-F6EECF244321}">
                <p14:modId xmlns:p14="http://schemas.microsoft.com/office/powerpoint/2010/main" val="3487851455"/>
              </p:ext>
            </p:extLst>
          </p:nvPr>
        </p:nvGraphicFramePr>
        <p:xfrm>
          <a:off x="92152" y="1049082"/>
          <a:ext cx="11986437" cy="5231217"/>
        </p:xfrm>
        <a:graphic>
          <a:graphicData uri="http://schemas.openxmlformats.org/drawingml/2006/table">
            <a:tbl>
              <a:tblPr/>
              <a:tblGrid>
                <a:gridCol w="3472540">
                  <a:extLst>
                    <a:ext uri="{9D8B030D-6E8A-4147-A177-3AD203B41FA5}">
                      <a16:colId xmlns:a16="http://schemas.microsoft.com/office/drawing/2014/main" val="4049496414"/>
                    </a:ext>
                  </a:extLst>
                </a:gridCol>
                <a:gridCol w="1216271">
                  <a:extLst>
                    <a:ext uri="{9D8B030D-6E8A-4147-A177-3AD203B41FA5}">
                      <a16:colId xmlns:a16="http://schemas.microsoft.com/office/drawing/2014/main" val="1922543949"/>
                    </a:ext>
                  </a:extLst>
                </a:gridCol>
                <a:gridCol w="1216271">
                  <a:extLst>
                    <a:ext uri="{9D8B030D-6E8A-4147-A177-3AD203B41FA5}">
                      <a16:colId xmlns:a16="http://schemas.microsoft.com/office/drawing/2014/main" val="567435245"/>
                    </a:ext>
                  </a:extLst>
                </a:gridCol>
                <a:gridCol w="1216271">
                  <a:extLst>
                    <a:ext uri="{9D8B030D-6E8A-4147-A177-3AD203B41FA5}">
                      <a16:colId xmlns:a16="http://schemas.microsoft.com/office/drawing/2014/main" val="1862973156"/>
                    </a:ext>
                  </a:extLst>
                </a:gridCol>
                <a:gridCol w="1216271">
                  <a:extLst>
                    <a:ext uri="{9D8B030D-6E8A-4147-A177-3AD203B41FA5}">
                      <a16:colId xmlns:a16="http://schemas.microsoft.com/office/drawing/2014/main" val="2995480067"/>
                    </a:ext>
                  </a:extLst>
                </a:gridCol>
                <a:gridCol w="1216271">
                  <a:extLst>
                    <a:ext uri="{9D8B030D-6E8A-4147-A177-3AD203B41FA5}">
                      <a16:colId xmlns:a16="http://schemas.microsoft.com/office/drawing/2014/main" val="3114590161"/>
                    </a:ext>
                  </a:extLst>
                </a:gridCol>
                <a:gridCol w="1216271">
                  <a:extLst>
                    <a:ext uri="{9D8B030D-6E8A-4147-A177-3AD203B41FA5}">
                      <a16:colId xmlns:a16="http://schemas.microsoft.com/office/drawing/2014/main" val="886647556"/>
                    </a:ext>
                  </a:extLst>
                </a:gridCol>
                <a:gridCol w="1216271">
                  <a:extLst>
                    <a:ext uri="{9D8B030D-6E8A-4147-A177-3AD203B41FA5}">
                      <a16:colId xmlns:a16="http://schemas.microsoft.com/office/drawing/2014/main" val="660690898"/>
                    </a:ext>
                  </a:extLst>
                </a:gridCol>
              </a:tblGrid>
              <a:tr h="399330">
                <a:tc gridSpan="8">
                  <a:txBody>
                    <a:bodyPr/>
                    <a:lstStyle/>
                    <a:p>
                      <a:pPr algn="ctr" fontAlgn="ctr"/>
                      <a:r>
                        <a:rPr lang="en-ZA" sz="1600" b="1" i="0" u="none" strike="noStrike">
                          <a:solidFill>
                            <a:srgbClr val="4C4D4F"/>
                          </a:solidFill>
                          <a:effectLst/>
                          <a:latin typeface="Calibri" panose="020F0502020204030204" pitchFamily="34" charset="0"/>
                        </a:rPr>
                        <a:t>SUMMARY : SOCIAL DEVELOPMENT</a:t>
                      </a:r>
                    </a:p>
                  </a:txBody>
                  <a:tcPr marL="6350" marR="6350" marT="6350" marB="0" anchor="ctr">
                    <a:lnL w="12700" cap="flat" cmpd="sng" algn="ctr">
                      <a:solidFill>
                        <a:srgbClr val="4C4D4F"/>
                      </a:solidFill>
                      <a:prstDash val="solid"/>
                      <a:round/>
                      <a:headEnd type="none" w="med" len="med"/>
                      <a:tailEnd type="none" w="med" len="med"/>
                    </a:lnL>
                    <a:lnR>
                      <a:noFill/>
                    </a:lnR>
                    <a:lnT>
                      <a:noFill/>
                    </a:lnT>
                    <a:lnB w="12700" cap="flat" cmpd="sng" algn="ctr">
                      <a:solidFill>
                        <a:srgbClr val="4C4D4F"/>
                      </a:solidFill>
                      <a:prstDash val="solid"/>
                      <a:round/>
                      <a:headEnd type="none" w="med" len="med"/>
                      <a:tailEnd type="none" w="med" len="med"/>
                    </a:lnB>
                    <a:solidFill>
                      <a:srgbClr val="DEC26A"/>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221579792"/>
                  </a:ext>
                </a:extLst>
              </a:tr>
              <a:tr h="399330">
                <a:tc rowSpan="2">
                  <a:txBody>
                    <a:bodyPr/>
                    <a:lstStyle/>
                    <a:p>
                      <a:pPr algn="l" fontAlgn="ctr"/>
                      <a:r>
                        <a:rPr lang="en-ZA" sz="1600" b="1" i="0" u="none" strike="noStrike">
                          <a:solidFill>
                            <a:srgbClr val="FFFFFF"/>
                          </a:solidFill>
                          <a:effectLst/>
                          <a:latin typeface="Calibri" panose="020F0502020204030204" pitchFamily="34" charset="0"/>
                        </a:rPr>
                        <a:t>SUB PROGRAMMES</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a:txBody>
                    <a:bodyPr/>
                    <a:lstStyle/>
                    <a:p>
                      <a:pPr algn="l" fontAlgn="ctr"/>
                      <a:r>
                        <a:rPr lang="en-ZA" sz="1600" b="1" i="0" u="none" strike="noStrike">
                          <a:solidFill>
                            <a:srgbClr val="FFFFFF"/>
                          </a:solidFill>
                          <a:effectLst/>
                          <a:latin typeface="Calibri" panose="020F0502020204030204" pitchFamily="34" charset="0"/>
                        </a:rPr>
                        <a:t>2021/22</a:t>
                      </a:r>
                    </a:p>
                  </a:txBody>
                  <a:tcPr marL="190500" marR="6350" marT="6350" marB="0" anchor="ctr">
                    <a:lnL w="12700" cap="flat" cmpd="sng" algn="ctr">
                      <a:solidFill>
                        <a:srgbClr val="4C4D4F"/>
                      </a:solidFill>
                      <a:prstDash val="solid"/>
                      <a:round/>
                      <a:headEnd type="none" w="med" len="med"/>
                      <a:tailEnd type="none" w="med" len="med"/>
                    </a:lnL>
                    <a:lnR w="12700" cap="flat" cmpd="sng" algn="ctr">
                      <a:solidFill>
                        <a:srgbClr val="DEC26A"/>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solidFill>
                      <a:srgbClr val="A05A09"/>
                    </a:solidFill>
                  </a:tcPr>
                </a:tc>
                <a:tc gridSpan="2">
                  <a:txBody>
                    <a:bodyPr/>
                    <a:lstStyle/>
                    <a:p>
                      <a:pPr algn="ctr" fontAlgn="ctr"/>
                      <a:r>
                        <a:rPr lang="en-ZA" sz="1600" b="1" i="0" u="none" strike="noStrike">
                          <a:solidFill>
                            <a:srgbClr val="FFFFFF"/>
                          </a:solidFill>
                          <a:effectLst/>
                          <a:latin typeface="Calibri" panose="020F0502020204030204" pitchFamily="34" charset="0"/>
                        </a:rPr>
                        <a:t>2022/23</a:t>
                      </a:r>
                    </a:p>
                  </a:txBody>
                  <a:tcPr marL="6350" marR="6350" marT="6350" marB="0" anchor="ctr">
                    <a:lnL w="12700" cap="flat" cmpd="sng" algn="ctr">
                      <a:solidFill>
                        <a:srgbClr val="DEC26A"/>
                      </a:solidFill>
                      <a:prstDash val="solid"/>
                      <a:round/>
                      <a:headEnd type="none" w="med" len="med"/>
                      <a:tailEnd type="none" w="med" len="med"/>
                    </a:lnL>
                    <a:lnR>
                      <a:noFill/>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hMerge="1">
                  <a:txBody>
                    <a:bodyPr/>
                    <a:lstStyle/>
                    <a:p>
                      <a:endParaRPr lang="en-ZA"/>
                    </a:p>
                  </a:txBody>
                  <a:tcPr/>
                </a:tc>
                <a:tc gridSpan="2">
                  <a:txBody>
                    <a:bodyPr/>
                    <a:lstStyle/>
                    <a:p>
                      <a:pPr algn="ctr" fontAlgn="ctr"/>
                      <a:r>
                        <a:rPr lang="en-ZA" sz="1600" b="1" i="0" u="none" strike="noStrike">
                          <a:solidFill>
                            <a:srgbClr val="FFFFFF"/>
                          </a:solidFill>
                          <a:effectLst/>
                          <a:latin typeface="Calibri" panose="020F0502020204030204" pitchFamily="34" charset="0"/>
                        </a:rPr>
                        <a:t>2023/24</a:t>
                      </a:r>
                    </a:p>
                  </a:txBody>
                  <a:tcPr marL="6350" marR="6350" marT="6350" marB="0" anchor="ctr">
                    <a:lnL>
                      <a:noFill/>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hMerge="1">
                  <a:txBody>
                    <a:bodyPr/>
                    <a:lstStyle/>
                    <a:p>
                      <a:endParaRPr lang="en-ZA"/>
                    </a:p>
                  </a:txBody>
                  <a:tcPr/>
                </a:tc>
                <a:tc gridSpan="2">
                  <a:txBody>
                    <a:bodyPr/>
                    <a:lstStyle/>
                    <a:p>
                      <a:pPr algn="ctr" fontAlgn="ctr"/>
                      <a:r>
                        <a:rPr lang="en-ZA" sz="1600" b="1" i="0" u="none" strike="noStrike">
                          <a:solidFill>
                            <a:srgbClr val="FFFFFF"/>
                          </a:solidFill>
                          <a:effectLst/>
                          <a:latin typeface="Calibri" panose="020F0502020204030204" pitchFamily="34" charset="0"/>
                        </a:rPr>
                        <a:t>2024/25</a:t>
                      </a:r>
                    </a:p>
                  </a:txBody>
                  <a:tcPr marL="6350" marR="6350" marT="6350" marB="0" anchor="ctr">
                    <a:lnL w="12700" cap="flat" cmpd="sng" algn="ctr">
                      <a:solidFill>
                        <a:srgbClr val="4C4D4F"/>
                      </a:solidFill>
                      <a:prstDash val="solid"/>
                      <a:round/>
                      <a:headEnd type="none" w="med" len="med"/>
                      <a:tailEnd type="none" w="med" len="med"/>
                    </a:lnL>
                    <a:lnR>
                      <a:noFill/>
                    </a:lnR>
                    <a:lnT>
                      <a:noFill/>
                    </a:lnT>
                    <a:lnB>
                      <a:noFill/>
                    </a:lnB>
                    <a:solidFill>
                      <a:srgbClr val="A05A09"/>
                    </a:solidFill>
                  </a:tcPr>
                </a:tc>
                <a:tc hMerge="1">
                  <a:txBody>
                    <a:bodyPr/>
                    <a:lstStyle/>
                    <a:p>
                      <a:endParaRPr lang="en-ZA"/>
                    </a:p>
                  </a:txBody>
                  <a:tcPr/>
                </a:tc>
                <a:extLst>
                  <a:ext uri="{0D108BD9-81ED-4DB2-BD59-A6C34878D82A}">
                    <a16:rowId xmlns:a16="http://schemas.microsoft.com/office/drawing/2014/main" val="598493386"/>
                  </a:ext>
                </a:extLst>
              </a:tr>
              <a:tr h="399330">
                <a:tc vMerge="1">
                  <a:txBody>
                    <a:bodyPr/>
                    <a:lstStyle/>
                    <a:p>
                      <a:endParaRPr lang="en-ZA"/>
                    </a:p>
                  </a:txBody>
                  <a:tcPr/>
                </a:tc>
                <a:tc>
                  <a:txBody>
                    <a:bodyPr/>
                    <a:lstStyle/>
                    <a:p>
                      <a:pPr algn="l" fontAlgn="ctr"/>
                      <a:r>
                        <a:rPr lang="en-ZA" sz="1600" b="1" i="0" u="none" strike="noStrike">
                          <a:solidFill>
                            <a:srgbClr val="FFFFFF"/>
                          </a:solidFill>
                          <a:effectLst/>
                          <a:latin typeface="Calibri" panose="020F0502020204030204" pitchFamily="34" charset="0"/>
                        </a:rPr>
                        <a:t>Budget</a:t>
                      </a:r>
                    </a:p>
                  </a:txBody>
                  <a:tcPr marL="19050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gridSpan="6">
                  <a:txBody>
                    <a:bodyPr/>
                    <a:lstStyle/>
                    <a:p>
                      <a:pPr algn="ctr" fontAlgn="ctr"/>
                      <a:r>
                        <a:rPr lang="en-ZA" sz="1600" b="1" i="0" u="none" strike="noStrike">
                          <a:solidFill>
                            <a:srgbClr val="4C4D4F"/>
                          </a:solidFill>
                          <a:effectLst/>
                          <a:latin typeface="Calibri" panose="020F0502020204030204" pitchFamily="34" charset="0"/>
                        </a:rPr>
                        <a:t>MTEF</a:t>
                      </a:r>
                    </a:p>
                  </a:txBody>
                  <a:tcPr marL="6350" marR="6350" marT="6350" marB="0" anchor="ctr">
                    <a:lnL w="12700" cap="flat" cmpd="sng" algn="ctr">
                      <a:solidFill>
                        <a:srgbClr val="4C4D4F"/>
                      </a:solidFill>
                      <a:prstDash val="solid"/>
                      <a:round/>
                      <a:headEnd type="none" w="med" len="med"/>
                      <a:tailEnd type="none" w="med" len="med"/>
                    </a:lnL>
                    <a:lnR>
                      <a:noFill/>
                    </a:lnR>
                    <a:lnT w="12700" cap="flat" cmpd="sng" algn="ctr">
                      <a:solidFill>
                        <a:srgbClr val="4C4D4F"/>
                      </a:solidFill>
                      <a:prstDash val="solid"/>
                      <a:round/>
                      <a:headEnd type="none" w="med" len="med"/>
                      <a:tailEnd type="none" w="med" len="med"/>
                    </a:lnT>
                    <a:lnB>
                      <a:noFill/>
                    </a:lnB>
                    <a:solidFill>
                      <a:srgbClr val="DEC26A"/>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699753806"/>
                  </a:ext>
                </a:extLst>
              </a:tr>
              <a:tr h="399330">
                <a:tc>
                  <a:txBody>
                    <a:bodyPr/>
                    <a:lstStyle/>
                    <a:p>
                      <a:pPr algn="l" fontAlgn="ctr"/>
                      <a:r>
                        <a:rPr lang="en-ZA" sz="1600" b="0" i="0" u="none" strike="noStrike">
                          <a:solidFill>
                            <a:srgbClr val="000000"/>
                          </a:solidFill>
                          <a:effectLst/>
                          <a:latin typeface="Calibri" panose="020F0502020204030204" pitchFamily="34" charset="0"/>
                        </a:rPr>
                        <a:t>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ctr" fontAlgn="ctr"/>
                      <a:r>
                        <a:rPr lang="en-ZA" sz="1600" b="1" i="0" u="none" strike="noStrike">
                          <a:solidFill>
                            <a:srgbClr val="000000"/>
                          </a:solidFill>
                          <a:effectLst/>
                          <a:latin typeface="Calibri" panose="020F0502020204030204" pitchFamily="34" charset="0"/>
                        </a:rPr>
                        <a:t>R'000</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ctr" fontAlgn="ctr"/>
                      <a:r>
                        <a:rPr lang="en-ZA" sz="1600" b="1" i="0" u="none" strike="noStrike">
                          <a:solidFill>
                            <a:srgbClr val="000000"/>
                          </a:solidFill>
                          <a:effectLst/>
                          <a:latin typeface="Calibri" panose="020F0502020204030204" pitchFamily="34" charset="0"/>
                        </a:rPr>
                        <a:t>R'000</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tc>
                  <a:txBody>
                    <a:bodyPr/>
                    <a:lstStyle/>
                    <a:p>
                      <a:pPr algn="ctr" fontAlgn="ctr"/>
                      <a:r>
                        <a:rPr lang="en-ZA" sz="1600" b="1" i="0" u="none" strike="noStrike">
                          <a:solidFill>
                            <a:srgbClr val="000000"/>
                          </a:solidFill>
                          <a:effectLst/>
                          <a:latin typeface="Calibri" panose="020F0502020204030204" pitchFamily="34" charset="0"/>
                        </a:rPr>
                        <a:t>% increase</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tc>
                  <a:txBody>
                    <a:bodyPr/>
                    <a:lstStyle/>
                    <a:p>
                      <a:pPr algn="ctr" fontAlgn="ctr"/>
                      <a:r>
                        <a:rPr lang="en-ZA" sz="1600" b="1" i="0" u="none" strike="noStrike">
                          <a:solidFill>
                            <a:srgbClr val="000000"/>
                          </a:solidFill>
                          <a:effectLst/>
                          <a:latin typeface="Calibri" panose="020F0502020204030204" pitchFamily="34" charset="0"/>
                        </a:rPr>
                        <a:t>R'000</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tc>
                  <a:txBody>
                    <a:bodyPr/>
                    <a:lstStyle/>
                    <a:p>
                      <a:pPr algn="ctr" fontAlgn="ctr"/>
                      <a:r>
                        <a:rPr lang="en-ZA" sz="1600" b="1" i="0" u="none" strike="noStrike">
                          <a:solidFill>
                            <a:srgbClr val="000000"/>
                          </a:solidFill>
                          <a:effectLst/>
                          <a:latin typeface="Calibri" panose="020F0502020204030204" pitchFamily="34" charset="0"/>
                        </a:rPr>
                        <a:t>% increase</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tc>
                  <a:txBody>
                    <a:bodyPr/>
                    <a:lstStyle/>
                    <a:p>
                      <a:pPr algn="ctr" fontAlgn="ctr"/>
                      <a:r>
                        <a:rPr lang="en-ZA" sz="1600" b="1" i="0" u="none" strike="noStrike">
                          <a:solidFill>
                            <a:srgbClr val="000000"/>
                          </a:solidFill>
                          <a:effectLst/>
                          <a:latin typeface="Calibri" panose="020F0502020204030204" pitchFamily="34" charset="0"/>
                        </a:rPr>
                        <a:t>R'000</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tc>
                  <a:txBody>
                    <a:bodyPr/>
                    <a:lstStyle/>
                    <a:p>
                      <a:pPr algn="ctr" fontAlgn="ctr"/>
                      <a:r>
                        <a:rPr lang="en-ZA" sz="1600" b="1" i="0" u="none" strike="noStrike">
                          <a:solidFill>
                            <a:srgbClr val="000000"/>
                          </a:solidFill>
                          <a:effectLst/>
                          <a:latin typeface="Calibri" panose="020F0502020204030204" pitchFamily="34" charset="0"/>
                        </a:rPr>
                        <a:t>% increase</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1706178433"/>
                  </a:ext>
                </a:extLst>
              </a:tr>
              <a:tr h="569924">
                <a:tc>
                  <a:txBody>
                    <a:bodyPr/>
                    <a:lstStyle/>
                    <a:p>
                      <a:pPr algn="l" fontAlgn="ctr"/>
                      <a:r>
                        <a:rPr lang="en-ZA" sz="1600" b="0" i="0" u="none" strike="noStrike">
                          <a:solidFill>
                            <a:srgbClr val="4C4D4F"/>
                          </a:solidFill>
                          <a:effectLst/>
                          <a:latin typeface="Calibri" panose="020F0502020204030204" pitchFamily="34" charset="0"/>
                        </a:rPr>
                        <a:t>P1 : ADMINISTRATION</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1" i="0" u="none" strike="noStrike" dirty="0">
                          <a:solidFill>
                            <a:srgbClr val="FFFFFF"/>
                          </a:solidFill>
                          <a:effectLst/>
                          <a:latin typeface="Calibri" panose="020F0502020204030204" pitchFamily="34" charset="0"/>
                        </a:rPr>
                        <a:t>           413 206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0" i="0" u="none" strike="noStrike">
                          <a:solidFill>
                            <a:srgbClr val="4C4D4F"/>
                          </a:solidFill>
                          <a:effectLst/>
                          <a:latin typeface="Calibri" panose="020F0502020204030204" pitchFamily="34" charset="0"/>
                        </a:rPr>
                        <a:t>           423 509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2.49%</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           420 060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-0.81%</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           438 933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4.49%</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2843132464"/>
                  </a:ext>
                </a:extLst>
              </a:tr>
              <a:tr h="569924">
                <a:tc>
                  <a:txBody>
                    <a:bodyPr/>
                    <a:lstStyle/>
                    <a:p>
                      <a:pPr algn="l" fontAlgn="ctr"/>
                      <a:r>
                        <a:rPr lang="en-ZA" sz="1600" b="0" i="0" u="none" strike="noStrike">
                          <a:solidFill>
                            <a:srgbClr val="4C4D4F"/>
                          </a:solidFill>
                          <a:effectLst/>
                          <a:latin typeface="Calibri" panose="020F0502020204030204" pitchFamily="34" charset="0"/>
                        </a:rPr>
                        <a:t>P2 : SOCIAL ASSISTANCE</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1" i="0" u="none" strike="noStrike">
                          <a:solidFill>
                            <a:srgbClr val="FFFFFF"/>
                          </a:solidFill>
                          <a:effectLst/>
                          <a:latin typeface="Calibri" panose="020F0502020204030204" pitchFamily="34" charset="0"/>
                        </a:rPr>
                        <a:t>   195 516 423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0" i="0" u="none" strike="noStrike">
                          <a:solidFill>
                            <a:srgbClr val="4C4D4F"/>
                          </a:solidFill>
                          <a:effectLst/>
                          <a:latin typeface="Calibri" panose="020F0502020204030204" pitchFamily="34" charset="0"/>
                        </a:rPr>
                        <a:t>   248 294 592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26.99%</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   212 270 314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-14.51%</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   223 809 402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5.44%</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3959759673"/>
                  </a:ext>
                </a:extLst>
              </a:tr>
              <a:tr h="568851">
                <a:tc>
                  <a:txBody>
                    <a:bodyPr/>
                    <a:lstStyle/>
                    <a:p>
                      <a:pPr algn="l" fontAlgn="ctr"/>
                      <a:r>
                        <a:rPr lang="en-ZA" sz="1600" b="0" i="0" u="none" strike="noStrike">
                          <a:solidFill>
                            <a:srgbClr val="4C4D4F"/>
                          </a:solidFill>
                          <a:effectLst/>
                          <a:latin typeface="Calibri" panose="020F0502020204030204" pitchFamily="34" charset="0"/>
                        </a:rPr>
                        <a:t>P3 : SOCIAL SECURITY POLICY</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1" i="0" u="none" strike="noStrike">
                          <a:solidFill>
                            <a:srgbClr val="FFFFFF"/>
                          </a:solidFill>
                          <a:effectLst/>
                          <a:latin typeface="Calibri" panose="020F0502020204030204" pitchFamily="34" charset="0"/>
                        </a:rPr>
                        <a:t>       7 576 011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0" i="0" u="none" strike="noStrike">
                          <a:solidFill>
                            <a:srgbClr val="4C4D4F"/>
                          </a:solidFill>
                          <a:effectLst/>
                          <a:latin typeface="Calibri" panose="020F0502020204030204" pitchFamily="34" charset="0"/>
                        </a:rPr>
                        <a:t>       7 614 509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0.51%</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       7 684 431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0.92%</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       8 029 529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4.49%</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2256762055"/>
                  </a:ext>
                </a:extLst>
              </a:tr>
              <a:tr h="569924">
                <a:tc>
                  <a:txBody>
                    <a:bodyPr/>
                    <a:lstStyle/>
                    <a:p>
                      <a:pPr algn="l" fontAlgn="ctr"/>
                      <a:r>
                        <a:rPr lang="en-ZA" sz="1600" b="0" i="0" u="none" strike="noStrike">
                          <a:solidFill>
                            <a:srgbClr val="4C4D4F"/>
                          </a:solidFill>
                          <a:effectLst/>
                          <a:latin typeface="Calibri" panose="020F0502020204030204" pitchFamily="34" charset="0"/>
                        </a:rPr>
                        <a:t>P4 : WELFARE SERVICES</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1" i="0" u="none" strike="noStrike">
                          <a:solidFill>
                            <a:srgbClr val="FFFFFF"/>
                          </a:solidFill>
                          <a:effectLst/>
                          <a:latin typeface="Calibri" panose="020F0502020204030204" pitchFamily="34" charset="0"/>
                        </a:rPr>
                        <a:t>           300 667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0" i="0" u="none" strike="noStrike">
                          <a:solidFill>
                            <a:srgbClr val="4C4D4F"/>
                          </a:solidFill>
                          <a:effectLst/>
                          <a:latin typeface="Calibri" panose="020F0502020204030204" pitchFamily="34" charset="0"/>
                        </a:rPr>
                        <a:t>           309 119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2.81%</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           308 307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-0.26%</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           322 151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4.49%</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2900811498"/>
                  </a:ext>
                </a:extLst>
              </a:tr>
              <a:tr h="785350">
                <a:tc>
                  <a:txBody>
                    <a:bodyPr/>
                    <a:lstStyle/>
                    <a:p>
                      <a:pPr algn="l" fontAlgn="ctr"/>
                      <a:r>
                        <a:rPr lang="en-GB" sz="1600" b="0" i="0" u="none" strike="noStrike">
                          <a:solidFill>
                            <a:srgbClr val="4C4D4F"/>
                          </a:solidFill>
                          <a:effectLst/>
                          <a:latin typeface="Calibri" panose="020F0502020204030204" pitchFamily="34" charset="0"/>
                        </a:rPr>
                        <a:t>P 5 : SOCIAL POLICY AND INTEGRATED SERVICE DELIVERY</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1" i="0" u="none" strike="noStrike">
                          <a:solidFill>
                            <a:srgbClr val="FFFFFF"/>
                          </a:solidFill>
                          <a:effectLst/>
                          <a:latin typeface="Calibri" panose="020F0502020204030204" pitchFamily="34" charset="0"/>
                        </a:rPr>
                        <a:t>           353 935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0" i="0" u="none" strike="noStrike">
                          <a:solidFill>
                            <a:srgbClr val="4C4D4F"/>
                          </a:solidFill>
                          <a:effectLst/>
                          <a:latin typeface="Calibri" panose="020F0502020204030204" pitchFamily="34" charset="0"/>
                        </a:rPr>
                        <a:t>           359 632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1.61%</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           358 860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-0.21%</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           374 971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600" b="0" i="0" u="none" strike="noStrike">
                          <a:solidFill>
                            <a:srgbClr val="4C4D4F"/>
                          </a:solidFill>
                          <a:effectLst/>
                          <a:latin typeface="Calibri" panose="020F0502020204030204" pitchFamily="34" charset="0"/>
                        </a:rPr>
                        <a:t>4.49%</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1610495167"/>
                  </a:ext>
                </a:extLst>
              </a:tr>
              <a:tr h="569924">
                <a:tc>
                  <a:txBody>
                    <a:bodyPr/>
                    <a:lstStyle/>
                    <a:p>
                      <a:pPr algn="l" fontAlgn="ctr"/>
                      <a:r>
                        <a:rPr lang="en-ZA" sz="1600" b="1" i="0" u="none" strike="noStrike">
                          <a:solidFill>
                            <a:srgbClr val="FFFFFF"/>
                          </a:solidFill>
                          <a:effectLst/>
                          <a:latin typeface="Calibri" panose="020F0502020204030204" pitchFamily="34" charset="0"/>
                        </a:rPr>
                        <a:t>TOTAL</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1" i="0" u="none" strike="noStrike">
                          <a:solidFill>
                            <a:srgbClr val="FFFFFF"/>
                          </a:solidFill>
                          <a:effectLst/>
                          <a:latin typeface="Calibri" panose="020F0502020204030204" pitchFamily="34" charset="0"/>
                        </a:rPr>
                        <a:t>   204 160 242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1" i="0" u="none" strike="noStrike">
                          <a:solidFill>
                            <a:srgbClr val="FFFFFF"/>
                          </a:solidFill>
                          <a:effectLst/>
                          <a:latin typeface="Calibri" panose="020F0502020204030204" pitchFamily="34" charset="0"/>
                        </a:rPr>
                        <a:t>   257 001 361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1" i="0" u="none" strike="noStrike">
                          <a:solidFill>
                            <a:srgbClr val="FFFFFF"/>
                          </a:solidFill>
                          <a:effectLst/>
                          <a:latin typeface="Calibri" panose="020F0502020204030204" pitchFamily="34" charset="0"/>
                        </a:rPr>
                        <a:t>25.88%</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1" i="0" u="none" strike="noStrike">
                          <a:solidFill>
                            <a:srgbClr val="FFFFFF"/>
                          </a:solidFill>
                          <a:effectLst/>
                          <a:latin typeface="Calibri" panose="020F0502020204030204" pitchFamily="34" charset="0"/>
                        </a:rPr>
                        <a:t>   221 041 972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1" i="0" u="none" strike="noStrike">
                          <a:solidFill>
                            <a:srgbClr val="FFFFFF"/>
                          </a:solidFill>
                          <a:effectLst/>
                          <a:latin typeface="Calibri" panose="020F0502020204030204" pitchFamily="34" charset="0"/>
                        </a:rPr>
                        <a:t>-13.99%</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1" i="0" u="none" strike="noStrike">
                          <a:solidFill>
                            <a:srgbClr val="FFFFFF"/>
                          </a:solidFill>
                          <a:effectLst/>
                          <a:latin typeface="Calibri" panose="020F0502020204030204" pitchFamily="34" charset="0"/>
                        </a:rPr>
                        <a:t>   232 974 986 </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600" b="1" i="0" u="none" strike="noStrike" dirty="0">
                          <a:solidFill>
                            <a:srgbClr val="FFFFFF"/>
                          </a:solidFill>
                          <a:effectLst/>
                          <a:latin typeface="Calibri" panose="020F0502020204030204" pitchFamily="34" charset="0"/>
                        </a:rPr>
                        <a:t>5.40%</a:t>
                      </a:r>
                    </a:p>
                  </a:txBody>
                  <a:tcPr marL="6350" marR="6350" marT="6350"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extLst>
                  <a:ext uri="{0D108BD9-81ED-4DB2-BD59-A6C34878D82A}">
                    <a16:rowId xmlns:a16="http://schemas.microsoft.com/office/drawing/2014/main" val="2330503587"/>
                  </a:ext>
                </a:extLst>
              </a:tr>
            </a:tbl>
          </a:graphicData>
        </a:graphic>
      </p:graphicFrame>
      <p:sp>
        <p:nvSpPr>
          <p:cNvPr id="5" name="Slide Number Placeholder 4"/>
          <p:cNvSpPr txBox="1">
            <a:spLocks/>
          </p:cNvSpPr>
          <p:nvPr/>
        </p:nvSpPr>
        <p:spPr>
          <a:xfrm>
            <a:off x="4917281" y="6194885"/>
            <a:ext cx="2357438" cy="41751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b="1" dirty="0"/>
              <a:t>41</a:t>
            </a:r>
          </a:p>
        </p:txBody>
      </p:sp>
    </p:spTree>
    <p:extLst>
      <p:ext uri="{BB962C8B-B14F-4D97-AF65-F5344CB8AC3E}">
        <p14:creationId xmlns:p14="http://schemas.microsoft.com/office/powerpoint/2010/main" val="3185420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ChangeArrowheads="1"/>
          </p:cNvSpPr>
          <p:nvPr/>
        </p:nvSpPr>
        <p:spPr bwMode="auto">
          <a:xfrm>
            <a:off x="1852246" y="205962"/>
            <a:ext cx="8785225" cy="523220"/>
          </a:xfrm>
          <a:prstGeom prst="rect">
            <a:avLst/>
          </a:prstGeom>
          <a:solidFill>
            <a:schemeClr val="accent2"/>
          </a:solidFill>
          <a:ln>
            <a:noFill/>
          </a:ln>
        </p:spPr>
        <p:txBody>
          <a:bodyPr anchor="b">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dirty="0">
                <a:latin typeface="Arial Black" panose="020B0A04020102020204" pitchFamily="34" charset="0"/>
              </a:rPr>
              <a:t>Allocation Per Economic Classification</a:t>
            </a:r>
          </a:p>
        </p:txBody>
      </p:sp>
      <p:graphicFrame>
        <p:nvGraphicFramePr>
          <p:cNvPr id="2" name="Table 1">
            <a:extLst>
              <a:ext uri="{FF2B5EF4-FFF2-40B4-BE49-F238E27FC236}">
                <a16:creationId xmlns:a16="http://schemas.microsoft.com/office/drawing/2014/main" id="{5FB34A7D-71A7-4E06-B369-5539E0B83779}"/>
              </a:ext>
            </a:extLst>
          </p:cNvPr>
          <p:cNvGraphicFramePr>
            <a:graphicFrameLocks noGrp="1"/>
          </p:cNvGraphicFramePr>
          <p:nvPr>
            <p:extLst>
              <p:ext uri="{D42A27DB-BD31-4B8C-83A1-F6EECF244321}">
                <p14:modId xmlns:p14="http://schemas.microsoft.com/office/powerpoint/2010/main" val="2279964612"/>
              </p:ext>
            </p:extLst>
          </p:nvPr>
        </p:nvGraphicFramePr>
        <p:xfrm>
          <a:off x="127591" y="779711"/>
          <a:ext cx="11908462" cy="5255477"/>
        </p:xfrm>
        <a:graphic>
          <a:graphicData uri="http://schemas.openxmlformats.org/drawingml/2006/table">
            <a:tbl>
              <a:tblPr/>
              <a:tblGrid>
                <a:gridCol w="3449949">
                  <a:extLst>
                    <a:ext uri="{9D8B030D-6E8A-4147-A177-3AD203B41FA5}">
                      <a16:colId xmlns:a16="http://schemas.microsoft.com/office/drawing/2014/main" val="3677231992"/>
                    </a:ext>
                  </a:extLst>
                </a:gridCol>
                <a:gridCol w="1208359">
                  <a:extLst>
                    <a:ext uri="{9D8B030D-6E8A-4147-A177-3AD203B41FA5}">
                      <a16:colId xmlns:a16="http://schemas.microsoft.com/office/drawing/2014/main" val="242147113"/>
                    </a:ext>
                  </a:extLst>
                </a:gridCol>
                <a:gridCol w="1208359">
                  <a:extLst>
                    <a:ext uri="{9D8B030D-6E8A-4147-A177-3AD203B41FA5}">
                      <a16:colId xmlns:a16="http://schemas.microsoft.com/office/drawing/2014/main" val="4243219126"/>
                    </a:ext>
                  </a:extLst>
                </a:gridCol>
                <a:gridCol w="1208359">
                  <a:extLst>
                    <a:ext uri="{9D8B030D-6E8A-4147-A177-3AD203B41FA5}">
                      <a16:colId xmlns:a16="http://schemas.microsoft.com/office/drawing/2014/main" val="1686687594"/>
                    </a:ext>
                  </a:extLst>
                </a:gridCol>
                <a:gridCol w="1208359">
                  <a:extLst>
                    <a:ext uri="{9D8B030D-6E8A-4147-A177-3AD203B41FA5}">
                      <a16:colId xmlns:a16="http://schemas.microsoft.com/office/drawing/2014/main" val="2181665145"/>
                    </a:ext>
                  </a:extLst>
                </a:gridCol>
                <a:gridCol w="1208359">
                  <a:extLst>
                    <a:ext uri="{9D8B030D-6E8A-4147-A177-3AD203B41FA5}">
                      <a16:colId xmlns:a16="http://schemas.microsoft.com/office/drawing/2014/main" val="764136614"/>
                    </a:ext>
                  </a:extLst>
                </a:gridCol>
                <a:gridCol w="1208359">
                  <a:extLst>
                    <a:ext uri="{9D8B030D-6E8A-4147-A177-3AD203B41FA5}">
                      <a16:colId xmlns:a16="http://schemas.microsoft.com/office/drawing/2014/main" val="1605494592"/>
                    </a:ext>
                  </a:extLst>
                </a:gridCol>
                <a:gridCol w="1208359">
                  <a:extLst>
                    <a:ext uri="{9D8B030D-6E8A-4147-A177-3AD203B41FA5}">
                      <a16:colId xmlns:a16="http://schemas.microsoft.com/office/drawing/2014/main" val="288423290"/>
                    </a:ext>
                  </a:extLst>
                </a:gridCol>
              </a:tblGrid>
              <a:tr h="228499">
                <a:tc gridSpan="8">
                  <a:txBody>
                    <a:bodyPr/>
                    <a:lstStyle/>
                    <a:p>
                      <a:pPr algn="ctr" fontAlgn="ctr"/>
                      <a:r>
                        <a:rPr lang="en-ZA" sz="1400" b="1" i="0" u="none" strike="noStrike">
                          <a:solidFill>
                            <a:srgbClr val="4C4D4F"/>
                          </a:solidFill>
                          <a:effectLst/>
                          <a:latin typeface="Calibri" panose="020F0502020204030204" pitchFamily="34" charset="0"/>
                        </a:rPr>
                        <a:t>SUMMARY : SOCIAL DEVELOPMENT</a:t>
                      </a:r>
                    </a:p>
                  </a:txBody>
                  <a:tcPr marL="5345" marR="5345" marT="5345" marB="0" anchor="ctr">
                    <a:lnL w="12700" cap="flat" cmpd="sng" algn="ctr">
                      <a:solidFill>
                        <a:srgbClr val="4C4D4F"/>
                      </a:solidFill>
                      <a:prstDash val="solid"/>
                      <a:round/>
                      <a:headEnd type="none" w="med" len="med"/>
                      <a:tailEnd type="none" w="med" len="med"/>
                    </a:lnL>
                    <a:lnR>
                      <a:noFill/>
                    </a:lnR>
                    <a:lnT>
                      <a:noFill/>
                    </a:lnT>
                    <a:lnB w="12700" cap="flat" cmpd="sng" algn="ctr">
                      <a:solidFill>
                        <a:srgbClr val="4C4D4F"/>
                      </a:solidFill>
                      <a:prstDash val="solid"/>
                      <a:round/>
                      <a:headEnd type="none" w="med" len="med"/>
                      <a:tailEnd type="none" w="med" len="med"/>
                    </a:lnB>
                    <a:solidFill>
                      <a:srgbClr val="DEC26A"/>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014963400"/>
                  </a:ext>
                </a:extLst>
              </a:tr>
              <a:tr h="228499">
                <a:tc rowSpan="2">
                  <a:txBody>
                    <a:bodyPr/>
                    <a:lstStyle/>
                    <a:p>
                      <a:pPr algn="l" fontAlgn="ctr"/>
                      <a:r>
                        <a:rPr lang="en-ZA" sz="1400" b="1" i="0" u="none" strike="noStrike">
                          <a:solidFill>
                            <a:srgbClr val="FFFFFF"/>
                          </a:solidFill>
                          <a:effectLst/>
                          <a:latin typeface="Calibri" panose="020F0502020204030204" pitchFamily="34" charset="0"/>
                        </a:rPr>
                        <a:t>SUB PROGRAMMES</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a:txBody>
                    <a:bodyPr/>
                    <a:lstStyle/>
                    <a:p>
                      <a:pPr algn="l" fontAlgn="ctr"/>
                      <a:r>
                        <a:rPr lang="en-ZA" sz="1400" b="1" i="0" u="none" strike="noStrike">
                          <a:solidFill>
                            <a:srgbClr val="FFFFFF"/>
                          </a:solidFill>
                          <a:effectLst/>
                          <a:latin typeface="Calibri" panose="020F0502020204030204" pitchFamily="34" charset="0"/>
                        </a:rPr>
                        <a:t>2021/22</a:t>
                      </a:r>
                    </a:p>
                  </a:txBody>
                  <a:tcPr marL="160338" marR="5345" marT="5345" marB="0" anchor="ctr">
                    <a:lnL w="12700" cap="flat" cmpd="sng" algn="ctr">
                      <a:solidFill>
                        <a:srgbClr val="4C4D4F"/>
                      </a:solidFill>
                      <a:prstDash val="solid"/>
                      <a:round/>
                      <a:headEnd type="none" w="med" len="med"/>
                      <a:tailEnd type="none" w="med" len="med"/>
                    </a:lnL>
                    <a:lnR w="12700" cap="flat" cmpd="sng" algn="ctr">
                      <a:solidFill>
                        <a:srgbClr val="DEC26A"/>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solidFill>
                      <a:srgbClr val="A05A09"/>
                    </a:solidFill>
                  </a:tcPr>
                </a:tc>
                <a:tc gridSpan="2">
                  <a:txBody>
                    <a:bodyPr/>
                    <a:lstStyle/>
                    <a:p>
                      <a:pPr algn="ctr" fontAlgn="ctr"/>
                      <a:r>
                        <a:rPr lang="en-ZA" sz="1400" b="1" i="0" u="none" strike="noStrike">
                          <a:solidFill>
                            <a:srgbClr val="FFFFFF"/>
                          </a:solidFill>
                          <a:effectLst/>
                          <a:latin typeface="Calibri" panose="020F0502020204030204" pitchFamily="34" charset="0"/>
                        </a:rPr>
                        <a:t>2022/23</a:t>
                      </a:r>
                    </a:p>
                  </a:txBody>
                  <a:tcPr marL="5345" marR="5345" marT="5345" marB="0" anchor="ctr">
                    <a:lnL w="12700" cap="flat" cmpd="sng" algn="ctr">
                      <a:solidFill>
                        <a:srgbClr val="DEC26A"/>
                      </a:solidFill>
                      <a:prstDash val="solid"/>
                      <a:round/>
                      <a:headEnd type="none" w="med" len="med"/>
                      <a:tailEnd type="none" w="med" len="med"/>
                    </a:lnL>
                    <a:lnR>
                      <a:noFill/>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hMerge="1">
                  <a:txBody>
                    <a:bodyPr/>
                    <a:lstStyle/>
                    <a:p>
                      <a:endParaRPr lang="en-ZA"/>
                    </a:p>
                  </a:txBody>
                  <a:tcPr/>
                </a:tc>
                <a:tc gridSpan="2">
                  <a:txBody>
                    <a:bodyPr/>
                    <a:lstStyle/>
                    <a:p>
                      <a:pPr algn="ctr" fontAlgn="ctr"/>
                      <a:r>
                        <a:rPr lang="en-ZA" sz="1400" b="1" i="0" u="none" strike="noStrike">
                          <a:solidFill>
                            <a:srgbClr val="FFFFFF"/>
                          </a:solidFill>
                          <a:effectLst/>
                          <a:latin typeface="Calibri" panose="020F0502020204030204" pitchFamily="34" charset="0"/>
                        </a:rPr>
                        <a:t>2023/24</a:t>
                      </a:r>
                    </a:p>
                  </a:txBody>
                  <a:tcPr marL="5345" marR="5345" marT="5345" marB="0" anchor="ctr">
                    <a:lnL>
                      <a:noFill/>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hMerge="1">
                  <a:txBody>
                    <a:bodyPr/>
                    <a:lstStyle/>
                    <a:p>
                      <a:endParaRPr lang="en-ZA"/>
                    </a:p>
                  </a:txBody>
                  <a:tcPr/>
                </a:tc>
                <a:tc gridSpan="2">
                  <a:txBody>
                    <a:bodyPr/>
                    <a:lstStyle/>
                    <a:p>
                      <a:pPr algn="ctr" fontAlgn="ctr"/>
                      <a:r>
                        <a:rPr lang="en-ZA" sz="1400" b="1" i="0" u="none" strike="noStrike">
                          <a:solidFill>
                            <a:srgbClr val="FFFFFF"/>
                          </a:solidFill>
                          <a:effectLst/>
                          <a:latin typeface="Calibri" panose="020F0502020204030204" pitchFamily="34" charset="0"/>
                        </a:rPr>
                        <a:t>2024/25</a:t>
                      </a:r>
                    </a:p>
                  </a:txBody>
                  <a:tcPr marL="5345" marR="5345" marT="5345" marB="0" anchor="ctr">
                    <a:lnL w="12700" cap="flat" cmpd="sng" algn="ctr">
                      <a:solidFill>
                        <a:srgbClr val="4C4D4F"/>
                      </a:solidFill>
                      <a:prstDash val="solid"/>
                      <a:round/>
                      <a:headEnd type="none" w="med" len="med"/>
                      <a:tailEnd type="none" w="med" len="med"/>
                    </a:lnL>
                    <a:lnR>
                      <a:noFill/>
                    </a:lnR>
                    <a:lnT>
                      <a:noFill/>
                    </a:lnT>
                    <a:lnB>
                      <a:noFill/>
                    </a:lnB>
                    <a:solidFill>
                      <a:srgbClr val="A05A09"/>
                    </a:solidFill>
                  </a:tcPr>
                </a:tc>
                <a:tc hMerge="1">
                  <a:txBody>
                    <a:bodyPr/>
                    <a:lstStyle/>
                    <a:p>
                      <a:endParaRPr lang="en-ZA"/>
                    </a:p>
                  </a:txBody>
                  <a:tcPr/>
                </a:tc>
                <a:extLst>
                  <a:ext uri="{0D108BD9-81ED-4DB2-BD59-A6C34878D82A}">
                    <a16:rowId xmlns:a16="http://schemas.microsoft.com/office/drawing/2014/main" val="2399118922"/>
                  </a:ext>
                </a:extLst>
              </a:tr>
              <a:tr h="228499">
                <a:tc vMerge="1">
                  <a:txBody>
                    <a:bodyPr/>
                    <a:lstStyle/>
                    <a:p>
                      <a:endParaRPr lang="en-ZA"/>
                    </a:p>
                  </a:txBody>
                  <a:tcPr/>
                </a:tc>
                <a:tc>
                  <a:txBody>
                    <a:bodyPr/>
                    <a:lstStyle/>
                    <a:p>
                      <a:pPr algn="l" fontAlgn="ctr"/>
                      <a:r>
                        <a:rPr lang="en-ZA" sz="1400" b="1" i="0" u="none" strike="noStrike">
                          <a:solidFill>
                            <a:srgbClr val="FFFFFF"/>
                          </a:solidFill>
                          <a:effectLst/>
                          <a:latin typeface="Calibri" panose="020F0502020204030204" pitchFamily="34" charset="0"/>
                        </a:rPr>
                        <a:t>Budget</a:t>
                      </a:r>
                    </a:p>
                  </a:txBody>
                  <a:tcPr marL="160338"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gridSpan="6">
                  <a:txBody>
                    <a:bodyPr/>
                    <a:lstStyle/>
                    <a:p>
                      <a:pPr algn="ctr" fontAlgn="ctr"/>
                      <a:r>
                        <a:rPr lang="en-ZA" sz="1400" b="1" i="0" u="none" strike="noStrike">
                          <a:solidFill>
                            <a:srgbClr val="4C4D4F"/>
                          </a:solidFill>
                          <a:effectLst/>
                          <a:latin typeface="Calibri" panose="020F0502020204030204" pitchFamily="34" charset="0"/>
                        </a:rPr>
                        <a:t>MTEF</a:t>
                      </a:r>
                    </a:p>
                  </a:txBody>
                  <a:tcPr marL="5345" marR="5345" marT="5345" marB="0" anchor="ctr">
                    <a:lnL w="12700" cap="flat" cmpd="sng" algn="ctr">
                      <a:solidFill>
                        <a:srgbClr val="4C4D4F"/>
                      </a:solidFill>
                      <a:prstDash val="solid"/>
                      <a:round/>
                      <a:headEnd type="none" w="med" len="med"/>
                      <a:tailEnd type="none" w="med" len="med"/>
                    </a:lnL>
                    <a:lnR>
                      <a:noFill/>
                    </a:lnR>
                    <a:lnT w="12700" cap="flat" cmpd="sng" algn="ctr">
                      <a:solidFill>
                        <a:srgbClr val="4C4D4F"/>
                      </a:solidFill>
                      <a:prstDash val="solid"/>
                      <a:round/>
                      <a:headEnd type="none" w="med" len="med"/>
                      <a:tailEnd type="none" w="med" len="med"/>
                    </a:lnT>
                    <a:lnB>
                      <a:noFill/>
                    </a:lnB>
                    <a:solidFill>
                      <a:srgbClr val="DEC26A"/>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516521401"/>
                  </a:ext>
                </a:extLst>
              </a:tr>
              <a:tr h="228499">
                <a:tc>
                  <a:txBody>
                    <a:bodyPr/>
                    <a:lstStyle/>
                    <a:p>
                      <a:pPr algn="l" fontAlgn="ctr"/>
                      <a:r>
                        <a:rPr lang="en-ZA" sz="1400" b="1" i="0" u="none" strike="noStrike">
                          <a:solidFill>
                            <a:srgbClr val="FFFFFF"/>
                          </a:solidFill>
                          <a:effectLst/>
                          <a:latin typeface="Calibri" panose="020F0502020204030204" pitchFamily="34" charset="0"/>
                        </a:rPr>
                        <a:t>ECONOMIC CLASSIFICATION</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a:noFill/>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224856765"/>
                  </a:ext>
                </a:extLst>
              </a:tr>
              <a:tr h="228499">
                <a:tc>
                  <a:txBody>
                    <a:bodyPr/>
                    <a:lstStyle/>
                    <a:p>
                      <a:pPr algn="l" fontAlgn="ctr"/>
                      <a:r>
                        <a:rPr lang="en-ZA" sz="1400" b="1" i="0" u="none" strike="noStrike">
                          <a:solidFill>
                            <a:srgbClr val="4C4D4F"/>
                          </a:solidFill>
                          <a:effectLst/>
                          <a:latin typeface="Calibri" panose="020F0502020204030204" pitchFamily="34" charset="0"/>
                        </a:rPr>
                        <a:t>Current payments</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910 876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1" i="0" u="none" strike="noStrike">
                          <a:solidFill>
                            <a:srgbClr val="4C4D4F"/>
                          </a:solidFill>
                          <a:effectLst/>
                          <a:latin typeface="Calibri" panose="020F0502020204030204" pitchFamily="34" charset="0"/>
                        </a:rPr>
                        <a:t>           922 791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1.31%</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913 733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-0.98%</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954 765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4.49%</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3363033298"/>
                  </a:ext>
                </a:extLst>
              </a:tr>
              <a:tr h="228499">
                <a:tc>
                  <a:txBody>
                    <a:bodyPr/>
                    <a:lstStyle/>
                    <a:p>
                      <a:pPr algn="l" fontAlgn="ctr"/>
                      <a:r>
                        <a:rPr lang="en-ZA" sz="1400" b="0" i="0" u="none" strike="noStrike">
                          <a:solidFill>
                            <a:srgbClr val="4C4D4F"/>
                          </a:solidFill>
                          <a:effectLst/>
                          <a:latin typeface="Calibri" panose="020F0502020204030204" pitchFamily="34" charset="0"/>
                        </a:rPr>
                        <a:t>Compensation of employees</a:t>
                      </a:r>
                    </a:p>
                  </a:txBody>
                  <a:tcPr marL="160338"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505 318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0" i="0" u="none" strike="noStrike">
                          <a:solidFill>
                            <a:srgbClr val="4C4D4F"/>
                          </a:solidFill>
                          <a:effectLst/>
                          <a:latin typeface="Calibri" panose="020F0502020204030204" pitchFamily="34" charset="0"/>
                        </a:rPr>
                        <a:t>           507 294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0.39%</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498 009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-1.83%</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520 374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4.49%</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3560234560"/>
                  </a:ext>
                </a:extLst>
              </a:tr>
              <a:tr h="228499">
                <a:tc>
                  <a:txBody>
                    <a:bodyPr/>
                    <a:lstStyle/>
                    <a:p>
                      <a:pPr algn="l" fontAlgn="ctr"/>
                      <a:r>
                        <a:rPr lang="en-ZA" sz="1400" b="0" i="0" u="none" strike="noStrike">
                          <a:solidFill>
                            <a:srgbClr val="4C4D4F"/>
                          </a:solidFill>
                          <a:effectLst/>
                          <a:latin typeface="Calibri" panose="020F0502020204030204" pitchFamily="34" charset="0"/>
                        </a:rPr>
                        <a:t>Goods and services</a:t>
                      </a:r>
                    </a:p>
                  </a:txBody>
                  <a:tcPr marL="160338"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405 558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0" i="0" u="none" strike="noStrike">
                          <a:solidFill>
                            <a:srgbClr val="4C4D4F"/>
                          </a:solidFill>
                          <a:effectLst/>
                          <a:latin typeface="Calibri" panose="020F0502020204030204" pitchFamily="34" charset="0"/>
                        </a:rPr>
                        <a:t>           415 497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2.45%</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415 724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0.05%</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434 391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4.49%</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1973579388"/>
                  </a:ext>
                </a:extLst>
              </a:tr>
              <a:tr h="228499">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68741750"/>
                  </a:ext>
                </a:extLst>
              </a:tr>
              <a:tr h="228499">
                <a:tc>
                  <a:txBody>
                    <a:bodyPr/>
                    <a:lstStyle/>
                    <a:p>
                      <a:pPr algn="l" fontAlgn="ctr"/>
                      <a:r>
                        <a:rPr lang="en-ZA" sz="1400" b="1" i="0" u="none" strike="noStrike">
                          <a:solidFill>
                            <a:srgbClr val="4C4D4F"/>
                          </a:solidFill>
                          <a:effectLst/>
                          <a:latin typeface="Calibri" panose="020F0502020204030204" pitchFamily="34" charset="0"/>
                        </a:rPr>
                        <a:t>Transfers and subsidies</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203 236 890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256 065 389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25.99%</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220 114 475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-14.04%</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232 005 841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5.40%</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1645020966"/>
                  </a:ext>
                </a:extLst>
              </a:tr>
              <a:tr h="228499">
                <a:tc>
                  <a:txBody>
                    <a:bodyPr/>
                    <a:lstStyle/>
                    <a:p>
                      <a:pPr algn="l" fontAlgn="ctr"/>
                      <a:r>
                        <a:rPr lang="en-ZA" sz="1400" b="0" i="0" u="none" strike="noStrike">
                          <a:solidFill>
                            <a:srgbClr val="4C4D4F"/>
                          </a:solidFill>
                          <a:effectLst/>
                          <a:latin typeface="Calibri" panose="020F0502020204030204" pitchFamily="34" charset="0"/>
                        </a:rPr>
                        <a:t>Provinces and municipalities</a:t>
                      </a:r>
                    </a:p>
                  </a:txBody>
                  <a:tcPr marL="80169"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1" i="0" u="none" strike="noStrike" dirty="0">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3965650026"/>
                  </a:ext>
                </a:extLst>
              </a:tr>
              <a:tr h="228499">
                <a:tc>
                  <a:txBody>
                    <a:bodyPr/>
                    <a:lstStyle/>
                    <a:p>
                      <a:pPr algn="l" fontAlgn="ctr"/>
                      <a:r>
                        <a:rPr lang="en-ZA" sz="1400" b="0" i="0" u="none" strike="noStrike">
                          <a:solidFill>
                            <a:srgbClr val="4C4D4F"/>
                          </a:solidFill>
                          <a:effectLst/>
                          <a:latin typeface="Calibri" panose="020F0502020204030204" pitchFamily="34" charset="0"/>
                        </a:rPr>
                        <a:t>Depart agencies and accounts</a:t>
                      </a:r>
                    </a:p>
                  </a:txBody>
                  <a:tcPr marL="80169"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7 681 646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0" i="0" u="none" strike="noStrike">
                          <a:solidFill>
                            <a:srgbClr val="4C4D4F"/>
                          </a:solidFill>
                          <a:effectLst/>
                          <a:latin typeface="Calibri" panose="020F0502020204030204" pitchFamily="34" charset="0"/>
                        </a:rPr>
                        <a:t>       7 720 383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0.50%</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7 792 205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0.93%</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8 142 148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4.49%</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739748374"/>
                  </a:ext>
                </a:extLst>
              </a:tr>
              <a:tr h="228499">
                <a:tc>
                  <a:txBody>
                    <a:bodyPr/>
                    <a:lstStyle/>
                    <a:p>
                      <a:pPr algn="l" fontAlgn="ctr"/>
                      <a:r>
                        <a:rPr lang="en-GB" sz="1400" b="0" i="0" u="none" strike="noStrike">
                          <a:solidFill>
                            <a:srgbClr val="4C4D4F"/>
                          </a:solidFill>
                          <a:effectLst/>
                          <a:latin typeface="Calibri" panose="020F0502020204030204" pitchFamily="34" charset="0"/>
                        </a:rPr>
                        <a:t>Foreign governments and inter org</a:t>
                      </a:r>
                    </a:p>
                  </a:txBody>
                  <a:tcPr marL="80169"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7 415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0" i="0" u="none" strike="noStrike">
                          <a:solidFill>
                            <a:srgbClr val="4C4D4F"/>
                          </a:solidFill>
                          <a:effectLst/>
                          <a:latin typeface="Calibri" panose="020F0502020204030204" pitchFamily="34" charset="0"/>
                        </a:rPr>
                        <a:t>               4 697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-36.66%</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4 714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0.36%</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4 925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4.48%</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1377236823"/>
                  </a:ext>
                </a:extLst>
              </a:tr>
              <a:tr h="228499">
                <a:tc>
                  <a:txBody>
                    <a:bodyPr/>
                    <a:lstStyle/>
                    <a:p>
                      <a:pPr algn="l" fontAlgn="ctr"/>
                      <a:r>
                        <a:rPr lang="en-ZA" sz="1400" b="0" i="0" u="none" strike="noStrike">
                          <a:solidFill>
                            <a:srgbClr val="4C4D4F"/>
                          </a:solidFill>
                          <a:effectLst/>
                          <a:latin typeface="Calibri" panose="020F0502020204030204" pitchFamily="34" charset="0"/>
                        </a:rPr>
                        <a:t>Higher education institutions</a:t>
                      </a:r>
                    </a:p>
                  </a:txBody>
                  <a:tcPr marL="80169"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0" i="0" u="none" strike="noStrike">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2483208490"/>
                  </a:ext>
                </a:extLst>
              </a:tr>
              <a:tr h="228499">
                <a:tc>
                  <a:txBody>
                    <a:bodyPr/>
                    <a:lstStyle/>
                    <a:p>
                      <a:pPr algn="l" fontAlgn="ctr"/>
                      <a:r>
                        <a:rPr lang="en-ZA" sz="1400" b="0" i="0" u="none" strike="noStrike">
                          <a:solidFill>
                            <a:srgbClr val="4C4D4F"/>
                          </a:solidFill>
                          <a:effectLst/>
                          <a:latin typeface="Calibri" panose="020F0502020204030204" pitchFamily="34" charset="0"/>
                        </a:rPr>
                        <a:t>Non-profit institutions</a:t>
                      </a:r>
                    </a:p>
                  </a:txBody>
                  <a:tcPr marL="80169"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29 726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0" i="0" u="none" strike="noStrike">
                          <a:solidFill>
                            <a:srgbClr val="4C4D4F"/>
                          </a:solidFill>
                          <a:effectLst/>
                          <a:latin typeface="Calibri" panose="020F0502020204030204" pitchFamily="34" charset="0"/>
                        </a:rPr>
                        <a:t>             43 965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47.90%</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45 479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3.44%</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47 523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4.49%</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1190449815"/>
                  </a:ext>
                </a:extLst>
              </a:tr>
              <a:tr h="228499">
                <a:tc>
                  <a:txBody>
                    <a:bodyPr/>
                    <a:lstStyle/>
                    <a:p>
                      <a:pPr algn="l" fontAlgn="ctr"/>
                      <a:r>
                        <a:rPr lang="en-ZA" sz="1400" b="0" i="0" u="none" strike="noStrike">
                          <a:solidFill>
                            <a:srgbClr val="4C4D4F"/>
                          </a:solidFill>
                          <a:effectLst/>
                          <a:latin typeface="Calibri" panose="020F0502020204030204" pitchFamily="34" charset="0"/>
                        </a:rPr>
                        <a:t>Households</a:t>
                      </a:r>
                    </a:p>
                  </a:txBody>
                  <a:tcPr marL="80169"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195 518 103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0" i="0" u="none" strike="noStrike">
                          <a:solidFill>
                            <a:srgbClr val="4C4D4F"/>
                          </a:solidFill>
                          <a:effectLst/>
                          <a:latin typeface="Calibri" panose="020F0502020204030204" pitchFamily="34" charset="0"/>
                        </a:rPr>
                        <a:t>   248 296 344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26.99%</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212 272 077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-14.51%</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223 811 245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5.44%</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1907232710"/>
                  </a:ext>
                </a:extLst>
              </a:tr>
              <a:tr h="228499">
                <a:tc>
                  <a:txBody>
                    <a:bodyPr/>
                    <a:lstStyle/>
                    <a:p>
                      <a:pPr algn="l" fontAlgn="ctr"/>
                      <a:r>
                        <a:rPr lang="en-ZA" sz="1400" b="0" i="0" u="none" strike="noStrike">
                          <a:solidFill>
                            <a:srgbClr val="4C4D4F"/>
                          </a:solidFill>
                          <a:effectLst/>
                          <a:latin typeface="Calibri" panose="020F0502020204030204" pitchFamily="34" charset="0"/>
                        </a:rPr>
                        <a:t> </a:t>
                      </a:r>
                    </a:p>
                  </a:txBody>
                  <a:tcPr marL="80169"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0"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2485816174"/>
                  </a:ext>
                </a:extLst>
              </a:tr>
              <a:tr h="228499">
                <a:tc>
                  <a:txBody>
                    <a:bodyPr/>
                    <a:lstStyle/>
                    <a:p>
                      <a:pPr algn="l" fontAlgn="ctr"/>
                      <a:r>
                        <a:rPr lang="en-ZA" sz="1400" b="1" i="0" u="none" strike="noStrike">
                          <a:solidFill>
                            <a:srgbClr val="4C4D4F"/>
                          </a:solidFill>
                          <a:effectLst/>
                          <a:latin typeface="Calibri" panose="020F0502020204030204" pitchFamily="34" charset="0"/>
                        </a:rPr>
                        <a:t>Payments for capital assets</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12 476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1" i="0" u="none" strike="noStrike">
                          <a:solidFill>
                            <a:srgbClr val="4C4D4F"/>
                          </a:solidFill>
                          <a:effectLst/>
                          <a:latin typeface="Calibri" panose="020F0502020204030204" pitchFamily="34" charset="0"/>
                        </a:rPr>
                        <a:t>             13 181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5.65%</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13 764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4.42%</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14 380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4.48%</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1442893918"/>
                  </a:ext>
                </a:extLst>
              </a:tr>
              <a:tr h="228499">
                <a:tc>
                  <a:txBody>
                    <a:bodyPr/>
                    <a:lstStyle/>
                    <a:p>
                      <a:pPr algn="l" fontAlgn="ctr"/>
                      <a:r>
                        <a:rPr lang="en-GB" sz="1400" b="0" i="0" u="none" strike="noStrike">
                          <a:solidFill>
                            <a:srgbClr val="4C4D4F"/>
                          </a:solidFill>
                          <a:effectLst/>
                          <a:latin typeface="Calibri" panose="020F0502020204030204" pitchFamily="34" charset="0"/>
                        </a:rPr>
                        <a:t>Buildings and other fixed structures</a:t>
                      </a:r>
                    </a:p>
                  </a:txBody>
                  <a:tcPr marL="80169"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1" i="0" u="none" strike="noStrike" dirty="0">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2238833689"/>
                  </a:ext>
                </a:extLst>
              </a:tr>
              <a:tr h="228499">
                <a:tc>
                  <a:txBody>
                    <a:bodyPr/>
                    <a:lstStyle/>
                    <a:p>
                      <a:pPr algn="l" fontAlgn="ctr"/>
                      <a:r>
                        <a:rPr lang="en-ZA" sz="1400" b="0" i="0" u="none" strike="noStrike">
                          <a:solidFill>
                            <a:srgbClr val="4C4D4F"/>
                          </a:solidFill>
                          <a:effectLst/>
                          <a:latin typeface="Calibri" panose="020F0502020204030204" pitchFamily="34" charset="0"/>
                        </a:rPr>
                        <a:t>Machinery and equipment</a:t>
                      </a:r>
                    </a:p>
                  </a:txBody>
                  <a:tcPr marL="80169"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11 822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0" i="0" u="none" strike="noStrike">
                          <a:solidFill>
                            <a:srgbClr val="4C4D4F"/>
                          </a:solidFill>
                          <a:effectLst/>
                          <a:latin typeface="Calibri" panose="020F0502020204030204" pitchFamily="34" charset="0"/>
                        </a:rPr>
                        <a:t>             12 502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5.75%</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13 055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4.42%</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13 639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4.47%</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2290861006"/>
                  </a:ext>
                </a:extLst>
              </a:tr>
              <a:tr h="228499">
                <a:tc>
                  <a:txBody>
                    <a:bodyPr/>
                    <a:lstStyle/>
                    <a:p>
                      <a:pPr algn="l" fontAlgn="ctr"/>
                      <a:r>
                        <a:rPr lang="en-ZA" sz="1400" b="0" i="0" u="none" strike="noStrike">
                          <a:solidFill>
                            <a:srgbClr val="4C4D4F"/>
                          </a:solidFill>
                          <a:effectLst/>
                          <a:latin typeface="Calibri" panose="020F0502020204030204" pitchFamily="34" charset="0"/>
                        </a:rPr>
                        <a:t>Software/ intangible assets</a:t>
                      </a:r>
                    </a:p>
                  </a:txBody>
                  <a:tcPr marL="80169"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654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0" i="0" u="none" strike="noStrike">
                          <a:solidFill>
                            <a:srgbClr val="4C4D4F"/>
                          </a:solidFill>
                          <a:effectLst/>
                          <a:latin typeface="Calibri" panose="020F0502020204030204" pitchFamily="34" charset="0"/>
                        </a:rPr>
                        <a:t>                  679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3.82%</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709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4.42%</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                  741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0" i="0" u="none" strike="noStrike">
                          <a:solidFill>
                            <a:srgbClr val="4C4D4F"/>
                          </a:solidFill>
                          <a:effectLst/>
                          <a:latin typeface="Calibri" panose="020F0502020204030204" pitchFamily="34" charset="0"/>
                        </a:rPr>
                        <a:t>4.51%</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3620048044"/>
                  </a:ext>
                </a:extLst>
              </a:tr>
              <a:tr h="228499">
                <a:tc>
                  <a:txBody>
                    <a:bodyPr/>
                    <a:lstStyle/>
                    <a:p>
                      <a:pPr algn="l" fontAlgn="ctr"/>
                      <a:r>
                        <a:rPr lang="en-ZA" sz="1400" b="1" i="0" u="none" strike="noStrike">
                          <a:solidFill>
                            <a:srgbClr val="4C4D4F"/>
                          </a:solidFill>
                          <a:effectLst/>
                          <a:latin typeface="Calibri" panose="020F0502020204030204" pitchFamily="34" charset="0"/>
                        </a:rPr>
                        <a:t>Payments for financial assets</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FFFFF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r" fontAlgn="ctr"/>
                      <a:r>
                        <a:rPr lang="en-ZA" sz="1400" b="1" i="0" u="none" strike="noStrike">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r" fontAlgn="ctr"/>
                      <a:r>
                        <a:rPr lang="en-ZA" sz="1400" b="1" i="0" u="none" strike="noStrike">
                          <a:solidFill>
                            <a:srgbClr val="4C4D4F"/>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2449694909"/>
                  </a:ext>
                </a:extLst>
              </a:tr>
              <a:tr h="228499">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BC8148"/>
                    </a:solidFill>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tc>
                  <a:txBody>
                    <a:bodyPr/>
                    <a:lstStyle/>
                    <a:p>
                      <a:pPr algn="l" fontAlgn="ctr"/>
                      <a:r>
                        <a:rPr lang="en-ZA" sz="1400" b="0" i="0" u="none" strike="noStrike">
                          <a:solidFill>
                            <a:srgbClr val="000000"/>
                          </a:solidFill>
                          <a:effectLst/>
                          <a:latin typeface="Calibri" panose="020F0502020204030204" pitchFamily="34" charset="0"/>
                        </a:rPr>
                        <a:t>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tcPr>
                </a:tc>
                <a:extLst>
                  <a:ext uri="{0D108BD9-81ED-4DB2-BD59-A6C34878D82A}">
                    <a16:rowId xmlns:a16="http://schemas.microsoft.com/office/drawing/2014/main" val="2115923674"/>
                  </a:ext>
                </a:extLst>
              </a:tr>
              <a:tr h="228499">
                <a:tc>
                  <a:txBody>
                    <a:bodyPr/>
                    <a:lstStyle/>
                    <a:p>
                      <a:pPr algn="l" fontAlgn="ctr"/>
                      <a:r>
                        <a:rPr lang="en-ZA" sz="1400" b="1" i="0" u="none" strike="noStrike">
                          <a:solidFill>
                            <a:srgbClr val="FFFFFF"/>
                          </a:solidFill>
                          <a:effectLst/>
                          <a:latin typeface="Calibri" panose="020F0502020204030204" pitchFamily="34" charset="0"/>
                        </a:rPr>
                        <a:t>Grand Total</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a:txBody>
                    <a:bodyPr/>
                    <a:lstStyle/>
                    <a:p>
                      <a:pPr algn="r" fontAlgn="ctr"/>
                      <a:r>
                        <a:rPr lang="en-ZA" sz="1400" b="1" i="0" u="none" strike="noStrike">
                          <a:solidFill>
                            <a:srgbClr val="FFFFFF"/>
                          </a:solidFill>
                          <a:effectLst/>
                          <a:latin typeface="Calibri" panose="020F0502020204030204" pitchFamily="34" charset="0"/>
                        </a:rPr>
                        <a:t>   204 160 242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a:txBody>
                    <a:bodyPr/>
                    <a:lstStyle/>
                    <a:p>
                      <a:pPr algn="r" fontAlgn="ctr"/>
                      <a:r>
                        <a:rPr lang="en-ZA" sz="1400" b="1" i="0" u="none" strike="noStrike">
                          <a:solidFill>
                            <a:srgbClr val="FFFFFF"/>
                          </a:solidFill>
                          <a:effectLst/>
                          <a:latin typeface="Calibri" panose="020F0502020204030204" pitchFamily="34" charset="0"/>
                        </a:rPr>
                        <a:t>   257 001 361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a:txBody>
                    <a:bodyPr/>
                    <a:lstStyle/>
                    <a:p>
                      <a:pPr algn="r" fontAlgn="ctr"/>
                      <a:r>
                        <a:rPr lang="en-ZA" sz="1400" b="1" i="0" u="none" strike="noStrike">
                          <a:solidFill>
                            <a:srgbClr val="FFFFFF"/>
                          </a:solidFill>
                          <a:effectLst/>
                          <a:latin typeface="Calibri" panose="020F0502020204030204" pitchFamily="34" charset="0"/>
                        </a:rPr>
                        <a:t>25.88%</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a:txBody>
                    <a:bodyPr/>
                    <a:lstStyle/>
                    <a:p>
                      <a:pPr algn="r" fontAlgn="ctr"/>
                      <a:r>
                        <a:rPr lang="en-ZA" sz="1400" b="1" i="0" u="none" strike="noStrike">
                          <a:solidFill>
                            <a:srgbClr val="FFFFFF"/>
                          </a:solidFill>
                          <a:effectLst/>
                          <a:latin typeface="Calibri" panose="020F0502020204030204" pitchFamily="34" charset="0"/>
                        </a:rPr>
                        <a:t>   221 041 972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a:txBody>
                    <a:bodyPr/>
                    <a:lstStyle/>
                    <a:p>
                      <a:pPr algn="r" fontAlgn="ctr"/>
                      <a:r>
                        <a:rPr lang="en-ZA" sz="1400" b="1" i="0" u="none" strike="noStrike">
                          <a:solidFill>
                            <a:srgbClr val="FFFFFF"/>
                          </a:solidFill>
                          <a:effectLst/>
                          <a:latin typeface="Calibri" panose="020F0502020204030204" pitchFamily="34" charset="0"/>
                        </a:rPr>
                        <a:t>-13.99%</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a:txBody>
                    <a:bodyPr/>
                    <a:lstStyle/>
                    <a:p>
                      <a:pPr algn="r" fontAlgn="ctr"/>
                      <a:r>
                        <a:rPr lang="en-ZA" sz="1400" b="1" i="0" u="none" strike="noStrike">
                          <a:solidFill>
                            <a:srgbClr val="FFFFFF"/>
                          </a:solidFill>
                          <a:effectLst/>
                          <a:latin typeface="Calibri" panose="020F0502020204030204" pitchFamily="34" charset="0"/>
                        </a:rPr>
                        <a:t>   232 974 986 </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tc>
                  <a:txBody>
                    <a:bodyPr/>
                    <a:lstStyle/>
                    <a:p>
                      <a:pPr algn="r" fontAlgn="ctr"/>
                      <a:r>
                        <a:rPr lang="en-ZA" sz="1400" b="1" i="0" u="none" strike="noStrike" dirty="0">
                          <a:solidFill>
                            <a:srgbClr val="FFFFFF"/>
                          </a:solidFill>
                          <a:effectLst/>
                          <a:latin typeface="Calibri" panose="020F0502020204030204" pitchFamily="34" charset="0"/>
                        </a:rPr>
                        <a:t>5.40%</a:t>
                      </a:r>
                    </a:p>
                  </a:txBody>
                  <a:tcPr marL="5345" marR="5345" marT="5345" marB="0" anchor="ctr">
                    <a:lnL w="12700" cap="flat" cmpd="sng" algn="ctr">
                      <a:solidFill>
                        <a:srgbClr val="4C4D4F"/>
                      </a:solidFill>
                      <a:prstDash val="solid"/>
                      <a:round/>
                      <a:headEnd type="none" w="med" len="med"/>
                      <a:tailEnd type="none" w="med" len="med"/>
                    </a:lnL>
                    <a:lnR w="12700" cap="flat" cmpd="sng" algn="ctr">
                      <a:solidFill>
                        <a:srgbClr val="4C4D4F"/>
                      </a:solidFill>
                      <a:prstDash val="solid"/>
                      <a:round/>
                      <a:headEnd type="none" w="med" len="med"/>
                      <a:tailEnd type="none" w="med" len="med"/>
                    </a:lnR>
                    <a:lnT w="12700" cap="flat" cmpd="sng" algn="ctr">
                      <a:solidFill>
                        <a:srgbClr val="4C4D4F"/>
                      </a:solidFill>
                      <a:prstDash val="solid"/>
                      <a:round/>
                      <a:headEnd type="none" w="med" len="med"/>
                      <a:tailEnd type="none" w="med" len="med"/>
                    </a:lnT>
                    <a:lnB w="12700" cap="flat" cmpd="sng" algn="ctr">
                      <a:solidFill>
                        <a:srgbClr val="4C4D4F"/>
                      </a:solidFill>
                      <a:prstDash val="solid"/>
                      <a:round/>
                      <a:headEnd type="none" w="med" len="med"/>
                      <a:tailEnd type="none" w="med" len="med"/>
                    </a:lnB>
                    <a:solidFill>
                      <a:srgbClr val="A05A09"/>
                    </a:solidFill>
                  </a:tcPr>
                </a:tc>
                <a:extLst>
                  <a:ext uri="{0D108BD9-81ED-4DB2-BD59-A6C34878D82A}">
                    <a16:rowId xmlns:a16="http://schemas.microsoft.com/office/drawing/2014/main" val="2771038671"/>
                  </a:ext>
                </a:extLst>
              </a:tr>
            </a:tbl>
          </a:graphicData>
        </a:graphic>
      </p:graphicFrame>
      <p:sp>
        <p:nvSpPr>
          <p:cNvPr id="5" name="Slide Number Placeholder 4"/>
          <p:cNvSpPr txBox="1">
            <a:spLocks/>
          </p:cNvSpPr>
          <p:nvPr/>
        </p:nvSpPr>
        <p:spPr>
          <a:xfrm>
            <a:off x="4200526" y="6197565"/>
            <a:ext cx="2357438" cy="41751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b="1" dirty="0"/>
              <a:t>42</a:t>
            </a:r>
          </a:p>
        </p:txBody>
      </p:sp>
    </p:spTree>
    <p:extLst>
      <p:ext uri="{BB962C8B-B14F-4D97-AF65-F5344CB8AC3E}">
        <p14:creationId xmlns:p14="http://schemas.microsoft.com/office/powerpoint/2010/main" val="1356639285"/>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FF9C4-B9EC-4456-8AEA-EC8EC97F77A7}"/>
              </a:ext>
            </a:extLst>
          </p:cNvPr>
          <p:cNvSpPr>
            <a:spLocks noGrp="1"/>
          </p:cNvSpPr>
          <p:nvPr>
            <p:ph type="title"/>
          </p:nvPr>
        </p:nvSpPr>
        <p:spPr/>
        <p:txBody>
          <a:bodyPr>
            <a:normAutofit/>
          </a:bodyPr>
          <a:lstStyle/>
          <a:p>
            <a:pPr algn="ctr"/>
            <a:r>
              <a:rPr lang="en-US" sz="4400" b="1" dirty="0">
                <a:latin typeface="Arial Black" panose="020B0A04020102020204" pitchFamily="34" charset="0"/>
              </a:rPr>
              <a:t>RECOMMENDATIONS</a:t>
            </a:r>
            <a:endParaRPr lang="en-ZA" sz="4400"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4AF08AA1-1579-4753-9196-6D15199703A8}"/>
              </a:ext>
            </a:extLst>
          </p:cNvPr>
          <p:cNvSpPr>
            <a:spLocks noGrp="1"/>
          </p:cNvSpPr>
          <p:nvPr>
            <p:ph idx="1"/>
          </p:nvPr>
        </p:nvSpPr>
        <p:spPr>
          <a:xfrm>
            <a:off x="704193" y="1825625"/>
            <a:ext cx="11130455" cy="3688484"/>
          </a:xfrm>
        </p:spPr>
        <p:txBody>
          <a:bodyPr>
            <a:normAutofit fontScale="85000" lnSpcReduction="10000"/>
          </a:bodyPr>
          <a:lstStyle/>
          <a:p>
            <a:pPr algn="just">
              <a:lnSpc>
                <a:spcPct val="150000"/>
              </a:lnSpc>
            </a:pPr>
            <a:r>
              <a:rPr lang="en-ZA" sz="3200" dirty="0">
                <a:ea typeface="Calibri" panose="020F0502020204030204" pitchFamily="34" charset="0"/>
              </a:rPr>
              <a:t>It is recommended that the </a:t>
            </a:r>
            <a:r>
              <a:rPr kumimoji="0" lang="en-US" sz="3600" b="1" i="0" u="none" strike="noStrike" kern="1200" cap="none" spc="0" normalizeH="0" baseline="0" noProof="0" dirty="0">
                <a:ln>
                  <a:noFill/>
                </a:ln>
                <a:solidFill>
                  <a:srgbClr val="000000"/>
                </a:solidFill>
                <a:effectLst/>
                <a:uLnTx/>
                <a:uFillTx/>
                <a:latin typeface="Arial Black" panose="020B0A04020102020204" pitchFamily="34" charset="0"/>
                <a:ea typeface="+mj-ea"/>
                <a:cs typeface="+mj-cs"/>
              </a:rPr>
              <a:t> </a:t>
            </a:r>
            <a:r>
              <a:rPr lang="en-US" sz="3200" dirty="0"/>
              <a:t>Select Committee on Health and Social Services </a:t>
            </a:r>
            <a:r>
              <a:rPr lang="en-ZA" sz="3200" dirty="0">
                <a:ea typeface="Calibri" panose="020F0502020204030204" pitchFamily="34" charset="0"/>
              </a:rPr>
              <a:t>supports the DSD APP 2022/2023 together with the Financial Resources as tabled in Parliament on 9 March 2022</a:t>
            </a:r>
          </a:p>
          <a:p>
            <a:pPr algn="just">
              <a:lnSpc>
                <a:spcPct val="150000"/>
              </a:lnSpc>
            </a:pPr>
            <a:r>
              <a:rPr lang="en-ZA" sz="3200" dirty="0">
                <a:ea typeface="Calibri" panose="020F0502020204030204" pitchFamily="34" charset="0"/>
              </a:rPr>
              <a:t>Supports the Budget Vote for Social Development on 13 May 2022.</a:t>
            </a:r>
            <a:endParaRPr lang="en-ZA" sz="3200" dirty="0"/>
          </a:p>
        </p:txBody>
      </p:sp>
      <p:sp>
        <p:nvSpPr>
          <p:cNvPr id="4" name="Slide Number Placeholder 2">
            <a:extLst>
              <a:ext uri="{FF2B5EF4-FFF2-40B4-BE49-F238E27FC236}">
                <a16:creationId xmlns:a16="http://schemas.microsoft.com/office/drawing/2014/main" id="{42E3FAB0-9DE6-49DB-853A-90B81CFEA7FE}"/>
              </a:ext>
            </a:extLst>
          </p:cNvPr>
          <p:cNvSpPr txBox="1">
            <a:spLocks/>
          </p:cNvSpPr>
          <p:nvPr/>
        </p:nvSpPr>
        <p:spPr>
          <a:xfrm>
            <a:off x="4637824" y="6156340"/>
            <a:ext cx="2133600"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45</a:t>
            </a:r>
          </a:p>
        </p:txBody>
      </p:sp>
    </p:spTree>
    <p:extLst>
      <p:ext uri="{BB962C8B-B14F-4D97-AF65-F5344CB8AC3E}">
        <p14:creationId xmlns:p14="http://schemas.microsoft.com/office/powerpoint/2010/main" val="151929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FF9C4-B9EC-4456-8AEA-EC8EC97F77A7}"/>
              </a:ext>
            </a:extLst>
          </p:cNvPr>
          <p:cNvSpPr>
            <a:spLocks noGrp="1"/>
          </p:cNvSpPr>
          <p:nvPr>
            <p:ph type="title"/>
          </p:nvPr>
        </p:nvSpPr>
        <p:spPr>
          <a:xfrm>
            <a:off x="775138" y="2172906"/>
            <a:ext cx="10515600" cy="1325563"/>
          </a:xfrm>
        </p:spPr>
        <p:txBody>
          <a:bodyPr>
            <a:normAutofit/>
          </a:bodyPr>
          <a:lstStyle/>
          <a:p>
            <a:pPr algn="ctr"/>
            <a:r>
              <a:rPr lang="en-US" sz="4400" b="1" dirty="0">
                <a:latin typeface="Arial Black" panose="020B0A04020102020204" pitchFamily="34" charset="0"/>
              </a:rPr>
              <a:t>INKOMU</a:t>
            </a:r>
            <a:endParaRPr lang="en-ZA" sz="4400" b="1" dirty="0">
              <a:latin typeface="Arial Black" panose="020B0A04020102020204" pitchFamily="34" charset="0"/>
            </a:endParaRPr>
          </a:p>
        </p:txBody>
      </p:sp>
      <p:sp>
        <p:nvSpPr>
          <p:cNvPr id="4" name="Slide Number Placeholder 2">
            <a:extLst>
              <a:ext uri="{FF2B5EF4-FFF2-40B4-BE49-F238E27FC236}">
                <a16:creationId xmlns:a16="http://schemas.microsoft.com/office/drawing/2014/main" id="{42E3FAB0-9DE6-49DB-853A-90B81CFEA7FE}"/>
              </a:ext>
            </a:extLst>
          </p:cNvPr>
          <p:cNvSpPr txBox="1">
            <a:spLocks/>
          </p:cNvSpPr>
          <p:nvPr/>
        </p:nvSpPr>
        <p:spPr>
          <a:xfrm>
            <a:off x="4637824" y="6156340"/>
            <a:ext cx="2133600"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44</a:t>
            </a:r>
          </a:p>
        </p:txBody>
      </p:sp>
    </p:spTree>
    <p:extLst>
      <p:ext uri="{BB962C8B-B14F-4D97-AF65-F5344CB8AC3E}">
        <p14:creationId xmlns:p14="http://schemas.microsoft.com/office/powerpoint/2010/main" val="3337420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2">
            <a:extLst>
              <a:ext uri="{FF2B5EF4-FFF2-40B4-BE49-F238E27FC236}">
                <a16:creationId xmlns:a16="http://schemas.microsoft.com/office/drawing/2014/main" id="{6B612DEB-3B35-41D7-8F65-780D634F266E}"/>
              </a:ext>
            </a:extLst>
          </p:cNvPr>
          <p:cNvSpPr>
            <a:spLocks noGrp="1"/>
          </p:cNvSpPr>
          <p:nvPr>
            <p:ph type="title"/>
          </p:nvPr>
        </p:nvSpPr>
        <p:spPr>
          <a:xfrm>
            <a:off x="1140456" y="854297"/>
            <a:ext cx="8850087" cy="427978"/>
          </a:xfrm>
        </p:spPr>
        <p:txBody>
          <a:bodyPr>
            <a:noAutofit/>
          </a:bodyPr>
          <a:lstStyle/>
          <a:p>
            <a:pPr algn="ctr" defTabSz="515462">
              <a:spcBef>
                <a:spcPts val="0"/>
              </a:spcBef>
              <a:spcAft>
                <a:spcPts val="169"/>
              </a:spcAft>
            </a:pPr>
            <a:r>
              <a:rPr lang="en-GB" sz="2800" b="1" dirty="0">
                <a:latin typeface="Arial Black" panose="020B0A04020102020204" pitchFamily="34" charset="0"/>
                <a:cs typeface="Arial" panose="020B0604020202020204" pitchFamily="34" charset="0"/>
              </a:rPr>
              <a:t>DSD Strategic Focus Remains </a:t>
            </a:r>
            <a:br>
              <a:rPr lang="en-ZA" sz="4000" b="1" dirty="0">
                <a:solidFill>
                  <a:prstClr val="black"/>
                </a:solidFill>
                <a:latin typeface="Arial Black" panose="020B0A04020102020204" pitchFamily="34" charset="0"/>
                <a:ea typeface="+mn-ea"/>
                <a:cs typeface="Arial" panose="020B0604020202020204" pitchFamily="34" charset="0"/>
              </a:rPr>
            </a:br>
            <a:r>
              <a:rPr lang="en-US" sz="2800" b="1" dirty="0">
                <a:latin typeface="Arial Black" panose="020B0A04020102020204" pitchFamily="34" charset="0"/>
                <a:cs typeface="Arial" panose="020B0604020202020204" pitchFamily="34" charset="0"/>
              </a:rPr>
              <a:t> </a:t>
            </a:r>
            <a:endParaRPr lang="en-ZA" sz="2800" b="1" dirty="0">
              <a:latin typeface="Arial Black" panose="020B0A040201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57E9C664-F3D3-4DDE-843C-AF3844B8CC02}"/>
              </a:ext>
            </a:extLst>
          </p:cNvPr>
          <p:cNvSpPr/>
          <p:nvPr/>
        </p:nvSpPr>
        <p:spPr>
          <a:xfrm>
            <a:off x="2105247" y="3173360"/>
            <a:ext cx="5452405" cy="607500"/>
          </a:xfrm>
          <a:prstGeom prst="rect">
            <a:avLst/>
          </a:prstGeom>
          <a:solidFill>
            <a:srgbClr val="AED363">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514363" rtl="0" eaLnBrk="1" fontAlgn="auto" latinLnBrk="0" hangingPunct="1">
              <a:lnSpc>
                <a:spcPct val="100000"/>
              </a:lnSpc>
              <a:spcBef>
                <a:spcPts val="0"/>
              </a:spcBef>
              <a:spcAft>
                <a:spcPts val="169"/>
              </a:spcAft>
              <a:buClrTx/>
              <a:buSzTx/>
              <a:buFontTx/>
              <a:buNone/>
              <a:tabLst/>
              <a:defRPr/>
            </a:pPr>
            <a:r>
              <a:rPr kumimoji="0" lang="en-ZA" sz="1400" b="1" i="0" u="none" strike="noStrike" kern="1200" cap="none" spc="0" normalizeH="0" baseline="0" noProof="0" dirty="0">
                <a:ln>
                  <a:noFill/>
                </a:ln>
                <a:solidFill>
                  <a:srgbClr val="303333"/>
                </a:solidFill>
                <a:effectLst/>
                <a:uLnTx/>
                <a:uFillTx/>
                <a:latin typeface="Arial Black" panose="020B0A04020102020204" pitchFamily="34" charset="0"/>
                <a:ea typeface="+mn-ea"/>
                <a:cs typeface="Segoe UI" panose="020B0502040204020203" pitchFamily="34" charset="0"/>
              </a:rPr>
              <a:t>IMPACT STATEMENT</a:t>
            </a:r>
            <a:r>
              <a:rPr kumimoji="0" lang="en-ZA" sz="1400" b="1" i="0" u="none" strike="noStrike" kern="1200" cap="none" spc="0" normalizeH="0" baseline="0" noProof="0" dirty="0">
                <a:ln>
                  <a:noFill/>
                </a:ln>
                <a:solidFill>
                  <a:srgbClr val="303333"/>
                </a:solidFill>
                <a:effectLst/>
                <a:uLnTx/>
                <a:uFillTx/>
                <a:latin typeface="Arial" panose="020B0604020202020204"/>
                <a:ea typeface="+mn-ea"/>
                <a:cs typeface="Segoe UI" panose="020B0502040204020203" pitchFamily="34" charset="0"/>
              </a:rPr>
              <a:t>:</a:t>
            </a:r>
            <a:endParaRPr kumimoji="0" lang="en-US" sz="1400" b="0" i="0" u="none" strike="noStrike" kern="1200" cap="none" spc="0" normalizeH="0" baseline="0" noProof="0" dirty="0">
              <a:ln>
                <a:noFill/>
              </a:ln>
              <a:solidFill>
                <a:srgbClr val="303333"/>
              </a:solidFill>
              <a:effectLst/>
              <a:uLnTx/>
              <a:uFillTx/>
              <a:latin typeface="Arial" panose="020B0604020202020204"/>
              <a:ea typeface="+mn-ea"/>
            </a:endParaRPr>
          </a:p>
          <a:p>
            <a:pPr marL="0" marR="0" lvl="0" indent="0" algn="l" defTabSz="514363"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srgbClr val="303333"/>
                </a:solidFill>
                <a:effectLst/>
                <a:uLnTx/>
                <a:uFillTx/>
                <a:latin typeface="Arial" panose="020B0604020202020204"/>
                <a:ea typeface="+mn-ea"/>
              </a:rPr>
              <a:t>Improved quality of life for the poor and vulnerable</a:t>
            </a:r>
            <a:endParaRPr kumimoji="0" lang="en-US" sz="1400" b="0" i="0" u="none" strike="noStrike" kern="1200" cap="none" spc="0" normalizeH="0" baseline="0" noProof="0" dirty="0">
              <a:ln>
                <a:noFill/>
              </a:ln>
              <a:solidFill>
                <a:srgbClr val="303333"/>
              </a:solidFill>
              <a:effectLst/>
              <a:uLnTx/>
              <a:uFillTx/>
              <a:latin typeface="Arial" panose="020B0604020202020204"/>
              <a:ea typeface="+mn-ea"/>
            </a:endParaRPr>
          </a:p>
        </p:txBody>
      </p:sp>
      <p:sp>
        <p:nvSpPr>
          <p:cNvPr id="22" name="TextBox 21">
            <a:extLst>
              <a:ext uri="{FF2B5EF4-FFF2-40B4-BE49-F238E27FC236}">
                <a16:creationId xmlns:a16="http://schemas.microsoft.com/office/drawing/2014/main" id="{57901A4A-72D2-4CB7-AD16-DBA21BD856E9}"/>
              </a:ext>
            </a:extLst>
          </p:cNvPr>
          <p:cNvSpPr txBox="1"/>
          <p:nvPr/>
        </p:nvSpPr>
        <p:spPr>
          <a:xfrm>
            <a:off x="2105247" y="2516232"/>
            <a:ext cx="5452406" cy="580807"/>
          </a:xfrm>
          <a:prstGeom prst="rect">
            <a:avLst/>
          </a:prstGeom>
          <a:solidFill>
            <a:srgbClr val="AED363">
              <a:alpha val="25098"/>
            </a:srgbClr>
          </a:solidFill>
        </p:spPr>
        <p:txBody>
          <a:bodyPr wrap="square" rtlCol="0" anchor="ctr">
            <a:noAutofit/>
          </a:bodyPr>
          <a:lstStyle/>
          <a:p>
            <a:pPr marL="0" marR="0" lvl="0" indent="0" algn="l" defTabSz="514363" rtl="0" eaLnBrk="1" fontAlgn="auto" latinLnBrk="0" hangingPunct="1">
              <a:lnSpc>
                <a:spcPct val="100000"/>
              </a:lnSpc>
              <a:spcBef>
                <a:spcPts val="0"/>
              </a:spcBef>
              <a:spcAft>
                <a:spcPts val="169"/>
              </a:spcAft>
              <a:buClrTx/>
              <a:buSzTx/>
              <a:buFontTx/>
              <a:buNone/>
              <a:tabLst/>
              <a:defRPr/>
            </a:pPr>
            <a:endParaRPr kumimoji="0" lang="en-ZA" sz="1108" b="1" i="0" u="none" strike="noStrike" kern="1200" cap="none" spc="0" normalizeH="0" baseline="0" noProof="0" dirty="0">
              <a:ln>
                <a:noFill/>
              </a:ln>
              <a:solidFill>
                <a:srgbClr val="303333"/>
              </a:solidFill>
              <a:effectLst/>
              <a:uLnTx/>
              <a:uFillTx/>
              <a:latin typeface="Arial" panose="020B0604020202020204"/>
              <a:ea typeface="+mn-ea"/>
              <a:cs typeface="Segoe UI" panose="020B0502040204020203" pitchFamily="34" charset="0"/>
            </a:endParaRPr>
          </a:p>
          <a:p>
            <a:pPr marL="0" marR="0" lvl="0" indent="0" algn="l" defTabSz="514363" rtl="0" eaLnBrk="1" fontAlgn="auto" latinLnBrk="0" hangingPunct="1">
              <a:lnSpc>
                <a:spcPct val="100000"/>
              </a:lnSpc>
              <a:spcBef>
                <a:spcPts val="0"/>
              </a:spcBef>
              <a:spcAft>
                <a:spcPts val="169"/>
              </a:spcAft>
              <a:buClrTx/>
              <a:buSzTx/>
              <a:buFontTx/>
              <a:buNone/>
              <a:tabLst/>
              <a:defRPr/>
            </a:pPr>
            <a:r>
              <a:rPr kumimoji="0" lang="en-ZA" sz="1400" b="1" i="0" u="none" strike="noStrike" kern="1200" cap="none" spc="0" normalizeH="0" baseline="0" noProof="0" dirty="0">
                <a:ln>
                  <a:noFill/>
                </a:ln>
                <a:solidFill>
                  <a:srgbClr val="303333"/>
                </a:solidFill>
                <a:effectLst/>
                <a:uLnTx/>
                <a:uFillTx/>
                <a:latin typeface="Arial Black" panose="020B0A04020102020204" pitchFamily="34" charset="0"/>
                <a:ea typeface="+mn-ea"/>
                <a:cs typeface="Segoe UI" panose="020B0502040204020203" pitchFamily="34" charset="0"/>
              </a:rPr>
              <a:t>MISSION:</a:t>
            </a:r>
          </a:p>
          <a:p>
            <a:pPr marL="0" marR="0" lvl="0" indent="0" algn="l" defTabSz="514363" rtl="0" eaLnBrk="1" fontAlgn="auto" latinLnBrk="0" hangingPunct="1">
              <a:lnSpc>
                <a:spcPct val="100000"/>
              </a:lnSpc>
              <a:spcBef>
                <a:spcPts val="0"/>
              </a:spcBef>
              <a:spcAft>
                <a:spcPts val="169"/>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Provision of integrated, comprehensive and sustainable social development services</a:t>
            </a:r>
          </a:p>
          <a:p>
            <a:pPr marL="0" marR="0" lvl="0" indent="0" algn="l" defTabSz="514363" rtl="0" eaLnBrk="1" fontAlgn="auto" latinLnBrk="0" hangingPunct="1">
              <a:lnSpc>
                <a:spcPct val="100000"/>
              </a:lnSpc>
              <a:spcBef>
                <a:spcPts val="0"/>
              </a:spcBef>
              <a:spcAft>
                <a:spcPts val="169"/>
              </a:spcAft>
              <a:buClrTx/>
              <a:buSzTx/>
              <a:buFontTx/>
              <a:buNone/>
              <a:tabLst/>
              <a:defRPr/>
            </a:pPr>
            <a:r>
              <a:rPr kumimoji="0" lang="en-US" sz="900" b="0" i="0" u="none" strike="noStrike" kern="1200" cap="none" spc="0" normalizeH="0" baseline="0" noProof="0" dirty="0">
                <a:ln>
                  <a:noFill/>
                </a:ln>
                <a:solidFill>
                  <a:srgbClr val="303333"/>
                </a:solidFill>
                <a:effectLst/>
                <a:uLnTx/>
                <a:uFillTx/>
                <a:latin typeface="Arial" panose="020B0604020202020204"/>
                <a:ea typeface="+mn-ea"/>
                <a:cs typeface="Segoe UI" panose="020B0502040204020203" pitchFamily="34" charset="0"/>
              </a:rPr>
              <a:t> </a:t>
            </a:r>
          </a:p>
        </p:txBody>
      </p:sp>
      <p:pic>
        <p:nvPicPr>
          <p:cNvPr id="23" name="Graphic 10" descr="Bullseye">
            <a:extLst>
              <a:ext uri="{FF2B5EF4-FFF2-40B4-BE49-F238E27FC236}">
                <a16:creationId xmlns:a16="http://schemas.microsoft.com/office/drawing/2014/main" id="{D65E8C22-E17D-4E99-A882-406D5CC2191B}"/>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8371" y="2604135"/>
            <a:ext cx="405000" cy="405000"/>
          </a:xfrm>
          <a:prstGeom prst="rect">
            <a:avLst/>
          </a:prstGeom>
        </p:spPr>
      </p:pic>
      <p:cxnSp>
        <p:nvCxnSpPr>
          <p:cNvPr id="24" name="Straight Connector 23">
            <a:extLst>
              <a:ext uri="{FF2B5EF4-FFF2-40B4-BE49-F238E27FC236}">
                <a16:creationId xmlns:a16="http://schemas.microsoft.com/office/drawing/2014/main" id="{FAC5D09F-1B54-416C-B7D0-27730AC63FC3}"/>
              </a:ext>
            </a:extLst>
          </p:cNvPr>
          <p:cNvCxnSpPr/>
          <p:nvPr/>
        </p:nvCxnSpPr>
        <p:spPr>
          <a:xfrm>
            <a:off x="1776172" y="2582130"/>
            <a:ext cx="0" cy="567000"/>
          </a:xfrm>
          <a:prstGeom prst="line">
            <a:avLst/>
          </a:prstGeom>
          <a:ln w="28575"/>
        </p:spPr>
        <p:style>
          <a:lnRef idx="1">
            <a:schemeClr val="accent2"/>
          </a:lnRef>
          <a:fillRef idx="0">
            <a:schemeClr val="accent2"/>
          </a:fillRef>
          <a:effectRef idx="0">
            <a:schemeClr val="accent2"/>
          </a:effectRef>
          <a:fontRef idx="minor">
            <a:schemeClr val="tx1"/>
          </a:fontRef>
        </p:style>
      </p:cxnSp>
      <p:pic>
        <p:nvPicPr>
          <p:cNvPr id="25" name="Graphic 12" descr="Target">
            <a:extLst>
              <a:ext uri="{FF2B5EF4-FFF2-40B4-BE49-F238E27FC236}">
                <a16:creationId xmlns:a16="http://schemas.microsoft.com/office/drawing/2014/main" id="{49B765ED-E39B-4FF5-8979-0657DCC89C92}"/>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9071" y="3251390"/>
            <a:ext cx="405000" cy="405000"/>
          </a:xfrm>
          <a:prstGeom prst="rect">
            <a:avLst/>
          </a:prstGeom>
        </p:spPr>
      </p:pic>
      <p:cxnSp>
        <p:nvCxnSpPr>
          <p:cNvPr id="26" name="Straight Connector 25">
            <a:extLst>
              <a:ext uri="{FF2B5EF4-FFF2-40B4-BE49-F238E27FC236}">
                <a16:creationId xmlns:a16="http://schemas.microsoft.com/office/drawing/2014/main" id="{A93259CE-A97B-46DF-B22A-B0B14C43A4D7}"/>
              </a:ext>
            </a:extLst>
          </p:cNvPr>
          <p:cNvCxnSpPr/>
          <p:nvPr/>
        </p:nvCxnSpPr>
        <p:spPr>
          <a:xfrm>
            <a:off x="1776172" y="3234809"/>
            <a:ext cx="0" cy="58725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7" name="Rectangle 26">
            <a:extLst>
              <a:ext uri="{FF2B5EF4-FFF2-40B4-BE49-F238E27FC236}">
                <a16:creationId xmlns:a16="http://schemas.microsoft.com/office/drawing/2014/main" id="{C72C221F-7F8B-4C94-96A3-E4148A21CB49}"/>
              </a:ext>
            </a:extLst>
          </p:cNvPr>
          <p:cNvSpPr/>
          <p:nvPr/>
        </p:nvSpPr>
        <p:spPr bwMode="auto">
          <a:xfrm>
            <a:off x="7671650" y="1443638"/>
            <a:ext cx="1505837" cy="361779"/>
          </a:xfrm>
          <a:prstGeom prst="rect">
            <a:avLst/>
          </a:prstGeom>
          <a:solidFill>
            <a:schemeClr val="accent2"/>
          </a:solidFill>
          <a:ln w="9525" cap="flat" cmpd="sng" algn="ctr">
            <a:noFill/>
            <a:prstDash val="solid"/>
            <a:round/>
            <a:headEnd type="none" w="med" len="med"/>
            <a:tailEnd type="none" w="med" len="med"/>
          </a:ln>
          <a:effectLst/>
        </p:spPr>
        <p:txBody>
          <a:bodyPr vert="horz" wrap="square" lIns="51435" tIns="25718" rIns="51435" bIns="25718" numCol="1" rtlCol="0" anchor="ctr" anchorCtr="0" compatLnSpc="1">
            <a:prstTxWarp prst="textNoShape">
              <a:avLst/>
            </a:prstTxWarp>
          </a:bodyPr>
          <a:lstStyle/>
          <a:p>
            <a:pPr marL="0" marR="0" lvl="0" indent="0" algn="ctr" defTabSz="514363"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Values </a:t>
            </a:r>
          </a:p>
        </p:txBody>
      </p:sp>
      <p:sp>
        <p:nvSpPr>
          <p:cNvPr id="30" name="Rectangle 29">
            <a:extLst>
              <a:ext uri="{FF2B5EF4-FFF2-40B4-BE49-F238E27FC236}">
                <a16:creationId xmlns:a16="http://schemas.microsoft.com/office/drawing/2014/main" id="{CFEF4F20-F65D-4891-BD6C-8811313F5F8F}"/>
              </a:ext>
            </a:extLst>
          </p:cNvPr>
          <p:cNvSpPr/>
          <p:nvPr/>
        </p:nvSpPr>
        <p:spPr bwMode="auto">
          <a:xfrm>
            <a:off x="928578" y="1436656"/>
            <a:ext cx="6629080" cy="372437"/>
          </a:xfrm>
          <a:prstGeom prst="rect">
            <a:avLst/>
          </a:prstGeom>
          <a:solidFill>
            <a:schemeClr val="accent2"/>
          </a:solidFill>
          <a:ln w="9525" cap="flat" cmpd="sng" algn="ctr">
            <a:noFill/>
            <a:prstDash val="solid"/>
            <a:round/>
            <a:headEnd type="none" w="med" len="med"/>
            <a:tailEnd type="none" w="med" len="med"/>
          </a:ln>
          <a:effectLst/>
        </p:spPr>
        <p:txBody>
          <a:bodyPr vert="horz" wrap="square" lIns="51435" tIns="25718" rIns="51435" bIns="25718" numCol="1" rtlCol="0" anchor="ctr" anchorCtr="0" compatLnSpc="1">
            <a:prstTxWarp prst="textNoShape">
              <a:avLst/>
            </a:prstTxWarp>
          </a:bodyPr>
          <a:lstStyle/>
          <a:p>
            <a:pPr marL="0" marR="0" lvl="0" indent="0" algn="ctr" defTabSz="514363"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Vision, Mission, Impact and Outcomes  </a:t>
            </a:r>
          </a:p>
        </p:txBody>
      </p:sp>
      <p:cxnSp>
        <p:nvCxnSpPr>
          <p:cNvPr id="36" name="Straight Connector 35">
            <a:extLst>
              <a:ext uri="{FF2B5EF4-FFF2-40B4-BE49-F238E27FC236}">
                <a16:creationId xmlns:a16="http://schemas.microsoft.com/office/drawing/2014/main" id="{25B81E97-43BA-4288-9A46-88C5D5643B43}"/>
              </a:ext>
            </a:extLst>
          </p:cNvPr>
          <p:cNvCxnSpPr>
            <a:cxnSpLocks/>
          </p:cNvCxnSpPr>
          <p:nvPr/>
        </p:nvCxnSpPr>
        <p:spPr>
          <a:xfrm>
            <a:off x="1787431" y="1828598"/>
            <a:ext cx="0" cy="62775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7" name="TextBox 36">
            <a:extLst>
              <a:ext uri="{FF2B5EF4-FFF2-40B4-BE49-F238E27FC236}">
                <a16:creationId xmlns:a16="http://schemas.microsoft.com/office/drawing/2014/main" id="{CD3B7320-136A-45CA-A77D-8CA666BE8EAE}"/>
              </a:ext>
            </a:extLst>
          </p:cNvPr>
          <p:cNvSpPr txBox="1"/>
          <p:nvPr/>
        </p:nvSpPr>
        <p:spPr>
          <a:xfrm>
            <a:off x="2020536" y="1881595"/>
            <a:ext cx="5537116" cy="524651"/>
          </a:xfrm>
          <a:prstGeom prst="rect">
            <a:avLst/>
          </a:prstGeom>
          <a:solidFill>
            <a:srgbClr val="AED363">
              <a:alpha val="25098"/>
            </a:srgbClr>
          </a:solidFill>
        </p:spPr>
        <p:txBody>
          <a:bodyPr wrap="square" numCol="2" rtlCol="0" anchor="ctr">
            <a:noAutofit/>
          </a:bodyPr>
          <a:lstStyle/>
          <a:p>
            <a:pPr marL="0" marR="0" lvl="0" indent="0" algn="l" defTabSz="515462" rtl="0" eaLnBrk="1" fontAlgn="auto" latinLnBrk="0" hangingPunct="1">
              <a:lnSpc>
                <a:spcPct val="100000"/>
              </a:lnSpc>
              <a:spcBef>
                <a:spcPts val="0"/>
              </a:spcBef>
              <a:spcAft>
                <a:spcPts val="169"/>
              </a:spcAft>
              <a:buClrTx/>
              <a:buSzTx/>
              <a:buFontTx/>
              <a:buNone/>
              <a:tabLst/>
              <a:defRPr/>
            </a:pPr>
            <a:r>
              <a:rPr kumimoji="0" lang="en-ZA" sz="1400" b="1" i="0" u="none" strike="noStrike" kern="1200" cap="none" spc="0" normalizeH="0" baseline="0" noProof="0" dirty="0">
                <a:ln>
                  <a:noFill/>
                </a:ln>
                <a:solidFill>
                  <a:srgbClr val="303333"/>
                </a:solidFill>
                <a:effectLst/>
                <a:uLnTx/>
                <a:uFillTx/>
                <a:latin typeface="Arial Black" panose="020B0A04020102020204" pitchFamily="34" charset="0"/>
                <a:ea typeface="+mn-ea"/>
                <a:cs typeface="Segoe UI" panose="020B0502040204020203" pitchFamily="34" charset="0"/>
              </a:rPr>
              <a:t>VISION:</a:t>
            </a:r>
            <a:r>
              <a:rPr kumimoji="0" lang="en-ZA" sz="1400" b="1" i="0" u="none" strike="noStrike" kern="1200" cap="none" spc="0" normalizeH="0" baseline="0" noProof="0" dirty="0">
                <a:ln>
                  <a:noFill/>
                </a:ln>
                <a:solidFill>
                  <a:srgbClr val="303333"/>
                </a:solidFill>
                <a:effectLst/>
                <a:uLnTx/>
                <a:uFillTx/>
                <a:latin typeface="Arial" panose="020B0604020202020204"/>
                <a:ea typeface="+mn-ea"/>
                <a:cs typeface="Segoe UI" panose="020B0502040204020203" pitchFamily="34" charset="0"/>
              </a:rPr>
              <a:t> </a:t>
            </a:r>
          </a:p>
          <a:p>
            <a:pPr marL="0" marR="0" lvl="0" indent="0" algn="l" defTabSz="515462" rtl="0" eaLnBrk="1" fontAlgn="auto" latinLnBrk="0" hangingPunct="1">
              <a:lnSpc>
                <a:spcPct val="100000"/>
              </a:lnSpc>
              <a:spcBef>
                <a:spcPts val="0"/>
              </a:spcBef>
              <a:spcAft>
                <a:spcPts val="169"/>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A caring and self-reliant society</a:t>
            </a:r>
          </a:p>
          <a:p>
            <a:pPr marL="0" marR="0" lvl="0" indent="0" algn="l" defTabSz="514363"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303333"/>
              </a:solidFill>
              <a:effectLst/>
              <a:uLnTx/>
              <a:uFillTx/>
              <a:latin typeface="Arial" panose="020B0604020202020204"/>
              <a:ea typeface="+mn-ea"/>
              <a:cs typeface="+mn-cs"/>
            </a:endParaRPr>
          </a:p>
        </p:txBody>
      </p:sp>
      <p:grpSp>
        <p:nvGrpSpPr>
          <p:cNvPr id="38" name="Group 37">
            <a:extLst>
              <a:ext uri="{FF2B5EF4-FFF2-40B4-BE49-F238E27FC236}">
                <a16:creationId xmlns:a16="http://schemas.microsoft.com/office/drawing/2014/main" id="{52E6B7F6-7529-4151-9AB1-D9851330C919}"/>
              </a:ext>
            </a:extLst>
          </p:cNvPr>
          <p:cNvGrpSpPr/>
          <p:nvPr/>
        </p:nvGrpSpPr>
        <p:grpSpPr>
          <a:xfrm>
            <a:off x="981785" y="1978212"/>
            <a:ext cx="425250" cy="478136"/>
            <a:chOff x="501247" y="2169368"/>
            <a:chExt cx="756000" cy="850019"/>
          </a:xfrm>
        </p:grpSpPr>
        <p:pic>
          <p:nvPicPr>
            <p:cNvPr id="39" name="Graphic 27" descr="Open hand">
              <a:extLst>
                <a:ext uri="{FF2B5EF4-FFF2-40B4-BE49-F238E27FC236}">
                  <a16:creationId xmlns:a16="http://schemas.microsoft.com/office/drawing/2014/main" id="{EF9A898C-EDB3-4716-A7BF-ECA9EB57420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01247" y="2263387"/>
              <a:ext cx="756000" cy="756000"/>
            </a:xfrm>
            <a:prstGeom prst="rect">
              <a:avLst/>
            </a:prstGeom>
          </p:spPr>
        </p:pic>
        <p:pic>
          <p:nvPicPr>
            <p:cNvPr id="40" name="Graphic 28" descr="Business Growth">
              <a:extLst>
                <a:ext uri="{FF2B5EF4-FFF2-40B4-BE49-F238E27FC236}">
                  <a16:creationId xmlns:a16="http://schemas.microsoft.com/office/drawing/2014/main" id="{80F02FC9-311D-4ABF-B2CF-6C2621A83AA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58813" y="2169368"/>
              <a:ext cx="432000" cy="432000"/>
            </a:xfrm>
            <a:prstGeom prst="rect">
              <a:avLst/>
            </a:prstGeom>
          </p:spPr>
        </p:pic>
      </p:grpSp>
      <p:sp>
        <p:nvSpPr>
          <p:cNvPr id="42" name="Rectangle 41">
            <a:extLst>
              <a:ext uri="{FF2B5EF4-FFF2-40B4-BE49-F238E27FC236}">
                <a16:creationId xmlns:a16="http://schemas.microsoft.com/office/drawing/2014/main" id="{57E9C664-F3D3-4DDE-843C-AF3844B8CC02}"/>
              </a:ext>
            </a:extLst>
          </p:cNvPr>
          <p:cNvSpPr/>
          <p:nvPr/>
        </p:nvSpPr>
        <p:spPr>
          <a:xfrm>
            <a:off x="2105247" y="3897273"/>
            <a:ext cx="5452408" cy="1104362"/>
          </a:xfrm>
          <a:prstGeom prst="rect">
            <a:avLst/>
          </a:prstGeom>
          <a:solidFill>
            <a:srgbClr val="AED363">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514363" rtl="0" eaLnBrk="1" fontAlgn="auto" latinLnBrk="0" hangingPunct="1">
              <a:lnSpc>
                <a:spcPct val="100000"/>
              </a:lnSpc>
              <a:spcBef>
                <a:spcPts val="0"/>
              </a:spcBef>
              <a:spcAft>
                <a:spcPts val="169"/>
              </a:spcAft>
              <a:buClrTx/>
              <a:buSzTx/>
              <a:buFontTx/>
              <a:buNone/>
              <a:tabLst/>
              <a:defRPr/>
            </a:pPr>
            <a:r>
              <a:rPr kumimoji="0" lang="en-ZA" sz="1400" b="1" i="0" u="none" strike="noStrike" kern="1200" cap="none" spc="0" normalizeH="0" baseline="0" noProof="0" dirty="0">
                <a:ln>
                  <a:noFill/>
                </a:ln>
                <a:solidFill>
                  <a:srgbClr val="303333"/>
                </a:solidFill>
                <a:effectLst/>
                <a:uLnTx/>
                <a:uFillTx/>
                <a:latin typeface="Arial Black" panose="020B0A04020102020204" pitchFamily="34" charset="0"/>
                <a:ea typeface="+mn-ea"/>
                <a:cs typeface="Segoe UI" panose="020B0502040204020203" pitchFamily="34" charset="0"/>
              </a:rPr>
              <a:t>OUTCOMES</a:t>
            </a:r>
            <a:r>
              <a:rPr kumimoji="0" lang="en-ZA" sz="1400" b="1" i="0" u="none" strike="noStrike" kern="1200" cap="none" spc="0" normalizeH="0" baseline="0" noProof="0" dirty="0">
                <a:ln>
                  <a:noFill/>
                </a:ln>
                <a:solidFill>
                  <a:srgbClr val="303333"/>
                </a:solidFill>
                <a:effectLst/>
                <a:uLnTx/>
                <a:uFillTx/>
                <a:latin typeface="Arial" panose="020B0604020202020204"/>
                <a:ea typeface="+mn-ea"/>
                <a:cs typeface="Segoe UI" panose="020B0502040204020203" pitchFamily="34" charset="0"/>
              </a:rPr>
              <a:t>:</a:t>
            </a:r>
            <a:endParaRPr kumimoji="0" lang="en-US" sz="1400" b="0" i="0" u="none" strike="noStrike" kern="1200" cap="none" spc="0" normalizeH="0" baseline="0" noProof="0" dirty="0">
              <a:ln>
                <a:noFill/>
              </a:ln>
              <a:solidFill>
                <a:srgbClr val="303333"/>
              </a:solidFill>
              <a:effectLst/>
              <a:uLnTx/>
              <a:uFillTx/>
              <a:latin typeface="Arial" panose="020B0604020202020204"/>
              <a:ea typeface="+mn-ea"/>
            </a:endParaRPr>
          </a:p>
          <a:p>
            <a:pPr marL="197832" marR="0" lvl="0" indent="-197832" algn="l" defTabSz="5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srgbClr val="303333"/>
                </a:solidFill>
                <a:effectLst/>
                <a:uLnTx/>
                <a:uFillTx/>
                <a:latin typeface="Arial" panose="020B0604020202020204"/>
                <a:ea typeface="+mn-ea"/>
              </a:rPr>
              <a:t>Reduced levels of poverty, inequality, vulnerability &amp; social ills</a:t>
            </a:r>
          </a:p>
          <a:p>
            <a:pPr marL="197832" marR="0" lvl="0" indent="-197832" algn="l" defTabSz="5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srgbClr val="303333"/>
                </a:solidFill>
                <a:effectLst/>
                <a:uLnTx/>
                <a:uFillTx/>
                <a:latin typeface="Arial" panose="020B0604020202020204"/>
                <a:ea typeface="+mn-ea"/>
              </a:rPr>
              <a:t>Empowered, resilient individuals, families and sustainable communities</a:t>
            </a:r>
          </a:p>
          <a:p>
            <a:pPr marL="197832" marR="0" lvl="0" indent="-197832" algn="l" defTabSz="5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srgbClr val="303333"/>
                </a:solidFill>
                <a:effectLst/>
                <a:uLnTx/>
                <a:uFillTx/>
                <a:latin typeface="Arial" panose="020B0604020202020204"/>
                <a:ea typeface="+mn-ea"/>
              </a:rPr>
              <a:t>Functional, efficient and integrated sector</a:t>
            </a:r>
            <a:endParaRPr kumimoji="0" lang="en-US" sz="1400" b="0" i="0" u="none" strike="noStrike" kern="1200" cap="none" spc="0" normalizeH="0" baseline="0" noProof="0" dirty="0">
              <a:ln>
                <a:noFill/>
              </a:ln>
              <a:solidFill>
                <a:srgbClr val="303333"/>
              </a:solidFill>
              <a:effectLst/>
              <a:uLnTx/>
              <a:uFillTx/>
              <a:latin typeface="Arial" panose="020B0604020202020204"/>
              <a:ea typeface="+mn-ea"/>
            </a:endParaRPr>
          </a:p>
        </p:txBody>
      </p:sp>
      <p:pic>
        <p:nvPicPr>
          <p:cNvPr id="43" name="Graphic 12" descr="Target">
            <a:extLst>
              <a:ext uri="{FF2B5EF4-FFF2-40B4-BE49-F238E27FC236}">
                <a16:creationId xmlns:a16="http://schemas.microsoft.com/office/drawing/2014/main" id="{49B765ED-E39B-4FF5-8979-0657DCC89C92}"/>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9416" y="4136296"/>
            <a:ext cx="405000" cy="405000"/>
          </a:xfrm>
          <a:prstGeom prst="rect">
            <a:avLst/>
          </a:prstGeom>
        </p:spPr>
      </p:pic>
      <p:cxnSp>
        <p:nvCxnSpPr>
          <p:cNvPr id="44" name="Straight Connector 43">
            <a:extLst>
              <a:ext uri="{FF2B5EF4-FFF2-40B4-BE49-F238E27FC236}">
                <a16:creationId xmlns:a16="http://schemas.microsoft.com/office/drawing/2014/main" id="{A93259CE-A97B-46DF-B22A-B0B14C43A4D7}"/>
              </a:ext>
            </a:extLst>
          </p:cNvPr>
          <p:cNvCxnSpPr>
            <a:cxnSpLocks/>
          </p:cNvCxnSpPr>
          <p:nvPr/>
        </p:nvCxnSpPr>
        <p:spPr>
          <a:xfrm flipH="1">
            <a:off x="1760237" y="3922167"/>
            <a:ext cx="15935" cy="1024178"/>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4" name="Rectangle 33">
            <a:extLst>
              <a:ext uri="{FF2B5EF4-FFF2-40B4-BE49-F238E27FC236}">
                <a16:creationId xmlns:a16="http://schemas.microsoft.com/office/drawing/2014/main" id="{C72C221F-7F8B-4C94-96A3-E4148A21CB49}"/>
              </a:ext>
            </a:extLst>
          </p:cNvPr>
          <p:cNvSpPr/>
          <p:nvPr/>
        </p:nvSpPr>
        <p:spPr bwMode="auto">
          <a:xfrm>
            <a:off x="7671650" y="1443638"/>
            <a:ext cx="3138117" cy="361779"/>
          </a:xfrm>
          <a:prstGeom prst="rect">
            <a:avLst/>
          </a:prstGeom>
          <a:solidFill>
            <a:schemeClr val="accent2"/>
          </a:solidFill>
          <a:ln w="9525" cap="flat" cmpd="sng" algn="ctr">
            <a:noFill/>
            <a:prstDash val="solid"/>
            <a:round/>
            <a:headEnd type="none" w="med" len="med"/>
            <a:tailEnd type="none" w="med" len="med"/>
          </a:ln>
          <a:effectLst/>
        </p:spPr>
        <p:txBody>
          <a:bodyPr vert="horz" wrap="square" lIns="51435" tIns="25718" rIns="51435" bIns="25718" numCol="1" rtlCol="0" anchor="ctr" anchorCtr="0" compatLnSpc="1">
            <a:prstTxWarp prst="textNoShape">
              <a:avLst/>
            </a:prstTxWarp>
          </a:bodyPr>
          <a:lstStyle/>
          <a:p>
            <a:pPr marL="0" marR="0" lvl="0" indent="0" algn="ctr" defTabSz="5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Values </a:t>
            </a:r>
          </a:p>
        </p:txBody>
      </p:sp>
      <p:sp>
        <p:nvSpPr>
          <p:cNvPr id="45" name="Rectangle 44">
            <a:extLst>
              <a:ext uri="{FF2B5EF4-FFF2-40B4-BE49-F238E27FC236}">
                <a16:creationId xmlns:a16="http://schemas.microsoft.com/office/drawing/2014/main" id="{320F5C0D-C6C8-48CA-B295-580CFEF99B47}"/>
              </a:ext>
            </a:extLst>
          </p:cNvPr>
          <p:cNvSpPr/>
          <p:nvPr/>
        </p:nvSpPr>
        <p:spPr>
          <a:xfrm>
            <a:off x="7799158" y="1833933"/>
            <a:ext cx="1498702" cy="3539430"/>
          </a:xfrm>
          <a:prstGeom prst="rect">
            <a:avLst/>
          </a:prstGeom>
        </p:spPr>
        <p:txBody>
          <a:bodyPr wrap="square">
            <a:spAutoFit/>
          </a:bodyPr>
          <a:lstStyle/>
          <a:p>
            <a:pPr marL="0" marR="0" lvl="0" indent="0" algn="l" defTabSz="514363"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panose="020B0604020202020204"/>
                <a:ea typeface="+mn-ea"/>
                <a:cs typeface="+mn-cs"/>
              </a:rPr>
              <a:t>R</a:t>
            </a:r>
            <a:r>
              <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rPr>
              <a:t>espect</a:t>
            </a:r>
          </a:p>
          <a:p>
            <a:pPr marL="0" marR="0" lvl="0" indent="0" algn="l" defTabSz="514363"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endParaRPr>
          </a:p>
          <a:p>
            <a:pPr marL="0" marR="0" lvl="0" indent="0" algn="l" defTabSz="514363"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panose="020B0604020202020204"/>
                <a:ea typeface="+mn-ea"/>
                <a:cs typeface="+mn-cs"/>
              </a:rPr>
              <a:t>E</a:t>
            </a:r>
            <a:r>
              <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rPr>
              <a:t>quity and Equality</a:t>
            </a:r>
          </a:p>
          <a:p>
            <a:pPr marL="0" marR="0" lvl="0" indent="0" algn="l" defTabSz="514363"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endParaRPr>
          </a:p>
          <a:p>
            <a:pPr marL="0" marR="0" lvl="0" indent="0" algn="l" defTabSz="514363"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panose="020B0604020202020204"/>
                <a:ea typeface="+mn-ea"/>
                <a:cs typeface="+mn-cs"/>
              </a:rPr>
              <a:t>A</a:t>
            </a:r>
            <a:r>
              <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rPr>
              <a:t>ccountability</a:t>
            </a:r>
          </a:p>
          <a:p>
            <a:pPr marL="0" marR="0" lvl="0" indent="0" algn="l" defTabSz="514363"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endParaRPr>
          </a:p>
          <a:p>
            <a:pPr marL="0" marR="0" lvl="0" indent="0" algn="l" defTabSz="514363"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panose="020B0604020202020204"/>
                <a:ea typeface="+mn-ea"/>
                <a:cs typeface="+mn-cs"/>
              </a:rPr>
              <a:t>C</a:t>
            </a:r>
            <a:r>
              <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rPr>
              <a:t>aring</a:t>
            </a:r>
          </a:p>
          <a:p>
            <a:pPr marL="0" marR="0" lvl="0" indent="0" algn="l" defTabSz="514363"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endParaRPr>
          </a:p>
          <a:p>
            <a:pPr marL="0" marR="0" lvl="0" indent="0" algn="l" defTabSz="514363"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panose="020B0604020202020204"/>
                <a:ea typeface="+mn-ea"/>
                <a:cs typeface="+mn-cs"/>
              </a:rPr>
              <a:t>H</a:t>
            </a:r>
            <a:r>
              <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rPr>
              <a:t>uman dignity</a:t>
            </a:r>
          </a:p>
          <a:p>
            <a:pPr marL="0" marR="0" lvl="0" indent="0" algn="l" defTabSz="514363"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endParaRPr>
          </a:p>
          <a:p>
            <a:pPr marL="0" marR="0" lvl="0" indent="0" algn="l" defTabSz="514363"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panose="020B0604020202020204"/>
                <a:ea typeface="+mn-ea"/>
                <a:cs typeface="+mn-cs"/>
              </a:rPr>
              <a:t>U</a:t>
            </a:r>
            <a:r>
              <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rPr>
              <a:t>buntu </a:t>
            </a:r>
          </a:p>
          <a:p>
            <a:pPr marL="0" marR="0" lvl="0" indent="0" algn="l" defTabSz="514363"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303333"/>
              </a:solidFill>
              <a:effectLst/>
              <a:uLnTx/>
              <a:uFillTx/>
              <a:latin typeface="Arial" panose="020B0604020202020204"/>
              <a:ea typeface="+mn-ea"/>
              <a:cs typeface="+mn-cs"/>
            </a:endParaRPr>
          </a:p>
          <a:p>
            <a:pPr marL="0" marR="0" lvl="0" indent="0" algn="l" defTabSz="514363"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A2E46">
                  <a:lumMod val="75000"/>
                  <a:lumOff val="25000"/>
                </a:srgbClr>
              </a:solidFill>
              <a:effectLst/>
              <a:uLnTx/>
              <a:uFillTx/>
              <a:latin typeface="Arial" panose="020B0604020202020204"/>
              <a:ea typeface="+mn-ea"/>
              <a:cs typeface="+mn-cs"/>
            </a:endParaRPr>
          </a:p>
        </p:txBody>
      </p:sp>
      <p:sp>
        <p:nvSpPr>
          <p:cNvPr id="28" name="Slide Number Placeholder 2"/>
          <p:cNvSpPr txBox="1">
            <a:spLocks/>
          </p:cNvSpPr>
          <p:nvPr/>
        </p:nvSpPr>
        <p:spPr>
          <a:xfrm>
            <a:off x="4637824" y="6156340"/>
            <a:ext cx="2133600"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5</a:t>
            </a:r>
          </a:p>
        </p:txBody>
      </p:sp>
    </p:spTree>
    <p:extLst>
      <p:ext uri="{BB962C8B-B14F-4D97-AF65-F5344CB8AC3E}">
        <p14:creationId xmlns:p14="http://schemas.microsoft.com/office/powerpoint/2010/main" val="249208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222" y="0"/>
            <a:ext cx="9105190" cy="815450"/>
          </a:xfrm>
        </p:spPr>
        <p:txBody>
          <a:bodyPr>
            <a:noAutofit/>
          </a:bodyPr>
          <a:lstStyle/>
          <a:p>
            <a:pPr algn="ctr"/>
            <a:r>
              <a:rPr lang="en-US" sz="2400" b="1" dirty="0">
                <a:latin typeface="Arial Black" panose="020B0A04020102020204" pitchFamily="34" charset="0"/>
              </a:rPr>
              <a:t>The Re-Invented DSD is a radical innovation </a:t>
            </a:r>
            <a:endParaRPr lang="en-ZA" sz="2400" b="1" dirty="0">
              <a:latin typeface="Arial Black" panose="020B0A04020102020204" pitchFamily="34" charset="0"/>
            </a:endParaRPr>
          </a:p>
        </p:txBody>
      </p:sp>
      <p:sp>
        <p:nvSpPr>
          <p:cNvPr id="23" name="Slide Number Placeholder 2"/>
          <p:cNvSpPr txBox="1">
            <a:spLocks/>
          </p:cNvSpPr>
          <p:nvPr/>
        </p:nvSpPr>
        <p:spPr>
          <a:xfrm>
            <a:off x="4676912" y="59878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6</a:t>
            </a:r>
          </a:p>
        </p:txBody>
      </p:sp>
      <p:sp>
        <p:nvSpPr>
          <p:cNvPr id="3" name="TextBox 2">
            <a:extLst>
              <a:ext uri="{FF2B5EF4-FFF2-40B4-BE49-F238E27FC236}">
                <a16:creationId xmlns:a16="http://schemas.microsoft.com/office/drawing/2014/main" id="{9528338B-2458-4C20-9BC2-DAD9CB2989B2}"/>
              </a:ext>
            </a:extLst>
          </p:cNvPr>
          <p:cNvSpPr txBox="1"/>
          <p:nvPr/>
        </p:nvSpPr>
        <p:spPr>
          <a:xfrm>
            <a:off x="514230" y="606445"/>
            <a:ext cx="1137229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The primary focus is to enable core business to deliver effectively and sustainably and to give effect to the transformation imperatives of the Social Sector </a:t>
            </a:r>
            <a:endParaRPr kumimoji="0" lang="en-ZA"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graphicFrame>
        <p:nvGraphicFramePr>
          <p:cNvPr id="27" name="Diagram 26">
            <a:extLst>
              <a:ext uri="{FF2B5EF4-FFF2-40B4-BE49-F238E27FC236}">
                <a16:creationId xmlns:a16="http://schemas.microsoft.com/office/drawing/2014/main" id="{9378A774-5932-49D6-B5D3-D7D9D97B44B1}"/>
              </a:ext>
            </a:extLst>
          </p:cNvPr>
          <p:cNvGraphicFramePr/>
          <p:nvPr/>
        </p:nvGraphicFramePr>
        <p:xfrm>
          <a:off x="1624614" y="1227909"/>
          <a:ext cx="9303798" cy="3139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Rounded Corners 10">
            <a:extLst>
              <a:ext uri="{FF2B5EF4-FFF2-40B4-BE49-F238E27FC236}">
                <a16:creationId xmlns:a16="http://schemas.microsoft.com/office/drawing/2014/main" id="{6B17F98C-924A-4EA0-ACF3-6C15422843CA}"/>
              </a:ext>
            </a:extLst>
          </p:cNvPr>
          <p:cNvSpPr/>
          <p:nvPr/>
        </p:nvSpPr>
        <p:spPr>
          <a:xfrm>
            <a:off x="3759693" y="4285611"/>
            <a:ext cx="5100221" cy="5948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Arial" panose="020B0604020202020204"/>
                <a:ea typeface="+mn-ea"/>
                <a:cs typeface="+mn-cs"/>
              </a:rPr>
              <a:t>Building cohesive and resilient families and communities towards reducing poverty and creating sustainable livelihoods</a:t>
            </a:r>
            <a:endParaRPr kumimoji="0" lang="en-ZA" sz="12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0" name="TextBox 29">
            <a:extLst>
              <a:ext uri="{FF2B5EF4-FFF2-40B4-BE49-F238E27FC236}">
                <a16:creationId xmlns:a16="http://schemas.microsoft.com/office/drawing/2014/main" id="{3022CC5F-192B-4907-B31C-FAA6B8321AD0}"/>
              </a:ext>
            </a:extLst>
          </p:cNvPr>
          <p:cNvSpPr txBox="1"/>
          <p:nvPr/>
        </p:nvSpPr>
        <p:spPr>
          <a:xfrm>
            <a:off x="383223" y="5013585"/>
            <a:ext cx="1137229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The transformation wheel became the critical enabler of focussed service delivery.</a:t>
            </a:r>
            <a:r>
              <a:rPr kumimoji="0" lang="en-GB" sz="1400" b="0" i="0" u="none" strike="noStrike" kern="1200" cap="none" spc="0" normalizeH="0" noProof="0" dirty="0">
                <a:ln>
                  <a:noFill/>
                </a:ln>
                <a:solidFill>
                  <a:prstClr val="black"/>
                </a:solidFill>
                <a:effectLst/>
                <a:uLnTx/>
                <a:uFillTx/>
                <a:latin typeface="Arial" panose="020B0604020202020204"/>
                <a:ea typeface="+mn-ea"/>
                <a:cs typeface="+mn-cs"/>
              </a:rPr>
              <a:t> </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DSD enhanced the development of the APP through  optimised planning, embracing theory of change and apply alignment to key strategic plans.</a:t>
            </a:r>
            <a:endParaRPr kumimoji="0" lang="en-ZA" sz="14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820057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83A55-9851-445C-9CF4-858EA037EC93}"/>
              </a:ext>
            </a:extLst>
          </p:cNvPr>
          <p:cNvSpPr>
            <a:spLocks noGrp="1"/>
          </p:cNvSpPr>
          <p:nvPr>
            <p:ph type="title"/>
          </p:nvPr>
        </p:nvSpPr>
        <p:spPr>
          <a:xfrm>
            <a:off x="880240" y="61041"/>
            <a:ext cx="10515600" cy="813433"/>
          </a:xfrm>
        </p:spPr>
        <p:txBody>
          <a:bodyPr>
            <a:normAutofit/>
          </a:bodyPr>
          <a:lstStyle/>
          <a:p>
            <a:pPr algn="ctr"/>
            <a:r>
              <a:rPr lang="en-US" sz="3600" b="1" dirty="0">
                <a:latin typeface="Arial Black" panose="020B0A04020102020204" pitchFamily="34" charset="0"/>
              </a:rPr>
              <a:t>Outlook of the Tabled APP 2022/2023</a:t>
            </a:r>
            <a:endParaRPr lang="en-ZA" sz="3600" b="1" dirty="0">
              <a:latin typeface="Arial Black" panose="020B0A04020102020204" pitchFamily="34" charset="0"/>
            </a:endParaRPr>
          </a:p>
        </p:txBody>
      </p:sp>
      <p:graphicFrame>
        <p:nvGraphicFramePr>
          <p:cNvPr id="4" name="Content Placeholder 3">
            <a:extLst>
              <a:ext uri="{FF2B5EF4-FFF2-40B4-BE49-F238E27FC236}">
                <a16:creationId xmlns:a16="http://schemas.microsoft.com/office/drawing/2014/main" id="{EB6A90E4-F367-4B04-8C77-D3D0CBBD1977}"/>
              </a:ext>
            </a:extLst>
          </p:cNvPr>
          <p:cNvGraphicFramePr>
            <a:graphicFrameLocks noGrp="1"/>
          </p:cNvGraphicFramePr>
          <p:nvPr>
            <p:ph idx="1"/>
            <p:extLst>
              <p:ext uri="{D42A27DB-BD31-4B8C-83A1-F6EECF244321}">
                <p14:modId xmlns:p14="http://schemas.microsoft.com/office/powerpoint/2010/main" val="1520300232"/>
              </p:ext>
            </p:extLst>
          </p:nvPr>
        </p:nvGraphicFramePr>
        <p:xfrm>
          <a:off x="228598" y="716105"/>
          <a:ext cx="11818883" cy="5087346"/>
        </p:xfrm>
        <a:graphic>
          <a:graphicData uri="http://schemas.openxmlformats.org/drawingml/2006/table">
            <a:tbl>
              <a:tblPr firstRow="1" firstCol="1" bandRow="1">
                <a:tableStyleId>{21E4AEA4-8DFA-4A89-87EB-49C32662AFE0}</a:tableStyleId>
              </a:tblPr>
              <a:tblGrid>
                <a:gridCol w="3292689">
                  <a:extLst>
                    <a:ext uri="{9D8B030D-6E8A-4147-A177-3AD203B41FA5}">
                      <a16:colId xmlns:a16="http://schemas.microsoft.com/office/drawing/2014/main" val="1616919116"/>
                    </a:ext>
                  </a:extLst>
                </a:gridCol>
                <a:gridCol w="1376492">
                  <a:extLst>
                    <a:ext uri="{9D8B030D-6E8A-4147-A177-3AD203B41FA5}">
                      <a16:colId xmlns:a16="http://schemas.microsoft.com/office/drawing/2014/main" val="3791016470"/>
                    </a:ext>
                  </a:extLst>
                </a:gridCol>
                <a:gridCol w="1356687">
                  <a:extLst>
                    <a:ext uri="{9D8B030D-6E8A-4147-A177-3AD203B41FA5}">
                      <a16:colId xmlns:a16="http://schemas.microsoft.com/office/drawing/2014/main" val="1022106673"/>
                    </a:ext>
                  </a:extLst>
                </a:gridCol>
                <a:gridCol w="1640597">
                  <a:extLst>
                    <a:ext uri="{9D8B030D-6E8A-4147-A177-3AD203B41FA5}">
                      <a16:colId xmlns:a16="http://schemas.microsoft.com/office/drawing/2014/main" val="3310916272"/>
                    </a:ext>
                  </a:extLst>
                </a:gridCol>
                <a:gridCol w="724830">
                  <a:extLst>
                    <a:ext uri="{9D8B030D-6E8A-4147-A177-3AD203B41FA5}">
                      <a16:colId xmlns:a16="http://schemas.microsoft.com/office/drawing/2014/main" val="906624199"/>
                    </a:ext>
                  </a:extLst>
                </a:gridCol>
                <a:gridCol w="825190">
                  <a:extLst>
                    <a:ext uri="{9D8B030D-6E8A-4147-A177-3AD203B41FA5}">
                      <a16:colId xmlns:a16="http://schemas.microsoft.com/office/drawing/2014/main" val="3335095822"/>
                    </a:ext>
                  </a:extLst>
                </a:gridCol>
                <a:gridCol w="769434">
                  <a:extLst>
                    <a:ext uri="{9D8B030D-6E8A-4147-A177-3AD203B41FA5}">
                      <a16:colId xmlns:a16="http://schemas.microsoft.com/office/drawing/2014/main" val="1690392369"/>
                    </a:ext>
                  </a:extLst>
                </a:gridCol>
                <a:gridCol w="847493">
                  <a:extLst>
                    <a:ext uri="{9D8B030D-6E8A-4147-A177-3AD203B41FA5}">
                      <a16:colId xmlns:a16="http://schemas.microsoft.com/office/drawing/2014/main" val="384919744"/>
                    </a:ext>
                  </a:extLst>
                </a:gridCol>
                <a:gridCol w="985471">
                  <a:extLst>
                    <a:ext uri="{9D8B030D-6E8A-4147-A177-3AD203B41FA5}">
                      <a16:colId xmlns:a16="http://schemas.microsoft.com/office/drawing/2014/main" val="2250099102"/>
                    </a:ext>
                  </a:extLst>
                </a:gridCol>
              </a:tblGrid>
              <a:tr h="731520">
                <a:tc>
                  <a:txBody>
                    <a:bodyPr/>
                    <a:lstStyle/>
                    <a:p>
                      <a:pPr>
                        <a:lnSpc>
                          <a:spcPct val="107000"/>
                        </a:lnSpc>
                        <a:spcAft>
                          <a:spcPts val="800"/>
                        </a:spcAft>
                      </a:pPr>
                      <a:r>
                        <a:rPr lang="en-ZA" sz="1800" b="1" kern="1200" dirty="0">
                          <a:solidFill>
                            <a:schemeClr val="tx1"/>
                          </a:solidFill>
                          <a:effectLst/>
                          <a:latin typeface="+mn-lt"/>
                          <a:ea typeface="+mn-ea"/>
                          <a:cs typeface="+mn-cs"/>
                        </a:rPr>
                        <a:t>Programme</a:t>
                      </a:r>
                    </a:p>
                  </a:txBody>
                  <a:tcPr marL="68580" marR="68580" marT="0" marB="0">
                    <a:solidFill>
                      <a:schemeClr val="accent2">
                        <a:lumMod val="60000"/>
                        <a:lumOff val="40000"/>
                      </a:schemeClr>
                    </a:solidFill>
                  </a:tcPr>
                </a:tc>
                <a:tc>
                  <a:txBody>
                    <a:bodyPr/>
                    <a:lstStyle/>
                    <a:p>
                      <a:pPr>
                        <a:lnSpc>
                          <a:spcPct val="107000"/>
                        </a:lnSpc>
                        <a:spcAft>
                          <a:spcPts val="800"/>
                        </a:spcAft>
                      </a:pPr>
                      <a:r>
                        <a:rPr lang="en-ZA" sz="1800" b="1" kern="1200" dirty="0">
                          <a:solidFill>
                            <a:schemeClr val="tx1"/>
                          </a:solidFill>
                          <a:effectLst/>
                          <a:latin typeface="+mn-lt"/>
                          <a:ea typeface="+mn-ea"/>
                          <a:cs typeface="+mn-cs"/>
                        </a:rPr>
                        <a:t>APP targets</a:t>
                      </a:r>
                    </a:p>
                    <a:p>
                      <a:pPr>
                        <a:lnSpc>
                          <a:spcPct val="107000"/>
                        </a:lnSpc>
                        <a:spcAft>
                          <a:spcPts val="800"/>
                        </a:spcAft>
                      </a:pPr>
                      <a:r>
                        <a:rPr lang="en-ZA" sz="1800" b="1" kern="1200" dirty="0">
                          <a:solidFill>
                            <a:schemeClr val="tx1"/>
                          </a:solidFill>
                          <a:effectLst/>
                          <a:latin typeface="+mn-lt"/>
                          <a:ea typeface="+mn-ea"/>
                          <a:cs typeface="+mn-cs"/>
                        </a:rPr>
                        <a:t>2021/2022</a:t>
                      </a:r>
                    </a:p>
                  </a:txBody>
                  <a:tcPr marL="68580" marR="68580" marT="0" marB="0">
                    <a:solidFill>
                      <a:schemeClr val="accent2">
                        <a:lumMod val="60000"/>
                        <a:lumOff val="40000"/>
                      </a:schemeClr>
                    </a:solidFill>
                  </a:tcPr>
                </a:tc>
                <a:tc>
                  <a:txBody>
                    <a:bodyPr/>
                    <a:lstStyle/>
                    <a:p>
                      <a:pPr>
                        <a:lnSpc>
                          <a:spcPct val="107000"/>
                        </a:lnSpc>
                        <a:spcAft>
                          <a:spcPts val="800"/>
                        </a:spcAft>
                      </a:pPr>
                      <a:r>
                        <a:rPr lang="en-ZA" sz="1800" b="1" kern="1200" dirty="0">
                          <a:solidFill>
                            <a:schemeClr val="tx1"/>
                          </a:solidFill>
                          <a:effectLst/>
                          <a:latin typeface="+mn-lt"/>
                          <a:ea typeface="+mn-ea"/>
                          <a:cs typeface="+mn-cs"/>
                        </a:rPr>
                        <a:t>APP targets 2022/23</a:t>
                      </a:r>
                    </a:p>
                  </a:txBody>
                  <a:tcPr marL="68580" marR="68580" marT="0" marB="0">
                    <a:solidFill>
                      <a:schemeClr val="accent2">
                        <a:lumMod val="60000"/>
                        <a:lumOff val="40000"/>
                      </a:schemeClr>
                    </a:solidFill>
                  </a:tcPr>
                </a:tc>
                <a:tc>
                  <a:txBody>
                    <a:bodyPr/>
                    <a:lstStyle/>
                    <a:p>
                      <a:pPr>
                        <a:lnSpc>
                          <a:spcPct val="107000"/>
                        </a:lnSpc>
                        <a:spcAft>
                          <a:spcPts val="800"/>
                        </a:spcAft>
                      </a:pPr>
                      <a:r>
                        <a:rPr lang="en-ZA" sz="1800" b="1" kern="1200" dirty="0">
                          <a:solidFill>
                            <a:schemeClr val="tx1"/>
                          </a:solidFill>
                          <a:effectLst/>
                          <a:latin typeface="+mn-lt"/>
                          <a:ea typeface="+mn-ea"/>
                          <a:cs typeface="+mn-cs"/>
                        </a:rPr>
                        <a:t>% Contribution</a:t>
                      </a:r>
                    </a:p>
                  </a:txBody>
                  <a:tcPr marL="68580" marR="68580" marT="0" marB="0">
                    <a:solidFill>
                      <a:schemeClr val="accent2">
                        <a:lumMod val="60000"/>
                        <a:lumOff val="40000"/>
                      </a:schemeClr>
                    </a:solidFill>
                  </a:tcPr>
                </a:tc>
                <a:tc>
                  <a:txBody>
                    <a:bodyPr/>
                    <a:lstStyle/>
                    <a:p>
                      <a:pPr>
                        <a:lnSpc>
                          <a:spcPct val="107000"/>
                        </a:lnSpc>
                        <a:spcAft>
                          <a:spcPts val="800"/>
                        </a:spcAft>
                      </a:pPr>
                      <a:r>
                        <a:rPr lang="en-ZA" sz="1800" b="1" kern="1200" dirty="0">
                          <a:solidFill>
                            <a:schemeClr val="tx1"/>
                          </a:solidFill>
                          <a:effectLst/>
                          <a:latin typeface="+mn-lt"/>
                          <a:ea typeface="+mn-ea"/>
                          <a:cs typeface="+mn-cs"/>
                        </a:rPr>
                        <a:t>EPA</a:t>
                      </a:r>
                    </a:p>
                  </a:txBody>
                  <a:tcPr marL="68580" marR="68580" marT="0" marB="0">
                    <a:solidFill>
                      <a:schemeClr val="accent2">
                        <a:lumMod val="60000"/>
                        <a:lumOff val="40000"/>
                      </a:schemeClr>
                    </a:solidFill>
                  </a:tcPr>
                </a:tc>
                <a:tc>
                  <a:txBody>
                    <a:bodyPr/>
                    <a:lstStyle/>
                    <a:p>
                      <a:pPr>
                        <a:lnSpc>
                          <a:spcPct val="107000"/>
                        </a:lnSpc>
                        <a:spcAft>
                          <a:spcPts val="800"/>
                        </a:spcAft>
                      </a:pPr>
                      <a:r>
                        <a:rPr lang="en-ZA" sz="1800" b="1" kern="1200" dirty="0">
                          <a:solidFill>
                            <a:schemeClr val="tx1"/>
                          </a:solidFill>
                          <a:effectLst/>
                          <a:latin typeface="+mn-lt"/>
                          <a:ea typeface="+mn-ea"/>
                          <a:cs typeface="+mn-cs"/>
                        </a:rPr>
                        <a:t>NASP</a:t>
                      </a:r>
                    </a:p>
                  </a:txBody>
                  <a:tcPr marL="68580" marR="68580" marT="0" marB="0">
                    <a:solidFill>
                      <a:schemeClr val="accent2">
                        <a:lumMod val="60000"/>
                        <a:lumOff val="40000"/>
                      </a:schemeClr>
                    </a:solidFill>
                  </a:tcPr>
                </a:tc>
                <a:tc>
                  <a:txBody>
                    <a:bodyPr/>
                    <a:lstStyle/>
                    <a:p>
                      <a:pPr>
                        <a:lnSpc>
                          <a:spcPct val="107000"/>
                        </a:lnSpc>
                        <a:spcAft>
                          <a:spcPts val="800"/>
                        </a:spcAft>
                      </a:pPr>
                      <a:r>
                        <a:rPr lang="en-ZA" sz="1800" b="1" kern="1200" dirty="0">
                          <a:solidFill>
                            <a:schemeClr val="tx1"/>
                          </a:solidFill>
                          <a:effectLst/>
                          <a:latin typeface="+mn-lt"/>
                          <a:ea typeface="+mn-ea"/>
                          <a:cs typeface="+mn-cs"/>
                        </a:rPr>
                        <a:t>MTSF</a:t>
                      </a:r>
                    </a:p>
                  </a:txBody>
                  <a:tcPr marL="68580" marR="68580" marT="0" marB="0">
                    <a:solidFill>
                      <a:schemeClr val="accent2">
                        <a:lumMod val="60000"/>
                        <a:lumOff val="40000"/>
                      </a:schemeClr>
                    </a:solidFill>
                  </a:tcPr>
                </a:tc>
                <a:tc>
                  <a:txBody>
                    <a:bodyPr/>
                    <a:lstStyle/>
                    <a:p>
                      <a:pPr>
                        <a:lnSpc>
                          <a:spcPct val="107000"/>
                        </a:lnSpc>
                        <a:spcAft>
                          <a:spcPts val="800"/>
                        </a:spcAft>
                      </a:pPr>
                      <a:r>
                        <a:rPr lang="en-ZA" sz="1800" b="1" kern="1200" dirty="0">
                          <a:solidFill>
                            <a:schemeClr val="tx1"/>
                          </a:solidFill>
                          <a:effectLst/>
                          <a:latin typeface="+mn-lt"/>
                          <a:ea typeface="+mn-ea"/>
                          <a:cs typeface="+mn-cs"/>
                        </a:rPr>
                        <a:t>ERRP</a:t>
                      </a:r>
                    </a:p>
                  </a:txBody>
                  <a:tcPr marL="68580" marR="68580" marT="0" marB="0">
                    <a:solidFill>
                      <a:schemeClr val="accent2">
                        <a:lumMod val="60000"/>
                        <a:lumOff val="40000"/>
                      </a:schemeClr>
                    </a:solidFill>
                  </a:tcPr>
                </a:tc>
                <a:tc>
                  <a:txBody>
                    <a:bodyPr/>
                    <a:lstStyle/>
                    <a:p>
                      <a:pPr>
                        <a:lnSpc>
                          <a:spcPct val="107000"/>
                        </a:lnSpc>
                        <a:spcAft>
                          <a:spcPts val="800"/>
                        </a:spcAft>
                      </a:pPr>
                      <a:r>
                        <a:rPr lang="en-ZA" sz="1800" dirty="0">
                          <a:solidFill>
                            <a:schemeClr val="tx1"/>
                          </a:solidFill>
                          <a:effectLst/>
                        </a:rPr>
                        <a:t>BRRR</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3197233046"/>
                  </a:ext>
                </a:extLst>
              </a:tr>
              <a:tr h="756412">
                <a:tc>
                  <a:txBody>
                    <a:bodyPr/>
                    <a:lstStyle/>
                    <a:p>
                      <a:pPr>
                        <a:lnSpc>
                          <a:spcPct val="107000"/>
                        </a:lnSpc>
                        <a:spcAft>
                          <a:spcPts val="800"/>
                        </a:spcAft>
                      </a:pPr>
                      <a:r>
                        <a:rPr lang="en-ZA" sz="1800" dirty="0">
                          <a:solidFill>
                            <a:schemeClr val="tx1"/>
                          </a:solidFill>
                          <a:effectLst/>
                        </a:rPr>
                        <a:t>P1: Administration </a:t>
                      </a:r>
                      <a:r>
                        <a:rPr lang="en-ZA"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(including legislation  from core programmes</a:t>
                      </a: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solidFill>
                      <a:schemeClr val="accent2">
                        <a:lumMod val="60000"/>
                        <a:lumOff val="40000"/>
                      </a:schemeClr>
                    </a:solidFill>
                  </a:tcPr>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13</a:t>
                      </a:r>
                    </a:p>
                  </a:txBody>
                  <a:tcPr marL="68580" marR="68580" marT="0" marB="0"/>
                </a:tc>
                <a:tc>
                  <a:txBody>
                    <a:bodyPr/>
                    <a:lstStyle/>
                    <a:p>
                      <a:pPr marL="0" indent="0" algn="l" defTabSz="685800" rtl="0" eaLnBrk="1" latinLnBrk="0" hangingPunct="1">
                        <a:lnSpc>
                          <a:spcPct val="107000"/>
                        </a:lnSpc>
                        <a:spcAft>
                          <a:spcPts val="800"/>
                        </a:spcAft>
                        <a:buNone/>
                      </a:pPr>
                      <a:r>
                        <a:rPr lang="en-US" sz="1800" kern="1200" dirty="0">
                          <a:solidFill>
                            <a:schemeClr val="dk1"/>
                          </a:solidFill>
                          <a:effectLst/>
                          <a:latin typeface="+mn-lt"/>
                          <a:ea typeface="+mn-ea"/>
                          <a:cs typeface="+mn-cs"/>
                        </a:rPr>
                        <a:t>14</a:t>
                      </a:r>
                      <a:endParaRPr lang="en-ZA" sz="1800" kern="1200" dirty="0">
                        <a:solidFill>
                          <a:schemeClr val="dk1"/>
                        </a:solidFill>
                        <a:effectLst/>
                        <a:latin typeface="+mn-lt"/>
                        <a:ea typeface="+mn-ea"/>
                        <a:cs typeface="+mn-cs"/>
                      </a:endParaRP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20%</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6</a:t>
                      </a:r>
                    </a:p>
                    <a:p>
                      <a:pPr marL="0" algn="l" defTabSz="685800" rtl="0" eaLnBrk="1" latinLnBrk="0" hangingPunct="1">
                        <a:lnSpc>
                          <a:spcPct val="107000"/>
                        </a:lnSpc>
                        <a:spcAft>
                          <a:spcPts val="800"/>
                        </a:spcAft>
                      </a:pPr>
                      <a:endParaRPr lang="en-ZA" sz="1800" kern="1200" dirty="0">
                        <a:solidFill>
                          <a:schemeClr val="dk1"/>
                        </a:solidFill>
                        <a:effectLst/>
                        <a:latin typeface="+mn-lt"/>
                        <a:ea typeface="+mn-ea"/>
                        <a:cs typeface="+mn-cs"/>
                      </a:endParaRP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2</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3</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4</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Aligned</a:t>
                      </a:r>
                    </a:p>
                  </a:txBody>
                  <a:tcPr marL="68580" marR="68580" marT="0" marB="0"/>
                </a:tc>
                <a:extLst>
                  <a:ext uri="{0D108BD9-81ED-4DB2-BD59-A6C34878D82A}">
                    <a16:rowId xmlns:a16="http://schemas.microsoft.com/office/drawing/2014/main" val="4010572404"/>
                  </a:ext>
                </a:extLst>
              </a:tr>
              <a:tr h="252099">
                <a:tc>
                  <a:txBody>
                    <a:bodyPr/>
                    <a:lstStyle/>
                    <a:p>
                      <a:pPr>
                        <a:lnSpc>
                          <a:spcPct val="107000"/>
                        </a:lnSpc>
                        <a:spcAft>
                          <a:spcPts val="800"/>
                        </a:spcAft>
                      </a:pPr>
                      <a:r>
                        <a:rPr lang="en-ZA" sz="1800" dirty="0">
                          <a:solidFill>
                            <a:schemeClr val="tx1"/>
                          </a:solidFill>
                          <a:effectLst/>
                        </a:rPr>
                        <a:t>P2: Social Assistance</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1</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1</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1%</a:t>
                      </a:r>
                    </a:p>
                  </a:txBody>
                  <a:tcPr marL="68580" marR="68580" marT="0" marB="0"/>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 </a:t>
                      </a:r>
                    </a:p>
                  </a:txBody>
                  <a:tcPr marL="68580" marR="68580" marT="0" marB="0"/>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 </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t>
                      </a:r>
                    </a:p>
                  </a:txBody>
                  <a:tcPr marL="68580" marR="68580" marT="0" marB="0"/>
                </a:tc>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ZA" sz="1800" kern="1200" dirty="0">
                          <a:solidFill>
                            <a:schemeClr val="dk1"/>
                          </a:solidFill>
                          <a:effectLst/>
                          <a:latin typeface="+mn-lt"/>
                          <a:ea typeface="+mn-ea"/>
                          <a:cs typeface="+mn-cs"/>
                        </a:rPr>
                        <a:t>2</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Aligned</a:t>
                      </a:r>
                    </a:p>
                  </a:txBody>
                  <a:tcPr marL="68580" marR="68580" marT="0" marB="0"/>
                </a:tc>
                <a:extLst>
                  <a:ext uri="{0D108BD9-81ED-4DB2-BD59-A6C34878D82A}">
                    <a16:rowId xmlns:a16="http://schemas.microsoft.com/office/drawing/2014/main" val="771043622"/>
                  </a:ext>
                </a:extLst>
              </a:tr>
              <a:tr h="285517">
                <a:tc>
                  <a:txBody>
                    <a:bodyPr/>
                    <a:lstStyle/>
                    <a:p>
                      <a:pPr>
                        <a:lnSpc>
                          <a:spcPct val="107000"/>
                        </a:lnSpc>
                        <a:spcAft>
                          <a:spcPts val="800"/>
                        </a:spcAft>
                      </a:pPr>
                      <a:r>
                        <a:rPr lang="en-ZA" sz="1800" dirty="0">
                          <a:solidFill>
                            <a:schemeClr val="tx1"/>
                          </a:solidFill>
                          <a:effectLst/>
                        </a:rPr>
                        <a:t>P3: Social policy and Administration</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10</a:t>
                      </a:r>
                    </a:p>
                  </a:txBody>
                  <a:tcPr marL="68580" marR="68580" marT="0" marB="0"/>
                </a:tc>
                <a:tc>
                  <a:txBody>
                    <a:bodyPr/>
                    <a:lstStyle/>
                    <a:p>
                      <a:pPr marL="0" algn="l" defTabSz="685800" rtl="0" eaLnBrk="1" latinLnBrk="0" hangingPunct="1">
                        <a:lnSpc>
                          <a:spcPct val="107000"/>
                        </a:lnSpc>
                        <a:spcAft>
                          <a:spcPts val="800"/>
                        </a:spcAft>
                      </a:pPr>
                      <a:r>
                        <a:rPr lang="en-US" sz="1800" kern="1200" dirty="0">
                          <a:solidFill>
                            <a:schemeClr val="dk1"/>
                          </a:solidFill>
                          <a:effectLst/>
                          <a:latin typeface="+mn-lt"/>
                          <a:ea typeface="+mn-ea"/>
                          <a:cs typeface="+mn-cs"/>
                        </a:rPr>
                        <a:t>8</a:t>
                      </a:r>
                      <a:endParaRPr lang="en-ZA" sz="1800" kern="1200" dirty="0">
                        <a:solidFill>
                          <a:schemeClr val="dk1"/>
                        </a:solidFill>
                        <a:effectLst/>
                        <a:latin typeface="+mn-lt"/>
                        <a:ea typeface="+mn-ea"/>
                        <a:cs typeface="+mn-cs"/>
                      </a:endParaRP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13%</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2</a:t>
                      </a:r>
                    </a:p>
                  </a:txBody>
                  <a:tcPr marL="68580" marR="68580" marT="0" marB="0"/>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1</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3</a:t>
                      </a:r>
                    </a:p>
                  </a:txBody>
                  <a:tcPr marL="68580" marR="68580" marT="0" marB="0"/>
                </a:tc>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ZA" sz="1800" kern="1200" dirty="0">
                          <a:solidFill>
                            <a:schemeClr val="dk1"/>
                          </a:solidFill>
                          <a:effectLst/>
                          <a:latin typeface="+mn-lt"/>
                          <a:ea typeface="+mn-ea"/>
                          <a:cs typeface="+mn-cs"/>
                        </a:rPr>
                        <a:t>2</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Aligned</a:t>
                      </a:r>
                    </a:p>
                  </a:txBody>
                  <a:tcPr marL="68580" marR="68580" marT="0" marB="0"/>
                </a:tc>
                <a:extLst>
                  <a:ext uri="{0D108BD9-81ED-4DB2-BD59-A6C34878D82A}">
                    <a16:rowId xmlns:a16="http://schemas.microsoft.com/office/drawing/2014/main" val="3967665999"/>
                  </a:ext>
                </a:extLst>
              </a:tr>
              <a:tr h="625346">
                <a:tc>
                  <a:txBody>
                    <a:bodyPr/>
                    <a:lstStyle/>
                    <a:p>
                      <a:pPr>
                        <a:lnSpc>
                          <a:spcPct val="107000"/>
                        </a:lnSpc>
                        <a:spcAft>
                          <a:spcPts val="800"/>
                        </a:spcAft>
                      </a:pPr>
                      <a:r>
                        <a:rPr lang="en-ZA" sz="1800" dirty="0">
                          <a:solidFill>
                            <a:schemeClr val="tx1"/>
                          </a:solidFill>
                          <a:effectLst/>
                        </a:rPr>
                        <a:t>P4: Welfare Services policy and Implementation Support</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23</a:t>
                      </a:r>
                    </a:p>
                  </a:txBody>
                  <a:tcPr marL="68580" marR="68580" marT="0" marB="0"/>
                </a:tc>
                <a:tc>
                  <a:txBody>
                    <a:bodyPr/>
                    <a:lstStyle/>
                    <a:p>
                      <a:pPr marL="0" algn="l" defTabSz="685800" rtl="0" eaLnBrk="1" latinLnBrk="0" hangingPunct="1">
                        <a:lnSpc>
                          <a:spcPct val="107000"/>
                        </a:lnSpc>
                        <a:spcAft>
                          <a:spcPts val="800"/>
                        </a:spcAft>
                      </a:pPr>
                      <a:r>
                        <a:rPr lang="en-US" sz="1800" kern="1200" dirty="0">
                          <a:solidFill>
                            <a:schemeClr val="dk1"/>
                          </a:solidFill>
                          <a:effectLst/>
                          <a:latin typeface="+mn-lt"/>
                          <a:ea typeface="+mn-ea"/>
                          <a:cs typeface="+mn-cs"/>
                        </a:rPr>
                        <a:t>22</a:t>
                      </a:r>
                      <a:endParaRPr lang="en-ZA" sz="1800" kern="1200" dirty="0">
                        <a:solidFill>
                          <a:schemeClr val="dk1"/>
                        </a:solidFill>
                        <a:effectLst/>
                        <a:latin typeface="+mn-lt"/>
                        <a:ea typeface="+mn-ea"/>
                        <a:cs typeface="+mn-cs"/>
                      </a:endParaRP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33%</a:t>
                      </a:r>
                    </a:p>
                  </a:txBody>
                  <a:tcPr marL="68580" marR="68580" marT="0" marB="0"/>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14</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1*</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13</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1</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Aligned</a:t>
                      </a:r>
                    </a:p>
                  </a:txBody>
                  <a:tcPr marL="68580" marR="68580" marT="0" marB="0"/>
                </a:tc>
                <a:extLst>
                  <a:ext uri="{0D108BD9-81ED-4DB2-BD59-A6C34878D82A}">
                    <a16:rowId xmlns:a16="http://schemas.microsoft.com/office/drawing/2014/main" val="4115546538"/>
                  </a:ext>
                </a:extLst>
              </a:tr>
              <a:tr h="564552">
                <a:tc>
                  <a:txBody>
                    <a:bodyPr/>
                    <a:lstStyle/>
                    <a:p>
                      <a:pPr>
                        <a:lnSpc>
                          <a:spcPct val="107000"/>
                        </a:lnSpc>
                        <a:spcAft>
                          <a:spcPts val="800"/>
                        </a:spcAft>
                      </a:pPr>
                      <a:r>
                        <a:rPr lang="en-ZA" sz="1800" dirty="0">
                          <a:solidFill>
                            <a:schemeClr val="tx1"/>
                          </a:solidFill>
                          <a:effectLst/>
                        </a:rPr>
                        <a:t>P5: Social Policy and Integrated Services Delivery</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20</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22</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33%</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13 </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4</a:t>
                      </a:r>
                    </a:p>
                    <a:p>
                      <a:pPr marL="0" algn="l" defTabSz="685800" rtl="0" eaLnBrk="1" latinLnBrk="0" hangingPunct="1">
                        <a:lnSpc>
                          <a:spcPct val="107000"/>
                        </a:lnSpc>
                        <a:spcAft>
                          <a:spcPts val="800"/>
                        </a:spcAft>
                      </a:pPr>
                      <a:endParaRPr lang="en-ZA" sz="1800" kern="1200" dirty="0">
                        <a:solidFill>
                          <a:schemeClr val="dk1"/>
                        </a:solidFill>
                        <a:effectLst/>
                        <a:latin typeface="+mn-lt"/>
                        <a:ea typeface="+mn-ea"/>
                        <a:cs typeface="+mn-cs"/>
                      </a:endParaRP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9</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4</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t>
                      </a:r>
                    </a:p>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Aligned</a:t>
                      </a:r>
                    </a:p>
                  </a:txBody>
                  <a:tcPr marL="68580" marR="68580" marT="0" marB="0"/>
                </a:tc>
                <a:extLst>
                  <a:ext uri="{0D108BD9-81ED-4DB2-BD59-A6C34878D82A}">
                    <a16:rowId xmlns:a16="http://schemas.microsoft.com/office/drawing/2014/main" val="3797305772"/>
                  </a:ext>
                </a:extLst>
              </a:tr>
              <a:tr h="285517">
                <a:tc>
                  <a:txBody>
                    <a:bodyPr/>
                    <a:lstStyle/>
                    <a:p>
                      <a:pPr>
                        <a:lnSpc>
                          <a:spcPct val="107000"/>
                        </a:lnSpc>
                        <a:spcAft>
                          <a:spcPts val="800"/>
                        </a:spcAft>
                      </a:pPr>
                      <a:r>
                        <a:rPr lang="en-ZA" sz="1800" dirty="0">
                          <a:solidFill>
                            <a:schemeClr val="tx1"/>
                          </a:solidFill>
                          <a:effectLst/>
                        </a:rPr>
                        <a:t>Sub total</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67</a:t>
                      </a:r>
                    </a:p>
                  </a:txBody>
                  <a:tcPr marL="68580" marR="68580" marT="0" marB="0"/>
                </a:tc>
                <a:tc>
                  <a:txBody>
                    <a:bodyPr/>
                    <a:lstStyle/>
                    <a:p>
                      <a:pPr marL="0" algn="l" defTabSz="685800" rtl="0" eaLnBrk="1" latinLnBrk="0" hangingPunct="1">
                        <a:lnSpc>
                          <a:spcPct val="107000"/>
                        </a:lnSpc>
                        <a:spcAft>
                          <a:spcPts val="800"/>
                        </a:spcAft>
                      </a:pPr>
                      <a:r>
                        <a:rPr lang="en-US" sz="1800" kern="1200" dirty="0">
                          <a:solidFill>
                            <a:schemeClr val="dk1"/>
                          </a:solidFill>
                          <a:effectLst/>
                          <a:latin typeface="+mn-lt"/>
                          <a:ea typeface="+mn-ea"/>
                          <a:cs typeface="+mn-cs"/>
                        </a:rPr>
                        <a:t>6</a:t>
                      </a:r>
                      <a:r>
                        <a:rPr lang="en-ZA" sz="1800" kern="1200" dirty="0">
                          <a:solidFill>
                            <a:schemeClr val="dk1"/>
                          </a:solidFill>
                          <a:effectLst/>
                          <a:latin typeface="+mn-lt"/>
                          <a:ea typeface="+mn-ea"/>
                          <a:cs typeface="+mn-cs"/>
                        </a:rPr>
                        <a:t>7</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100%</a:t>
                      </a:r>
                    </a:p>
                  </a:txBody>
                  <a:tcPr marL="68580" marR="68580" marT="0" marB="0"/>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35</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7 of 8 </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28</a:t>
                      </a:r>
                    </a:p>
                  </a:txBody>
                  <a:tcPr marL="68580" marR="68580" marT="0" marB="0"/>
                </a:tc>
                <a:tc>
                  <a:txBody>
                    <a:bodyPr/>
                    <a:lstStyle/>
                    <a:p>
                      <a:pPr marL="0" algn="l" defTabSz="685800" rtl="0" eaLnBrk="1" latinLnBrk="0" hangingPunct="1">
                        <a:lnSpc>
                          <a:spcPct val="107000"/>
                        </a:lnSpc>
                        <a:spcAft>
                          <a:spcPts val="800"/>
                        </a:spcAft>
                      </a:pPr>
                      <a:endParaRPr lang="en-ZA" sz="1800" kern="1200" dirty="0">
                        <a:solidFill>
                          <a:schemeClr val="dk1"/>
                        </a:solidFill>
                        <a:effectLst/>
                        <a:latin typeface="+mn-lt"/>
                        <a:ea typeface="+mn-ea"/>
                        <a:cs typeface="+mn-cs"/>
                      </a:endParaRP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t>
                      </a:r>
                    </a:p>
                  </a:txBody>
                  <a:tcPr marL="68580" marR="68580" marT="0" marB="0"/>
                </a:tc>
                <a:extLst>
                  <a:ext uri="{0D108BD9-81ED-4DB2-BD59-A6C34878D82A}">
                    <a16:rowId xmlns:a16="http://schemas.microsoft.com/office/drawing/2014/main" val="2050174641"/>
                  </a:ext>
                </a:extLst>
              </a:tr>
              <a:tr h="285517">
                <a:tc>
                  <a:txBody>
                    <a:bodyPr/>
                    <a:lstStyle/>
                    <a:p>
                      <a:pPr>
                        <a:lnSpc>
                          <a:spcPct val="107000"/>
                        </a:lnSpc>
                        <a:spcAft>
                          <a:spcPts val="800"/>
                        </a:spcAft>
                      </a:pPr>
                      <a:r>
                        <a:rPr lang="en-ZA" sz="1800" dirty="0">
                          <a:solidFill>
                            <a:schemeClr val="tx1"/>
                          </a:solidFill>
                          <a:effectLst/>
                        </a:rPr>
                        <a:t>NDA</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t>
                      </a:r>
                    </a:p>
                  </a:txBody>
                  <a:tcPr marL="68580" marR="68580" marT="0" marB="0"/>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 </a:t>
                      </a:r>
                    </a:p>
                  </a:txBody>
                  <a:tcPr marL="68580" marR="68580" marT="0" marB="0"/>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 </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1</a:t>
                      </a:r>
                    </a:p>
                  </a:txBody>
                  <a:tcPr marL="68580" marR="68580" marT="0" marB="0"/>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 </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1</a:t>
                      </a:r>
                    </a:p>
                  </a:txBody>
                  <a:tcPr marL="68580" marR="68580" marT="0" marB="0"/>
                </a:tc>
                <a:tc>
                  <a:txBody>
                    <a:bodyPr/>
                    <a:lstStyle/>
                    <a:p>
                      <a:pPr marL="0" algn="l" defTabSz="685800" rtl="0" eaLnBrk="1" latinLnBrk="0" hangingPunct="1">
                        <a:lnSpc>
                          <a:spcPct val="107000"/>
                        </a:lnSpc>
                        <a:spcAft>
                          <a:spcPts val="800"/>
                        </a:spcAft>
                      </a:pPr>
                      <a:endParaRPr lang="en-ZA" sz="1800" kern="1200" dirty="0">
                        <a:solidFill>
                          <a:schemeClr val="dk1"/>
                        </a:solidFill>
                        <a:effectLst/>
                        <a:latin typeface="+mn-lt"/>
                        <a:ea typeface="+mn-ea"/>
                        <a:cs typeface="+mn-cs"/>
                      </a:endParaRP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t>
                      </a:r>
                    </a:p>
                  </a:txBody>
                  <a:tcPr marL="68580" marR="68580" marT="0" marB="0"/>
                </a:tc>
                <a:extLst>
                  <a:ext uri="{0D108BD9-81ED-4DB2-BD59-A6C34878D82A}">
                    <a16:rowId xmlns:a16="http://schemas.microsoft.com/office/drawing/2014/main" val="2355265349"/>
                  </a:ext>
                </a:extLst>
              </a:tr>
              <a:tr h="212382">
                <a:tc>
                  <a:txBody>
                    <a:bodyPr/>
                    <a:lstStyle/>
                    <a:p>
                      <a:pPr marL="0" algn="l" defTabSz="685800" rtl="0" eaLnBrk="1" latinLnBrk="0" hangingPunct="1">
                        <a:lnSpc>
                          <a:spcPct val="107000"/>
                        </a:lnSpc>
                        <a:spcAft>
                          <a:spcPts val="800"/>
                        </a:spcAft>
                      </a:pPr>
                      <a:r>
                        <a:rPr lang="en-ZA" sz="1800" b="1" kern="1200" dirty="0">
                          <a:solidFill>
                            <a:schemeClr val="tx1"/>
                          </a:solidFill>
                          <a:effectLst/>
                          <a:latin typeface="+mn-lt"/>
                          <a:ea typeface="+mn-ea"/>
                          <a:cs typeface="+mn-cs"/>
                        </a:rPr>
                        <a:t>SASSA</a:t>
                      </a:r>
                    </a:p>
                  </a:txBody>
                  <a:tcPr marL="68580" marR="68580" marT="0" marB="0">
                    <a:solidFill>
                      <a:schemeClr val="accent2">
                        <a:lumMod val="60000"/>
                        <a:lumOff val="40000"/>
                      </a:schemeClr>
                    </a:solidFill>
                  </a:tcPr>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 </a:t>
                      </a:r>
                    </a:p>
                  </a:txBody>
                  <a:tcPr marL="68580" marR="68580" marT="0" marB="0"/>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 </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5</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3</a:t>
                      </a:r>
                    </a:p>
                  </a:txBody>
                  <a:tcPr marL="68580" marR="68580" marT="0" marB="0"/>
                </a:tc>
                <a:tc>
                  <a:txBody>
                    <a:bodyPr/>
                    <a:lstStyle/>
                    <a:p>
                      <a:pPr marL="0" algn="l" defTabSz="685800" rtl="0" eaLnBrk="1" latinLnBrk="0" hangingPunct="1">
                        <a:lnSpc>
                          <a:spcPct val="107000"/>
                        </a:lnSpc>
                        <a:spcAft>
                          <a:spcPts val="800"/>
                        </a:spcAft>
                      </a:pPr>
                      <a:endParaRPr lang="en-ZA" sz="1800" kern="1200" dirty="0">
                        <a:solidFill>
                          <a:schemeClr val="dk1"/>
                        </a:solidFill>
                        <a:effectLst/>
                        <a:latin typeface="+mn-lt"/>
                        <a:ea typeface="+mn-ea"/>
                        <a:cs typeface="+mn-cs"/>
                      </a:endParaRP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t>
                      </a:r>
                    </a:p>
                  </a:txBody>
                  <a:tcPr marL="68580" marR="68580" marT="0" marB="0"/>
                </a:tc>
                <a:extLst>
                  <a:ext uri="{0D108BD9-81ED-4DB2-BD59-A6C34878D82A}">
                    <a16:rowId xmlns:a16="http://schemas.microsoft.com/office/drawing/2014/main" val="1033979760"/>
                  </a:ext>
                </a:extLst>
              </a:tr>
              <a:tr h="0">
                <a:tc>
                  <a:txBody>
                    <a:bodyPr/>
                    <a:lstStyle/>
                    <a:p>
                      <a:pPr marL="0" algn="l" defTabSz="685800" rtl="0" eaLnBrk="1" latinLnBrk="0" hangingPunct="1">
                        <a:lnSpc>
                          <a:spcPct val="107000"/>
                        </a:lnSpc>
                        <a:spcAft>
                          <a:spcPts val="800"/>
                        </a:spcAft>
                      </a:pPr>
                      <a:r>
                        <a:rPr lang="en-ZA" sz="1800" b="1" kern="1200" dirty="0">
                          <a:solidFill>
                            <a:schemeClr val="tx1"/>
                          </a:solidFill>
                          <a:effectLst/>
                          <a:latin typeface="+mn-lt"/>
                          <a:ea typeface="+mn-ea"/>
                          <a:cs typeface="+mn-cs"/>
                        </a:rPr>
                        <a:t>Totals</a:t>
                      </a:r>
                    </a:p>
                  </a:txBody>
                  <a:tcPr marL="68580" marR="68580" marT="0" marB="0">
                    <a:solidFill>
                      <a:schemeClr val="accent2">
                        <a:lumMod val="60000"/>
                        <a:lumOff val="40000"/>
                      </a:schemeClr>
                    </a:solidFill>
                  </a:tcPr>
                </a:tc>
                <a:tc>
                  <a:txBody>
                    <a:bodyPr/>
                    <a:lstStyle/>
                    <a:p>
                      <a:pPr marL="0" algn="l" defTabSz="685800" rtl="0" eaLnBrk="1" latinLnBrk="0" hangingPunct="1">
                        <a:lnSpc>
                          <a:spcPct val="107000"/>
                        </a:lnSpc>
                        <a:spcAft>
                          <a:spcPts val="800"/>
                        </a:spcAft>
                      </a:pPr>
                      <a:r>
                        <a:rPr lang="en-ZA" sz="1800" kern="1200">
                          <a:solidFill>
                            <a:schemeClr val="dk1"/>
                          </a:solidFill>
                          <a:effectLst/>
                          <a:latin typeface="+mn-lt"/>
                          <a:ea typeface="+mn-ea"/>
                          <a:cs typeface="+mn-cs"/>
                        </a:rPr>
                        <a:t>67</a:t>
                      </a:r>
                    </a:p>
                  </a:txBody>
                  <a:tcPr marL="68580" marR="68580" marT="0" marB="0"/>
                </a:tc>
                <a:tc>
                  <a:txBody>
                    <a:bodyPr/>
                    <a:lstStyle/>
                    <a:p>
                      <a:pPr marL="0" algn="l" defTabSz="685800" rtl="0" eaLnBrk="1" latinLnBrk="0" hangingPunct="1">
                        <a:lnSpc>
                          <a:spcPct val="107000"/>
                        </a:lnSpc>
                        <a:spcAft>
                          <a:spcPts val="800"/>
                        </a:spcAft>
                      </a:pPr>
                      <a:r>
                        <a:rPr lang="en-US" sz="1800" kern="1200" dirty="0">
                          <a:solidFill>
                            <a:schemeClr val="dk1"/>
                          </a:solidFill>
                          <a:effectLst/>
                          <a:latin typeface="+mn-lt"/>
                          <a:ea typeface="+mn-ea"/>
                          <a:cs typeface="+mn-cs"/>
                        </a:rPr>
                        <a:t>6</a:t>
                      </a:r>
                      <a:r>
                        <a:rPr lang="en-ZA" sz="1800" kern="1200" dirty="0">
                          <a:solidFill>
                            <a:schemeClr val="dk1"/>
                          </a:solidFill>
                          <a:effectLst/>
                          <a:latin typeface="+mn-lt"/>
                          <a:ea typeface="+mn-ea"/>
                          <a:cs typeface="+mn-cs"/>
                        </a:rPr>
                        <a:t>7</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100%</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41</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7</a:t>
                      </a: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32</a:t>
                      </a:r>
                    </a:p>
                  </a:txBody>
                  <a:tcPr marL="68580" marR="68580" marT="0" marB="0"/>
                </a:tc>
                <a:tc>
                  <a:txBody>
                    <a:bodyPr/>
                    <a:lstStyle/>
                    <a:p>
                      <a:pPr marL="0" algn="l" defTabSz="685800" rtl="0" eaLnBrk="1" latinLnBrk="0" hangingPunct="1">
                        <a:lnSpc>
                          <a:spcPct val="107000"/>
                        </a:lnSpc>
                        <a:spcAft>
                          <a:spcPts val="800"/>
                        </a:spcAft>
                      </a:pPr>
                      <a:endParaRPr lang="en-ZA" sz="1800" kern="1200" dirty="0">
                        <a:solidFill>
                          <a:schemeClr val="dk1"/>
                        </a:solidFill>
                        <a:effectLst/>
                        <a:latin typeface="+mn-lt"/>
                        <a:ea typeface="+mn-ea"/>
                        <a:cs typeface="+mn-cs"/>
                      </a:endParaRPr>
                    </a:p>
                  </a:txBody>
                  <a:tcPr marL="68580" marR="68580" marT="0" marB="0"/>
                </a:tc>
                <a:tc>
                  <a:txBody>
                    <a:bodyPr/>
                    <a:lstStyle/>
                    <a:p>
                      <a:pPr marL="0" algn="l" defTabSz="685800" rtl="0" eaLnBrk="1" latinLnBrk="0" hangingPunct="1">
                        <a:lnSpc>
                          <a:spcPct val="107000"/>
                        </a:lnSpc>
                        <a:spcAft>
                          <a:spcPts val="800"/>
                        </a:spcAft>
                      </a:pPr>
                      <a:r>
                        <a:rPr lang="en-ZA" sz="1800" kern="1200" dirty="0">
                          <a:solidFill>
                            <a:schemeClr val="dk1"/>
                          </a:solidFill>
                          <a:effectLst/>
                          <a:latin typeface="+mn-lt"/>
                          <a:ea typeface="+mn-ea"/>
                          <a:cs typeface="+mn-cs"/>
                        </a:rPr>
                        <a:t> </a:t>
                      </a:r>
                    </a:p>
                  </a:txBody>
                  <a:tcPr marL="68580" marR="68580" marT="0" marB="0"/>
                </a:tc>
                <a:extLst>
                  <a:ext uri="{0D108BD9-81ED-4DB2-BD59-A6C34878D82A}">
                    <a16:rowId xmlns:a16="http://schemas.microsoft.com/office/drawing/2014/main" val="3296017869"/>
                  </a:ext>
                </a:extLst>
              </a:tr>
            </a:tbl>
          </a:graphicData>
        </a:graphic>
      </p:graphicFrame>
      <p:sp>
        <p:nvSpPr>
          <p:cNvPr id="6"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7</a:t>
            </a:r>
          </a:p>
        </p:txBody>
      </p:sp>
    </p:spTree>
    <p:extLst>
      <p:ext uri="{BB962C8B-B14F-4D97-AF65-F5344CB8AC3E}">
        <p14:creationId xmlns:p14="http://schemas.microsoft.com/office/powerpoint/2010/main" val="3779197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0CDB-EF6D-4387-8153-95E55E198191}"/>
              </a:ext>
            </a:extLst>
          </p:cNvPr>
          <p:cNvSpPr>
            <a:spLocks noGrp="1"/>
          </p:cNvSpPr>
          <p:nvPr>
            <p:ph type="title"/>
          </p:nvPr>
        </p:nvSpPr>
        <p:spPr>
          <a:xfrm>
            <a:off x="838200" y="531224"/>
            <a:ext cx="10515600" cy="644434"/>
          </a:xfrm>
        </p:spPr>
        <p:txBody>
          <a:bodyPr>
            <a:noAutofit/>
          </a:bodyPr>
          <a:lstStyle/>
          <a:p>
            <a:r>
              <a:rPr lang="en-GB" sz="2800" b="1" dirty="0">
                <a:latin typeface="Arial Black" panose="020B0A04020102020204" pitchFamily="34" charset="0"/>
              </a:rPr>
              <a:t>Classification of indicators of the Tabled 2022/23 APP</a:t>
            </a:r>
            <a:br>
              <a:rPr lang="en-GB" sz="2800" dirty="0">
                <a:latin typeface="Arial Black" panose="020B0A04020102020204" pitchFamily="34" charset="0"/>
              </a:rPr>
            </a:br>
            <a:endParaRPr lang="en-ZA" sz="2800" dirty="0">
              <a:latin typeface="Arial Black" panose="020B0A04020102020204" pitchFamily="34" charset="0"/>
            </a:endParaRPr>
          </a:p>
        </p:txBody>
      </p:sp>
      <p:graphicFrame>
        <p:nvGraphicFramePr>
          <p:cNvPr id="7" name="Content Placeholder 6">
            <a:extLst>
              <a:ext uri="{FF2B5EF4-FFF2-40B4-BE49-F238E27FC236}">
                <a16:creationId xmlns:a16="http://schemas.microsoft.com/office/drawing/2014/main" id="{7B77AA08-6333-45C3-A27C-094FC4D8C8EE}"/>
              </a:ext>
            </a:extLst>
          </p:cNvPr>
          <p:cNvGraphicFramePr>
            <a:graphicFrameLocks noGrp="1"/>
          </p:cNvGraphicFramePr>
          <p:nvPr>
            <p:ph idx="1"/>
            <p:extLst>
              <p:ext uri="{D42A27DB-BD31-4B8C-83A1-F6EECF244321}">
                <p14:modId xmlns:p14="http://schemas.microsoft.com/office/powerpoint/2010/main" val="1266368412"/>
              </p:ext>
            </p:extLst>
          </p:nvPr>
        </p:nvGraphicFramePr>
        <p:xfrm>
          <a:off x="838200" y="1269342"/>
          <a:ext cx="10515600" cy="42338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253587136"/>
              </p:ext>
            </p:extLst>
          </p:nvPr>
        </p:nvGraphicFramePr>
        <p:xfrm>
          <a:off x="84083" y="832208"/>
          <a:ext cx="11992303" cy="492132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2">
            <a:extLst>
              <a:ext uri="{FF2B5EF4-FFF2-40B4-BE49-F238E27FC236}">
                <a16:creationId xmlns:a16="http://schemas.microsoft.com/office/drawing/2014/main" id="{20E8E62D-04E9-4B7A-9FB0-C614BA513253}"/>
              </a:ext>
            </a:extLst>
          </p:cNvPr>
          <p:cNvSpPr txBox="1">
            <a:spLocks/>
          </p:cNvSpPr>
          <p:nvPr/>
        </p:nvSpPr>
        <p:spPr>
          <a:xfrm>
            <a:off x="4829312" y="6140221"/>
            <a:ext cx="2107928" cy="33703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latin typeface="Arial" panose="020B0604020202020204"/>
              </a:rPr>
              <a:t>8</a:t>
            </a:r>
          </a:p>
        </p:txBody>
      </p:sp>
    </p:spTree>
    <p:extLst>
      <p:ext uri="{BB962C8B-B14F-4D97-AF65-F5344CB8AC3E}">
        <p14:creationId xmlns:p14="http://schemas.microsoft.com/office/powerpoint/2010/main" val="1870004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2029" y="53182"/>
            <a:ext cx="9409771" cy="632618"/>
          </a:xfrm>
        </p:spPr>
        <p:txBody>
          <a:bodyPr>
            <a:noAutofit/>
          </a:bodyPr>
          <a:lstStyle/>
          <a:p>
            <a:r>
              <a:rPr lang="en-US" sz="2800" b="1" dirty="0">
                <a:latin typeface="Arial Black" panose="020B0A04020102020204" pitchFamily="34" charset="0"/>
              </a:rPr>
              <a:t>DISCONTINUED TARGETS FROM 2021/22 APP</a:t>
            </a:r>
          </a:p>
        </p:txBody>
      </p:sp>
      <p:sp>
        <p:nvSpPr>
          <p:cNvPr id="5" name="Rectangle 4"/>
          <p:cNvSpPr/>
          <p:nvPr/>
        </p:nvSpPr>
        <p:spPr>
          <a:xfrm>
            <a:off x="281608" y="688124"/>
            <a:ext cx="5441794" cy="234389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ts val="300"/>
              </a:spcBef>
              <a:defRPr/>
            </a:pPr>
            <a:r>
              <a:rPr lang="en-ZA" sz="2000" b="1" u="sng" dirty="0">
                <a:solidFill>
                  <a:schemeClr val="tx1"/>
                </a:solidFill>
              </a:rPr>
              <a:t>PROGRAMME 1</a:t>
            </a:r>
          </a:p>
          <a:p>
            <a:pPr fontAlgn="base">
              <a:spcBef>
                <a:spcPts val="300"/>
              </a:spcBef>
              <a:defRPr/>
            </a:pPr>
            <a:endParaRPr lang="en-ZA" sz="1600" b="1" u="sng" dirty="0">
              <a:solidFill>
                <a:schemeClr val="tx1"/>
              </a:solidFill>
            </a:endParaRPr>
          </a:p>
          <a:p>
            <a:pPr marL="228600" indent="-228600" fontAlgn="base">
              <a:spcBef>
                <a:spcPts val="300"/>
              </a:spcBef>
              <a:buFont typeface="+mj-lt"/>
              <a:buAutoNum type="arabicPeriod"/>
              <a:defRPr/>
            </a:pPr>
            <a:r>
              <a:rPr lang="en-US" dirty="0">
                <a:solidFill>
                  <a:schemeClr val="tx1"/>
                </a:solidFill>
              </a:rPr>
              <a:t>DSD Sector </a:t>
            </a:r>
            <a:r>
              <a:rPr lang="en-US" dirty="0" err="1">
                <a:solidFill>
                  <a:schemeClr val="tx1"/>
                </a:solidFill>
              </a:rPr>
              <a:t>APPs</a:t>
            </a:r>
            <a:r>
              <a:rPr lang="en-US" dirty="0">
                <a:solidFill>
                  <a:schemeClr val="tx1"/>
                </a:solidFill>
              </a:rPr>
              <a:t> aligned to the Sector Strategic Plan </a:t>
            </a:r>
          </a:p>
          <a:p>
            <a:pPr marL="228600" indent="-228600" fontAlgn="base">
              <a:spcBef>
                <a:spcPts val="300"/>
              </a:spcBef>
              <a:buFont typeface="+mj-lt"/>
              <a:buAutoNum type="arabicPeriod"/>
              <a:defRPr/>
            </a:pPr>
            <a:r>
              <a:rPr lang="en-US" dirty="0">
                <a:solidFill>
                  <a:schemeClr val="tx1"/>
                </a:solidFill>
              </a:rPr>
              <a:t>Produce a fieldwork report on an Evaluation of the Food Distribution n Hybrid Model</a:t>
            </a:r>
          </a:p>
          <a:p>
            <a:pPr marL="228600" indent="-228600" fontAlgn="base">
              <a:spcBef>
                <a:spcPts val="300"/>
              </a:spcBef>
              <a:buFont typeface="+mj-lt"/>
              <a:buAutoNum type="arabicPeriod"/>
              <a:defRPr/>
            </a:pPr>
            <a:r>
              <a:rPr lang="en-US" dirty="0">
                <a:solidFill>
                  <a:schemeClr val="tx1"/>
                </a:solidFill>
              </a:rPr>
              <a:t> </a:t>
            </a:r>
            <a:r>
              <a:rPr lang="en-ZA" dirty="0">
                <a:solidFill>
                  <a:schemeClr val="tx1"/>
                </a:solidFill>
              </a:rPr>
              <a:t>Implement Sector HR Plan </a:t>
            </a:r>
            <a:endParaRPr lang="en-US" dirty="0">
              <a:solidFill>
                <a:schemeClr val="tx1"/>
              </a:solidFill>
            </a:endParaRPr>
          </a:p>
          <a:p>
            <a:pPr fontAlgn="base">
              <a:spcBef>
                <a:spcPts val="300"/>
              </a:spcBef>
              <a:defRPr/>
            </a:pPr>
            <a:endParaRPr lang="en-ZA" sz="1200" dirty="0">
              <a:solidFill>
                <a:schemeClr val="tx1"/>
              </a:solidFill>
            </a:endParaRPr>
          </a:p>
        </p:txBody>
      </p:sp>
      <p:sp>
        <p:nvSpPr>
          <p:cNvPr id="7" name="Rectangle 6"/>
          <p:cNvSpPr/>
          <p:nvPr/>
        </p:nvSpPr>
        <p:spPr>
          <a:xfrm>
            <a:off x="6371206" y="4825738"/>
            <a:ext cx="5642517" cy="502919"/>
          </a:xfrm>
          <a:prstGeom prst="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Arial Black" panose="020B0A04020102020204" pitchFamily="34" charset="0"/>
              </a:rPr>
              <a:t>TOTAL TARGETS DISCONTINUED = 11</a:t>
            </a:r>
          </a:p>
        </p:txBody>
      </p:sp>
      <p:sp>
        <p:nvSpPr>
          <p:cNvPr id="8" name="Rectangle 7"/>
          <p:cNvSpPr/>
          <p:nvPr/>
        </p:nvSpPr>
        <p:spPr>
          <a:xfrm>
            <a:off x="281608" y="3378774"/>
            <a:ext cx="5441794" cy="2382643"/>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ts val="300"/>
              </a:spcBef>
              <a:defRPr/>
            </a:pPr>
            <a:r>
              <a:rPr lang="en-US" sz="2000" b="1" u="sng" dirty="0">
                <a:solidFill>
                  <a:schemeClr val="tx1"/>
                </a:solidFill>
              </a:rPr>
              <a:t>PROGRAMME 5</a:t>
            </a:r>
          </a:p>
          <a:p>
            <a:pPr fontAlgn="base">
              <a:spcBef>
                <a:spcPts val="300"/>
              </a:spcBef>
              <a:defRPr/>
            </a:pPr>
            <a:endParaRPr lang="en-US" sz="1600" b="1" u="sng" dirty="0">
              <a:solidFill>
                <a:schemeClr val="tx1"/>
              </a:solidFill>
            </a:endParaRPr>
          </a:p>
          <a:p>
            <a:pPr marL="228600" indent="-228600" fontAlgn="base">
              <a:spcBef>
                <a:spcPts val="300"/>
              </a:spcBef>
              <a:buFont typeface="+mj-lt"/>
              <a:buAutoNum type="arabicPeriod"/>
              <a:defRPr/>
            </a:pPr>
            <a:r>
              <a:rPr lang="en-US" dirty="0">
                <a:solidFill>
                  <a:schemeClr val="tx1"/>
                </a:solidFill>
              </a:rPr>
              <a:t>Develop and disseminate four research and policy briefs</a:t>
            </a:r>
          </a:p>
          <a:p>
            <a:pPr marL="228600" indent="-228600" fontAlgn="base">
              <a:spcBef>
                <a:spcPts val="300"/>
              </a:spcBef>
              <a:buFont typeface="+mj-lt"/>
              <a:buAutoNum type="arabicPeriod"/>
              <a:defRPr/>
            </a:pPr>
            <a:r>
              <a:rPr lang="en-US" dirty="0">
                <a:solidFill>
                  <a:schemeClr val="tx1"/>
                </a:solidFill>
              </a:rPr>
              <a:t>Capacity building of nine provinces on the implementation of Youth </a:t>
            </a:r>
            <a:r>
              <a:rPr lang="en-US" dirty="0" err="1">
                <a:solidFill>
                  <a:schemeClr val="tx1"/>
                </a:solidFill>
              </a:rPr>
              <a:t>Developme</a:t>
            </a:r>
            <a:r>
              <a:rPr lang="en-US" dirty="0">
                <a:solidFill>
                  <a:schemeClr val="tx1"/>
                </a:solidFill>
              </a:rPr>
              <a:t> </a:t>
            </a:r>
            <a:r>
              <a:rPr lang="en-US" dirty="0" err="1">
                <a:solidFill>
                  <a:schemeClr val="tx1"/>
                </a:solidFill>
              </a:rPr>
              <a:t>nt</a:t>
            </a:r>
            <a:r>
              <a:rPr lang="en-US" dirty="0">
                <a:solidFill>
                  <a:schemeClr val="tx1"/>
                </a:solidFill>
              </a:rPr>
              <a:t> Policy</a:t>
            </a:r>
          </a:p>
          <a:p>
            <a:pPr marL="228600" indent="-228600" fontAlgn="base">
              <a:spcBef>
                <a:spcPts val="300"/>
              </a:spcBef>
              <a:buFont typeface="+mj-lt"/>
              <a:buAutoNum type="arabicPeriod"/>
              <a:defRPr/>
            </a:pPr>
            <a:r>
              <a:rPr lang="en-US" dirty="0">
                <a:solidFill>
                  <a:schemeClr val="tx1"/>
                </a:solidFill>
              </a:rPr>
              <a:t>Consulted draft </a:t>
            </a:r>
            <a:r>
              <a:rPr lang="en-US" dirty="0" err="1">
                <a:solidFill>
                  <a:schemeClr val="tx1"/>
                </a:solidFill>
              </a:rPr>
              <a:t>NPO</a:t>
            </a:r>
            <a:r>
              <a:rPr lang="en-US" dirty="0">
                <a:solidFill>
                  <a:schemeClr val="tx1"/>
                </a:solidFill>
              </a:rPr>
              <a:t> Policy Framework</a:t>
            </a:r>
          </a:p>
          <a:p>
            <a:pPr marL="228600" indent="-228600" fontAlgn="base">
              <a:spcBef>
                <a:spcPts val="300"/>
              </a:spcBef>
              <a:buFont typeface="+mj-lt"/>
              <a:buAutoNum type="arabicPeriod"/>
              <a:defRPr/>
            </a:pPr>
            <a:endParaRPr lang="en-US" sz="1200" dirty="0"/>
          </a:p>
        </p:txBody>
      </p:sp>
      <p:sp>
        <p:nvSpPr>
          <p:cNvPr id="9" name="Rectangle 8"/>
          <p:cNvSpPr/>
          <p:nvPr/>
        </p:nvSpPr>
        <p:spPr>
          <a:xfrm>
            <a:off x="6371206" y="970156"/>
            <a:ext cx="5531004" cy="356839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ts val="300"/>
              </a:spcBef>
              <a:defRPr/>
            </a:pPr>
            <a:r>
              <a:rPr lang="en-ZA" sz="2000" b="1" u="sng" dirty="0">
                <a:solidFill>
                  <a:schemeClr val="tx1"/>
                </a:solidFill>
              </a:rPr>
              <a:t>PROGRAMME 4</a:t>
            </a:r>
          </a:p>
          <a:p>
            <a:pPr algn="ctr" fontAlgn="base">
              <a:spcBef>
                <a:spcPts val="300"/>
              </a:spcBef>
              <a:defRPr/>
            </a:pPr>
            <a:endParaRPr lang="en-US" sz="1600" b="1" u="sng" dirty="0">
              <a:solidFill>
                <a:schemeClr val="tx1"/>
              </a:solidFill>
            </a:endParaRPr>
          </a:p>
          <a:p>
            <a:pPr marL="228600" indent="-228600" fontAlgn="base">
              <a:spcBef>
                <a:spcPts val="300"/>
              </a:spcBef>
              <a:buFont typeface="+mj-lt"/>
              <a:buAutoNum type="arabicPeriod"/>
              <a:defRPr/>
            </a:pPr>
            <a:r>
              <a:rPr lang="en-US" dirty="0">
                <a:solidFill>
                  <a:schemeClr val="tx1"/>
                </a:solidFill>
              </a:rPr>
              <a:t>Develop Draft ECD quality assurance and support system</a:t>
            </a:r>
          </a:p>
          <a:p>
            <a:pPr marL="228600" indent="-228600" fontAlgn="base">
              <a:spcBef>
                <a:spcPts val="300"/>
              </a:spcBef>
              <a:buFont typeface="+mj-lt"/>
              <a:buAutoNum type="arabicPeriod"/>
              <a:defRPr/>
            </a:pPr>
            <a:r>
              <a:rPr lang="en-US" dirty="0">
                <a:solidFill>
                  <a:schemeClr val="tx1"/>
                </a:solidFill>
              </a:rPr>
              <a:t>5% increase of children accessing quality ECD services</a:t>
            </a:r>
          </a:p>
          <a:p>
            <a:pPr marL="228600" indent="-228600" fontAlgn="base">
              <a:spcBef>
                <a:spcPts val="300"/>
              </a:spcBef>
              <a:buFont typeface="+mj-lt"/>
              <a:buAutoNum type="arabicPeriod"/>
              <a:defRPr/>
            </a:pPr>
            <a:r>
              <a:rPr lang="en-US" dirty="0">
                <a:solidFill>
                  <a:schemeClr val="tx1"/>
                </a:solidFill>
              </a:rPr>
              <a:t>Monitoring registration of </a:t>
            </a:r>
            <a:r>
              <a:rPr lang="en-US" dirty="0" err="1">
                <a:solidFill>
                  <a:schemeClr val="tx1"/>
                </a:solidFill>
              </a:rPr>
              <a:t>ECD</a:t>
            </a:r>
            <a:r>
              <a:rPr lang="en-US" dirty="0">
                <a:solidFill>
                  <a:schemeClr val="tx1"/>
                </a:solidFill>
              </a:rPr>
              <a:t> services </a:t>
            </a:r>
          </a:p>
          <a:p>
            <a:pPr marL="228600" indent="-228600" fontAlgn="base">
              <a:spcBef>
                <a:spcPts val="300"/>
              </a:spcBef>
              <a:buFont typeface="+mj-lt"/>
              <a:buAutoNum type="arabicPeriod"/>
              <a:defRPr/>
            </a:pPr>
            <a:r>
              <a:rPr lang="en-US" dirty="0">
                <a:solidFill>
                  <a:schemeClr val="tx1"/>
                </a:solidFill>
              </a:rPr>
              <a:t>Submit the Social Service Practitioners Bill to Cabinet</a:t>
            </a:r>
          </a:p>
          <a:p>
            <a:pPr marL="228600" indent="-228600" fontAlgn="base">
              <a:spcBef>
                <a:spcPts val="300"/>
              </a:spcBef>
              <a:buFont typeface="+mj-lt"/>
              <a:buAutoNum type="arabicPeriod"/>
              <a:defRPr/>
            </a:pPr>
            <a:r>
              <a:rPr lang="en-US" dirty="0">
                <a:solidFill>
                  <a:schemeClr val="tx1"/>
                </a:solidFill>
              </a:rPr>
              <a:t>Submit Policy on Social Development Services to Persons with Disabilities to Cabinet for approval </a:t>
            </a:r>
          </a:p>
          <a:p>
            <a:pPr fontAlgn="base">
              <a:spcBef>
                <a:spcPts val="300"/>
              </a:spcBef>
              <a:defRPr/>
            </a:pPr>
            <a:endParaRPr lang="en-ZA" sz="1600" dirty="0">
              <a:solidFill>
                <a:schemeClr val="tx1"/>
              </a:solidFill>
            </a:endParaRPr>
          </a:p>
        </p:txBody>
      </p:sp>
      <p:sp>
        <p:nvSpPr>
          <p:cNvPr id="10" name="Slide Number Placeholder 2">
            <a:extLst>
              <a:ext uri="{FF2B5EF4-FFF2-40B4-BE49-F238E27FC236}">
                <a16:creationId xmlns:a16="http://schemas.microsoft.com/office/drawing/2014/main" id="{4C6B3549-7187-4840-9B2B-5E7CF2FFCD47}"/>
              </a:ext>
            </a:extLst>
          </p:cNvPr>
          <p:cNvSpPr txBox="1">
            <a:spLocks/>
          </p:cNvSpPr>
          <p:nvPr/>
        </p:nvSpPr>
        <p:spPr>
          <a:xfrm>
            <a:off x="4611996" y="5962650"/>
            <a:ext cx="2133600" cy="337038"/>
          </a:xfrm>
          <a:prstGeom prst="rect">
            <a:avLst/>
          </a:prstGeom>
        </p:spPr>
        <p:txBody>
          <a:bodyPr/>
          <a:lstStyle>
            <a:defPPr>
              <a:defRPr lang="en-US"/>
            </a:defPPr>
            <a:lvl1pPr algn="ctr">
              <a:defRPr b="1">
                <a:solidFill>
                  <a:prstClr val="black"/>
                </a:solidFill>
              </a:defRPr>
            </a:lvl1pPr>
          </a:lstStyle>
          <a:p>
            <a:r>
              <a:rPr lang="en-US" dirty="0"/>
              <a:t>9</a:t>
            </a:r>
          </a:p>
        </p:txBody>
      </p:sp>
    </p:spTree>
    <p:extLst>
      <p:ext uri="{BB962C8B-B14F-4D97-AF65-F5344CB8AC3E}">
        <p14:creationId xmlns:p14="http://schemas.microsoft.com/office/powerpoint/2010/main" val="146251791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9906</TotalTime>
  <Words>7047</Words>
  <Application>Microsoft Office PowerPoint</Application>
  <PresentationFormat>Widescreen</PresentationFormat>
  <Paragraphs>1250</Paragraphs>
  <Slides>46</Slides>
  <Notes>6</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46</vt:i4>
      </vt:variant>
    </vt:vector>
  </HeadingPairs>
  <TitlesOfParts>
    <vt:vector size="56" baseType="lpstr">
      <vt:lpstr>Arial</vt:lpstr>
      <vt:lpstr>Arial Black</vt:lpstr>
      <vt:lpstr>Calibri</vt:lpstr>
      <vt:lpstr>Helvetica Neue</vt:lpstr>
      <vt:lpstr>Wingdings</vt:lpstr>
      <vt:lpstr>Custom Design</vt:lpstr>
      <vt:lpstr>2_Custom Design</vt:lpstr>
      <vt:lpstr>3_Custom Design</vt:lpstr>
      <vt:lpstr>1_Custom Design</vt:lpstr>
      <vt:lpstr>4_Custom Design</vt:lpstr>
      <vt:lpstr> DSD Annual Performance Plan 2022/2023  [The Select Committee on Health and Social Services]  26th April 2022    Virtual meeting</vt:lpstr>
      <vt:lpstr>Contextual Analysis </vt:lpstr>
      <vt:lpstr>Implications of SONA 2022 and its alignment to the 2022/23 APP</vt:lpstr>
      <vt:lpstr>Alignment of the 2022/23 APP to the Economic Reconstruction and Recovery Plan (ERRP)</vt:lpstr>
      <vt:lpstr>DSD Strategic Focus Remains   </vt:lpstr>
      <vt:lpstr>The Re-Invented DSD is a radical innovation </vt:lpstr>
      <vt:lpstr>Outlook of the Tabled APP 2022/2023</vt:lpstr>
      <vt:lpstr>Classification of indicators of the Tabled 2022/23 APP </vt:lpstr>
      <vt:lpstr>DISCONTINUED TARGETS FROM 2021/22 APP</vt:lpstr>
      <vt:lpstr>CONTINUING TARGETS</vt:lpstr>
      <vt:lpstr>PowerPoint Presentation</vt:lpstr>
      <vt:lpstr>CONTINUING TARGETS</vt:lpstr>
      <vt:lpstr>CONTINUING TARGETS</vt:lpstr>
      <vt:lpstr>NEW / INTRODUCED TARGETS </vt:lpstr>
      <vt:lpstr>NEW / INTRODUCED TARGETS </vt:lpstr>
      <vt:lpstr> </vt:lpstr>
      <vt:lpstr>ENTITY OVERSIGHT</vt:lpstr>
      <vt:lpstr>PowerPoint Presentation</vt:lpstr>
      <vt:lpstr>INFORMATION MANAGEMENT SYSTEMS AND TECHNOLOGY</vt:lpstr>
      <vt:lpstr>LEGAL SERVICES</vt:lpstr>
      <vt:lpstr> </vt:lpstr>
      <vt:lpstr>SOCIAL ASSISTANCE</vt:lpstr>
      <vt:lpstr> </vt:lpstr>
      <vt:lpstr>SOCIAL SECURITY</vt:lpstr>
      <vt:lpstr>SOCIAL SECURITY </vt:lpstr>
      <vt:lpstr> </vt:lpstr>
      <vt:lpstr>CHILDREN’S LEGISLATION AND FAMILIES</vt:lpstr>
      <vt:lpstr>HIV/AIDS</vt:lpstr>
      <vt:lpstr>CHILDREN’S SERVICES</vt:lpstr>
      <vt:lpstr>PowerPoint Presentation</vt:lpstr>
      <vt:lpstr>SOCIAL CRIME PREVENTION AND ANTI-SUBSTANCE ABUSE</vt:lpstr>
      <vt:lpstr>OFFICE ON THE RIGHTS OF A CHILD </vt:lpstr>
      <vt:lpstr> </vt:lpstr>
      <vt:lpstr> SOCIAL POLICY</vt:lpstr>
      <vt:lpstr> COMMUNITY MOBILISATION AND EMPOWERMENT </vt:lpstr>
      <vt:lpstr> YOUTH DEVELOPMENT</vt:lpstr>
      <vt:lpstr>NON-PROFIT ORGANISATIONS</vt:lpstr>
      <vt:lpstr>PowerPoint Presentation</vt:lpstr>
      <vt:lpstr> </vt:lpstr>
      <vt:lpstr>SOCIAL DEVELOPMENT ALLOCATIONS</vt:lpstr>
      <vt:lpstr>SUMMARY - 2022 MTEF </vt:lpstr>
      <vt:lpstr>DETAILS OF BASELINE ADJUSTMENTS</vt:lpstr>
      <vt:lpstr>SUMMARY – PER PROGRAMME</vt:lpstr>
      <vt:lpstr>PowerPoint Presentation</vt:lpstr>
      <vt:lpstr>RECOMMENDATIONS</vt:lpstr>
      <vt:lpstr>INKOMU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Kenny Maluleke</dc:creator>
  <cp:lastModifiedBy>Rodgers Hlatshwayo</cp:lastModifiedBy>
  <cp:revision>433</cp:revision>
  <cp:lastPrinted>2021-12-02T06:27:20Z</cp:lastPrinted>
  <dcterms:created xsi:type="dcterms:W3CDTF">2021-05-13T14:20:27Z</dcterms:created>
  <dcterms:modified xsi:type="dcterms:W3CDTF">2022-04-23T15:11:16Z</dcterms:modified>
</cp:coreProperties>
</file>