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4"/>
    <p:sldMasterId id="2147483672" r:id="rId5"/>
  </p:sldMasterIdLst>
  <p:notesMasterIdLst>
    <p:notesMasterId r:id="rId29"/>
  </p:notesMasterIdLst>
  <p:handoutMasterIdLst>
    <p:handoutMasterId r:id="rId30"/>
  </p:handoutMasterIdLst>
  <p:sldIdLst>
    <p:sldId id="256" r:id="rId6"/>
    <p:sldId id="391" r:id="rId7"/>
    <p:sldId id="379" r:id="rId8"/>
    <p:sldId id="398" r:id="rId9"/>
    <p:sldId id="413" r:id="rId10"/>
    <p:sldId id="400" r:id="rId11"/>
    <p:sldId id="408" r:id="rId12"/>
    <p:sldId id="409" r:id="rId13"/>
    <p:sldId id="410" r:id="rId14"/>
    <p:sldId id="412" r:id="rId15"/>
    <p:sldId id="401" r:id="rId16"/>
    <p:sldId id="402" r:id="rId17"/>
    <p:sldId id="403" r:id="rId18"/>
    <p:sldId id="370" r:id="rId19"/>
    <p:sldId id="404" r:id="rId20"/>
    <p:sldId id="365" r:id="rId21"/>
    <p:sldId id="405" r:id="rId22"/>
    <p:sldId id="366" r:id="rId23"/>
    <p:sldId id="375" r:id="rId24"/>
    <p:sldId id="411" r:id="rId25"/>
    <p:sldId id="406" r:id="rId26"/>
    <p:sldId id="363" r:id="rId27"/>
    <p:sldId id="39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mail Abdoola" initials="IA" lastIdx="9" clrIdx="0"/>
  <p:cmAuthor id="2" name="Garth Williams" initials="GW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F6421"/>
    <a:srgbClr val="118E7D"/>
    <a:srgbClr val="F68220"/>
    <a:srgbClr val="CFD5EA"/>
    <a:srgbClr val="E9EBF5"/>
    <a:srgbClr val="0042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3"/>
  </p:normalViewPr>
  <p:slideViewPr>
    <p:cSldViewPr snapToGrid="0" snapToObjects="1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0"/>
    </p:cViewPr>
  </p:sorterViewPr>
  <p:notesViewPr>
    <p:cSldViewPr snapToGrid="0" snapToObjects="1">
      <p:cViewPr varScale="1">
        <p:scale>
          <a:sx n="148" d="100"/>
          <a:sy n="148" d="100"/>
        </p:scale>
        <p:origin x="-5128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A85D2-72AE-A24E-AC72-6758673DD6D5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8D6AC-68A6-3840-9A8B-DD1A9FD08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063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76521-85CD-2D4F-BE13-31BE7364161E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C4657-6753-334A-BD6C-6E2EADA69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7851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5886E9F-313A-4F4E-8BF7-86E0EAE7DE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411-FB6E-B54A-BAA2-87BBE1577A0D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881-E08B-3943-8B41-61D64EC108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17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411-FB6E-B54A-BAA2-87BBE1577A0D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881-E08B-3943-8B41-61D64EC108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498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411-FB6E-B54A-BAA2-87BBE1577A0D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881-E08B-3943-8B41-61D64EC108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0912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D042-5933-1F4B-BC4F-93D5E5E30CDE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406F-7F90-DA47-9216-D7E384073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299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D042-5933-1F4B-BC4F-93D5E5E30CDE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406F-7F90-DA47-9216-D7E384073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621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D042-5933-1F4B-BC4F-93D5E5E30CDE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406F-7F90-DA47-9216-D7E384073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4899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D042-5933-1F4B-BC4F-93D5E5E30CDE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406F-7F90-DA47-9216-D7E384073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09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D042-5933-1F4B-BC4F-93D5E5E30CDE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406F-7F90-DA47-9216-D7E384073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466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D042-5933-1F4B-BC4F-93D5E5E30CDE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406F-7F90-DA47-9216-D7E384073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5749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D042-5933-1F4B-BC4F-93D5E5E30CDE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406F-7F90-DA47-9216-D7E384073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5112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D042-5933-1F4B-BC4F-93D5E5E30CDE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406F-7F90-DA47-9216-D7E384073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351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95" y="1126098"/>
            <a:ext cx="78867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411-FB6E-B54A-BAA2-87BBE1577A0D}" type="datetimeFigureOut">
              <a:rPr lang="en-US" smtClean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881-E08B-3943-8B41-61D64EC1080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819315-3DAA-2742-BC4F-6A0FB6968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9" r="24477"/>
          <a:stretch/>
        </p:blipFill>
        <p:spPr>
          <a:xfrm>
            <a:off x="0" y="5473700"/>
            <a:ext cx="6851902" cy="13843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905782" y="5892955"/>
            <a:ext cx="1673956" cy="828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8819315-3DAA-2742-BC4F-6A0FB6968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0843" t="26342" r="6305"/>
          <a:stretch/>
        </p:blipFill>
        <p:spPr>
          <a:xfrm>
            <a:off x="6851903" y="5688381"/>
            <a:ext cx="1253006" cy="10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8374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D042-5933-1F4B-BC4F-93D5E5E30CDE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406F-7F90-DA47-9216-D7E384073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2480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D042-5933-1F4B-BC4F-93D5E5E30CDE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406F-7F90-DA47-9216-D7E384073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7625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D042-5933-1F4B-BC4F-93D5E5E30CDE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406F-7F90-DA47-9216-D7E384073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535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411-FB6E-B54A-BAA2-87BBE1577A0D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881-E08B-3943-8B41-61D64EC108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012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411-FB6E-B54A-BAA2-87BBE1577A0D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881-E08B-3943-8B41-61D64EC108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43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411-FB6E-B54A-BAA2-87BBE1577A0D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881-E08B-3943-8B41-61D64EC108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684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411-FB6E-B54A-BAA2-87BBE1577A0D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881-E08B-3943-8B41-61D64EC108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2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411-FB6E-B54A-BAA2-87BBE1577A0D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881-E08B-3943-8B41-61D64EC1080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0BAAD5-7783-224D-9441-4B615D187D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051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411-FB6E-B54A-BAA2-87BBE1577A0D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881-E08B-3943-8B41-61D64EC108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894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411-FB6E-B54A-BAA2-87BBE1577A0D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6881-E08B-3943-8B41-61D64EC108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01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A2CE84D-2EA7-9A47-90AA-49ECDD3D04D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5475450"/>
            <a:ext cx="9144000" cy="13843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20411-FB6E-B54A-BAA2-87BBE1577A0D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76881-E08B-3943-8B41-61D64EC1080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A2CE84D-2EA7-9A47-90AA-49ECDD3D0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24294"/>
          <a:stretch/>
        </p:blipFill>
        <p:spPr>
          <a:xfrm>
            <a:off x="6163902" y="821636"/>
            <a:ext cx="2980098" cy="595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1107" y="261042"/>
            <a:ext cx="7391400" cy="1358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40081"/>
            <a:ext cx="7886700" cy="690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473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0D042-5933-1F4B-BC4F-93D5E5E30CDE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406F-7F90-DA47-9216-D7E384073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681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A0F624-41E3-274A-AFA9-C6D39ADCF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8580" y="2109956"/>
            <a:ext cx="4017195" cy="2387600"/>
          </a:xfrm>
        </p:spPr>
        <p:txBody>
          <a:bodyPr>
            <a:noAutofit/>
          </a:bodyPr>
          <a:lstStyle/>
          <a:p>
            <a:pPr algn="r"/>
            <a:r>
              <a:rPr lang="en-US" sz="4300" dirty="0">
                <a:solidFill>
                  <a:srgbClr val="004280"/>
                </a:solidFill>
              </a:rPr>
              <a:t>ANNUAL PERFORMANCE PLAN</a:t>
            </a:r>
            <a:r>
              <a:rPr lang="en-US" sz="4300" dirty="0"/>
              <a:t/>
            </a:r>
            <a:br>
              <a:rPr lang="en-US" sz="4300" dirty="0"/>
            </a:br>
            <a:r>
              <a:rPr lang="en-US" sz="4300" dirty="0">
                <a:solidFill>
                  <a:srgbClr val="F68220"/>
                </a:solidFill>
              </a:rPr>
              <a:t>2022/23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4DA0F624-41E3-274A-AFA9-C6D39ADCF529}"/>
              </a:ext>
            </a:extLst>
          </p:cNvPr>
          <p:cNvSpPr txBox="1">
            <a:spLocks/>
          </p:cNvSpPr>
          <p:nvPr/>
        </p:nvSpPr>
        <p:spPr>
          <a:xfrm>
            <a:off x="4735309" y="4497557"/>
            <a:ext cx="4017195" cy="1170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 sz="1800" dirty="0">
                <a:solidFill>
                  <a:srgbClr val="004280"/>
                </a:solidFill>
              </a:rPr>
              <a:t>Presentation to the Parliamentary Portfolio Committee on Higher Education, Science and Innovation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solidFill>
                  <a:srgbClr val="F68220"/>
                </a:solidFill>
              </a:rPr>
              <a:t>22 April 2022</a:t>
            </a:r>
          </a:p>
        </p:txBody>
      </p:sp>
    </p:spTree>
    <p:extLst>
      <p:ext uri="{BB962C8B-B14F-4D97-AF65-F5344CB8AC3E}">
        <p14:creationId xmlns:p14="http://schemas.microsoft.com/office/powerpoint/2010/main" xmlns="" val="3984225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055121-7F39-4C48-8644-B132037E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810" y="640081"/>
            <a:ext cx="7235190" cy="69088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Stakeholder Engagement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D5A43E8-7234-474C-9467-5C5EC534C8D6}"/>
              </a:ext>
            </a:extLst>
          </p:cNvPr>
          <p:cNvSpPr/>
          <p:nvPr/>
        </p:nvSpPr>
        <p:spPr>
          <a:xfrm>
            <a:off x="716438" y="1776240"/>
            <a:ext cx="3516197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Establishment of Clothing and Textile Hub at Tshwane South College – </a:t>
            </a:r>
            <a:r>
              <a:rPr lang="en-US" sz="2000" dirty="0" err="1"/>
              <a:t>Odi</a:t>
            </a:r>
            <a:r>
              <a:rPr lang="en-US" sz="2000" dirty="0"/>
              <a:t> Campus, </a:t>
            </a:r>
            <a:r>
              <a:rPr lang="en-US" sz="2000" dirty="0" err="1"/>
              <a:t>Mabopane</a:t>
            </a:r>
            <a:r>
              <a:rPr lang="en-US" sz="2000" dirty="0"/>
              <a:t>, GP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GPED approved funding of R4.65m (capacity building and training; capex for high-end infrastructure)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xmlns="" id="{36C137DB-BC67-4CA1-B4FA-581A981A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890" y="661935"/>
            <a:ext cx="801278" cy="524686"/>
          </a:xfrm>
        </p:spPr>
        <p:txBody>
          <a:bodyPr/>
          <a:lstStyle/>
          <a:p>
            <a:pPr algn="ctr"/>
            <a:fld id="{9F976881-E08B-3943-8B41-61D64EC10807}" type="slidenum">
              <a:rPr lang="en-US" sz="3600" b="1" smtClean="0">
                <a:solidFill>
                  <a:schemeClr val="bg1"/>
                </a:solidFill>
              </a:rPr>
              <a:pPr algn="ctr"/>
              <a:t>10</a:t>
            </a:fld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8623" y="1776240"/>
            <a:ext cx="4845377" cy="329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000" y="4554621"/>
            <a:ext cx="2571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222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1D77E9-98FF-8C41-BC6C-E7676AC3D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010" y="640081"/>
            <a:ext cx="7285990" cy="69088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Planning Priorities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A749FC-93D8-BC4B-95A9-CFBC78D45225}"/>
              </a:ext>
            </a:extLst>
          </p:cNvPr>
          <p:cNvSpPr/>
          <p:nvPr/>
        </p:nvSpPr>
        <p:spPr>
          <a:xfrm>
            <a:off x="1866496" y="1918048"/>
            <a:ext cx="5411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b="1" dirty="0">
                <a:solidFill>
                  <a:srgbClr val="004280"/>
                </a:solidFill>
              </a:rPr>
              <a:t>Promote commercialisation for increased socio-economic impact</a:t>
            </a:r>
            <a:endParaRPr lang="en-US" sz="1400" dirty="0">
              <a:solidFill>
                <a:srgbClr val="00428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77DA47F-F641-4540-9CBE-A7F36A387B9E}"/>
              </a:ext>
            </a:extLst>
          </p:cNvPr>
          <p:cNvSpPr/>
          <p:nvPr/>
        </p:nvSpPr>
        <p:spPr>
          <a:xfrm>
            <a:off x="1866496" y="2388827"/>
            <a:ext cx="5411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b="1" dirty="0">
                <a:solidFill>
                  <a:srgbClr val="004280"/>
                </a:solidFill>
              </a:rPr>
              <a:t>Increase pipeline of de-risked publicly funded IP</a:t>
            </a:r>
            <a:endParaRPr lang="en-US" sz="1400" dirty="0">
              <a:solidFill>
                <a:srgbClr val="00428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EE6F07D-B0CF-DF45-B806-AACDFCBA1B8E}"/>
              </a:ext>
            </a:extLst>
          </p:cNvPr>
          <p:cNvSpPr/>
          <p:nvPr/>
        </p:nvSpPr>
        <p:spPr>
          <a:xfrm>
            <a:off x="1866496" y="2871830"/>
            <a:ext cx="5411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b="1" dirty="0">
                <a:solidFill>
                  <a:srgbClr val="004280"/>
                </a:solidFill>
              </a:rPr>
              <a:t>Increased investments in innovation infrastructure</a:t>
            </a:r>
            <a:endParaRPr lang="en-US" sz="1400" dirty="0">
              <a:solidFill>
                <a:srgbClr val="00428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3CF648-2789-9B4D-A360-4BD7496D8093}"/>
              </a:ext>
            </a:extLst>
          </p:cNvPr>
          <p:cNvSpPr/>
          <p:nvPr/>
        </p:nvSpPr>
        <p:spPr>
          <a:xfrm>
            <a:off x="1866496" y="3366804"/>
            <a:ext cx="5411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b="1" dirty="0">
                <a:solidFill>
                  <a:srgbClr val="004280"/>
                </a:solidFill>
              </a:rPr>
              <a:t>Increased private sector investments in STI</a:t>
            </a:r>
            <a:endParaRPr lang="en-US" sz="1400" dirty="0">
              <a:solidFill>
                <a:srgbClr val="00428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A7FBF91-D1A4-EC4B-90CD-806F98F7E8C0}"/>
              </a:ext>
            </a:extLst>
          </p:cNvPr>
          <p:cNvSpPr/>
          <p:nvPr/>
        </p:nvSpPr>
        <p:spPr>
          <a:xfrm>
            <a:off x="1866496" y="3871034"/>
            <a:ext cx="5411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b="1" dirty="0">
                <a:solidFill>
                  <a:srgbClr val="004280"/>
                </a:solidFill>
              </a:rPr>
              <a:t>Promote transformation and inclusive growth</a:t>
            </a:r>
            <a:endParaRPr lang="en-US" sz="1400" dirty="0">
              <a:solidFill>
                <a:srgbClr val="00428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6753885-94CF-E646-8DA5-325678D90096}"/>
              </a:ext>
            </a:extLst>
          </p:cNvPr>
          <p:cNvSpPr/>
          <p:nvPr/>
        </p:nvSpPr>
        <p:spPr>
          <a:xfrm>
            <a:off x="1858010" y="4354315"/>
            <a:ext cx="5411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b="1" dirty="0">
                <a:solidFill>
                  <a:srgbClr val="004280"/>
                </a:solidFill>
              </a:rPr>
              <a:t>Promote partnerships for increased funding</a:t>
            </a:r>
            <a:endParaRPr lang="en-US" sz="1400" dirty="0">
              <a:solidFill>
                <a:srgbClr val="00428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FF7BCCE-D242-9543-99E2-CEDC0A452405}"/>
              </a:ext>
            </a:extLst>
          </p:cNvPr>
          <p:cNvSpPr/>
          <p:nvPr/>
        </p:nvSpPr>
        <p:spPr>
          <a:xfrm>
            <a:off x="1866496" y="4864754"/>
            <a:ext cx="5411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400" b="1" dirty="0">
                <a:solidFill>
                  <a:srgbClr val="004280"/>
                </a:solidFill>
              </a:rPr>
              <a:t>Implement a revised operating model as per TIA Review</a:t>
            </a:r>
            <a:endParaRPr lang="en-US" sz="1400" dirty="0">
              <a:solidFill>
                <a:srgbClr val="00428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114126D-EB86-C441-8BE2-767F3BD6FC0E}"/>
              </a:ext>
            </a:extLst>
          </p:cNvPr>
          <p:cNvCxnSpPr/>
          <p:nvPr/>
        </p:nvCxnSpPr>
        <p:spPr>
          <a:xfrm>
            <a:off x="1932710" y="2305975"/>
            <a:ext cx="5561105" cy="0"/>
          </a:xfrm>
          <a:prstGeom prst="line">
            <a:avLst/>
          </a:prstGeom>
          <a:ln>
            <a:solidFill>
              <a:srgbClr val="F682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4AD1FC9-1CAB-9946-AECC-5894C12A3CAB}"/>
              </a:ext>
            </a:extLst>
          </p:cNvPr>
          <p:cNvCxnSpPr/>
          <p:nvPr/>
        </p:nvCxnSpPr>
        <p:spPr>
          <a:xfrm>
            <a:off x="1932709" y="3283680"/>
            <a:ext cx="5561105" cy="0"/>
          </a:xfrm>
          <a:prstGeom prst="line">
            <a:avLst/>
          </a:prstGeom>
          <a:ln>
            <a:solidFill>
              <a:srgbClr val="F682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7161D2F-D279-744E-A072-EFBC9B2D6120}"/>
              </a:ext>
            </a:extLst>
          </p:cNvPr>
          <p:cNvCxnSpPr/>
          <p:nvPr/>
        </p:nvCxnSpPr>
        <p:spPr>
          <a:xfrm>
            <a:off x="1932709" y="2782443"/>
            <a:ext cx="5561105" cy="0"/>
          </a:xfrm>
          <a:prstGeom prst="line">
            <a:avLst/>
          </a:prstGeom>
          <a:ln>
            <a:solidFill>
              <a:srgbClr val="F682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189765D-0896-B440-98FC-F5C7FE8E8579}"/>
              </a:ext>
            </a:extLst>
          </p:cNvPr>
          <p:cNvCxnSpPr/>
          <p:nvPr/>
        </p:nvCxnSpPr>
        <p:spPr>
          <a:xfrm>
            <a:off x="1932708" y="3750966"/>
            <a:ext cx="5561105" cy="0"/>
          </a:xfrm>
          <a:prstGeom prst="line">
            <a:avLst/>
          </a:prstGeom>
          <a:ln>
            <a:solidFill>
              <a:srgbClr val="F682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0FD8A15-8B32-5F44-81BB-1406E969781E}"/>
              </a:ext>
            </a:extLst>
          </p:cNvPr>
          <p:cNvCxnSpPr/>
          <p:nvPr/>
        </p:nvCxnSpPr>
        <p:spPr>
          <a:xfrm>
            <a:off x="1932708" y="4268202"/>
            <a:ext cx="5561105" cy="0"/>
          </a:xfrm>
          <a:prstGeom prst="line">
            <a:avLst/>
          </a:prstGeom>
          <a:ln>
            <a:solidFill>
              <a:srgbClr val="F682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7DC56D7-8EF1-1242-8143-5BB0A1862409}"/>
              </a:ext>
            </a:extLst>
          </p:cNvPr>
          <p:cNvCxnSpPr/>
          <p:nvPr/>
        </p:nvCxnSpPr>
        <p:spPr>
          <a:xfrm>
            <a:off x="1932707" y="4776202"/>
            <a:ext cx="5561105" cy="0"/>
          </a:xfrm>
          <a:prstGeom prst="line">
            <a:avLst/>
          </a:prstGeom>
          <a:ln>
            <a:solidFill>
              <a:srgbClr val="F682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02A288C-0055-A549-B737-2CC5739162CB}"/>
              </a:ext>
            </a:extLst>
          </p:cNvPr>
          <p:cNvCxnSpPr/>
          <p:nvPr/>
        </p:nvCxnSpPr>
        <p:spPr>
          <a:xfrm>
            <a:off x="1932707" y="5256493"/>
            <a:ext cx="5561105" cy="0"/>
          </a:xfrm>
          <a:prstGeom prst="line">
            <a:avLst/>
          </a:prstGeom>
          <a:ln>
            <a:solidFill>
              <a:srgbClr val="F682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0DDEC90-DF9A-784B-AC3E-BBDE72E8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56" y="1840193"/>
            <a:ext cx="469900" cy="3416300"/>
          </a:xfrm>
          <a:prstGeom prst="rect">
            <a:avLst/>
          </a:prstGeom>
        </p:spPr>
      </p:pic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xmlns="" id="{36C137DB-BC67-4CA1-B4FA-581A981A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890" y="661935"/>
            <a:ext cx="801278" cy="524686"/>
          </a:xfrm>
        </p:spPr>
        <p:txBody>
          <a:bodyPr/>
          <a:lstStyle/>
          <a:p>
            <a:pPr algn="ctr"/>
            <a:fld id="{9F976881-E08B-3943-8B41-61D64EC10807}" type="slidenum">
              <a:rPr lang="en-US" sz="3600" b="1" smtClean="0">
                <a:solidFill>
                  <a:schemeClr val="bg1"/>
                </a:solidFill>
              </a:rPr>
              <a:pPr algn="ctr"/>
              <a:t>11</a:t>
            </a:fld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490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055121-7F39-4C48-8644-B132037E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810" y="640081"/>
            <a:ext cx="7235190" cy="69088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Opportunities and Challenges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FAEDA3F-6AAE-6045-82E7-86C191A82378}"/>
              </a:ext>
            </a:extLst>
          </p:cNvPr>
          <p:cNvSpPr/>
          <p:nvPr/>
        </p:nvSpPr>
        <p:spPr>
          <a:xfrm>
            <a:off x="594482" y="171913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rgbClr val="004280"/>
                </a:solidFill>
              </a:rPr>
              <a:t>Opportunities</a:t>
            </a:r>
            <a:endParaRPr lang="en-US" dirty="0">
              <a:solidFill>
                <a:srgbClr val="00428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5A43E8-7234-474C-9467-5C5EC534C8D6}"/>
              </a:ext>
            </a:extLst>
          </p:cNvPr>
          <p:cNvSpPr/>
          <p:nvPr/>
        </p:nvSpPr>
        <p:spPr>
          <a:xfrm>
            <a:off x="602882" y="2088461"/>
            <a:ext cx="4223641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300" dirty="0">
                <a:solidFill>
                  <a:srgbClr val="004280"/>
                </a:solidFill>
              </a:rPr>
              <a:t>Increased dynastism of the innovation ecosystem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300" dirty="0">
                <a:solidFill>
                  <a:srgbClr val="004280"/>
                </a:solidFill>
              </a:rPr>
              <a:t>Increasing participation of the private sector in the development and utilisation of locally developed technologies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300" dirty="0">
                <a:solidFill>
                  <a:srgbClr val="004280"/>
                </a:solidFill>
              </a:rPr>
              <a:t>Start-up Act initiative by the investor community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300" dirty="0">
                <a:solidFill>
                  <a:srgbClr val="004280"/>
                </a:solidFill>
              </a:rPr>
              <a:t>Strong DSI drive to promote public procurement of locally developed technologies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300" dirty="0">
                <a:solidFill>
                  <a:srgbClr val="004280"/>
                </a:solidFill>
              </a:rPr>
              <a:t>Innovation Fund will increase commercialisation of locally developed technologies through the provision of Series A and Series B funding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300" dirty="0">
                <a:solidFill>
                  <a:srgbClr val="004280"/>
                </a:solidFill>
              </a:rPr>
              <a:t>Draft Decadal Plan clarifies key STI policy priorities, auguring well for policy certainty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300" dirty="0">
                <a:solidFill>
                  <a:srgbClr val="004280"/>
                </a:solidFill>
              </a:rPr>
              <a:t>The DSI is pursuing key industry development initiatives, e.g. vaccine manufacturing, hydrogen economy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300" dirty="0">
                <a:solidFill>
                  <a:srgbClr val="004280"/>
                </a:solidFill>
              </a:rPr>
              <a:t>Partnerships with DHET entities (TVET Colleges and SETAs)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3FC9C2-B791-9147-8780-B3947AE2FFE4}"/>
              </a:ext>
            </a:extLst>
          </p:cNvPr>
          <p:cNvSpPr/>
          <p:nvPr/>
        </p:nvSpPr>
        <p:spPr>
          <a:xfrm>
            <a:off x="5422442" y="1719130"/>
            <a:ext cx="1208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rgbClr val="DF6421"/>
                </a:solidFill>
              </a:rPr>
              <a:t>Challenges</a:t>
            </a:r>
            <a:endParaRPr lang="en-US" dirty="0">
              <a:solidFill>
                <a:srgbClr val="DF642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7635958-03D9-CC4F-A222-287203C8A58D}"/>
              </a:ext>
            </a:extLst>
          </p:cNvPr>
          <p:cNvSpPr/>
          <p:nvPr/>
        </p:nvSpPr>
        <p:spPr>
          <a:xfrm>
            <a:off x="5430843" y="2088461"/>
            <a:ext cx="2935527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300" dirty="0">
                <a:solidFill>
                  <a:srgbClr val="DF6421"/>
                </a:solidFill>
              </a:rPr>
              <a:t>Uneven participation of PDI institutions in the production of publicly funded research output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300" dirty="0">
                <a:solidFill>
                  <a:srgbClr val="DF6421"/>
                </a:solidFill>
              </a:rPr>
              <a:t>Persistently low innovation activity in underserved provinces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300" dirty="0">
                <a:solidFill>
                  <a:srgbClr val="DF6421"/>
                </a:solidFill>
              </a:rPr>
              <a:t>Fragmentation, silo mentality and avoidable competition amongst funders within the NSI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B93C9D4-9A5E-5D42-85D1-94F993ECF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454" y="1777391"/>
            <a:ext cx="207005" cy="3272649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xmlns="" id="{36C137DB-BC67-4CA1-B4FA-581A981A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890" y="661935"/>
            <a:ext cx="801278" cy="524686"/>
          </a:xfrm>
        </p:spPr>
        <p:txBody>
          <a:bodyPr/>
          <a:lstStyle/>
          <a:p>
            <a:pPr algn="ctr"/>
            <a:fld id="{9F976881-E08B-3943-8B41-61D64EC10807}" type="slidenum">
              <a:rPr lang="en-US" sz="3600" b="1" smtClean="0">
                <a:solidFill>
                  <a:schemeClr val="bg1"/>
                </a:solidFill>
              </a:rPr>
              <a:pPr algn="ctr"/>
              <a:t>12</a:t>
            </a:fld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629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A26A8C-7968-804E-9D42-9810D643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20" y="640081"/>
            <a:ext cx="4024687" cy="69088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Outcome 1: </a:t>
            </a:r>
            <a:r>
              <a:rPr lang="en-GB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Commercialised innovations</a:t>
            </a:r>
            <a:endParaRPr lang="en-US" sz="28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68DD4133-7104-8847-8CA4-EAA450957C81}"/>
              </a:ext>
            </a:extLst>
          </p:cNvPr>
          <p:cNvSpPr txBox="1">
            <a:spLocks/>
          </p:cNvSpPr>
          <p:nvPr/>
        </p:nvSpPr>
        <p:spPr>
          <a:xfrm>
            <a:off x="711761" y="2077383"/>
            <a:ext cx="1930905" cy="841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ZA" sz="1200" dirty="0">
                <a:solidFill>
                  <a:srgbClr val="004280"/>
                </a:solidFill>
              </a:rPr>
              <a:t>Poor translation of public-funded technologies &amp; IP for socio-economic growth development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E88C498-4182-7148-99CB-F8CC18EB066A}"/>
              </a:ext>
            </a:extLst>
          </p:cNvPr>
          <p:cNvSpPr/>
          <p:nvPr/>
        </p:nvSpPr>
        <p:spPr>
          <a:xfrm>
            <a:off x="703360" y="1709320"/>
            <a:ext cx="1116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rgbClr val="004280"/>
                </a:solidFill>
              </a:rPr>
              <a:t>Challenge</a:t>
            </a:r>
            <a:endParaRPr lang="en-US" dirty="0">
              <a:solidFill>
                <a:srgbClr val="00428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407CD92-6488-D742-B05B-A264417A5667}"/>
              </a:ext>
            </a:extLst>
          </p:cNvPr>
          <p:cNvSpPr/>
          <p:nvPr/>
        </p:nvSpPr>
        <p:spPr>
          <a:xfrm>
            <a:off x="6075987" y="1965591"/>
            <a:ext cx="277578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ZA" sz="1200" dirty="0">
                <a:solidFill>
                  <a:srgbClr val="118E7D"/>
                </a:solidFill>
              </a:rPr>
              <a:t>Direct more of TIA’s resources to support the translation of locally developed technologies &amp; IP from HEIs &amp; science councils into commercialised innovations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3A32AB-377A-7943-BB30-65A549BBD3D5}"/>
              </a:ext>
            </a:extLst>
          </p:cNvPr>
          <p:cNvSpPr/>
          <p:nvPr/>
        </p:nvSpPr>
        <p:spPr>
          <a:xfrm>
            <a:off x="6075987" y="1599048"/>
            <a:ext cx="109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rgbClr val="118E7D"/>
                </a:solidFill>
              </a:rPr>
              <a:t>Objective</a:t>
            </a:r>
            <a:endParaRPr lang="en-US" dirty="0">
              <a:solidFill>
                <a:srgbClr val="118E7D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C51271C-79AE-964E-A8E6-A37B67FF3101}"/>
              </a:ext>
            </a:extLst>
          </p:cNvPr>
          <p:cNvSpPr/>
          <p:nvPr/>
        </p:nvSpPr>
        <p:spPr>
          <a:xfrm>
            <a:off x="1464249" y="3798764"/>
            <a:ext cx="1417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rgbClr val="DF6421"/>
                </a:solidFill>
              </a:rPr>
              <a:t>Decadal Plan</a:t>
            </a:r>
            <a:endParaRPr lang="en-US" dirty="0">
              <a:solidFill>
                <a:srgbClr val="DF642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45CEC0C-3A85-0941-8E8D-09AFDFCFC201}"/>
              </a:ext>
            </a:extLst>
          </p:cNvPr>
          <p:cNvSpPr/>
          <p:nvPr/>
        </p:nvSpPr>
        <p:spPr>
          <a:xfrm>
            <a:off x="1464249" y="4165558"/>
            <a:ext cx="6848524" cy="1504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DF6421"/>
                </a:solidFill>
              </a:rPr>
              <a:t>Rejuvenate manufacturing and mining through competitiveness and efficiency improvements and application of new technologies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DF6421"/>
                </a:solidFill>
              </a:rPr>
              <a:t>Improve energy supply security and decarbonise the economy through greener energy technologies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DF6421"/>
                </a:solidFill>
              </a:rPr>
              <a:t>Sustainably utilise its natural resources (waste and water) and transitioning to a circular economy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DF6421"/>
                </a:solidFill>
              </a:rPr>
              <a:t>Digital transformation of key industries and sectors, including cybersecurity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DF6421"/>
                </a:solidFill>
              </a:rPr>
              <a:t>Bridge digital divide for access and inclusion of PDIs and marginalised groups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DF6421"/>
                </a:solidFill>
              </a:rPr>
              <a:t>Support access to IP from public-funded R&amp;D to black, women and youth-owned high-tech start-ups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8732AB6-3EE0-4E46-A014-FED1242E8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548" y="1973435"/>
            <a:ext cx="4349730" cy="2220174"/>
          </a:xfrm>
          <a:prstGeom prst="rect">
            <a:avLst/>
          </a:prstGeom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xmlns="" id="{36C137DB-BC67-4CA1-B4FA-581A981A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890" y="661935"/>
            <a:ext cx="801278" cy="524686"/>
          </a:xfrm>
        </p:spPr>
        <p:txBody>
          <a:bodyPr/>
          <a:lstStyle/>
          <a:p>
            <a:pPr algn="ctr"/>
            <a:fld id="{9F976881-E08B-3943-8B41-61D64EC10807}" type="slidenum">
              <a:rPr lang="en-US" sz="3600" b="1" smtClean="0">
                <a:solidFill>
                  <a:schemeClr val="bg1"/>
                </a:solidFill>
              </a:rPr>
              <a:pPr algn="ctr"/>
              <a:t>13</a:t>
            </a:fld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86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A26A8C-7968-804E-9D42-9810D643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184" y="640081"/>
            <a:ext cx="4681445" cy="69088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Planned Performance: Outcome 1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59831C5B-4ED6-4AEC-A979-634C25D139BB}"/>
              </a:ext>
            </a:extLst>
          </p:cNvPr>
          <p:cNvSpPr txBox="1">
            <a:spLocks/>
          </p:cNvSpPr>
          <p:nvPr/>
        </p:nvSpPr>
        <p:spPr>
          <a:xfrm>
            <a:off x="8180071" y="6050320"/>
            <a:ext cx="409989" cy="4993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fld id="{594A8B39-2549-4EC0-9232-EAF450160120}" type="slidenum">
              <a:rPr lang="en-ZA" sz="1800" dirty="0">
                <a:solidFill>
                  <a:srgbClr val="FFFFFF"/>
                </a:solidFill>
              </a:rPr>
              <a:pPr marL="0" indent="0">
                <a:buFont typeface="Arial" panose="020B0604020202020204" pitchFamily="34" charset="0"/>
                <a:buNone/>
              </a:pPr>
              <a:t>14</a:t>
            </a:fld>
            <a:endParaRPr lang="en-ZA" sz="1800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9751862"/>
              </p:ext>
            </p:extLst>
          </p:nvPr>
        </p:nvGraphicFramePr>
        <p:xfrm>
          <a:off x="703360" y="2124828"/>
          <a:ext cx="7886700" cy="3295193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552234">
                  <a:extLst>
                    <a:ext uri="{9D8B030D-6E8A-4147-A177-3AD203B41FA5}">
                      <a16:colId xmlns:a16="http://schemas.microsoft.com/office/drawing/2014/main" xmlns="" val="962542250"/>
                    </a:ext>
                  </a:extLst>
                </a:gridCol>
                <a:gridCol w="1990229">
                  <a:extLst>
                    <a:ext uri="{9D8B030D-6E8A-4147-A177-3AD203B41FA5}">
                      <a16:colId xmlns:a16="http://schemas.microsoft.com/office/drawing/2014/main" xmlns="" val="3088785746"/>
                    </a:ext>
                  </a:extLst>
                </a:gridCol>
                <a:gridCol w="1611139">
                  <a:extLst>
                    <a:ext uri="{9D8B030D-6E8A-4147-A177-3AD203B41FA5}">
                      <a16:colId xmlns:a16="http://schemas.microsoft.com/office/drawing/2014/main" xmlns="" val="3242811022"/>
                    </a:ext>
                  </a:extLst>
                </a:gridCol>
                <a:gridCol w="1457534">
                  <a:extLst>
                    <a:ext uri="{9D8B030D-6E8A-4147-A177-3AD203B41FA5}">
                      <a16:colId xmlns:a16="http://schemas.microsoft.com/office/drawing/2014/main" xmlns="" val="2242974879"/>
                    </a:ext>
                  </a:extLst>
                </a:gridCol>
                <a:gridCol w="1275564">
                  <a:extLst>
                    <a:ext uri="{9D8B030D-6E8A-4147-A177-3AD203B41FA5}">
                      <a16:colId xmlns:a16="http://schemas.microsoft.com/office/drawing/2014/main" xmlns="" val="1021396684"/>
                    </a:ext>
                  </a:extLst>
                </a:gridCol>
              </a:tblGrid>
              <a:tr h="132195">
                <a:tc row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Output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Indicator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Annual Targets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9534338"/>
                  </a:ext>
                </a:extLst>
              </a:tr>
              <a:tr h="26439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MTEF Period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38864312"/>
                  </a:ext>
                </a:extLst>
              </a:tr>
              <a:tr h="24288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F6421"/>
                          </a:solidFill>
                          <a:effectLst/>
                        </a:rPr>
                        <a:t>2022/23</a:t>
                      </a:r>
                      <a:endParaRPr lang="en-ZA" sz="1400" b="1" dirty="0">
                        <a:solidFill>
                          <a:srgbClr val="DF64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F6421"/>
                          </a:solidFill>
                          <a:effectLst/>
                        </a:rPr>
                        <a:t>2023/24</a:t>
                      </a:r>
                      <a:endParaRPr lang="en-ZA" sz="1400" b="1" dirty="0">
                        <a:solidFill>
                          <a:srgbClr val="DF64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F6421"/>
                          </a:solidFill>
                          <a:effectLst/>
                        </a:rPr>
                        <a:t>2024/25</a:t>
                      </a:r>
                      <a:endParaRPr lang="en-ZA" sz="1400" b="1" dirty="0">
                        <a:solidFill>
                          <a:srgbClr val="DF64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0571674"/>
                  </a:ext>
                </a:extLst>
              </a:tr>
              <a:tr h="49617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Technologies licensed or assigned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No. of licensed/assigned technologies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15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20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25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8663151"/>
                  </a:ext>
                </a:extLst>
              </a:tr>
              <a:tr h="44861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Academia/industry collaborations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No.</a:t>
                      </a:r>
                      <a:r>
                        <a:rPr lang="en-GB" sz="1400" baseline="0" dirty="0">
                          <a:solidFill>
                            <a:srgbClr val="004280"/>
                          </a:solidFill>
                          <a:effectLst/>
                        </a:rPr>
                        <a:t> </a:t>
                      </a: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of projects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3832271"/>
                  </a:ext>
                </a:extLst>
              </a:tr>
              <a:tr h="42796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Technologies diffused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No. of diffused technologies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15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20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24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9480811"/>
                  </a:ext>
                </a:extLst>
              </a:tr>
              <a:tr h="45083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Products launched 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No. of products launched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28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29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36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4711460"/>
                  </a:ext>
                </a:extLst>
              </a:tr>
              <a:tr h="46803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Leveraged funds 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Rand value leveraged 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R250m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R275m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R305m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45" marR="6234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9699579"/>
                  </a:ext>
                </a:extLst>
              </a:tr>
            </a:tbl>
          </a:graphicData>
        </a:graphic>
      </p:graphicFrame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xmlns="" id="{36C137DB-BC67-4CA1-B4FA-581A981A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890" y="661935"/>
            <a:ext cx="801278" cy="524686"/>
          </a:xfrm>
        </p:spPr>
        <p:txBody>
          <a:bodyPr/>
          <a:lstStyle/>
          <a:p>
            <a:pPr algn="ctr"/>
            <a:fld id="{9F976881-E08B-3943-8B41-61D64EC10807}" type="slidenum">
              <a:rPr lang="en-US" sz="3600" b="1" smtClean="0">
                <a:solidFill>
                  <a:schemeClr val="bg1"/>
                </a:solidFill>
              </a:rPr>
              <a:pPr algn="ctr"/>
              <a:t>14</a:t>
            </a:fld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738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91774B7-1BE3-4640-BDEC-9A3F2D580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386" y="2262351"/>
            <a:ext cx="4349730" cy="22201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A26A8C-7968-804E-9D42-9810D643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367" y="640081"/>
            <a:ext cx="4062596" cy="69088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Outcome </a:t>
            </a:r>
            <a:r>
              <a:rPr lang="en-GB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2: Delivering on the Bio-economy Strategy</a:t>
            </a:r>
            <a:endParaRPr lang="en-US" sz="28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099B0E93-EB64-E24E-B71E-3FF2F93E4FE0}"/>
              </a:ext>
            </a:extLst>
          </p:cNvPr>
          <p:cNvSpPr txBox="1">
            <a:spLocks/>
          </p:cNvSpPr>
          <p:nvPr/>
        </p:nvSpPr>
        <p:spPr>
          <a:xfrm>
            <a:off x="391247" y="2009255"/>
            <a:ext cx="2210548" cy="1106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ZA" sz="1200" dirty="0">
                <a:solidFill>
                  <a:srgbClr val="004280"/>
                </a:solidFill>
              </a:rPr>
              <a:t>Unrealised potential for new bio-based products and processes and the creation of new enterprises and new markets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36CC264-21B8-874B-A4E2-9BE403F215A8}"/>
              </a:ext>
            </a:extLst>
          </p:cNvPr>
          <p:cNvSpPr/>
          <p:nvPr/>
        </p:nvSpPr>
        <p:spPr>
          <a:xfrm>
            <a:off x="382845" y="1641193"/>
            <a:ext cx="1208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rgbClr val="004280"/>
                </a:solidFill>
              </a:rPr>
              <a:t>Challenges</a:t>
            </a:r>
            <a:endParaRPr lang="en-US" dirty="0">
              <a:solidFill>
                <a:srgbClr val="00428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F32ABFF-D220-E04F-BA50-B14FC99023F7}"/>
              </a:ext>
            </a:extLst>
          </p:cNvPr>
          <p:cNvSpPr/>
          <p:nvPr/>
        </p:nvSpPr>
        <p:spPr>
          <a:xfrm>
            <a:off x="5894424" y="2007736"/>
            <a:ext cx="28253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ZA" sz="1200" dirty="0">
                <a:solidFill>
                  <a:srgbClr val="118E7D"/>
                </a:solidFill>
              </a:rPr>
              <a:t>Support the translation of bio-based knowledge resources into sustainable bio-based solutions through implementing the Bio-economy Strategy (agriculture, health, industrial biotechnology and IKS)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36A1EF1-6702-734E-B9B5-4CBEDC3EF436}"/>
              </a:ext>
            </a:extLst>
          </p:cNvPr>
          <p:cNvSpPr/>
          <p:nvPr/>
        </p:nvSpPr>
        <p:spPr>
          <a:xfrm>
            <a:off x="5894424" y="1641193"/>
            <a:ext cx="109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rgbClr val="118E7D"/>
                </a:solidFill>
              </a:rPr>
              <a:t>Objective</a:t>
            </a:r>
            <a:endParaRPr lang="en-US" dirty="0">
              <a:solidFill>
                <a:srgbClr val="118E7D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FB26F6C-305D-484F-8BED-3AB441901408}"/>
              </a:ext>
            </a:extLst>
          </p:cNvPr>
          <p:cNvSpPr/>
          <p:nvPr/>
        </p:nvSpPr>
        <p:spPr>
          <a:xfrm>
            <a:off x="4514500" y="3622220"/>
            <a:ext cx="1417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rgbClr val="DF6421"/>
                </a:solidFill>
              </a:rPr>
              <a:t>Decadal Plan</a:t>
            </a:r>
            <a:endParaRPr lang="en-US" dirty="0">
              <a:solidFill>
                <a:srgbClr val="DF642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3C09C52-F2C8-0544-ACFF-B50B99B223C9}"/>
              </a:ext>
            </a:extLst>
          </p:cNvPr>
          <p:cNvSpPr/>
          <p:nvPr/>
        </p:nvSpPr>
        <p:spPr>
          <a:xfrm>
            <a:off x="4514499" y="3970160"/>
            <a:ext cx="4488095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DF6421"/>
                </a:solidFill>
              </a:rPr>
              <a:t>Revitalising and modernising the agriculture sector through improving economic competitiveness and productivity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DF6421"/>
                </a:solidFill>
              </a:rPr>
              <a:t>Leveraging off the circular economy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DF6421"/>
                </a:solidFill>
              </a:rPr>
              <a:t>Innovation in support of health (optimisation of health systems, improving quality of healthcare, digitisation of healthcare systems)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DF6421"/>
                </a:solidFill>
              </a:rPr>
              <a:t>Ecosystem-based climate change adaptation and mitigation through technology development and dissemination in key sectors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xmlns="" id="{099B0E93-EB64-E24E-B71E-3FF2F93E4FE0}"/>
              </a:ext>
            </a:extLst>
          </p:cNvPr>
          <p:cNvSpPr txBox="1">
            <a:spLocks/>
          </p:cNvSpPr>
          <p:nvPr/>
        </p:nvSpPr>
        <p:spPr>
          <a:xfrm>
            <a:off x="395757" y="4233462"/>
            <a:ext cx="2913048" cy="1393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ZA" sz="1200" dirty="0">
                <a:solidFill>
                  <a:srgbClr val="004280"/>
                </a:solidFill>
              </a:rPr>
              <a:t>Cross-cutting nature of bio-economy – </a:t>
            </a:r>
            <a:r>
              <a:rPr lang="en-ZA" sz="1200" b="1" dirty="0">
                <a:solidFill>
                  <a:srgbClr val="004280"/>
                </a:solidFill>
              </a:rPr>
              <a:t>opportunity</a:t>
            </a:r>
            <a:r>
              <a:rPr lang="en-ZA" sz="1200" dirty="0">
                <a:solidFill>
                  <a:srgbClr val="004280"/>
                </a:solidFill>
              </a:rPr>
              <a:t> to address interconnected societal challenges (healthcare, burden of disease, food security, managing renewable biological resources, dependence on fossil fuels, climate change)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xmlns="" id="{36C137DB-BC67-4CA1-B4FA-581A981A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890" y="661935"/>
            <a:ext cx="801278" cy="524686"/>
          </a:xfrm>
        </p:spPr>
        <p:txBody>
          <a:bodyPr/>
          <a:lstStyle/>
          <a:p>
            <a:pPr algn="ctr"/>
            <a:fld id="{9F976881-E08B-3943-8B41-61D64EC10807}" type="slidenum">
              <a:rPr lang="en-US" sz="3600" b="1" smtClean="0">
                <a:solidFill>
                  <a:schemeClr val="bg1"/>
                </a:solidFill>
              </a:rPr>
              <a:pPr algn="ctr"/>
              <a:t>15</a:t>
            </a:fld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558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A26A8C-7968-804E-9D42-9810D643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139" y="640081"/>
            <a:ext cx="4785038" cy="69088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Planned Performance: Outcome 2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59831C5B-4ED6-4AEC-A979-634C25D139BB}"/>
              </a:ext>
            </a:extLst>
          </p:cNvPr>
          <p:cNvSpPr txBox="1">
            <a:spLocks/>
          </p:cNvSpPr>
          <p:nvPr/>
        </p:nvSpPr>
        <p:spPr>
          <a:xfrm>
            <a:off x="8176683" y="6050320"/>
            <a:ext cx="509380" cy="49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fld id="{594A8B39-2549-4EC0-9232-EAF450160120}" type="slidenum">
              <a:rPr lang="en-ZA" sz="1800" dirty="0">
                <a:solidFill>
                  <a:srgbClr val="FFFFFF"/>
                </a:solidFill>
              </a:rPr>
              <a:pPr marL="0" indent="0">
                <a:buFont typeface="Arial" panose="020B0604020202020204" pitchFamily="34" charset="0"/>
                <a:buNone/>
              </a:pPr>
              <a:t>16</a:t>
            </a:fld>
            <a:endParaRPr lang="en-ZA" sz="1800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968897"/>
              </p:ext>
            </p:extLst>
          </p:nvPr>
        </p:nvGraphicFramePr>
        <p:xfrm>
          <a:off x="616697" y="2287813"/>
          <a:ext cx="7886699" cy="321815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651533">
                  <a:extLst>
                    <a:ext uri="{9D8B030D-6E8A-4147-A177-3AD203B41FA5}">
                      <a16:colId xmlns:a16="http://schemas.microsoft.com/office/drawing/2014/main" xmlns="" val="2542767458"/>
                    </a:ext>
                  </a:extLst>
                </a:gridCol>
                <a:gridCol w="1775411">
                  <a:extLst>
                    <a:ext uri="{9D8B030D-6E8A-4147-A177-3AD203B41FA5}">
                      <a16:colId xmlns:a16="http://schemas.microsoft.com/office/drawing/2014/main" xmlns="" val="2047661058"/>
                    </a:ext>
                  </a:extLst>
                </a:gridCol>
                <a:gridCol w="1535320">
                  <a:extLst>
                    <a:ext uri="{9D8B030D-6E8A-4147-A177-3AD203B41FA5}">
                      <a16:colId xmlns:a16="http://schemas.microsoft.com/office/drawing/2014/main" xmlns="" val="1137004593"/>
                    </a:ext>
                  </a:extLst>
                </a:gridCol>
                <a:gridCol w="1497411">
                  <a:extLst>
                    <a:ext uri="{9D8B030D-6E8A-4147-A177-3AD203B41FA5}">
                      <a16:colId xmlns:a16="http://schemas.microsoft.com/office/drawing/2014/main" xmlns="" val="705317645"/>
                    </a:ext>
                  </a:extLst>
                </a:gridCol>
                <a:gridCol w="1427024">
                  <a:extLst>
                    <a:ext uri="{9D8B030D-6E8A-4147-A177-3AD203B41FA5}">
                      <a16:colId xmlns:a16="http://schemas.microsoft.com/office/drawing/2014/main" xmlns="" val="1011525148"/>
                    </a:ext>
                  </a:extLst>
                </a:gridCol>
              </a:tblGrid>
              <a:tr h="391254"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Output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Indicator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FFFF"/>
                          </a:solidFill>
                          <a:effectLst/>
                        </a:rPr>
                        <a:t>Annual targets</a:t>
                      </a:r>
                      <a:endParaRPr lang="en-ZA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3354367"/>
                  </a:ext>
                </a:extLst>
              </a:tr>
              <a:tr h="30716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MTEF period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6039255"/>
                  </a:ext>
                </a:extLst>
              </a:tr>
              <a:tr h="25786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F6421"/>
                          </a:solidFill>
                          <a:effectLst/>
                        </a:rPr>
                        <a:t>2022/23</a:t>
                      </a:r>
                      <a:endParaRPr lang="en-ZA" sz="1400" b="1" dirty="0">
                        <a:solidFill>
                          <a:srgbClr val="DF64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F6421"/>
                          </a:solidFill>
                          <a:effectLst/>
                        </a:rPr>
                        <a:t>2023/24</a:t>
                      </a:r>
                      <a:endParaRPr lang="en-ZA" sz="1400" b="1" dirty="0">
                        <a:solidFill>
                          <a:srgbClr val="DF64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F6421"/>
                          </a:solidFill>
                          <a:effectLst/>
                        </a:rPr>
                        <a:t>2024/25</a:t>
                      </a:r>
                      <a:endParaRPr lang="en-ZA" sz="1400" b="1" dirty="0">
                        <a:solidFill>
                          <a:srgbClr val="DF64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4351534"/>
                  </a:ext>
                </a:extLst>
              </a:tr>
              <a:tr h="56599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Bio-based technologies developed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No. of bio-based technologies demonstrated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23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26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30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6000098"/>
                  </a:ext>
                </a:extLst>
              </a:tr>
              <a:tr h="53075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Technology Platforms managed &amp; supported 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No. of Technology Platforms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8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8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8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7594232"/>
                  </a:ext>
                </a:extLst>
              </a:tr>
              <a:tr h="58121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Technology Innovation Clusters managed &amp; supported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No.</a:t>
                      </a:r>
                      <a:r>
                        <a:rPr lang="en-GB" sz="1400" baseline="0" dirty="0">
                          <a:solidFill>
                            <a:srgbClr val="004280"/>
                          </a:solidFill>
                          <a:effectLst/>
                        </a:rPr>
                        <a:t> of </a:t>
                      </a: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Technology Innovation Clusters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7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7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7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5056541"/>
                  </a:ext>
                </a:extLst>
              </a:tr>
            </a:tbl>
          </a:graphicData>
        </a:graphic>
      </p:graphicFrame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xmlns="" id="{36C137DB-BC67-4CA1-B4FA-581A981A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890" y="661935"/>
            <a:ext cx="801278" cy="524686"/>
          </a:xfrm>
        </p:spPr>
        <p:txBody>
          <a:bodyPr/>
          <a:lstStyle/>
          <a:p>
            <a:pPr algn="ctr"/>
            <a:fld id="{9F976881-E08B-3943-8B41-61D64EC10807}" type="slidenum">
              <a:rPr lang="en-US" sz="3600" b="1" smtClean="0">
                <a:solidFill>
                  <a:schemeClr val="bg1"/>
                </a:solidFill>
              </a:rPr>
              <a:pPr algn="ctr"/>
              <a:t>16</a:t>
            </a:fld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042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A26A8C-7968-804E-9D42-9810D643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092" y="640081"/>
            <a:ext cx="4466961" cy="690880"/>
          </a:xfrm>
        </p:spPr>
        <p:txBody>
          <a:bodyPr>
            <a:noAutofit/>
          </a:bodyPr>
          <a:lstStyle/>
          <a:p>
            <a:pPr algn="l"/>
            <a:r>
              <a:rPr lang="en-US" sz="1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Outcome </a:t>
            </a:r>
            <a:r>
              <a:rPr lang="en-GB" sz="1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3: SMMEs supported through strategically informed and regionally distributed Technology Stations</a:t>
            </a:r>
            <a:endParaRPr lang="en-US" sz="18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9831C5B-4ED6-4AEC-A979-634C25D13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92" y="2182014"/>
            <a:ext cx="2143840" cy="111736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ZA" sz="1200" dirty="0">
                <a:solidFill>
                  <a:srgbClr val="004280"/>
                </a:solidFill>
              </a:rPr>
              <a:t>Structurally high unemployment, esp. women and youth; poor SMME </a:t>
            </a:r>
            <a:r>
              <a:rPr lang="en-ZA" sz="1200" dirty="0" err="1">
                <a:solidFill>
                  <a:srgbClr val="004280"/>
                </a:solidFill>
              </a:rPr>
              <a:t>startup</a:t>
            </a:r>
            <a:r>
              <a:rPr lang="en-ZA" sz="1200" dirty="0">
                <a:solidFill>
                  <a:srgbClr val="004280"/>
                </a:solidFill>
              </a:rPr>
              <a:t> and survival rates; fragmented and poorly coordinated NSI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887" y="2445963"/>
            <a:ext cx="4688098" cy="23928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25055" y="4393874"/>
            <a:ext cx="38439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en-ZA" sz="1200" dirty="0">
                <a:solidFill>
                  <a:srgbClr val="DF6421"/>
                </a:solidFill>
              </a:rPr>
              <a:t>Foster inclusive development through SET and enterprise development support to grassroots innovators, cooperatives, entrepreneurs and businesses</a:t>
            </a: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en-ZA" sz="1200" dirty="0">
                <a:solidFill>
                  <a:srgbClr val="DF6421"/>
                </a:solidFill>
              </a:rPr>
              <a:t>Foster transformation through increased spatial footprint to underserved provinces and priority districts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6380210" y="1960785"/>
            <a:ext cx="2637630" cy="130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ZA" sz="1200" dirty="0">
                <a:solidFill>
                  <a:srgbClr val="118E7D"/>
                </a:solidFill>
              </a:rPr>
              <a:t>Promote the growth of SMMEs and cooperatives, contribute towards innovation-led industrialisation processes, creation of decent jobs, technology start-up enterprises and the support of SMMEs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379627" y="1530905"/>
            <a:ext cx="109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rgbClr val="118E7D"/>
                </a:solidFill>
              </a:rPr>
              <a:t>Objective</a:t>
            </a:r>
            <a:endParaRPr lang="en-US" dirty="0">
              <a:solidFill>
                <a:srgbClr val="118E7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555" y="1747722"/>
            <a:ext cx="1215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rgbClr val="004280"/>
                </a:solidFill>
              </a:rPr>
              <a:t>Challenges</a:t>
            </a:r>
            <a:endParaRPr lang="en-US" dirty="0">
              <a:solidFill>
                <a:srgbClr val="00428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02578" y="3965747"/>
            <a:ext cx="1420994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ZA" b="1" dirty="0">
                <a:solidFill>
                  <a:srgbClr val="F68220"/>
                </a:solidFill>
              </a:rPr>
              <a:t>Decadal Plan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xmlns="" id="{36C137DB-BC67-4CA1-B4FA-581A981A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890" y="661935"/>
            <a:ext cx="801278" cy="524686"/>
          </a:xfrm>
        </p:spPr>
        <p:txBody>
          <a:bodyPr/>
          <a:lstStyle/>
          <a:p>
            <a:pPr algn="ctr"/>
            <a:fld id="{9F976881-E08B-3943-8B41-61D64EC10807}" type="slidenum">
              <a:rPr lang="en-US" sz="3600" b="1" smtClean="0">
                <a:solidFill>
                  <a:schemeClr val="bg1"/>
                </a:solidFill>
              </a:rPr>
              <a:pPr algn="ctr"/>
              <a:t>17</a:t>
            </a:fld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4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A26A8C-7968-804E-9D42-9810D643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10" y="640081"/>
            <a:ext cx="4740913" cy="69088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Planned Performance: Outcome 3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59831C5B-4ED6-4AEC-A979-634C25D139BB}"/>
              </a:ext>
            </a:extLst>
          </p:cNvPr>
          <p:cNvSpPr txBox="1">
            <a:spLocks/>
          </p:cNvSpPr>
          <p:nvPr/>
        </p:nvSpPr>
        <p:spPr>
          <a:xfrm>
            <a:off x="8166841" y="6050320"/>
            <a:ext cx="419928" cy="49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fld id="{594A8B39-2549-4EC0-9232-EAF450160120}" type="slidenum">
              <a:rPr lang="en-ZA" sz="1800" dirty="0">
                <a:solidFill>
                  <a:srgbClr val="FFFFFF"/>
                </a:solidFill>
              </a:rPr>
              <a:pPr marL="0" indent="0">
                <a:buFont typeface="Arial" panose="020B0604020202020204" pitchFamily="34" charset="0"/>
                <a:buNone/>
              </a:pPr>
              <a:t>18</a:t>
            </a:fld>
            <a:endParaRPr lang="en-ZA" sz="1800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0369263"/>
              </p:ext>
            </p:extLst>
          </p:nvPr>
        </p:nvGraphicFramePr>
        <p:xfrm>
          <a:off x="628650" y="1972319"/>
          <a:ext cx="7886701" cy="381778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614307">
                  <a:extLst>
                    <a:ext uri="{9D8B030D-6E8A-4147-A177-3AD203B41FA5}">
                      <a16:colId xmlns:a16="http://schemas.microsoft.com/office/drawing/2014/main" xmlns="" val="3255013198"/>
                    </a:ext>
                  </a:extLst>
                </a:gridCol>
                <a:gridCol w="1724866">
                  <a:extLst>
                    <a:ext uri="{9D8B030D-6E8A-4147-A177-3AD203B41FA5}">
                      <a16:colId xmlns:a16="http://schemas.microsoft.com/office/drawing/2014/main" xmlns="" val="1806863181"/>
                    </a:ext>
                  </a:extLst>
                </a:gridCol>
                <a:gridCol w="1579548">
                  <a:extLst>
                    <a:ext uri="{9D8B030D-6E8A-4147-A177-3AD203B41FA5}">
                      <a16:colId xmlns:a16="http://schemas.microsoft.com/office/drawing/2014/main" xmlns="" val="2116021135"/>
                    </a:ext>
                  </a:extLst>
                </a:gridCol>
                <a:gridCol w="1541638">
                  <a:extLst>
                    <a:ext uri="{9D8B030D-6E8A-4147-A177-3AD203B41FA5}">
                      <a16:colId xmlns:a16="http://schemas.microsoft.com/office/drawing/2014/main" xmlns="" val="3958164224"/>
                    </a:ext>
                  </a:extLst>
                </a:gridCol>
                <a:gridCol w="1426342">
                  <a:extLst>
                    <a:ext uri="{9D8B030D-6E8A-4147-A177-3AD203B41FA5}">
                      <a16:colId xmlns:a16="http://schemas.microsoft.com/office/drawing/2014/main" xmlns="" val="3517722801"/>
                    </a:ext>
                  </a:extLst>
                </a:gridCol>
              </a:tblGrid>
              <a:tr h="346590"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Outputs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Output indicators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FFFFFF"/>
                          </a:solidFill>
                          <a:effectLst/>
                        </a:rPr>
                        <a:t>Annual targets</a:t>
                      </a:r>
                      <a:endParaRPr lang="en-ZA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9735337"/>
                  </a:ext>
                </a:extLst>
              </a:tr>
              <a:tr h="28423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MTEF period</a:t>
                      </a:r>
                      <a:endParaRPr lang="en-Z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4444704"/>
                  </a:ext>
                </a:extLst>
              </a:tr>
              <a:tr h="24652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F6421"/>
                          </a:solidFill>
                          <a:effectLst/>
                        </a:rPr>
                        <a:t>2022/23</a:t>
                      </a:r>
                      <a:endParaRPr lang="en-ZA" sz="1400" b="1" dirty="0">
                        <a:solidFill>
                          <a:srgbClr val="DF64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F6421"/>
                          </a:solidFill>
                          <a:effectLst/>
                        </a:rPr>
                        <a:t>2023/24</a:t>
                      </a:r>
                      <a:endParaRPr lang="en-ZA" sz="1400" b="1" dirty="0">
                        <a:solidFill>
                          <a:srgbClr val="DF64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F6421"/>
                          </a:solidFill>
                          <a:effectLst/>
                        </a:rPr>
                        <a:t>2024/25</a:t>
                      </a:r>
                      <a:endParaRPr lang="en-ZA" sz="1400" b="1" dirty="0">
                        <a:solidFill>
                          <a:srgbClr val="DF64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4999028"/>
                  </a:ext>
                </a:extLst>
              </a:tr>
              <a:tr h="49534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New centres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No. of new technology &amp; innovation support centres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4400718"/>
                  </a:ext>
                </a:extLst>
              </a:tr>
              <a:tr h="49284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SMMEs &amp; cooperatives supported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No. of SMMEs &amp; cooperatives supported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2,800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2,940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3,115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7408407"/>
                  </a:ext>
                </a:extLst>
              </a:tr>
              <a:tr h="46757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Human capital development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No. of high-level students &amp; post-doc fellows supported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121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130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150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6232192"/>
                  </a:ext>
                </a:extLst>
              </a:tr>
              <a:tr h="46757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Innovation products produced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No. of IP &amp; knowledge based innovation products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149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165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180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25" marR="67025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59233135"/>
                  </a:ext>
                </a:extLst>
              </a:tr>
            </a:tbl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xmlns="" id="{36C137DB-BC67-4CA1-B4FA-581A981A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890" y="661935"/>
            <a:ext cx="801278" cy="524686"/>
          </a:xfrm>
        </p:spPr>
        <p:txBody>
          <a:bodyPr/>
          <a:lstStyle/>
          <a:p>
            <a:pPr algn="ctr"/>
            <a:fld id="{9F976881-E08B-3943-8B41-61D64EC10807}" type="slidenum">
              <a:rPr lang="en-US" sz="3600" b="1" smtClean="0">
                <a:solidFill>
                  <a:schemeClr val="bg1"/>
                </a:solidFill>
              </a:rPr>
              <a:pPr algn="ctr"/>
              <a:t>18</a:t>
            </a:fld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053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A26A8C-7968-804E-9D42-9810D643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774" y="640081"/>
            <a:ext cx="6613575" cy="69088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Planned Performance: Administration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59831C5B-4ED6-4AEC-A979-634C25D139BB}"/>
              </a:ext>
            </a:extLst>
          </p:cNvPr>
          <p:cNvSpPr txBox="1">
            <a:spLocks/>
          </p:cNvSpPr>
          <p:nvPr/>
        </p:nvSpPr>
        <p:spPr>
          <a:xfrm>
            <a:off x="8177918" y="6042623"/>
            <a:ext cx="409989" cy="4993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fld id="{594A8B39-2549-4EC0-9232-EAF450160120}" type="slidenum">
              <a:rPr lang="en-ZA" sz="1800" dirty="0">
                <a:solidFill>
                  <a:srgbClr val="FFFFFF"/>
                </a:solidFill>
              </a:rPr>
              <a:pPr marL="0" indent="0">
                <a:buFont typeface="Arial" panose="020B0604020202020204" pitchFamily="34" charset="0"/>
                <a:buNone/>
              </a:pPr>
              <a:t>19</a:t>
            </a:fld>
            <a:endParaRPr lang="en-ZA" sz="1800" dirty="0">
              <a:solidFill>
                <a:srgbClr val="FFFFFF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4221885"/>
              </p:ext>
            </p:extLst>
          </p:nvPr>
        </p:nvGraphicFramePr>
        <p:xfrm>
          <a:off x="628650" y="1840385"/>
          <a:ext cx="7761207" cy="3993547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123555">
                  <a:extLst>
                    <a:ext uri="{9D8B030D-6E8A-4147-A177-3AD203B41FA5}">
                      <a16:colId xmlns:a16="http://schemas.microsoft.com/office/drawing/2014/main" xmlns="" val="2007888212"/>
                    </a:ext>
                  </a:extLst>
                </a:gridCol>
                <a:gridCol w="1638367">
                  <a:extLst>
                    <a:ext uri="{9D8B030D-6E8A-4147-A177-3AD203B41FA5}">
                      <a16:colId xmlns:a16="http://schemas.microsoft.com/office/drawing/2014/main" xmlns="" val="800713760"/>
                    </a:ext>
                  </a:extLst>
                </a:gridCol>
                <a:gridCol w="1826164">
                  <a:extLst>
                    <a:ext uri="{9D8B030D-6E8A-4147-A177-3AD203B41FA5}">
                      <a16:colId xmlns:a16="http://schemas.microsoft.com/office/drawing/2014/main" xmlns="" val="1256198303"/>
                    </a:ext>
                  </a:extLst>
                </a:gridCol>
                <a:gridCol w="1579990">
                  <a:extLst>
                    <a:ext uri="{9D8B030D-6E8A-4147-A177-3AD203B41FA5}">
                      <a16:colId xmlns:a16="http://schemas.microsoft.com/office/drawing/2014/main" xmlns="" val="2054190212"/>
                    </a:ext>
                  </a:extLst>
                </a:gridCol>
                <a:gridCol w="1593131">
                  <a:extLst>
                    <a:ext uri="{9D8B030D-6E8A-4147-A177-3AD203B41FA5}">
                      <a16:colId xmlns:a16="http://schemas.microsoft.com/office/drawing/2014/main" xmlns="" val="938321572"/>
                    </a:ext>
                  </a:extLst>
                </a:gridCol>
              </a:tblGrid>
              <a:tr h="251057"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</a:rPr>
                        <a:t>Output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Indicator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Annual Targets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3093313"/>
                  </a:ext>
                </a:extLst>
              </a:tr>
              <a:tr h="25391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4280"/>
                          </a:solidFill>
                          <a:effectLst/>
                        </a:rPr>
                        <a:t>MTEF Period</a:t>
                      </a:r>
                      <a:endParaRPr lang="en-ZA" sz="1400" b="1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2267079"/>
                  </a:ext>
                </a:extLst>
              </a:tr>
              <a:tr h="15399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F6421"/>
                          </a:solidFill>
                          <a:effectLst/>
                        </a:rPr>
                        <a:t>2022/23</a:t>
                      </a:r>
                      <a:endParaRPr lang="en-ZA" sz="1400" b="1" dirty="0">
                        <a:solidFill>
                          <a:srgbClr val="DF64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F6421"/>
                          </a:solidFill>
                          <a:effectLst/>
                        </a:rPr>
                        <a:t>2023/24</a:t>
                      </a:r>
                      <a:endParaRPr lang="en-ZA" sz="1400" b="1" dirty="0">
                        <a:solidFill>
                          <a:srgbClr val="DF64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F6421"/>
                          </a:solidFill>
                          <a:effectLst/>
                        </a:rPr>
                        <a:t>2024/25</a:t>
                      </a:r>
                      <a:endParaRPr lang="en-ZA" sz="1400" b="1" dirty="0">
                        <a:solidFill>
                          <a:srgbClr val="DF642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483411"/>
                  </a:ext>
                </a:extLst>
              </a:tr>
              <a:tr h="66943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Good financial governance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Audit opinion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Unqualified external audit opinion; no financial matters in audit report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Clean external audit opinion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Clean external audit opinion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5409653"/>
                  </a:ext>
                </a:extLst>
              </a:tr>
              <a:tr h="281881"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Improved funding application turnaround time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Turnaround time (&lt;R1m)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4 weeks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4 weeks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4 weeks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4763959"/>
                  </a:ext>
                </a:extLst>
              </a:tr>
              <a:tr h="4139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Turnaround time (R1m-R15m)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15 weeks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15 weeks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15 weeks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2571225"/>
                  </a:ext>
                </a:extLst>
              </a:tr>
              <a:tr h="31116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4280"/>
                          </a:solidFill>
                          <a:effectLst/>
                          <a:uLnTx/>
                          <a:uFillTx/>
                        </a:rPr>
                        <a:t>Turnaround time (&gt;R15m)</a:t>
                      </a: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28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26 weeks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26 weeks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26 weeks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5771017"/>
                  </a:ext>
                </a:extLst>
              </a:tr>
              <a:tr h="57836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Support underserved provinces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Funding to underserved provinces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Min. 30% available funds allocated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Min. 30% available funds allocated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Min. 30% available funds allocated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057355"/>
                  </a:ext>
                </a:extLst>
              </a:tr>
              <a:tr h="65432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FF"/>
                          </a:solidFill>
                          <a:effectLst/>
                        </a:rPr>
                        <a:t>Transform TIA’s investment portfolio</a:t>
                      </a:r>
                      <a:endParaRPr lang="en-ZA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Funding to transformed recipients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Min. 30% available funds allocated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Min. 40% available funds allocated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4280"/>
                          </a:solidFill>
                          <a:effectLst/>
                        </a:rPr>
                        <a:t>Min. 50% available funds allocated</a:t>
                      </a:r>
                      <a:endParaRPr lang="en-ZA" sz="1400" dirty="0">
                        <a:solidFill>
                          <a:srgbClr val="0042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84" marR="61784" marT="0" marB="0" anchor="ctr">
                    <a:lnL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F64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895148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28650" y="193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Z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Z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xmlns="" id="{36C137DB-BC67-4CA1-B4FA-581A981A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890" y="661935"/>
            <a:ext cx="801278" cy="524686"/>
          </a:xfrm>
        </p:spPr>
        <p:txBody>
          <a:bodyPr/>
          <a:lstStyle/>
          <a:p>
            <a:pPr algn="ctr"/>
            <a:fld id="{9F976881-E08B-3943-8B41-61D64EC10807}" type="slidenum">
              <a:rPr lang="en-US" sz="3600" b="1" smtClean="0">
                <a:solidFill>
                  <a:schemeClr val="bg1"/>
                </a:solidFill>
              </a:rPr>
              <a:pPr algn="ctr"/>
              <a:t>19</a:t>
            </a:fld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68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A26A8C-7968-804E-9D42-9810D643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600" y="640081"/>
            <a:ext cx="6508750" cy="690880"/>
          </a:xfrm>
        </p:spPr>
        <p:txBody>
          <a:bodyPr/>
          <a:lstStyle/>
          <a:p>
            <a:pPr algn="l"/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  <a:endParaRPr lang="en-US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9831C5B-4ED6-4AEC-A979-634C25D13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646" y="3743080"/>
            <a:ext cx="3282950" cy="537882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ZA" sz="2400" b="1" dirty="0">
                <a:solidFill>
                  <a:srgbClr val="F68220"/>
                </a:solidFill>
              </a:rPr>
              <a:t>Mission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ZA" sz="1200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59831C5B-4ED6-4AEC-A979-634C25D139BB}"/>
              </a:ext>
            </a:extLst>
          </p:cNvPr>
          <p:cNvSpPr txBox="1">
            <a:spLocks/>
          </p:cNvSpPr>
          <p:nvPr/>
        </p:nvSpPr>
        <p:spPr>
          <a:xfrm>
            <a:off x="8241191" y="6050320"/>
            <a:ext cx="409989" cy="49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fld id="{594A8B39-2549-4EC0-9232-EAF450160120}" type="slidenum">
              <a:rPr lang="en-ZA" sz="1800" dirty="0">
                <a:solidFill>
                  <a:srgbClr val="FFFFFF"/>
                </a:solidFill>
              </a:rPr>
              <a:pPr marL="0" indent="0">
                <a:buFont typeface="Arial" panose="020B0604020202020204" pitchFamily="34" charset="0"/>
                <a:buNone/>
              </a:pPr>
              <a:t>2</a:t>
            </a:fld>
            <a:endParaRPr lang="en-ZA" sz="1800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28650" y="4142"/>
            <a:ext cx="463490" cy="74158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98862" y="1861982"/>
            <a:ext cx="642268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rgbClr val="F68220"/>
                </a:solidFill>
              </a:rPr>
              <a:t>TIA Act </a:t>
            </a:r>
          </a:p>
          <a:p>
            <a:pPr marL="171450" indent="-171450" algn="ctr">
              <a:buFont typeface="Arial"/>
              <a:buChar char="•"/>
            </a:pPr>
            <a:r>
              <a:rPr lang="en-GB" sz="1400" dirty="0"/>
              <a:t>To support the state in stimulating and intensifying technological innovation in order to improve economic growth and quality of life for all South Africans</a:t>
            </a:r>
          </a:p>
          <a:p>
            <a:pPr marL="171450" indent="-171450" algn="ctr">
              <a:buFont typeface="Arial"/>
              <a:buChar char="•"/>
            </a:pPr>
            <a:r>
              <a:rPr lang="en-GB" sz="1400" dirty="0"/>
              <a:t>To promote the development and utilisation – in the public interest – of discoveries, inventions, innovations and improvements</a:t>
            </a:r>
            <a:endParaRPr lang="en-ZA" sz="1400" dirty="0"/>
          </a:p>
        </p:txBody>
      </p:sp>
      <p:sp>
        <p:nvSpPr>
          <p:cNvPr id="15" name="Rectangle 14"/>
          <p:cNvSpPr/>
          <p:nvPr/>
        </p:nvSpPr>
        <p:spPr>
          <a:xfrm>
            <a:off x="5266765" y="3792970"/>
            <a:ext cx="29359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ZA" sz="2400" b="1" dirty="0">
                <a:solidFill>
                  <a:srgbClr val="F68220"/>
                </a:solidFill>
              </a:rPr>
              <a:t>Vision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10127" y="4404342"/>
            <a:ext cx="2882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400" dirty="0"/>
              <a:t>Facilitate the translation of South Africa’s knowledge resources into sustainable socioeconomic opportunities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5266765" y="4237405"/>
            <a:ext cx="3084281" cy="106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n-ZA" sz="1400" b="1" dirty="0">
              <a:solidFill>
                <a:srgbClr val="F6822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ZA" sz="1400" dirty="0"/>
              <a:t>Be a leading technology innovation agency that stimulates and supports technological innovation to improve the quality of life for all South Africans.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74" y="4004235"/>
            <a:ext cx="88966" cy="14065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707" y="4004235"/>
            <a:ext cx="88966" cy="1406508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2006600" y="1801730"/>
            <a:ext cx="5561105" cy="0"/>
          </a:xfrm>
          <a:prstGeom prst="line">
            <a:avLst/>
          </a:prstGeom>
          <a:ln>
            <a:solidFill>
              <a:srgbClr val="F682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xmlns="" id="{36C137DB-BC67-4CA1-B4FA-581A981A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437" y="661935"/>
            <a:ext cx="556183" cy="524686"/>
          </a:xfrm>
        </p:spPr>
        <p:txBody>
          <a:bodyPr/>
          <a:lstStyle/>
          <a:p>
            <a:pPr algn="ctr"/>
            <a:fld id="{9F976881-E08B-3943-8B41-61D64EC10807}" type="slidenum">
              <a:rPr lang="en-US" sz="3600" b="1" smtClean="0">
                <a:solidFill>
                  <a:schemeClr val="bg1"/>
                </a:solidFill>
              </a:rPr>
              <a:pPr algn="ctr"/>
              <a:t>2</a:t>
            </a:fld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408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EAB160-5FD2-48B4-9322-9BCEA957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068" y="640081"/>
            <a:ext cx="6592282" cy="690880"/>
          </a:xfrm>
        </p:spPr>
        <p:txBody>
          <a:bodyPr>
            <a:normAutofit/>
          </a:bodyPr>
          <a:lstStyle/>
          <a:p>
            <a:pPr algn="l"/>
            <a:r>
              <a:rPr lang="en-ZA" sz="2800" dirty="0" err="1"/>
              <a:t>Organogramme</a:t>
            </a:r>
            <a:endParaRPr lang="en-ZA" sz="2800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36C137DB-BC67-4CA1-B4FA-581A981A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890" y="661935"/>
            <a:ext cx="801278" cy="524686"/>
          </a:xfrm>
        </p:spPr>
        <p:txBody>
          <a:bodyPr/>
          <a:lstStyle/>
          <a:p>
            <a:pPr algn="ctr"/>
            <a:fld id="{9F976881-E08B-3943-8B41-61D64EC10807}" type="slidenum">
              <a:rPr lang="en-US" sz="3600" b="1" smtClean="0">
                <a:solidFill>
                  <a:schemeClr val="bg1"/>
                </a:solidFill>
              </a:rPr>
              <a:pPr algn="ctr"/>
              <a:t>20</a:t>
            </a:fld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xmlns="" id="{36C137DB-BC67-4CA1-B4FA-581A981A6232}"/>
              </a:ext>
            </a:extLst>
          </p:cNvPr>
          <p:cNvSpPr txBox="1">
            <a:spLocks/>
          </p:cNvSpPr>
          <p:nvPr/>
        </p:nvSpPr>
        <p:spPr>
          <a:xfrm>
            <a:off x="614312" y="672934"/>
            <a:ext cx="801278" cy="5246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F976881-E08B-3943-8B41-61D64EC10807}" type="slidenum">
              <a:rPr lang="en-US" sz="3600" b="1" smtClean="0">
                <a:solidFill>
                  <a:schemeClr val="bg1"/>
                </a:solidFill>
              </a:rPr>
              <a:pPr algn="ctr"/>
              <a:t>20</a:t>
            </a:fld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BA26A8C-7968-804E-9D42-9810D643B77C}"/>
              </a:ext>
            </a:extLst>
          </p:cNvPr>
          <p:cNvSpPr txBox="1">
            <a:spLocks/>
          </p:cNvSpPr>
          <p:nvPr/>
        </p:nvSpPr>
        <p:spPr>
          <a:xfrm>
            <a:off x="1875118" y="640081"/>
            <a:ext cx="4997022" cy="690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Organogram</a:t>
            </a:r>
          </a:p>
        </p:txBody>
      </p:sp>
    </p:spTree>
    <p:extLst>
      <p:ext uri="{BB962C8B-B14F-4D97-AF65-F5344CB8AC3E}">
        <p14:creationId xmlns:p14="http://schemas.microsoft.com/office/powerpoint/2010/main" xmlns="" val="3751738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A26A8C-7968-804E-9D42-9810D643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118" y="640081"/>
            <a:ext cx="4997022" cy="69088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Selected Strategic Initiatives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8464081"/>
              </p:ext>
            </p:extLst>
          </p:nvPr>
        </p:nvGraphicFramePr>
        <p:xfrm>
          <a:off x="1588250" y="1990462"/>
          <a:ext cx="6854040" cy="304753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811774">
                  <a:extLst>
                    <a:ext uri="{9D8B030D-6E8A-4147-A177-3AD203B41FA5}">
                      <a16:colId xmlns:a16="http://schemas.microsoft.com/office/drawing/2014/main" xmlns="" val="860367577"/>
                    </a:ext>
                  </a:extLst>
                </a:gridCol>
                <a:gridCol w="5042266">
                  <a:extLst>
                    <a:ext uri="{9D8B030D-6E8A-4147-A177-3AD203B41FA5}">
                      <a16:colId xmlns:a16="http://schemas.microsoft.com/office/drawing/2014/main" xmlns="" val="2758670195"/>
                    </a:ext>
                  </a:extLst>
                </a:gridCol>
              </a:tblGrid>
              <a:tr h="26147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400" dirty="0">
                          <a:solidFill>
                            <a:schemeClr val="bg1"/>
                          </a:solidFill>
                          <a:effectLst/>
                        </a:rPr>
                        <a:t>INITIATIVES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8" marR="65518" marT="0" marB="0" anchor="ctr"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42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400" dirty="0">
                          <a:solidFill>
                            <a:schemeClr val="bg1"/>
                          </a:solidFill>
                          <a:effectLst/>
                        </a:rPr>
                        <a:t>KEY ACTIONS</a:t>
                      </a:r>
                      <a:endParaRPr lang="en-ZA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8" marR="65518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42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660664"/>
                  </a:ext>
                </a:extLst>
              </a:tr>
              <a:tr h="44046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400" dirty="0">
                          <a:effectLst/>
                        </a:rPr>
                        <a:t>Textile Tech Hub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8" marR="65518" marT="0" marB="0" anchor="ctr"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effectLst/>
                        </a:rPr>
                        <a:t>Establish a clothing and textile hub in partnership with GDED</a:t>
                      </a:r>
                    </a:p>
                  </a:txBody>
                  <a:tcPr marL="65518" marR="65518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172207425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400" dirty="0">
                          <a:effectLst/>
                        </a:rPr>
                        <a:t>Special Purpose Vehicle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8" marR="65518" marT="0" marB="0" anchor="ctr"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effectLst/>
                        </a:rPr>
                        <a:t>Develop a business plan to establish a SVP to leverage funding partnerships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8" marR="65518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362782408"/>
                  </a:ext>
                </a:extLst>
              </a:tr>
              <a:tr h="42089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400" dirty="0">
                          <a:effectLst/>
                        </a:rPr>
                        <a:t>Biorefinery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8" marR="65518" marT="0" marB="0" anchor="ctr"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effectLst/>
                        </a:rPr>
                        <a:t>Establish an ALGAL Biorefinery initiative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8" marR="65518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027845101"/>
                  </a:ext>
                </a:extLst>
              </a:tr>
              <a:tr h="47318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400" dirty="0">
                          <a:effectLst/>
                        </a:rPr>
                        <a:t>Fund Manager Programme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8" marR="65518" marT="0" marB="0" anchor="ctr"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effectLst/>
                        </a:rPr>
                        <a:t>Implement the TIA/SA SMME/SAVCA Fund Manager Development Programme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8" marR="65518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669541950"/>
                  </a:ext>
                </a:extLst>
              </a:tr>
              <a:tr h="4790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400" dirty="0">
                          <a:effectLst/>
                        </a:rPr>
                        <a:t>TIA Accelerator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8" marR="65518" marT="0" marB="0" anchor="ctr"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effectLst/>
                        </a:rPr>
                        <a:t>Establish a TIA Accelerator Programme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8" marR="65518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267268128"/>
                  </a:ext>
                </a:extLst>
              </a:tr>
              <a:tr h="484829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ZA" sz="1400" dirty="0">
                          <a:effectLst/>
                        </a:rPr>
                        <a:t>SBRI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8" marR="65518" marT="0" marB="0" anchor="ctr"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effectLst/>
                        </a:rPr>
                        <a:t>Implement the Small Business and Research Innovation Programme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8" marR="65518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63659725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AF0FE1-1A60-EB49-86BA-DF97CF7A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84" y="2155095"/>
            <a:ext cx="469900" cy="28829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xmlns="" id="{36C137DB-BC67-4CA1-B4FA-581A981A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890" y="661935"/>
            <a:ext cx="801278" cy="524686"/>
          </a:xfrm>
        </p:spPr>
        <p:txBody>
          <a:bodyPr/>
          <a:lstStyle/>
          <a:p>
            <a:pPr algn="ctr"/>
            <a:fld id="{9F976881-E08B-3943-8B41-61D64EC10807}" type="slidenum">
              <a:rPr lang="en-US" sz="3600" b="1" smtClean="0">
                <a:solidFill>
                  <a:schemeClr val="bg1"/>
                </a:solidFill>
              </a:rPr>
              <a:pPr algn="ctr"/>
              <a:t>21</a:t>
            </a:fld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266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A26A8C-7968-804E-9D42-9810D643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411" y="640081"/>
            <a:ext cx="6600938" cy="69088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3-year Budget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59831C5B-4ED6-4AEC-A979-634C25D139BB}"/>
              </a:ext>
            </a:extLst>
          </p:cNvPr>
          <p:cNvSpPr txBox="1">
            <a:spLocks/>
          </p:cNvSpPr>
          <p:nvPr/>
        </p:nvSpPr>
        <p:spPr>
          <a:xfrm>
            <a:off x="8175507" y="6049577"/>
            <a:ext cx="479563" cy="49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fld id="{594A8B39-2549-4EC0-9232-EAF450160120}" type="slidenum">
              <a:rPr lang="en-ZA" sz="1800" dirty="0">
                <a:solidFill>
                  <a:srgbClr val="FFFFFF"/>
                </a:solidFill>
              </a:rPr>
              <a:pPr marL="0" indent="0">
                <a:buFont typeface="Arial" panose="020B0604020202020204" pitchFamily="34" charset="0"/>
                <a:buNone/>
              </a:pPr>
              <a:t>22</a:t>
            </a:fld>
            <a:endParaRPr lang="en-ZA" sz="1800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3953BED-A89A-4209-8538-81C7ECE2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86" y="1600199"/>
            <a:ext cx="6732536" cy="5053300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36C137DB-BC67-4CA1-B4FA-581A981A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890" y="661935"/>
            <a:ext cx="801278" cy="524686"/>
          </a:xfrm>
        </p:spPr>
        <p:txBody>
          <a:bodyPr/>
          <a:lstStyle/>
          <a:p>
            <a:pPr algn="ctr"/>
            <a:fld id="{9F976881-E08B-3943-8B41-61D64EC10807}" type="slidenum">
              <a:rPr lang="en-US" sz="3600" b="1" smtClean="0">
                <a:solidFill>
                  <a:schemeClr val="bg1"/>
                </a:solidFill>
              </a:rPr>
              <a:pPr algn="ctr"/>
              <a:t>22</a:t>
            </a:fld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350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D9EFA2A-3F2B-904C-8055-178EF1CDA704}"/>
              </a:ext>
            </a:extLst>
          </p:cNvPr>
          <p:cNvSpPr/>
          <p:nvPr/>
        </p:nvSpPr>
        <p:spPr>
          <a:xfrm>
            <a:off x="683172" y="4579148"/>
            <a:ext cx="7767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3200" b="1" dirty="0">
                <a:solidFill>
                  <a:srgbClr val="004280"/>
                </a:solidFill>
              </a:rPr>
              <a:t>THANK YOU</a:t>
            </a:r>
            <a:endParaRPr lang="en-US" sz="3200" b="1" dirty="0">
              <a:solidFill>
                <a:srgbClr val="0042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860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A26A8C-7968-804E-9D42-9810D643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824" y="640081"/>
            <a:ext cx="6565526" cy="69088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Policy Environment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9831C5B-4ED6-4AEC-A979-634C25D13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677438"/>
            <a:ext cx="8490869" cy="42241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400" b="1" dirty="0">
                <a:solidFill>
                  <a:srgbClr val="F68220"/>
                </a:solidFill>
              </a:rPr>
              <a:t>National Development Plan:</a:t>
            </a:r>
            <a:r>
              <a:rPr lang="en-GB" sz="1400" dirty="0">
                <a:solidFill>
                  <a:srgbClr val="F68220"/>
                </a:solidFill>
              </a:rPr>
              <a:t> </a:t>
            </a:r>
            <a:r>
              <a:rPr lang="en-US" sz="1400" dirty="0"/>
              <a:t>STI the driver of equitable economic growth and development, job creation and socio-economic reform; key to improving health systems, education and infrastructure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F68220"/>
                </a:solidFill>
              </a:rPr>
              <a:t>2019-2024 MTSF:</a:t>
            </a:r>
            <a:r>
              <a:rPr lang="en-US" sz="1400" dirty="0"/>
              <a:t> Priority 2 (Economic transformation and job creation); Priority 3 (Education, skills and health)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F68220"/>
                </a:solidFill>
              </a:rPr>
              <a:t>Economic Reconstruction and Recovery Plan: </a:t>
            </a:r>
            <a:r>
              <a:rPr lang="en-US" sz="1400" dirty="0"/>
              <a:t>SA’s response to the covid-19 crisis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F68220"/>
                </a:solidFill>
              </a:rPr>
              <a:t>Science, Technology &amp; Innovation White Paper:</a:t>
            </a:r>
            <a:r>
              <a:rPr lang="en-US" sz="1400" dirty="0">
                <a:solidFill>
                  <a:srgbClr val="F68220"/>
                </a:solidFill>
              </a:rPr>
              <a:t> </a:t>
            </a:r>
            <a:r>
              <a:rPr lang="en-US" sz="1400" dirty="0"/>
              <a:t>Support inclusive economic growth through technological innovation; improve competitiveness of businesses (esp. SMMEs); empower youth, women and people with disabilities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F68220"/>
                </a:solidFill>
              </a:rPr>
              <a:t>STI Decadal Plan: </a:t>
            </a:r>
            <a:r>
              <a:rPr lang="en-US" sz="1400" dirty="0"/>
              <a:t>Principles of transformation and economic inclusivity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F68220"/>
                </a:solidFill>
              </a:rPr>
              <a:t>Bio-economy Strategy: </a:t>
            </a:r>
            <a:r>
              <a:rPr lang="en-US" sz="1400" dirty="0"/>
              <a:t>Use SA’s bio-based resources to significantly contribute to the economy by 2030 through biotechnology-based industries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F68220"/>
                </a:solidFill>
              </a:rPr>
              <a:t>District Development Model:</a:t>
            </a:r>
            <a:r>
              <a:rPr lang="en-US" sz="1400" dirty="0">
                <a:solidFill>
                  <a:srgbClr val="F68220"/>
                </a:solidFill>
              </a:rPr>
              <a:t> </a:t>
            </a:r>
            <a:r>
              <a:rPr lang="en-US" sz="1400" dirty="0" err="1"/>
              <a:t>Synchronise</a:t>
            </a:r>
            <a:r>
              <a:rPr lang="en-US" sz="1400" dirty="0"/>
              <a:t> government planning within 44 district and 8 metropolitan municipalities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F68220"/>
                </a:solidFill>
              </a:rPr>
              <a:t>UN Agenda 2030: </a:t>
            </a:r>
            <a:r>
              <a:rPr lang="en-US" sz="1400" dirty="0"/>
              <a:t>Support 17 interlinked SDGs for greater economic, social and environmental benefits for present and future generations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b="1" dirty="0">
                <a:solidFill>
                  <a:srgbClr val="F68220"/>
                </a:solidFill>
              </a:rPr>
              <a:t>AU Agenda 2063: </a:t>
            </a:r>
            <a:r>
              <a:rPr lang="en-US" sz="1400" dirty="0"/>
              <a:t>Collaboration with R&amp;I institutions across Africa using STI to achieve the continent’s developmental goals</a:t>
            </a:r>
            <a:endParaRPr lang="en-GB" sz="1400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xmlns="" id="{59831C5B-4ED6-4AEC-A979-634C25D139BB}"/>
              </a:ext>
            </a:extLst>
          </p:cNvPr>
          <p:cNvSpPr txBox="1">
            <a:spLocks/>
          </p:cNvSpPr>
          <p:nvPr/>
        </p:nvSpPr>
        <p:spPr>
          <a:xfrm>
            <a:off x="8238259" y="6041971"/>
            <a:ext cx="429867" cy="49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fld id="{594A8B39-2549-4EC0-9232-EAF450160120}" type="slidenum">
              <a:rPr lang="en-ZA" sz="1800" dirty="0">
                <a:solidFill>
                  <a:srgbClr val="FFFFFF"/>
                </a:solidFill>
              </a:rPr>
              <a:pPr marL="0" indent="0">
                <a:buFont typeface="Arial" panose="020B0604020202020204" pitchFamily="34" charset="0"/>
                <a:buNone/>
              </a:pPr>
              <a:t>3</a:t>
            </a:fld>
            <a:endParaRPr lang="en-ZA" sz="1800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xmlns="" id="{36C137DB-BC67-4CA1-B4FA-581A981A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437" y="661935"/>
            <a:ext cx="556183" cy="524686"/>
          </a:xfrm>
        </p:spPr>
        <p:txBody>
          <a:bodyPr/>
          <a:lstStyle/>
          <a:p>
            <a:pPr algn="ctr"/>
            <a:fld id="{9F976881-E08B-3943-8B41-61D64EC10807}" type="slidenum">
              <a:rPr lang="en-US" sz="3600" b="1" smtClean="0">
                <a:solidFill>
                  <a:schemeClr val="bg1"/>
                </a:solidFill>
              </a:rPr>
              <a:pPr algn="ctr"/>
              <a:t>3</a:t>
            </a:fld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59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58529EE9-F15D-C748-853D-CACD553BA88D}"/>
              </a:ext>
            </a:extLst>
          </p:cNvPr>
          <p:cNvSpPr/>
          <p:nvPr/>
        </p:nvSpPr>
        <p:spPr>
          <a:xfrm>
            <a:off x="397164" y="1865692"/>
            <a:ext cx="4922982" cy="1811451"/>
          </a:xfrm>
          <a:prstGeom prst="roundRect">
            <a:avLst/>
          </a:prstGeom>
          <a:solidFill>
            <a:srgbClr val="E9EBF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02EA31-BEBD-0D4B-B831-285494EE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690" y="640081"/>
            <a:ext cx="7306310" cy="69088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Strategic Context – Macro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CF5D744-C3FE-964A-ABD9-4AE553992F8F}"/>
              </a:ext>
            </a:extLst>
          </p:cNvPr>
          <p:cNvSpPr/>
          <p:nvPr/>
        </p:nvSpPr>
        <p:spPr>
          <a:xfrm>
            <a:off x="466290" y="1961226"/>
            <a:ext cx="1695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600" b="1" dirty="0">
                <a:solidFill>
                  <a:srgbClr val="004280"/>
                </a:solidFill>
              </a:rPr>
              <a:t>Economic Growth</a:t>
            </a:r>
            <a:endParaRPr lang="en-US" sz="1600" dirty="0">
              <a:solidFill>
                <a:srgbClr val="00428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A8473B-2037-E243-A9FF-809E8D531F55}"/>
              </a:ext>
            </a:extLst>
          </p:cNvPr>
          <p:cNvSpPr/>
          <p:nvPr/>
        </p:nvSpPr>
        <p:spPr>
          <a:xfrm>
            <a:off x="466290" y="2818399"/>
            <a:ext cx="1111368" cy="610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ZA" sz="1000" b="1" dirty="0">
                <a:solidFill>
                  <a:srgbClr val="004280"/>
                </a:solidFill>
              </a:rPr>
              <a:t>GDP</a:t>
            </a:r>
          </a:p>
          <a:p>
            <a:pPr>
              <a:lnSpc>
                <a:spcPct val="110000"/>
              </a:lnSpc>
            </a:pPr>
            <a:r>
              <a:rPr lang="en-ZA" sz="1000" dirty="0">
                <a:solidFill>
                  <a:srgbClr val="004280"/>
                </a:solidFill>
              </a:rPr>
              <a:t>4,8% against a forecast of 5,1%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14459C8-E4B4-1744-9016-160377761749}"/>
              </a:ext>
            </a:extLst>
          </p:cNvPr>
          <p:cNvSpPr/>
          <p:nvPr/>
        </p:nvSpPr>
        <p:spPr>
          <a:xfrm>
            <a:off x="2433888" y="1954887"/>
            <a:ext cx="2474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600" b="1" dirty="0">
                <a:solidFill>
                  <a:srgbClr val="004280"/>
                </a:solidFill>
              </a:rPr>
              <a:t>Sector contribution to GDP</a:t>
            </a:r>
            <a:endParaRPr lang="en-US" sz="1600" dirty="0">
              <a:solidFill>
                <a:srgbClr val="00428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4375D8-EF91-0848-9F89-A069AB370202}"/>
              </a:ext>
            </a:extLst>
          </p:cNvPr>
          <p:cNvSpPr/>
          <p:nvPr/>
        </p:nvSpPr>
        <p:spPr>
          <a:xfrm>
            <a:off x="1991878" y="2818399"/>
            <a:ext cx="9399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ZA" sz="1000" b="1" dirty="0">
                <a:solidFill>
                  <a:srgbClr val="004280"/>
                </a:solidFill>
              </a:rPr>
              <a:t>Mining</a:t>
            </a:r>
          </a:p>
          <a:p>
            <a:pPr>
              <a:lnSpc>
                <a:spcPct val="110000"/>
              </a:lnSpc>
            </a:pPr>
            <a:r>
              <a:rPr lang="en-ZA" sz="1000" dirty="0">
                <a:solidFill>
                  <a:srgbClr val="004280"/>
                </a:solidFill>
              </a:rPr>
              <a:t>18,1% growth contributing 1,2% to GDP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F1262E2-7E2C-4844-8E2C-958363FE3702}"/>
              </a:ext>
            </a:extLst>
          </p:cNvPr>
          <p:cNvSpPr/>
          <p:nvPr/>
        </p:nvSpPr>
        <p:spPr>
          <a:xfrm>
            <a:off x="3197514" y="2817726"/>
            <a:ext cx="1111368" cy="59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ZA" sz="1000" b="1" dirty="0">
                <a:solidFill>
                  <a:srgbClr val="004280"/>
                </a:solidFill>
              </a:rPr>
              <a:t>Manufacturing</a:t>
            </a:r>
          </a:p>
          <a:p>
            <a:pPr>
              <a:lnSpc>
                <a:spcPct val="110000"/>
              </a:lnSpc>
            </a:pPr>
            <a:r>
              <a:rPr lang="en-ZA" sz="1000" dirty="0">
                <a:solidFill>
                  <a:srgbClr val="004280"/>
                </a:solidFill>
              </a:rPr>
              <a:t>Contributing 14% to GDP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07DC4A6-43BD-3144-BD9A-DFA97272A0DD}"/>
              </a:ext>
            </a:extLst>
          </p:cNvPr>
          <p:cNvSpPr/>
          <p:nvPr/>
        </p:nvSpPr>
        <p:spPr>
          <a:xfrm>
            <a:off x="4384298" y="2819313"/>
            <a:ext cx="834247" cy="760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ZA" sz="1000" b="1" dirty="0">
                <a:solidFill>
                  <a:srgbClr val="004280"/>
                </a:solidFill>
              </a:rPr>
              <a:t>Agriculture</a:t>
            </a:r>
          </a:p>
          <a:p>
            <a:pPr>
              <a:lnSpc>
                <a:spcPct val="110000"/>
              </a:lnSpc>
            </a:pPr>
            <a:r>
              <a:rPr lang="en-ZA" sz="1000" dirty="0">
                <a:solidFill>
                  <a:srgbClr val="004280"/>
                </a:solidFill>
              </a:rPr>
              <a:t>Contributing 2,4% to GDP (2020)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3FDF9CED-D0BC-FB4D-9E1D-DD8ED339DFCE}"/>
              </a:ext>
            </a:extLst>
          </p:cNvPr>
          <p:cNvSpPr/>
          <p:nvPr/>
        </p:nvSpPr>
        <p:spPr>
          <a:xfrm>
            <a:off x="5389272" y="1865691"/>
            <a:ext cx="3357564" cy="18114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C45B010-1663-5C41-84F7-2DBC8A75BBDC}"/>
              </a:ext>
            </a:extLst>
          </p:cNvPr>
          <p:cNvSpPr/>
          <p:nvPr/>
        </p:nvSpPr>
        <p:spPr>
          <a:xfrm>
            <a:off x="6268732" y="1954887"/>
            <a:ext cx="15986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600" b="1" dirty="0">
                <a:solidFill>
                  <a:srgbClr val="F68220"/>
                </a:solidFill>
              </a:rPr>
              <a:t>Triple challenges</a:t>
            </a:r>
            <a:endParaRPr lang="en-US" sz="1600" dirty="0">
              <a:solidFill>
                <a:srgbClr val="F6822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E484F12-5414-9E4F-812E-EE15C0918DCE}"/>
              </a:ext>
            </a:extLst>
          </p:cNvPr>
          <p:cNvSpPr/>
          <p:nvPr/>
        </p:nvSpPr>
        <p:spPr>
          <a:xfrm>
            <a:off x="5554859" y="2824148"/>
            <a:ext cx="1009738" cy="422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ZA" sz="1000" b="1" dirty="0">
                <a:solidFill>
                  <a:srgbClr val="F68220"/>
                </a:solidFill>
              </a:rPr>
              <a:t>Unemployment</a:t>
            </a:r>
          </a:p>
          <a:p>
            <a:pPr>
              <a:lnSpc>
                <a:spcPct val="110000"/>
              </a:lnSpc>
            </a:pPr>
            <a:r>
              <a:rPr lang="en-ZA" sz="1000" dirty="0">
                <a:solidFill>
                  <a:srgbClr val="F68220"/>
                </a:solidFill>
              </a:rPr>
              <a:t>34,9%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9ED0BB4-8D4E-9E4C-8EFA-27830306C6C8}"/>
              </a:ext>
            </a:extLst>
          </p:cNvPr>
          <p:cNvSpPr/>
          <p:nvPr/>
        </p:nvSpPr>
        <p:spPr>
          <a:xfrm>
            <a:off x="6668655" y="2824148"/>
            <a:ext cx="930191" cy="59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ZA" sz="1000" b="1" dirty="0">
                <a:solidFill>
                  <a:srgbClr val="F68220"/>
                </a:solidFill>
              </a:rPr>
              <a:t>Poverty</a:t>
            </a:r>
          </a:p>
          <a:p>
            <a:pPr>
              <a:lnSpc>
                <a:spcPct val="110000"/>
              </a:lnSpc>
            </a:pPr>
            <a:r>
              <a:rPr lang="en-ZA" sz="1000" dirty="0">
                <a:solidFill>
                  <a:srgbClr val="F68220"/>
                </a:solidFill>
              </a:rPr>
              <a:t>16.3 mil people in SA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A6A90D2-1136-F449-86BE-BABFC54362D8}"/>
              </a:ext>
            </a:extLst>
          </p:cNvPr>
          <p:cNvSpPr/>
          <p:nvPr/>
        </p:nvSpPr>
        <p:spPr>
          <a:xfrm>
            <a:off x="7667972" y="2824148"/>
            <a:ext cx="1009738" cy="59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ZA" sz="1000" b="1" dirty="0">
                <a:solidFill>
                  <a:srgbClr val="F68220"/>
                </a:solidFill>
              </a:rPr>
              <a:t>Inequality</a:t>
            </a:r>
          </a:p>
          <a:p>
            <a:pPr>
              <a:lnSpc>
                <a:spcPct val="110000"/>
              </a:lnSpc>
            </a:pPr>
            <a:r>
              <a:rPr lang="en-ZA" sz="1000" dirty="0">
                <a:solidFill>
                  <a:srgbClr val="F68220"/>
                </a:solidFill>
              </a:rPr>
              <a:t>Gini Coefficient = 63%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6523FE5D-C24F-8C4C-8F31-1069858CE79A}"/>
              </a:ext>
            </a:extLst>
          </p:cNvPr>
          <p:cNvSpPr/>
          <p:nvPr/>
        </p:nvSpPr>
        <p:spPr>
          <a:xfrm>
            <a:off x="397164" y="3842274"/>
            <a:ext cx="8349672" cy="17025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18E7D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1CE9977-F55A-C841-ABD4-FA4782B5C958}"/>
              </a:ext>
            </a:extLst>
          </p:cNvPr>
          <p:cNvSpPr/>
          <p:nvPr/>
        </p:nvSpPr>
        <p:spPr>
          <a:xfrm>
            <a:off x="3348035" y="3839463"/>
            <a:ext cx="2216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600" b="1" dirty="0">
                <a:solidFill>
                  <a:srgbClr val="118E7D"/>
                </a:solidFill>
              </a:rPr>
              <a:t>Other important factors</a:t>
            </a:r>
            <a:endParaRPr lang="en-US" sz="1600" dirty="0">
              <a:solidFill>
                <a:srgbClr val="118E7D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278FB79-796A-9A41-8F4E-2D10BCDC7F47}"/>
              </a:ext>
            </a:extLst>
          </p:cNvPr>
          <p:cNvSpPr/>
          <p:nvPr/>
        </p:nvSpPr>
        <p:spPr>
          <a:xfrm>
            <a:off x="763112" y="4349913"/>
            <a:ext cx="788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200" dirty="0">
                <a:solidFill>
                  <a:srgbClr val="118E7D"/>
                </a:solidFill>
              </a:rPr>
              <a:t>COVID-19</a:t>
            </a:r>
            <a:endParaRPr lang="en-US" sz="1200" dirty="0">
              <a:solidFill>
                <a:srgbClr val="118E7D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72EADCE-E896-414D-9DFE-73D36E36484B}"/>
              </a:ext>
            </a:extLst>
          </p:cNvPr>
          <p:cNvSpPr/>
          <p:nvPr/>
        </p:nvSpPr>
        <p:spPr>
          <a:xfrm>
            <a:off x="1201087" y="4826892"/>
            <a:ext cx="1139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200" dirty="0">
                <a:solidFill>
                  <a:srgbClr val="118E7D"/>
                </a:solidFill>
              </a:rPr>
              <a:t>Vaccine manufacturing</a:t>
            </a:r>
            <a:endParaRPr lang="en-US" sz="1200" dirty="0">
              <a:solidFill>
                <a:srgbClr val="118E7D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2D049AF-ADAF-9E41-8C4D-3D68B7EBC19E}"/>
              </a:ext>
            </a:extLst>
          </p:cNvPr>
          <p:cNvSpPr/>
          <p:nvPr/>
        </p:nvSpPr>
        <p:spPr>
          <a:xfrm>
            <a:off x="2244738" y="4274929"/>
            <a:ext cx="1139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200" dirty="0">
                <a:solidFill>
                  <a:srgbClr val="118E7D"/>
                </a:solidFill>
              </a:rPr>
              <a:t>Access to healthcare</a:t>
            </a:r>
            <a:endParaRPr lang="en-US" sz="1200" dirty="0">
              <a:solidFill>
                <a:srgbClr val="118E7D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F27659F-2B00-3744-BD05-EACE2B7991E7}"/>
              </a:ext>
            </a:extLst>
          </p:cNvPr>
          <p:cNvSpPr/>
          <p:nvPr/>
        </p:nvSpPr>
        <p:spPr>
          <a:xfrm>
            <a:off x="3209031" y="4841825"/>
            <a:ext cx="1282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200" dirty="0">
                <a:solidFill>
                  <a:srgbClr val="118E7D"/>
                </a:solidFill>
              </a:rPr>
              <a:t>Increased burden of disease</a:t>
            </a:r>
            <a:endParaRPr lang="en-US" sz="1200" dirty="0">
              <a:solidFill>
                <a:srgbClr val="118E7D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937875A-88E1-B540-A54C-EDD280931FDB}"/>
              </a:ext>
            </a:extLst>
          </p:cNvPr>
          <p:cNvSpPr/>
          <p:nvPr/>
        </p:nvSpPr>
        <p:spPr>
          <a:xfrm>
            <a:off x="4339142" y="4308236"/>
            <a:ext cx="12827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200" dirty="0">
                <a:solidFill>
                  <a:srgbClr val="118E7D"/>
                </a:solidFill>
              </a:rPr>
              <a:t>Climate change</a:t>
            </a:r>
            <a:endParaRPr lang="en-US" sz="1200" dirty="0">
              <a:solidFill>
                <a:srgbClr val="118E7D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A1D2D0C-D619-4749-8C85-0E6FB66F5C95}"/>
              </a:ext>
            </a:extLst>
          </p:cNvPr>
          <p:cNvSpPr/>
          <p:nvPr/>
        </p:nvSpPr>
        <p:spPr>
          <a:xfrm>
            <a:off x="5077823" y="4826892"/>
            <a:ext cx="1282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200" dirty="0">
                <a:solidFill>
                  <a:srgbClr val="118E7D"/>
                </a:solidFill>
              </a:rPr>
              <a:t>Digital Participation</a:t>
            </a:r>
            <a:endParaRPr lang="en-US" sz="1200" dirty="0">
              <a:solidFill>
                <a:srgbClr val="118E7D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F0422A6-4463-2A46-A7F7-D796B446DC12}"/>
              </a:ext>
            </a:extLst>
          </p:cNvPr>
          <p:cNvSpPr/>
          <p:nvPr/>
        </p:nvSpPr>
        <p:spPr>
          <a:xfrm>
            <a:off x="6159429" y="4299466"/>
            <a:ext cx="1282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200" dirty="0">
                <a:solidFill>
                  <a:srgbClr val="118E7D"/>
                </a:solidFill>
              </a:rPr>
              <a:t>Low levels of job creation</a:t>
            </a:r>
            <a:endParaRPr lang="en-US" sz="1200" dirty="0">
              <a:solidFill>
                <a:srgbClr val="118E7D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1AED48B-6B59-9C40-A8AE-188C04B4D1B0}"/>
              </a:ext>
            </a:extLst>
          </p:cNvPr>
          <p:cNvSpPr/>
          <p:nvPr/>
        </p:nvSpPr>
        <p:spPr>
          <a:xfrm>
            <a:off x="7180666" y="4844221"/>
            <a:ext cx="1282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200" dirty="0">
                <a:solidFill>
                  <a:srgbClr val="118E7D"/>
                </a:solidFill>
              </a:rPr>
              <a:t>Entrepreneur ecosystem</a:t>
            </a:r>
            <a:endParaRPr lang="en-US" sz="1200" dirty="0">
              <a:solidFill>
                <a:srgbClr val="118E7D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D8428CD0-D57D-AE41-89E4-4C3860C03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41" y="2323803"/>
            <a:ext cx="7632700" cy="4699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209031" y="4783729"/>
            <a:ext cx="1282782" cy="504828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Oval 28"/>
          <p:cNvSpPr/>
          <p:nvPr/>
        </p:nvSpPr>
        <p:spPr>
          <a:xfrm>
            <a:off x="4339142" y="4201236"/>
            <a:ext cx="1282782" cy="504828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Oval 29"/>
          <p:cNvSpPr/>
          <p:nvPr/>
        </p:nvSpPr>
        <p:spPr>
          <a:xfrm>
            <a:off x="5069242" y="4830361"/>
            <a:ext cx="1282782" cy="504828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Oval 30"/>
          <p:cNvSpPr/>
          <p:nvPr/>
        </p:nvSpPr>
        <p:spPr>
          <a:xfrm>
            <a:off x="6112475" y="4239790"/>
            <a:ext cx="1282782" cy="504828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Oval 31"/>
          <p:cNvSpPr/>
          <p:nvPr/>
        </p:nvSpPr>
        <p:spPr>
          <a:xfrm>
            <a:off x="7180666" y="4813212"/>
            <a:ext cx="1282782" cy="504828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Oval 32"/>
          <p:cNvSpPr/>
          <p:nvPr/>
        </p:nvSpPr>
        <p:spPr>
          <a:xfrm>
            <a:off x="2173968" y="4274929"/>
            <a:ext cx="1282782" cy="504828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Oval 33"/>
          <p:cNvSpPr/>
          <p:nvPr/>
        </p:nvSpPr>
        <p:spPr>
          <a:xfrm>
            <a:off x="1134233" y="4832794"/>
            <a:ext cx="1282782" cy="504828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Oval 34"/>
          <p:cNvSpPr/>
          <p:nvPr/>
        </p:nvSpPr>
        <p:spPr>
          <a:xfrm>
            <a:off x="503136" y="4226447"/>
            <a:ext cx="1282782" cy="504828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xmlns="" id="{36C137DB-BC67-4CA1-B4FA-581A981A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437" y="661935"/>
            <a:ext cx="556183" cy="524686"/>
          </a:xfrm>
        </p:spPr>
        <p:txBody>
          <a:bodyPr/>
          <a:lstStyle/>
          <a:p>
            <a:pPr algn="ctr"/>
            <a:fld id="{9F976881-E08B-3943-8B41-61D64EC10807}" type="slidenum">
              <a:rPr lang="en-US" sz="3600" b="1" smtClean="0">
                <a:solidFill>
                  <a:schemeClr val="bg1"/>
                </a:solidFill>
              </a:rPr>
              <a:pPr algn="ctr"/>
              <a:t>4</a:t>
            </a:fld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72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E8567D-48EB-DD46-BAC0-8A2FB03EC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690" y="640081"/>
            <a:ext cx="4671265" cy="69088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dirty="0"/>
              <a:t>Reflecting on TIA’s Position in the NSI (MTSF Year 3)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xmlns="" id="{36C137DB-BC67-4CA1-B4FA-581A981A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437" y="661935"/>
            <a:ext cx="556183" cy="524686"/>
          </a:xfrm>
        </p:spPr>
        <p:txBody>
          <a:bodyPr/>
          <a:lstStyle/>
          <a:p>
            <a:pPr algn="ctr"/>
            <a:fld id="{9F976881-E08B-3943-8B41-61D64EC10807}" type="slidenum">
              <a:rPr lang="en-US" sz="3600" b="1" smtClean="0">
                <a:solidFill>
                  <a:schemeClr val="bg1"/>
                </a:solidFill>
              </a:rPr>
              <a:pPr algn="ctr"/>
              <a:t>5</a:t>
            </a:fld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DCA9080-586F-1840-A425-03ACB75B36A2}"/>
              </a:ext>
            </a:extLst>
          </p:cNvPr>
          <p:cNvSpPr/>
          <p:nvPr/>
        </p:nvSpPr>
        <p:spPr>
          <a:xfrm>
            <a:off x="1141716" y="1568489"/>
            <a:ext cx="16548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solidFill>
                  <a:srgbClr val="004280"/>
                </a:solidFill>
              </a:rPr>
              <a:t>Reviews</a:t>
            </a:r>
            <a:endParaRPr lang="en-US" sz="1600" dirty="0">
              <a:solidFill>
                <a:srgbClr val="00428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E689206-E0CF-3846-8E8D-EF960DBCBF01}"/>
              </a:ext>
            </a:extLst>
          </p:cNvPr>
          <p:cNvSpPr/>
          <p:nvPr/>
        </p:nvSpPr>
        <p:spPr>
          <a:xfrm>
            <a:off x="811302" y="1859324"/>
            <a:ext cx="1578065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110000"/>
              </a:lnSpc>
            </a:pPr>
            <a:r>
              <a:rPr lang="en-ZA" sz="1300" dirty="0">
                <a:solidFill>
                  <a:srgbClr val="004280"/>
                </a:solidFill>
              </a:rPr>
              <a:t>HESTILL Review</a:t>
            </a:r>
          </a:p>
          <a:p>
            <a:pPr marL="87313" indent="-87313">
              <a:lnSpc>
                <a:spcPct val="110000"/>
              </a:lnSpc>
            </a:pPr>
            <a:r>
              <a:rPr lang="en-ZA" sz="1300" dirty="0">
                <a:solidFill>
                  <a:srgbClr val="004280"/>
                </a:solidFill>
              </a:rPr>
              <a:t>NACI STI Indicators Report </a:t>
            </a:r>
          </a:p>
          <a:p>
            <a:pPr marL="87313" indent="-87313">
              <a:lnSpc>
                <a:spcPct val="110000"/>
              </a:lnSpc>
            </a:pPr>
            <a:r>
              <a:rPr lang="en-ZA" sz="1300" dirty="0">
                <a:solidFill>
                  <a:srgbClr val="004280"/>
                </a:solidFill>
              </a:rPr>
              <a:t>Technology Transfer Office Survey 2014–2018</a:t>
            </a:r>
          </a:p>
          <a:p>
            <a:pPr marL="87313" indent="-87313">
              <a:lnSpc>
                <a:spcPct val="110000"/>
              </a:lnSpc>
            </a:pPr>
            <a:r>
              <a:rPr lang="en-ZA" sz="1300" dirty="0">
                <a:solidFill>
                  <a:srgbClr val="004280"/>
                </a:solidFill>
              </a:rPr>
              <a:t>National Treasury Spending Review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76B1ED6-44BE-F04C-BFF2-F8938AE16F6C}"/>
              </a:ext>
            </a:extLst>
          </p:cNvPr>
          <p:cNvSpPr/>
          <p:nvPr/>
        </p:nvSpPr>
        <p:spPr>
          <a:xfrm>
            <a:off x="3462292" y="1568490"/>
            <a:ext cx="2738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solidFill>
                  <a:srgbClr val="004280"/>
                </a:solidFill>
              </a:rPr>
              <a:t>Key Issues / Highlights</a:t>
            </a:r>
            <a:endParaRPr lang="en-US" sz="1600" dirty="0">
              <a:solidFill>
                <a:srgbClr val="00428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C452CD3-345D-7D49-B433-C156BF7844A3}"/>
              </a:ext>
            </a:extLst>
          </p:cNvPr>
          <p:cNvSpPr/>
          <p:nvPr/>
        </p:nvSpPr>
        <p:spPr>
          <a:xfrm>
            <a:off x="3470695" y="1859323"/>
            <a:ext cx="5296786" cy="2281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110000"/>
              </a:lnSpc>
            </a:pPr>
            <a:r>
              <a:rPr lang="en-ZA" sz="1300" dirty="0">
                <a:solidFill>
                  <a:srgbClr val="004280"/>
                </a:solidFill>
              </a:rPr>
              <a:t>TIA’s lack of leadership stature in the NSI (funding and weak commercialisation record)</a:t>
            </a:r>
          </a:p>
          <a:p>
            <a:pPr marL="87313" indent="-87313">
              <a:lnSpc>
                <a:spcPct val="110000"/>
              </a:lnSpc>
            </a:pPr>
            <a:r>
              <a:rPr lang="en-ZA" sz="1300" dirty="0">
                <a:solidFill>
                  <a:srgbClr val="004280"/>
                </a:solidFill>
              </a:rPr>
              <a:t>Poor </a:t>
            </a:r>
            <a:r>
              <a:rPr lang="en-ZA" sz="1300">
                <a:solidFill>
                  <a:srgbClr val="004280"/>
                </a:solidFill>
              </a:rPr>
              <a:t>coordination and </a:t>
            </a:r>
            <a:r>
              <a:rPr lang="en-ZA" sz="1300" dirty="0">
                <a:solidFill>
                  <a:srgbClr val="004280"/>
                </a:solidFill>
              </a:rPr>
              <a:t>integration of RDI funding instruments</a:t>
            </a:r>
          </a:p>
          <a:p>
            <a:pPr marL="87313" indent="-87313">
              <a:lnSpc>
                <a:spcPct val="110000"/>
              </a:lnSpc>
            </a:pPr>
            <a:r>
              <a:rPr lang="en-ZA" sz="1300" dirty="0">
                <a:solidFill>
                  <a:srgbClr val="004280"/>
                </a:solidFill>
              </a:rPr>
              <a:t>Benefits of innovation not evenly distributed (spatially; demographics)</a:t>
            </a:r>
          </a:p>
          <a:p>
            <a:pPr marL="87313" indent="-87313">
              <a:lnSpc>
                <a:spcPct val="110000"/>
              </a:lnSpc>
            </a:pPr>
            <a:r>
              <a:rPr lang="en-ZA" sz="1300" dirty="0">
                <a:solidFill>
                  <a:srgbClr val="004280"/>
                </a:solidFill>
              </a:rPr>
              <a:t>Low rate of utilisation of scientific outputs for socio-economic benefit</a:t>
            </a:r>
          </a:p>
          <a:p>
            <a:pPr marL="87313" indent="-87313">
              <a:lnSpc>
                <a:spcPct val="110000"/>
              </a:lnSpc>
            </a:pPr>
            <a:r>
              <a:rPr lang="en-ZA" sz="1300" dirty="0">
                <a:solidFill>
                  <a:srgbClr val="004280"/>
                </a:solidFill>
              </a:rPr>
              <a:t>Decline in experimental development research</a:t>
            </a:r>
          </a:p>
          <a:p>
            <a:pPr marL="87313" indent="-87313">
              <a:lnSpc>
                <a:spcPct val="110000"/>
              </a:lnSpc>
            </a:pPr>
            <a:r>
              <a:rPr lang="en-ZA" sz="1300" dirty="0">
                <a:solidFill>
                  <a:srgbClr val="004280"/>
                </a:solidFill>
              </a:rPr>
              <a:t>Research outputs concentrated within a handful of universities</a:t>
            </a:r>
          </a:p>
          <a:p>
            <a:pPr marL="87313" indent="-87313">
              <a:lnSpc>
                <a:spcPct val="110000"/>
              </a:lnSpc>
            </a:pPr>
            <a:r>
              <a:rPr lang="en-ZA" sz="1300" dirty="0">
                <a:solidFill>
                  <a:srgbClr val="004280"/>
                </a:solidFill>
              </a:rPr>
              <a:t>Positive impact of Seed funding and funding gap for commercialisation</a:t>
            </a:r>
          </a:p>
          <a:p>
            <a:pPr marL="87313" indent="-87313">
              <a:lnSpc>
                <a:spcPct val="110000"/>
              </a:lnSpc>
            </a:pPr>
            <a:r>
              <a:rPr lang="en-ZA" sz="1300" dirty="0">
                <a:solidFill>
                  <a:srgbClr val="004280"/>
                </a:solidFill>
              </a:rPr>
              <a:t>Refocus TIA as a Funder, reduce dependency on fiscus and intensify private sector partnerships</a:t>
            </a:r>
          </a:p>
        </p:txBody>
      </p:sp>
      <p:sp>
        <p:nvSpPr>
          <p:cNvPr id="22" name="Triangle 9">
            <a:extLst>
              <a:ext uri="{FF2B5EF4-FFF2-40B4-BE49-F238E27FC236}">
                <a16:creationId xmlns:a16="http://schemas.microsoft.com/office/drawing/2014/main" xmlns="" id="{C504ACBD-05BA-F44E-A744-66A536A789A6}"/>
              </a:ext>
            </a:extLst>
          </p:cNvPr>
          <p:cNvSpPr/>
          <p:nvPr/>
        </p:nvSpPr>
        <p:spPr>
          <a:xfrm rot="5400000">
            <a:off x="2178831" y="2536432"/>
            <a:ext cx="1340548" cy="605748"/>
          </a:xfrm>
          <a:prstGeom prst="triangle">
            <a:avLst/>
          </a:prstGeom>
          <a:solidFill>
            <a:srgbClr val="0042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10">
            <a:extLst>
              <a:ext uri="{FF2B5EF4-FFF2-40B4-BE49-F238E27FC236}">
                <a16:creationId xmlns:a16="http://schemas.microsoft.com/office/drawing/2014/main" xmlns="" id="{BC522CC2-40AB-4741-8AA5-13885DB87A95}"/>
              </a:ext>
            </a:extLst>
          </p:cNvPr>
          <p:cNvSpPr/>
          <p:nvPr/>
        </p:nvSpPr>
        <p:spPr>
          <a:xfrm>
            <a:off x="4011638" y="4105087"/>
            <a:ext cx="837739" cy="378546"/>
          </a:xfrm>
          <a:prstGeom prst="triangle">
            <a:avLst/>
          </a:prstGeom>
          <a:solidFill>
            <a:srgbClr val="0042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D3354BB-9B8C-3643-A6ED-939816C3457F}"/>
              </a:ext>
            </a:extLst>
          </p:cNvPr>
          <p:cNvSpPr/>
          <p:nvPr/>
        </p:nvSpPr>
        <p:spPr>
          <a:xfrm>
            <a:off x="3462292" y="4517016"/>
            <a:ext cx="27387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solidFill>
                  <a:srgbClr val="004280"/>
                </a:solidFill>
              </a:rPr>
              <a:t>Policy Considerations</a:t>
            </a:r>
            <a:endParaRPr lang="en-US" sz="1600" dirty="0">
              <a:solidFill>
                <a:srgbClr val="00428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BCC808A-18A3-3341-9D2F-795DC8E9200C}"/>
              </a:ext>
            </a:extLst>
          </p:cNvPr>
          <p:cNvSpPr/>
          <p:nvPr/>
        </p:nvSpPr>
        <p:spPr>
          <a:xfrm>
            <a:off x="3470695" y="4778059"/>
            <a:ext cx="5296786" cy="961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300" dirty="0">
                <a:solidFill>
                  <a:srgbClr val="004280"/>
                </a:solidFill>
              </a:rPr>
              <a:t>White Paper on STI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300" dirty="0">
                <a:solidFill>
                  <a:srgbClr val="004280"/>
                </a:solidFill>
              </a:rPr>
              <a:t>Decadal Plan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300" dirty="0">
                <a:solidFill>
                  <a:srgbClr val="004280"/>
                </a:solidFill>
              </a:rPr>
              <a:t>DST and DHET reporting to one Ministry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300" dirty="0">
                <a:solidFill>
                  <a:srgbClr val="004280"/>
                </a:solidFill>
              </a:rPr>
              <a:t>Economic Reconstruction and Recovery Plan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A44E76BD-5CE0-4E1E-8637-A0CC88AE438D}"/>
              </a:ext>
            </a:extLst>
          </p:cNvPr>
          <p:cNvSpPr/>
          <p:nvPr/>
        </p:nvSpPr>
        <p:spPr>
          <a:xfrm>
            <a:off x="3380576" y="1966892"/>
            <a:ext cx="108000" cy="108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A5B1492-E63D-4CF1-8500-9375B7A65134}"/>
              </a:ext>
            </a:extLst>
          </p:cNvPr>
          <p:cNvSpPr/>
          <p:nvPr/>
        </p:nvSpPr>
        <p:spPr>
          <a:xfrm>
            <a:off x="3380100" y="2398109"/>
            <a:ext cx="108000" cy="108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BE7DAE9-B307-454C-A3D1-01514A4AC747}"/>
              </a:ext>
            </a:extLst>
          </p:cNvPr>
          <p:cNvSpPr/>
          <p:nvPr/>
        </p:nvSpPr>
        <p:spPr>
          <a:xfrm>
            <a:off x="3380100" y="2611816"/>
            <a:ext cx="108000" cy="108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D284E6E-98EA-4CDD-A5E6-51918585527A}"/>
              </a:ext>
            </a:extLst>
          </p:cNvPr>
          <p:cNvSpPr/>
          <p:nvPr/>
        </p:nvSpPr>
        <p:spPr>
          <a:xfrm>
            <a:off x="3378777" y="2822839"/>
            <a:ext cx="108000" cy="108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xmlns="" id="{57F22426-0376-4609-BB3C-A446668FA035}"/>
              </a:ext>
            </a:extLst>
          </p:cNvPr>
          <p:cNvSpPr/>
          <p:nvPr/>
        </p:nvSpPr>
        <p:spPr>
          <a:xfrm>
            <a:off x="3379528" y="3053437"/>
            <a:ext cx="108000" cy="10800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1" name="Star: 10 Points 48">
            <a:extLst>
              <a:ext uri="{FF2B5EF4-FFF2-40B4-BE49-F238E27FC236}">
                <a16:creationId xmlns:a16="http://schemas.microsoft.com/office/drawing/2014/main" xmlns="" id="{318CB178-DBE9-4694-A64A-0E7E0135AB65}"/>
              </a:ext>
            </a:extLst>
          </p:cNvPr>
          <p:cNvSpPr/>
          <p:nvPr/>
        </p:nvSpPr>
        <p:spPr>
          <a:xfrm>
            <a:off x="3379909" y="3267144"/>
            <a:ext cx="108000" cy="108000"/>
          </a:xfrm>
          <a:prstGeom prst="star10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2" name="Star: 10 Points 50">
            <a:extLst>
              <a:ext uri="{FF2B5EF4-FFF2-40B4-BE49-F238E27FC236}">
                <a16:creationId xmlns:a16="http://schemas.microsoft.com/office/drawing/2014/main" xmlns="" id="{CC50C9C4-1BB2-4DE7-ACAD-02588C9B0950}"/>
              </a:ext>
            </a:extLst>
          </p:cNvPr>
          <p:cNvSpPr/>
          <p:nvPr/>
        </p:nvSpPr>
        <p:spPr>
          <a:xfrm>
            <a:off x="3379730" y="3487098"/>
            <a:ext cx="108000" cy="108000"/>
          </a:xfrm>
          <a:prstGeom prst="star10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xmlns="" id="{985ED74F-FC9C-4E71-AE11-7564CAEA2E61}"/>
              </a:ext>
            </a:extLst>
          </p:cNvPr>
          <p:cNvSpPr/>
          <p:nvPr/>
        </p:nvSpPr>
        <p:spPr>
          <a:xfrm rot="10800000">
            <a:off x="3377737" y="3711575"/>
            <a:ext cx="108000" cy="108000"/>
          </a:xfrm>
          <a:prstGeom prst="triangl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F92DB084-535A-4337-A756-B549845D82BA}"/>
              </a:ext>
            </a:extLst>
          </p:cNvPr>
          <p:cNvSpPr/>
          <p:nvPr/>
        </p:nvSpPr>
        <p:spPr>
          <a:xfrm>
            <a:off x="725080" y="1957020"/>
            <a:ext cx="108000" cy="1080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xmlns="" id="{AD5D492B-AD5D-4990-9951-C33BB5669498}"/>
              </a:ext>
            </a:extLst>
          </p:cNvPr>
          <p:cNvSpPr/>
          <p:nvPr/>
        </p:nvSpPr>
        <p:spPr>
          <a:xfrm rot="10800000">
            <a:off x="725889" y="3262474"/>
            <a:ext cx="108000" cy="108000"/>
          </a:xfrm>
          <a:prstGeom prst="triangl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36" name="Star: 10 Points 55">
            <a:extLst>
              <a:ext uri="{FF2B5EF4-FFF2-40B4-BE49-F238E27FC236}">
                <a16:creationId xmlns:a16="http://schemas.microsoft.com/office/drawing/2014/main" xmlns="" id="{3CF77BBA-61DD-49FF-9AA6-4972E1A90328}"/>
              </a:ext>
            </a:extLst>
          </p:cNvPr>
          <p:cNvSpPr/>
          <p:nvPr/>
        </p:nvSpPr>
        <p:spPr>
          <a:xfrm>
            <a:off x="722957" y="2616663"/>
            <a:ext cx="108000" cy="108000"/>
          </a:xfrm>
          <a:prstGeom prst="star10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xmlns="" id="{B71A7F57-0428-4994-8D00-845E20BC8462}"/>
              </a:ext>
            </a:extLst>
          </p:cNvPr>
          <p:cNvSpPr/>
          <p:nvPr/>
        </p:nvSpPr>
        <p:spPr>
          <a:xfrm>
            <a:off x="725080" y="2185545"/>
            <a:ext cx="108000" cy="10800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" name="Rectangle: Diagonal Corners Rounded 57">
            <a:extLst>
              <a:ext uri="{FF2B5EF4-FFF2-40B4-BE49-F238E27FC236}">
                <a16:creationId xmlns:a16="http://schemas.microsoft.com/office/drawing/2014/main" xmlns="" id="{32C53A2C-8252-41A1-AD41-A1C772E3614E}"/>
              </a:ext>
            </a:extLst>
          </p:cNvPr>
          <p:cNvSpPr/>
          <p:nvPr/>
        </p:nvSpPr>
        <p:spPr>
          <a:xfrm>
            <a:off x="699101" y="3898047"/>
            <a:ext cx="1411555" cy="547767"/>
          </a:xfrm>
          <a:prstGeom prst="round2DiagRect">
            <a:avLst>
              <a:gd name="adj1" fmla="val 40760"/>
              <a:gd name="adj2" fmla="val 0"/>
            </a:avLst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7843D99-783A-0849-97DC-BFCF5B2E7D36}"/>
              </a:ext>
            </a:extLst>
          </p:cNvPr>
          <p:cNvSpPr/>
          <p:nvPr/>
        </p:nvSpPr>
        <p:spPr>
          <a:xfrm>
            <a:off x="699101" y="3903491"/>
            <a:ext cx="1411555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ZA" sz="1400" dirty="0">
                <a:solidFill>
                  <a:srgbClr val="004280"/>
                </a:solidFill>
              </a:rPr>
              <a:t>TIA Ministerial</a:t>
            </a:r>
          </a:p>
          <a:p>
            <a:pPr algn="ctr">
              <a:lnSpc>
                <a:spcPct val="110000"/>
              </a:lnSpc>
            </a:pPr>
            <a:r>
              <a:rPr lang="en-ZA" sz="1400" dirty="0">
                <a:solidFill>
                  <a:srgbClr val="004280"/>
                </a:solidFill>
              </a:rPr>
              <a:t>Review Process</a:t>
            </a:r>
          </a:p>
        </p:txBody>
      </p:sp>
    </p:spTree>
    <p:extLst>
      <p:ext uri="{BB962C8B-B14F-4D97-AF65-F5344CB8AC3E}">
        <p14:creationId xmlns:p14="http://schemas.microsoft.com/office/powerpoint/2010/main" xmlns="" val="379679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5175315"/>
            <a:ext cx="7004115" cy="1682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4F58ED-54A2-A04F-B3B0-5A16388ED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690" y="640081"/>
            <a:ext cx="7306310" cy="69088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Strategic Context - Institutional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EFEE87A-15B2-3A44-BF7A-E50414A57E57}"/>
              </a:ext>
            </a:extLst>
          </p:cNvPr>
          <p:cNvSpPr/>
          <p:nvPr/>
        </p:nvSpPr>
        <p:spPr>
          <a:xfrm>
            <a:off x="1330619" y="1451391"/>
            <a:ext cx="1654807" cy="366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>
                <a:solidFill>
                  <a:srgbClr val="004280"/>
                </a:solidFill>
              </a:rPr>
              <a:t>Financial</a:t>
            </a:r>
            <a:endParaRPr lang="en-US" dirty="0">
              <a:solidFill>
                <a:srgbClr val="00428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B98960-33ED-0445-A599-8723AB625721}"/>
              </a:ext>
            </a:extLst>
          </p:cNvPr>
          <p:cNvSpPr/>
          <p:nvPr/>
        </p:nvSpPr>
        <p:spPr>
          <a:xfrm>
            <a:off x="1339021" y="1737598"/>
            <a:ext cx="2930260" cy="1097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004280"/>
                </a:solidFill>
              </a:rPr>
              <a:t>Budget on average – R410m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004280"/>
                </a:solidFill>
              </a:rPr>
              <a:t>68 projects funded – R650m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004280"/>
                </a:solidFill>
              </a:rPr>
              <a:t>All funds disbursed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004280"/>
                </a:solidFill>
              </a:rPr>
              <a:t>Improved efficiency ratio – 25%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004280"/>
                </a:solidFill>
              </a:rPr>
              <a:t>Leveraged Funding – R1.3b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70ABE83-CB2E-2B4E-BA90-BFF17DEDB146}"/>
              </a:ext>
            </a:extLst>
          </p:cNvPr>
          <p:cNvSpPr/>
          <p:nvPr/>
        </p:nvSpPr>
        <p:spPr>
          <a:xfrm>
            <a:off x="4912245" y="1455486"/>
            <a:ext cx="2454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rgbClr val="004280"/>
                </a:solidFill>
              </a:rPr>
              <a:t>Stakeholder / Customer</a:t>
            </a:r>
            <a:endParaRPr lang="en-US" dirty="0">
              <a:solidFill>
                <a:srgbClr val="00428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119495-C1B9-A64E-992F-DE4A10EFE5C7}"/>
              </a:ext>
            </a:extLst>
          </p:cNvPr>
          <p:cNvSpPr/>
          <p:nvPr/>
        </p:nvSpPr>
        <p:spPr>
          <a:xfrm>
            <a:off x="4920646" y="1741693"/>
            <a:ext cx="3384367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004280"/>
                </a:solidFill>
              </a:rPr>
              <a:t>2020/21 performance = 99% (2021/22 YTD 45%)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004280"/>
                </a:solidFill>
              </a:rPr>
              <a:t>Commercialisation record</a:t>
            </a:r>
          </a:p>
          <a:p>
            <a:pPr lvl="1">
              <a:lnSpc>
                <a:spcPct val="110000"/>
              </a:lnSpc>
            </a:pPr>
            <a:r>
              <a:rPr lang="en-ZA" sz="1200" dirty="0">
                <a:solidFill>
                  <a:srgbClr val="004280"/>
                </a:solidFill>
              </a:rPr>
              <a:t>2020/21 – 32 against a target of 15</a:t>
            </a:r>
          </a:p>
          <a:p>
            <a:pPr lvl="1">
              <a:lnSpc>
                <a:spcPct val="110000"/>
              </a:lnSpc>
            </a:pPr>
            <a:r>
              <a:rPr lang="en-ZA" sz="1200" dirty="0">
                <a:solidFill>
                  <a:srgbClr val="004280"/>
                </a:solidFill>
              </a:rPr>
              <a:t>2021/22 YTD = 35 against a target of 26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4280"/>
                </a:solidFill>
              </a:rPr>
              <a:t>Commercialisation</a:t>
            </a:r>
            <a:r>
              <a:rPr lang="en-US" sz="1200" dirty="0">
                <a:solidFill>
                  <a:srgbClr val="004280"/>
                </a:solidFill>
              </a:rPr>
              <a:t> – undermined by lack of effective post investment support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4280"/>
                </a:solidFill>
              </a:rPr>
              <a:t>TIA visibility – Strategic Marketing and </a:t>
            </a:r>
            <a:r>
              <a:rPr lang="en-US" sz="1200" dirty="0" err="1">
                <a:solidFill>
                  <a:srgbClr val="004280"/>
                </a:solidFill>
              </a:rPr>
              <a:t>Comms</a:t>
            </a:r>
            <a:endParaRPr lang="en-ZA" sz="1200" dirty="0">
              <a:solidFill>
                <a:srgbClr val="00428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C13B31-D99E-DF4A-BE10-6715A68A9B34}"/>
              </a:ext>
            </a:extLst>
          </p:cNvPr>
          <p:cNvSpPr/>
          <p:nvPr/>
        </p:nvSpPr>
        <p:spPr>
          <a:xfrm>
            <a:off x="1287306" y="3324835"/>
            <a:ext cx="1809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rgbClr val="004280"/>
                </a:solidFill>
              </a:rPr>
              <a:t>Internal Business</a:t>
            </a:r>
            <a:endParaRPr lang="en-US" dirty="0">
              <a:solidFill>
                <a:srgbClr val="00428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10C676E-EF9D-5A41-A9B9-2FA10936F9EA}"/>
              </a:ext>
            </a:extLst>
          </p:cNvPr>
          <p:cNvSpPr/>
          <p:nvPr/>
        </p:nvSpPr>
        <p:spPr>
          <a:xfrm>
            <a:off x="1295707" y="3647986"/>
            <a:ext cx="32159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004280"/>
                </a:solidFill>
              </a:rPr>
              <a:t>Unqualified audit with no matters of emphasis (5yrs in a row)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004280"/>
                </a:solidFill>
              </a:rPr>
              <a:t>ISO9001 (2015) recertification (4yrs in a row)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004280"/>
                </a:solidFill>
              </a:rPr>
              <a:t>Turnaround time challenge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4280"/>
                </a:solidFill>
              </a:rPr>
              <a:t>Lack of integration of internal portfolios</a:t>
            </a:r>
            <a:endParaRPr lang="en-ZA" sz="1200" dirty="0">
              <a:solidFill>
                <a:srgbClr val="00428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5AA7A4-1AC9-B749-9983-3B69DADF71AC}"/>
              </a:ext>
            </a:extLst>
          </p:cNvPr>
          <p:cNvSpPr/>
          <p:nvPr/>
        </p:nvSpPr>
        <p:spPr>
          <a:xfrm>
            <a:off x="4903844" y="3330186"/>
            <a:ext cx="1998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b="1" dirty="0">
                <a:solidFill>
                  <a:srgbClr val="004280"/>
                </a:solidFill>
              </a:rPr>
              <a:t>Learning &amp; Growth</a:t>
            </a:r>
            <a:endParaRPr lang="en-US" dirty="0">
              <a:solidFill>
                <a:srgbClr val="00428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E779A5D-B7E1-1F4E-AF05-362B5382A2BA}"/>
              </a:ext>
            </a:extLst>
          </p:cNvPr>
          <p:cNvSpPr/>
          <p:nvPr/>
        </p:nvSpPr>
        <p:spPr>
          <a:xfrm>
            <a:off x="4912245" y="3653337"/>
            <a:ext cx="339276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004280"/>
                </a:solidFill>
              </a:rPr>
              <a:t>International benchmarks of TIA-like institutions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rgbClr val="004280"/>
                </a:solidFill>
              </a:rPr>
              <a:t>Institutionalised evaluation and learning (impact assessment and programme specific M&amp;E)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AE0C05D-55B1-1843-ACE0-91C96B694F82}"/>
              </a:ext>
            </a:extLst>
          </p:cNvPr>
          <p:cNvCxnSpPr>
            <a:cxnSpLocks/>
          </p:cNvCxnSpPr>
          <p:nvPr/>
        </p:nvCxnSpPr>
        <p:spPr>
          <a:xfrm>
            <a:off x="1315587" y="3280402"/>
            <a:ext cx="6904587" cy="0"/>
          </a:xfrm>
          <a:prstGeom prst="line">
            <a:avLst/>
          </a:prstGeom>
          <a:ln>
            <a:solidFill>
              <a:srgbClr val="F682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A244A1F-B061-8C4E-A7D7-8CEFFCB779A2}"/>
              </a:ext>
            </a:extLst>
          </p:cNvPr>
          <p:cNvCxnSpPr>
            <a:cxnSpLocks/>
          </p:cNvCxnSpPr>
          <p:nvPr/>
        </p:nvCxnSpPr>
        <p:spPr>
          <a:xfrm flipV="1">
            <a:off x="4577619" y="1578037"/>
            <a:ext cx="0" cy="3116511"/>
          </a:xfrm>
          <a:prstGeom prst="line">
            <a:avLst/>
          </a:prstGeom>
          <a:ln>
            <a:solidFill>
              <a:srgbClr val="F6822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A5D1CA1-1180-2D44-8C5D-5B8C076CB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7" y="5071200"/>
            <a:ext cx="5890691" cy="1704912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xmlns="" id="{36C137DB-BC67-4CA1-B4FA-581A981A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437" y="661935"/>
            <a:ext cx="556183" cy="524686"/>
          </a:xfrm>
        </p:spPr>
        <p:txBody>
          <a:bodyPr/>
          <a:lstStyle/>
          <a:p>
            <a:pPr algn="ctr"/>
            <a:fld id="{9F976881-E08B-3943-8B41-61D64EC10807}" type="slidenum">
              <a:rPr lang="en-US" sz="3600" b="1" smtClean="0">
                <a:solidFill>
                  <a:schemeClr val="bg1"/>
                </a:solidFill>
              </a:rPr>
              <a:pPr algn="ctr"/>
              <a:t>6</a:t>
            </a:fld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30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055121-7F39-4C48-8644-B132037E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810" y="640081"/>
            <a:ext cx="7235190" cy="69088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SA IKS goes mainstream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3F6C8B1-FDE0-4724-A74D-367070B6D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09" y="1755702"/>
            <a:ext cx="3482884" cy="23084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C876C6C-8B90-43C6-AF9B-AD07FE52F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09" y="4153638"/>
            <a:ext cx="2898801" cy="9641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FAEDA3F-6AAE-6045-82E7-86C191A82378}"/>
              </a:ext>
            </a:extLst>
          </p:cNvPr>
          <p:cNvSpPr/>
          <p:nvPr/>
        </p:nvSpPr>
        <p:spPr>
          <a:xfrm>
            <a:off x="4120106" y="1680286"/>
            <a:ext cx="4825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EC7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African Traditional Medicines Platform established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D5A43E8-7234-474C-9467-5C5EC534C8D6}"/>
              </a:ext>
            </a:extLst>
          </p:cNvPr>
          <p:cNvSpPr/>
          <p:nvPr/>
        </p:nvSpPr>
        <p:spPr>
          <a:xfrm>
            <a:off x="4128505" y="2398410"/>
            <a:ext cx="46572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>
                <a:latin typeface="Calibri" panose="020F0502020204030204" pitchFamily="34" charset="0"/>
                <a:ea typeface="Times New Roman" panose="02020603050405020304" pitchFamily="18" charset="0"/>
              </a:rPr>
              <a:t>R35m investment by TIA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>
                <a:latin typeface="Calibri" panose="020F0502020204030204" pitchFamily="34" charset="0"/>
                <a:ea typeface="Times New Roman" panose="02020603050405020304" pitchFamily="18" charset="0"/>
              </a:rPr>
              <a:t>R10m co-funding by DST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>
                <a:latin typeface="Calibri" panose="020F0502020204030204" pitchFamily="34" charset="0"/>
                <a:ea typeface="Times New Roman" panose="02020603050405020304" pitchFamily="18" charset="0"/>
              </a:rPr>
              <a:t>TIA approved China-SA Flagship programme (R500k per annum over 3 years)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ZA" dirty="0">
                <a:latin typeface="Calibri" panose="020F0502020204030204" pitchFamily="34" charset="0"/>
                <a:ea typeface="Times New Roman" panose="02020603050405020304" pitchFamily="18" charset="0"/>
              </a:rPr>
              <a:t>Flagship Programme between Beijing University of Chinese Medicines &amp; UFS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ZA" dirty="0">
                <a:latin typeface="Calibri" panose="020F0502020204030204" pitchFamily="34" charset="0"/>
                <a:ea typeface="Times New Roman" panose="02020603050405020304" pitchFamily="18" charset="0"/>
              </a:rPr>
              <a:t>SAHPRA approved the PHELA COVID-19 Clinical trial.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ZA" dirty="0">
                <a:latin typeface="Calibri" panose="020F0502020204030204" pitchFamily="34" charset="0"/>
                <a:ea typeface="Times New Roman" panose="02020603050405020304" pitchFamily="18" charset="0"/>
              </a:rPr>
              <a:t>A country and sub-regional first for a traditional medicines controlled clinical trials and clinical trial for COVID-19</a:t>
            </a:r>
            <a:endParaRPr lang="en-ZA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xmlns="" id="{36C137DB-BC67-4CA1-B4FA-581A981A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437" y="661935"/>
            <a:ext cx="556183" cy="524686"/>
          </a:xfrm>
        </p:spPr>
        <p:txBody>
          <a:bodyPr/>
          <a:lstStyle/>
          <a:p>
            <a:pPr algn="ctr"/>
            <a:fld id="{9F976881-E08B-3943-8B41-61D64EC10807}" type="slidenum">
              <a:rPr lang="en-US" sz="3600" b="1" smtClean="0">
                <a:solidFill>
                  <a:schemeClr val="bg1"/>
                </a:solidFill>
              </a:rPr>
              <a:pPr algn="ctr"/>
              <a:t>7</a:t>
            </a:fld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32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055121-7F39-4C48-8644-B132037E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810" y="640081"/>
            <a:ext cx="7235190" cy="69088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Commercialisation Success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280" y="4535068"/>
            <a:ext cx="3680120" cy="20705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71018" y="1520223"/>
            <a:ext cx="306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Rare Earth Refineries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xmlns="" id="{36C137DB-BC67-4CA1-B4FA-581A981A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890" y="661935"/>
            <a:ext cx="801278" cy="524686"/>
          </a:xfrm>
        </p:spPr>
        <p:txBody>
          <a:bodyPr/>
          <a:lstStyle/>
          <a:p>
            <a:pPr algn="ctr"/>
            <a:fld id="{9F976881-E08B-3943-8B41-61D64EC10807}" type="slidenum">
              <a:rPr lang="en-US" sz="3600" b="1" smtClean="0">
                <a:solidFill>
                  <a:schemeClr val="bg1"/>
                </a:solidFill>
              </a:rPr>
              <a:pPr algn="ctr"/>
              <a:t>8</a:t>
            </a:fld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7A75E58-0B4F-4884-9B4D-0D262E67C613}"/>
              </a:ext>
            </a:extLst>
          </p:cNvPr>
          <p:cNvSpPr/>
          <p:nvPr/>
        </p:nvSpPr>
        <p:spPr>
          <a:xfrm>
            <a:off x="761293" y="2082404"/>
            <a:ext cx="72351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TIA funded market facing entity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IP-  fluorination of rare earth metals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Operating under license from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Necsa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Patents filed globally by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Necsa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status: 70 ton/pa Neodymium Fluoride demonstrated with TIA funds in Gemini  Natural rare earth price~$40\kg After beneficiaries with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Necsa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IP ~$150\kg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26% black women owned</a:t>
            </a:r>
          </a:p>
        </p:txBody>
      </p:sp>
    </p:spTree>
    <p:extLst>
      <p:ext uri="{BB962C8B-B14F-4D97-AF65-F5344CB8AC3E}">
        <p14:creationId xmlns:p14="http://schemas.microsoft.com/office/powerpoint/2010/main" xmlns="" val="3052869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055121-7F39-4C48-8644-B132037E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810" y="640081"/>
            <a:ext cx="7235190" cy="69088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UNIDO GCIP-SA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D5A43E8-7234-474C-9467-5C5EC534C8D6}"/>
              </a:ext>
            </a:extLst>
          </p:cNvPr>
          <p:cNvSpPr/>
          <p:nvPr/>
        </p:nvSpPr>
        <p:spPr>
          <a:xfrm>
            <a:off x="716438" y="1776240"/>
            <a:ext cx="49867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Global </a:t>
            </a:r>
            <a:r>
              <a:rPr lang="en-US" sz="2000" b="1" dirty="0" err="1"/>
              <a:t>Cleantech</a:t>
            </a:r>
            <a:r>
              <a:rPr lang="en-US" sz="2000" b="1" dirty="0"/>
              <a:t> Innovation </a:t>
            </a:r>
            <a:r>
              <a:rPr lang="en-US" sz="2000" b="1" dirty="0" err="1"/>
              <a:t>Programme</a:t>
            </a:r>
            <a:r>
              <a:rPr lang="en-US" sz="2000" b="1" dirty="0"/>
              <a:t>-South Africa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competition and accelerator supports entrepreneurs (SMEs) in energy efficiency, renewable energy, green building practices and biotechnology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early-stage financing and support to SMEs from concept to </a:t>
            </a:r>
            <a:r>
              <a:rPr lang="en-US" dirty="0" err="1"/>
              <a:t>commercialisation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TIA secured $3.4m over 5yrs for Phase II to assist transitioning towards a circular economy and create green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 is to support 200 start-ups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98" y="4006393"/>
            <a:ext cx="1818381" cy="1439552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xmlns="" id="{36C137DB-BC67-4CA1-B4FA-581A981A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890" y="661935"/>
            <a:ext cx="801278" cy="524686"/>
          </a:xfrm>
        </p:spPr>
        <p:txBody>
          <a:bodyPr/>
          <a:lstStyle/>
          <a:p>
            <a:pPr algn="ctr"/>
            <a:fld id="{9F976881-E08B-3943-8B41-61D64EC10807}" type="slidenum">
              <a:rPr lang="en-US" sz="3600" b="1" smtClean="0">
                <a:solidFill>
                  <a:schemeClr val="bg1"/>
                </a:solidFill>
              </a:rPr>
              <a:pPr algn="ctr"/>
              <a:t>9</a:t>
            </a:fld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405" y="1608405"/>
            <a:ext cx="3513556" cy="117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6481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ae63a8-2ec0-4a77-b667-d2df33571b37">
      <Value>22</Value>
    </TaxCatchAll>
    <ldf34e0ccc53418f8fdb411cd7816f0e xmlns="503e8597-c5fb-4edf-9c80-19e598eb71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2.5.4 Annual Performance Plan Review</TermName>
          <TermId xmlns="http://schemas.microsoft.com/office/infopath/2007/PartnerControls">8b53df79-ba84-45fc-aa8b-514b62cd5d72</TermId>
        </TermInfo>
      </Terms>
    </ldf34e0ccc53418f8fdb411cd7816f0e>
    <Financial_x0020_Year xmlns="503e8597-c5fb-4edf-9c80-19e598eb718c">2022 - 2023</Financial_x0020_Yea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2FB0038E5454FA69284141FA13B54" ma:contentTypeVersion="4" ma:contentTypeDescription="Create a new document." ma:contentTypeScope="" ma:versionID="3789f795c9848cc581096bd1407dbe21">
  <xsd:schema xmlns:xsd="http://www.w3.org/2001/XMLSchema" xmlns:xs="http://www.w3.org/2001/XMLSchema" xmlns:p="http://schemas.microsoft.com/office/2006/metadata/properties" xmlns:ns2="503e8597-c5fb-4edf-9c80-19e598eb718c" xmlns:ns3="d6ae63a8-2ec0-4a77-b667-d2df33571b37" targetNamespace="http://schemas.microsoft.com/office/2006/metadata/properties" ma:root="true" ma:fieldsID="515d6a2fbb0821a96f3c8d4cd575bf95" ns2:_="" ns3:_="">
    <xsd:import namespace="503e8597-c5fb-4edf-9c80-19e598eb718c"/>
    <xsd:import namespace="d6ae63a8-2ec0-4a77-b667-d2df33571b37"/>
    <xsd:element name="properties">
      <xsd:complexType>
        <xsd:sequence>
          <xsd:element name="documentManagement">
            <xsd:complexType>
              <xsd:all>
                <xsd:element ref="ns2:ldf34e0ccc53418f8fdb411cd7816f0e" minOccurs="0"/>
                <xsd:element ref="ns3:TaxCatchAll" minOccurs="0"/>
                <xsd:element ref="ns2:Financial_x0020_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e8597-c5fb-4edf-9c80-19e598eb718c" elementFormDefault="qualified">
    <xsd:import namespace="http://schemas.microsoft.com/office/2006/documentManagement/types"/>
    <xsd:import namespace="http://schemas.microsoft.com/office/infopath/2007/PartnerControls"/>
    <xsd:element name="ldf34e0ccc53418f8fdb411cd7816f0e" ma:index="9" ma:taxonomy="true" ma:internalName="ldf34e0ccc53418f8fdb411cd7816f0e" ma:taxonomyFieldName="File_x0020_Plan_x0020_Number" ma:displayName="File Plan Number" ma:default="" ma:fieldId="{5df34e0c-cc53-418f-8fdb-411cd7816f0e}" ma:sspId="c00ca11b-e092-40d1-9023-f4255ce71eb4" ma:termSetId="70a37d92-0eaa-43a2-8f99-ee038be195ee" ma:anchorId="08993227-d5f5-4333-b7fc-6a61cbf08216" ma:open="true" ma:isKeyword="false">
      <xsd:complexType>
        <xsd:sequence>
          <xsd:element ref="pc:Terms" minOccurs="0" maxOccurs="1"/>
        </xsd:sequence>
      </xsd:complexType>
    </xsd:element>
    <xsd:element name="Financial_x0020_Year" ma:index="11" nillable="true" ma:displayName="Financial Year" ma:default="2020 - 2021" ma:format="Dropdown" ma:internalName="Financial_x0020_Year">
      <xsd:simpleType>
        <xsd:restriction base="dms:Choice">
          <xsd:enumeration value="2020 - 2021"/>
          <xsd:enumeration value="2021 - 2022"/>
          <xsd:enumeration value="2022 - 2023"/>
          <xsd:enumeration value="2023 - 2024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63a8-2ec0-4a77-b667-d2df33571b3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fac279b-ec4f-461c-aa30-c38854f860af}" ma:internalName="TaxCatchAll" ma:showField="CatchAllData" ma:web="d6ae63a8-2ec0-4a77-b667-d2df33571b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53792D-63B8-44EF-99B0-8810690473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574F6A-A712-4FA1-956E-4B318C417733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503e8597-c5fb-4edf-9c80-19e598eb718c"/>
    <ds:schemaRef ds:uri="http://schemas.microsoft.com/office/2006/documentManagement/types"/>
    <ds:schemaRef ds:uri="http://schemas.openxmlformats.org/package/2006/metadata/core-properties"/>
    <ds:schemaRef ds:uri="d6ae63a8-2ec0-4a77-b667-d2df33571b3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27B56F5-C63E-4092-9D58-B2DF7E6029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3e8597-c5fb-4edf-9c80-19e598eb718c"/>
    <ds:schemaRef ds:uri="d6ae63a8-2ec0-4a77-b667-d2df33571b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5044</TotalTime>
  <Words>1819</Words>
  <Application>Microsoft Office PowerPoint</Application>
  <PresentationFormat>On-screen Show (4:3)</PresentationFormat>
  <Paragraphs>339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Custom Design</vt:lpstr>
      <vt:lpstr>ANNUAL PERFORMANCE PLAN 2022/23</vt:lpstr>
      <vt:lpstr>Introduction</vt:lpstr>
      <vt:lpstr>Policy Environment</vt:lpstr>
      <vt:lpstr>Strategic Context – Macro Level</vt:lpstr>
      <vt:lpstr>Reflecting on TIA’s Position in the NSI (MTSF Year 3)</vt:lpstr>
      <vt:lpstr>Strategic Context - Institutional</vt:lpstr>
      <vt:lpstr>SA IKS goes mainstream</vt:lpstr>
      <vt:lpstr>Commercialisation Success</vt:lpstr>
      <vt:lpstr>UNIDO GCIP-SA</vt:lpstr>
      <vt:lpstr>Stakeholder Engagement</vt:lpstr>
      <vt:lpstr>Planning Priorities</vt:lpstr>
      <vt:lpstr>Opportunities and Challenges</vt:lpstr>
      <vt:lpstr>Outcome 1: Commercialised innovations</vt:lpstr>
      <vt:lpstr>Planned Performance: Outcome 1</vt:lpstr>
      <vt:lpstr>Outcome 2: Delivering on the Bio-economy Strategy</vt:lpstr>
      <vt:lpstr>Planned Performance: Outcome 2</vt:lpstr>
      <vt:lpstr>Outcome 3: SMMEs supported through strategically informed and regionally distributed Technology Stations</vt:lpstr>
      <vt:lpstr>Planned Performance: Outcome 3</vt:lpstr>
      <vt:lpstr>Planned Performance: Administration</vt:lpstr>
      <vt:lpstr>Organogramme</vt:lpstr>
      <vt:lpstr>Selected Strategic Initiatives</vt:lpstr>
      <vt:lpstr>3-year Budget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TOPIC 2021/2022</dc:title>
  <dc:creator>Theben Moodley</dc:creator>
  <cp:lastModifiedBy>USER</cp:lastModifiedBy>
  <cp:revision>303</cp:revision>
  <cp:lastPrinted>2022-01-27T06:50:01Z</cp:lastPrinted>
  <dcterms:created xsi:type="dcterms:W3CDTF">2021-02-04T12:37:56Z</dcterms:created>
  <dcterms:modified xsi:type="dcterms:W3CDTF">2022-04-25T16:01:22Z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0x010100BAC2FB0038E5454FA69284141FA13B54</vt:lpwstr>
  </property>
  <property fmtid="{D5CDD505-2E9C-101B-9397-08002B2CF9AE}" pid="3" name="File Plan Number">
    <vt:lpwstr>22;#2.5.4 Annual Performance Plan Review|8b53df79-ba84-45fc-aa8b-514b62cd5d72</vt:lpwstr>
  </property>
</Properties>
</file>