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3651" r:id="rId2"/>
    <p:sldMasterId id="2147483656" r:id="rId3"/>
    <p:sldMasterId id="2147483673" r:id="rId4"/>
    <p:sldMasterId id="2147483689" r:id="rId5"/>
    <p:sldMasterId id="2147483706" r:id="rId6"/>
    <p:sldMasterId id="2147483711" r:id="rId7"/>
  </p:sldMasterIdLst>
  <p:notesMasterIdLst>
    <p:notesMasterId r:id="rId55"/>
  </p:notesMasterIdLst>
  <p:handoutMasterIdLst>
    <p:handoutMasterId r:id="rId56"/>
  </p:handoutMasterIdLst>
  <p:sldIdLst>
    <p:sldId id="594" r:id="rId8"/>
    <p:sldId id="596" r:id="rId9"/>
    <p:sldId id="583" r:id="rId10"/>
    <p:sldId id="517" r:id="rId11"/>
    <p:sldId id="262" r:id="rId12"/>
    <p:sldId id="651" r:id="rId13"/>
    <p:sldId id="671" r:id="rId14"/>
    <p:sldId id="555" r:id="rId15"/>
    <p:sldId id="652" r:id="rId16"/>
    <p:sldId id="542" r:id="rId17"/>
    <p:sldId id="672" r:id="rId18"/>
    <p:sldId id="673" r:id="rId19"/>
    <p:sldId id="674" r:id="rId20"/>
    <p:sldId id="675" r:id="rId21"/>
    <p:sldId id="676" r:id="rId22"/>
    <p:sldId id="677" r:id="rId23"/>
    <p:sldId id="678" r:id="rId24"/>
    <p:sldId id="563" r:id="rId25"/>
    <p:sldId id="679" r:id="rId26"/>
    <p:sldId id="694" r:id="rId27"/>
    <p:sldId id="680" r:id="rId28"/>
    <p:sldId id="681" r:id="rId29"/>
    <p:sldId id="567" r:id="rId30"/>
    <p:sldId id="682" r:id="rId31"/>
    <p:sldId id="683" r:id="rId32"/>
    <p:sldId id="571" r:id="rId33"/>
    <p:sldId id="684" r:id="rId34"/>
    <p:sldId id="685" r:id="rId35"/>
    <p:sldId id="686" r:id="rId36"/>
    <p:sldId id="584" r:id="rId37"/>
    <p:sldId id="624" r:id="rId38"/>
    <p:sldId id="625" r:id="rId39"/>
    <p:sldId id="641" r:id="rId40"/>
    <p:sldId id="653" r:id="rId41"/>
    <p:sldId id="640" r:id="rId42"/>
    <p:sldId id="646" r:id="rId43"/>
    <p:sldId id="645" r:id="rId44"/>
    <p:sldId id="644" r:id="rId45"/>
    <p:sldId id="643" r:id="rId46"/>
    <p:sldId id="642" r:id="rId47"/>
    <p:sldId id="647" r:id="rId48"/>
    <p:sldId id="650" r:id="rId49"/>
    <p:sldId id="691" r:id="rId50"/>
    <p:sldId id="692" r:id="rId51"/>
    <p:sldId id="648" r:id="rId52"/>
    <p:sldId id="649" r:id="rId53"/>
    <p:sldId id="638" r:id="rId5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F83A3-9B02-4DD4-8075-AB5F223238D8}">
          <p14:sldIdLst>
            <p14:sldId id="594"/>
            <p14:sldId id="596"/>
            <p14:sldId id="583"/>
            <p14:sldId id="517"/>
            <p14:sldId id="262"/>
            <p14:sldId id="651"/>
            <p14:sldId id="671"/>
            <p14:sldId id="555"/>
            <p14:sldId id="652"/>
            <p14:sldId id="542"/>
            <p14:sldId id="672"/>
            <p14:sldId id="673"/>
            <p14:sldId id="674"/>
            <p14:sldId id="675"/>
            <p14:sldId id="676"/>
            <p14:sldId id="677"/>
            <p14:sldId id="678"/>
            <p14:sldId id="563"/>
            <p14:sldId id="679"/>
            <p14:sldId id="694"/>
            <p14:sldId id="680"/>
            <p14:sldId id="681"/>
            <p14:sldId id="567"/>
            <p14:sldId id="682"/>
            <p14:sldId id="683"/>
            <p14:sldId id="571"/>
            <p14:sldId id="684"/>
            <p14:sldId id="685"/>
            <p14:sldId id="686"/>
            <p14:sldId id="584"/>
            <p14:sldId id="624"/>
            <p14:sldId id="625"/>
            <p14:sldId id="641"/>
            <p14:sldId id="653"/>
            <p14:sldId id="640"/>
            <p14:sldId id="646"/>
            <p14:sldId id="645"/>
            <p14:sldId id="644"/>
            <p14:sldId id="643"/>
            <p14:sldId id="642"/>
            <p14:sldId id="647"/>
            <p14:sldId id="650"/>
            <p14:sldId id="691"/>
            <p14:sldId id="692"/>
            <p14:sldId id="648"/>
            <p14:sldId id="649"/>
            <p14:sldId id="638"/>
          </p14:sldIdLst>
        </p14:section>
        <p14:section name="Untitled Section" id="{C3F1AC33-BE39-4FE4-B877-39534146D0E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B0A"/>
    <a:srgbClr val="03A90B"/>
    <a:srgbClr val="6F9D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F0CEF-E7C9-422C-A665-F8BDC4E031E5}" v="8" dt="2022-04-13T20:59:49.7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8" autoAdjust="0"/>
    <p:restoredTop sz="95865" autoAdjust="0"/>
  </p:normalViewPr>
  <p:slideViewPr>
    <p:cSldViewPr>
      <p:cViewPr varScale="1">
        <p:scale>
          <a:sx n="73" d="100"/>
          <a:sy n="73" d="100"/>
        </p:scale>
        <p:origin x="14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32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microsoft.com/office/2015/10/relationships/revisionInfo" Target="revisionInfo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presProps" Target="presProps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B3E96-510A-4CE8-A11B-31CBD2FA4C0D}" type="datetimeFigureOut">
              <a:rPr lang="en-US" smtClean="0"/>
              <a:pPr/>
              <a:t>4/21/2022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A12ED-F32A-47F0-AB5B-DA049A49CEC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B90656-425C-4BD6-8B59-937B71857D80}" type="datetimeFigureOut">
              <a:rPr lang="en-US" smtClean="0"/>
              <a:pPr/>
              <a:t>4/21/2022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4EA3F3-7F60-4372-AD96-0BFBCD79137E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6BAB15-4B2E-417D-B449-5DDBE8D66A53}" type="slidenum">
              <a:rPr lang="en-ZA" altLang="en-US"/>
              <a:pPr>
                <a:spcBef>
                  <a:spcPct val="0"/>
                </a:spcBef>
              </a:pPr>
              <a:t>1</a:t>
            </a:fld>
            <a:endParaRPr lang="en-ZA" altLang="en-US" dirty="0"/>
          </a:p>
        </p:txBody>
      </p:sp>
    </p:spTree>
    <p:extLst>
      <p:ext uri="{BB962C8B-B14F-4D97-AF65-F5344CB8AC3E}">
        <p14:creationId xmlns:p14="http://schemas.microsoft.com/office/powerpoint/2010/main" val="2654205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57DA0D-B1AA-474B-A2F6-72248F0B557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503E255-4AEF-4C54-9967-59FBF84C76A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4/21/2022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126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CD5EC3D4-EC9E-4CF9-A419-672A1E2A981E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4/21/2022</a:t>
            </a:fld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ZA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07DE05D-768B-462D-95F1-2DD749FD4682}" type="slidenum">
              <a:rPr lang="en-ZA" smtClean="0">
                <a:solidFill>
                  <a:prstClr val="black"/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en-ZA" dirty="0">
              <a:solidFill>
                <a:prstClr val="black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343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1"/>
          <p:cNvPicPr>
            <a:picLocks noChangeAspect="1" noChangeArrowheads="1"/>
          </p:cNvPicPr>
          <p:nvPr userDrawn="1"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 userDrawn="1"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Phila.jpg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6786578" y="5929354"/>
            <a:ext cx="1071570" cy="910387"/>
          </a:xfrm>
          <a:prstGeom prst="rect">
            <a:avLst/>
          </a:prstGeom>
        </p:spPr>
      </p:pic>
      <p:pic>
        <p:nvPicPr>
          <p:cNvPr id="13" name="Picture 12" descr="Logo - NDP - Full colour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8001024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768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5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02506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13635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1173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193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319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06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989627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68819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75194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564940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576929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8954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994852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789049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668372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05409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979563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92698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3011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0578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49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874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2" cstate="print"/>
          <a:srcRect r="26000"/>
          <a:stretch>
            <a:fillRect/>
          </a:stretch>
        </p:blipFill>
        <p:spPr bwMode="auto">
          <a:xfrm>
            <a:off x="228600" y="1219200"/>
            <a:ext cx="1524000" cy="1372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 l="5799" r="18813"/>
          <a:stretch>
            <a:fillRect/>
          </a:stretch>
        </p:blipFill>
        <p:spPr bwMode="auto">
          <a:xfrm flipH="1">
            <a:off x="228600" y="2743200"/>
            <a:ext cx="1524000" cy="1333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4" cstate="print"/>
          <a:srcRect l="11563" r="32932" b="27168"/>
          <a:stretch>
            <a:fillRect/>
          </a:stretch>
        </p:blipFill>
        <p:spPr bwMode="auto">
          <a:xfrm>
            <a:off x="228600" y="4267200"/>
            <a:ext cx="156754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NDOH Log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14600" y="1217612"/>
            <a:ext cx="6279018" cy="1325563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ZA" dirty="0"/>
              <a:t>[Insert title of meeting/event here]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5996" y="3207150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[Insert name of presenter/unit here]</a:t>
            </a:r>
          </a:p>
        </p:txBody>
      </p:sp>
      <p:sp>
        <p:nvSpPr>
          <p:cNvPr id="19" name="Date Placeholder 1"/>
          <p:cNvSpPr>
            <a:spLocks noGrp="1"/>
          </p:cNvSpPr>
          <p:nvPr>
            <p:ph type="dt" sz="half" idx="10"/>
          </p:nvPr>
        </p:nvSpPr>
        <p:spPr>
          <a:xfrm>
            <a:off x="3923928" y="4669965"/>
            <a:ext cx="2808312" cy="365125"/>
          </a:xfrm>
          <a:prstGeom prst="rect">
            <a:avLst/>
          </a:prstGeom>
        </p:spPr>
        <p:txBody>
          <a:bodyPr/>
          <a:lstStyle>
            <a:lvl1pPr algn="ctr">
              <a:defRPr lang="en-US" sz="2000" kern="12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70270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26040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55860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382782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118197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342420"/>
      </p:ext>
    </p:extLst>
  </p:cSld>
  <p:clrMapOvr>
    <a:masterClrMapping/>
  </p:clrMapOvr>
  <p:hf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37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43808" y="6356349"/>
            <a:ext cx="30861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6358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58844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061492"/>
            <a:ext cx="2949575" cy="46717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87788" y="2060848"/>
            <a:ext cx="4629150" cy="3600400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7788" y="1061492"/>
            <a:ext cx="462915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4623245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34950"/>
            <a:ext cx="6822082" cy="53022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24744"/>
            <a:ext cx="4629150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124744"/>
            <a:ext cx="2949575" cy="4608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39805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520" y="1196752"/>
            <a:ext cx="8640960" cy="4608512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32062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6751"/>
            <a:ext cx="1971675" cy="4464497"/>
          </a:xfrm>
          <a:prstGeom prst="rect">
            <a:avLst/>
          </a:prstGeom>
        </p:spPr>
        <p:txBody>
          <a:bodyPr vert="eaVert"/>
          <a:lstStyle>
            <a:lvl1pPr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6751"/>
            <a:ext cx="5762625" cy="4320481"/>
          </a:xfrm>
          <a:prstGeom prst="rect">
            <a:avLst/>
          </a:prstGeom>
        </p:spPr>
        <p:txBody>
          <a:bodyPr vert="eaVert"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51520" y="188640"/>
            <a:ext cx="6391622" cy="75961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Click to edit Master title style</a:t>
            </a:r>
            <a:endParaRPr kumimoji="0" lang="en-Z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495760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5" descr="Phila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4825" y="5929313"/>
            <a:ext cx="1071563" cy="9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Logo - NDP - Full colou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9263" y="5870575"/>
            <a:ext cx="10588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782476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872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 descr="NDOH 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9"/>
          <a:stretch>
            <a:fillRect/>
          </a:stretch>
        </p:blipFill>
        <p:spPr bwMode="auto">
          <a:xfrm>
            <a:off x="228600" y="1219200"/>
            <a:ext cx="15240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5798"/>
          <a:stretch>
            <a:fillRect/>
          </a:stretch>
        </p:blipFill>
        <p:spPr bwMode="auto">
          <a:xfrm>
            <a:off x="228600" y="2743200"/>
            <a:ext cx="1524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63" r="32932" b="27168"/>
          <a:stretch>
            <a:fillRect/>
          </a:stretch>
        </p:blipFill>
        <p:spPr bwMode="auto">
          <a:xfrm>
            <a:off x="228600" y="4267200"/>
            <a:ext cx="15668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2" descr="NDOH Logo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867400"/>
            <a:ext cx="228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815013"/>
            <a:ext cx="928687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5435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5C33E-24F2-452D-AE9F-D6633E523EED}" type="slidenum">
              <a:rPr kumimoji="0" lang="en-ZA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250825" y="1268416"/>
            <a:ext cx="8602663" cy="396875"/>
          </a:xfrm>
        </p:spPr>
        <p:txBody>
          <a:bodyPr>
            <a:normAutofit/>
          </a:bodyPr>
          <a:lstStyle>
            <a:lvl1pPr marL="0" indent="0">
              <a:buNone/>
              <a:defRPr sz="1505" b="0">
                <a:solidFill>
                  <a:schemeClr val="tx2"/>
                </a:solidFill>
              </a:defRPr>
            </a:lvl1pPr>
            <a:lvl2pPr marL="430042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47605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2514600" y="2667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514600" y="4191000"/>
            <a:ext cx="6400800" cy="1588"/>
          </a:xfrm>
          <a:prstGeom prst="line">
            <a:avLst/>
          </a:prstGeom>
          <a:ln>
            <a:solidFill>
              <a:srgbClr val="005D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514600" y="2852738"/>
            <a:ext cx="6400800" cy="122396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5338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6463630" cy="543595"/>
          </a:xfrm>
          <a:prstGeom prst="rect">
            <a:avLst/>
          </a:prstGeom>
        </p:spPr>
        <p:txBody>
          <a:bodyPr/>
          <a:lstStyle>
            <a:lvl1pPr>
              <a:defRPr lang="en-US" sz="2800" b="1" kern="1200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486948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think-cell Slide" r:id="rId5" imgW="395" imgH="394" progId="TCLayout.ActiveDocument.1">
                  <p:embed/>
                </p:oleObj>
              </mc:Choice>
              <mc:Fallback>
                <p:oleObj name="think-cell Slide" r:id="rId5" imgW="395" imgH="394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19063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Verdana" panose="020B0604030504040204" pitchFamily="34" charset="0"/>
              <a:cs typeface="+mn-cs"/>
              <a:sym typeface="Calibri" panose="020F0502020204030204" pitchFamily="34" charset="0"/>
            </a:endParaRPr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8590" y="0"/>
            <a:ext cx="8555868" cy="1052736"/>
          </a:xfrm>
          <a:prstGeom prst="rect">
            <a:avLst/>
          </a:prstGeom>
        </p:spPr>
        <p:txBody>
          <a:bodyPr anchor="ctr"/>
          <a:lstStyle>
            <a:lvl1pPr algn="l">
              <a:defRPr sz="1800" b="1" u="sng">
                <a:solidFill>
                  <a:schemeClr val="bg1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58292" y="1277840"/>
            <a:ext cx="8634487" cy="467211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57213" indent="-214313">
              <a:buFont typeface="Courier New" panose="02070309020205020404" pitchFamily="49" charset="0"/>
              <a:buChar char="o"/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9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1925241" y="6026664"/>
            <a:ext cx="6211155" cy="6424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60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  <a:endParaRPr lang="en-ZA" dirty="0"/>
          </a:p>
        </p:txBody>
      </p:sp>
      <p:sp>
        <p:nvSpPr>
          <p:cNvPr id="7" name="Rectangle 26"/>
          <p:cNvSpPr txBox="1">
            <a:spLocks noChangeArrowheads="1"/>
          </p:cNvSpPr>
          <p:nvPr userDrawn="1"/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17EE79-33E5-4C4B-BAE3-E8DBEA3383C6}" type="slidenum">
              <a:rPr kumimoji="0" lang="en-ZA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ZA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3118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675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pPr defTabSz="685800"/>
            <a:fld id="{8406839F-D7A4-4E5D-B93D-768AD4D1DB36}" type="slidenum">
              <a:rPr lang="en-ZA" smtClean="0">
                <a:solidFill>
                  <a:srgbClr val="005D28"/>
                </a:solidFill>
              </a:rPr>
              <a:pPr defTabSz="685800"/>
              <a:t>‹#›</a:t>
            </a:fld>
            <a:endParaRPr lang="en-ZA">
              <a:solidFill>
                <a:srgbClr val="005D28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1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600">
                <a:solidFill>
                  <a:schemeClr val="accent3"/>
                </a:solidFill>
              </a:defRPr>
            </a:lvl1pPr>
          </a:lstStyle>
          <a:p>
            <a:pPr defTabSz="685800"/>
            <a:endParaRPr lang="en-GB">
              <a:solidFill>
                <a:srgbClr val="9BBB59"/>
              </a:solidFill>
            </a:endParaRP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59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hil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4724" y="5929354"/>
            <a:ext cx="1071570" cy="910387"/>
          </a:xfrm>
          <a:prstGeom prst="rect">
            <a:avLst/>
          </a:prstGeom>
        </p:spPr>
      </p:pic>
      <p:pic>
        <p:nvPicPr>
          <p:cNvPr id="4" name="Picture 3" descr="Logo - NDP - Full colou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799170" y="5870484"/>
            <a:ext cx="1058978" cy="105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1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3600" kern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83446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18" y="260648"/>
            <a:ext cx="6535638" cy="543595"/>
          </a:xfrm>
          <a:prstGeom prst="rect">
            <a:avLst/>
          </a:prstGeom>
        </p:spPr>
        <p:txBody>
          <a:bodyPr/>
          <a:lstStyle>
            <a:lvl1pPr algn="l">
              <a:defRPr lang="en-US" sz="2800" b="1" kern="1200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67150" cy="4990684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3867150" cy="4980211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280831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1296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462042" cy="615603"/>
          </a:xfrm>
          <a:prstGeom prst="rect">
            <a:avLst/>
          </a:prstGeom>
        </p:spPr>
        <p:txBody>
          <a:bodyPr/>
          <a:lstStyle>
            <a:lvl1pPr>
              <a:defRPr lang="en-US" sz="28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77594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6768752" cy="720080"/>
          </a:xfrm>
          <a:prstGeom prst="rect">
            <a:avLst/>
          </a:prstGeom>
        </p:spPr>
        <p:txBody>
          <a:bodyPr/>
          <a:lstStyle>
            <a:lvl1pPr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E548F0-25AB-4D0C-9DD8-3BA9C1D1232D}" type="datetimeFigureOut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4/21/2022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2551162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119306" y="6356349"/>
            <a:ext cx="7920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CBE16-C524-4E85-84FB-DE985D9DE1E6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44650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3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4.xml"/><Relationship Id="rId20" Type="http://schemas.openxmlformats.org/officeDocument/2006/relationships/image" Target="../media/image6.jpe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5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4.jpeg"/><Relationship Id="rId3" Type="http://schemas.openxmlformats.org/officeDocument/2006/relationships/slideLayout" Target="../slideLayouts/slideLayout35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image" Target="../media/image7.jpeg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5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tags" Target="../tags/tag1.xml"/><Relationship Id="rId5" Type="http://schemas.openxmlformats.org/officeDocument/2006/relationships/vmlDrawing" Target="../drawings/vmlDrawing1.vml"/><Relationship Id="rId10" Type="http://schemas.openxmlformats.org/officeDocument/2006/relationships/image" Target="../media/image14.png"/><Relationship Id="rId4" Type="http://schemas.openxmlformats.org/officeDocument/2006/relationships/theme" Target="../theme/theme6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9DE21-5DAA-4204-B423-28510684095B}" type="slidenum">
              <a:rPr lang="en-ZA" smtClean="0"/>
              <a:pPr/>
              <a:t>‹#›</a:t>
            </a:fld>
            <a:endParaRPr lang="en-Z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7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8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65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19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Phila.jp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5652120" y="5877272"/>
            <a:ext cx="1071570" cy="910387"/>
          </a:xfrm>
          <a:prstGeom prst="rect">
            <a:avLst/>
          </a:prstGeom>
        </p:spPr>
      </p:pic>
      <p:pic>
        <p:nvPicPr>
          <p:cNvPr id="6" name="Picture 5" descr="Logo - NDP - Full colour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6874965" y="5805264"/>
            <a:ext cx="1058978" cy="105897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579120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7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191" y="1588"/>
          <a:ext cx="1191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191" y="1588"/>
                        <a:ext cx="1191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9533" y="6080006"/>
            <a:ext cx="1296144" cy="633600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0" y="5949280"/>
            <a:ext cx="9144000" cy="158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10"/>
          <a:srcRect t="6042" b="4962"/>
          <a:stretch/>
        </p:blipFill>
        <p:spPr>
          <a:xfrm>
            <a:off x="8028384" y="6080006"/>
            <a:ext cx="808319" cy="678963"/>
          </a:xfrm>
          <a:prstGeom prst="rect">
            <a:avLst/>
          </a:prstGeom>
        </p:spPr>
      </p:pic>
      <p:sp>
        <p:nvSpPr>
          <p:cNvPr id="10" name="Rectangle 2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819964" y="6605736"/>
            <a:ext cx="324036" cy="252264"/>
          </a:xfrm>
          <a:prstGeom prst="rect">
            <a:avLst/>
          </a:prstGeom>
          <a:ln/>
        </p:spPr>
        <p:txBody>
          <a:bodyPr anchor="b"/>
          <a:lstStyle>
            <a:lvl1pPr algn="r">
              <a:defRPr sz="900"/>
            </a:lvl1pPr>
          </a:lstStyle>
          <a:p>
            <a:pPr defTabSz="685800"/>
            <a:fld id="{2017EE79-33E5-4C4B-BAE3-E8DBEA3383C6}" type="slidenum">
              <a:rPr lang="en-ZA" smtClean="0">
                <a:solidFill>
                  <a:prstClr val="black"/>
                </a:solidFill>
              </a:rPr>
              <a:pPr defTabSz="685800"/>
              <a:t>‹#›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2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10" r:id="rId3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11">
          <p15:clr>
            <a:srgbClr val="F26B43"/>
          </p15:clr>
        </p15:guide>
        <p15:guide id="4" pos="7469">
          <p15:clr>
            <a:srgbClr val="F26B43"/>
          </p15:clr>
        </p15:guide>
        <p15:guide id="5" orient="horz" pos="799">
          <p15:clr>
            <a:srgbClr val="F26B43"/>
          </p15:clr>
        </p15:guide>
        <p15:guide id="6" orient="horz" pos="37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005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 descr="NDOH Log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52400" y="5867400"/>
            <a:ext cx="2286000" cy="824484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 r="26000"/>
          <a:stretch>
            <a:fillRect/>
          </a:stretch>
        </p:blipFill>
        <p:spPr bwMode="auto">
          <a:xfrm>
            <a:off x="7341870" y="1"/>
            <a:ext cx="1184147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796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99371" y="4465568"/>
            <a:ext cx="69931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</a:t>
            </a:r>
            <a:r>
              <a:rPr lang="en-US" sz="200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SSS Buthelezi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Director General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Department of Health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9723" y="71357"/>
            <a:ext cx="8110538" cy="928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71047" y="3156248"/>
            <a:ext cx="699310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April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9C7AB7-3E79-4DCF-80E3-24D77D43ED3D}"/>
              </a:ext>
            </a:extLst>
          </p:cNvPr>
          <p:cNvSpPr txBox="1"/>
          <p:nvPr/>
        </p:nvSpPr>
        <p:spPr>
          <a:xfrm>
            <a:off x="509723" y="304017"/>
            <a:ext cx="96007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BRIEFING TO THE PORTFOLIO COMMITTEE ON HEALTH</a:t>
            </a:r>
          </a:p>
          <a:p>
            <a:endParaRPr lang="en-ZA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294EEF-7285-4CD6-B83B-A79F7434A3C8}"/>
              </a:ext>
            </a:extLst>
          </p:cNvPr>
          <p:cNvSpPr txBox="1"/>
          <p:nvPr/>
        </p:nvSpPr>
        <p:spPr>
          <a:xfrm>
            <a:off x="2267744" y="1716758"/>
            <a:ext cx="63761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 smtClean="0"/>
              <a:t>National Department of Health</a:t>
            </a:r>
          </a:p>
          <a:p>
            <a:pPr algn="ctr"/>
            <a:r>
              <a:rPr lang="en-ZA" sz="2800" b="1" dirty="0" smtClean="0"/>
              <a:t>Annual </a:t>
            </a:r>
            <a:r>
              <a:rPr lang="en-ZA" sz="2800" b="1" dirty="0"/>
              <a:t>Performance Plan 2022/23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68359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6248E-75B1-458B-A6F0-FC1CB06A6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0"/>
            <a:ext cx="6463630" cy="543595"/>
          </a:xfrm>
        </p:spPr>
        <p:txBody>
          <a:bodyPr/>
          <a:lstStyle/>
          <a:p>
            <a:r>
              <a:rPr lang="en-ZA" sz="3200" dirty="0"/>
              <a:t>Programme 3: Communicable and Non Communicable Diseases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39462-333A-40D1-9B45-D22B9ED00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52736"/>
            <a:ext cx="8856984" cy="4495799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The programme </a:t>
            </a:r>
            <a:r>
              <a:rPr lang="en-GB" sz="2800" b="1" dirty="0">
                <a:solidFill>
                  <a:schemeClr val="accent3"/>
                </a:solidFill>
              </a:rPr>
              <a:t>develops and supports the implementation </a:t>
            </a:r>
            <a:r>
              <a:rPr lang="en-GB" sz="2800" dirty="0"/>
              <a:t>of national policies, guidelines, norms and standards, and achievement of targets for the national response needed to </a:t>
            </a:r>
            <a:r>
              <a:rPr lang="en-GB" sz="2800" b="1" dirty="0">
                <a:solidFill>
                  <a:schemeClr val="accent3"/>
                </a:solidFill>
              </a:rPr>
              <a:t>decrease morbidity and mortality</a:t>
            </a:r>
            <a:r>
              <a:rPr lang="en-GB" sz="2800" b="1" dirty="0"/>
              <a:t> </a:t>
            </a:r>
            <a:r>
              <a:rPr lang="en-GB" sz="2800" dirty="0"/>
              <a:t>associated with </a:t>
            </a:r>
            <a:r>
              <a:rPr lang="en-GB" sz="2800" b="1" dirty="0">
                <a:solidFill>
                  <a:schemeClr val="accent3"/>
                </a:solidFill>
              </a:rPr>
              <a:t>communicable diseases </a:t>
            </a:r>
            <a:r>
              <a:rPr lang="en-GB" sz="2800" dirty="0"/>
              <a:t>(HIV, Tuberculosis, Malaria, Influenza and others) and </a:t>
            </a:r>
            <a:r>
              <a:rPr lang="en-GB" sz="2800" b="1" dirty="0">
                <a:solidFill>
                  <a:schemeClr val="accent3"/>
                </a:solidFill>
              </a:rPr>
              <a:t>non-communicable diseases </a:t>
            </a:r>
            <a:r>
              <a:rPr lang="en-GB" sz="2800" dirty="0"/>
              <a:t>(mental health; cancer, hypertension, diabetes and others). It is also responsible to develop strategies and implement programmes that </a:t>
            </a:r>
            <a:r>
              <a:rPr lang="en-GB" sz="2800" b="1" dirty="0">
                <a:solidFill>
                  <a:schemeClr val="accent3"/>
                </a:solidFill>
              </a:rPr>
              <a:t>reduces Maternal and Child Mortality</a:t>
            </a:r>
            <a:r>
              <a:rPr lang="en-GB" sz="2800" dirty="0"/>
              <a:t>.</a:t>
            </a:r>
            <a:endParaRPr lang="en-US" sz="2800" dirty="0"/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653825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26059"/>
              </p:ext>
            </p:extLst>
          </p:nvPr>
        </p:nvGraphicFramePr>
        <p:xfrm>
          <a:off x="251520" y="1060355"/>
          <a:ext cx="8424938" cy="47372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81166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9295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90:90:90 targets for HIV AIDS achieved by 2020 and 95:95:95 targets by 2024/25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Facilities offering HIV Self Screening (HIVSS)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facilities offering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 Self Screening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facilities offering </a:t>
                      </a:r>
                      <a:r>
                        <a:rPr lang="en-US" sz="105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 Self Screening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90:90:90 targets for HIV AIDS achieved by 2020 and 95:95:95 targets by 2024/26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5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Men's health services piloted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Men's health services piloted in 10 facilities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Men's health services piloted in 10 facilities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Facilities providing men's health services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Facilities providing men's health services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HIV incidence among youth reduced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PHC facilities with youth zones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youth zones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1600 PHC facilities with youth zones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2000 PHC facilities with youth zones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2400 PHC facilities with youth zones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 PHC facilities with youth zones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progress made towards ending TB by 2035 through improving prevention and treatment strategies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drug-susceptible (DS) - TB treatment adherence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Drug-susceptible (DS) - TB Treatment Success Rate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95%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983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5399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432025"/>
              </p:ext>
            </p:extLst>
          </p:nvPr>
        </p:nvGraphicFramePr>
        <p:xfrm>
          <a:off x="179512" y="1196752"/>
          <a:ext cx="8712971" cy="45958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129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0346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Significant progress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made towards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ending TB by 2035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through improving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prevention and </a:t>
                      </a:r>
                      <a:b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treatment strategies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Reduce the number of drug susceptible (DS)-TB deaths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drug susceptible (DS)-TB Deaths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14853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12381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10980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8510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6869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Progressive improvement in the total life expectancy of South Africans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Find and Treat people with TB disease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people started on TB treatment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190 000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221 900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223 654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220 837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9750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System for annual audit of cold chain capacity developed and introduced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produced on Cold chain capacity in all depots, sub-depots and 50% of public sector hospitals 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on Cold chain capacity in all depots, sub-depots and 50% of public sector hospitals approved by Director General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produced on Cold chain capacity at all depots, sub-depots, hospitals and 30% of PHC facilities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Report produced on Cold chain capacity at all depots, sub-depots, hospitals and 75% of PHC facilities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  <a:tr h="8845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Side-by-Side campaign radio shows which promote all components of child health and nutrition broadcast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episodes broadcast during third season of Side-by-Side radio shows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 episodes broadcasted on 10 radio stations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983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8872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288019"/>
              </p:ext>
            </p:extLst>
          </p:nvPr>
        </p:nvGraphicFramePr>
        <p:xfrm>
          <a:off x="179512" y="1049096"/>
          <a:ext cx="8784978" cy="493021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206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quarterly review of progress in achieving key national and provincial Child, Youth and School Health (CYSH) targets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quarterly review meetings focusing on performance against key CYSH targets held with provincial CYSH managers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quarterly review meetings focusing on performance against key CYSH targets held with provincial CYSH managers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review meetings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review meetings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quarterly review of progress in achieving key national and provincial women maternal and reproductive (WMRH) health targets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quarterly review meetings focusing on performance against key WMRH targets held with provincial WMRH managers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Four quarterly review meetings focusing on performance against key WMRH targets held with provincial WMRH managers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review meetings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review meetings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Regular monitoring of Sexual and Reproductive Health (SRH) curriculum modules enrollment and completion rate through the knowledge hub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clinicians who enrolled in SRH modules focusing on maternal, neonatal and reproductive health modules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 clinicians who completed one of the SRH module online.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enrollment of clinicians for training on SRH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Continue enrollment of clinicians for training on SRH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3020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155182"/>
              </p:ext>
            </p:extLst>
          </p:nvPr>
        </p:nvGraphicFramePr>
        <p:xfrm>
          <a:off x="179511" y="1268760"/>
          <a:ext cx="8784978" cy="44538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Covid-19 reduced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adults 50 years and older vaccinated against Covid-19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adults 50 years and older vaccinated against Covid-19 (at least one dose)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 of adults 50 years and older vaccinated against Covid-19 (at least one dose)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75% of adults 50 years and older vaccinated against Covid-19 (at least one dose)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Covid-19 reduced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adults 35 - 49 years vaccinated against Covid-19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adults 35-49 years vaccinated against Covid-19 (at least one dose)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52% of adults 35 - 49 years vaccinated against Covid-19 (at least one dose)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65% of adults 35 - 49 years vaccinated against Covid-19 (at least one dose)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Covid-19 reduced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young people (12 to 34 years) vaccinated against Covid-19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young people (12 - 34 years) vaccinated against Covid-19 (at least one dose).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of young people (12 - 34 years) vaccinated against Covid-19 (at least one dose)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60% of young people (12 - 34 years) vaccinated against Covid-19 (at least one dose)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88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2740494"/>
              </p:ext>
            </p:extLst>
          </p:nvPr>
        </p:nvGraphicFramePr>
        <p:xfrm>
          <a:off x="179512" y="1240340"/>
          <a:ext cx="8784978" cy="423057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Maternal, Child, Infant and neonatal mortalities reduced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attending children (SAC) in schistosomiasis endemic districts who received schistosomiasis preventive chemotherapy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Mass drug administration of schistosomiasis preventive chemotherapy according to the approved plan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Schistosomiasis Mass Drug Implementation Plan in place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of </a:t>
                      </a: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attending children (SAC) in schistosomiasis endemic districts receive schistosomiasis preventive chemotherapy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school attending children (SAC) in schistosomiasis endemic districts receive schistosomiasis preventive chemotherapy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9341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Morbidity and Mortality due to malaria reduced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Targetted subdistricts reporting zero malaria cases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Proportion of sub-districts with an incidence &lt;1 per 1000 malaria cases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 targeted  subdistricts reporting zero local malaria cases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implementation of the NSP 2019-2023 and the FOCI clearing programme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subdistricts implementing the Foci clearing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Provinces progress reports on the implementation  of provincial plans on the NSP for NCDS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provincial progress reports on the implementation of provincial plans on the NSP for NCDS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NSP for NCDs developed and published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progress reports on the implementation of provincial plans on the NSP for NCDS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implementation of 9 plans with ongoing review and response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 implementation of 9 plans with ongoing review and response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3108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364764"/>
              </p:ext>
            </p:extLst>
          </p:nvPr>
        </p:nvGraphicFramePr>
        <p:xfrm>
          <a:off x="143508" y="1171039"/>
          <a:ext cx="8856984" cy="451592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78736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State patients admitted into designated psychiatric hospitals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new State patients admitted into designated psychiatric hospitals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new State patients admitted into designated psychiatric hospitals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new State patients admitted into designated psychiatric hospitals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  new State patients admitted into designated psychiatric hospitals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  new State patients admitted into designated psychiatric hospitals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mortality due to NCDs reduced to 26% 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National Mental Health Policy Framework and Strategic Plan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National Mental Health Policy Framework and Strategic Plan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National Mental Health Policy Framework tabled at NHC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Provincial reports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on the implementation on the National Mental Health Policy Framework and Strategic Plan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Mental Health Policy Framework and Strategic Plan implementation monitored, and quarterly reports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Hospitals obtain 75% and above on the food service policy assessment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hospitals compliant with the food service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hospitals obtain 75% and above on the food service policy assessment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Additional 100 hospitals (including 7 Tertiary Hospitals) obtain 75% and above on the food service policy assessment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 hospitals obtain 75% and above on the food service policy assessment tool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hospitals obtain 75% and above on the food service policy assessment tool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3629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524229"/>
              </p:ext>
            </p:extLst>
          </p:nvPr>
        </p:nvGraphicFramePr>
        <p:xfrm>
          <a:off x="179512" y="1299174"/>
          <a:ext cx="8784977" cy="2129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69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Strategy for the prevention and control of obesity in SA developed   and published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Strategy for the prevention and control of obesity in SA developed   and published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Updated Strategy for the prevention and control of obesity in SA developed and published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of the strategy monitored; and quarterly reports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of the strategy monitored; and quarterly reports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3:Communicable and non-communicable diseases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1641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C2905-3502-4383-BE8E-CBF14BF08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3"/>
            <a:ext cx="8229600" cy="930276"/>
          </a:xfrm>
        </p:spPr>
        <p:txBody>
          <a:bodyPr/>
          <a:lstStyle/>
          <a:p>
            <a:r>
              <a:rPr lang="en-ZA" sz="3600" dirty="0"/>
              <a:t>Programme 4 : Primary Health 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3425-36BA-4FD1-BCD8-006284EA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253331"/>
            <a:ext cx="8640960" cy="4351338"/>
          </a:xfrm>
        </p:spPr>
        <p:txBody>
          <a:bodyPr/>
          <a:lstStyle/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endParaRPr lang="en-GB" sz="2800" dirty="0"/>
          </a:p>
          <a:p>
            <a:pPr marL="0" indent="0" algn="ctr">
              <a:buNone/>
            </a:pPr>
            <a:r>
              <a:rPr lang="en-GB" sz="2800" dirty="0"/>
              <a:t>To develop and oversee the implementation of legislation, policies, systems, and norms and standards for a </a:t>
            </a:r>
            <a:r>
              <a:rPr lang="en-GB" sz="2800" b="1" dirty="0">
                <a:solidFill>
                  <a:schemeClr val="accent3"/>
                </a:solidFill>
              </a:rPr>
              <a:t>uniform well-functioning District Health System</a:t>
            </a:r>
            <a:r>
              <a:rPr lang="en-GB" sz="2800" dirty="0"/>
              <a:t>, including </a:t>
            </a:r>
            <a:r>
              <a:rPr lang="en-GB" sz="2800" b="1" dirty="0">
                <a:solidFill>
                  <a:schemeClr val="accent3"/>
                </a:solidFill>
              </a:rPr>
              <a:t>Emergency and Environmental Health Services</a:t>
            </a:r>
            <a:r>
              <a:rPr lang="en-GB" sz="2800" dirty="0"/>
              <a:t>. </a:t>
            </a:r>
            <a:endParaRPr lang="en-US" sz="2800" dirty="0"/>
          </a:p>
          <a:p>
            <a:pPr marL="0" indent="0" algn="ctr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666873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273753"/>
              </p:ext>
            </p:extLst>
          </p:nvPr>
        </p:nvGraphicFramePr>
        <p:xfrm>
          <a:off x="143508" y="1625382"/>
          <a:ext cx="8856984" cy="3607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available to managers and frontline providers, with flexibility to manage it according to their local needs.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report available to inform the revised District Health System Policy framework and strategy for 2022-2026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report on the review of the  District Health System Policy framework for 2014-2019 available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Evaluation report on the review of the  District Health System Policy framework for 2014-2019 available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DHS District Health System Policy framework and strategy for 2022-2026 developed and approved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DHS District Health System Policy framework and strategy for 2022-2026 implemented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 are available to managers and frontline providers, with flexibility to manage it according to their local needs.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 Health Management Offices (DHMO) Guidelines tested in Districts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report available on testing of DHMO Guidelines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 Health Management Offices (DHMO) Guidelines tested in 18 Districts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report findings used to update DHMO Guidelines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DHMO Guidelines implemented by Provincial Departments of Health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4:Primary Health Care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868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9020" y="2271823"/>
            <a:ext cx="6408712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ZA" sz="2000" u="sng" dirty="0">
                <a:solidFill>
                  <a:schemeClr val="accent3"/>
                </a:solidFill>
              </a:rPr>
              <a:t>Our Vision</a:t>
            </a:r>
          </a:p>
          <a:p>
            <a:pPr marL="0" indent="0" algn="ctr">
              <a:buNone/>
            </a:pPr>
            <a:r>
              <a:rPr lang="en-ZA" sz="2800" dirty="0"/>
              <a:t>“A long and healthy life for all South Africans”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079" y="3272132"/>
            <a:ext cx="6264696" cy="2603947"/>
          </a:xfrm>
        </p:spPr>
        <p:txBody>
          <a:bodyPr/>
          <a:lstStyle/>
          <a:p>
            <a:pPr marL="0" indent="0" algn="ctr">
              <a:buNone/>
            </a:pPr>
            <a:endParaRPr lang="en-ZA" sz="1800" u="sng" dirty="0"/>
          </a:p>
          <a:p>
            <a:pPr marL="0" indent="0" algn="ctr">
              <a:buNone/>
            </a:pPr>
            <a:r>
              <a:rPr lang="en-ZA" sz="2000" u="sng" dirty="0">
                <a:solidFill>
                  <a:schemeClr val="accent2"/>
                </a:solidFill>
              </a:rPr>
              <a:t>Problem Statement(s)</a:t>
            </a:r>
            <a:endParaRPr lang="en-US" sz="2000" u="sng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US" sz="1600" dirty="0"/>
              <a:t>“The </a:t>
            </a:r>
            <a:r>
              <a:rPr lang="en-US" sz="1600" b="1" dirty="0"/>
              <a:t>performance</a:t>
            </a:r>
            <a:r>
              <a:rPr lang="en-US" sz="1600" dirty="0"/>
              <a:t> of South Africa’s health system since 1994 </a:t>
            </a:r>
            <a:r>
              <a:rPr lang="en-US" sz="1600" b="1" dirty="0"/>
              <a:t>has been poor</a:t>
            </a:r>
            <a:r>
              <a:rPr lang="en-US" sz="1600" dirty="0"/>
              <a:t>, despite </a:t>
            </a:r>
            <a:r>
              <a:rPr lang="en-US" sz="1600" b="1" dirty="0"/>
              <a:t>good policy </a:t>
            </a:r>
            <a:r>
              <a:rPr lang="en-US" sz="1600" dirty="0"/>
              <a:t>and relatively </a:t>
            </a:r>
            <a:r>
              <a:rPr lang="en-US" sz="1600" b="1" dirty="0"/>
              <a:t>high spending </a:t>
            </a:r>
            <a:r>
              <a:rPr lang="en-US" sz="1600" dirty="0"/>
              <a:t>as a proportion of GDP. Services are </a:t>
            </a:r>
            <a:r>
              <a:rPr lang="en-US" sz="1600" b="1" dirty="0"/>
              <a:t>fragmented</a:t>
            </a:r>
            <a:r>
              <a:rPr lang="en-US" sz="1600" dirty="0"/>
              <a:t> between (</a:t>
            </a:r>
            <a:r>
              <a:rPr lang="en-US" sz="1600" i="1" dirty="0"/>
              <a:t>and </a:t>
            </a:r>
            <a:r>
              <a:rPr lang="en-US" sz="1600" b="1" i="1" dirty="0"/>
              <a:t>within</a:t>
            </a:r>
            <a:r>
              <a:rPr lang="en-US" sz="1600" b="1" dirty="0"/>
              <a:t>) the public and private sectors</a:t>
            </a:r>
            <a:r>
              <a:rPr lang="en-US" sz="1600" dirty="0"/>
              <a:t>”.    NDP 2030 (2012)</a:t>
            </a:r>
          </a:p>
          <a:p>
            <a:pPr marL="0" indent="0">
              <a:buNone/>
            </a:pPr>
            <a:endParaRPr lang="en-ZA" sz="1600" dirty="0"/>
          </a:p>
          <a:p>
            <a:pPr marL="0" indent="0">
              <a:buNone/>
            </a:pPr>
            <a:r>
              <a:rPr lang="en-US" sz="1600" dirty="0"/>
              <a:t>Health system should be “</a:t>
            </a:r>
            <a:r>
              <a:rPr lang="en-US" sz="1600" b="1" dirty="0"/>
              <a:t>patient focused </a:t>
            </a:r>
            <a:r>
              <a:rPr lang="en-US" sz="1600" dirty="0"/>
              <a:t>rather than a disease focused” NDP 2030</a:t>
            </a:r>
          </a:p>
        </p:txBody>
      </p:sp>
      <p:pic>
        <p:nvPicPr>
          <p:cNvPr id="5" name="Picture 1" descr="C:\Users\R930-F42K\Desktop\ND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68775" y="1916832"/>
            <a:ext cx="2446950" cy="3189379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40400" y="1195995"/>
            <a:ext cx="6735856" cy="13681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ZA" sz="2000" u="sng" dirty="0">
                <a:solidFill>
                  <a:schemeClr val="accent6"/>
                </a:solidFill>
              </a:rPr>
              <a:t>MTSF 2019-2024 - Government Priority 2 (of 7): 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</a:pPr>
            <a:r>
              <a:rPr lang="en-ZA" sz="2800" dirty="0"/>
              <a:t>“Education, Skills and Health”</a:t>
            </a:r>
            <a:endParaRPr lang="en-US" sz="28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7544" y="95743"/>
            <a:ext cx="6535638" cy="543595"/>
          </a:xfrm>
        </p:spPr>
        <p:txBody>
          <a:bodyPr/>
          <a:lstStyle/>
          <a:p>
            <a:r>
              <a:rPr lang="en-ZA" dirty="0"/>
              <a:t>Basis and Context of the National </a:t>
            </a:r>
            <a:r>
              <a:rPr lang="en-ZA" dirty="0" err="1"/>
              <a:t>DoH</a:t>
            </a:r>
            <a:r>
              <a:rPr lang="en-ZA" dirty="0"/>
              <a:t> Strategic Plan and APP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216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70040"/>
              </p:ext>
            </p:extLst>
          </p:nvPr>
        </p:nvGraphicFramePr>
        <p:xfrm>
          <a:off x="143508" y="1556792"/>
          <a:ext cx="8856984" cy="360723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participation promoted to ensure health system responsiveness and effective management of their health needs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PHC Facilities with Ward Based Primary Health Care Outreach Teams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PHC Facilities with Ward Based Primary Health Care Outreach Teams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participation promoted to ensure health system responsiveness and effective management of their health needs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Clients lost to follow up for TB and HIV treatment traced by CHWs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clients lost to follow for TB and HIV treatment traced by CHWs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350000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4:Primary Health Care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2561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500632"/>
              </p:ext>
            </p:extLst>
          </p:nvPr>
        </p:nvGraphicFramePr>
        <p:xfrm>
          <a:off x="251520" y="1380780"/>
          <a:ext cx="8712971" cy="40964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129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Health strengthened by contributing to improved quality of water, sanitation, waste management and food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Ports of entry services compliant with international health regulations per year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ports of entry compliant with international health regulations based on self-assessments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ports of entry compliant with international health regulations based on self-assessments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 ports of entry compliant with international health regulations based on self-assessments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ports of entry compliant with international health regulations based on self-assessments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 ports of entry compliant with international health regulations based on self-assessments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Environmental Health strengthened by contributing to improved quality of water, sanitation, waste management and food services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Districts and metropolitan municipalities compliant with National Environmental Health Norms and Standards.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Metropolitan and District Municipalities assessed for compliance to National Environmental Health Norms and Standards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 Metropolitan and District Municipalities (which performed below 75%) assessed for compliance to National Environmental Health Norms and Standards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Metropolitan and District Municipalities assessed for compliance to National Environmental Health Norms and Standards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 Metropolitan and District Municipalities assessed for compliance to National Environmental Health Norms and Standards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 Metropolitan and District Municipalities compliant with the National Environmental Health Norms and Standards based on Self-Assessment/ Provincial Assessments.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4:Primary Health Care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0357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72768"/>
              </p:ext>
            </p:extLst>
          </p:nvPr>
        </p:nvGraphicFramePr>
        <p:xfrm>
          <a:off x="251520" y="1700808"/>
          <a:ext cx="8712971" cy="21298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129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Provinces assessed for compliance with Emergency Medical Services Regulations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4:Primary Health Care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934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14862-CD96-45F1-93DE-F7CA6B8C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23"/>
            <a:ext cx="8229600" cy="930276"/>
          </a:xfrm>
        </p:spPr>
        <p:txBody>
          <a:bodyPr/>
          <a:lstStyle/>
          <a:p>
            <a:r>
              <a:rPr lang="en-ZA" dirty="0"/>
              <a:t>Programme 5 : Hospital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EFF8F-CE79-4FD5-A1C6-FDBBC4046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24744"/>
            <a:ext cx="8856984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sz="2800" dirty="0"/>
              <a:t>Develops </a:t>
            </a:r>
            <a:r>
              <a:rPr lang="en-GB" sz="2800" b="1" dirty="0">
                <a:solidFill>
                  <a:schemeClr val="accent3"/>
                </a:solidFill>
              </a:rPr>
              <a:t>national policy on hospital services </a:t>
            </a:r>
            <a:r>
              <a:rPr lang="en-GB" sz="2800" dirty="0"/>
              <a:t>and responsibilities by level of care; providing clear guidelines for referral and improved communication; developing detailed hospital plans; and facilitating </a:t>
            </a:r>
            <a:r>
              <a:rPr lang="en-GB" sz="2800" b="1" dirty="0">
                <a:solidFill>
                  <a:schemeClr val="accent3"/>
                </a:solidFill>
              </a:rPr>
              <a:t>quality improvement </a:t>
            </a:r>
            <a:r>
              <a:rPr lang="en-GB" sz="2800" dirty="0">
                <a:solidFill>
                  <a:schemeClr val="accent3"/>
                </a:solidFill>
              </a:rPr>
              <a:t>for hospitals</a:t>
            </a:r>
            <a:r>
              <a:rPr lang="en-GB" sz="2800" dirty="0"/>
              <a:t>. </a:t>
            </a:r>
          </a:p>
          <a:p>
            <a:pPr marL="0" indent="0" algn="ctr">
              <a:buNone/>
            </a:pPr>
            <a:r>
              <a:rPr lang="en-GB" sz="2800" dirty="0"/>
              <a:t>The programme is further responsible for the </a:t>
            </a:r>
            <a:r>
              <a:rPr lang="en-GB" sz="2800" b="1" dirty="0">
                <a:solidFill>
                  <a:schemeClr val="accent3"/>
                </a:solidFill>
              </a:rPr>
              <a:t>management of the national tertiary services grant</a:t>
            </a:r>
            <a:r>
              <a:rPr lang="en-GB" sz="2800" dirty="0"/>
              <a:t> and ensures that </a:t>
            </a:r>
            <a:r>
              <a:rPr lang="en-GB" sz="2800" b="1" dirty="0">
                <a:solidFill>
                  <a:schemeClr val="accent3"/>
                </a:solidFill>
              </a:rPr>
              <a:t>planning of health infrastructure</a:t>
            </a:r>
            <a:r>
              <a:rPr lang="en-GB" sz="2800" dirty="0"/>
              <a:t> meets the health needs of the country.</a:t>
            </a:r>
            <a:endParaRPr lang="en-US" sz="2800" dirty="0"/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4615518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14785"/>
              </p:ext>
            </p:extLst>
          </p:nvPr>
        </p:nvGraphicFramePr>
        <p:xfrm>
          <a:off x="179511" y="1268760"/>
          <a:ext cx="8784978" cy="448999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Packages of services available to the population is expanded on the basis of cost-effectiveness and equity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Draft Regulations relating to designation/ classification of hospitals reviewed.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 relating to the designation/classification of hospitals reviewed and published for comment.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 relating to designation /classification of Hospitals reviewed and  published for comment.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Regulations relating to the designation/ classification of hospitals published for implementation 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implemented on the approved Regulations.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and Delivery of infrastructure projects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User Asset Management Plans (UAMPs) for the PHC facilities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UAMPs assessed for the PHC facilities to be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PHC facilities constructed or revitalised  (according to UAMPs assessed)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 facilities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(according to UAMPs assessed)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 facilities constructed or revitalised  (according to UAMPs assessed)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 facilities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(according to UAMPs assessed)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and Delivery of infrastructure projects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Infrastructure Programme Management Plans (IPMPs) of the Health Provincial Departments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IPMPs  assessed for the Hospitals to be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21 Hospitals constructed or revitalised (according to IPMPs assessed)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Hospitals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(according to IPMPs assessed)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 Hospitals constructed or revitalised (according to IPMPs assessed)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 Hospitals constructed or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revitalised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(according to IPMPs assessed)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5:Hospital Systems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881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741491"/>
              </p:ext>
            </p:extLst>
          </p:nvPr>
        </p:nvGraphicFramePr>
        <p:xfrm>
          <a:off x="179512" y="1340768"/>
          <a:ext cx="8856984" cy="26370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Financing and Delivery of infrastructure projects improved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the Maintenance Plans for the Public Health Facilities (Clinics, Hospitals, nursing colleges, EMS base stations) to be maintained, repaired and/or refurbished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Maintenance Plans assessed for the public health Facilities (Clinics, Hospitals, nursing colleges, EMS base stations)  to be maintained, repaired and/or refurbished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 according to the Maintenance Plans assessed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 public health Facilities (Clinics, Hospitals, nursing colleges, EMS base stations)  maintained, repaired and/or refurbished according to the Maintenance Plans assessed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 public health Facilities (Clinics, Hospitals, nursing colleges, EMS base stations)  maintained, repaired and/or refurbished according to the Maintenance Plans assessed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public health Facilities (Clinics, Hospitals, nursing colleges, EMS base stations)  maintained, repaired and/or refurbished according to the Maintenance Plans assessed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5:Hospital Systems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039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AFF5-5D11-46BC-837C-DCDC20DD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dirty="0"/>
              <a:t>Programme 6: Health System Governance and</a:t>
            </a:r>
            <a:br>
              <a:rPr lang="en-ZA" sz="2800" dirty="0"/>
            </a:br>
            <a:r>
              <a:rPr lang="en-ZA" sz="2800" dirty="0"/>
              <a:t> Human 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1330-7231-4929-848F-832E56755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124744"/>
            <a:ext cx="8712968" cy="4351338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/>
              <a:t>The purpose of the programme is threefold:</a:t>
            </a:r>
          </a:p>
          <a:p>
            <a:r>
              <a:rPr lang="en-GB" sz="1800" dirty="0"/>
              <a:t>to achieve </a:t>
            </a:r>
            <a:r>
              <a:rPr lang="en-GB" sz="1800" b="1" dirty="0">
                <a:solidFill>
                  <a:schemeClr val="accent3"/>
                </a:solidFill>
              </a:rPr>
              <a:t>integrated health systems planning, monitoring and evaluation, and research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Develops and monitors the implementation of</a:t>
            </a:r>
            <a:r>
              <a:rPr lang="en-GB" sz="1800" b="1" dirty="0">
                <a:solidFill>
                  <a:schemeClr val="accent3"/>
                </a:solidFill>
              </a:rPr>
              <a:t> health workforce policies </a:t>
            </a:r>
            <a:r>
              <a:rPr lang="en-GB" sz="1800" dirty="0"/>
              <a:t>and ensures effective health workforce planning, development and management in the national health system, as well as </a:t>
            </a:r>
            <a:r>
              <a:rPr lang="en-GB" sz="1800" b="1" dirty="0">
                <a:solidFill>
                  <a:schemeClr val="accent3"/>
                </a:solidFill>
              </a:rPr>
              <a:t>alignment of academic medical centres with health workforce programmes</a:t>
            </a:r>
            <a:r>
              <a:rPr lang="en-GB" sz="1800" dirty="0"/>
              <a:t> and training of health professionals.  It assists the government to achieve the population health goals of the country through nursing and midwifery, through the provision of </a:t>
            </a:r>
            <a:r>
              <a:rPr lang="en-GB" sz="1800" b="1" dirty="0">
                <a:solidFill>
                  <a:schemeClr val="accent3"/>
                </a:solidFill>
              </a:rPr>
              <a:t>expert policy and technical advice and recommendations on the role of nurses in attainment of desired health outputs</a:t>
            </a:r>
            <a:r>
              <a:rPr lang="en-GB" sz="1800" dirty="0"/>
              <a:t>. </a:t>
            </a:r>
            <a:endParaRPr lang="en-US" sz="1800" dirty="0"/>
          </a:p>
          <a:p>
            <a:r>
              <a:rPr lang="en-GB" sz="1800" dirty="0"/>
              <a:t>Lastly, the programme also has the responsibility for </a:t>
            </a:r>
            <a:r>
              <a:rPr lang="en-GB" sz="1800" b="1" dirty="0">
                <a:solidFill>
                  <a:schemeClr val="accent3"/>
                </a:solidFill>
              </a:rPr>
              <a:t>oversight over public entities and statutory health professional councils</a:t>
            </a:r>
            <a:r>
              <a:rPr lang="en-GB" sz="1800" dirty="0"/>
              <a:t>, and ensuring compliance by with applicable legislative prescripts.</a:t>
            </a:r>
            <a:endParaRPr lang="en-US" sz="1800" dirty="0"/>
          </a:p>
          <a:p>
            <a:pPr marL="0" indent="0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295995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603018"/>
              </p:ext>
            </p:extLst>
          </p:nvPr>
        </p:nvGraphicFramePr>
        <p:xfrm>
          <a:off x="179511" y="1099604"/>
          <a:ext cx="8784978" cy="4680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Improved corporate governance practices through establishment of effective governance structures for regulation of health practitioners and service delivery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Boards/Councils appointment recommendations made prior expiry of the term of office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Two (2) Boards appointment recommendations made prior expiry of the term of office (SAMRC and OHSC)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(3)  SAPC, SANC, NHLS Board/Council appointed for the new term of office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(2) CMS and SADTC Board/Council appointed for the new term of office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Entities governance and performance monitored for compliance with applicable legislation, policies and guidelines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Statutory Health Professional Councils and Public Entities governance report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Bi-annual governance report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Bi-annual governance report produced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Bi- annual governance report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99760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Nursing Colleges supported to develop training plans for nurse/midwife specialists.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Nursing Colleges supported to develop training plans for nurse/midwife specialists.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Nursing Colleges supported to develop training plans for nurse/midwife specialists.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6:Health System Governance and Human Resources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711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453348"/>
              </p:ext>
            </p:extLst>
          </p:nvPr>
        </p:nvGraphicFramePr>
        <p:xfrm>
          <a:off x="143508" y="1193027"/>
          <a:ext cx="8856984" cy="4471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learning and decision making is improved through use of strategic information and evidence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Health Research Priorities identified to generate the required knowledge for the South African health system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Annually 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Revised set of Health Research Priorities produced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Adaptive learning and decision making is improved through use of strategic information and evidence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dashboards for national, provincial and district levels developed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Performance dashboards for national, provincial and district levels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dashboards for national, provincial and district levels developed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dashboards implemented in 9 x Provincial Head Offices, and 52x District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Offices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Performance dashboards implemented in 9 x Provincial Head Offices, and 52x District Offices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PHC Facilities and  Hospitals implementing the National Health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facilities implementing the National Health Quality Improvement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PHC Facilities and 80 Hospitals implementing the National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PHC Facilities and 80 Hospitals implementing the National Health Quality Improvement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 PHC Facilities and 160 Hospitals implementing the National Health Quality Improvement Programme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300 PHC Facilities and 240 Hospitals implementing the National Health Quality Improvement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6:Health System Governance and Human Resources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1187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721475"/>
              </p:ext>
            </p:extLst>
          </p:nvPr>
        </p:nvGraphicFramePr>
        <p:xfrm>
          <a:off x="179511" y="1193027"/>
          <a:ext cx="8816207" cy="44719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1377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0805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Quality and Safety of Care Improved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PHC facilities that qualify as Ideal Clinics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primary health care facilities that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2100  PHC facilities qualify as Ideal Clinics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2200 PHC facilities that qualify as Ideal Clinics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2250 PHC facilities that qualify as Ideal Clinics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2600 PHC facilities that qualify as Ideal Clinics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reviewed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review report and recommendations produced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Community service policy review report with recommendations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finalised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presented to Tech NHC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Implementation of the Reviewed Policy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 applicable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Facilitate implementation of the HRH plan 2020/21-2024/25 to address human resources requirements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Information System implemented at National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Provincial Head Offices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HR Information System operational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and 41% of the HRIS transition / institutionalization framework activities achieved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Utilization and functionality of HRIS for HRH planning extended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Roll out of HRIS to Health Districts and facilities                            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HRIS transitioned to the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NDoH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HRIS unit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0" y="260648"/>
            <a:ext cx="69931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6:Health System Governance and Human Resources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976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DB0FD-0DCE-4D6A-BD25-430BB7C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6463630" cy="543595"/>
          </a:xfrm>
        </p:spPr>
        <p:txBody>
          <a:bodyPr/>
          <a:lstStyle/>
          <a:p>
            <a:r>
              <a:rPr lang="en-ZA" dirty="0"/>
              <a:t>Basis and Context of the National DoH Strategic Plan and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338FA-D443-4D87-ADA4-8C453895E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856984" cy="4608512"/>
          </a:xfrm>
        </p:spPr>
        <p:txBody>
          <a:bodyPr/>
          <a:lstStyle/>
          <a:p>
            <a:pPr marL="358775" indent="-358775">
              <a:buFont typeface="Wingdings" panose="05000000000000000000" pitchFamily="2" charset="2"/>
              <a:buChar char="ü"/>
            </a:pPr>
            <a:r>
              <a:rPr lang="en-US" sz="2000" b="1" dirty="0"/>
              <a:t>National DoH Strategic Plan 2020/21 -2024/25 and Annual Performance Plan 2022/23:</a:t>
            </a:r>
          </a:p>
          <a:p>
            <a:pPr marL="815975" lvl="1" indent="-358775">
              <a:buFont typeface="Arial" panose="020B0604020202020204" pitchFamily="34" charset="0"/>
              <a:buChar char="•"/>
            </a:pPr>
            <a:r>
              <a:rPr lang="en-US" sz="1600" b="1" dirty="0"/>
              <a:t>Founded on government’s 2030 vision </a:t>
            </a:r>
            <a:r>
              <a:rPr lang="en-US" sz="1600" dirty="0"/>
              <a:t>outlined in the National Development Plan 2030, and Sustainable Development Goals.</a:t>
            </a:r>
          </a:p>
          <a:p>
            <a:pPr marL="815975" lvl="1" indent="-358775">
              <a:buFont typeface="Arial" panose="020B0604020202020204" pitchFamily="34" charset="0"/>
              <a:buChar char="•"/>
            </a:pPr>
            <a:r>
              <a:rPr lang="en-US" sz="1600" dirty="0"/>
              <a:t>Derived its </a:t>
            </a:r>
            <a:r>
              <a:rPr lang="en-US" sz="1600" b="1" dirty="0"/>
              <a:t>mandate from MTSF 2019-2024</a:t>
            </a:r>
            <a:r>
              <a:rPr lang="en-US" sz="1600" dirty="0"/>
              <a:t>;</a:t>
            </a:r>
          </a:p>
          <a:p>
            <a:pPr marL="0" indent="0" defTabSz="671513">
              <a:buNone/>
            </a:pPr>
            <a:r>
              <a:rPr lang="en-ZA" sz="1600" dirty="0"/>
              <a:t> 		</a:t>
            </a:r>
            <a:r>
              <a:rPr lang="en-ZA" sz="1600" u="sng" dirty="0"/>
              <a:t>MTSF Impact Statements for Health</a:t>
            </a:r>
          </a:p>
          <a:p>
            <a:pPr lvl="3"/>
            <a:r>
              <a:rPr lang="en-US" sz="1400" dirty="0"/>
              <a:t>Universal Health Coverage for all South Africans progressively achieved and all citizens protected from the catastrophic financial impact of seeking health care by 2030 through the implementation of NHI Policy</a:t>
            </a:r>
          </a:p>
          <a:p>
            <a:pPr lvl="3"/>
            <a:r>
              <a:rPr lang="en-US" sz="1400" dirty="0"/>
              <a:t>Life expectancy of South Africans improved to 66.6 years by 2024, and 70 years by 2030</a:t>
            </a:r>
          </a:p>
          <a:p>
            <a:pPr marL="815975" lvl="1" indent="-358775">
              <a:buFont typeface="Arial" panose="020B0604020202020204" pitchFamily="34" charset="0"/>
              <a:buChar char="•"/>
            </a:pPr>
            <a:r>
              <a:rPr lang="en-US" sz="1600" b="1" dirty="0"/>
              <a:t>Recognizes the NHI policy </a:t>
            </a:r>
            <a:r>
              <a:rPr lang="en-US" sz="1600" dirty="0"/>
              <a:t>directive of government, noting </a:t>
            </a:r>
            <a:r>
              <a:rPr lang="en-US" sz="1600" b="1" dirty="0"/>
              <a:t>the consultations on the NHI Bill</a:t>
            </a:r>
            <a:r>
              <a:rPr lang="en-US" sz="1600" dirty="0"/>
              <a:t> led by Parliament ;</a:t>
            </a:r>
          </a:p>
          <a:p>
            <a:pPr marL="815975" lvl="1" indent="-358775">
              <a:buFont typeface="Arial" panose="020B0604020202020204" pitchFamily="34" charset="0"/>
              <a:buChar char="•"/>
            </a:pPr>
            <a:r>
              <a:rPr lang="en-US" sz="1600" dirty="0"/>
              <a:t>Responds to key diagnostics provided by </a:t>
            </a:r>
            <a:r>
              <a:rPr lang="en-US" sz="1600" b="1" dirty="0"/>
              <a:t>Presidential health summit compact</a:t>
            </a:r>
            <a:r>
              <a:rPr lang="en-US" sz="1600" dirty="0"/>
              <a:t>; recommendations from the </a:t>
            </a:r>
            <a:r>
              <a:rPr lang="en-US" sz="1600" b="1" dirty="0"/>
              <a:t>Lancet quality commission</a:t>
            </a:r>
            <a:r>
              <a:rPr lang="en-US" sz="1600" dirty="0"/>
              <a:t>; recommendations by the </a:t>
            </a:r>
            <a:r>
              <a:rPr lang="en-US" sz="1600" b="1" dirty="0"/>
              <a:t>Health Market Inquiry</a:t>
            </a:r>
            <a:r>
              <a:rPr lang="en-US" sz="1600" dirty="0"/>
              <a:t>; and the </a:t>
            </a:r>
            <a:r>
              <a:rPr lang="en-US" sz="1600" b="1" dirty="0"/>
              <a:t>South African Demographic and Health survey</a:t>
            </a:r>
          </a:p>
          <a:p>
            <a:pPr marL="457200" lvl="1" indent="0">
              <a:buNone/>
            </a:pPr>
            <a:endParaRPr lang="en-US" sz="1800" dirty="0"/>
          </a:p>
          <a:p>
            <a:pPr marL="815975" lvl="1" indent="-358775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558581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>
                <a:latin typeface="Arial Black" pitchFamily="34" charset="0"/>
              </a:rPr>
              <a:t>RESOURCE ENVELOPE FOR IMPLEMENTING OF THE NATIONAL DOH PLANS FOR 2022 to 2025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09952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762000" y="1357313"/>
            <a:ext cx="7924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b="1">
              <a:solidFill>
                <a:srgbClr val="000000"/>
              </a:solidFill>
            </a:endParaRPr>
          </a:p>
          <a:p>
            <a:pPr algn="just" eaLnBrk="1" hangingPunct="1"/>
            <a:endParaRPr lang="en-US" altLang="en-US" sz="2400">
              <a:solidFill>
                <a:srgbClr val="7F7F7F"/>
              </a:solidFill>
            </a:endParaRPr>
          </a:p>
        </p:txBody>
      </p:sp>
      <p:sp>
        <p:nvSpPr>
          <p:cNvPr id="13315" name="Slide Number Placeholder 19"/>
          <p:cNvSpPr txBox="1">
            <a:spLocks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00375" y="5786438"/>
            <a:ext cx="1571625" cy="1071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3317" name="Title 7"/>
          <p:cNvSpPr>
            <a:spLocks noGrp="1"/>
          </p:cNvSpPr>
          <p:nvPr>
            <p:ph type="title" idx="4294967295"/>
          </p:nvPr>
        </p:nvSpPr>
        <p:spPr bwMode="auto">
          <a:xfrm>
            <a:off x="914400" y="5715000"/>
            <a:ext cx="78343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7DF3E992-93F5-4A00-8DCF-B4B25CBA9AB1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31</a:t>
            </a:fld>
            <a:r>
              <a:rPr lang="en-ZA" altLang="en-US"/>
              <a:t> </a:t>
            </a: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762000" y="-285750"/>
            <a:ext cx="5562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          Summary per Programme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59" y="1772816"/>
            <a:ext cx="7920881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63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971550" y="5951538"/>
            <a:ext cx="7834313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eaLnBrk="1" hangingPunct="1"/>
            <a:fld id="{89CD5BC2-44F2-435A-BB65-3BF8572D4399}" type="slidenum">
              <a:rPr lang="en-ZA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/>
              <a:t>32</a:t>
            </a:fld>
            <a:r>
              <a:rPr lang="en-ZA" altLang="en-US" sz="1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642938" y="-71438"/>
            <a:ext cx="55626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Summary per    </a:t>
            </a:r>
          </a:p>
          <a:p>
            <a:pPr algn="ctr" eaLnBrk="1" hangingPunct="1"/>
            <a:r>
              <a:rPr lang="en-GB" altLang="en-US" sz="2800" b="1">
                <a:solidFill>
                  <a:srgbClr val="FFFFFF"/>
                </a:solidFill>
              </a:rPr>
              <a:t>         Economic Classification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844824"/>
            <a:ext cx="799288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968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340768"/>
            <a:ext cx="8424936" cy="3741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vote baseline has been increased to provide for the effects of a possible wage agreement and cash gratuity payments.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Compensation of employees: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COE ceiling was reduced by 7% due to the shifting of the Forensic Chemistry Laboratories from the Department’s core budget to the National Health Laboratories Services transfer payment.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Goods &amp; services: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allocation for Covid-19 was reduced by 52% from 2021/22 financial year to 2022/23 ( from R4.3 billion to R2.1 million).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Allocation for National Health Insurance indirect grant was reallocated to the National Health Insurance and Human Resources and Training direct grants.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23628" y="16879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</p:spTree>
    <p:extLst>
      <p:ext uri="{BB962C8B-B14F-4D97-AF65-F5344CB8AC3E}">
        <p14:creationId xmlns:p14="http://schemas.microsoft.com/office/powerpoint/2010/main" val="3829288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15616" y="7383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REASONS FOR DEVIATIONS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376" y="1196753"/>
            <a:ext cx="8738120" cy="3853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Transfers &amp; subsidies: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 in Conditional Grants is due to the reallocation the National Health Insurance indirect grants to National Health Insurance and Human Resources and Training direct grants.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additional amount of R758.684 million was allocated to Conditional Grants towards cash gratuity payments. 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ZA" b="1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Purchase of capital assets:</a:t>
            </a:r>
            <a:endParaRPr lang="en-ZA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capital funds of the Health Facility Revitalization and National Health Insurance indirect grants were increased by 19% ( from R1.1 billion to R1.3 billion) and 65%  (from R19 million to R53 million) respectively from 2021/22 to 2022/23 financial year.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en-ZA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221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7584" y="12454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1: ADMINISTRATION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8064896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979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27584" y="12454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1: ADMINISTRATION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844824"/>
            <a:ext cx="7741313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38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827584" y="260648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2: NATIONAL HEALTH INSURANCE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68760"/>
            <a:ext cx="8136905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7199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611560" y="332656"/>
            <a:ext cx="6624736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2:  NATIONAL HEALTH INSURANCE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84887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1180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3:  COMMUNICABLE AND NON-COMMUNICABLE DISEASES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196752"/>
            <a:ext cx="81369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806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3F8DE6-D30F-431F-9424-4AFA24DCA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041" y="2348880"/>
            <a:ext cx="3732088" cy="2007294"/>
          </a:xfrm>
        </p:spPr>
        <p:txBody>
          <a:bodyPr/>
          <a:lstStyle/>
          <a:p>
            <a:pPr algn="ctr"/>
            <a:r>
              <a:rPr lang="en-ZA" dirty="0"/>
              <a:t>Annual Performance Plan 2022/23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149E66-18AE-490A-ABAA-ABDE78623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050761"/>
            <a:ext cx="3816424" cy="47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151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3:  COMMUNICABLE AND NON-COMMUNICABLE DISEASES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813321" cy="2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45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4:  PRIMARY HEALTH CARE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1772816"/>
            <a:ext cx="7704856" cy="230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8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332656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4:  PRIMARY HEALTH CARE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741313" cy="2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117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5:  HOSPITAL SYSTEMS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59" y="1700808"/>
            <a:ext cx="7848873" cy="248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7740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116632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5:  HOSPITAL SYSTEMS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916832"/>
            <a:ext cx="7741313" cy="2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877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6:  HEALTH SYSTEM GOVERNANCE &amp; HUMAN RESOURCES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268760"/>
            <a:ext cx="7920880" cy="437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805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323528" y="260648"/>
            <a:ext cx="6912768" cy="70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2800" b="1" dirty="0">
                <a:solidFill>
                  <a:srgbClr val="FFFFFF"/>
                </a:solidFill>
              </a:rPr>
              <a:t>PROGRAMME 6:  HEALTH SYSTEM GOVERNANCE &amp; HUMAN RESOURCES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741313" cy="20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9944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THANK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YOU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8774044" cy="2880320"/>
          </a:xfrm>
        </p:spPr>
      </p:pic>
    </p:spTree>
    <p:extLst>
      <p:ext uri="{BB962C8B-B14F-4D97-AF65-F5344CB8AC3E}">
        <p14:creationId xmlns:p14="http://schemas.microsoft.com/office/powerpoint/2010/main" val="116552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/>
              <a:t>PROGRAMME 1 - ADMINISTRATION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12144" y="1124744"/>
            <a:ext cx="7886700" cy="4351338"/>
          </a:xfrm>
        </p:spPr>
        <p:txBody>
          <a:bodyPr/>
          <a:lstStyle/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endParaRPr lang="en-ZA" sz="2400" dirty="0"/>
          </a:p>
          <a:p>
            <a:pPr algn="ctr">
              <a:buNone/>
            </a:pPr>
            <a:r>
              <a:rPr lang="en-ZA" sz="2400" dirty="0"/>
              <a:t>The purpose of the Administration Programme is to provide </a:t>
            </a:r>
            <a:r>
              <a:rPr lang="en-ZA" sz="2400" b="1" dirty="0">
                <a:solidFill>
                  <a:schemeClr val="accent3">
                    <a:lumMod val="50000"/>
                  </a:schemeClr>
                </a:solidFill>
              </a:rPr>
              <a:t>support services to the National Department of Health</a:t>
            </a:r>
            <a:r>
              <a:rPr lang="en-ZA" sz="2400" dirty="0"/>
              <a:t>. These include: Human Resources Development and Management, Labour Relations Services, Information Communication Technology Services, Property Management Services, Security Services, Legal Services, Supply Chain Management and Financial Management Services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759742"/>
              </p:ext>
            </p:extLst>
          </p:nvPr>
        </p:nvGraphicFramePr>
        <p:xfrm>
          <a:off x="143507" y="1124744"/>
          <a:ext cx="8856985" cy="48016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36611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86729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566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5313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Financial Management strengthened in the health sector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Arial Nov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Audit outcome of National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000" dirty="0">
                        <a:effectLst/>
                        <a:latin typeface="Arial Nov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opinion for 2020/21 FY received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opinion for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 FY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received</a:t>
                      </a:r>
                      <a:endParaRPr lang="en-US" sz="1000" dirty="0">
                        <a:effectLst/>
                        <a:latin typeface="Arial Nov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opinion for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2022/23 </a:t>
                      </a:r>
                      <a:b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received </a:t>
                      </a:r>
                      <a:endParaRPr lang="en-US" sz="1000">
                        <a:effectLst/>
                        <a:latin typeface="Arial Nov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Unqualified audit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opinion for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 </a:t>
                      </a:r>
                      <a:b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 Nova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FY received </a:t>
                      </a:r>
                      <a:endParaRPr lang="en-US" sz="1000" dirty="0">
                        <a:effectLst/>
                        <a:latin typeface="Arial Nova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of Medico-legal cases in the health system strengthened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to manage medico-legal claims in South Africa developed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policy and legal framework gazette to manage medico-legal claims in South Africa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Legislation to manage medico-legal claims in South Africa developed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Legislation to manage medico-legal claims in South Africa promulgated 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Legislation to manage medico-legal claims in South Africa promulgated and implemented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Management of Medico-legal cases in the health system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strengthened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secure case management system developed and implemented to streamline case management in 8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used to manage new medico legal claims in 7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implemented (rollout) in the remaining four of eight (4/8) participating provinces, excluding Western Cape.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continuously implemented (rollout) in all 8 participating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Case Management system continuously implemented (rollout) in all 8 participating provinces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Premature mortality due to NCDs reduced to 26% (10% reduction)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Health Promotion messages actively marketed through social media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Number of Health promotion messages broadcasted on Social Media to supplement other channels of communication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 health promotion messages broadcasted on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social media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health promotion messages on NDOH social media placed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media platforms with NDoH presence increased (YouTube)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Social media platforms with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presence increased (TikTok)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9835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CCE9F3-908C-4E8F-B7A0-D9CC0A3ACA46}"/>
              </a:ext>
            </a:extLst>
          </p:cNvPr>
          <p:cNvSpPr txBox="1"/>
          <p:nvPr/>
        </p:nvSpPr>
        <p:spPr>
          <a:xfrm>
            <a:off x="-324544" y="188640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1 Administration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601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158352"/>
              </p:ext>
            </p:extLst>
          </p:nvPr>
        </p:nvGraphicFramePr>
        <p:xfrm>
          <a:off x="179512" y="1332880"/>
          <a:ext cx="8784978" cy="33461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370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76268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5662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53138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the implementation to reach the minimum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Women, at SMS level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Women at SMS level, appointed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 of Women at SMS level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the implementation to reach the minimum targets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Percentage of Youth appointed at NDoH accordingly to the equity targets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30% Youth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30% Youth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55662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Staff equitably distributed and have right skills and attitude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Monitoring the implementation to reach the minimum targets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Percentage of People with disabilities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7% of People with disabilities appointed at NDoH accordingly to the equity targets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7% of People with disabilities appointed at </a:t>
                      </a:r>
                      <a:r>
                        <a:rPr lang="en-US" sz="10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NDoH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accordingly to the equity targets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Minimum Equity targets achieved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3CCE9F3-908C-4E8F-B7A0-D9CC0A3ACA46}"/>
              </a:ext>
            </a:extLst>
          </p:cNvPr>
          <p:cNvSpPr txBox="1"/>
          <p:nvPr/>
        </p:nvSpPr>
        <p:spPr>
          <a:xfrm>
            <a:off x="-324544" y="188640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ZA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1 Administration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386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60886-6BE6-4B1A-A69A-2A601E4F2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0528" y="-24422"/>
            <a:ext cx="7886700" cy="930276"/>
          </a:xfrm>
        </p:spPr>
        <p:txBody>
          <a:bodyPr/>
          <a:lstStyle/>
          <a:p>
            <a:r>
              <a:rPr lang="en-ZA" sz="3600" dirty="0"/>
              <a:t>Programme 2 : National Health </a:t>
            </a:r>
            <a:br>
              <a:rPr lang="en-ZA" sz="3600" dirty="0"/>
            </a:br>
            <a:r>
              <a:rPr lang="en-ZA" sz="3600" dirty="0"/>
              <a:t>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97933-DAE9-4AA7-861A-BC74E6E4E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ZA" sz="2800" dirty="0"/>
              <a:t>The purpose of </a:t>
            </a:r>
            <a:r>
              <a:rPr lang="en-GB" sz="2800" dirty="0"/>
              <a:t>National Health Insurance Programme is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improve access to quality health services</a:t>
            </a:r>
            <a:r>
              <a:rPr lang="en-GB" sz="2800" dirty="0"/>
              <a:t> through the development and implementation of policies to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achieve universal health coverage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dirty="0"/>
              <a:t>and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GB" sz="2800" b="1" dirty="0">
                <a:solidFill>
                  <a:schemeClr val="accent3">
                    <a:lumMod val="50000"/>
                  </a:schemeClr>
                </a:solidFill>
              </a:rPr>
              <a:t>health financing reform</a:t>
            </a:r>
            <a:endParaRPr lang="en-ZA" sz="2800" dirty="0"/>
          </a:p>
          <a:p>
            <a:pPr marL="0" indent="0" algn="ctr">
              <a:buNone/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86101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298AAE-E9C8-41B1-85D9-BB0A857C6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708435"/>
              </p:ext>
            </p:extLst>
          </p:nvPr>
        </p:nvGraphicFramePr>
        <p:xfrm>
          <a:off x="251520" y="1124744"/>
          <a:ext cx="8712971" cy="56627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18129">
                  <a:extLst>
                    <a:ext uri="{9D8B030D-6E8A-4147-A177-3AD203B41FA5}">
                      <a16:colId xmlns:a16="http://schemas.microsoft.com/office/drawing/2014/main" val="227094058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699228783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129905075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451099684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236168387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1355610197"/>
                    </a:ext>
                  </a:extLst>
                </a:gridCol>
                <a:gridCol w="1265807">
                  <a:extLst>
                    <a:ext uri="{9D8B030D-6E8A-4147-A177-3AD203B41FA5}">
                      <a16:colId xmlns:a16="http://schemas.microsoft.com/office/drawing/2014/main" val="3030224932"/>
                    </a:ext>
                  </a:extLst>
                </a:gridCol>
              </a:tblGrid>
              <a:tr h="5191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Outcome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Arial Nova" panose="020B0504020202020204" pitchFamily="34" charset="0"/>
                        </a:rPr>
                        <a:t>Output Indicator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Estimated Performance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2021/22</a:t>
                      </a:r>
                      <a:endParaRPr lang="en-US" sz="110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 Nova" panose="020B0504020202020204" pitchFamily="34" charset="0"/>
                        </a:rPr>
                        <a:t>MTEF Targets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251596"/>
                  </a:ext>
                </a:extLst>
              </a:tr>
              <a:tr h="49555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kern="1200" dirty="0">
                          <a:solidFill>
                            <a:schemeClr val="lt1"/>
                          </a:solidFill>
                          <a:effectLst/>
                          <a:latin typeface="Arial Nova" panose="020B0504020202020204" pitchFamily="34" charset="0"/>
                          <a:cs typeface="Times New Roman" panose="02020603050405020304" pitchFamily="18" charset="0"/>
                        </a:rPr>
                        <a:t>Annual Target 2022/23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2023/24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0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2024/2025</a:t>
                      </a:r>
                      <a:endParaRPr lang="en-US" sz="11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39B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272784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Package of services available to the population is expanded on the basis of cost-effectiveness and equity 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NHI Fund purchasing Health Services by 2024/25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NHI Fund purchasing health services by 2024/25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Portfolio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Committee and NCOP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public hearings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on the NHI Bill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 Parliament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attended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Portfolio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Committee and NCOP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public hearings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on the NHI Bill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in Parliament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attended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NHI Bill</a:t>
                      </a:r>
                      <a:b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serving at the National Assembly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8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NHI Branch in NDOH purchasing PHC benefits in proof-of-concept CUPS by 2024/25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8857576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Package of services available to the population is expanded on the basis of cost-effectiveness and equity 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Expand the access to chronic medication for stable patients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patients registered on the central chronic medication dispensing and distribution (CCMDD) </a:t>
                      </a: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programme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4.8million registered patients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5.5million registered patients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 million registered patients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6.5million registered patients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677233"/>
                  </a:ext>
                </a:extLst>
              </a:tr>
              <a:tr h="111516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Package of services available to the population is expanded on the basis of cost-effectiveness and equity 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Number of human resources available to support the NHI implementation increased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Percentage of funded posts in the NHI organogram filled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Not Applicable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70% of funded posts in the NHI organogram filled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90% of funded posts in the NHI organogram filled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90% of funded posts in the NHI organogram filled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36030"/>
                  </a:ext>
                </a:extLst>
              </a:tr>
              <a:tr h="120889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Resources are available to managers and frontline providers, with flexibility to manage it according to their local needs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Health facilities reporting stock availability at national surveillance centre  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Total number of health facilities reporting stock availability at national surveillance </a:t>
                      </a:r>
                      <a:r>
                        <a:rPr lang="en-US" sz="900" dirty="0" err="1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centre</a:t>
                      </a: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  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3830 Health facilities</a:t>
                      </a:r>
                      <a:endParaRPr lang="en-US" sz="105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3850 Health facilities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3860 Health facilities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900" dirty="0">
                          <a:effectLst/>
                          <a:latin typeface="Arial Nova" panose="020B0504020202020204" pitchFamily="34" charset="0"/>
                          <a:ea typeface="+mn-ea"/>
                          <a:cs typeface="Times New Roman" panose="02020603050405020304" pitchFamily="18" charset="0"/>
                        </a:rPr>
                        <a:t>3870 Health facilities</a:t>
                      </a:r>
                      <a:endParaRPr lang="en-US" sz="1050" dirty="0">
                        <a:effectLst/>
                        <a:latin typeface="Arial Nova" panose="020B0504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983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6AD525-3603-4E08-AFBB-44D1659EC1DB}"/>
              </a:ext>
            </a:extLst>
          </p:cNvPr>
          <p:cNvSpPr txBox="1"/>
          <p:nvPr/>
        </p:nvSpPr>
        <p:spPr>
          <a:xfrm>
            <a:off x="-324544" y="188640"/>
            <a:ext cx="69931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2: National Health Insurance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13991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NDeIVz0RoyyGqFVhYARY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ustom Design">
  <a:themeElements>
    <a:clrScheme name="Custom 3">
      <a:dk1>
        <a:sysClr val="windowText" lastClr="000000"/>
      </a:dk1>
      <a:lt1>
        <a:sysClr val="window" lastClr="FFFFFF"/>
      </a:lt1>
      <a:dk2>
        <a:srgbClr val="005D28"/>
      </a:dk2>
      <a:lt2>
        <a:srgbClr val="7F7F7F"/>
      </a:lt2>
      <a:accent1>
        <a:srgbClr val="005D28"/>
      </a:accent1>
      <a:accent2>
        <a:srgbClr val="39931D"/>
      </a:accent2>
      <a:accent3>
        <a:srgbClr val="9BBB59"/>
      </a:accent3>
      <a:accent4>
        <a:srgbClr val="FFC000"/>
      </a:accent4>
      <a:accent5>
        <a:srgbClr val="81875A"/>
      </a:accent5>
      <a:accent6>
        <a:srgbClr val="FFFF00"/>
      </a:accent6>
      <a:hlink>
        <a:srgbClr val="0000FF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4733</Words>
  <Application>Microsoft Office PowerPoint</Application>
  <PresentationFormat>On-screen Show (4:3)</PresentationFormat>
  <Paragraphs>644</Paragraphs>
  <Slides>47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65" baseType="lpstr">
      <vt:lpstr>Arial</vt:lpstr>
      <vt:lpstr>Arial Black</vt:lpstr>
      <vt:lpstr>Arial Narrow</vt:lpstr>
      <vt:lpstr>Arial Nova</vt:lpstr>
      <vt:lpstr>Calibri</vt:lpstr>
      <vt:lpstr>Century Gothic</vt:lpstr>
      <vt:lpstr>Courier New</vt:lpstr>
      <vt:lpstr>Times New Roman</vt:lpstr>
      <vt:lpstr>Verdana</vt:lpstr>
      <vt:lpstr>Wingdings</vt:lpstr>
      <vt:lpstr>Office Theme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think-cell Slide</vt:lpstr>
      <vt:lpstr>PowerPoint Presentation</vt:lpstr>
      <vt:lpstr>Basis and Context of the National DoH Strategic Plan and APP</vt:lpstr>
      <vt:lpstr>Basis and Context of the National DoH Strategic Plan and APP</vt:lpstr>
      <vt:lpstr>Annual Performance Plan 2022/23</vt:lpstr>
      <vt:lpstr>PROGRAMME 1 - ADMINISTRATION</vt:lpstr>
      <vt:lpstr>PowerPoint Presentation</vt:lpstr>
      <vt:lpstr>PowerPoint Presentation</vt:lpstr>
      <vt:lpstr>Programme 2 : National Health  Insurance</vt:lpstr>
      <vt:lpstr>PowerPoint Presentation</vt:lpstr>
      <vt:lpstr>Programme 3: Communicable and Non Communicable Diseases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Programme 4 : Primary Health Care</vt:lpstr>
      <vt:lpstr>PowerPoint Presentation</vt:lpstr>
      <vt:lpstr>PowerPoint Presentation</vt:lpstr>
      <vt:lpstr>PowerPoint Presentation</vt:lpstr>
      <vt:lpstr>PowerPoint Presentation</vt:lpstr>
      <vt:lpstr>Programme 5 : Hospital Systems </vt:lpstr>
      <vt:lpstr>PowerPoint Presentation</vt:lpstr>
      <vt:lpstr>PowerPoint Presentation</vt:lpstr>
      <vt:lpstr>Programme 6: Health System Governance and  Human Resources </vt:lpstr>
      <vt:lpstr>PowerPoint Presentation</vt:lpstr>
      <vt:lpstr>PowerPoint Presentation</vt:lpstr>
      <vt:lpstr>PowerPoint Presentation</vt:lpstr>
      <vt:lpstr>PowerPoint Presentation</vt:lpstr>
      <vt:lpstr>31 </vt:lpstr>
      <vt:lpstr>32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Schmim</dc:creator>
  <cp:lastModifiedBy>Vuyokazi Majalamba</cp:lastModifiedBy>
  <cp:revision>958</cp:revision>
  <cp:lastPrinted>2019-12-04T07:05:46Z</cp:lastPrinted>
  <dcterms:created xsi:type="dcterms:W3CDTF">2013-10-17T06:13:57Z</dcterms:created>
  <dcterms:modified xsi:type="dcterms:W3CDTF">2022-04-21T10:22:37Z</dcterms:modified>
</cp:coreProperties>
</file>