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4"/>
  </p:notesMasterIdLst>
  <p:handoutMasterIdLst>
    <p:handoutMasterId r:id="rId35"/>
  </p:handoutMasterIdLst>
  <p:sldIdLst>
    <p:sldId id="256" r:id="rId2"/>
    <p:sldId id="630" r:id="rId3"/>
    <p:sldId id="664" r:id="rId4"/>
    <p:sldId id="666" r:id="rId5"/>
    <p:sldId id="687" r:id="rId6"/>
    <p:sldId id="736" r:id="rId7"/>
    <p:sldId id="680" r:id="rId8"/>
    <p:sldId id="737" r:id="rId9"/>
    <p:sldId id="738" r:id="rId10"/>
    <p:sldId id="739" r:id="rId11"/>
    <p:sldId id="740" r:id="rId12"/>
    <p:sldId id="741" r:id="rId13"/>
    <p:sldId id="682" r:id="rId14"/>
    <p:sldId id="734" r:id="rId15"/>
    <p:sldId id="684" r:id="rId16"/>
    <p:sldId id="733" r:id="rId17"/>
    <p:sldId id="631" r:id="rId18"/>
    <p:sldId id="724" r:id="rId19"/>
    <p:sldId id="730" r:id="rId20"/>
    <p:sldId id="731" r:id="rId21"/>
    <p:sldId id="652" r:id="rId22"/>
    <p:sldId id="735" r:id="rId23"/>
    <p:sldId id="722" r:id="rId24"/>
    <p:sldId id="653" r:id="rId25"/>
    <p:sldId id="646" r:id="rId26"/>
    <p:sldId id="732" r:id="rId27"/>
    <p:sldId id="647" r:id="rId28"/>
    <p:sldId id="650" r:id="rId29"/>
    <p:sldId id="723" r:id="rId30"/>
    <p:sldId id="689" r:id="rId31"/>
    <p:sldId id="726" r:id="rId32"/>
    <p:sldId id="701"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88545" autoAdjust="0"/>
  </p:normalViewPr>
  <p:slideViewPr>
    <p:cSldViewPr snapToGrid="0">
      <p:cViewPr>
        <p:scale>
          <a:sx n="80" d="100"/>
          <a:sy n="80" d="100"/>
        </p:scale>
        <p:origin x="9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handoutMaster" Target="handoutMasters/handoutMaster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6CC066-A54D-BABF-05AD-06674303727E}"/>
              </a:ext>
            </a:extLst>
          </p:cNvPr>
          <p:cNvSpPr>
            <a:spLocks noGrp="1"/>
          </p:cNvSpPr>
          <p:nvPr>
            <p:ph type="hdr" sz="quarter"/>
          </p:nvPr>
        </p:nvSpPr>
        <p:spPr>
          <a:xfrm>
            <a:off x="0" y="0"/>
            <a:ext cx="3038475" cy="465138"/>
          </a:xfrm>
          <a:prstGeom prst="rect">
            <a:avLst/>
          </a:prstGeom>
        </p:spPr>
        <p:txBody>
          <a:bodyPr vert="horz"/>
          <a:lstStyle>
            <a:lvl1pPr eaLnBrk="1" fontAlgn="auto" hangingPunct="1">
              <a:spcBef>
                <a:spcPts val="0"/>
              </a:spcBef>
              <a:spcAft>
                <a:spcPts val="0"/>
              </a:spcAft>
              <a:defRPr>
                <a:latin typeface="+mn-lt"/>
                <a:cs typeface="+mn-cs"/>
              </a:defRPr>
            </a:lvl1pPr>
            <a:extLst/>
          </a:lstStyle>
          <a:p>
            <a:pPr>
              <a:defRPr/>
            </a:pPr>
            <a:endParaRPr lang="en-US"/>
          </a:p>
        </p:txBody>
      </p:sp>
      <p:sp>
        <p:nvSpPr>
          <p:cNvPr id="3" name="Rectangle 3">
            <a:extLst>
              <a:ext uri="{FF2B5EF4-FFF2-40B4-BE49-F238E27FC236}">
                <a16:creationId xmlns:a16="http://schemas.microsoft.com/office/drawing/2014/main" id="{FFF19CAB-2F4E-EFC5-95B5-EB0E2287E54C}"/>
              </a:ext>
            </a:extLst>
          </p:cNvPr>
          <p:cNvSpPr>
            <a:spLocks noGrp="1"/>
          </p:cNvSpPr>
          <p:nvPr>
            <p:ph type="dt" sz="quarter" idx="1"/>
          </p:nvPr>
        </p:nvSpPr>
        <p:spPr>
          <a:xfrm>
            <a:off x="3970338" y="0"/>
            <a:ext cx="3038475" cy="465138"/>
          </a:xfrm>
          <a:prstGeom prst="rect">
            <a:avLst/>
          </a:prstGeom>
        </p:spPr>
        <p:txBody>
          <a:bodyPr vert="horz"/>
          <a:lstStyle>
            <a:lvl1pPr eaLnBrk="1" fontAlgn="auto" hangingPunct="1">
              <a:spcBef>
                <a:spcPts val="0"/>
              </a:spcBef>
              <a:spcAft>
                <a:spcPts val="0"/>
              </a:spcAft>
              <a:defRPr>
                <a:latin typeface="+mn-lt"/>
                <a:cs typeface="+mn-cs"/>
              </a:defRPr>
            </a:lvl1pPr>
            <a:extLst/>
          </a:lstStyle>
          <a:p>
            <a:pPr>
              <a:defRPr/>
            </a:pPr>
            <a:fld id="{08F01075-D689-43E7-BEF0-CEFCB0352CF3}" type="datetimeFigureOut">
              <a:rPr lang="en-US"/>
              <a:pPr>
                <a:defRPr/>
              </a:pPr>
              <a:t>4/16/2022</a:t>
            </a:fld>
            <a:endParaRPr lang="en-US" dirty="0"/>
          </a:p>
        </p:txBody>
      </p:sp>
      <p:sp>
        <p:nvSpPr>
          <p:cNvPr id="4" name="Rectangle 4">
            <a:extLst>
              <a:ext uri="{FF2B5EF4-FFF2-40B4-BE49-F238E27FC236}">
                <a16:creationId xmlns:a16="http://schemas.microsoft.com/office/drawing/2014/main" id="{66F47A5F-46F9-3981-F45D-464BE3590106}"/>
              </a:ext>
            </a:extLst>
          </p:cNvPr>
          <p:cNvSpPr>
            <a:spLocks noGrp="1"/>
          </p:cNvSpPr>
          <p:nvPr>
            <p:ph type="ftr" sz="quarter" idx="2"/>
          </p:nvPr>
        </p:nvSpPr>
        <p:spPr>
          <a:xfrm>
            <a:off x="0" y="8829675"/>
            <a:ext cx="3038475" cy="465138"/>
          </a:xfrm>
          <a:prstGeom prst="rect">
            <a:avLst/>
          </a:prstGeom>
        </p:spPr>
        <p:txBody>
          <a:bodyPr vert="horz"/>
          <a:lstStyle>
            <a:lvl1pPr eaLnBrk="1" fontAlgn="auto" hangingPunct="1">
              <a:spcBef>
                <a:spcPts val="0"/>
              </a:spcBef>
              <a:spcAft>
                <a:spcPts val="0"/>
              </a:spcAft>
              <a:defRPr>
                <a:latin typeface="+mn-lt"/>
                <a:cs typeface="+mn-cs"/>
              </a:defRPr>
            </a:lvl1pPr>
            <a:extLst/>
          </a:lstStyle>
          <a:p>
            <a:pPr>
              <a:defRPr/>
            </a:pPr>
            <a:endParaRPr lang="en-US"/>
          </a:p>
        </p:txBody>
      </p:sp>
      <p:sp>
        <p:nvSpPr>
          <p:cNvPr id="5" name="Rectangle 5">
            <a:extLst>
              <a:ext uri="{FF2B5EF4-FFF2-40B4-BE49-F238E27FC236}">
                <a16:creationId xmlns:a16="http://schemas.microsoft.com/office/drawing/2014/main" id="{001567D8-CA57-F502-7F54-8C870F5875C9}"/>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9D6798A-EA73-484A-8C5B-AB437344C9C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90B674E-6799-3948-AF35-C3D4EABA5C68}"/>
              </a:ext>
            </a:extLst>
          </p:cNvPr>
          <p:cNvSpPr>
            <a:spLocks noGrp="1"/>
          </p:cNvSpPr>
          <p:nvPr>
            <p:ph type="hdr" sz="quarter"/>
          </p:nvPr>
        </p:nvSpPr>
        <p:spPr>
          <a:xfrm>
            <a:off x="0" y="0"/>
            <a:ext cx="3038475" cy="465138"/>
          </a:xfrm>
          <a:prstGeom prst="rect">
            <a:avLst/>
          </a:prstGeom>
        </p:spPr>
        <p:txBody>
          <a:bodyPr vert="horz"/>
          <a:lstStyle>
            <a:lvl1pPr eaLnBrk="1" fontAlgn="auto" hangingPunct="1">
              <a:spcBef>
                <a:spcPts val="0"/>
              </a:spcBef>
              <a:spcAft>
                <a:spcPts val="0"/>
              </a:spcAft>
              <a:defRPr>
                <a:latin typeface="+mn-lt"/>
                <a:cs typeface="+mn-cs"/>
              </a:defRPr>
            </a:lvl1pPr>
            <a:extLst/>
          </a:lstStyle>
          <a:p>
            <a:pPr>
              <a:defRPr/>
            </a:pPr>
            <a:endParaRPr lang="en-US"/>
          </a:p>
        </p:txBody>
      </p:sp>
      <p:sp>
        <p:nvSpPr>
          <p:cNvPr id="3" name="Rectangle 3">
            <a:extLst>
              <a:ext uri="{FF2B5EF4-FFF2-40B4-BE49-F238E27FC236}">
                <a16:creationId xmlns:a16="http://schemas.microsoft.com/office/drawing/2014/main" id="{E8B69C39-E2E1-EF10-0E52-5A2B2DE6E872}"/>
              </a:ext>
            </a:extLst>
          </p:cNvPr>
          <p:cNvSpPr>
            <a:spLocks noGrp="1"/>
          </p:cNvSpPr>
          <p:nvPr>
            <p:ph type="dt" idx="1"/>
          </p:nvPr>
        </p:nvSpPr>
        <p:spPr>
          <a:xfrm>
            <a:off x="3970338" y="0"/>
            <a:ext cx="3038475" cy="465138"/>
          </a:xfrm>
          <a:prstGeom prst="rect">
            <a:avLst/>
          </a:prstGeom>
        </p:spPr>
        <p:txBody>
          <a:bodyPr vert="horz"/>
          <a:lstStyle>
            <a:lvl1pPr eaLnBrk="1" fontAlgn="auto" hangingPunct="1">
              <a:spcBef>
                <a:spcPts val="0"/>
              </a:spcBef>
              <a:spcAft>
                <a:spcPts val="0"/>
              </a:spcAft>
              <a:defRPr>
                <a:latin typeface="+mn-lt"/>
                <a:cs typeface="+mn-cs"/>
              </a:defRPr>
            </a:lvl1pPr>
            <a:extLst/>
          </a:lstStyle>
          <a:p>
            <a:pPr>
              <a:defRPr/>
            </a:pPr>
            <a:fld id="{B557C207-6BCB-49E9-AD21-E2CEA833AE2E}" type="datetimeFigureOut">
              <a:rPr lang="en-US"/>
              <a:pPr>
                <a:defRPr/>
              </a:pPr>
              <a:t>4/16/2022</a:t>
            </a:fld>
            <a:endParaRPr lang="en-US" dirty="0"/>
          </a:p>
        </p:txBody>
      </p:sp>
      <p:sp>
        <p:nvSpPr>
          <p:cNvPr id="4" name="Rectangle 4">
            <a:extLst>
              <a:ext uri="{FF2B5EF4-FFF2-40B4-BE49-F238E27FC236}">
                <a16:creationId xmlns:a16="http://schemas.microsoft.com/office/drawing/2014/main" id="{0D426A0B-3E57-871D-91A6-5FDBD4EE67FF}"/>
              </a:ext>
            </a:extLst>
          </p:cNvPr>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anchor="ctr"/>
          <a:lstStyle/>
          <a:p>
            <a:pPr lvl="0"/>
            <a:endParaRPr lang="en-US" noProof="0" dirty="0"/>
          </a:p>
        </p:txBody>
      </p:sp>
      <p:sp>
        <p:nvSpPr>
          <p:cNvPr id="5" name="Rectangle 5">
            <a:extLst>
              <a:ext uri="{FF2B5EF4-FFF2-40B4-BE49-F238E27FC236}">
                <a16:creationId xmlns:a16="http://schemas.microsoft.com/office/drawing/2014/main" id="{94D652E8-FB16-EF67-1B6F-A8797E6BAF87}"/>
              </a:ext>
            </a:extLst>
          </p:cNvPr>
          <p:cNvSpPr>
            <a:spLocks noGrp="1"/>
          </p:cNvSpPr>
          <p:nvPr>
            <p:ph type="body" sz="quarter" idx="3"/>
          </p:nvPr>
        </p:nvSpPr>
        <p:spPr>
          <a:xfrm>
            <a:off x="701675" y="4416425"/>
            <a:ext cx="5608638" cy="4183063"/>
          </a:xfrm>
          <a:prstGeom prst="rect">
            <a:avLst/>
          </a:prstGeom>
        </p:spPr>
        <p:txBody>
          <a:bodyPr vert="horz">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Rectangle 6">
            <a:extLst>
              <a:ext uri="{FF2B5EF4-FFF2-40B4-BE49-F238E27FC236}">
                <a16:creationId xmlns:a16="http://schemas.microsoft.com/office/drawing/2014/main" id="{5AF98859-19AA-D8EB-09D1-5A0FC54FC9B0}"/>
              </a:ext>
            </a:extLst>
          </p:cNvPr>
          <p:cNvSpPr>
            <a:spLocks noGrp="1"/>
          </p:cNvSpPr>
          <p:nvPr>
            <p:ph type="ftr" sz="quarter" idx="4"/>
          </p:nvPr>
        </p:nvSpPr>
        <p:spPr>
          <a:xfrm>
            <a:off x="0" y="8829675"/>
            <a:ext cx="3038475" cy="465138"/>
          </a:xfrm>
          <a:prstGeom prst="rect">
            <a:avLst/>
          </a:prstGeom>
        </p:spPr>
        <p:txBody>
          <a:bodyPr vert="horz"/>
          <a:lstStyle>
            <a:lvl1pPr eaLnBrk="1" fontAlgn="auto" hangingPunct="1">
              <a:spcBef>
                <a:spcPts val="0"/>
              </a:spcBef>
              <a:spcAft>
                <a:spcPts val="0"/>
              </a:spcAft>
              <a:defRPr>
                <a:latin typeface="+mn-lt"/>
                <a:cs typeface="+mn-cs"/>
              </a:defRPr>
            </a:lvl1pPr>
            <a:extLst/>
          </a:lstStyle>
          <a:p>
            <a:pPr>
              <a:defRPr/>
            </a:pPr>
            <a:endParaRPr lang="en-US"/>
          </a:p>
        </p:txBody>
      </p:sp>
      <p:sp>
        <p:nvSpPr>
          <p:cNvPr id="7" name="Rectangle 7">
            <a:extLst>
              <a:ext uri="{FF2B5EF4-FFF2-40B4-BE49-F238E27FC236}">
                <a16:creationId xmlns:a16="http://schemas.microsoft.com/office/drawing/2014/main" id="{F4CAE56A-87B2-25EA-F55A-2C03D572DF6A}"/>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356006F-3510-4A48-954B-9560B8F63A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93B9C45-B8E5-2415-3990-DBDD30F00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a:extLst>
              <a:ext uri="{FF2B5EF4-FFF2-40B4-BE49-F238E27FC236}">
                <a16:creationId xmlns:a16="http://schemas.microsoft.com/office/drawing/2014/main" id="{2C10EC8F-6F8C-35FC-77E6-3BC588F4F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a:p>
        </p:txBody>
      </p:sp>
      <p:sp>
        <p:nvSpPr>
          <p:cNvPr id="10244" name="Rectangle 4">
            <a:extLst>
              <a:ext uri="{FF2B5EF4-FFF2-40B4-BE49-F238E27FC236}">
                <a16:creationId xmlns:a16="http://schemas.microsoft.com/office/drawing/2014/main" id="{F51C837E-D574-B508-6745-6544DCB8E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B3ED58-7EA4-491F-88EC-E8BC0E908004}"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CFE2D29-8B87-204C-B8D8-D85F9374EF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657B1DC-1E91-8BB6-83EE-9844A354CE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3860B7A1-B642-6438-0951-0388CCFAD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428D60-2EFE-4828-959C-5904F44BA3B4}"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3F6D55F-D8CB-7E40-3B88-F730C67DAC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636BB1F-3C57-04A4-C8DB-75FF3D6669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677AF7DB-1D6C-39E9-DD61-D5ADF76C67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5010347-D6E7-4C66-9AE4-FEEA4DFBFAF0}"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35E0323-573B-04E0-F057-E0C75CAF7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5F703C9-72CF-C7B5-7FC2-5F9B71304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EFC8032C-ED14-842A-6C74-60643CD99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697F52-04F2-47B0-937D-B43C6C0C5A1D}"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DD30E40-4342-F3EC-FD37-2DF64B0E6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C5E0175-D5FF-5376-3520-F8CE55E3F5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9406EC3B-4862-F1A1-28A1-34624DC2D7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9F4910C-959B-48A9-BDBF-3FF282ECC02B}" type="slidenum">
              <a:rPr lang="en-US" altLang="en-US"/>
              <a:pPr/>
              <a:t>24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91FD2F6-91CC-4FE7-53B9-118269789FFC}"/>
              </a:ext>
            </a:extLst>
          </p:cNvPr>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5" name="ContosoLogo.jpg">
            <a:extLst>
              <a:ext uri="{FF2B5EF4-FFF2-40B4-BE49-F238E27FC236}">
                <a16:creationId xmlns:a16="http://schemas.microsoft.com/office/drawing/2014/main" id="{7CC6A1D1-4E7F-89CA-7C00-9CCDA56170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791200"/>
            <a:ext cx="1371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a:extLst>
              <a:ext uri="{FF2B5EF4-FFF2-40B4-BE49-F238E27FC236}">
                <a16:creationId xmlns:a16="http://schemas.microsoft.com/office/drawing/2014/main" id="{4730504A-7EA4-6653-6A22-A94C152F5C13}"/>
              </a:ext>
            </a:extLst>
          </p:cNvPr>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dirty="0">
                <a:solidFill>
                  <a:schemeClr val="bg1"/>
                </a:solidFill>
              </a:rPr>
              <a:t>Strategic Plan 2012/17 and Annual Performance Plan 2012/13</a:t>
            </a:r>
          </a:p>
        </p:txBody>
      </p:sp>
      <p:sp>
        <p:nvSpPr>
          <p:cNvPr id="7" name="Rectangle 6">
            <a:extLst>
              <a:ext uri="{FF2B5EF4-FFF2-40B4-BE49-F238E27FC236}">
                <a16:creationId xmlns:a16="http://schemas.microsoft.com/office/drawing/2014/main" id="{328F9D8A-5647-C316-252A-D9BE4E8BF442}"/>
              </a:ext>
            </a:extLst>
          </p:cNvPr>
          <p:cNvSpPr/>
          <p:nvPr userDrawn="1"/>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228600" y="4706112"/>
            <a:ext cx="6934200" cy="1008888"/>
          </a:xfrm>
          <a:solidFill>
            <a:schemeClr val="bg1"/>
          </a:solidFill>
        </p:spPr>
        <p:txBody>
          <a:bodyPr>
            <a:normAutofit/>
          </a:bodyPr>
          <a:lstStyle>
            <a:lvl1pPr marL="0" indent="0" algn="l">
              <a:buNone/>
              <a:defRPr sz="1200" b="1" baseline="0">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15">
            <a:extLst>
              <a:ext uri="{FF2B5EF4-FFF2-40B4-BE49-F238E27FC236}">
                <a16:creationId xmlns:a16="http://schemas.microsoft.com/office/drawing/2014/main" id="{5813B2E7-3469-C426-5561-42F60B62BE8C}"/>
              </a:ext>
            </a:extLst>
          </p:cNvPr>
          <p:cNvSpPr>
            <a:spLocks noGrp="1"/>
          </p:cNvSpPr>
          <p:nvPr>
            <p:ph type="sldNum" sz="quarter" idx="10"/>
          </p:nvPr>
        </p:nvSpPr>
        <p:spPr>
          <a:xfrm>
            <a:off x="6477000" y="6477000"/>
            <a:ext cx="1020763" cy="304800"/>
          </a:xfrm>
        </p:spPr>
        <p:txBody>
          <a:bodyPr/>
          <a:lstStyle>
            <a:lvl1pPr>
              <a:defRPr sz="2400" smtClean="0">
                <a:solidFill>
                  <a:srgbClr val="4E8542"/>
                </a:solidFill>
              </a:defRPr>
            </a:lvl1pPr>
          </a:lstStyle>
          <a:p>
            <a:pPr>
              <a:defRPr/>
            </a:pPr>
            <a:fld id="{8A17F583-CC95-4601-AD86-E8244300F407}" type="slidenum">
              <a:rPr lang="en-US" altLang="en-US"/>
              <a:pPr>
                <a:defRPr/>
              </a:pPr>
              <a:t>‹#›</a:t>
            </a:fld>
            <a:endParaRPr lang="en-US" altLang="en-US"/>
          </a:p>
        </p:txBody>
      </p:sp>
      <p:sp>
        <p:nvSpPr>
          <p:cNvPr id="9" name="Rectangle 16">
            <a:extLst>
              <a:ext uri="{FF2B5EF4-FFF2-40B4-BE49-F238E27FC236}">
                <a16:creationId xmlns:a16="http://schemas.microsoft.com/office/drawing/2014/main" id="{EA08ED5F-C85F-DEBC-4F94-50846B127E67}"/>
              </a:ext>
            </a:extLst>
          </p:cNvPr>
          <p:cNvSpPr>
            <a:spLocks noGrp="1"/>
          </p:cNvSpPr>
          <p:nvPr>
            <p:ph type="ftr" sz="quarter" idx="11"/>
          </p:nvPr>
        </p:nvSpPr>
        <p:spPr/>
        <p:txBody>
          <a:bodyPr/>
          <a:lstStyle>
            <a:lvl1pPr>
              <a:defRPr sz="1400" b="1">
                <a:solidFill>
                  <a:schemeClr val="accent4"/>
                </a:solidFill>
              </a:defRPr>
            </a:lvl1pPr>
            <a:extLst/>
          </a:lstStyle>
          <a:p>
            <a:pPr>
              <a:defRPr/>
            </a:pPr>
            <a:endParaRPr lang="en-US"/>
          </a:p>
        </p:txBody>
      </p:sp>
      <p:sp>
        <p:nvSpPr>
          <p:cNvPr id="10" name="Date Placeholder 9">
            <a:extLst>
              <a:ext uri="{FF2B5EF4-FFF2-40B4-BE49-F238E27FC236}">
                <a16:creationId xmlns:a16="http://schemas.microsoft.com/office/drawing/2014/main" id="{85AFFD0C-3DD7-B81F-15AA-56A0559968F6}"/>
              </a:ext>
            </a:extLst>
          </p:cNvPr>
          <p:cNvSpPr>
            <a:spLocks noGrp="1"/>
          </p:cNvSpPr>
          <p:nvPr>
            <p:ph type="dt" sz="half" idx="12"/>
          </p:nvPr>
        </p:nvSpPr>
        <p:spPr>
          <a:xfrm>
            <a:off x="228600" y="6477000"/>
            <a:ext cx="1600200" cy="304800"/>
          </a:xfrm>
        </p:spPr>
        <p:txBody>
          <a:bodyPr anchor="ctr"/>
          <a:lstStyle>
            <a:lvl1pPr algn="l">
              <a:defRPr sz="1400" b="1">
                <a:solidFill>
                  <a:schemeClr val="accent4"/>
                </a:solidFill>
              </a:defRPr>
            </a:lvl1pPr>
            <a:extLst/>
          </a:lstStyle>
          <a:p>
            <a:pPr>
              <a:defRPr/>
            </a:pPr>
            <a:r>
              <a:rPr lang="en-US"/>
              <a:t>10 February 2012</a:t>
            </a:r>
            <a:endParaRPr lang="en-US" dirty="0"/>
          </a:p>
        </p:txBody>
      </p:sp>
    </p:spTree>
    <p:extLst>
      <p:ext uri="{BB962C8B-B14F-4D97-AF65-F5344CB8AC3E}">
        <p14:creationId xmlns:p14="http://schemas.microsoft.com/office/powerpoint/2010/main" val="368854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4">
            <a:extLst>
              <a:ext uri="{FF2B5EF4-FFF2-40B4-BE49-F238E27FC236}">
                <a16:creationId xmlns:a16="http://schemas.microsoft.com/office/drawing/2014/main" id="{7DEE3BA8-AB5D-9D6B-77D7-39F39BE98048}"/>
              </a:ext>
            </a:extLst>
          </p:cNvPr>
          <p:cNvSpPr>
            <a:spLocks noGrp="1"/>
          </p:cNvSpPr>
          <p:nvPr>
            <p:ph type="dt" sz="half" idx="22"/>
          </p:nvPr>
        </p:nvSpPr>
        <p:spPr/>
        <p:txBody>
          <a:bodyPr/>
          <a:lstStyle>
            <a:lvl1pPr>
              <a:defRPr/>
            </a:lvl1pPr>
          </a:lstStyle>
          <a:p>
            <a:pPr>
              <a:defRPr/>
            </a:pPr>
            <a:r>
              <a:rPr lang="en-US"/>
              <a:t>10 February 2012</a:t>
            </a:r>
            <a:endParaRPr lang="en-US" dirty="0"/>
          </a:p>
        </p:txBody>
      </p:sp>
      <p:sp>
        <p:nvSpPr>
          <p:cNvPr id="10" name="Rectangle 6">
            <a:extLst>
              <a:ext uri="{FF2B5EF4-FFF2-40B4-BE49-F238E27FC236}">
                <a16:creationId xmlns:a16="http://schemas.microsoft.com/office/drawing/2014/main" id="{5916ABC6-9EC6-2F39-9414-DC5D4663D1E3}"/>
              </a:ext>
            </a:extLst>
          </p:cNvPr>
          <p:cNvSpPr>
            <a:spLocks noGrp="1"/>
          </p:cNvSpPr>
          <p:nvPr>
            <p:ph type="sldNum" sz="quarter" idx="23"/>
          </p:nvPr>
        </p:nvSpPr>
        <p:spPr/>
        <p:txBody>
          <a:bodyPr/>
          <a:lstStyle>
            <a:lvl1pPr>
              <a:defRPr/>
            </a:lvl1pPr>
          </a:lstStyle>
          <a:p>
            <a:pPr>
              <a:defRPr/>
            </a:pPr>
            <a:fld id="{AA6721C3-1F09-4039-A0F7-013294C3821E}" type="slidenum">
              <a:rPr lang="en-US" altLang="en-US"/>
              <a:pPr>
                <a:defRPr/>
              </a:pPr>
              <a:t>‹#›</a:t>
            </a:fld>
            <a:endParaRPr lang="en-US" altLang="en-US"/>
          </a:p>
        </p:txBody>
      </p:sp>
      <p:sp>
        <p:nvSpPr>
          <p:cNvPr id="11" name="Rectangle 12">
            <a:extLst>
              <a:ext uri="{FF2B5EF4-FFF2-40B4-BE49-F238E27FC236}">
                <a16:creationId xmlns:a16="http://schemas.microsoft.com/office/drawing/2014/main" id="{1FF6595E-9CC2-6FA5-1363-D00EFA53E5AE}"/>
              </a:ext>
            </a:extLst>
          </p:cNvPr>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26083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a:extLst>
              <a:ext uri="{FF2B5EF4-FFF2-40B4-BE49-F238E27FC236}">
                <a16:creationId xmlns:a16="http://schemas.microsoft.com/office/drawing/2014/main" id="{C212FD96-FF73-0917-6F79-B187EFC27D52}"/>
              </a:ext>
            </a:extLst>
          </p:cNvPr>
          <p:cNvSpPr>
            <a:spLocks noGrp="1"/>
          </p:cNvSpPr>
          <p:nvPr>
            <p:ph type="dt" sz="half" idx="22"/>
          </p:nvPr>
        </p:nvSpPr>
        <p:spPr/>
        <p:txBody>
          <a:bodyPr/>
          <a:lstStyle>
            <a:lvl1pPr>
              <a:defRPr/>
            </a:lvl1pPr>
          </a:lstStyle>
          <a:p>
            <a:pPr>
              <a:defRPr/>
            </a:pPr>
            <a:r>
              <a:rPr lang="en-US"/>
              <a:t>10 February 2012</a:t>
            </a:r>
            <a:endParaRPr lang="en-US" dirty="0"/>
          </a:p>
        </p:txBody>
      </p:sp>
      <p:sp>
        <p:nvSpPr>
          <p:cNvPr id="12" name="Rectangle 6">
            <a:extLst>
              <a:ext uri="{FF2B5EF4-FFF2-40B4-BE49-F238E27FC236}">
                <a16:creationId xmlns:a16="http://schemas.microsoft.com/office/drawing/2014/main" id="{C8209F32-26CE-05E9-33B1-4BE4BDE0AAD7}"/>
              </a:ext>
            </a:extLst>
          </p:cNvPr>
          <p:cNvSpPr>
            <a:spLocks noGrp="1"/>
          </p:cNvSpPr>
          <p:nvPr>
            <p:ph type="sldNum" sz="quarter" idx="23"/>
          </p:nvPr>
        </p:nvSpPr>
        <p:spPr/>
        <p:txBody>
          <a:bodyPr/>
          <a:lstStyle>
            <a:lvl1pPr>
              <a:defRPr/>
            </a:lvl1pPr>
          </a:lstStyle>
          <a:p>
            <a:pPr>
              <a:defRPr/>
            </a:pPr>
            <a:fld id="{69FE9869-E79F-42C7-AA40-D06AB82AB578}" type="slidenum">
              <a:rPr lang="en-US" altLang="en-US"/>
              <a:pPr>
                <a:defRPr/>
              </a:pPr>
              <a:t>‹#›</a:t>
            </a:fld>
            <a:endParaRPr lang="en-US" altLang="en-US"/>
          </a:p>
        </p:txBody>
      </p:sp>
      <p:sp>
        <p:nvSpPr>
          <p:cNvPr id="13" name="Rectangle 12">
            <a:extLst>
              <a:ext uri="{FF2B5EF4-FFF2-40B4-BE49-F238E27FC236}">
                <a16:creationId xmlns:a16="http://schemas.microsoft.com/office/drawing/2014/main" id="{485D395C-AD64-5E44-80E5-08865CFB0F48}"/>
              </a:ext>
            </a:extLst>
          </p:cNvPr>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173371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a:extLst>
              <a:ext uri="{FF2B5EF4-FFF2-40B4-BE49-F238E27FC236}">
                <a16:creationId xmlns:a16="http://schemas.microsoft.com/office/drawing/2014/main" id="{CADAAFE1-423C-5A3B-A68B-5191B061C6B3}"/>
              </a:ext>
            </a:extLst>
          </p:cNvPr>
          <p:cNvSpPr>
            <a:spLocks noGrp="1"/>
          </p:cNvSpPr>
          <p:nvPr>
            <p:ph type="dt" sz="half" idx="21"/>
          </p:nvPr>
        </p:nvSpPr>
        <p:spPr/>
        <p:txBody>
          <a:bodyPr/>
          <a:lstStyle>
            <a:lvl1pPr>
              <a:defRPr/>
            </a:lvl1pPr>
          </a:lstStyle>
          <a:p>
            <a:pPr>
              <a:defRPr/>
            </a:pPr>
            <a:r>
              <a:rPr lang="en-US"/>
              <a:t>10 February 2012</a:t>
            </a:r>
            <a:endParaRPr lang="en-US" dirty="0"/>
          </a:p>
        </p:txBody>
      </p:sp>
      <p:sp>
        <p:nvSpPr>
          <p:cNvPr id="16" name="Rectangle 6">
            <a:extLst>
              <a:ext uri="{FF2B5EF4-FFF2-40B4-BE49-F238E27FC236}">
                <a16:creationId xmlns:a16="http://schemas.microsoft.com/office/drawing/2014/main" id="{9AF55B8B-26E5-90A5-BDC3-6FA8F99B34F2}"/>
              </a:ext>
            </a:extLst>
          </p:cNvPr>
          <p:cNvSpPr>
            <a:spLocks noGrp="1"/>
          </p:cNvSpPr>
          <p:nvPr>
            <p:ph type="sldNum" sz="quarter" idx="22"/>
          </p:nvPr>
        </p:nvSpPr>
        <p:spPr/>
        <p:txBody>
          <a:bodyPr/>
          <a:lstStyle>
            <a:lvl1pPr>
              <a:defRPr/>
            </a:lvl1pPr>
          </a:lstStyle>
          <a:p>
            <a:pPr>
              <a:defRPr/>
            </a:pPr>
            <a:fld id="{A77BD8C5-78AE-4E91-A980-2F9DB04191C5}" type="slidenum">
              <a:rPr lang="en-US" altLang="en-US"/>
              <a:pPr>
                <a:defRPr/>
              </a:pPr>
              <a:t>‹#›</a:t>
            </a:fld>
            <a:endParaRPr lang="en-US" altLang="en-US"/>
          </a:p>
        </p:txBody>
      </p:sp>
      <p:sp>
        <p:nvSpPr>
          <p:cNvPr id="17" name="Rectangle 12">
            <a:extLst>
              <a:ext uri="{FF2B5EF4-FFF2-40B4-BE49-F238E27FC236}">
                <a16:creationId xmlns:a16="http://schemas.microsoft.com/office/drawing/2014/main" id="{25A0E43B-692E-AAFD-357D-3040ADA7979E}"/>
              </a:ext>
            </a:extLst>
          </p:cNvPr>
          <p:cNvSpPr>
            <a:spLocks noGrp="1"/>
          </p:cNvSpPr>
          <p:nvPr>
            <p:ph type="ftr" sz="quarter" idx="23"/>
          </p:nvPr>
        </p:nvSpPr>
        <p:spPr/>
        <p:txBody>
          <a:bodyPr/>
          <a:lstStyle>
            <a:lvl1pPr>
              <a:defRPr/>
            </a:lvl1pPr>
          </a:lstStyle>
          <a:p>
            <a:pPr>
              <a:defRPr/>
            </a:pPr>
            <a:endParaRPr lang="en-US"/>
          </a:p>
        </p:txBody>
      </p:sp>
    </p:spTree>
    <p:extLst>
      <p:ext uri="{BB962C8B-B14F-4D97-AF65-F5344CB8AC3E}">
        <p14:creationId xmlns:p14="http://schemas.microsoft.com/office/powerpoint/2010/main" val="132189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1" name="Rectangle 11"/>
          <p:cNvSpPr>
            <a:spLocks noGrp="1"/>
          </p:cNvSpPr>
          <p:nvPr>
            <p:ph sz="quarter" idx="15"/>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4">
            <a:extLst>
              <a:ext uri="{FF2B5EF4-FFF2-40B4-BE49-F238E27FC236}">
                <a16:creationId xmlns:a16="http://schemas.microsoft.com/office/drawing/2014/main" id="{BB6AC6E3-343A-D7C0-23BA-D78B1350FF97}"/>
              </a:ext>
            </a:extLst>
          </p:cNvPr>
          <p:cNvSpPr>
            <a:spLocks noGrp="1"/>
          </p:cNvSpPr>
          <p:nvPr>
            <p:ph type="dt" sz="half" idx="21"/>
          </p:nvPr>
        </p:nvSpPr>
        <p:spPr/>
        <p:txBody>
          <a:bodyPr/>
          <a:lstStyle>
            <a:lvl1pPr>
              <a:defRPr/>
            </a:lvl1pPr>
          </a:lstStyle>
          <a:p>
            <a:pPr>
              <a:defRPr/>
            </a:pPr>
            <a:r>
              <a:rPr lang="en-US"/>
              <a:t>10 February 2012</a:t>
            </a:r>
            <a:endParaRPr lang="en-US" dirty="0"/>
          </a:p>
        </p:txBody>
      </p:sp>
      <p:sp>
        <p:nvSpPr>
          <p:cNvPr id="12" name="Rectangle 6">
            <a:extLst>
              <a:ext uri="{FF2B5EF4-FFF2-40B4-BE49-F238E27FC236}">
                <a16:creationId xmlns:a16="http://schemas.microsoft.com/office/drawing/2014/main" id="{3C36122A-48A1-4E5D-8923-DC65C50940DA}"/>
              </a:ext>
            </a:extLst>
          </p:cNvPr>
          <p:cNvSpPr>
            <a:spLocks noGrp="1"/>
          </p:cNvSpPr>
          <p:nvPr>
            <p:ph type="sldNum" sz="quarter" idx="22"/>
          </p:nvPr>
        </p:nvSpPr>
        <p:spPr/>
        <p:txBody>
          <a:bodyPr/>
          <a:lstStyle>
            <a:lvl1pPr>
              <a:defRPr/>
            </a:lvl1pPr>
          </a:lstStyle>
          <a:p>
            <a:pPr>
              <a:defRPr/>
            </a:pPr>
            <a:fld id="{7D3C4707-CEAA-4DAF-A781-E4F9B1073690}" type="slidenum">
              <a:rPr lang="en-US" altLang="en-US"/>
              <a:pPr>
                <a:defRPr/>
              </a:pPr>
              <a:t>‹#›</a:t>
            </a:fld>
            <a:endParaRPr lang="en-US" altLang="en-US"/>
          </a:p>
        </p:txBody>
      </p:sp>
      <p:sp>
        <p:nvSpPr>
          <p:cNvPr id="17" name="Rectangle 12">
            <a:extLst>
              <a:ext uri="{FF2B5EF4-FFF2-40B4-BE49-F238E27FC236}">
                <a16:creationId xmlns:a16="http://schemas.microsoft.com/office/drawing/2014/main" id="{E826E462-D64A-B1B6-D7B0-A1C4AF6877BA}"/>
              </a:ext>
            </a:extLst>
          </p:cNvPr>
          <p:cNvSpPr>
            <a:spLocks noGrp="1"/>
          </p:cNvSpPr>
          <p:nvPr>
            <p:ph type="ftr" sz="quarter" idx="23"/>
          </p:nvPr>
        </p:nvSpPr>
        <p:spPr/>
        <p:txBody>
          <a:bodyPr/>
          <a:lstStyle>
            <a:lvl1pPr>
              <a:defRPr/>
            </a:lvl1pPr>
          </a:lstStyle>
          <a:p>
            <a:pPr>
              <a:defRPr/>
            </a:pPr>
            <a:endParaRPr lang="en-US"/>
          </a:p>
        </p:txBody>
      </p:sp>
    </p:spTree>
    <p:extLst>
      <p:ext uri="{BB962C8B-B14F-4D97-AF65-F5344CB8AC3E}">
        <p14:creationId xmlns:p14="http://schemas.microsoft.com/office/powerpoint/2010/main" val="77379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4">
            <a:extLst>
              <a:ext uri="{FF2B5EF4-FFF2-40B4-BE49-F238E27FC236}">
                <a16:creationId xmlns:a16="http://schemas.microsoft.com/office/drawing/2014/main" id="{AB506B23-4E43-0354-7562-7C7AB2088810}"/>
              </a:ext>
            </a:extLst>
          </p:cNvPr>
          <p:cNvSpPr>
            <a:spLocks noGrp="1"/>
          </p:cNvSpPr>
          <p:nvPr>
            <p:ph type="dt" sz="half" idx="23"/>
          </p:nvPr>
        </p:nvSpPr>
        <p:spPr/>
        <p:txBody>
          <a:bodyPr/>
          <a:lstStyle>
            <a:lvl1pPr>
              <a:defRPr/>
            </a:lvl1pPr>
          </a:lstStyle>
          <a:p>
            <a:pPr>
              <a:defRPr/>
            </a:pPr>
            <a:r>
              <a:rPr lang="en-US"/>
              <a:t>10 February 2012</a:t>
            </a:r>
            <a:endParaRPr lang="en-US" dirty="0"/>
          </a:p>
        </p:txBody>
      </p:sp>
      <p:sp>
        <p:nvSpPr>
          <p:cNvPr id="14" name="Rectangle 6">
            <a:extLst>
              <a:ext uri="{FF2B5EF4-FFF2-40B4-BE49-F238E27FC236}">
                <a16:creationId xmlns:a16="http://schemas.microsoft.com/office/drawing/2014/main" id="{0F51D4E7-232D-9FCD-32F3-81803FEBDA6D}"/>
              </a:ext>
            </a:extLst>
          </p:cNvPr>
          <p:cNvSpPr>
            <a:spLocks noGrp="1"/>
          </p:cNvSpPr>
          <p:nvPr>
            <p:ph type="sldNum" sz="quarter" idx="24"/>
          </p:nvPr>
        </p:nvSpPr>
        <p:spPr/>
        <p:txBody>
          <a:bodyPr/>
          <a:lstStyle>
            <a:lvl1pPr>
              <a:defRPr/>
            </a:lvl1pPr>
          </a:lstStyle>
          <a:p>
            <a:pPr>
              <a:defRPr/>
            </a:pPr>
            <a:fld id="{FD590BDE-2B6B-4359-B381-AC73BC98F13E}" type="slidenum">
              <a:rPr lang="en-US" altLang="en-US"/>
              <a:pPr>
                <a:defRPr/>
              </a:pPr>
              <a:t>‹#›</a:t>
            </a:fld>
            <a:endParaRPr lang="en-US" altLang="en-US"/>
          </a:p>
        </p:txBody>
      </p:sp>
      <p:sp>
        <p:nvSpPr>
          <p:cNvPr id="15" name="Rectangle 12">
            <a:extLst>
              <a:ext uri="{FF2B5EF4-FFF2-40B4-BE49-F238E27FC236}">
                <a16:creationId xmlns:a16="http://schemas.microsoft.com/office/drawing/2014/main" id="{AEFE359E-16A4-18B9-3349-A9AF7F4C33E4}"/>
              </a:ext>
            </a:extLst>
          </p:cNvPr>
          <p:cNvSpPr>
            <a:spLocks noGrp="1"/>
          </p:cNvSpPr>
          <p:nvPr>
            <p:ph type="ftr" sz="quarter" idx="25"/>
          </p:nvPr>
        </p:nvSpPr>
        <p:spPr/>
        <p:txBody>
          <a:bodyPr/>
          <a:lstStyle>
            <a:lvl1pPr>
              <a:defRPr/>
            </a:lvl1pPr>
          </a:lstStyle>
          <a:p>
            <a:pPr>
              <a:defRPr/>
            </a:pPr>
            <a:endParaRPr lang="en-US"/>
          </a:p>
        </p:txBody>
      </p:sp>
    </p:spTree>
    <p:extLst>
      <p:ext uri="{BB962C8B-B14F-4D97-AF65-F5344CB8AC3E}">
        <p14:creationId xmlns:p14="http://schemas.microsoft.com/office/powerpoint/2010/main" val="466699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4">
            <a:extLst>
              <a:ext uri="{FF2B5EF4-FFF2-40B4-BE49-F238E27FC236}">
                <a16:creationId xmlns:a16="http://schemas.microsoft.com/office/drawing/2014/main" id="{AA09B016-1FB9-0C76-6148-0D0867B26F2F}"/>
              </a:ext>
            </a:extLst>
          </p:cNvPr>
          <p:cNvSpPr>
            <a:spLocks noGrp="1"/>
          </p:cNvSpPr>
          <p:nvPr>
            <p:ph type="dt" sz="half" idx="25"/>
          </p:nvPr>
        </p:nvSpPr>
        <p:spPr/>
        <p:txBody>
          <a:bodyPr/>
          <a:lstStyle>
            <a:lvl1pPr>
              <a:defRPr/>
            </a:lvl1pPr>
          </a:lstStyle>
          <a:p>
            <a:pPr>
              <a:defRPr/>
            </a:pPr>
            <a:r>
              <a:rPr lang="en-US"/>
              <a:t>10 February 2012</a:t>
            </a:r>
            <a:endParaRPr lang="en-US" dirty="0"/>
          </a:p>
        </p:txBody>
      </p:sp>
      <p:sp>
        <p:nvSpPr>
          <p:cNvPr id="17" name="Rectangle 6">
            <a:extLst>
              <a:ext uri="{FF2B5EF4-FFF2-40B4-BE49-F238E27FC236}">
                <a16:creationId xmlns:a16="http://schemas.microsoft.com/office/drawing/2014/main" id="{C35C0EA2-D8F2-9368-3B75-B8B1D1547090}"/>
              </a:ext>
            </a:extLst>
          </p:cNvPr>
          <p:cNvSpPr>
            <a:spLocks noGrp="1"/>
          </p:cNvSpPr>
          <p:nvPr>
            <p:ph type="sldNum" sz="quarter" idx="26"/>
          </p:nvPr>
        </p:nvSpPr>
        <p:spPr/>
        <p:txBody>
          <a:bodyPr/>
          <a:lstStyle>
            <a:lvl1pPr>
              <a:defRPr/>
            </a:lvl1pPr>
          </a:lstStyle>
          <a:p>
            <a:pPr>
              <a:defRPr/>
            </a:pPr>
            <a:fld id="{3B2CA33F-9A96-49E2-91BD-E16D8167B370}" type="slidenum">
              <a:rPr lang="en-US" altLang="en-US"/>
              <a:pPr>
                <a:defRPr/>
              </a:pPr>
              <a:t>‹#›</a:t>
            </a:fld>
            <a:endParaRPr lang="en-US" altLang="en-US"/>
          </a:p>
        </p:txBody>
      </p:sp>
      <p:sp>
        <p:nvSpPr>
          <p:cNvPr id="18" name="Rectangle 12">
            <a:extLst>
              <a:ext uri="{FF2B5EF4-FFF2-40B4-BE49-F238E27FC236}">
                <a16:creationId xmlns:a16="http://schemas.microsoft.com/office/drawing/2014/main" id="{C94A17DD-4744-5A45-28DA-5F71950A8B9E}"/>
              </a:ext>
            </a:extLst>
          </p:cNvPr>
          <p:cNvSpPr>
            <a:spLocks noGrp="1"/>
          </p:cNvSpPr>
          <p:nvPr>
            <p:ph type="ftr" sz="quarter" idx="27"/>
          </p:nvPr>
        </p:nvSpPr>
        <p:spPr/>
        <p:txBody>
          <a:bodyPr/>
          <a:lstStyle>
            <a:lvl1pPr>
              <a:defRPr/>
            </a:lvl1pPr>
          </a:lstStyle>
          <a:p>
            <a:pPr>
              <a:defRPr/>
            </a:pPr>
            <a:endParaRPr lang="en-US"/>
          </a:p>
        </p:txBody>
      </p:sp>
    </p:spTree>
    <p:extLst>
      <p:ext uri="{BB962C8B-B14F-4D97-AF65-F5344CB8AC3E}">
        <p14:creationId xmlns:p14="http://schemas.microsoft.com/office/powerpoint/2010/main" val="4688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id="{00F8955D-CA13-FBFA-BE53-FC91F2E1ACF1}"/>
              </a:ext>
            </a:extLst>
          </p:cNvPr>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1" name="Rectangle 6">
            <a:extLst>
              <a:ext uri="{FF2B5EF4-FFF2-40B4-BE49-F238E27FC236}">
                <a16:creationId xmlns:a16="http://schemas.microsoft.com/office/drawing/2014/main" id="{3C9B9C8C-B5F4-A44B-6CA4-877A314D215A}"/>
              </a:ext>
            </a:extLst>
          </p:cNvPr>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2" name="Rectangle 6">
            <a:extLst>
              <a:ext uri="{FF2B5EF4-FFF2-40B4-BE49-F238E27FC236}">
                <a16:creationId xmlns:a16="http://schemas.microsoft.com/office/drawing/2014/main" id="{FEFCE945-D9C2-5328-9727-26B8D8066FE4}"/>
              </a:ext>
            </a:extLst>
          </p:cNvPr>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6" name="Rectangle 6">
            <a:extLst>
              <a:ext uri="{FF2B5EF4-FFF2-40B4-BE49-F238E27FC236}">
                <a16:creationId xmlns:a16="http://schemas.microsoft.com/office/drawing/2014/main" id="{DC3F6F46-41D2-0612-13C4-45FE036E1FDD}"/>
              </a:ext>
            </a:extLst>
          </p:cNvPr>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42" name="Rectangle 6">
            <a:extLst>
              <a:ext uri="{FF2B5EF4-FFF2-40B4-BE49-F238E27FC236}">
                <a16:creationId xmlns:a16="http://schemas.microsoft.com/office/drawing/2014/main" id="{CAC285A8-971B-DBA6-65E9-CB1B3C146570}"/>
              </a:ext>
            </a:extLst>
          </p:cNvPr>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43" name="Rectangle 6">
            <a:extLst>
              <a:ext uri="{FF2B5EF4-FFF2-40B4-BE49-F238E27FC236}">
                <a16:creationId xmlns:a16="http://schemas.microsoft.com/office/drawing/2014/main" id="{69F34884-B056-347E-32E3-056726849FF8}"/>
              </a:ext>
            </a:extLst>
          </p:cNvPr>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3" name="Rectangle 2"/>
          <p:cNvSpPr>
            <a:spLocks noGrp="1"/>
          </p:cNvSpPr>
          <p:nvPr>
            <p:ph type="title"/>
          </p:nvPr>
        </p:nvSpPr>
        <p:spPr/>
        <p:txBody>
          <a:bodyPr/>
          <a:lstStyle/>
          <a:p>
            <a:r>
              <a:rPr lang="en-US"/>
              <a:t>Click to edit Master title style</a:t>
            </a:r>
          </a:p>
        </p:txBody>
      </p:sp>
      <p:sp>
        <p:nvSpPr>
          <p:cNvPr id="24" name="Rectangle 10"/>
          <p:cNvSpPr>
            <a:spLocks noGrp="1"/>
          </p:cNvSpPr>
          <p:nvPr>
            <p:ph type="pic" sz="quarter" idx="13"/>
          </p:nvPr>
        </p:nvSpPr>
        <p:spPr>
          <a:xfrm>
            <a:off x="1524000" y="1600200"/>
            <a:ext cx="1371600" cy="685800"/>
          </a:xfrm>
        </p:spPr>
        <p:txBody>
          <a:bodyPr>
            <a:normAutofit/>
          </a:bodyPr>
          <a:lstStyle/>
          <a:p>
            <a:pPr lvl="0"/>
            <a:r>
              <a:rPr lang="en-US" noProof="0"/>
              <a:t>Click icon to add picture</a:t>
            </a:r>
            <a:endParaRPr lang="en-US" noProof="0" dirty="0"/>
          </a:p>
        </p:txBody>
      </p:sp>
      <p:sp>
        <p:nvSpPr>
          <p:cNvPr id="19" name="Rectangle 10"/>
          <p:cNvSpPr>
            <a:spLocks noGrp="1"/>
          </p:cNvSpPr>
          <p:nvPr>
            <p:ph type="pic" sz="quarter" idx="29"/>
          </p:nvPr>
        </p:nvSpPr>
        <p:spPr>
          <a:xfrm>
            <a:off x="1524000" y="4038600"/>
            <a:ext cx="1371600" cy="685800"/>
          </a:xfrm>
        </p:spPr>
        <p:txBody>
          <a:bodyPr>
            <a:normAutofit/>
          </a:bodyPr>
          <a:lstStyle/>
          <a:p>
            <a:pPr lvl="0"/>
            <a:r>
              <a:rPr lang="en-US" noProof="0"/>
              <a:t>Click icon to add picture</a:t>
            </a:r>
            <a:endParaRPr lang="en-US" noProof="0" dirty="0"/>
          </a:p>
        </p:txBody>
      </p:sp>
      <p:sp>
        <p:nvSpPr>
          <p:cNvPr id="27" name="Rectangle 10"/>
          <p:cNvSpPr>
            <a:spLocks noGrp="1"/>
          </p:cNvSpPr>
          <p:nvPr>
            <p:ph type="pic" sz="quarter" idx="17"/>
          </p:nvPr>
        </p:nvSpPr>
        <p:spPr>
          <a:xfrm>
            <a:off x="3657600" y="1600200"/>
            <a:ext cx="1371600" cy="685800"/>
          </a:xfrm>
        </p:spPr>
        <p:txBody>
          <a:bodyPr>
            <a:normAutofit/>
          </a:bodyPr>
          <a:lstStyle/>
          <a:p>
            <a:pPr lvl="0"/>
            <a:r>
              <a:rPr lang="en-US" noProof="0"/>
              <a:t>Click icon to add picture</a:t>
            </a:r>
            <a:endParaRPr lang="en-US" noProof="0" dirty="0"/>
          </a:p>
        </p:txBody>
      </p:sp>
      <p:sp>
        <p:nvSpPr>
          <p:cNvPr id="11" name="Rectangle 10"/>
          <p:cNvSpPr>
            <a:spLocks noGrp="1"/>
          </p:cNvSpPr>
          <p:nvPr>
            <p:ph type="pic" sz="quarter" idx="30"/>
          </p:nvPr>
        </p:nvSpPr>
        <p:spPr>
          <a:xfrm>
            <a:off x="3657600" y="4038600"/>
            <a:ext cx="1371600" cy="685800"/>
          </a:xfrm>
        </p:spPr>
        <p:txBody>
          <a:bodyPr>
            <a:normAutofit/>
          </a:bodyPr>
          <a:lstStyle/>
          <a:p>
            <a:pPr lvl="0"/>
            <a:r>
              <a:rPr lang="en-US" noProof="0"/>
              <a:t>Click icon to add picture</a:t>
            </a:r>
            <a:endParaRPr lang="en-US" noProof="0" dirty="0"/>
          </a:p>
        </p:txBody>
      </p:sp>
      <p:sp>
        <p:nvSpPr>
          <p:cNvPr id="4" name="Rectangle 10"/>
          <p:cNvSpPr>
            <a:spLocks noGrp="1"/>
          </p:cNvSpPr>
          <p:nvPr>
            <p:ph type="pic" sz="quarter" idx="21"/>
          </p:nvPr>
        </p:nvSpPr>
        <p:spPr>
          <a:xfrm>
            <a:off x="5791200" y="1600200"/>
            <a:ext cx="1371600" cy="685800"/>
          </a:xfrm>
        </p:spPr>
        <p:txBody>
          <a:bodyPr>
            <a:normAutofit/>
          </a:bodyPr>
          <a:lstStyle/>
          <a:p>
            <a:pPr lvl="0"/>
            <a:r>
              <a:rPr lang="en-US" noProof="0"/>
              <a:t>Click icon to add picture</a:t>
            </a:r>
            <a:endParaRPr lang="en-US" noProof="0" dirty="0"/>
          </a:p>
        </p:txBody>
      </p:sp>
      <p:sp>
        <p:nvSpPr>
          <p:cNvPr id="15" name="Rectangle 10"/>
          <p:cNvSpPr>
            <a:spLocks noGrp="1"/>
          </p:cNvSpPr>
          <p:nvPr>
            <p:ph type="pic" sz="quarter" idx="31"/>
          </p:nvPr>
        </p:nvSpPr>
        <p:spPr>
          <a:xfrm>
            <a:off x="5791200" y="4038600"/>
            <a:ext cx="1371600" cy="685800"/>
          </a:xfrm>
        </p:spPr>
        <p:txBody>
          <a:bodyPr>
            <a:normAutofit/>
          </a:bodyPr>
          <a:lstStyle/>
          <a:p>
            <a:pPr lvl="0"/>
            <a:r>
              <a:rPr lang="en-US" noProof="0"/>
              <a:t>Click icon to add picture</a:t>
            </a:r>
            <a:endParaRPr lang="en-US" noProof="0" dirty="0"/>
          </a:p>
        </p:txBody>
      </p:sp>
      <p:sp>
        <p:nvSpPr>
          <p:cNvPr id="7" name="Rectangle 12"/>
          <p:cNvSpPr>
            <a:spLocks noGrp="1"/>
          </p:cNvSpPr>
          <p:nvPr>
            <p:ph type="body" sz="quarter" idx="14"/>
          </p:nvPr>
        </p:nvSpPr>
        <p:spPr>
          <a:xfrm>
            <a:off x="1524000" y="2895600"/>
            <a:ext cx="1371600" cy="304800"/>
          </a:xfrm>
        </p:spPr>
        <p:txBody>
          <a:bodyPr anchor="ctr"/>
          <a:lstStyle>
            <a:lvl1pPr algn="ctr">
              <a:defRPr b="1"/>
            </a:lvl1pPr>
            <a:extLst/>
          </a:lstStyle>
          <a:p>
            <a:pPr lvl="0"/>
            <a:r>
              <a:rPr lang="en-US"/>
              <a:t>Click to edit Master text styles</a:t>
            </a:r>
          </a:p>
        </p:txBody>
      </p:sp>
      <p:sp>
        <p:nvSpPr>
          <p:cNvPr id="28" name="Rectangle 12"/>
          <p:cNvSpPr>
            <a:spLocks noGrp="1"/>
          </p:cNvSpPr>
          <p:nvPr>
            <p:ph type="body" sz="quarter" idx="33"/>
          </p:nvPr>
        </p:nvSpPr>
        <p:spPr>
          <a:xfrm>
            <a:off x="1524000" y="5334000"/>
            <a:ext cx="1371600" cy="304800"/>
          </a:xfrm>
        </p:spPr>
        <p:txBody>
          <a:bodyPr anchor="ctr"/>
          <a:lstStyle>
            <a:lvl1pPr algn="ctr">
              <a:defRPr b="1"/>
            </a:lvl1pPr>
            <a:extLst/>
          </a:lstStyle>
          <a:p>
            <a:pPr lvl="0"/>
            <a:r>
              <a:rPr lang="en-US"/>
              <a:t>Click to edit Master text styles</a:t>
            </a:r>
          </a:p>
        </p:txBody>
      </p:sp>
      <p:sp>
        <p:nvSpPr>
          <p:cNvPr id="30" name="Rectangle 12"/>
          <p:cNvSpPr>
            <a:spLocks noGrp="1"/>
          </p:cNvSpPr>
          <p:nvPr>
            <p:ph type="body" sz="quarter" idx="18"/>
          </p:nvPr>
        </p:nvSpPr>
        <p:spPr>
          <a:xfrm>
            <a:off x="3657600" y="2895600"/>
            <a:ext cx="1371600" cy="304800"/>
          </a:xfrm>
        </p:spPr>
        <p:txBody>
          <a:bodyPr anchor="ctr"/>
          <a:lstStyle>
            <a:lvl1pPr algn="ctr">
              <a:defRPr b="1"/>
            </a:lvl1pPr>
            <a:extLst/>
          </a:lstStyle>
          <a:p>
            <a:pPr lvl="0"/>
            <a:r>
              <a:rPr lang="en-US"/>
              <a:t>Click to edit Master text styles</a:t>
            </a:r>
          </a:p>
        </p:txBody>
      </p:sp>
      <p:sp>
        <p:nvSpPr>
          <p:cNvPr id="13" name="Rectangle 12"/>
          <p:cNvSpPr>
            <a:spLocks noGrp="1"/>
          </p:cNvSpPr>
          <p:nvPr>
            <p:ph type="body" sz="quarter" idx="34"/>
          </p:nvPr>
        </p:nvSpPr>
        <p:spPr>
          <a:xfrm>
            <a:off x="3657600" y="5334000"/>
            <a:ext cx="1371600" cy="304800"/>
          </a:xfrm>
        </p:spPr>
        <p:txBody>
          <a:bodyPr anchor="ctr"/>
          <a:lstStyle>
            <a:lvl1pPr algn="ctr">
              <a:defRPr b="1"/>
            </a:lvl1pPr>
            <a:extLst/>
          </a:lstStyle>
          <a:p>
            <a:pPr lvl="0"/>
            <a:r>
              <a:rPr lang="en-US"/>
              <a:t>Click to edit Master text styles</a:t>
            </a:r>
          </a:p>
        </p:txBody>
      </p:sp>
      <p:sp>
        <p:nvSpPr>
          <p:cNvPr id="14" name="Rectangle 12"/>
          <p:cNvSpPr>
            <a:spLocks noGrp="1"/>
          </p:cNvSpPr>
          <p:nvPr>
            <p:ph type="body" sz="quarter" idx="22"/>
          </p:nvPr>
        </p:nvSpPr>
        <p:spPr>
          <a:xfrm>
            <a:off x="5791200" y="2895600"/>
            <a:ext cx="1371600" cy="304800"/>
          </a:xfrm>
        </p:spPr>
        <p:txBody>
          <a:bodyPr anchor="ctr"/>
          <a:lstStyle>
            <a:lvl1pPr algn="ctr">
              <a:defRPr b="1"/>
            </a:lvl1pPr>
            <a:extLst/>
          </a:lstStyle>
          <a:p>
            <a:pPr lvl="0"/>
            <a:r>
              <a:rPr lang="en-US"/>
              <a:t>Click to edit Master text styles</a:t>
            </a:r>
          </a:p>
        </p:txBody>
      </p:sp>
      <p:sp>
        <p:nvSpPr>
          <p:cNvPr id="2" name="Rectangle 12"/>
          <p:cNvSpPr>
            <a:spLocks noGrp="1"/>
          </p:cNvSpPr>
          <p:nvPr>
            <p:ph type="body" sz="quarter" idx="35"/>
          </p:nvPr>
        </p:nvSpPr>
        <p:spPr>
          <a:xfrm>
            <a:off x="5791200" y="5334000"/>
            <a:ext cx="1371600" cy="304800"/>
          </a:xfrm>
        </p:spPr>
        <p:txBody>
          <a:bodyPr anchor="ctr"/>
          <a:lstStyle>
            <a:lvl1pPr algn="ctr">
              <a:defRPr b="1"/>
            </a:lvl1pPr>
            <a:extLst/>
          </a:lstStyle>
          <a:p>
            <a:pPr lvl="0"/>
            <a:r>
              <a:rPr lang="en-US"/>
              <a:t>Click to edit Master text styles</a:t>
            </a:r>
          </a:p>
        </p:txBody>
      </p:sp>
      <p:sp>
        <p:nvSpPr>
          <p:cNvPr id="44" name="Rectangle 11"/>
          <p:cNvSpPr>
            <a:spLocks noGrp="1"/>
          </p:cNvSpPr>
          <p:nvPr>
            <p:ph type="body" sz="quarter" idx="15"/>
          </p:nvPr>
        </p:nvSpPr>
        <p:spPr>
          <a:xfrm>
            <a:off x="1524000" y="3200400"/>
            <a:ext cx="1371600" cy="152400"/>
          </a:xfrm>
        </p:spPr>
        <p:txBody>
          <a:bodyPr anchor="ctr">
            <a:noAutofit/>
          </a:bodyPr>
          <a:lstStyle>
            <a:lvl1pPr algn="ctr">
              <a:defRPr sz="800" i="1"/>
            </a:lvl1pPr>
            <a:extLst/>
          </a:lstStyle>
          <a:p>
            <a:pPr lvl="0"/>
            <a:r>
              <a:rPr lang="en-US"/>
              <a:t>Click to edit Master text styles</a:t>
            </a:r>
          </a:p>
        </p:txBody>
      </p:sp>
      <p:sp>
        <p:nvSpPr>
          <p:cNvPr id="35" name="Rectangle 11"/>
          <p:cNvSpPr>
            <a:spLocks noGrp="1"/>
          </p:cNvSpPr>
          <p:nvPr>
            <p:ph type="body" sz="quarter" idx="37"/>
          </p:nvPr>
        </p:nvSpPr>
        <p:spPr>
          <a:xfrm>
            <a:off x="1524000" y="5638800"/>
            <a:ext cx="1371600" cy="152400"/>
          </a:xfrm>
        </p:spPr>
        <p:txBody>
          <a:bodyPr anchor="ctr">
            <a:noAutofit/>
          </a:bodyPr>
          <a:lstStyle>
            <a:lvl1pPr algn="ctr">
              <a:defRPr sz="800" i="1"/>
            </a:lvl1pPr>
            <a:extLst/>
          </a:lstStyle>
          <a:p>
            <a:pPr lvl="0"/>
            <a:r>
              <a:rPr lang="en-US"/>
              <a:t>Click to edit Master text styles</a:t>
            </a:r>
          </a:p>
        </p:txBody>
      </p:sp>
      <p:sp>
        <p:nvSpPr>
          <p:cNvPr id="34" name="Rectangle 11"/>
          <p:cNvSpPr>
            <a:spLocks noGrp="1"/>
          </p:cNvSpPr>
          <p:nvPr>
            <p:ph type="body" sz="quarter" idx="19"/>
          </p:nvPr>
        </p:nvSpPr>
        <p:spPr>
          <a:xfrm>
            <a:off x="3657600" y="3200400"/>
            <a:ext cx="1371600" cy="152400"/>
          </a:xfrm>
        </p:spPr>
        <p:txBody>
          <a:bodyPr anchor="ctr">
            <a:noAutofit/>
          </a:bodyPr>
          <a:lstStyle>
            <a:lvl1pPr algn="ctr">
              <a:defRPr sz="800" i="1"/>
            </a:lvl1pPr>
            <a:extLst/>
          </a:lstStyle>
          <a:p>
            <a:pPr lvl="0"/>
            <a:r>
              <a:rPr lang="en-US"/>
              <a:t>Click to edit Master text styles</a:t>
            </a:r>
          </a:p>
        </p:txBody>
      </p:sp>
      <p:sp>
        <p:nvSpPr>
          <p:cNvPr id="40" name="Rectangle 11"/>
          <p:cNvSpPr>
            <a:spLocks noGrp="1"/>
          </p:cNvSpPr>
          <p:nvPr>
            <p:ph type="body" sz="quarter" idx="38"/>
          </p:nvPr>
        </p:nvSpPr>
        <p:spPr>
          <a:xfrm>
            <a:off x="3657600" y="5638800"/>
            <a:ext cx="1371600" cy="152400"/>
          </a:xfrm>
        </p:spPr>
        <p:txBody>
          <a:bodyPr anchor="ctr">
            <a:noAutofit/>
          </a:bodyPr>
          <a:lstStyle>
            <a:lvl1pPr algn="ctr">
              <a:defRPr sz="800" i="1"/>
            </a:lvl1pPr>
            <a:extLst/>
          </a:lstStyle>
          <a:p>
            <a:pPr lvl="0"/>
            <a:r>
              <a:rPr lang="en-US"/>
              <a:t>Click to edit Master text styles</a:t>
            </a:r>
          </a:p>
        </p:txBody>
      </p:sp>
      <p:sp>
        <p:nvSpPr>
          <p:cNvPr id="38" name="Rectangle 11"/>
          <p:cNvSpPr>
            <a:spLocks noGrp="1"/>
          </p:cNvSpPr>
          <p:nvPr>
            <p:ph type="body" sz="quarter" idx="23"/>
          </p:nvPr>
        </p:nvSpPr>
        <p:spPr>
          <a:xfrm>
            <a:off x="5791200" y="3200400"/>
            <a:ext cx="1371600" cy="152400"/>
          </a:xfrm>
        </p:spPr>
        <p:txBody>
          <a:bodyPr anchor="ctr">
            <a:noAutofit/>
          </a:bodyPr>
          <a:lstStyle>
            <a:lvl1pPr algn="ctr">
              <a:defRPr sz="800" i="1"/>
            </a:lvl1pPr>
            <a:extLst/>
          </a:lstStyle>
          <a:p>
            <a:pPr lvl="0"/>
            <a:r>
              <a:rPr lang="en-US"/>
              <a:t>Click to edit Master text styles</a:t>
            </a:r>
          </a:p>
        </p:txBody>
      </p:sp>
      <p:sp>
        <p:nvSpPr>
          <p:cNvPr id="33" name="Rectangle 11"/>
          <p:cNvSpPr>
            <a:spLocks noGrp="1"/>
          </p:cNvSpPr>
          <p:nvPr>
            <p:ph type="body" sz="quarter" idx="39"/>
          </p:nvPr>
        </p:nvSpPr>
        <p:spPr>
          <a:xfrm>
            <a:off x="5791200" y="5638800"/>
            <a:ext cx="1371600" cy="152400"/>
          </a:xfrm>
        </p:spPr>
        <p:txBody>
          <a:bodyPr anchor="ctr">
            <a:noAutofit/>
          </a:bodyPr>
          <a:lstStyle>
            <a:lvl1pPr algn="ctr">
              <a:defRPr sz="800" i="1"/>
            </a:lvl1pPr>
            <a:extLst/>
          </a:lstStyle>
          <a:p>
            <a:pPr lvl="0"/>
            <a:r>
              <a:rPr lang="en-US"/>
              <a:t>Click to edit Master text styles</a:t>
            </a:r>
          </a:p>
        </p:txBody>
      </p:sp>
      <p:sp>
        <p:nvSpPr>
          <p:cNvPr id="5" name="Rectangle 14"/>
          <p:cNvSpPr>
            <a:spLocks noGrp="1"/>
          </p:cNvSpPr>
          <p:nvPr>
            <p:ph type="body" sz="quarter" idx="16"/>
          </p:nvPr>
        </p:nvSpPr>
        <p:spPr>
          <a:xfrm>
            <a:off x="1524000" y="2286000"/>
            <a:ext cx="1371600" cy="609600"/>
          </a:xfrm>
        </p:spPr>
        <p:txBody>
          <a:bodyPr anchor="ctr"/>
          <a:lstStyle>
            <a:lvl1pPr algn="ctr">
              <a:defRPr sz="800"/>
            </a:lvl1pPr>
            <a:extLst/>
          </a:lstStyle>
          <a:p>
            <a:pPr lvl="0"/>
            <a:r>
              <a:rPr lang="en-US"/>
              <a:t>Click to edit Master text styles</a:t>
            </a:r>
          </a:p>
        </p:txBody>
      </p:sp>
      <p:sp>
        <p:nvSpPr>
          <p:cNvPr id="56" name="Rectangle 14"/>
          <p:cNvSpPr>
            <a:spLocks noGrp="1"/>
          </p:cNvSpPr>
          <p:nvPr>
            <p:ph type="body" sz="quarter" idx="41"/>
          </p:nvPr>
        </p:nvSpPr>
        <p:spPr>
          <a:xfrm>
            <a:off x="1524000" y="4724400"/>
            <a:ext cx="1371600" cy="609600"/>
          </a:xfrm>
        </p:spPr>
        <p:txBody>
          <a:bodyPr anchor="ctr"/>
          <a:lstStyle>
            <a:lvl1pPr algn="ctr">
              <a:defRPr sz="800"/>
            </a:lvl1pPr>
            <a:extLst/>
          </a:lstStyle>
          <a:p>
            <a:pPr lvl="0"/>
            <a:r>
              <a:rPr lang="en-US"/>
              <a:t>Click to edit Master text styles</a:t>
            </a:r>
          </a:p>
        </p:txBody>
      </p:sp>
      <p:sp>
        <p:nvSpPr>
          <p:cNvPr id="62" name="Rectangle 14"/>
          <p:cNvSpPr>
            <a:spLocks noGrp="1"/>
          </p:cNvSpPr>
          <p:nvPr>
            <p:ph type="body" sz="quarter" idx="20"/>
          </p:nvPr>
        </p:nvSpPr>
        <p:spPr>
          <a:xfrm>
            <a:off x="3657600" y="2286000"/>
            <a:ext cx="1371600" cy="609600"/>
          </a:xfrm>
        </p:spPr>
        <p:txBody>
          <a:bodyPr anchor="ctr"/>
          <a:lstStyle>
            <a:lvl1pPr algn="ctr">
              <a:defRPr sz="800"/>
            </a:lvl1pPr>
            <a:extLst/>
          </a:lstStyle>
          <a:p>
            <a:pPr lvl="0"/>
            <a:r>
              <a:rPr lang="en-US"/>
              <a:t>Click to edit Master text styles</a:t>
            </a:r>
          </a:p>
        </p:txBody>
      </p:sp>
      <p:sp>
        <p:nvSpPr>
          <p:cNvPr id="37" name="Rectangle 14"/>
          <p:cNvSpPr>
            <a:spLocks noGrp="1"/>
          </p:cNvSpPr>
          <p:nvPr>
            <p:ph type="body" sz="quarter" idx="42"/>
          </p:nvPr>
        </p:nvSpPr>
        <p:spPr>
          <a:xfrm>
            <a:off x="3657600" y="4724400"/>
            <a:ext cx="1371600" cy="609600"/>
          </a:xfrm>
        </p:spPr>
        <p:txBody>
          <a:bodyPr anchor="ctr"/>
          <a:lstStyle>
            <a:lvl1pPr algn="ctr">
              <a:defRPr sz="800"/>
            </a:lvl1pPr>
            <a:extLst/>
          </a:lstStyle>
          <a:p>
            <a:pPr lvl="0"/>
            <a:r>
              <a:rPr lang="en-US"/>
              <a:t>Click to edit Master text styles</a:t>
            </a:r>
          </a:p>
        </p:txBody>
      </p:sp>
      <p:sp>
        <p:nvSpPr>
          <p:cNvPr id="41" name="Rectangle 14"/>
          <p:cNvSpPr>
            <a:spLocks noGrp="1"/>
          </p:cNvSpPr>
          <p:nvPr>
            <p:ph type="body" sz="quarter" idx="24"/>
          </p:nvPr>
        </p:nvSpPr>
        <p:spPr>
          <a:xfrm>
            <a:off x="5791200" y="2286000"/>
            <a:ext cx="1371600" cy="609600"/>
          </a:xfrm>
        </p:spPr>
        <p:txBody>
          <a:bodyPr anchor="ctr"/>
          <a:lstStyle>
            <a:lvl1pPr algn="ctr">
              <a:defRPr sz="800"/>
            </a:lvl1pPr>
            <a:extLst/>
          </a:lstStyle>
          <a:p>
            <a:pPr lvl="0"/>
            <a:r>
              <a:rPr lang="en-US"/>
              <a:t>Click to edit Master text styles</a:t>
            </a:r>
          </a:p>
        </p:txBody>
      </p:sp>
      <p:sp>
        <p:nvSpPr>
          <p:cNvPr id="52" name="Rectangle 14"/>
          <p:cNvSpPr>
            <a:spLocks noGrp="1"/>
          </p:cNvSpPr>
          <p:nvPr>
            <p:ph type="body" sz="quarter" idx="43"/>
          </p:nvPr>
        </p:nvSpPr>
        <p:spPr>
          <a:xfrm>
            <a:off x="5791200" y="4724400"/>
            <a:ext cx="1371600" cy="609600"/>
          </a:xfrm>
        </p:spPr>
        <p:txBody>
          <a:bodyPr anchor="ctr"/>
          <a:lstStyle>
            <a:lvl1pPr algn="ctr">
              <a:defRPr sz="800"/>
            </a:lvl1pPr>
            <a:extLst/>
          </a:lstStyle>
          <a:p>
            <a:pPr lvl="0"/>
            <a:r>
              <a:rPr lang="en-US"/>
              <a:t>Click to edit Master text styles</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5" name="Rectangle 42">
            <a:extLst>
              <a:ext uri="{FF2B5EF4-FFF2-40B4-BE49-F238E27FC236}">
                <a16:creationId xmlns:a16="http://schemas.microsoft.com/office/drawing/2014/main" id="{6CC9CD49-3E08-0B9E-348D-7507789559DA}"/>
              </a:ext>
            </a:extLst>
          </p:cNvPr>
          <p:cNvSpPr>
            <a:spLocks noGrp="1"/>
          </p:cNvSpPr>
          <p:nvPr>
            <p:ph type="dt" sz="half" idx="47"/>
          </p:nvPr>
        </p:nvSpPr>
        <p:spPr/>
        <p:txBody>
          <a:bodyPr/>
          <a:lstStyle>
            <a:lvl1pPr>
              <a:defRPr/>
            </a:lvl1pPr>
            <a:extLst/>
          </a:lstStyle>
          <a:p>
            <a:pPr>
              <a:defRPr/>
            </a:pPr>
            <a:r>
              <a:rPr lang="en-US"/>
              <a:t>10 February 2012</a:t>
            </a:r>
            <a:endParaRPr lang="en-US" dirty="0"/>
          </a:p>
        </p:txBody>
      </p:sp>
      <p:sp>
        <p:nvSpPr>
          <p:cNvPr id="46" name="Rectangle 43">
            <a:extLst>
              <a:ext uri="{FF2B5EF4-FFF2-40B4-BE49-F238E27FC236}">
                <a16:creationId xmlns:a16="http://schemas.microsoft.com/office/drawing/2014/main" id="{136BE455-874A-7E19-BC09-4014AE942C58}"/>
              </a:ext>
            </a:extLst>
          </p:cNvPr>
          <p:cNvSpPr>
            <a:spLocks noGrp="1"/>
          </p:cNvSpPr>
          <p:nvPr>
            <p:ph type="sldNum" sz="quarter" idx="48"/>
          </p:nvPr>
        </p:nvSpPr>
        <p:spPr/>
        <p:txBody>
          <a:bodyPr/>
          <a:lstStyle>
            <a:lvl1pPr>
              <a:defRPr smtClean="0"/>
            </a:lvl1pPr>
          </a:lstStyle>
          <a:p>
            <a:pPr>
              <a:defRPr/>
            </a:pPr>
            <a:fld id="{1325AB5A-75A7-4226-8FB2-7E9A366D06D3}" type="slidenum">
              <a:rPr lang="en-US" altLang="en-US"/>
              <a:pPr>
                <a:defRPr/>
              </a:pPr>
              <a:t>‹#›</a:t>
            </a:fld>
            <a:endParaRPr lang="en-US" altLang="en-US"/>
          </a:p>
        </p:txBody>
      </p:sp>
      <p:sp>
        <p:nvSpPr>
          <p:cNvPr id="47" name="Rectangle 45">
            <a:extLst>
              <a:ext uri="{FF2B5EF4-FFF2-40B4-BE49-F238E27FC236}">
                <a16:creationId xmlns:a16="http://schemas.microsoft.com/office/drawing/2014/main" id="{D2C3B690-0007-F436-FB19-C87174670AC8}"/>
              </a:ext>
            </a:extLst>
          </p:cNvPr>
          <p:cNvSpPr>
            <a:spLocks noGrp="1"/>
          </p:cNvSpPr>
          <p:nvPr>
            <p:ph type="ftr" sz="quarter" idx="49"/>
          </p:nvPr>
        </p:nvSpPr>
        <p:spPr/>
        <p:txBody>
          <a:bodyPr/>
          <a:lstStyle>
            <a:lvl1pPr>
              <a:defRPr/>
            </a:lvl1pPr>
            <a:extLst/>
          </a:lstStyle>
          <a:p>
            <a:pPr>
              <a:defRPr/>
            </a:pPr>
            <a:endParaRPr lang="en-US"/>
          </a:p>
        </p:txBody>
      </p:sp>
    </p:spTree>
    <p:extLst>
      <p:ext uri="{BB962C8B-B14F-4D97-AF65-F5344CB8AC3E}">
        <p14:creationId xmlns:p14="http://schemas.microsoft.com/office/powerpoint/2010/main" val="427638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7CC165E-1C70-BE8D-B950-11E9EA34BB4E}"/>
              </a:ext>
            </a:extLst>
          </p:cNvPr>
          <p:cNvSpPr>
            <a:spLocks noGrp="1"/>
          </p:cNvSpPr>
          <p:nvPr>
            <p:ph type="dt" sz="half" idx="10"/>
          </p:nvPr>
        </p:nvSpPr>
        <p:spPr/>
        <p:txBody>
          <a:bodyPr/>
          <a:lstStyle>
            <a:lvl1pPr>
              <a:defRPr>
                <a:solidFill>
                  <a:srgbClr val="46464A"/>
                </a:solidFill>
              </a:defRPr>
            </a:lvl1pPr>
          </a:lstStyle>
          <a:p>
            <a:pPr>
              <a:defRPr/>
            </a:pPr>
            <a:r>
              <a:rPr lang="en-US"/>
              <a:t>10 February 2012</a:t>
            </a:r>
            <a:endParaRPr lang="en-US" dirty="0"/>
          </a:p>
        </p:txBody>
      </p:sp>
      <p:sp>
        <p:nvSpPr>
          <p:cNvPr id="5" name="Footer Placeholder 4">
            <a:extLst>
              <a:ext uri="{FF2B5EF4-FFF2-40B4-BE49-F238E27FC236}">
                <a16:creationId xmlns:a16="http://schemas.microsoft.com/office/drawing/2014/main" id="{3CBB159B-410B-36C1-188F-D66C4B81F256}"/>
              </a:ext>
            </a:extLst>
          </p:cNvPr>
          <p:cNvSpPr>
            <a:spLocks noGrp="1"/>
          </p:cNvSpPr>
          <p:nvPr>
            <p:ph type="ftr" sz="quarter" idx="11"/>
          </p:nvPr>
        </p:nvSpPr>
        <p:spPr/>
        <p:txBody>
          <a:bodyPr/>
          <a:lstStyle>
            <a:lvl1pPr>
              <a:defRPr>
                <a:solidFill>
                  <a:srgbClr val="46464A"/>
                </a:solidFill>
              </a:defRPr>
            </a:lvl1pPr>
          </a:lstStyle>
          <a:p>
            <a:pPr>
              <a:defRPr/>
            </a:pPr>
            <a:endParaRPr lang="en-US"/>
          </a:p>
        </p:txBody>
      </p:sp>
      <p:sp>
        <p:nvSpPr>
          <p:cNvPr id="6" name="Slide Number Placeholder 5">
            <a:extLst>
              <a:ext uri="{FF2B5EF4-FFF2-40B4-BE49-F238E27FC236}">
                <a16:creationId xmlns:a16="http://schemas.microsoft.com/office/drawing/2014/main" id="{ADA5B3A1-014D-2D86-D635-EAA7CF965E22}"/>
              </a:ext>
            </a:extLst>
          </p:cNvPr>
          <p:cNvSpPr>
            <a:spLocks noGrp="1"/>
          </p:cNvSpPr>
          <p:nvPr>
            <p:ph type="sldNum" sz="quarter" idx="12"/>
          </p:nvPr>
        </p:nvSpPr>
        <p:spPr/>
        <p:txBody>
          <a:bodyPr/>
          <a:lstStyle>
            <a:lvl1pPr>
              <a:defRPr smtClean="0">
                <a:solidFill>
                  <a:srgbClr val="46464A"/>
                </a:solidFill>
              </a:defRPr>
            </a:lvl1pPr>
          </a:lstStyle>
          <a:p>
            <a:pPr>
              <a:defRPr/>
            </a:pPr>
            <a:fld id="{A5E97C08-4AA6-4D83-8360-997A6D465352}" type="slidenum">
              <a:rPr lang="en-US" altLang="en-US"/>
              <a:pPr>
                <a:defRPr/>
              </a:pPr>
              <a:t>‹#›</a:t>
            </a:fld>
            <a:endParaRPr lang="en-US" altLang="en-US"/>
          </a:p>
        </p:txBody>
      </p:sp>
    </p:spTree>
    <p:extLst>
      <p:ext uri="{BB962C8B-B14F-4D97-AF65-F5344CB8AC3E}">
        <p14:creationId xmlns:p14="http://schemas.microsoft.com/office/powerpoint/2010/main" val="29340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a:t>Click to edit Master title style</a:t>
            </a:r>
          </a:p>
        </p:txBody>
      </p:sp>
      <p:sp>
        <p:nvSpPr>
          <p:cNvPr id="37" name="Rectangle 37"/>
          <p:cNvSpPr>
            <a:spLocks noGrp="1"/>
          </p:cNvSpPr>
          <p:nvPr>
            <p:ph type="body" sz="quarter" idx="13"/>
          </p:nvPr>
        </p:nvSpPr>
        <p:spPr>
          <a:xfrm>
            <a:off x="304800" y="381000"/>
            <a:ext cx="7391400"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43" name="Rectangle 37"/>
          <p:cNvSpPr>
            <a:spLocks noGrp="1"/>
          </p:cNvSpPr>
          <p:nvPr>
            <p:ph type="body" sz="quarter" idx="15"/>
          </p:nvPr>
        </p:nvSpPr>
        <p:spPr>
          <a:xfrm>
            <a:off x="304800" y="838200"/>
            <a:ext cx="7391400"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1" name="Rectangle 37"/>
          <p:cNvSpPr>
            <a:spLocks noGrp="1"/>
          </p:cNvSpPr>
          <p:nvPr>
            <p:ph type="body" sz="quarter" idx="17"/>
          </p:nvPr>
        </p:nvSpPr>
        <p:spPr>
          <a:xfrm>
            <a:off x="310896" y="12954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5" name="Rectangle 37"/>
          <p:cNvSpPr>
            <a:spLocks noGrp="1"/>
          </p:cNvSpPr>
          <p:nvPr>
            <p:ph type="body" sz="quarter" idx="19"/>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47" name="Rectangle 37"/>
          <p:cNvSpPr>
            <a:spLocks noGrp="1"/>
          </p:cNvSpPr>
          <p:nvPr>
            <p:ph type="body" sz="quarter" idx="21"/>
          </p:nvPr>
        </p:nvSpPr>
        <p:spPr>
          <a:xfrm>
            <a:off x="310896" y="2209800"/>
            <a:ext cx="7385304" cy="228600"/>
          </a:xfrm>
          <a:solidFill>
            <a:schemeClr val="tx2">
              <a:tint val="40000"/>
            </a:schemeClr>
          </a:solidFill>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100" baseline="0"/>
            </a:lvl1pPr>
            <a:extLst/>
          </a:lstStyle>
          <a:p>
            <a:pPr lvl="0"/>
            <a:r>
              <a:rPr lang="en-US"/>
              <a:t>Click to edit Master text styles</a:t>
            </a:r>
          </a:p>
        </p:txBody>
      </p:sp>
      <p:sp>
        <p:nvSpPr>
          <p:cNvPr id="49" name="Rectangle 37"/>
          <p:cNvSpPr>
            <a:spLocks noGrp="1"/>
          </p:cNvSpPr>
          <p:nvPr>
            <p:ph type="body" sz="quarter" idx="23"/>
          </p:nvPr>
        </p:nvSpPr>
        <p:spPr>
          <a:xfrm>
            <a:off x="310896" y="26670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51" name="Rectangle 37"/>
          <p:cNvSpPr>
            <a:spLocks noGrp="1"/>
          </p:cNvSpPr>
          <p:nvPr>
            <p:ph type="body" sz="quarter" idx="25"/>
          </p:nvPr>
        </p:nvSpPr>
        <p:spPr>
          <a:xfrm>
            <a:off x="310896" y="31242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53" name="Rectangle 37"/>
          <p:cNvSpPr>
            <a:spLocks noGrp="1"/>
          </p:cNvSpPr>
          <p:nvPr>
            <p:ph type="body" sz="quarter" idx="27"/>
          </p:nvPr>
        </p:nvSpPr>
        <p:spPr>
          <a:xfrm>
            <a:off x="310896" y="35814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55" name="Rectangle 37"/>
          <p:cNvSpPr>
            <a:spLocks noGrp="1"/>
          </p:cNvSpPr>
          <p:nvPr>
            <p:ph type="body" sz="quarter" idx="29"/>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a:t>Click to edit Master text styles</a:t>
            </a:r>
          </a:p>
        </p:txBody>
      </p:sp>
      <p:sp>
        <p:nvSpPr>
          <p:cNvPr id="57" name="Rectangle 37"/>
          <p:cNvSpPr>
            <a:spLocks noGrp="1"/>
          </p:cNvSpPr>
          <p:nvPr>
            <p:ph type="body" sz="quarter" idx="3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26" name="Rectangle 37"/>
          <p:cNvSpPr>
            <a:spLocks noGrp="1"/>
          </p:cNvSpPr>
          <p:nvPr>
            <p:ph type="body" sz="quarter" idx="33"/>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28" name="Rectangle 37"/>
          <p:cNvSpPr>
            <a:spLocks noGrp="1"/>
          </p:cNvSpPr>
          <p:nvPr>
            <p:ph type="body" sz="quarter" idx="35"/>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a:t>Click to edit Master text styles</a:t>
            </a:r>
          </a:p>
        </p:txBody>
      </p:sp>
      <p:sp>
        <p:nvSpPr>
          <p:cNvPr id="98" name="Rectangle 37"/>
          <p:cNvSpPr>
            <a:spLocks noGrp="1"/>
          </p:cNvSpPr>
          <p:nvPr>
            <p:ph type="body" sz="quarter" idx="14"/>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4" name="Rectangle 37"/>
          <p:cNvSpPr>
            <a:spLocks noGrp="1"/>
          </p:cNvSpPr>
          <p:nvPr>
            <p:ph type="body" sz="quarter" idx="16"/>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2" name="Rectangle 37"/>
          <p:cNvSpPr>
            <a:spLocks noGrp="1"/>
          </p:cNvSpPr>
          <p:nvPr>
            <p:ph type="body" sz="quarter" idx="18"/>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6" name="Rectangle 37"/>
          <p:cNvSpPr>
            <a:spLocks noGrp="1"/>
          </p:cNvSpPr>
          <p:nvPr>
            <p:ph type="body" sz="quarter" idx="20"/>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48" name="Rectangle 37"/>
          <p:cNvSpPr>
            <a:spLocks noGrp="1"/>
          </p:cNvSpPr>
          <p:nvPr>
            <p:ph type="body" sz="quarter" idx="22"/>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0" name="Rectangle 37"/>
          <p:cNvSpPr>
            <a:spLocks noGrp="1"/>
          </p:cNvSpPr>
          <p:nvPr>
            <p:ph type="body" sz="quarter" idx="24"/>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2" name="Rectangle 37"/>
          <p:cNvSpPr>
            <a:spLocks noGrp="1"/>
          </p:cNvSpPr>
          <p:nvPr>
            <p:ph type="body" sz="quarter" idx="26"/>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4" name="Rectangle 37"/>
          <p:cNvSpPr>
            <a:spLocks noGrp="1"/>
          </p:cNvSpPr>
          <p:nvPr>
            <p:ph type="body" sz="quarter" idx="28"/>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6" name="Rectangle 37"/>
          <p:cNvSpPr>
            <a:spLocks noGrp="1"/>
          </p:cNvSpPr>
          <p:nvPr>
            <p:ph type="body" sz="quarter" idx="30"/>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58" name="Rectangle 37"/>
          <p:cNvSpPr>
            <a:spLocks noGrp="1"/>
          </p:cNvSpPr>
          <p:nvPr>
            <p:ph type="body" sz="quarter" idx="32"/>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27" name="Rectangle 37"/>
          <p:cNvSpPr>
            <a:spLocks noGrp="1"/>
          </p:cNvSpPr>
          <p:nvPr>
            <p:ph type="body" sz="quarter" idx="34"/>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29" name="Rectangle 37"/>
          <p:cNvSpPr>
            <a:spLocks noGrp="1"/>
          </p:cNvSpPr>
          <p:nvPr>
            <p:ph type="body" sz="quarter" idx="36"/>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30" name="Rectangle 37"/>
          <p:cNvSpPr>
            <a:spLocks noGrp="1"/>
          </p:cNvSpPr>
          <p:nvPr>
            <p:ph type="body" sz="quarter" idx="37"/>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a:t>Click to edit Master text styles</a:t>
            </a:r>
          </a:p>
        </p:txBody>
      </p:sp>
      <p:sp>
        <p:nvSpPr>
          <p:cNvPr id="31" name="Rectangle 37"/>
          <p:cNvSpPr>
            <a:spLocks noGrp="1"/>
          </p:cNvSpPr>
          <p:nvPr>
            <p:ph type="body" sz="quarter" idx="38"/>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a:t>Click to edit Master text styles</a:t>
            </a:r>
          </a:p>
        </p:txBody>
      </p:sp>
      <p:sp>
        <p:nvSpPr>
          <p:cNvPr id="32" name="Rectangle 32">
            <a:extLst>
              <a:ext uri="{FF2B5EF4-FFF2-40B4-BE49-F238E27FC236}">
                <a16:creationId xmlns:a16="http://schemas.microsoft.com/office/drawing/2014/main" id="{B30F3CF2-DB30-A95F-017B-B950FE574565}"/>
              </a:ext>
            </a:extLst>
          </p:cNvPr>
          <p:cNvSpPr>
            <a:spLocks noGrp="1"/>
          </p:cNvSpPr>
          <p:nvPr>
            <p:ph type="dt" sz="half" idx="39"/>
          </p:nvPr>
        </p:nvSpPr>
        <p:spPr/>
        <p:txBody>
          <a:bodyPr/>
          <a:lstStyle>
            <a:lvl1pPr>
              <a:defRPr sz="1100"/>
            </a:lvl1pPr>
            <a:extLst/>
          </a:lstStyle>
          <a:p>
            <a:pPr>
              <a:defRPr/>
            </a:pPr>
            <a:r>
              <a:rPr lang="en-US"/>
              <a:t>10 February 2012</a:t>
            </a:r>
            <a:endParaRPr lang="en-US" dirty="0"/>
          </a:p>
        </p:txBody>
      </p:sp>
      <p:sp>
        <p:nvSpPr>
          <p:cNvPr id="33" name="Rectangle 33">
            <a:extLst>
              <a:ext uri="{FF2B5EF4-FFF2-40B4-BE49-F238E27FC236}">
                <a16:creationId xmlns:a16="http://schemas.microsoft.com/office/drawing/2014/main" id="{5001B2FC-6623-4C9C-7F82-EA5AF02FD25B}"/>
              </a:ext>
            </a:extLst>
          </p:cNvPr>
          <p:cNvSpPr>
            <a:spLocks noGrp="1"/>
          </p:cNvSpPr>
          <p:nvPr>
            <p:ph type="sldNum" sz="quarter" idx="40"/>
          </p:nvPr>
        </p:nvSpPr>
        <p:spPr/>
        <p:txBody>
          <a:bodyPr/>
          <a:lstStyle>
            <a:lvl1pPr>
              <a:defRPr smtClean="0"/>
            </a:lvl1pPr>
          </a:lstStyle>
          <a:p>
            <a:pPr>
              <a:defRPr/>
            </a:pPr>
            <a:fld id="{4847E045-BBF8-4139-AB37-716E7F3CE734}" type="slidenum">
              <a:rPr lang="en-US" altLang="en-US"/>
              <a:pPr>
                <a:defRPr/>
              </a:pPr>
              <a:t>‹#›</a:t>
            </a:fld>
            <a:endParaRPr lang="en-US" altLang="en-US"/>
          </a:p>
        </p:txBody>
      </p:sp>
      <p:sp>
        <p:nvSpPr>
          <p:cNvPr id="34" name="Rectangle 34">
            <a:extLst>
              <a:ext uri="{FF2B5EF4-FFF2-40B4-BE49-F238E27FC236}">
                <a16:creationId xmlns:a16="http://schemas.microsoft.com/office/drawing/2014/main" id="{86BA2E66-79F5-99DC-4C26-78020048D045}"/>
              </a:ext>
            </a:extLst>
          </p:cNvPr>
          <p:cNvSpPr>
            <a:spLocks noGrp="1"/>
          </p:cNvSpPr>
          <p:nvPr>
            <p:ph type="ftr" sz="quarter" idx="41"/>
          </p:nvPr>
        </p:nvSpPr>
        <p:spPr/>
        <p:txBody>
          <a:bodyPr/>
          <a:lstStyle>
            <a:lvl1pPr>
              <a:defRPr/>
            </a:lvl1pPr>
            <a:extLst/>
          </a:lstStyle>
          <a:p>
            <a:pPr>
              <a:defRPr/>
            </a:pPr>
            <a:endParaRPr lang="en-US"/>
          </a:p>
        </p:txBody>
      </p:sp>
    </p:spTree>
    <p:extLst>
      <p:ext uri="{BB962C8B-B14F-4D97-AF65-F5344CB8AC3E}">
        <p14:creationId xmlns:p14="http://schemas.microsoft.com/office/powerpoint/2010/main" val="154617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01702F-B60C-BB6A-B9BB-4D75B918BF30}"/>
              </a:ext>
            </a:extLst>
          </p:cNvPr>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4" name="Rectangle 9">
            <a:extLst>
              <a:ext uri="{FF2B5EF4-FFF2-40B4-BE49-F238E27FC236}">
                <a16:creationId xmlns:a16="http://schemas.microsoft.com/office/drawing/2014/main" id="{066DE0B8-334D-C79D-CB96-DCFE1557B5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0950" y="6238875"/>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0CFA19-1021-39F9-BF3E-B749625AC49D}"/>
              </a:ext>
            </a:extLst>
          </p:cNvPr>
          <p:cNvSpPr/>
          <p:nvPr userDrawn="1"/>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6" name="Rectangle 3">
            <a:extLst>
              <a:ext uri="{FF2B5EF4-FFF2-40B4-BE49-F238E27FC236}">
                <a16:creationId xmlns:a16="http://schemas.microsoft.com/office/drawing/2014/main" id="{2844D2F5-A7A1-A692-AFC7-61129AE7C403}"/>
              </a:ext>
            </a:extLst>
          </p:cNvPr>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pPr>
              <a:defRPr/>
            </a:pPr>
            <a:r>
              <a:rPr lang="en-US"/>
              <a:t>10 February 2012</a:t>
            </a:r>
            <a:endParaRPr lang="en-US" dirty="0"/>
          </a:p>
        </p:txBody>
      </p:sp>
      <p:sp>
        <p:nvSpPr>
          <p:cNvPr id="7" name="Rectangle 4">
            <a:extLst>
              <a:ext uri="{FF2B5EF4-FFF2-40B4-BE49-F238E27FC236}">
                <a16:creationId xmlns:a16="http://schemas.microsoft.com/office/drawing/2014/main" id="{B9B874B2-8F37-C7BD-B28D-1D529E11C770}"/>
              </a:ext>
            </a:extLst>
          </p:cNvPr>
          <p:cNvSpPr>
            <a:spLocks noGrp="1"/>
          </p:cNvSpPr>
          <p:nvPr>
            <p:ph type="ftr" sz="quarter" idx="11"/>
          </p:nvPr>
        </p:nvSpPr>
        <p:spPr/>
        <p:txBody>
          <a:bodyPr/>
          <a:lstStyle>
            <a:lvl1pPr>
              <a:defRPr>
                <a:solidFill>
                  <a:schemeClr val="bg1"/>
                </a:solidFill>
              </a:defRPr>
            </a:lvl1pPr>
            <a:extLst/>
          </a:lstStyle>
          <a:p>
            <a:pPr>
              <a:defRPr/>
            </a:pPr>
            <a:endParaRPr lang="en-US"/>
          </a:p>
        </p:txBody>
      </p:sp>
      <p:sp>
        <p:nvSpPr>
          <p:cNvPr id="8" name="Slide Number Placeholder 12">
            <a:extLst>
              <a:ext uri="{FF2B5EF4-FFF2-40B4-BE49-F238E27FC236}">
                <a16:creationId xmlns:a16="http://schemas.microsoft.com/office/drawing/2014/main" id="{18E5E223-C82C-CD26-2DD0-0FD2B027F819}"/>
              </a:ext>
            </a:extLst>
          </p:cNvPr>
          <p:cNvSpPr>
            <a:spLocks noGrp="1"/>
          </p:cNvSpPr>
          <p:nvPr>
            <p:ph type="sldNum" sz="quarter" idx="12"/>
          </p:nvPr>
        </p:nvSpPr>
        <p:spPr>
          <a:xfrm>
            <a:off x="6477000" y="6477000"/>
            <a:ext cx="1020763" cy="304800"/>
          </a:xfrm>
        </p:spPr>
        <p:txBody>
          <a:bodyPr/>
          <a:lstStyle>
            <a:lvl1pPr>
              <a:defRPr smtClean="0"/>
            </a:lvl1pPr>
          </a:lstStyle>
          <a:p>
            <a:pPr>
              <a:defRPr/>
            </a:pPr>
            <a:fld id="{99D3DA7C-A9CE-43E3-AEA3-81E488F2B1EC}" type="slidenum">
              <a:rPr lang="en-US" altLang="en-US"/>
              <a:pPr>
                <a:defRPr/>
              </a:pPr>
              <a:t>‹#›</a:t>
            </a:fld>
            <a:endParaRPr lang="en-US" altLang="en-US"/>
          </a:p>
        </p:txBody>
      </p:sp>
    </p:spTree>
    <p:extLst>
      <p:ext uri="{BB962C8B-B14F-4D97-AF65-F5344CB8AC3E}">
        <p14:creationId xmlns:p14="http://schemas.microsoft.com/office/powerpoint/2010/main" val="403942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4" name="Rectangle 4">
            <a:extLst>
              <a:ext uri="{FF2B5EF4-FFF2-40B4-BE49-F238E27FC236}">
                <a16:creationId xmlns:a16="http://schemas.microsoft.com/office/drawing/2014/main" id="{ECF2D4C1-A52F-3C3A-FD69-738DB875F7B6}"/>
              </a:ext>
            </a:extLst>
          </p:cNvPr>
          <p:cNvSpPr>
            <a:spLocks noGrp="1"/>
          </p:cNvSpPr>
          <p:nvPr>
            <p:ph type="dt" sz="half" idx="14"/>
          </p:nvPr>
        </p:nvSpPr>
        <p:spPr/>
        <p:txBody>
          <a:bodyPr/>
          <a:lstStyle>
            <a:lvl1pPr>
              <a:defRPr/>
            </a:lvl1pPr>
          </a:lstStyle>
          <a:p>
            <a:pPr>
              <a:defRPr/>
            </a:pPr>
            <a:r>
              <a:rPr lang="en-US"/>
              <a:t>10 February 2012</a:t>
            </a:r>
            <a:endParaRPr lang="en-US" dirty="0"/>
          </a:p>
        </p:txBody>
      </p:sp>
      <p:sp>
        <p:nvSpPr>
          <p:cNvPr id="5" name="Rectangle 6">
            <a:extLst>
              <a:ext uri="{FF2B5EF4-FFF2-40B4-BE49-F238E27FC236}">
                <a16:creationId xmlns:a16="http://schemas.microsoft.com/office/drawing/2014/main" id="{EAA84347-CC62-E5A0-2915-D36372CAA745}"/>
              </a:ext>
            </a:extLst>
          </p:cNvPr>
          <p:cNvSpPr>
            <a:spLocks noGrp="1"/>
          </p:cNvSpPr>
          <p:nvPr>
            <p:ph type="sldNum" sz="quarter" idx="15"/>
          </p:nvPr>
        </p:nvSpPr>
        <p:spPr/>
        <p:txBody>
          <a:bodyPr/>
          <a:lstStyle>
            <a:lvl1pPr>
              <a:defRPr/>
            </a:lvl1pPr>
          </a:lstStyle>
          <a:p>
            <a:pPr>
              <a:defRPr/>
            </a:pPr>
            <a:fld id="{0B3C8EF4-C8E6-4170-A69E-AA8A2419468D}" type="slidenum">
              <a:rPr lang="en-US" altLang="en-US"/>
              <a:pPr>
                <a:defRPr/>
              </a:pPr>
              <a:t>‹#›</a:t>
            </a:fld>
            <a:endParaRPr lang="en-US" altLang="en-US"/>
          </a:p>
        </p:txBody>
      </p:sp>
      <p:sp>
        <p:nvSpPr>
          <p:cNvPr id="6" name="Rectangle 12">
            <a:extLst>
              <a:ext uri="{FF2B5EF4-FFF2-40B4-BE49-F238E27FC236}">
                <a16:creationId xmlns:a16="http://schemas.microsoft.com/office/drawing/2014/main" id="{AFEFDD5A-4689-AA5F-E4A0-129B356B5904}"/>
              </a:ext>
            </a:extLst>
          </p:cNvPr>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2027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054F520-7B25-8D6F-8133-1DD9933FD609}"/>
              </a:ext>
            </a:extLst>
          </p:cNvPr>
          <p:cNvSpPr>
            <a:spLocks noGrp="1"/>
          </p:cNvSpPr>
          <p:nvPr>
            <p:ph type="dt" sz="half" idx="10"/>
          </p:nvPr>
        </p:nvSpPr>
        <p:spPr/>
        <p:txBody>
          <a:bodyPr/>
          <a:lstStyle>
            <a:lvl1pPr>
              <a:defRPr/>
            </a:lvl1pPr>
          </a:lstStyle>
          <a:p>
            <a:pPr>
              <a:defRPr/>
            </a:pPr>
            <a:r>
              <a:rPr lang="en-US"/>
              <a:t>10 February 2012</a:t>
            </a:r>
            <a:endParaRPr lang="en-US" dirty="0"/>
          </a:p>
        </p:txBody>
      </p:sp>
      <p:sp>
        <p:nvSpPr>
          <p:cNvPr id="4" name="Rectangle 6">
            <a:extLst>
              <a:ext uri="{FF2B5EF4-FFF2-40B4-BE49-F238E27FC236}">
                <a16:creationId xmlns:a16="http://schemas.microsoft.com/office/drawing/2014/main" id="{E2295A0C-9657-6654-A065-9C1C061B8AA4}"/>
              </a:ext>
            </a:extLst>
          </p:cNvPr>
          <p:cNvSpPr>
            <a:spLocks noGrp="1"/>
          </p:cNvSpPr>
          <p:nvPr>
            <p:ph type="sldNum" sz="quarter" idx="11"/>
          </p:nvPr>
        </p:nvSpPr>
        <p:spPr/>
        <p:txBody>
          <a:bodyPr/>
          <a:lstStyle>
            <a:lvl1pPr>
              <a:defRPr/>
            </a:lvl1pPr>
          </a:lstStyle>
          <a:p>
            <a:pPr>
              <a:defRPr/>
            </a:pPr>
            <a:fld id="{CD02A02D-890B-449F-9E66-185A40CF2136}" type="slidenum">
              <a:rPr lang="en-US" altLang="en-US"/>
              <a:pPr>
                <a:defRPr/>
              </a:pPr>
              <a:t>‹#›</a:t>
            </a:fld>
            <a:endParaRPr lang="en-US" altLang="en-US"/>
          </a:p>
        </p:txBody>
      </p:sp>
      <p:sp>
        <p:nvSpPr>
          <p:cNvPr id="5" name="Rectangle 12">
            <a:extLst>
              <a:ext uri="{FF2B5EF4-FFF2-40B4-BE49-F238E27FC236}">
                <a16:creationId xmlns:a16="http://schemas.microsoft.com/office/drawing/2014/main" id="{444B55F0-06D6-6A31-28A3-5960DED2CC1C}"/>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039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500B69C-72A6-CC54-B73D-4DDFB4C2C616}"/>
              </a:ext>
            </a:extLst>
          </p:cNvPr>
          <p:cNvSpPr>
            <a:spLocks noGrp="1"/>
          </p:cNvSpPr>
          <p:nvPr>
            <p:ph type="dt" sz="half" idx="16"/>
          </p:nvPr>
        </p:nvSpPr>
        <p:spPr/>
        <p:txBody>
          <a:bodyPr/>
          <a:lstStyle>
            <a:lvl1pPr>
              <a:defRPr/>
            </a:lvl1pPr>
          </a:lstStyle>
          <a:p>
            <a:pPr>
              <a:defRPr/>
            </a:pPr>
            <a:r>
              <a:rPr lang="en-US"/>
              <a:t>10 February 2012</a:t>
            </a:r>
            <a:endParaRPr lang="en-US" dirty="0"/>
          </a:p>
        </p:txBody>
      </p:sp>
      <p:sp>
        <p:nvSpPr>
          <p:cNvPr id="6" name="Rectangle 6">
            <a:extLst>
              <a:ext uri="{FF2B5EF4-FFF2-40B4-BE49-F238E27FC236}">
                <a16:creationId xmlns:a16="http://schemas.microsoft.com/office/drawing/2014/main" id="{FC526669-8D1E-3BBB-5B72-C7E95312C7AA}"/>
              </a:ext>
            </a:extLst>
          </p:cNvPr>
          <p:cNvSpPr>
            <a:spLocks noGrp="1"/>
          </p:cNvSpPr>
          <p:nvPr>
            <p:ph type="sldNum" sz="quarter" idx="17"/>
          </p:nvPr>
        </p:nvSpPr>
        <p:spPr/>
        <p:txBody>
          <a:bodyPr/>
          <a:lstStyle>
            <a:lvl1pPr>
              <a:defRPr/>
            </a:lvl1pPr>
          </a:lstStyle>
          <a:p>
            <a:pPr>
              <a:defRPr/>
            </a:pPr>
            <a:fld id="{B6EF442D-2197-4F1D-BA00-DF71526CD87F}" type="slidenum">
              <a:rPr lang="en-US" altLang="en-US"/>
              <a:pPr>
                <a:defRPr/>
              </a:pPr>
              <a:t>‹#›</a:t>
            </a:fld>
            <a:endParaRPr lang="en-US" altLang="en-US"/>
          </a:p>
        </p:txBody>
      </p:sp>
      <p:sp>
        <p:nvSpPr>
          <p:cNvPr id="7" name="Rectangle 12">
            <a:extLst>
              <a:ext uri="{FF2B5EF4-FFF2-40B4-BE49-F238E27FC236}">
                <a16:creationId xmlns:a16="http://schemas.microsoft.com/office/drawing/2014/main" id="{752FC0DA-B9FC-51F7-3735-E5981CF61C2D}"/>
              </a:ext>
            </a:extLst>
          </p:cNvPr>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562888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a:extLst>
              <a:ext uri="{FF2B5EF4-FFF2-40B4-BE49-F238E27FC236}">
                <a16:creationId xmlns:a16="http://schemas.microsoft.com/office/drawing/2014/main" id="{8CF824D4-1815-D09A-F722-6318227A976C}"/>
              </a:ext>
            </a:extLst>
          </p:cNvPr>
          <p:cNvSpPr>
            <a:spLocks noGrp="1"/>
          </p:cNvSpPr>
          <p:nvPr>
            <p:ph type="dt" sz="half" idx="18"/>
          </p:nvPr>
        </p:nvSpPr>
        <p:spPr/>
        <p:txBody>
          <a:bodyPr/>
          <a:lstStyle>
            <a:lvl1pPr>
              <a:defRPr/>
            </a:lvl1pPr>
          </a:lstStyle>
          <a:p>
            <a:pPr>
              <a:defRPr/>
            </a:pPr>
            <a:r>
              <a:rPr lang="en-US"/>
              <a:t>10 February 2012</a:t>
            </a:r>
            <a:endParaRPr lang="en-US" dirty="0"/>
          </a:p>
        </p:txBody>
      </p:sp>
      <p:sp>
        <p:nvSpPr>
          <p:cNvPr id="8" name="Rectangle 6">
            <a:extLst>
              <a:ext uri="{FF2B5EF4-FFF2-40B4-BE49-F238E27FC236}">
                <a16:creationId xmlns:a16="http://schemas.microsoft.com/office/drawing/2014/main" id="{45E5A288-2799-A2B7-CE85-F9862DF35404}"/>
              </a:ext>
            </a:extLst>
          </p:cNvPr>
          <p:cNvSpPr>
            <a:spLocks noGrp="1"/>
          </p:cNvSpPr>
          <p:nvPr>
            <p:ph type="sldNum" sz="quarter" idx="19"/>
          </p:nvPr>
        </p:nvSpPr>
        <p:spPr/>
        <p:txBody>
          <a:bodyPr/>
          <a:lstStyle>
            <a:lvl1pPr>
              <a:defRPr/>
            </a:lvl1pPr>
          </a:lstStyle>
          <a:p>
            <a:pPr>
              <a:defRPr/>
            </a:pPr>
            <a:fld id="{7D60A8A7-210F-4E7D-973A-CF9DCCB31570}" type="slidenum">
              <a:rPr lang="en-US" altLang="en-US"/>
              <a:pPr>
                <a:defRPr/>
              </a:pPr>
              <a:t>‹#›</a:t>
            </a:fld>
            <a:endParaRPr lang="en-US" altLang="en-US"/>
          </a:p>
        </p:txBody>
      </p:sp>
      <p:sp>
        <p:nvSpPr>
          <p:cNvPr id="10" name="Rectangle 12">
            <a:extLst>
              <a:ext uri="{FF2B5EF4-FFF2-40B4-BE49-F238E27FC236}">
                <a16:creationId xmlns:a16="http://schemas.microsoft.com/office/drawing/2014/main" id="{2CDF7467-72A1-EB1B-C91A-5F47F77C684E}"/>
              </a:ext>
            </a:extLst>
          </p:cNvPr>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309286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4">
            <a:extLst>
              <a:ext uri="{FF2B5EF4-FFF2-40B4-BE49-F238E27FC236}">
                <a16:creationId xmlns:a16="http://schemas.microsoft.com/office/drawing/2014/main" id="{F848A097-88AF-4380-03DB-653D67FF2BDF}"/>
              </a:ext>
            </a:extLst>
          </p:cNvPr>
          <p:cNvSpPr>
            <a:spLocks noGrp="1"/>
          </p:cNvSpPr>
          <p:nvPr>
            <p:ph type="dt" sz="half" idx="20"/>
          </p:nvPr>
        </p:nvSpPr>
        <p:spPr/>
        <p:txBody>
          <a:bodyPr/>
          <a:lstStyle>
            <a:lvl1pPr>
              <a:defRPr/>
            </a:lvl1pPr>
          </a:lstStyle>
          <a:p>
            <a:pPr>
              <a:defRPr/>
            </a:pPr>
            <a:r>
              <a:rPr lang="en-US"/>
              <a:t>10 February 2012</a:t>
            </a:r>
            <a:endParaRPr lang="en-US" dirty="0"/>
          </a:p>
        </p:txBody>
      </p:sp>
      <p:sp>
        <p:nvSpPr>
          <p:cNvPr id="11" name="Rectangle 6">
            <a:extLst>
              <a:ext uri="{FF2B5EF4-FFF2-40B4-BE49-F238E27FC236}">
                <a16:creationId xmlns:a16="http://schemas.microsoft.com/office/drawing/2014/main" id="{649A0088-5498-4CB7-73D5-BCE9B1172C75}"/>
              </a:ext>
            </a:extLst>
          </p:cNvPr>
          <p:cNvSpPr>
            <a:spLocks noGrp="1"/>
          </p:cNvSpPr>
          <p:nvPr>
            <p:ph type="sldNum" sz="quarter" idx="21"/>
          </p:nvPr>
        </p:nvSpPr>
        <p:spPr/>
        <p:txBody>
          <a:bodyPr/>
          <a:lstStyle>
            <a:lvl1pPr>
              <a:defRPr/>
            </a:lvl1pPr>
          </a:lstStyle>
          <a:p>
            <a:pPr>
              <a:defRPr/>
            </a:pPr>
            <a:fld id="{340061DF-5D6B-41A4-A32E-20A2E804ED35}" type="slidenum">
              <a:rPr lang="en-US" altLang="en-US"/>
              <a:pPr>
                <a:defRPr/>
              </a:pPr>
              <a:t>‹#›</a:t>
            </a:fld>
            <a:endParaRPr lang="en-US" altLang="en-US"/>
          </a:p>
        </p:txBody>
      </p:sp>
      <p:sp>
        <p:nvSpPr>
          <p:cNvPr id="12" name="Rectangle 12">
            <a:extLst>
              <a:ext uri="{FF2B5EF4-FFF2-40B4-BE49-F238E27FC236}">
                <a16:creationId xmlns:a16="http://schemas.microsoft.com/office/drawing/2014/main" id="{5D252873-87C9-C35D-2B19-0FB16D0C81E2}"/>
              </a:ext>
            </a:extLst>
          </p:cNvPr>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70570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a:t>Click to edit Master text styles</a:t>
            </a:r>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4">
            <a:extLst>
              <a:ext uri="{FF2B5EF4-FFF2-40B4-BE49-F238E27FC236}">
                <a16:creationId xmlns:a16="http://schemas.microsoft.com/office/drawing/2014/main" id="{CBBE1302-D698-91AF-C51F-1B016EBE2310}"/>
              </a:ext>
            </a:extLst>
          </p:cNvPr>
          <p:cNvSpPr>
            <a:spLocks noGrp="1"/>
          </p:cNvSpPr>
          <p:nvPr>
            <p:ph type="dt" sz="half" idx="20"/>
          </p:nvPr>
        </p:nvSpPr>
        <p:spPr/>
        <p:txBody>
          <a:bodyPr/>
          <a:lstStyle>
            <a:lvl1pPr>
              <a:defRPr/>
            </a:lvl1pPr>
          </a:lstStyle>
          <a:p>
            <a:pPr>
              <a:defRPr/>
            </a:pPr>
            <a:r>
              <a:rPr lang="en-US"/>
              <a:t>10 February 2012</a:t>
            </a:r>
            <a:endParaRPr lang="en-US" dirty="0"/>
          </a:p>
        </p:txBody>
      </p:sp>
      <p:sp>
        <p:nvSpPr>
          <p:cNvPr id="10" name="Rectangle 6">
            <a:extLst>
              <a:ext uri="{FF2B5EF4-FFF2-40B4-BE49-F238E27FC236}">
                <a16:creationId xmlns:a16="http://schemas.microsoft.com/office/drawing/2014/main" id="{BF5FE94B-31E3-2B49-C48C-CFB2034456D1}"/>
              </a:ext>
            </a:extLst>
          </p:cNvPr>
          <p:cNvSpPr>
            <a:spLocks noGrp="1"/>
          </p:cNvSpPr>
          <p:nvPr>
            <p:ph type="sldNum" sz="quarter" idx="21"/>
          </p:nvPr>
        </p:nvSpPr>
        <p:spPr/>
        <p:txBody>
          <a:bodyPr/>
          <a:lstStyle>
            <a:lvl1pPr>
              <a:defRPr/>
            </a:lvl1pPr>
          </a:lstStyle>
          <a:p>
            <a:pPr>
              <a:defRPr/>
            </a:pPr>
            <a:fld id="{AC14CFD6-4C4B-44EB-8D94-6F8AC6D57605}" type="slidenum">
              <a:rPr lang="en-US" altLang="en-US"/>
              <a:pPr>
                <a:defRPr/>
              </a:pPr>
              <a:t>‹#›</a:t>
            </a:fld>
            <a:endParaRPr lang="en-US" altLang="en-US"/>
          </a:p>
        </p:txBody>
      </p:sp>
      <p:sp>
        <p:nvSpPr>
          <p:cNvPr id="11" name="Rectangle 12">
            <a:extLst>
              <a:ext uri="{FF2B5EF4-FFF2-40B4-BE49-F238E27FC236}">
                <a16:creationId xmlns:a16="http://schemas.microsoft.com/office/drawing/2014/main" id="{B8E47634-79FA-E5F6-3659-F8E096A8EEFA}"/>
              </a:ext>
            </a:extLst>
          </p:cNvPr>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141792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EEF0CBB5-4986-A3D7-ED19-842E6312F7FD}"/>
              </a:ext>
            </a:extLst>
          </p:cNvPr>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 name="Rectangle 2">
            <a:extLst>
              <a:ext uri="{FF2B5EF4-FFF2-40B4-BE49-F238E27FC236}">
                <a16:creationId xmlns:a16="http://schemas.microsoft.com/office/drawing/2014/main" id="{AF4A08DE-A00E-4FEB-D94E-FDB81EEB1C72}"/>
              </a:ext>
            </a:extLst>
          </p:cNvPr>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1028" name="Rectangle 3">
            <a:extLst>
              <a:ext uri="{FF2B5EF4-FFF2-40B4-BE49-F238E27FC236}">
                <a16:creationId xmlns:a16="http://schemas.microsoft.com/office/drawing/2014/main" id="{F73ED85F-2921-A75B-A3E0-EE4E47B55172}"/>
              </a:ext>
            </a:extLst>
          </p:cNvPr>
          <p:cNvSpPr>
            <a:spLocks noGrp="1"/>
          </p:cNvSpPr>
          <p:nvPr>
            <p:ph type="body" idx="1"/>
          </p:nvPr>
        </p:nvSpPr>
        <p:spPr bwMode="auto">
          <a:xfrm>
            <a:off x="304800" y="3810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4">
            <a:extLst>
              <a:ext uri="{FF2B5EF4-FFF2-40B4-BE49-F238E27FC236}">
                <a16:creationId xmlns:a16="http://schemas.microsoft.com/office/drawing/2014/main" id="{48EFCB4D-EBF1-EEF4-9DAB-F14E7B65409F}"/>
              </a:ext>
            </a:extLst>
          </p:cNvPr>
          <p:cNvSpPr>
            <a:spLocks noGrp="1"/>
          </p:cNvSpPr>
          <p:nvPr>
            <p:ph type="dt" sz="half" idx="2"/>
          </p:nvPr>
        </p:nvSpPr>
        <p:spPr>
          <a:xfrm>
            <a:off x="7010400" y="76200"/>
            <a:ext cx="1371600" cy="228600"/>
          </a:xfrm>
          <a:prstGeom prst="rect">
            <a:avLst/>
          </a:prstGeom>
        </p:spPr>
        <p:txBody>
          <a:bodyPr vert="horz"/>
          <a:lstStyle>
            <a:lvl1pPr algn="r" eaLnBrk="1" fontAlgn="auto" hangingPunct="1">
              <a:spcBef>
                <a:spcPts val="0"/>
              </a:spcBef>
              <a:spcAft>
                <a:spcPts val="0"/>
              </a:spcAft>
              <a:defRPr sz="1000">
                <a:solidFill>
                  <a:schemeClr val="tx1">
                    <a:tint val="65000"/>
                  </a:schemeClr>
                </a:solidFill>
                <a:latin typeface="+mn-lt"/>
                <a:cs typeface="+mn-cs"/>
              </a:defRPr>
            </a:lvl1pPr>
            <a:extLst/>
          </a:lstStyle>
          <a:p>
            <a:pPr>
              <a:defRPr/>
            </a:pPr>
            <a:r>
              <a:rPr lang="en-US"/>
              <a:t>10 February 2012</a:t>
            </a:r>
            <a:endParaRPr lang="en-US" dirty="0"/>
          </a:p>
        </p:txBody>
      </p:sp>
      <p:sp>
        <p:nvSpPr>
          <p:cNvPr id="6" name="Rectangle 6">
            <a:extLst>
              <a:ext uri="{FF2B5EF4-FFF2-40B4-BE49-F238E27FC236}">
                <a16:creationId xmlns:a16="http://schemas.microsoft.com/office/drawing/2014/main" id="{5890992A-DCC9-8B91-598D-56E1B1A7F945}"/>
              </a:ext>
            </a:extLst>
          </p:cNvPr>
          <p:cNvSpPr>
            <a:spLocks noGrp="1"/>
          </p:cNvSpPr>
          <p:nvPr>
            <p:ph type="sldNum" sz="quarter" idx="4"/>
          </p:nvPr>
        </p:nvSpPr>
        <p:spPr>
          <a:xfrm>
            <a:off x="6503988" y="6473825"/>
            <a:ext cx="990600" cy="3048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vl1pPr>
          </a:lstStyle>
          <a:p>
            <a:pPr>
              <a:defRPr/>
            </a:pPr>
            <a:fld id="{6B513174-BDA7-45CD-86F2-235746A72B0C}" type="slidenum">
              <a:rPr lang="en-US" altLang="en-US"/>
              <a:pPr>
                <a:defRPr/>
              </a:pPr>
              <a:t>‹#›</a:t>
            </a:fld>
            <a:endParaRPr lang="en-US" altLang="en-US"/>
          </a:p>
        </p:txBody>
      </p:sp>
      <p:sp>
        <p:nvSpPr>
          <p:cNvPr id="11" name="Rectangle 10">
            <a:extLst>
              <a:ext uri="{FF2B5EF4-FFF2-40B4-BE49-F238E27FC236}">
                <a16:creationId xmlns:a16="http://schemas.microsoft.com/office/drawing/2014/main" id="{F23000A6-53E3-2245-6B6C-AAEC1E0F7B92}"/>
              </a:ext>
            </a:extLst>
          </p:cNvPr>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2" name="Rectangle 12">
            <a:extLst>
              <a:ext uri="{FF2B5EF4-FFF2-40B4-BE49-F238E27FC236}">
                <a16:creationId xmlns:a16="http://schemas.microsoft.com/office/drawing/2014/main" id="{F58AD310-673F-40C2-FB28-9AC6EF8F79A5}"/>
              </a:ext>
            </a:extLst>
          </p:cNvPr>
          <p:cNvSpPr>
            <a:spLocks noGrp="1"/>
          </p:cNvSpPr>
          <p:nvPr>
            <p:ph type="ftr" sz="quarter" idx="3"/>
          </p:nvPr>
        </p:nvSpPr>
        <p:spPr>
          <a:xfrm>
            <a:off x="2705100" y="6477000"/>
            <a:ext cx="3733800" cy="304800"/>
          </a:xfrm>
          <a:prstGeom prst="rect">
            <a:avLst/>
          </a:prstGeom>
        </p:spPr>
        <p:txBody>
          <a:bodyPr vert="horz" anchor="ctr"/>
          <a:lstStyle>
            <a:lvl1pPr algn="ctr" eaLnBrk="1" fontAlgn="auto" hangingPunct="1">
              <a:spcBef>
                <a:spcPts val="0"/>
              </a:spcBef>
              <a:spcAft>
                <a:spcPts val="0"/>
              </a:spcAft>
              <a:defRPr sz="1000">
                <a:solidFill>
                  <a:sysClr val="windowText" lastClr="000000"/>
                </a:solidFill>
                <a:latin typeface="+mn-lt"/>
                <a:cs typeface="+mn-cs"/>
              </a:defRPr>
            </a:lvl1pPr>
            <a:extLst/>
          </a:lstStyle>
          <a:p>
            <a:pPr>
              <a:defRPr/>
            </a:pPr>
            <a:endParaRPr lang="en-US"/>
          </a:p>
        </p:txBody>
      </p:sp>
      <p:pic>
        <p:nvPicPr>
          <p:cNvPr id="1033" name="ContosoLogo.jpg">
            <a:extLst>
              <a:ext uri="{FF2B5EF4-FFF2-40B4-BE49-F238E27FC236}">
                <a16:creationId xmlns:a16="http://schemas.microsoft.com/office/drawing/2014/main" id="{2BB38A22-80CD-64D2-B5EC-6F7A41DD3869}"/>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00950" y="6238875"/>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 id="2147485023" r:id="rId12"/>
    <p:sldLayoutId id="2147485024" r:id="rId13"/>
    <p:sldLayoutId id="2147485025" r:id="rId14"/>
    <p:sldLayoutId id="2147485026" r:id="rId15"/>
    <p:sldLayoutId id="2147485030" r:id="rId16"/>
    <p:sldLayoutId id="2147485031" r:id="rId17"/>
  </p:sldLayoutIdLst>
  <p:hf hdr="0" ftr="0" dt="0"/>
  <p:txStyles>
    <p:titleStyle>
      <a:lvl1pPr algn="l" rtl="0" eaLnBrk="0" fontAlgn="base" hangingPunct="0">
        <a:spcBef>
          <a:spcPct val="0"/>
        </a:spcBef>
        <a:spcAft>
          <a:spcPct val="0"/>
        </a:spcAft>
        <a:defRPr sz="2400" cap="small">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a:extLst/>
    </p:titleStyle>
    <p:bodyStyle>
      <a:lvl1pPr marL="342900" indent="-342900" algn="l" rtl="0" eaLnBrk="0" fontAlgn="base" hangingPunct="0">
        <a:spcBef>
          <a:spcPct val="20000"/>
        </a:spcBef>
        <a:spcAft>
          <a:spcPct val="0"/>
        </a:spcAft>
        <a:defRPr sz="1100">
          <a:solidFill>
            <a:schemeClr val="tx1"/>
          </a:solidFill>
          <a:latin typeface="+mn-lt"/>
          <a:ea typeface="+mn-ea"/>
          <a:cs typeface="+mn-cs"/>
        </a:defRPr>
      </a:lvl1pPr>
      <a:lvl2pPr marL="742950" indent="-285750" algn="l" rtl="0" eaLnBrk="0" fontAlgn="base" hangingPunct="0">
        <a:spcBef>
          <a:spcPct val="20000"/>
        </a:spcBef>
        <a:spcAft>
          <a:spcPct val="0"/>
        </a:spcAft>
        <a:defRPr sz="1100">
          <a:solidFill>
            <a:schemeClr val="tx1"/>
          </a:solidFill>
          <a:latin typeface="+mn-lt"/>
          <a:ea typeface="+mn-ea"/>
          <a:cs typeface="+mn-cs"/>
        </a:defRPr>
      </a:lvl2pPr>
      <a:lvl3pPr marL="1143000" indent="-228600" algn="l" rtl="0" eaLnBrk="0" fontAlgn="base" hangingPunct="0">
        <a:spcBef>
          <a:spcPct val="20000"/>
        </a:spcBef>
        <a:spcAft>
          <a:spcPct val="0"/>
        </a:spcAft>
        <a:defRPr sz="1100">
          <a:solidFill>
            <a:schemeClr val="tx1"/>
          </a:solidFill>
          <a:latin typeface="+mn-lt"/>
          <a:ea typeface="+mn-ea"/>
          <a:cs typeface="+mn-cs"/>
        </a:defRPr>
      </a:lvl3pPr>
      <a:lvl4pPr marL="1600200" indent="-228600" algn="l" rtl="0" eaLnBrk="0" fontAlgn="base" hangingPunct="0">
        <a:spcBef>
          <a:spcPct val="20000"/>
        </a:spcBef>
        <a:spcAft>
          <a:spcPct val="0"/>
        </a:spcAft>
        <a:defRPr sz="1100">
          <a:solidFill>
            <a:schemeClr val="tx1"/>
          </a:solidFill>
          <a:latin typeface="+mn-lt"/>
          <a:ea typeface="+mn-ea"/>
          <a:cs typeface="+mn-cs"/>
        </a:defRPr>
      </a:lvl4pPr>
      <a:lvl5pPr marL="2057400" indent="-228600" algn="l" rtl="0" eaLnBrk="0" fontAlgn="base" hangingPunct="0">
        <a:spcBef>
          <a:spcPct val="20000"/>
        </a:spcBef>
        <a:spcAft>
          <a:spcPct val="0"/>
        </a:spcAft>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slideLayout" Target="../slideLayouts/slideLayout4.xml" /><Relationship Id="rId1" Type="http://schemas.openxmlformats.org/officeDocument/2006/relationships/vmlDrawing" Target="../drawings/vmlDrawing1.vml" /><Relationship Id="rId5" Type="http://schemas.openxmlformats.org/officeDocument/2006/relationships/image" Target="../media/image4.emf" /><Relationship Id="rId4" Type="http://schemas.openxmlformats.org/officeDocument/2006/relationships/oleObject" Target="../embeddings/oleObject1.bin" /></Relationships>
</file>

<file path=ppt/slides/_rels/slide1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3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7.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0E58A1-C2CC-8EA1-60E4-7A987380D2A1}"/>
              </a:ext>
            </a:extLst>
          </p:cNvPr>
          <p:cNvSpPr>
            <a:spLocks noGrp="1"/>
          </p:cNvSpPr>
          <p:nvPr>
            <p:ph type="ctrTitle"/>
          </p:nvPr>
        </p:nvSpPr>
        <p:spPr/>
        <p:txBody>
          <a:bodyPr/>
          <a:lstStyle/>
          <a:p>
            <a:pPr algn="ctr" eaLnBrk="1" fontAlgn="auto" hangingPunct="1">
              <a:spcAft>
                <a:spcPts val="0"/>
              </a:spcAft>
              <a:defRPr/>
            </a:pPr>
            <a:r>
              <a:rPr lang="en-US" dirty="0"/>
              <a:t>Independent Police Investigative Directorate (IPID)</a:t>
            </a:r>
          </a:p>
        </p:txBody>
      </p:sp>
      <p:sp>
        <p:nvSpPr>
          <p:cNvPr id="3" name="Rectangle 3">
            <a:extLst>
              <a:ext uri="{FF2B5EF4-FFF2-40B4-BE49-F238E27FC236}">
                <a16:creationId xmlns:a16="http://schemas.microsoft.com/office/drawing/2014/main" id="{C06A74B6-F3F0-6180-91D7-97C19B6DC6B1}"/>
              </a:ext>
            </a:extLst>
          </p:cNvPr>
          <p:cNvSpPr>
            <a:spLocks noGrp="1"/>
          </p:cNvSpPr>
          <p:nvPr>
            <p:ph type="subTitle" idx="1"/>
          </p:nvPr>
        </p:nvSpPr>
        <p:spPr>
          <a:xfrm>
            <a:off x="228600" y="4762500"/>
            <a:ext cx="6934200" cy="1169988"/>
          </a:xfrm>
        </p:spPr>
        <p:txBody>
          <a:bodyPr anchor="b">
            <a:normAutofit fontScale="85000" lnSpcReduction="20000"/>
          </a:bodyPr>
          <a:lstStyle/>
          <a:p>
            <a:pPr eaLnBrk="1" fontAlgn="auto" hangingPunct="1">
              <a:spcAft>
                <a:spcPts val="0"/>
              </a:spcAft>
              <a:defRPr/>
            </a:pPr>
            <a:endParaRPr lang="en-US" sz="2000" dirty="0">
              <a:solidFill>
                <a:schemeClr val="bg2">
                  <a:lumMod val="50000"/>
                </a:schemeClr>
              </a:solidFill>
            </a:endParaRPr>
          </a:p>
          <a:p>
            <a:pPr eaLnBrk="1" fontAlgn="auto" hangingPunct="1">
              <a:spcAft>
                <a:spcPts val="0"/>
              </a:spcAft>
              <a:defRPr/>
            </a:pPr>
            <a:r>
              <a:rPr lang="en-US" sz="2000" dirty="0">
                <a:solidFill>
                  <a:schemeClr val="bg2">
                    <a:lumMod val="50000"/>
                  </a:schemeClr>
                </a:solidFill>
              </a:rPr>
              <a:t>Date: 22 April 2022</a:t>
            </a:r>
          </a:p>
          <a:p>
            <a:pPr eaLnBrk="1" fontAlgn="auto" hangingPunct="1">
              <a:spcAft>
                <a:spcPts val="0"/>
              </a:spcAft>
              <a:defRPr/>
            </a:pPr>
            <a:r>
              <a:rPr lang="en-US" sz="2000" dirty="0">
                <a:solidFill>
                  <a:schemeClr val="bg2">
                    <a:lumMod val="50000"/>
                  </a:schemeClr>
                </a:solidFill>
              </a:rPr>
              <a:t>Time: 08:00 </a:t>
            </a:r>
            <a:r>
              <a:rPr lang="en-US" sz="2000">
                <a:solidFill>
                  <a:schemeClr val="bg2">
                    <a:lumMod val="50000"/>
                  </a:schemeClr>
                </a:solidFill>
              </a:rPr>
              <a:t>– 14:00</a:t>
            </a:r>
            <a:endParaRPr lang="en-US" sz="2000" dirty="0">
              <a:solidFill>
                <a:schemeClr val="bg2">
                  <a:lumMod val="50000"/>
                </a:schemeClr>
              </a:solidFill>
            </a:endParaRPr>
          </a:p>
          <a:p>
            <a:pPr eaLnBrk="1" fontAlgn="auto" hangingPunct="1">
              <a:spcAft>
                <a:spcPts val="0"/>
              </a:spcAft>
              <a:defRPr/>
            </a:pPr>
            <a:r>
              <a:rPr lang="en-US" sz="2000" dirty="0">
                <a:solidFill>
                  <a:schemeClr val="bg2">
                    <a:lumMod val="50000"/>
                  </a:schemeClr>
                </a:solidFill>
              </a:rPr>
              <a:t>Venue: Virtual Meeting </a:t>
            </a:r>
          </a:p>
          <a:p>
            <a:pPr eaLnBrk="1" fontAlgn="auto" hangingPunct="1">
              <a:spcAft>
                <a:spcPts val="0"/>
              </a:spcAft>
              <a:defRPr/>
            </a:pPr>
            <a:endParaRPr lang="en-US" sz="2000" dirty="0">
              <a:solidFill>
                <a:schemeClr val="bg2">
                  <a:lumMod val="50000"/>
                </a:schemeClr>
              </a:solidFill>
            </a:endParaRPr>
          </a:p>
        </p:txBody>
      </p:sp>
      <p:sp>
        <p:nvSpPr>
          <p:cNvPr id="4" name="Rectangle 10">
            <a:extLst>
              <a:ext uri="{FF2B5EF4-FFF2-40B4-BE49-F238E27FC236}">
                <a16:creationId xmlns:a16="http://schemas.microsoft.com/office/drawing/2014/main" id="{03F1AAF1-741A-ABC0-25D9-46A6C68EC85B}"/>
              </a:ext>
            </a:extLst>
          </p:cNvPr>
          <p:cNvSpPr/>
          <p:nvPr/>
        </p:nvSpPr>
        <p:spPr>
          <a:xfrm>
            <a:off x="0" y="323850"/>
            <a:ext cx="8910638" cy="3563938"/>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b"/>
          <a:lstStyle/>
          <a:p>
            <a:pPr algn="ctr" eaLnBrk="1" fontAlgn="auto" hangingPunct="1">
              <a:spcBef>
                <a:spcPts val="0"/>
              </a:spcBef>
              <a:spcAft>
                <a:spcPts val="0"/>
              </a:spcAft>
              <a:defRPr/>
            </a:pPr>
            <a:r>
              <a:rPr lang="en-US" sz="4800" b="1" dirty="0">
                <a:solidFill>
                  <a:schemeClr val="bg1"/>
                </a:solidFill>
              </a:rPr>
              <a:t>  </a:t>
            </a:r>
          </a:p>
          <a:p>
            <a:pPr algn="ctr" eaLnBrk="1" fontAlgn="auto" hangingPunct="1">
              <a:spcBef>
                <a:spcPts val="0"/>
              </a:spcBef>
              <a:spcAft>
                <a:spcPts val="0"/>
              </a:spcAft>
              <a:defRPr/>
            </a:pPr>
            <a:endParaRPr lang="en-US" sz="4800" b="1" dirty="0">
              <a:solidFill>
                <a:schemeClr val="bg1"/>
              </a:solidFill>
            </a:endParaRPr>
          </a:p>
          <a:p>
            <a:pPr algn="ctr" eaLnBrk="1" fontAlgn="auto" hangingPunct="1">
              <a:spcBef>
                <a:spcPts val="0"/>
              </a:spcBef>
              <a:spcAft>
                <a:spcPts val="0"/>
              </a:spcAft>
              <a:defRPr/>
            </a:pPr>
            <a:endParaRPr lang="en-US" sz="4800" b="1" dirty="0">
              <a:solidFill>
                <a:schemeClr val="bg1"/>
              </a:solidFill>
            </a:endParaRPr>
          </a:p>
          <a:p>
            <a:pPr algn="ctr" eaLnBrk="1" fontAlgn="auto" hangingPunct="1">
              <a:spcBef>
                <a:spcPts val="0"/>
              </a:spcBef>
              <a:spcAft>
                <a:spcPts val="0"/>
              </a:spcAft>
              <a:defRPr/>
            </a:pPr>
            <a:r>
              <a:rPr lang="en-US" sz="4800" b="1" dirty="0">
                <a:solidFill>
                  <a:schemeClr val="bg1"/>
                </a:solidFill>
              </a:rPr>
              <a:t>IPID’S BUDGET HEARING </a:t>
            </a:r>
          </a:p>
          <a:p>
            <a:pPr algn="ctr" eaLnBrk="1" fontAlgn="auto" hangingPunct="1">
              <a:spcBef>
                <a:spcPts val="0"/>
              </a:spcBef>
              <a:spcAft>
                <a:spcPts val="0"/>
              </a:spcAft>
              <a:defRPr/>
            </a:pPr>
            <a:r>
              <a:rPr lang="en-US" sz="4800" b="1" dirty="0">
                <a:solidFill>
                  <a:schemeClr val="bg1"/>
                </a:solidFill>
              </a:rPr>
              <a:t>FOR VOTE 24</a:t>
            </a:r>
          </a:p>
          <a:p>
            <a:pPr algn="ctr" eaLnBrk="1" fontAlgn="auto" hangingPunct="1">
              <a:spcBef>
                <a:spcPts val="0"/>
              </a:spcBef>
              <a:spcAft>
                <a:spcPts val="0"/>
              </a:spcAft>
              <a:defRPr/>
            </a:pPr>
            <a:endParaRPr lang="en-US" sz="4800" b="1" dirty="0">
              <a:solidFill>
                <a:schemeClr val="bg1"/>
              </a:solidFill>
            </a:endParaRPr>
          </a:p>
          <a:p>
            <a:pPr algn="ctr" eaLnBrk="1" fontAlgn="auto" hangingPunct="1">
              <a:spcBef>
                <a:spcPts val="0"/>
              </a:spcBef>
              <a:spcAft>
                <a:spcPts val="0"/>
              </a:spcAft>
              <a:defRPr/>
            </a:pPr>
            <a:r>
              <a:rPr lang="en-US" sz="4800" b="1" dirty="0">
                <a:solidFill>
                  <a:schemeClr val="bg1"/>
                </a:solidFill>
              </a:rPr>
              <a:t>2022/2023 FINANCIAL YEAR</a:t>
            </a:r>
          </a:p>
        </p:txBody>
      </p:sp>
      <p:pic>
        <p:nvPicPr>
          <p:cNvPr id="9221" name="Picture 5">
            <a:extLst>
              <a:ext uri="{FF2B5EF4-FFF2-40B4-BE49-F238E27FC236}">
                <a16:creationId xmlns:a16="http://schemas.microsoft.com/office/drawing/2014/main" id="{9A213163-3FE3-A22E-22D4-01E1151F8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5772150"/>
            <a:ext cx="23304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E31948-A9E1-02CB-97AD-4A014D8445C8}"/>
              </a:ext>
            </a:extLst>
          </p:cNvPr>
          <p:cNvSpPr>
            <a:spLocks noGrp="1"/>
          </p:cNvSpPr>
          <p:nvPr>
            <p:ph type="body" sz="quarter" idx="13"/>
          </p:nvPr>
        </p:nvSpPr>
        <p:spPr>
          <a:xfrm>
            <a:off x="304800" y="125413"/>
            <a:ext cx="8083550" cy="671512"/>
          </a:xfrm>
        </p:spPr>
        <p:txBody>
          <a:bodyPr/>
          <a:lstStyle/>
          <a:p>
            <a:pPr marL="0" indent="0" algn="ctr">
              <a:lnSpc>
                <a:spcPct val="150000"/>
              </a:lnSpc>
              <a:spcBef>
                <a:spcPts val="0"/>
              </a:spcBef>
              <a:spcAft>
                <a:spcPts val="1000"/>
              </a:spcAft>
              <a:defRPr/>
            </a:pPr>
            <a:r>
              <a:rPr lang="en-US" sz="2000" dirty="0">
                <a:ea typeface="PMingLiU"/>
                <a:cs typeface="Arial"/>
              </a:rPr>
              <a:t>2.3 BUDGET ALLOCATION PER PROGRAMME  - COMPARISON (DIAGRAM)</a:t>
            </a:r>
          </a:p>
        </p:txBody>
      </p:sp>
      <p:sp>
        <p:nvSpPr>
          <p:cNvPr id="22531" name="Slide Number Placeholder 3">
            <a:extLst>
              <a:ext uri="{FF2B5EF4-FFF2-40B4-BE49-F238E27FC236}">
                <a16:creationId xmlns:a16="http://schemas.microsoft.com/office/drawing/2014/main" id="{2BE251BE-D9E5-E49C-42ED-0C3E33E7334F}"/>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6F94EF90-2870-45FD-95B1-6303DF272546}" type="slidenum">
              <a:rPr lang="en-US" altLang="en-US" sz="1600">
                <a:solidFill>
                  <a:srgbClr val="000000"/>
                </a:solidFill>
              </a:rPr>
              <a:pPr algn="l">
                <a:spcBef>
                  <a:spcPct val="0"/>
                </a:spcBef>
              </a:pPr>
              <a:t>10</a:t>
            </a:fld>
            <a:endParaRPr lang="en-US" altLang="en-US" sz="1600">
              <a:solidFill>
                <a:srgbClr val="000000"/>
              </a:solidFill>
            </a:endParaRPr>
          </a:p>
        </p:txBody>
      </p:sp>
      <p:sp>
        <p:nvSpPr>
          <p:cNvPr id="22532" name="Rectangle 7">
            <a:extLst>
              <a:ext uri="{FF2B5EF4-FFF2-40B4-BE49-F238E27FC236}">
                <a16:creationId xmlns:a16="http://schemas.microsoft.com/office/drawing/2014/main" id="{C1CCE565-2B1D-A5DD-30A8-D560D0FED0D0}"/>
              </a:ext>
            </a:extLst>
          </p:cNvPr>
          <p:cNvSpPr>
            <a:spLocks noChangeArrowheads="1"/>
          </p:cNvSpPr>
          <p:nvPr/>
        </p:nvSpPr>
        <p:spPr bwMode="auto">
          <a:xfrm>
            <a:off x="304800" y="1033463"/>
            <a:ext cx="808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p:txBody>
      </p:sp>
      <p:pic>
        <p:nvPicPr>
          <p:cNvPr id="22533" name="Picture 5">
            <a:extLst>
              <a:ext uri="{FF2B5EF4-FFF2-40B4-BE49-F238E27FC236}">
                <a16:creationId xmlns:a16="http://schemas.microsoft.com/office/drawing/2014/main" id="{E60687CC-7F77-024A-EB81-CB66158E5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6169025"/>
            <a:ext cx="232251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a:extLst>
              <a:ext uri="{FF2B5EF4-FFF2-40B4-BE49-F238E27FC236}">
                <a16:creationId xmlns:a16="http://schemas.microsoft.com/office/drawing/2014/main" id="{DA525516-B5E6-3F1D-06FD-C79F22A1D8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7975"/>
            <a:ext cx="808355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D97BBD-CE80-B1C3-D9F4-D35CB8DEF6A6}"/>
              </a:ext>
            </a:extLst>
          </p:cNvPr>
          <p:cNvSpPr>
            <a:spLocks noGrp="1"/>
          </p:cNvSpPr>
          <p:nvPr>
            <p:ph type="body" sz="quarter" idx="13"/>
          </p:nvPr>
        </p:nvSpPr>
        <p:spPr>
          <a:xfrm>
            <a:off x="304800" y="76200"/>
            <a:ext cx="8083550" cy="592138"/>
          </a:xfrm>
        </p:spPr>
        <p:txBody>
          <a:bodyPr/>
          <a:lstStyle/>
          <a:p>
            <a:pPr marL="0" indent="0">
              <a:lnSpc>
                <a:spcPct val="150000"/>
              </a:lnSpc>
              <a:spcBef>
                <a:spcPts val="0"/>
              </a:spcBef>
              <a:spcAft>
                <a:spcPts val="1000"/>
              </a:spcAft>
              <a:defRPr/>
            </a:pPr>
            <a:r>
              <a:rPr lang="en-US" sz="2000" dirty="0">
                <a:ea typeface="PMingLiU"/>
                <a:cs typeface="Arial"/>
              </a:rPr>
              <a:t>2.4 PROVINCIAL BUDGET ALLOCATION </a:t>
            </a:r>
          </a:p>
          <a:p>
            <a:pPr marL="0" indent="0">
              <a:lnSpc>
                <a:spcPct val="150000"/>
              </a:lnSpc>
              <a:spcBef>
                <a:spcPts val="0"/>
              </a:spcBef>
              <a:spcAft>
                <a:spcPts val="1000"/>
              </a:spcAft>
              <a:defRPr/>
            </a:pPr>
            <a:r>
              <a:rPr lang="en-US" sz="1600" b="0" dirty="0">
                <a:solidFill>
                  <a:schemeClr val="tx1"/>
                </a:solidFill>
                <a:ea typeface="PMingLiU"/>
                <a:cs typeface="Arial"/>
              </a:rPr>
              <a:t>Allocation criteria:</a:t>
            </a:r>
          </a:p>
          <a:p>
            <a:pPr marL="0" indent="0">
              <a:spcBef>
                <a:spcPts val="0"/>
              </a:spcBef>
              <a:spcAft>
                <a:spcPts val="1000"/>
              </a:spcAft>
              <a:defRPr/>
            </a:pPr>
            <a:r>
              <a:rPr lang="en-US" sz="1600" b="0" dirty="0">
                <a:solidFill>
                  <a:schemeClr val="tx1"/>
                </a:solidFill>
                <a:ea typeface="PMingLiU"/>
                <a:cs typeface="Arial"/>
              </a:rPr>
              <a:t>Size of the Province, Case intake , Number of Investigators and Distance travelled. </a:t>
            </a:r>
          </a:p>
          <a:p>
            <a:pPr marL="0" indent="0">
              <a:lnSpc>
                <a:spcPct val="150000"/>
              </a:lnSpc>
              <a:spcBef>
                <a:spcPts val="0"/>
              </a:spcBef>
              <a:spcAft>
                <a:spcPts val="1000"/>
              </a:spcAft>
              <a:defRPr/>
            </a:pPr>
            <a:endParaRPr lang="en-US" sz="2000" dirty="0">
              <a:solidFill>
                <a:schemeClr val="tx1"/>
              </a:solidFill>
              <a:ea typeface="PMingLiU"/>
              <a:cs typeface="Arial"/>
            </a:endParaRPr>
          </a:p>
        </p:txBody>
      </p:sp>
      <p:sp>
        <p:nvSpPr>
          <p:cNvPr id="23555" name="Slide Number Placeholder 3">
            <a:extLst>
              <a:ext uri="{FF2B5EF4-FFF2-40B4-BE49-F238E27FC236}">
                <a16:creationId xmlns:a16="http://schemas.microsoft.com/office/drawing/2014/main" id="{582F12EB-E513-7467-0891-A1C75A6E9568}"/>
              </a:ext>
            </a:extLst>
          </p:cNvPr>
          <p:cNvSpPr>
            <a:spLocks noGrp="1"/>
          </p:cNvSpPr>
          <p:nvPr>
            <p:ph type="sldNum" sz="quarter" idx="15"/>
          </p:nvPr>
        </p:nvSpPr>
        <p:spPr bwMode="auto">
          <a:xfrm>
            <a:off x="6057900" y="6477000"/>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ctr">
              <a:spcBef>
                <a:spcPct val="0"/>
              </a:spcBef>
            </a:pPr>
            <a:fld id="{1AF7FD64-96DB-4540-A32C-B33468E7FC76}" type="slidenum">
              <a:rPr lang="en-US" altLang="en-US" sz="1600">
                <a:solidFill>
                  <a:srgbClr val="000000"/>
                </a:solidFill>
              </a:rPr>
              <a:pPr algn="ctr">
                <a:spcBef>
                  <a:spcPct val="0"/>
                </a:spcBef>
              </a:pPr>
              <a:t>11</a:t>
            </a:fld>
            <a:endParaRPr lang="en-US" altLang="en-US" sz="1600">
              <a:solidFill>
                <a:srgbClr val="000000"/>
              </a:solidFill>
            </a:endParaRPr>
          </a:p>
        </p:txBody>
      </p:sp>
      <p:sp>
        <p:nvSpPr>
          <p:cNvPr id="23556" name="Rectangle 7">
            <a:extLst>
              <a:ext uri="{FF2B5EF4-FFF2-40B4-BE49-F238E27FC236}">
                <a16:creationId xmlns:a16="http://schemas.microsoft.com/office/drawing/2014/main" id="{40F7323C-A00F-8DA6-91A9-B7BAD78630F8}"/>
              </a:ext>
            </a:extLst>
          </p:cNvPr>
          <p:cNvSpPr>
            <a:spLocks noChangeArrowheads="1"/>
          </p:cNvSpPr>
          <p:nvPr/>
        </p:nvSpPr>
        <p:spPr bwMode="auto">
          <a:xfrm>
            <a:off x="304800" y="1033463"/>
            <a:ext cx="808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p:txBody>
      </p:sp>
      <p:pic>
        <p:nvPicPr>
          <p:cNvPr id="23557" name="Picture 5">
            <a:extLst>
              <a:ext uri="{FF2B5EF4-FFF2-40B4-BE49-F238E27FC236}">
                <a16:creationId xmlns:a16="http://schemas.microsoft.com/office/drawing/2014/main" id="{D1D8302A-B6A3-B95A-9335-4619ACCBB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8" name="Object 1">
            <a:extLst>
              <a:ext uri="{FF2B5EF4-FFF2-40B4-BE49-F238E27FC236}">
                <a16:creationId xmlns:a16="http://schemas.microsoft.com/office/drawing/2014/main" id="{E39CE1D5-D555-20E4-503D-68A79D6BAC7C}"/>
              </a:ext>
            </a:extLst>
          </p:cNvPr>
          <p:cNvGraphicFramePr>
            <a:graphicFrameLocks noChangeAspect="1"/>
          </p:cNvGraphicFramePr>
          <p:nvPr/>
        </p:nvGraphicFramePr>
        <p:xfrm>
          <a:off x="222250" y="1776413"/>
          <a:ext cx="8166100" cy="3641725"/>
        </p:xfrm>
        <a:graphic>
          <a:graphicData uri="http://schemas.openxmlformats.org/presentationml/2006/ole">
            <mc:AlternateContent xmlns:mc="http://schemas.openxmlformats.org/markup-compatibility/2006">
              <mc:Choice xmlns:v="urn:schemas-microsoft-com:vml" Requires="v">
                <p:oleObj spid="_x0000_s1025" name="Worksheet" r:id="rId4" imgW="7534167" imgH="2600325" progId="Excel.Sheet.12">
                  <p:embed/>
                </p:oleObj>
              </mc:Choice>
              <mc:Fallback>
                <p:oleObj name="Worksheet" r:id="rId4" imgW="7534167" imgH="2600325" progId="Excel.Sheet.12">
                  <p:embed/>
                  <p:pic>
                    <p:nvPicPr>
                      <p:cNvPr id="23558" name="Object 1">
                        <a:extLst>
                          <a:ext uri="{FF2B5EF4-FFF2-40B4-BE49-F238E27FC236}">
                            <a16:creationId xmlns:a16="http://schemas.microsoft.com/office/drawing/2014/main" id="{E39CE1D5-D555-20E4-503D-68A79D6BA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1776413"/>
                        <a:ext cx="8166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B2E0AC-180B-3FB7-5C97-176E4F440822}"/>
              </a:ext>
            </a:extLst>
          </p:cNvPr>
          <p:cNvSpPr>
            <a:spLocks noGrp="1"/>
          </p:cNvSpPr>
          <p:nvPr>
            <p:ph type="body" sz="quarter" idx="13"/>
          </p:nvPr>
        </p:nvSpPr>
        <p:spPr>
          <a:xfrm>
            <a:off x="304800" y="66675"/>
            <a:ext cx="8083550" cy="555625"/>
          </a:xfrm>
        </p:spPr>
        <p:txBody>
          <a:bodyPr/>
          <a:lstStyle/>
          <a:p>
            <a:pPr marL="0" indent="0">
              <a:spcBef>
                <a:spcPts val="0"/>
              </a:spcBef>
              <a:spcAft>
                <a:spcPts val="1000"/>
              </a:spcAft>
              <a:defRPr/>
            </a:pPr>
            <a:r>
              <a:rPr lang="en-US" sz="2000" dirty="0">
                <a:ea typeface="PMingLiU"/>
                <a:cs typeface="Arial"/>
              </a:rPr>
              <a:t>2.5 MTEF EXPENDITURE OVERVIEW </a:t>
            </a:r>
          </a:p>
        </p:txBody>
      </p:sp>
      <p:sp>
        <p:nvSpPr>
          <p:cNvPr id="24579" name="Slide Number Placeholder 3">
            <a:extLst>
              <a:ext uri="{FF2B5EF4-FFF2-40B4-BE49-F238E27FC236}">
                <a16:creationId xmlns:a16="http://schemas.microsoft.com/office/drawing/2014/main" id="{5812E8C2-6D8C-8072-FA54-927C2A656329}"/>
              </a:ext>
            </a:extLst>
          </p:cNvPr>
          <p:cNvSpPr>
            <a:spLocks noGrp="1"/>
          </p:cNvSpPr>
          <p:nvPr>
            <p:ph type="sldNum" sz="quarter" idx="15"/>
          </p:nvPr>
        </p:nvSpPr>
        <p:spPr bwMode="auto">
          <a:xfrm>
            <a:off x="6503988" y="6394450"/>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C0280671-D14B-442B-8C64-92001B7B1C11}" type="slidenum">
              <a:rPr lang="en-US" altLang="en-US" sz="1600">
                <a:solidFill>
                  <a:srgbClr val="000000"/>
                </a:solidFill>
              </a:rPr>
              <a:pPr algn="l">
                <a:spcBef>
                  <a:spcPct val="0"/>
                </a:spcBef>
              </a:pPr>
              <a:t>12</a:t>
            </a:fld>
            <a:endParaRPr lang="en-US" altLang="en-US" sz="1600">
              <a:solidFill>
                <a:srgbClr val="000000"/>
              </a:solidFill>
            </a:endParaRPr>
          </a:p>
        </p:txBody>
      </p:sp>
      <p:sp>
        <p:nvSpPr>
          <p:cNvPr id="24580" name="Rectangle 7">
            <a:extLst>
              <a:ext uri="{FF2B5EF4-FFF2-40B4-BE49-F238E27FC236}">
                <a16:creationId xmlns:a16="http://schemas.microsoft.com/office/drawing/2014/main" id="{96A70A21-6E15-DA5C-DA45-3DFE64848C92}"/>
              </a:ext>
            </a:extLst>
          </p:cNvPr>
          <p:cNvSpPr>
            <a:spLocks noChangeArrowheads="1"/>
          </p:cNvSpPr>
          <p:nvPr/>
        </p:nvSpPr>
        <p:spPr bwMode="auto">
          <a:xfrm>
            <a:off x="304800" y="1033463"/>
            <a:ext cx="808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p:txBody>
      </p:sp>
      <p:pic>
        <p:nvPicPr>
          <p:cNvPr id="24581" name="Picture 5">
            <a:extLst>
              <a:ext uri="{FF2B5EF4-FFF2-40B4-BE49-F238E27FC236}">
                <a16:creationId xmlns:a16="http://schemas.microsoft.com/office/drawing/2014/main" id="{B8A043F5-2D8E-E333-3B62-85F254C0A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6164263"/>
            <a:ext cx="23225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
            <a:extLst>
              <a:ext uri="{FF2B5EF4-FFF2-40B4-BE49-F238E27FC236}">
                <a16:creationId xmlns:a16="http://schemas.microsoft.com/office/drawing/2014/main" id="{3283C3D0-A63E-25EC-7A38-9A238E4990A8}"/>
              </a:ext>
            </a:extLst>
          </p:cNvPr>
          <p:cNvSpPr>
            <a:spLocks noChangeArrowheads="1"/>
          </p:cNvSpPr>
          <p:nvPr/>
        </p:nvSpPr>
        <p:spPr bwMode="auto">
          <a:xfrm>
            <a:off x="204788" y="754063"/>
            <a:ext cx="8083550" cy="3916362"/>
          </a:xfrm>
          <a:prstGeom prst="rect">
            <a:avLst/>
          </a:prstGeom>
          <a:noFill/>
          <a:ln>
            <a:noFill/>
          </a:ln>
        </p:spPr>
        <p:txBody>
          <a:bodyPr>
            <a:spAutoFit/>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marL="342900" indent="-342900" algn="just">
              <a:lnSpc>
                <a:spcPct val="107000"/>
              </a:lnSpc>
              <a:spcBef>
                <a:spcPct val="0"/>
              </a:spcBef>
              <a:spcAft>
                <a:spcPts val="800"/>
              </a:spcAft>
              <a:buFont typeface="+mj-lt"/>
              <a:buAutoNum type="arabicPeriod"/>
              <a:defRPr/>
            </a:pPr>
            <a:r>
              <a:rPr lang="en-US" altLang="en-US" sz="1600" dirty="0">
                <a:ea typeface="Calibri" panose="020F0502020204030204" pitchFamily="34" charset="0"/>
                <a:cs typeface="Times New Roman" panose="02020603050405020304" pitchFamily="18" charset="0"/>
              </a:rPr>
              <a:t>Over the medium term, the directorate will focus on improving the quality of its investigations, increase access to its services and continue to renew ICT infrastructure through: </a:t>
            </a:r>
          </a:p>
          <a:p>
            <a:pPr marL="800100" lvl="1" indent="-342900" algn="just">
              <a:lnSpc>
                <a:spcPct val="107000"/>
              </a:lnSpc>
              <a:spcBef>
                <a:spcPct val="0"/>
              </a:spcBef>
              <a:spcAft>
                <a:spcPts val="800"/>
              </a:spcAft>
              <a:buFont typeface="+mj-lt"/>
              <a:buAutoNum type="alphaLcParenR"/>
              <a:defRPr/>
            </a:pPr>
            <a:r>
              <a:rPr lang="en-US" altLang="en-US" sz="1600" dirty="0">
                <a:ea typeface="Calibri" panose="020F0502020204030204" pitchFamily="34" charset="0"/>
                <a:cs typeface="Times New Roman" panose="02020603050405020304" pitchFamily="18" charset="0"/>
              </a:rPr>
              <a:t>Recruitment of investigation quality assurers at a total cost of R3.4 million over the medium term in order to improve the quality of case dockets that are referred to NPA.</a:t>
            </a:r>
          </a:p>
          <a:p>
            <a:pPr marL="800100" lvl="1" indent="-342900" algn="just">
              <a:lnSpc>
                <a:spcPct val="107000"/>
              </a:lnSpc>
              <a:spcBef>
                <a:spcPct val="0"/>
              </a:spcBef>
              <a:spcAft>
                <a:spcPts val="800"/>
              </a:spcAft>
              <a:buFont typeface="+mj-lt"/>
              <a:buAutoNum type="alphaLcParenR"/>
              <a:defRPr/>
            </a:pPr>
            <a:r>
              <a:rPr lang="en-US" altLang="en-US" sz="1600" dirty="0">
                <a:ea typeface="Calibri" panose="020F0502020204030204" pitchFamily="34" charset="0"/>
                <a:cs typeface="Times New Roman" panose="02020603050405020304" pitchFamily="18" charset="0"/>
              </a:rPr>
              <a:t>Partnering with provincial departments of community safety in Gauteng, KwaZulu-Natal, Western Cape and Northern Cape to establish regional and district offices. These partnerships will mainly involve sharing office space, data and information; collaborating on investigations; and monitoring police performance.</a:t>
            </a:r>
          </a:p>
          <a:p>
            <a:pPr marL="800100" lvl="1" indent="-342900" algn="just">
              <a:lnSpc>
                <a:spcPct val="107000"/>
              </a:lnSpc>
              <a:spcBef>
                <a:spcPct val="0"/>
              </a:spcBef>
              <a:spcAft>
                <a:spcPts val="800"/>
              </a:spcAft>
              <a:buFont typeface="+mj-lt"/>
              <a:buAutoNum type="alphaLcParenR"/>
              <a:defRPr/>
            </a:pPr>
            <a:r>
              <a:rPr lang="en-US" altLang="en-US" sz="1600" dirty="0">
                <a:ea typeface="Calibri" panose="020F0502020204030204" pitchFamily="34" charset="0"/>
              </a:rPr>
              <a:t>Implementation of ICT infrastructure plan in phases over the MTEF period to improve amongst others the security and minimize risk on infiltration by unwanted agents onto our ICT systems.  </a:t>
            </a:r>
          </a:p>
          <a:p>
            <a:pPr algn="just">
              <a:lnSpc>
                <a:spcPct val="107000"/>
              </a:lnSpc>
              <a:spcBef>
                <a:spcPct val="0"/>
              </a:spcBef>
              <a:spcAft>
                <a:spcPts val="800"/>
              </a:spcAft>
              <a:defRPr/>
            </a:pPr>
            <a:endParaRPr lang="en-US" altLang="en-US" sz="1600" dirty="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5A6332A1-51E2-D34A-442A-5AADE0DF2198}"/>
              </a:ext>
            </a:extLst>
          </p:cNvPr>
          <p:cNvSpPr>
            <a:spLocks noGrp="1"/>
          </p:cNvSpPr>
          <p:nvPr>
            <p:ph type="body" sz="quarter" idx="13"/>
          </p:nvPr>
        </p:nvSpPr>
        <p:spPr>
          <a:xfrm>
            <a:off x="255588" y="598488"/>
            <a:ext cx="8077200" cy="4556125"/>
          </a:xfrm>
          <a:solidFill>
            <a:schemeClr val="accent4"/>
          </a:solidFill>
        </p:spPr>
        <p:txBody>
          <a:bodyPr anchor="ctr">
            <a:noAutofit/>
          </a:bodyPr>
          <a:lstStyle/>
          <a:p>
            <a:pPr marL="0" indent="0" algn="ctr" eaLnBrk="1" fontAlgn="auto" hangingPunct="1">
              <a:spcBef>
                <a:spcPts val="0"/>
              </a:spcBef>
              <a:spcAft>
                <a:spcPts val="0"/>
              </a:spcAft>
              <a:defRPr/>
            </a:pPr>
            <a:endParaRPr lang="en-US" sz="4000" kern="1200" dirty="0"/>
          </a:p>
          <a:p>
            <a:pPr marL="0" indent="0" algn="ctr" eaLnBrk="1" fontAlgn="auto" hangingPunct="1">
              <a:spcBef>
                <a:spcPts val="0"/>
              </a:spcBef>
              <a:spcAft>
                <a:spcPts val="0"/>
              </a:spcAft>
              <a:defRPr/>
            </a:pPr>
            <a:r>
              <a:rPr lang="en-US" sz="4000" kern="1200" dirty="0"/>
              <a:t>3. ADJUSTMENTS TO THE STRATEGIC PLAN 2020-2025</a:t>
            </a:r>
          </a:p>
        </p:txBody>
      </p:sp>
      <p:sp>
        <p:nvSpPr>
          <p:cNvPr id="25603" name="Slide Number Placeholder 2">
            <a:extLst>
              <a:ext uri="{FF2B5EF4-FFF2-40B4-BE49-F238E27FC236}">
                <a16:creationId xmlns:a16="http://schemas.microsoft.com/office/drawing/2014/main" id="{465E5E1C-579C-0728-802F-FDF811ABBAE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6660B913-340A-4ACA-A8EA-7EC4F52E78DC}" type="slidenum">
              <a:rPr lang="en-US" altLang="en-US" sz="1600"/>
              <a:pPr algn="l">
                <a:spcBef>
                  <a:spcPct val="0"/>
                </a:spcBef>
              </a:pPr>
              <a:t>13</a:t>
            </a:fld>
            <a:endParaRPr lang="en-US" altLang="en-US" sz="1600"/>
          </a:p>
        </p:txBody>
      </p:sp>
      <p:sp>
        <p:nvSpPr>
          <p:cNvPr id="5" name="Slide Number Placeholder 30">
            <a:extLst>
              <a:ext uri="{FF2B5EF4-FFF2-40B4-BE49-F238E27FC236}">
                <a16:creationId xmlns:a16="http://schemas.microsoft.com/office/drawing/2014/main" id="{6B2FFA04-2E78-577F-DEA4-4B1B505E10BE}"/>
              </a:ext>
            </a:extLst>
          </p:cNvPr>
          <p:cNvSpPr txBox="1">
            <a:spLocks/>
          </p:cNvSpPr>
          <p:nvPr/>
        </p:nvSpPr>
        <p:spPr>
          <a:xfrm>
            <a:off x="7620000" y="6096000"/>
            <a:ext cx="990600" cy="762000"/>
          </a:xfrm>
          <a:prstGeom prst="rect">
            <a:avLst/>
          </a:prstGeom>
          <a:solidFill>
            <a:schemeClr val="bg1"/>
          </a:solidFill>
        </p:spPr>
        <p:txBody>
          <a:bodyPr anchor="ctr"/>
          <a:lstStyle/>
          <a:p>
            <a:pPr algn="r" eaLnBrk="1" fontAlgn="auto" hangingPunct="1">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25605" name="Picture 5">
            <a:extLst>
              <a:ext uri="{FF2B5EF4-FFF2-40B4-BE49-F238E27FC236}">
                <a16:creationId xmlns:a16="http://schemas.microsoft.com/office/drawing/2014/main" id="{3050D50B-3294-F5E2-45CC-3E50A8123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F4AC124-D35B-5046-DF1B-7117839EDE16}"/>
              </a:ext>
            </a:extLst>
          </p:cNvPr>
          <p:cNvSpPr>
            <a:spLocks noGrp="1"/>
          </p:cNvSpPr>
          <p:nvPr>
            <p:ph type="body" sz="quarter" idx="13"/>
          </p:nvPr>
        </p:nvSpPr>
        <p:spPr>
          <a:xfrm>
            <a:off x="334963" y="50800"/>
            <a:ext cx="8077200" cy="571500"/>
          </a:xfrm>
          <a:solidFill>
            <a:schemeClr val="accent6">
              <a:lumMod val="75000"/>
            </a:schemeClr>
          </a:solidFill>
        </p:spPr>
        <p:txBody>
          <a:bodyPr anchor="ctr">
            <a:noAutofit/>
          </a:bodyPr>
          <a:lstStyle/>
          <a:p>
            <a:pPr marL="0" indent="0" eaLnBrk="1" fontAlgn="auto" hangingPunct="1">
              <a:spcAft>
                <a:spcPts val="0"/>
              </a:spcAft>
              <a:defRPr/>
            </a:pPr>
            <a:r>
              <a:rPr lang="en-ZA" sz="2000" dirty="0"/>
              <a:t>3. ADJUSTMENTS TO STRATEGIC PLAN 2020-2025</a:t>
            </a:r>
          </a:p>
        </p:txBody>
      </p:sp>
      <p:sp>
        <p:nvSpPr>
          <p:cNvPr id="26627" name="Slide Number Placeholder 2">
            <a:extLst>
              <a:ext uri="{FF2B5EF4-FFF2-40B4-BE49-F238E27FC236}">
                <a16:creationId xmlns:a16="http://schemas.microsoft.com/office/drawing/2014/main" id="{B5C1F39E-79CE-0360-8F3A-638B96B4E5E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4CE7E3AF-A0B9-4F73-A4F1-5EAF102242FD}" type="slidenum">
              <a:rPr lang="en-US" altLang="en-US" sz="1600"/>
              <a:pPr algn="l">
                <a:spcBef>
                  <a:spcPct val="0"/>
                </a:spcBef>
              </a:pPr>
              <a:t>14</a:t>
            </a:fld>
            <a:endParaRPr lang="en-US" altLang="en-US" sz="1600"/>
          </a:p>
        </p:txBody>
      </p:sp>
      <p:sp>
        <p:nvSpPr>
          <p:cNvPr id="5" name="Slide Number Placeholder 30">
            <a:extLst>
              <a:ext uri="{FF2B5EF4-FFF2-40B4-BE49-F238E27FC236}">
                <a16:creationId xmlns:a16="http://schemas.microsoft.com/office/drawing/2014/main" id="{D4E51EBF-358D-A8D4-5784-C7FB2D60EE29}"/>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6629" name="Rectangle 2">
            <a:extLst>
              <a:ext uri="{FF2B5EF4-FFF2-40B4-BE49-F238E27FC236}">
                <a16:creationId xmlns:a16="http://schemas.microsoft.com/office/drawing/2014/main" id="{E43A4E0E-A79E-21F8-342E-D9864FB62BFA}"/>
              </a:ext>
            </a:extLst>
          </p:cNvPr>
          <p:cNvSpPr>
            <a:spLocks noChangeArrowheads="1"/>
          </p:cNvSpPr>
          <p:nvPr/>
        </p:nvSpPr>
        <p:spPr bwMode="auto">
          <a:xfrm>
            <a:off x="261938" y="931863"/>
            <a:ext cx="82232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1085850" indent="-342900">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200000"/>
              </a:lnSpc>
              <a:spcBef>
                <a:spcPct val="0"/>
              </a:spcBef>
              <a:buFont typeface="Calibri" panose="020F0502020204030204" pitchFamily="34" charset="0"/>
              <a:buAutoNum type="arabicPeriod"/>
            </a:pPr>
            <a:r>
              <a:rPr lang="en-GB" altLang="en-US" sz="1600">
                <a:cs typeface="Times New Roman" panose="02020603050405020304" pitchFamily="18" charset="0"/>
              </a:rPr>
              <a:t>The Strategic Plan has four (04) outcomes with eight (08) outcome indicators.</a:t>
            </a:r>
          </a:p>
          <a:p>
            <a:pPr algn="just" eaLnBrk="1" hangingPunct="1">
              <a:lnSpc>
                <a:spcPct val="200000"/>
              </a:lnSpc>
              <a:spcBef>
                <a:spcPct val="0"/>
              </a:spcBef>
              <a:buFont typeface="Calibri" panose="020F0502020204030204" pitchFamily="34" charset="0"/>
              <a:buAutoNum type="arabicPeriod"/>
            </a:pPr>
            <a:r>
              <a:rPr lang="en-GB" altLang="en-US" sz="1600">
                <a:cs typeface="Times New Roman" panose="02020603050405020304" pitchFamily="18" charset="0"/>
              </a:rPr>
              <a:t>No new indicators were introduced or discontinued.</a:t>
            </a:r>
            <a:endParaRPr lang="en-US" altLang="en-US" sz="1600">
              <a:cs typeface="Times New Roman" panose="02020603050405020304" pitchFamily="18" charset="0"/>
            </a:endParaRPr>
          </a:p>
          <a:p>
            <a:pPr algn="just" eaLnBrk="1" hangingPunct="1">
              <a:lnSpc>
                <a:spcPct val="200000"/>
              </a:lnSpc>
              <a:spcBef>
                <a:spcPct val="0"/>
              </a:spcBef>
              <a:buFont typeface="Calibri" panose="020F0502020204030204" pitchFamily="34" charset="0"/>
              <a:buAutoNum type="arabicPeriod"/>
            </a:pPr>
            <a:r>
              <a:rPr lang="en-US" altLang="en-US" sz="1600">
                <a:cs typeface="Times New Roman" panose="02020603050405020304" pitchFamily="18" charset="0"/>
              </a:rPr>
              <a:t>There are adjustments to targets for three (03) outcome indicators under Programme 2. </a:t>
            </a:r>
          </a:p>
        </p:txBody>
      </p:sp>
      <p:pic>
        <p:nvPicPr>
          <p:cNvPr id="26630" name="Picture 9">
            <a:extLst>
              <a:ext uri="{FF2B5EF4-FFF2-40B4-BE49-F238E27FC236}">
                <a16:creationId xmlns:a16="http://schemas.microsoft.com/office/drawing/2014/main" id="{7D1639C3-F8E7-E1CE-623A-38C7E47D5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3BDA647-9974-65A1-D10B-3CFD8C33EDB5}"/>
              </a:ext>
            </a:extLst>
          </p:cNvPr>
          <p:cNvSpPr>
            <a:spLocks noGrp="1"/>
          </p:cNvSpPr>
          <p:nvPr>
            <p:ph type="body" sz="quarter" idx="13"/>
          </p:nvPr>
        </p:nvSpPr>
        <p:spPr>
          <a:xfrm>
            <a:off x="301625" y="96838"/>
            <a:ext cx="8077200" cy="484187"/>
          </a:xfrm>
          <a:solidFill>
            <a:schemeClr val="accent6">
              <a:lumMod val="75000"/>
            </a:schemeClr>
          </a:solidFill>
        </p:spPr>
        <p:txBody>
          <a:bodyPr anchor="ctr">
            <a:noAutofit/>
          </a:bodyPr>
          <a:lstStyle/>
          <a:p>
            <a:pPr marL="0" indent="0" eaLnBrk="1" fontAlgn="auto" hangingPunct="1">
              <a:spcAft>
                <a:spcPts val="0"/>
              </a:spcAft>
              <a:defRPr/>
            </a:pPr>
            <a:r>
              <a:rPr lang="en-ZA" sz="2000" dirty="0"/>
              <a:t>3. ADJUSTMENT TO STRATEGIC PLAN 2020-2025 (</a:t>
            </a:r>
            <a:r>
              <a:rPr lang="en-ZA" sz="2000" dirty="0" err="1"/>
              <a:t>cont</a:t>
            </a:r>
            <a:r>
              <a:rPr lang="en-ZA" sz="2000" dirty="0"/>
              <a:t>…)</a:t>
            </a:r>
          </a:p>
        </p:txBody>
      </p:sp>
      <p:sp>
        <p:nvSpPr>
          <p:cNvPr id="27651" name="Slide Number Placeholder 2">
            <a:extLst>
              <a:ext uri="{FF2B5EF4-FFF2-40B4-BE49-F238E27FC236}">
                <a16:creationId xmlns:a16="http://schemas.microsoft.com/office/drawing/2014/main" id="{805F7A85-432B-C525-6E11-827318AE23A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9C049EBC-3913-429F-AB67-3F25D482020D}" type="slidenum">
              <a:rPr lang="en-US" altLang="en-US" sz="1600"/>
              <a:pPr algn="l">
                <a:spcBef>
                  <a:spcPct val="0"/>
                </a:spcBef>
              </a:pPr>
              <a:t>15</a:t>
            </a:fld>
            <a:endParaRPr lang="en-US" altLang="en-US" sz="1600"/>
          </a:p>
        </p:txBody>
      </p:sp>
      <p:sp>
        <p:nvSpPr>
          <p:cNvPr id="5" name="Slide Number Placeholder 30">
            <a:extLst>
              <a:ext uri="{FF2B5EF4-FFF2-40B4-BE49-F238E27FC236}">
                <a16:creationId xmlns:a16="http://schemas.microsoft.com/office/drawing/2014/main" id="{51760CAA-9914-E70D-39F4-6BDCAA07702A}"/>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4" name="Table 3">
            <a:extLst>
              <a:ext uri="{FF2B5EF4-FFF2-40B4-BE49-F238E27FC236}">
                <a16:creationId xmlns:a16="http://schemas.microsoft.com/office/drawing/2014/main" id="{67494738-E7D0-95FE-6C55-E5F0BB76CB78}"/>
              </a:ext>
            </a:extLst>
          </p:cNvPr>
          <p:cNvGraphicFramePr>
            <a:graphicFrameLocks noGrp="1"/>
          </p:cNvGraphicFramePr>
          <p:nvPr/>
        </p:nvGraphicFramePr>
        <p:xfrm>
          <a:off x="141288" y="822325"/>
          <a:ext cx="8377237" cy="5313363"/>
        </p:xfrm>
        <a:graphic>
          <a:graphicData uri="http://schemas.openxmlformats.org/drawingml/2006/table">
            <a:tbl>
              <a:tblPr firstRow="1" firstCol="1" bandRow="1">
                <a:tableStyleId>{1E171933-4619-4E11-9A3F-F7608DF75F80}</a:tableStyleId>
              </a:tblPr>
              <a:tblGrid>
                <a:gridCol w="2301169">
                  <a:extLst>
                    <a:ext uri="{9D8B030D-6E8A-4147-A177-3AD203B41FA5}">
                      <a16:colId xmlns:a16="http://schemas.microsoft.com/office/drawing/2014/main" val="20000"/>
                    </a:ext>
                  </a:extLst>
                </a:gridCol>
                <a:gridCol w="1840867">
                  <a:extLst>
                    <a:ext uri="{9D8B030D-6E8A-4147-A177-3AD203B41FA5}">
                      <a16:colId xmlns:a16="http://schemas.microsoft.com/office/drawing/2014/main" val="20001"/>
                    </a:ext>
                  </a:extLst>
                </a:gridCol>
                <a:gridCol w="1913059">
                  <a:extLst>
                    <a:ext uri="{9D8B030D-6E8A-4147-A177-3AD203B41FA5}">
                      <a16:colId xmlns:a16="http://schemas.microsoft.com/office/drawing/2014/main" val="20002"/>
                    </a:ext>
                  </a:extLst>
                </a:gridCol>
                <a:gridCol w="2322142">
                  <a:extLst>
                    <a:ext uri="{9D8B030D-6E8A-4147-A177-3AD203B41FA5}">
                      <a16:colId xmlns:a16="http://schemas.microsoft.com/office/drawing/2014/main" val="20003"/>
                    </a:ext>
                  </a:extLst>
                </a:gridCol>
              </a:tblGrid>
              <a:tr h="625288">
                <a:tc gridSpan="4">
                  <a:txBody>
                    <a:bodyPr/>
                    <a:lstStyle/>
                    <a:p>
                      <a:pPr algn="just">
                        <a:lnSpc>
                          <a:spcPct val="100000"/>
                        </a:lnSpc>
                        <a:spcAft>
                          <a:spcPts val="0"/>
                        </a:spcAft>
                        <a:tabLst>
                          <a:tab pos="180340" algn="l"/>
                          <a:tab pos="540385" algn="l"/>
                        </a:tabLst>
                      </a:pPr>
                      <a:r>
                        <a:rPr lang="en-US" sz="1600" dirty="0">
                          <a:solidFill>
                            <a:schemeClr val="bg1"/>
                          </a:solidFill>
                          <a:effectLst/>
                          <a:latin typeface="+mn-lt"/>
                          <a:ea typeface="Times New Roman"/>
                        </a:rPr>
                        <a:t>Impact statement:</a:t>
                      </a:r>
                      <a:r>
                        <a:rPr lang="en-US" sz="1600" baseline="0" dirty="0">
                          <a:solidFill>
                            <a:schemeClr val="bg1"/>
                          </a:solidFill>
                          <a:effectLst/>
                          <a:latin typeface="+mn-lt"/>
                          <a:ea typeface="Times New Roman"/>
                        </a:rPr>
                        <a:t> Response and accountable police service that renders professional service in a human rights environment</a:t>
                      </a:r>
                      <a:endParaRPr lang="en-ZA" sz="1600" dirty="0">
                        <a:solidFill>
                          <a:schemeClr val="bg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just">
                        <a:lnSpc>
                          <a:spcPct val="100000"/>
                        </a:lnSpc>
                        <a:spcAft>
                          <a:spcPts val="0"/>
                        </a:spcAft>
                        <a:tabLst>
                          <a:tab pos="180340" algn="l"/>
                          <a:tab pos="540385" algn="l"/>
                        </a:tabLst>
                      </a:pPr>
                      <a:endParaRPr lang="en-ZA" sz="1600" dirty="0">
                        <a:solidFill>
                          <a:schemeClr val="bg1"/>
                        </a:solidFill>
                        <a:effectLst/>
                        <a:latin typeface="+mn-lt"/>
                        <a:ea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a:lnSpc>
                          <a:spcPts val="1300"/>
                        </a:lnSpc>
                        <a:spcAft>
                          <a:spcPts val="0"/>
                        </a:spcAft>
                        <a:tabLst>
                          <a:tab pos="180340" algn="l"/>
                          <a:tab pos="540385" algn="l"/>
                        </a:tabLst>
                      </a:pPr>
                      <a:endParaRPr lang="en-ZA" sz="1800" dirty="0">
                        <a:solidFill>
                          <a:schemeClr val="tx1"/>
                        </a:solidFill>
                        <a:effectLst/>
                        <a:latin typeface="+mn-lt"/>
                        <a:ea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a:lnSpc>
                          <a:spcPts val="1300"/>
                        </a:lnSpc>
                        <a:spcAft>
                          <a:spcPts val="0"/>
                        </a:spcAft>
                        <a:tabLst>
                          <a:tab pos="180340" algn="l"/>
                          <a:tab pos="540385" algn="l"/>
                        </a:tabLst>
                      </a:pPr>
                      <a:endParaRPr lang="en-ZA" sz="1800" dirty="0">
                        <a:solidFill>
                          <a:schemeClr val="tx1"/>
                        </a:solidFill>
                        <a:effectLst/>
                        <a:latin typeface="+mn-lt"/>
                        <a:ea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544602">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Programme </a:t>
                      </a:r>
                      <a:endParaRPr lang="en-ZA" sz="1600" b="1" dirty="0">
                        <a:solidFill>
                          <a:schemeClr val="bg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Outcome </a:t>
                      </a:r>
                      <a:endParaRPr lang="en-ZA" sz="1600" b="1" dirty="0">
                        <a:solidFill>
                          <a:schemeClr val="bg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Outcome Indicator</a:t>
                      </a:r>
                      <a:endParaRPr lang="en-ZA" sz="1600" b="1" dirty="0">
                        <a:solidFill>
                          <a:schemeClr val="bg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Comments </a:t>
                      </a:r>
                      <a:endParaRPr lang="en-ZA" sz="1600" b="1" dirty="0">
                        <a:solidFill>
                          <a:schemeClr val="bg1"/>
                        </a:solidFill>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648410">
                <a:tc rowSpan="2">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Programme 1: Administration</a:t>
                      </a:r>
                      <a:endParaRPr lang="en-ZA" sz="16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Effective</a:t>
                      </a:r>
                      <a:r>
                        <a:rPr lang="en-US" sz="1600" b="0" baseline="0" dirty="0">
                          <a:solidFill>
                            <a:schemeClr val="tx1"/>
                          </a:solidFill>
                          <a:effectLst/>
                          <a:latin typeface="+mn-lt"/>
                          <a:ea typeface="Times New Roman"/>
                        </a:rPr>
                        <a:t> and efficient administrative support</a:t>
                      </a:r>
                      <a:endParaRPr lang="en-ZA" sz="16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Improved financial governance</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No adjustments</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19850">
                <a:tc vMerge="1">
                  <a:txBody>
                    <a:bodyPr/>
                    <a:lstStyle/>
                    <a:p>
                      <a:pPr algn="just">
                        <a:spcAft>
                          <a:spcPts val="0"/>
                        </a:spcAft>
                        <a:tabLst>
                          <a:tab pos="180340" algn="l"/>
                          <a:tab pos="540385" algn="l"/>
                          <a:tab pos="450215" algn="l"/>
                          <a:tab pos="540385" algn="l"/>
                        </a:tabLst>
                      </a:pPr>
                      <a:endParaRPr lang="en-ZA" sz="1600" b="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tabLst>
                          <a:tab pos="180340" algn="l"/>
                          <a:tab pos="540385" algn="l"/>
                          <a:tab pos="450215" algn="l"/>
                          <a:tab pos="540385" algn="l"/>
                        </a:tabLst>
                      </a:pPr>
                      <a:endParaRPr lang="en-ZA" sz="1600" b="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Percentage increase of vacancies filled within six months</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No adjustments</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67247">
                <a:tc rowSpan="3">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Programme 2: Investigation</a:t>
                      </a:r>
                      <a:r>
                        <a:rPr lang="en-US" sz="1600" b="0" baseline="0" dirty="0">
                          <a:solidFill>
                            <a:schemeClr val="tx1"/>
                          </a:solidFill>
                          <a:effectLst/>
                          <a:latin typeface="+mn-lt"/>
                          <a:ea typeface="Times New Roman"/>
                        </a:rPr>
                        <a:t> &amp; Information Management</a:t>
                      </a:r>
                      <a:endParaRPr lang="en-ZA" sz="16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Reduced level of police criminality and misconduct</a:t>
                      </a:r>
                      <a:endParaRPr lang="en-ZA" sz="16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Increase in number of criminal cases decided by the NPA</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Target increased</a:t>
                      </a:r>
                      <a:r>
                        <a:rPr lang="en-US" sz="1600" baseline="0" dirty="0">
                          <a:effectLst/>
                          <a:latin typeface="+mn-lt"/>
                          <a:ea typeface="Times New Roman"/>
                        </a:rPr>
                        <a:t> from 1 503 to 2 500</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12302">
                <a:tc vMerge="1">
                  <a:txBody>
                    <a:bodyPr/>
                    <a:lstStyle/>
                    <a:p>
                      <a:pPr algn="l">
                        <a:spcAft>
                          <a:spcPts val="0"/>
                        </a:spcAft>
                        <a:tabLst>
                          <a:tab pos="180340" algn="l"/>
                          <a:tab pos="540385" algn="l"/>
                          <a:tab pos="450215" algn="l"/>
                          <a:tab pos="540385" algn="l"/>
                        </a:tabLst>
                      </a:pPr>
                      <a:endParaRPr lang="en-ZA" sz="1600" b="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dirty="0"/>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Increase in number of disciplinary recommendations</a:t>
                      </a:r>
                      <a:r>
                        <a:rPr lang="en-US" sz="1600" b="0" baseline="0" dirty="0">
                          <a:solidFill>
                            <a:schemeClr val="tx1"/>
                          </a:solidFill>
                          <a:effectLst/>
                          <a:latin typeface="+mn-lt"/>
                          <a:ea typeface="Times New Roman"/>
                        </a:rPr>
                        <a:t> initiated</a:t>
                      </a:r>
                      <a:endParaRPr lang="en-ZA" sz="16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Target increased from 1 398 to 2 500</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95664">
                <a:tc vMerge="1">
                  <a:txBody>
                    <a:bodyPr/>
                    <a:lstStyle/>
                    <a:p>
                      <a:pPr algn="l">
                        <a:spcAft>
                          <a:spcPts val="0"/>
                        </a:spcAft>
                        <a:tabLst>
                          <a:tab pos="180340" algn="l"/>
                          <a:tab pos="540385" algn="l"/>
                          <a:tab pos="450215" algn="l"/>
                          <a:tab pos="540385" algn="l"/>
                        </a:tabLst>
                      </a:pPr>
                      <a:endParaRPr lang="en-ZA" sz="1600" b="0" dirty="0">
                        <a:solidFill>
                          <a:schemeClr val="tx1"/>
                        </a:solidFill>
                        <a:effectLst/>
                        <a:latin typeface="+mn-lt"/>
                        <a:ea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dirty="0"/>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Increase in number of disciplinary recommendations </a:t>
                      </a:r>
                      <a:endParaRPr lang="en-ZA" sz="1600" b="0" dirty="0">
                        <a:solidFill>
                          <a:schemeClr val="tx1"/>
                        </a:solidFill>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Target increased from 1 437 to 2 000</a:t>
                      </a:r>
                      <a:endParaRPr lang="en-ZA" sz="1600" dirty="0">
                        <a:effectLst/>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pic>
        <p:nvPicPr>
          <p:cNvPr id="27686" name="Picture 9">
            <a:extLst>
              <a:ext uri="{FF2B5EF4-FFF2-40B4-BE49-F238E27FC236}">
                <a16:creationId xmlns:a16="http://schemas.microsoft.com/office/drawing/2014/main" id="{BA096E93-55B7-150D-0947-7922C5786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3CC0F17D-F442-1BA4-5839-5E2E95D42370}"/>
              </a:ext>
            </a:extLst>
          </p:cNvPr>
          <p:cNvSpPr>
            <a:spLocks noGrp="1"/>
          </p:cNvSpPr>
          <p:nvPr>
            <p:ph type="body" sz="quarter" idx="13"/>
          </p:nvPr>
        </p:nvSpPr>
        <p:spPr>
          <a:xfrm>
            <a:off x="265113" y="112713"/>
            <a:ext cx="8228012" cy="457200"/>
          </a:xfrm>
          <a:solidFill>
            <a:schemeClr val="accent6">
              <a:lumMod val="75000"/>
            </a:schemeClr>
          </a:solidFill>
        </p:spPr>
        <p:txBody>
          <a:bodyPr anchor="ctr">
            <a:noAutofit/>
          </a:bodyPr>
          <a:lstStyle/>
          <a:p>
            <a:pPr marL="0" indent="0" eaLnBrk="1" fontAlgn="auto" hangingPunct="1">
              <a:spcAft>
                <a:spcPts val="0"/>
              </a:spcAft>
              <a:defRPr/>
            </a:pPr>
            <a:r>
              <a:rPr lang="en-ZA" sz="2000" dirty="0"/>
              <a:t>3. ADJUSTMENT TO STRATEGIC PLAN 2020-2025 (cont..)</a:t>
            </a:r>
          </a:p>
        </p:txBody>
      </p:sp>
      <p:sp>
        <p:nvSpPr>
          <p:cNvPr id="28675" name="Slide Number Placeholder 2">
            <a:extLst>
              <a:ext uri="{FF2B5EF4-FFF2-40B4-BE49-F238E27FC236}">
                <a16:creationId xmlns:a16="http://schemas.microsoft.com/office/drawing/2014/main" id="{8270A8CB-4DE9-8B9D-EEDA-7AED3653FE1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39DF35CC-B0D5-4213-AFF8-049DFB41343E}" type="slidenum">
              <a:rPr lang="en-US" altLang="en-US" sz="1600"/>
              <a:pPr algn="l">
                <a:spcBef>
                  <a:spcPct val="0"/>
                </a:spcBef>
              </a:pPr>
              <a:t>16</a:t>
            </a:fld>
            <a:endParaRPr lang="en-US" altLang="en-US" sz="1600"/>
          </a:p>
        </p:txBody>
      </p:sp>
      <p:sp>
        <p:nvSpPr>
          <p:cNvPr id="5" name="Slide Number Placeholder 30">
            <a:extLst>
              <a:ext uri="{FF2B5EF4-FFF2-40B4-BE49-F238E27FC236}">
                <a16:creationId xmlns:a16="http://schemas.microsoft.com/office/drawing/2014/main" id="{5620CAAA-5A72-5CC6-5A5D-65AF1DE25F57}"/>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4" name="Table 3">
            <a:extLst>
              <a:ext uri="{FF2B5EF4-FFF2-40B4-BE49-F238E27FC236}">
                <a16:creationId xmlns:a16="http://schemas.microsoft.com/office/drawing/2014/main" id="{DE860217-78E5-7F16-ADA9-709B4A903C56}"/>
              </a:ext>
            </a:extLst>
          </p:cNvPr>
          <p:cNvGraphicFramePr>
            <a:graphicFrameLocks noGrp="1"/>
          </p:cNvGraphicFramePr>
          <p:nvPr/>
        </p:nvGraphicFramePr>
        <p:xfrm>
          <a:off x="265113" y="879475"/>
          <a:ext cx="8228012" cy="3863975"/>
        </p:xfrm>
        <a:graphic>
          <a:graphicData uri="http://schemas.openxmlformats.org/drawingml/2006/table">
            <a:tbl>
              <a:tblPr firstRow="1" firstCol="1" bandRow="1">
                <a:tableStyleId>{1E171933-4619-4E11-9A3F-F7608DF75F80}</a:tableStyleId>
              </a:tblPr>
              <a:tblGrid>
                <a:gridCol w="2570436">
                  <a:extLst>
                    <a:ext uri="{9D8B030D-6E8A-4147-A177-3AD203B41FA5}">
                      <a16:colId xmlns:a16="http://schemas.microsoft.com/office/drawing/2014/main" val="20000"/>
                    </a:ext>
                  </a:extLst>
                </a:gridCol>
                <a:gridCol w="2002221">
                  <a:extLst>
                    <a:ext uri="{9D8B030D-6E8A-4147-A177-3AD203B41FA5}">
                      <a16:colId xmlns:a16="http://schemas.microsoft.com/office/drawing/2014/main" val="20001"/>
                    </a:ext>
                  </a:extLst>
                </a:gridCol>
                <a:gridCol w="1734207">
                  <a:extLst>
                    <a:ext uri="{9D8B030D-6E8A-4147-A177-3AD203B41FA5}">
                      <a16:colId xmlns:a16="http://schemas.microsoft.com/office/drawing/2014/main" val="20002"/>
                    </a:ext>
                  </a:extLst>
                </a:gridCol>
                <a:gridCol w="1921149">
                  <a:extLst>
                    <a:ext uri="{9D8B030D-6E8A-4147-A177-3AD203B41FA5}">
                      <a16:colId xmlns:a16="http://schemas.microsoft.com/office/drawing/2014/main" val="20003"/>
                    </a:ext>
                  </a:extLst>
                </a:gridCol>
              </a:tblGrid>
              <a:tr h="600023">
                <a:tc gridSpan="4">
                  <a:txBody>
                    <a:bodyPr/>
                    <a:lstStyle/>
                    <a:p>
                      <a:pPr algn="just">
                        <a:lnSpc>
                          <a:spcPct val="100000"/>
                        </a:lnSpc>
                        <a:spcAft>
                          <a:spcPts val="0"/>
                        </a:spcAft>
                        <a:tabLst>
                          <a:tab pos="180340" algn="l"/>
                          <a:tab pos="540385" algn="l"/>
                        </a:tabLst>
                      </a:pPr>
                      <a:r>
                        <a:rPr lang="en-US" sz="1600" dirty="0">
                          <a:solidFill>
                            <a:schemeClr val="bg1"/>
                          </a:solidFill>
                          <a:effectLst/>
                          <a:latin typeface="+mn-lt"/>
                          <a:ea typeface="Times New Roman"/>
                        </a:rPr>
                        <a:t>Impact statement:</a:t>
                      </a:r>
                      <a:r>
                        <a:rPr lang="en-US" sz="1600" baseline="0" dirty="0">
                          <a:solidFill>
                            <a:schemeClr val="bg1"/>
                          </a:solidFill>
                          <a:effectLst/>
                          <a:latin typeface="+mn-lt"/>
                          <a:ea typeface="Times New Roman"/>
                        </a:rPr>
                        <a:t> Response and accountable police service that renders professional service in a human rights environment</a:t>
                      </a:r>
                      <a:endParaRPr lang="en-ZA" sz="1600" dirty="0">
                        <a:solidFill>
                          <a:schemeClr val="bg1"/>
                        </a:solidFill>
                        <a:effectLst/>
                        <a:latin typeface="+mn-lt"/>
                        <a:ea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just">
                        <a:lnSpc>
                          <a:spcPct val="100000"/>
                        </a:lnSpc>
                        <a:spcAft>
                          <a:spcPts val="0"/>
                        </a:spcAft>
                        <a:tabLst>
                          <a:tab pos="180340" algn="l"/>
                          <a:tab pos="540385" algn="l"/>
                        </a:tabLst>
                      </a:pPr>
                      <a:endParaRPr lang="en-ZA" sz="1600" dirty="0">
                        <a:solidFill>
                          <a:schemeClr val="bg1"/>
                        </a:solidFill>
                        <a:effectLst/>
                        <a:latin typeface="+mn-lt"/>
                        <a:ea typeface="Times New Roman"/>
                      </a:endParaRPr>
                    </a:p>
                  </a:txBody>
                  <a:tcPr marL="68579" marR="685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a:lnSpc>
                          <a:spcPts val="1300"/>
                        </a:lnSpc>
                        <a:spcAft>
                          <a:spcPts val="0"/>
                        </a:spcAft>
                        <a:tabLst>
                          <a:tab pos="180340" algn="l"/>
                          <a:tab pos="540385" algn="l"/>
                        </a:tabLst>
                      </a:pPr>
                      <a:endParaRPr lang="en-ZA" sz="1800" dirty="0">
                        <a:solidFill>
                          <a:schemeClr val="tx1"/>
                        </a:solidFill>
                        <a:effectLst/>
                        <a:latin typeface="+mn-lt"/>
                        <a:ea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algn="ctr">
                        <a:lnSpc>
                          <a:spcPts val="1300"/>
                        </a:lnSpc>
                        <a:spcAft>
                          <a:spcPts val="0"/>
                        </a:spcAft>
                        <a:tabLst>
                          <a:tab pos="180340" algn="l"/>
                          <a:tab pos="540385" algn="l"/>
                        </a:tabLst>
                      </a:pPr>
                      <a:endParaRPr lang="en-ZA" sz="1800" dirty="0">
                        <a:solidFill>
                          <a:schemeClr val="tx1"/>
                        </a:solidFill>
                        <a:effectLst/>
                        <a:latin typeface="+mn-lt"/>
                        <a:ea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544601">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Programme </a:t>
                      </a:r>
                      <a:endParaRPr lang="en-ZA" sz="1600" b="1" dirty="0">
                        <a:solidFill>
                          <a:schemeClr val="bg1"/>
                        </a:solidFill>
                        <a:effectLst/>
                        <a:latin typeface="+mn-lt"/>
                        <a:ea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Outcome </a:t>
                      </a:r>
                      <a:endParaRPr lang="en-ZA" sz="1600" b="1" dirty="0">
                        <a:solidFill>
                          <a:schemeClr val="bg1"/>
                        </a:solidFill>
                        <a:effectLst/>
                        <a:latin typeface="+mn-lt"/>
                        <a:ea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Outcome Indicator</a:t>
                      </a:r>
                      <a:endParaRPr lang="en-ZA" sz="1600" b="1" dirty="0">
                        <a:solidFill>
                          <a:schemeClr val="bg1"/>
                        </a:solidFill>
                        <a:effectLst/>
                        <a:latin typeface="+mn-lt"/>
                        <a:ea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00000"/>
                        </a:lnSpc>
                        <a:spcAft>
                          <a:spcPts val="0"/>
                        </a:spcAft>
                        <a:tabLst>
                          <a:tab pos="180340" algn="l"/>
                          <a:tab pos="540385" algn="l"/>
                        </a:tabLst>
                      </a:pPr>
                      <a:r>
                        <a:rPr lang="en-US" sz="1600" b="1" dirty="0">
                          <a:solidFill>
                            <a:schemeClr val="bg1"/>
                          </a:solidFill>
                          <a:effectLst/>
                          <a:latin typeface="+mn-lt"/>
                          <a:ea typeface="Times New Roman"/>
                        </a:rPr>
                        <a:t>Comments </a:t>
                      </a:r>
                      <a:endParaRPr lang="en-ZA" sz="1600" b="1" dirty="0">
                        <a:solidFill>
                          <a:schemeClr val="bg1"/>
                        </a:solidFill>
                        <a:effectLst/>
                        <a:latin typeface="+mn-lt"/>
                        <a:ea typeface="Times New Roman"/>
                      </a:endParaRPr>
                    </a:p>
                  </a:txBody>
                  <a:tcPr marL="68584" marR="685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1012300">
                <a:tc>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Programme</a:t>
                      </a:r>
                      <a:r>
                        <a:rPr lang="en-US" sz="1600" b="0" baseline="0" dirty="0">
                          <a:solidFill>
                            <a:schemeClr val="tx1"/>
                          </a:solidFill>
                          <a:effectLst/>
                          <a:latin typeface="+mn-lt"/>
                          <a:ea typeface="Times New Roman"/>
                        </a:rPr>
                        <a:t> 3: Legal &amp; Advisory Investigation Services</a:t>
                      </a:r>
                      <a:endParaRPr lang="en-ZA" sz="1600" b="0" dirty="0">
                        <a:solidFill>
                          <a:schemeClr val="tx1"/>
                        </a:solidFill>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Department’s legal interests</a:t>
                      </a:r>
                      <a:r>
                        <a:rPr lang="en-US" sz="1600" b="0" baseline="0" dirty="0">
                          <a:solidFill>
                            <a:schemeClr val="tx1"/>
                          </a:solidFill>
                          <a:effectLst/>
                          <a:latin typeface="+mn-lt"/>
                          <a:ea typeface="Times New Roman"/>
                        </a:rPr>
                        <a:t> protected</a:t>
                      </a:r>
                      <a:endParaRPr lang="en-ZA" sz="1600" b="0" dirty="0">
                        <a:solidFill>
                          <a:schemeClr val="tx1"/>
                        </a:solidFill>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Percentage reduction of legal</a:t>
                      </a:r>
                      <a:r>
                        <a:rPr lang="en-US" sz="1600" baseline="0" dirty="0">
                          <a:effectLst/>
                          <a:latin typeface="+mn-lt"/>
                          <a:ea typeface="Times New Roman"/>
                        </a:rPr>
                        <a:t> claims against the Department</a:t>
                      </a:r>
                      <a:endParaRPr lang="en-ZA" sz="1600" dirty="0">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No</a:t>
                      </a:r>
                      <a:r>
                        <a:rPr lang="en-US" sz="1600" baseline="0" dirty="0">
                          <a:effectLst/>
                          <a:latin typeface="+mn-lt"/>
                          <a:ea typeface="Times New Roman"/>
                        </a:rPr>
                        <a:t> adjustments</a:t>
                      </a:r>
                      <a:endParaRPr lang="en-ZA" sz="1600" dirty="0">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07051">
                <a:tc>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Programme 4: Compliance</a:t>
                      </a:r>
                      <a:r>
                        <a:rPr lang="en-US" sz="1600" b="0" baseline="0" dirty="0">
                          <a:solidFill>
                            <a:schemeClr val="tx1"/>
                          </a:solidFill>
                          <a:effectLst/>
                          <a:latin typeface="+mn-lt"/>
                          <a:ea typeface="Times New Roman"/>
                        </a:rPr>
                        <a:t> Monitoring &amp; Stakeholder Management</a:t>
                      </a:r>
                      <a:endParaRPr lang="en-ZA" sz="1600" b="0" dirty="0">
                        <a:solidFill>
                          <a:schemeClr val="tx1"/>
                        </a:solidFill>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b="0" dirty="0">
                          <a:solidFill>
                            <a:schemeClr val="tx1"/>
                          </a:solidFill>
                          <a:effectLst/>
                          <a:latin typeface="+mn-lt"/>
                          <a:ea typeface="Times New Roman"/>
                        </a:rPr>
                        <a:t>Strengthened</a:t>
                      </a:r>
                      <a:r>
                        <a:rPr lang="en-US" sz="1600" b="0" baseline="0" dirty="0">
                          <a:solidFill>
                            <a:schemeClr val="tx1"/>
                          </a:solidFill>
                          <a:effectLst/>
                          <a:latin typeface="+mn-lt"/>
                          <a:ea typeface="Times New Roman"/>
                        </a:rPr>
                        <a:t> stakeholder relations</a:t>
                      </a:r>
                      <a:endParaRPr lang="en-ZA" sz="1600" b="0" dirty="0">
                        <a:solidFill>
                          <a:schemeClr val="tx1"/>
                        </a:solidFill>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Percentage implementation</a:t>
                      </a:r>
                      <a:r>
                        <a:rPr lang="en-US" sz="1600" baseline="0" dirty="0">
                          <a:effectLst/>
                          <a:latin typeface="+mn-lt"/>
                          <a:ea typeface="Times New Roman"/>
                        </a:rPr>
                        <a:t> of Communications &amp; Stakeholder Management Strategy</a:t>
                      </a:r>
                      <a:endParaRPr lang="en-ZA" sz="1600" dirty="0">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tabLst>
                          <a:tab pos="180340" algn="l"/>
                          <a:tab pos="540385" algn="l"/>
                          <a:tab pos="450215" algn="l"/>
                          <a:tab pos="540385" algn="l"/>
                        </a:tabLst>
                      </a:pPr>
                      <a:r>
                        <a:rPr lang="en-US" sz="1600" dirty="0">
                          <a:effectLst/>
                          <a:latin typeface="+mn-lt"/>
                          <a:ea typeface="Times New Roman"/>
                        </a:rPr>
                        <a:t>No adjustments</a:t>
                      </a:r>
                      <a:endParaRPr lang="en-ZA" sz="1600" dirty="0">
                        <a:effectLst/>
                        <a:latin typeface="+mn-lt"/>
                        <a:ea typeface="Times New Roman"/>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28701" name="Picture 9">
            <a:extLst>
              <a:ext uri="{FF2B5EF4-FFF2-40B4-BE49-F238E27FC236}">
                <a16:creationId xmlns:a16="http://schemas.microsoft.com/office/drawing/2014/main" id="{14222B12-7000-1002-6922-E962F791E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2732733B-2369-E744-E0F1-66E6BA859662}"/>
              </a:ext>
            </a:extLst>
          </p:cNvPr>
          <p:cNvSpPr>
            <a:spLocks noGrp="1"/>
          </p:cNvSpPr>
          <p:nvPr>
            <p:ph type="body" sz="quarter" idx="13"/>
          </p:nvPr>
        </p:nvSpPr>
        <p:spPr>
          <a:xfrm>
            <a:off x="255588" y="598488"/>
            <a:ext cx="8077200" cy="4556125"/>
          </a:xfrm>
          <a:solidFill>
            <a:schemeClr val="accent4">
              <a:lumMod val="75000"/>
            </a:schemeClr>
          </a:solidFill>
        </p:spPr>
        <p:txBody>
          <a:bodyPr anchor="ctr">
            <a:noAutofit/>
          </a:bodyPr>
          <a:lstStyle/>
          <a:p>
            <a:pPr marL="0" indent="0" algn="ctr" eaLnBrk="1" fontAlgn="auto" hangingPunct="1">
              <a:spcBef>
                <a:spcPts val="0"/>
              </a:spcBef>
              <a:spcAft>
                <a:spcPts val="0"/>
              </a:spcAft>
              <a:defRPr/>
            </a:pPr>
            <a:endParaRPr lang="en-US" sz="4000" kern="1200" dirty="0"/>
          </a:p>
          <a:p>
            <a:pPr marL="0" indent="0" algn="ctr" eaLnBrk="1" fontAlgn="auto" hangingPunct="1">
              <a:spcBef>
                <a:spcPts val="0"/>
              </a:spcBef>
              <a:spcAft>
                <a:spcPts val="0"/>
              </a:spcAft>
              <a:defRPr/>
            </a:pPr>
            <a:r>
              <a:rPr lang="en-US" sz="4000" kern="1200" dirty="0"/>
              <a:t>4. ANNUAL PERFORMANCE PLAN 2022-2023</a:t>
            </a:r>
          </a:p>
          <a:p>
            <a:pPr algn="ctr" eaLnBrk="1" fontAlgn="auto" hangingPunct="1">
              <a:spcBef>
                <a:spcPts val="0"/>
              </a:spcBef>
              <a:spcAft>
                <a:spcPts val="0"/>
              </a:spcAft>
              <a:buFontTx/>
              <a:buAutoNum type="arabicPeriod"/>
              <a:defRPr/>
            </a:pPr>
            <a:endParaRPr lang="en-US" sz="4000" kern="1200" dirty="0"/>
          </a:p>
        </p:txBody>
      </p:sp>
      <p:sp>
        <p:nvSpPr>
          <p:cNvPr id="29699" name="Slide Number Placeholder 2">
            <a:extLst>
              <a:ext uri="{FF2B5EF4-FFF2-40B4-BE49-F238E27FC236}">
                <a16:creationId xmlns:a16="http://schemas.microsoft.com/office/drawing/2014/main" id="{DC14A877-BBF4-DE85-423F-0553E36475B1}"/>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C50B3BF1-9F0A-409D-929B-81BD571742D6}" type="slidenum">
              <a:rPr lang="en-US" altLang="en-US" sz="1600"/>
              <a:pPr algn="l">
                <a:spcBef>
                  <a:spcPct val="0"/>
                </a:spcBef>
              </a:pPr>
              <a:t>17</a:t>
            </a:fld>
            <a:endParaRPr lang="en-US" altLang="en-US" sz="1600"/>
          </a:p>
        </p:txBody>
      </p:sp>
      <p:sp>
        <p:nvSpPr>
          <p:cNvPr id="5" name="Slide Number Placeholder 30">
            <a:extLst>
              <a:ext uri="{FF2B5EF4-FFF2-40B4-BE49-F238E27FC236}">
                <a16:creationId xmlns:a16="http://schemas.microsoft.com/office/drawing/2014/main" id="{6666A518-03B1-1585-2F63-5CA80862896E}"/>
              </a:ext>
            </a:extLst>
          </p:cNvPr>
          <p:cNvSpPr txBox="1">
            <a:spLocks/>
          </p:cNvSpPr>
          <p:nvPr/>
        </p:nvSpPr>
        <p:spPr>
          <a:xfrm>
            <a:off x="7620000" y="6096000"/>
            <a:ext cx="990600" cy="762000"/>
          </a:xfrm>
          <a:prstGeom prst="rect">
            <a:avLst/>
          </a:prstGeom>
          <a:solidFill>
            <a:schemeClr val="bg1"/>
          </a:solidFill>
        </p:spPr>
        <p:txBody>
          <a:bodyPr anchor="ctr"/>
          <a:lstStyle/>
          <a:p>
            <a:pPr algn="r" eaLnBrk="1" fontAlgn="auto" hangingPunct="1">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29701" name="Picture 9">
            <a:extLst>
              <a:ext uri="{FF2B5EF4-FFF2-40B4-BE49-F238E27FC236}">
                <a16:creationId xmlns:a16="http://schemas.microsoft.com/office/drawing/2014/main" id="{69BC0B43-3A80-0C84-172F-6E7AADD10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1B2F577-A855-5214-CC1F-798AC8B69AB6}"/>
              </a:ext>
            </a:extLst>
          </p:cNvPr>
          <p:cNvSpPr>
            <a:spLocks noGrp="1"/>
          </p:cNvSpPr>
          <p:nvPr>
            <p:ph type="body" sz="quarter" idx="13"/>
          </p:nvPr>
        </p:nvSpPr>
        <p:spPr>
          <a:xfrm>
            <a:off x="334963" y="117475"/>
            <a:ext cx="8077200" cy="581025"/>
          </a:xfrm>
          <a:solidFill>
            <a:schemeClr val="accent6">
              <a:lumMod val="75000"/>
            </a:schemeClr>
          </a:solidFill>
        </p:spPr>
        <p:txBody>
          <a:bodyPr anchor="ctr">
            <a:noAutofit/>
          </a:bodyPr>
          <a:lstStyle/>
          <a:p>
            <a:pPr marL="0" indent="0" eaLnBrk="1" fontAlgn="auto" hangingPunct="1">
              <a:spcAft>
                <a:spcPts val="0"/>
              </a:spcAft>
              <a:defRPr/>
            </a:pPr>
            <a:r>
              <a:rPr lang="en-ZA" sz="2000" dirty="0"/>
              <a:t>4.1 Programme 1: Administration </a:t>
            </a:r>
          </a:p>
        </p:txBody>
      </p:sp>
      <p:sp>
        <p:nvSpPr>
          <p:cNvPr id="30723" name="Slide Number Placeholder 2">
            <a:extLst>
              <a:ext uri="{FF2B5EF4-FFF2-40B4-BE49-F238E27FC236}">
                <a16:creationId xmlns:a16="http://schemas.microsoft.com/office/drawing/2014/main" id="{E309F25B-EDE6-9688-F073-2B5BDD7D9593}"/>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D4148BE9-5DF5-4D93-A1DB-590C84EC05A1}" type="slidenum">
              <a:rPr lang="en-US" altLang="en-US" sz="1600"/>
              <a:pPr algn="l">
                <a:spcBef>
                  <a:spcPct val="0"/>
                </a:spcBef>
              </a:pPr>
              <a:t>18</a:t>
            </a:fld>
            <a:endParaRPr lang="en-US" altLang="en-US" sz="1600"/>
          </a:p>
        </p:txBody>
      </p:sp>
      <p:sp>
        <p:nvSpPr>
          <p:cNvPr id="5" name="Slide Number Placeholder 30">
            <a:extLst>
              <a:ext uri="{FF2B5EF4-FFF2-40B4-BE49-F238E27FC236}">
                <a16:creationId xmlns:a16="http://schemas.microsoft.com/office/drawing/2014/main" id="{A80EC8B9-3B7D-14D8-F169-9C5B26CAD168}"/>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0725" name="Rectangle 2">
            <a:extLst>
              <a:ext uri="{FF2B5EF4-FFF2-40B4-BE49-F238E27FC236}">
                <a16:creationId xmlns:a16="http://schemas.microsoft.com/office/drawing/2014/main" id="{96EFAD48-12C2-5A7A-D24D-F91A87F64E23}"/>
              </a:ext>
            </a:extLst>
          </p:cNvPr>
          <p:cNvSpPr>
            <a:spLocks noChangeArrowheads="1"/>
          </p:cNvSpPr>
          <p:nvPr/>
        </p:nvSpPr>
        <p:spPr bwMode="auto">
          <a:xfrm>
            <a:off x="188913" y="874713"/>
            <a:ext cx="82232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803275" indent="-534988">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150000"/>
              </a:lnSpc>
              <a:spcBef>
                <a:spcPct val="0"/>
              </a:spcBef>
              <a:buFont typeface="Calibri" panose="020F0502020204030204" pitchFamily="34" charset="0"/>
              <a:buAutoNum type="arabicPeriod"/>
            </a:pPr>
            <a:r>
              <a:rPr lang="en-GB" altLang="en-US" sz="1600">
                <a:cs typeface="Times New Roman" panose="02020603050405020304" pitchFamily="18" charset="0"/>
              </a:rPr>
              <a:t>Programme 1 has a total of nine (09) output indicators.</a:t>
            </a:r>
          </a:p>
          <a:p>
            <a:pPr algn="just" eaLnBrk="1" hangingPunct="1">
              <a:lnSpc>
                <a:spcPct val="150000"/>
              </a:lnSpc>
              <a:spcBef>
                <a:spcPct val="0"/>
              </a:spcBef>
              <a:buFont typeface="Calibri" panose="020F0502020204030204" pitchFamily="34" charset="0"/>
              <a:buAutoNum type="arabicPeriod"/>
            </a:pPr>
            <a:r>
              <a:rPr lang="en-US" altLang="en-US" sz="1600">
                <a:cs typeface="Times New Roman" panose="02020603050405020304" pitchFamily="18" charset="0"/>
              </a:rPr>
              <a:t>Two indicators were discontinued:</a:t>
            </a:r>
          </a:p>
          <a:p>
            <a:pPr lvl="1" algn="just" eaLnBrk="1" hangingPunct="1">
              <a:lnSpc>
                <a:spcPct val="150000"/>
              </a:lnSpc>
              <a:spcBef>
                <a:spcPct val="0"/>
              </a:spcBef>
              <a:buFont typeface="Calibri" panose="020F0502020204030204" pitchFamily="34" charset="0"/>
              <a:buAutoNum type="alphaLcParenR"/>
            </a:pPr>
            <a:r>
              <a:rPr lang="en-US" altLang="en-US" sz="1600"/>
              <a:t>Percentage compliance of SMS financial interests submitted through e-disclosure within stipulated timeframe per year</a:t>
            </a:r>
          </a:p>
          <a:p>
            <a:pPr lvl="1" algn="just" eaLnBrk="1" hangingPunct="1">
              <a:lnSpc>
                <a:spcPct val="150000"/>
              </a:lnSpc>
              <a:spcBef>
                <a:spcPct val="0"/>
              </a:spcBef>
              <a:buFont typeface="Calibri" panose="020F0502020204030204" pitchFamily="34" charset="0"/>
              <a:buAutoNum type="alphaLcParenR"/>
            </a:pPr>
            <a:r>
              <a:rPr lang="en-US" altLang="en-US" sz="1600"/>
              <a:t>Percentage implementation of Gender Based Violence &amp; Femicide strategy</a:t>
            </a:r>
            <a:endParaRPr lang="en-GB" altLang="en-US" sz="1600">
              <a:cs typeface="Times New Roman" panose="02020603050405020304" pitchFamily="18" charset="0"/>
            </a:endParaRPr>
          </a:p>
          <a:p>
            <a:pPr algn="just" eaLnBrk="1" hangingPunct="1">
              <a:lnSpc>
                <a:spcPct val="150000"/>
              </a:lnSpc>
              <a:spcBef>
                <a:spcPct val="0"/>
              </a:spcBef>
              <a:buFont typeface="Calibri" panose="020F0502020204030204" pitchFamily="34" charset="0"/>
              <a:buAutoNum type="arabicPeriod"/>
            </a:pPr>
            <a:r>
              <a:rPr lang="en-GB" altLang="en-US" sz="1600">
                <a:cs typeface="Times New Roman" panose="02020603050405020304" pitchFamily="18" charset="0"/>
              </a:rPr>
              <a:t>Four (04) new indicators were introduced in line with the </a:t>
            </a:r>
            <a:r>
              <a:rPr lang="en-US" altLang="en-US" sz="1600"/>
              <a:t>Gender Responsive Planning, Budgeting, Monitoring, Evaluation and Auditing Framework.</a:t>
            </a:r>
            <a:r>
              <a:rPr lang="en-GB" altLang="en-US" sz="1600">
                <a:cs typeface="Times New Roman" panose="02020603050405020304" pitchFamily="18" charset="0"/>
              </a:rPr>
              <a:t> </a:t>
            </a:r>
          </a:p>
          <a:p>
            <a:pPr lvl="1" algn="just" eaLnBrk="1" hangingPunct="1">
              <a:lnSpc>
                <a:spcPct val="150000"/>
              </a:lnSpc>
              <a:spcBef>
                <a:spcPct val="0"/>
              </a:spcBef>
              <a:buFont typeface="Calibri" panose="020F0502020204030204" pitchFamily="34" charset="0"/>
              <a:buAutoNum type="alphaLcParenR"/>
            </a:pPr>
            <a:r>
              <a:rPr lang="en-US" altLang="en-US" sz="1600">
                <a:ea typeface="Arial" panose="020B0604020202020204" pitchFamily="34" charset="0"/>
                <a:cs typeface="Times New Roman" panose="02020603050405020304" pitchFamily="18" charset="0"/>
              </a:rPr>
              <a:t>Percentage representation of youth in the department per year</a:t>
            </a:r>
            <a:endParaRPr lang="en-ZA" altLang="en-US" sz="1600">
              <a:ea typeface="Arial" panose="020B0604020202020204" pitchFamily="34" charset="0"/>
              <a:cs typeface="Times New Roman" panose="02020603050405020304" pitchFamily="18" charset="0"/>
            </a:endParaRPr>
          </a:p>
          <a:p>
            <a:pPr lvl="1" algn="just" eaLnBrk="1" hangingPunct="1">
              <a:lnSpc>
                <a:spcPct val="150000"/>
              </a:lnSpc>
              <a:spcBef>
                <a:spcPct val="0"/>
              </a:spcBef>
              <a:buFont typeface="Calibri" panose="020F0502020204030204" pitchFamily="34" charset="0"/>
              <a:buAutoNum type="alphaLcParenR"/>
            </a:pPr>
            <a:r>
              <a:rPr lang="en-US" altLang="en-US" sz="1600">
                <a:ea typeface="Arial" panose="020B0604020202020204" pitchFamily="34" charset="0"/>
                <a:cs typeface="Times New Roman" panose="02020603050405020304" pitchFamily="18" charset="0"/>
              </a:rPr>
              <a:t>Percentage representation of women at senior management service (SMS) per year</a:t>
            </a:r>
          </a:p>
          <a:p>
            <a:pPr lvl="1" algn="just" eaLnBrk="1" hangingPunct="1">
              <a:lnSpc>
                <a:spcPct val="150000"/>
              </a:lnSpc>
              <a:spcBef>
                <a:spcPct val="0"/>
              </a:spcBef>
              <a:buFont typeface="Calibri" panose="020F0502020204030204" pitchFamily="34" charset="0"/>
              <a:buAutoNum type="alphaLcParenR"/>
            </a:pPr>
            <a:r>
              <a:rPr lang="en-US" altLang="en-US" sz="1600">
                <a:cs typeface="Times New Roman" panose="02020603050405020304" pitchFamily="18" charset="0"/>
              </a:rPr>
              <a:t>Percentage representation of persons living with disabilities in the department per year</a:t>
            </a:r>
          </a:p>
          <a:p>
            <a:pPr lvl="1" algn="just" eaLnBrk="1" hangingPunct="1">
              <a:lnSpc>
                <a:spcPct val="150000"/>
              </a:lnSpc>
              <a:spcBef>
                <a:spcPct val="0"/>
              </a:spcBef>
              <a:buFont typeface="Calibri" panose="020F0502020204030204" pitchFamily="34" charset="0"/>
              <a:buAutoNum type="alphaLcParenR"/>
            </a:pPr>
            <a:r>
              <a:rPr lang="en-US" altLang="en-US" sz="1600">
                <a:cs typeface="Times New Roman" panose="02020603050405020304" pitchFamily="18" charset="0"/>
              </a:rPr>
              <a:t>Percentage procurement of goods and services from women-owned enterprises per year</a:t>
            </a:r>
          </a:p>
        </p:txBody>
      </p:sp>
      <p:pic>
        <p:nvPicPr>
          <p:cNvPr id="30726" name="Picture 9">
            <a:extLst>
              <a:ext uri="{FF2B5EF4-FFF2-40B4-BE49-F238E27FC236}">
                <a16:creationId xmlns:a16="http://schemas.microsoft.com/office/drawing/2014/main" id="{7D256096-466F-5BA6-B428-78F3851FA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CF858E36-1F0F-7782-8E73-FDDE5565165B}"/>
              </a:ext>
            </a:extLst>
          </p:cNvPr>
          <p:cNvSpPr>
            <a:spLocks noGrp="1"/>
          </p:cNvSpPr>
          <p:nvPr>
            <p:ph type="body" sz="quarter" idx="13"/>
          </p:nvPr>
        </p:nvSpPr>
        <p:spPr>
          <a:xfrm>
            <a:off x="334963" y="117475"/>
            <a:ext cx="8077200" cy="471488"/>
          </a:xfrm>
          <a:solidFill>
            <a:schemeClr val="accent6">
              <a:lumMod val="75000"/>
            </a:schemeClr>
          </a:solidFill>
        </p:spPr>
        <p:txBody>
          <a:bodyPr anchor="ctr">
            <a:noAutofit/>
          </a:bodyPr>
          <a:lstStyle/>
          <a:p>
            <a:pPr marL="0" indent="0" eaLnBrk="1" fontAlgn="auto" hangingPunct="1">
              <a:spcAft>
                <a:spcPts val="0"/>
              </a:spcAft>
              <a:defRPr/>
            </a:pPr>
            <a:r>
              <a:rPr lang="en-ZA" sz="2000" dirty="0"/>
              <a:t>4.1 Programme 1: Administration (</a:t>
            </a:r>
            <a:r>
              <a:rPr lang="en-ZA" sz="2000" dirty="0" err="1"/>
              <a:t>cont</a:t>
            </a:r>
            <a:r>
              <a:rPr lang="en-ZA" sz="2000" dirty="0"/>
              <a:t>) </a:t>
            </a:r>
          </a:p>
        </p:txBody>
      </p:sp>
      <p:sp>
        <p:nvSpPr>
          <p:cNvPr id="31747" name="Slide Number Placeholder 2">
            <a:extLst>
              <a:ext uri="{FF2B5EF4-FFF2-40B4-BE49-F238E27FC236}">
                <a16:creationId xmlns:a16="http://schemas.microsoft.com/office/drawing/2014/main" id="{96776849-36FC-916D-BC9C-467D6F511523}"/>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20AE5F77-685E-4C9C-9646-25FD18EE4DFA}" type="slidenum">
              <a:rPr lang="en-US" altLang="en-US" sz="1600"/>
              <a:pPr algn="l">
                <a:spcBef>
                  <a:spcPct val="0"/>
                </a:spcBef>
              </a:pPr>
              <a:t>19</a:t>
            </a:fld>
            <a:endParaRPr lang="en-US" altLang="en-US" sz="1600"/>
          </a:p>
        </p:txBody>
      </p:sp>
      <p:sp>
        <p:nvSpPr>
          <p:cNvPr id="5" name="Slide Number Placeholder 30">
            <a:extLst>
              <a:ext uri="{FF2B5EF4-FFF2-40B4-BE49-F238E27FC236}">
                <a16:creationId xmlns:a16="http://schemas.microsoft.com/office/drawing/2014/main" id="{78E0FDAF-D5A5-A7B3-7FAF-D91766BBC66D}"/>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1AAAE19B-3DB8-3B4F-5CE7-907A5A4B386A}"/>
              </a:ext>
            </a:extLst>
          </p:cNvPr>
          <p:cNvGraphicFramePr>
            <a:graphicFrameLocks noGrp="1"/>
          </p:cNvGraphicFramePr>
          <p:nvPr/>
        </p:nvGraphicFramePr>
        <p:xfrm>
          <a:off x="334963" y="788988"/>
          <a:ext cx="8077200" cy="5057775"/>
        </p:xfrm>
        <a:graphic>
          <a:graphicData uri="http://schemas.openxmlformats.org/drawingml/2006/table">
            <a:tbl>
              <a:tblPr/>
              <a:tblGrid>
                <a:gridCol w="1368956">
                  <a:extLst>
                    <a:ext uri="{9D8B030D-6E8A-4147-A177-3AD203B41FA5}">
                      <a16:colId xmlns:a16="http://schemas.microsoft.com/office/drawing/2014/main" val="20000"/>
                    </a:ext>
                  </a:extLst>
                </a:gridCol>
                <a:gridCol w="1844500">
                  <a:extLst>
                    <a:ext uri="{9D8B030D-6E8A-4147-A177-3AD203B41FA5}">
                      <a16:colId xmlns:a16="http://schemas.microsoft.com/office/drawing/2014/main" val="20001"/>
                    </a:ext>
                  </a:extLst>
                </a:gridCol>
                <a:gridCol w="1156325">
                  <a:extLst>
                    <a:ext uri="{9D8B030D-6E8A-4147-A177-3AD203B41FA5}">
                      <a16:colId xmlns:a16="http://schemas.microsoft.com/office/drawing/2014/main" val="20002"/>
                    </a:ext>
                  </a:extLst>
                </a:gridCol>
                <a:gridCol w="1232033">
                  <a:extLst>
                    <a:ext uri="{9D8B030D-6E8A-4147-A177-3AD203B41FA5}">
                      <a16:colId xmlns:a16="http://schemas.microsoft.com/office/drawing/2014/main" val="20003"/>
                    </a:ext>
                  </a:extLst>
                </a:gridCol>
                <a:gridCol w="791570">
                  <a:extLst>
                    <a:ext uri="{9D8B030D-6E8A-4147-A177-3AD203B41FA5}">
                      <a16:colId xmlns:a16="http://schemas.microsoft.com/office/drawing/2014/main" val="20004"/>
                    </a:ext>
                  </a:extLst>
                </a:gridCol>
                <a:gridCol w="807996">
                  <a:extLst>
                    <a:ext uri="{9D8B030D-6E8A-4147-A177-3AD203B41FA5}">
                      <a16:colId xmlns:a16="http://schemas.microsoft.com/office/drawing/2014/main" val="20005"/>
                    </a:ext>
                  </a:extLst>
                </a:gridCol>
                <a:gridCol w="875821">
                  <a:extLst>
                    <a:ext uri="{9D8B030D-6E8A-4147-A177-3AD203B41FA5}">
                      <a16:colId xmlns:a16="http://schemas.microsoft.com/office/drawing/2014/main" val="20006"/>
                    </a:ext>
                  </a:extLst>
                </a:gridCol>
              </a:tblGrid>
              <a:tr h="54354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Outcome </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GB" sz="1400" b="1" baseline="0" dirty="0">
                          <a:solidFill>
                            <a:schemeClr val="bg1"/>
                          </a:solidFill>
                          <a:latin typeface="+mn-lt"/>
                          <a:ea typeface="+mn-ea"/>
                          <a:cs typeface="+mn-cs"/>
                        </a:rPr>
                        <a:t>Output Indicators</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GB" sz="1400" b="1" baseline="0" dirty="0">
                          <a:solidFill>
                            <a:schemeClr val="bg1"/>
                          </a:solidFill>
                          <a:latin typeface="+mn-lt"/>
                          <a:ea typeface="+mn-ea"/>
                          <a:cs typeface="+mn-cs"/>
                        </a:rPr>
                        <a:t>Medium-Term Targets</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1699">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r>
                        <a:rPr lang="en-US" sz="1400" b="1" dirty="0">
                          <a:solidFill>
                            <a:schemeClr val="bg1"/>
                          </a:solidFill>
                        </a:rPr>
                        <a:t>2021/2022</a:t>
                      </a:r>
                      <a:endParaRPr lang="en-ZA" sz="1400" b="1" dirty="0">
                        <a:solidFill>
                          <a:schemeClr val="bg1"/>
                        </a:solidFill>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764158">
                <a:tc rowSpan="5">
                  <a:txBody>
                    <a:bodyPr/>
                    <a:lstStyle/>
                    <a:p>
                      <a:pPr algn="just"/>
                      <a:r>
                        <a:rPr lang="en-US" sz="1400" baseline="0" dirty="0">
                          <a:solidFill>
                            <a:schemeClr val="tx1"/>
                          </a:solidFill>
                          <a:latin typeface="+mn-lt"/>
                          <a:ea typeface="+mn-ea"/>
                          <a:cs typeface="+mn-cs"/>
                        </a:rPr>
                        <a:t>Effective and efficient administrative support</a:t>
                      </a:r>
                      <a:endParaRPr lang="en-ZA" sz="1400" baseline="0" dirty="0">
                        <a:solidFill>
                          <a:schemeClr val="tx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400" baseline="0" dirty="0">
                          <a:solidFill>
                            <a:schemeClr val="tx1"/>
                          </a:solidFill>
                          <a:latin typeface="+mn-lt"/>
                          <a:ea typeface="+mn-ea"/>
                          <a:cs typeface="+mn-cs"/>
                        </a:rPr>
                        <a:t>Percentage implementation of ICT Plan per year</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lang="en-US" sz="1400" baseline="0" dirty="0">
                          <a:solidFill>
                            <a:schemeClr val="tx1"/>
                          </a:solidFill>
                          <a:latin typeface="+mn-lt"/>
                          <a:ea typeface="+mn-ea"/>
                          <a:cs typeface="+mn-cs"/>
                        </a:rPr>
                        <a:t>12%</a:t>
                      </a:r>
                      <a:endParaRPr lang="en-ZA" sz="1400" baseline="0" dirty="0">
                        <a:solidFill>
                          <a:schemeClr val="tx1"/>
                        </a:solidFill>
                        <a:latin typeface="+mn-lt"/>
                        <a:ea typeface="+mn-ea"/>
                        <a:cs typeface="+mn-cs"/>
                      </a:endParaRPr>
                    </a:p>
                  </a:txBody>
                  <a:tcPr marL="67703" marR="67703" marT="10797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70%</a:t>
                      </a:r>
                      <a:endParaRPr lang="en-ZA" sz="1400" dirty="0"/>
                    </a:p>
                  </a:txBody>
                  <a:tcPr marL="67703" marR="67703" marT="10797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60%</a:t>
                      </a:r>
                    </a:p>
                  </a:txBody>
                  <a:tcPr marL="67703" marR="67703" marT="10797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80%</a:t>
                      </a:r>
                    </a:p>
                  </a:txBody>
                  <a:tcPr marL="67703" marR="67703" marT="10797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90%</a:t>
                      </a:r>
                    </a:p>
                  </a:txBody>
                  <a:tcPr marL="67703" marR="67703" marT="10797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6291">
                <a:tc vMerge="1">
                  <a:txBody>
                    <a:bodyPr/>
                    <a:lstStyle/>
                    <a:p>
                      <a:pPr marL="0" marR="0" lvl="2" indent="0" algn="just" defTabSz="273050" rtl="0" eaLnBrk="1" fontAlgn="base" latinLnBrk="0" hangingPunct="1">
                        <a:lnSpc>
                          <a:spcPct val="100000"/>
                        </a:lnSpc>
                        <a:spcBef>
                          <a:spcPct val="0"/>
                        </a:spcBef>
                        <a:spcAft>
                          <a:spcPct val="0"/>
                        </a:spcAft>
                        <a:buClrTx/>
                        <a:buSzTx/>
                        <a:buFont typeface="+mj-lt"/>
                        <a:buNone/>
                        <a:tabLst>
                          <a:tab pos="179388" algn="l"/>
                          <a:tab pos="539750" algn="l"/>
                        </a:tabLst>
                      </a:pPr>
                      <a:endParaRPr lang="en-ZA" baseline="0" dirty="0">
                        <a:solidFill>
                          <a:schemeClr val="tx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2" indent="0" algn="just" defTabSz="273050" rtl="0" eaLnBrk="1" fontAlgn="base" latinLnBrk="0" hangingPunct="1">
                        <a:lnSpc>
                          <a:spcPct val="100000"/>
                        </a:lnSpc>
                        <a:spcBef>
                          <a:spcPct val="0"/>
                        </a:spcBef>
                        <a:spcAft>
                          <a:spcPct val="0"/>
                        </a:spcAft>
                        <a:buClrTx/>
                        <a:buSzTx/>
                        <a:buFont typeface="+mj-lt"/>
                        <a:buNone/>
                        <a:tabLst>
                          <a:tab pos="179388" algn="l"/>
                          <a:tab pos="539750" algn="l"/>
                        </a:tabLst>
                      </a:pPr>
                      <a:r>
                        <a:rPr lang="en-ZA" sz="1400" baseline="0" dirty="0">
                          <a:solidFill>
                            <a:schemeClr val="tx1"/>
                          </a:solidFill>
                          <a:latin typeface="+mn-lt"/>
                          <a:ea typeface="+mn-ea"/>
                          <a:cs typeface="+mn-cs"/>
                        </a:rPr>
                        <a:t>Percentage implementation of annual Internal Audit Plan per year</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aseline="0" dirty="0">
                          <a:solidFill>
                            <a:schemeClr val="tx1"/>
                          </a:solidFill>
                          <a:latin typeface="+mn-lt"/>
                          <a:ea typeface="+mn-ea"/>
                          <a:cs typeface="+mn-cs"/>
                        </a:rPr>
                        <a:t>90%</a:t>
                      </a:r>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90%</a:t>
                      </a:r>
                      <a:endParaRPr lang="en-ZA" sz="1400" dirty="0"/>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90%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100%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100%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3507">
                <a:tc vMerge="1">
                  <a:txBody>
                    <a:bodyPr/>
                    <a:lstStyle/>
                    <a:p>
                      <a:pPr algn="just"/>
                      <a:endParaRPr lang="en-ZA" baseline="0" dirty="0">
                        <a:solidFill>
                          <a:schemeClr val="tx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ZA" sz="1400" baseline="0" dirty="0">
                          <a:solidFill>
                            <a:schemeClr val="tx1"/>
                          </a:solidFill>
                          <a:latin typeface="+mn-lt"/>
                          <a:ea typeface="+mn-ea"/>
                          <a:cs typeface="+mn-cs"/>
                        </a:rPr>
                        <a:t>Percentage implementation of risk mitigation strategies per year</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aseline="0" dirty="0">
                          <a:solidFill>
                            <a:schemeClr val="tx1"/>
                          </a:solidFill>
                          <a:latin typeface="+mn-lt"/>
                          <a:ea typeface="+mn-ea"/>
                          <a:cs typeface="+mn-cs"/>
                        </a:rPr>
                        <a:t>57%</a:t>
                      </a:r>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60%</a:t>
                      </a:r>
                      <a:endParaRPr lang="en-ZA" sz="1400" dirty="0"/>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70%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70%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ZA" sz="1400" baseline="0" dirty="0">
                          <a:solidFill>
                            <a:schemeClr val="tx1"/>
                          </a:solidFill>
                          <a:latin typeface="+mn-lt"/>
                          <a:ea typeface="+mn-ea"/>
                          <a:cs typeface="+mn-cs"/>
                        </a:rPr>
                        <a:t>70%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4486">
                <a:tc vMerge="1">
                  <a:txBody>
                    <a:bodyPr/>
                    <a:lstStyle/>
                    <a:p>
                      <a:pPr algn="just"/>
                      <a:endParaRPr lang="en-ZA" sz="1600" baseline="0" dirty="0">
                        <a:solidFill>
                          <a:schemeClr val="tx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2" indent="0" algn="l" defTabSz="914400" rtl="0" eaLnBrk="1" fontAlgn="base" latinLnBrk="0" hangingPunct="1">
                        <a:lnSpc>
                          <a:spcPts val="1300"/>
                        </a:lnSpc>
                        <a:spcBef>
                          <a:spcPct val="0"/>
                        </a:spcBef>
                        <a:spcAft>
                          <a:spcPct val="0"/>
                        </a:spcAft>
                        <a:buClrTx/>
                        <a:buSzTx/>
                        <a:buFont typeface="+mj-lt"/>
                        <a:buNone/>
                        <a:tabLst>
                          <a:tab pos="179388" algn="l"/>
                          <a:tab pos="539750" algn="l"/>
                        </a:tabLst>
                      </a:pPr>
                      <a:r>
                        <a:rPr kumimoji="0" lang="en-ZA"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Percentage vacancy rate per year </a:t>
                      </a:r>
                    </a:p>
                  </a:txBody>
                  <a:tcPr marL="67703" marR="67703" marT="108007"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11.5%</a:t>
                      </a:r>
                      <a:endParaRPr kumimoji="0" lang="en-ZA"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ZA"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ZA"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aseline="0" dirty="0">
                          <a:solidFill>
                            <a:schemeClr val="tx1"/>
                          </a:solidFill>
                          <a:latin typeface="+mn-lt"/>
                          <a:ea typeface="+mn-ea"/>
                          <a:cs typeface="+mn-cs"/>
                        </a:rPr>
                        <a:t>10%</a:t>
                      </a:r>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aseline="0" dirty="0">
                          <a:solidFill>
                            <a:schemeClr val="tx1"/>
                          </a:solidFill>
                          <a:latin typeface="+mn-lt"/>
                          <a:ea typeface="+mn-ea"/>
                          <a:cs typeface="+mn-cs"/>
                        </a:rPr>
                        <a:t>10%</a:t>
                      </a:r>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34089">
                <a:tc vMerge="1">
                  <a:txBody>
                    <a:bodyPr/>
                    <a:lstStyle/>
                    <a:p>
                      <a:pPr algn="just"/>
                      <a:endParaRPr lang="en-ZA" sz="1400" baseline="0" dirty="0">
                        <a:solidFill>
                          <a:schemeClr val="tx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defRPr sz="1000">
                          <a:solidFill>
                            <a:schemeClr val="tx1"/>
                          </a:solidFill>
                          <a:latin typeface="Calibri" panose="020F0502020204030204" pitchFamily="34" charset="0"/>
                        </a:defRPr>
                      </a:lvl1pPr>
                      <a:lvl2pPr marL="742950" indent="-285750">
                        <a:spcBef>
                          <a:spcPct val="20000"/>
                        </a:spcBef>
                        <a:defRPr sz="1000">
                          <a:solidFill>
                            <a:schemeClr val="tx1"/>
                          </a:solidFill>
                          <a:latin typeface="Calibri" panose="020F0502020204030204" pitchFamily="34" charset="0"/>
                        </a:defRPr>
                      </a:lvl2pPr>
                      <a:lvl3pPr marL="1143000" indent="-228600">
                        <a:spcBef>
                          <a:spcPct val="20000"/>
                        </a:spcBef>
                        <a:defRPr sz="1000">
                          <a:solidFill>
                            <a:schemeClr val="tx1"/>
                          </a:solidFill>
                          <a:latin typeface="Calibri" panose="020F0502020204030204" pitchFamily="34" charset="0"/>
                        </a:defRPr>
                      </a:lvl3pPr>
                      <a:lvl4pPr marL="1600200" indent="-228600">
                        <a:spcBef>
                          <a:spcPct val="20000"/>
                        </a:spcBef>
                        <a:defRPr sz="1000">
                          <a:solidFill>
                            <a:schemeClr val="tx1"/>
                          </a:solidFill>
                          <a:latin typeface="Calibri" panose="020F0502020204030204" pitchFamily="34" charset="0"/>
                        </a:defRPr>
                      </a:lvl4pPr>
                      <a:lvl5pPr marL="2057400" indent="-228600">
                        <a:spcBef>
                          <a:spcPct val="20000"/>
                        </a:spcBef>
                        <a:defRPr sz="1000">
                          <a:solidFill>
                            <a:schemeClr val="tx1"/>
                          </a:solidFill>
                          <a:latin typeface="Calibri" panose="020F0502020204030204" pitchFamily="34" charset="0"/>
                        </a:defRPr>
                      </a:lvl5pPr>
                      <a:lvl6pPr marL="2514600" indent="-228600" eaLnBrk="0" fontAlgn="base" hangingPunct="0">
                        <a:spcBef>
                          <a:spcPct val="20000"/>
                        </a:spcBef>
                        <a:spcAft>
                          <a:spcPct val="0"/>
                        </a:spcAf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defRPr sz="1000">
                          <a:solidFill>
                            <a:schemeClr val="tx1"/>
                          </a:solidFill>
                          <a:latin typeface="Calibri" panose="020F0502020204030204" pitchFamily="34" charset="0"/>
                        </a:defRPr>
                      </a:lvl9pPr>
                    </a:lstStyle>
                    <a:p>
                      <a:pPr marL="34925"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Percentage implementation of Youth Development Strategy per year</a:t>
                      </a:r>
                      <a:endParaRPr kumimoji="0" lang="en-ZA" altLang="en-US" sz="1400" b="0"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endParaRPr>
                    </a:p>
                  </a:txBody>
                  <a:tcPr marL="36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t>N/A</a:t>
                      </a:r>
                      <a:endParaRPr lang="en-ZA" sz="1400" dirty="0"/>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80%</a:t>
                      </a:r>
                      <a:endParaRPr lang="en-ZA" sz="1400" dirty="0"/>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80%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80%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aseline="0" dirty="0">
                          <a:solidFill>
                            <a:schemeClr val="tx1"/>
                          </a:solidFill>
                          <a:latin typeface="+mn-lt"/>
                          <a:ea typeface="+mn-ea"/>
                          <a:cs typeface="+mn-cs"/>
                        </a:rPr>
                        <a:t>80%</a:t>
                      </a: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1807" name="Picture 9">
            <a:extLst>
              <a:ext uri="{FF2B5EF4-FFF2-40B4-BE49-F238E27FC236}">
                <a16:creationId xmlns:a16="http://schemas.microsoft.com/office/drawing/2014/main" id="{A5C4A4D7-9210-36D8-3451-9E3DDB7A8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CA4EC1FA-6CD4-9C93-6475-229B0F2EC357}"/>
              </a:ext>
            </a:extLst>
          </p:cNvPr>
          <p:cNvSpPr>
            <a:spLocks noGrp="1"/>
          </p:cNvSpPr>
          <p:nvPr>
            <p:ph type="body" sz="quarter" idx="13"/>
          </p:nvPr>
        </p:nvSpPr>
        <p:spPr>
          <a:xfrm>
            <a:off x="369888" y="138113"/>
            <a:ext cx="8077200" cy="608012"/>
          </a:xfrm>
          <a:solidFill>
            <a:schemeClr val="accent6">
              <a:lumMod val="75000"/>
            </a:schemeClr>
          </a:solidFill>
        </p:spPr>
        <p:txBody>
          <a:bodyPr anchor="ctr">
            <a:noAutofit/>
          </a:bodyPr>
          <a:lstStyle/>
          <a:p>
            <a:pPr marL="0" indent="0" eaLnBrk="1" fontAlgn="auto" hangingPunct="1">
              <a:spcBef>
                <a:spcPts val="0"/>
              </a:spcBef>
              <a:spcAft>
                <a:spcPts val="0"/>
              </a:spcAft>
              <a:defRPr/>
            </a:pPr>
            <a:endParaRPr lang="en-US" sz="2000" kern="1200" dirty="0"/>
          </a:p>
          <a:p>
            <a:pPr marL="0" indent="0" eaLnBrk="1" fontAlgn="auto" hangingPunct="1">
              <a:spcBef>
                <a:spcPts val="0"/>
              </a:spcBef>
              <a:spcAft>
                <a:spcPts val="0"/>
              </a:spcAft>
              <a:defRPr/>
            </a:pPr>
            <a:r>
              <a:rPr lang="en-US" sz="2000" kern="1200" dirty="0"/>
              <a:t>INDEX</a:t>
            </a:r>
          </a:p>
          <a:p>
            <a:pPr eaLnBrk="1" fontAlgn="auto" hangingPunct="1">
              <a:spcBef>
                <a:spcPts val="0"/>
              </a:spcBef>
              <a:spcAft>
                <a:spcPts val="0"/>
              </a:spcAft>
              <a:buFontTx/>
              <a:buAutoNum type="arabicPeriod"/>
              <a:defRPr/>
            </a:pPr>
            <a:endParaRPr lang="en-US" sz="2000" kern="1200" dirty="0"/>
          </a:p>
        </p:txBody>
      </p:sp>
      <p:sp>
        <p:nvSpPr>
          <p:cNvPr id="11267" name="Slide Number Placeholder 2">
            <a:extLst>
              <a:ext uri="{FF2B5EF4-FFF2-40B4-BE49-F238E27FC236}">
                <a16:creationId xmlns:a16="http://schemas.microsoft.com/office/drawing/2014/main" id="{90408F74-F3BE-FBB7-E866-604A053B345C}"/>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ECDC1AC9-381C-4253-B56E-3F0B08DEB503}" type="slidenum">
              <a:rPr lang="en-US" altLang="en-US" sz="1600"/>
              <a:pPr algn="l">
                <a:spcBef>
                  <a:spcPct val="0"/>
                </a:spcBef>
              </a:pPr>
              <a:t>2</a:t>
            </a:fld>
            <a:endParaRPr lang="en-US" altLang="en-US" sz="1600"/>
          </a:p>
        </p:txBody>
      </p:sp>
      <p:sp>
        <p:nvSpPr>
          <p:cNvPr id="5" name="Slide Number Placeholder 30">
            <a:extLst>
              <a:ext uri="{FF2B5EF4-FFF2-40B4-BE49-F238E27FC236}">
                <a16:creationId xmlns:a16="http://schemas.microsoft.com/office/drawing/2014/main" id="{A16A344A-DBFD-BA84-8BEF-B4960626E7BC}"/>
              </a:ext>
            </a:extLst>
          </p:cNvPr>
          <p:cNvSpPr txBox="1">
            <a:spLocks/>
          </p:cNvSpPr>
          <p:nvPr/>
        </p:nvSpPr>
        <p:spPr>
          <a:xfrm>
            <a:off x="7620000" y="6096000"/>
            <a:ext cx="990600" cy="762000"/>
          </a:xfrm>
          <a:prstGeom prst="rect">
            <a:avLst/>
          </a:prstGeom>
          <a:solidFill>
            <a:schemeClr val="bg1"/>
          </a:solidFill>
        </p:spPr>
        <p:txBody>
          <a:bodyPr anchor="ctr"/>
          <a:lstStyle/>
          <a:p>
            <a:pPr algn="r" eaLnBrk="1" fontAlgn="auto" hangingPunct="1">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1269" name="TextBox 3">
            <a:extLst>
              <a:ext uri="{FF2B5EF4-FFF2-40B4-BE49-F238E27FC236}">
                <a16:creationId xmlns:a16="http://schemas.microsoft.com/office/drawing/2014/main" id="{53A1582E-F3EF-1DD1-9CD6-7DE89C3809B5}"/>
              </a:ext>
            </a:extLst>
          </p:cNvPr>
          <p:cNvSpPr txBox="1">
            <a:spLocks noChangeArrowheads="1"/>
          </p:cNvSpPr>
          <p:nvPr/>
        </p:nvSpPr>
        <p:spPr bwMode="auto">
          <a:xfrm>
            <a:off x="503238" y="1138238"/>
            <a:ext cx="7758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eaLnBrk="1" hangingPunct="1">
              <a:spcBef>
                <a:spcPct val="0"/>
              </a:spcBef>
              <a:buFontTx/>
              <a:buChar char="•"/>
            </a:pPr>
            <a:endParaRPr lang="en-ZA" altLang="en-US" sz="2400"/>
          </a:p>
        </p:txBody>
      </p:sp>
      <p:sp>
        <p:nvSpPr>
          <p:cNvPr id="7174" name="TextBox 5">
            <a:extLst>
              <a:ext uri="{FF2B5EF4-FFF2-40B4-BE49-F238E27FC236}">
                <a16:creationId xmlns:a16="http://schemas.microsoft.com/office/drawing/2014/main" id="{C63D379B-A9B9-1C63-7E28-33B67386AC59}"/>
              </a:ext>
            </a:extLst>
          </p:cNvPr>
          <p:cNvSpPr txBox="1">
            <a:spLocks noChangeArrowheads="1"/>
          </p:cNvSpPr>
          <p:nvPr/>
        </p:nvSpPr>
        <p:spPr bwMode="auto">
          <a:xfrm>
            <a:off x="388938" y="928688"/>
            <a:ext cx="7985125" cy="4314825"/>
          </a:xfrm>
          <a:prstGeom prst="rect">
            <a:avLst/>
          </a:prstGeom>
          <a:noFill/>
          <a:ln>
            <a:noFill/>
          </a:ln>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200000"/>
              </a:lnSpc>
              <a:buFont typeface="+mj-lt"/>
              <a:buAutoNum type="arabicPeriod"/>
              <a:defRPr/>
            </a:pPr>
            <a:r>
              <a:rPr lang="en-US" sz="2400" dirty="0"/>
              <a:t>Executive Director’s Overview			3-6</a:t>
            </a:r>
          </a:p>
          <a:p>
            <a:pPr algn="just" eaLnBrk="1" hangingPunct="1">
              <a:lnSpc>
                <a:spcPct val="200000"/>
              </a:lnSpc>
              <a:buFont typeface="+mj-lt"/>
              <a:buAutoNum type="arabicPeriod"/>
              <a:defRPr/>
            </a:pPr>
            <a:r>
              <a:rPr lang="en-US" sz="2400" dirty="0"/>
              <a:t>IPID’s 2022 MTEF Budget				7-12</a:t>
            </a:r>
          </a:p>
          <a:p>
            <a:pPr algn="just" eaLnBrk="1" hangingPunct="1">
              <a:lnSpc>
                <a:spcPct val="200000"/>
              </a:lnSpc>
              <a:buFont typeface="+mj-lt"/>
              <a:buAutoNum type="arabicPeriod"/>
              <a:defRPr/>
            </a:pPr>
            <a:r>
              <a:rPr lang="en-US" sz="2400" dirty="0"/>
              <a:t>Adjustments to Strategic Plan 2020-2025		13-16</a:t>
            </a:r>
          </a:p>
          <a:p>
            <a:pPr algn="just" eaLnBrk="1" hangingPunct="1">
              <a:lnSpc>
                <a:spcPct val="200000"/>
              </a:lnSpc>
              <a:buFont typeface="+mj-lt"/>
              <a:buAutoNum type="arabicPeriod"/>
              <a:defRPr/>
            </a:pPr>
            <a:r>
              <a:rPr lang="en-US" sz="2400" dirty="0"/>
              <a:t>APP 2022-2023 					17-30</a:t>
            </a:r>
          </a:p>
          <a:p>
            <a:pPr algn="just" eaLnBrk="1" hangingPunct="1">
              <a:lnSpc>
                <a:spcPct val="200000"/>
              </a:lnSpc>
              <a:buFont typeface="+mj-lt"/>
              <a:buAutoNum type="arabicPeriod"/>
              <a:defRPr/>
            </a:pPr>
            <a:r>
              <a:rPr lang="en-ZA" sz="2400" dirty="0"/>
              <a:t>Conclusion 					31</a:t>
            </a:r>
          </a:p>
          <a:p>
            <a:pPr marL="0" indent="0" algn="just" eaLnBrk="1" hangingPunct="1">
              <a:lnSpc>
                <a:spcPct val="200000"/>
              </a:lnSpc>
              <a:defRPr/>
            </a:pPr>
            <a:r>
              <a:rPr lang="en-ZA" sz="2000" dirty="0"/>
              <a:t>				</a:t>
            </a:r>
          </a:p>
        </p:txBody>
      </p:sp>
      <p:pic>
        <p:nvPicPr>
          <p:cNvPr id="11271" name="Picture 7">
            <a:extLst>
              <a:ext uri="{FF2B5EF4-FFF2-40B4-BE49-F238E27FC236}">
                <a16:creationId xmlns:a16="http://schemas.microsoft.com/office/drawing/2014/main" id="{F71167AA-5A21-B09E-E13C-A654F2444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038" y="6124575"/>
            <a:ext cx="18589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820B884E-F3FC-BA8F-7E6F-2AB8708092B7}"/>
              </a:ext>
            </a:extLst>
          </p:cNvPr>
          <p:cNvSpPr>
            <a:spLocks noGrp="1"/>
          </p:cNvSpPr>
          <p:nvPr>
            <p:ph type="body" sz="quarter" idx="13"/>
          </p:nvPr>
        </p:nvSpPr>
        <p:spPr>
          <a:xfrm>
            <a:off x="334963" y="117475"/>
            <a:ext cx="8077200" cy="520700"/>
          </a:xfrm>
          <a:solidFill>
            <a:schemeClr val="accent6">
              <a:lumMod val="75000"/>
            </a:schemeClr>
          </a:solidFill>
        </p:spPr>
        <p:txBody>
          <a:bodyPr anchor="ctr">
            <a:noAutofit/>
          </a:bodyPr>
          <a:lstStyle/>
          <a:p>
            <a:pPr marL="0" indent="0" eaLnBrk="1" fontAlgn="auto" hangingPunct="1">
              <a:spcAft>
                <a:spcPts val="0"/>
              </a:spcAft>
              <a:defRPr/>
            </a:pPr>
            <a:r>
              <a:rPr lang="en-ZA" sz="2000" dirty="0"/>
              <a:t>4.1 Programme 1: Administration (</a:t>
            </a:r>
            <a:r>
              <a:rPr lang="en-ZA" sz="2000" dirty="0" err="1"/>
              <a:t>cont</a:t>
            </a:r>
            <a:r>
              <a:rPr lang="en-ZA" sz="2000" dirty="0"/>
              <a:t>…) </a:t>
            </a:r>
          </a:p>
        </p:txBody>
      </p:sp>
      <p:sp>
        <p:nvSpPr>
          <p:cNvPr id="32771" name="Slide Number Placeholder 2">
            <a:extLst>
              <a:ext uri="{FF2B5EF4-FFF2-40B4-BE49-F238E27FC236}">
                <a16:creationId xmlns:a16="http://schemas.microsoft.com/office/drawing/2014/main" id="{5EF62AD0-56A7-BBE5-878E-94D106F547AE}"/>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BEBC88A7-D073-47C5-BB68-E3889F9B3F2C}" type="slidenum">
              <a:rPr lang="en-US" altLang="en-US" sz="1600"/>
              <a:pPr algn="l">
                <a:spcBef>
                  <a:spcPct val="0"/>
                </a:spcBef>
              </a:pPr>
              <a:t>20</a:t>
            </a:fld>
            <a:endParaRPr lang="en-US" altLang="en-US" sz="1600"/>
          </a:p>
        </p:txBody>
      </p:sp>
      <p:sp>
        <p:nvSpPr>
          <p:cNvPr id="5" name="Slide Number Placeholder 30">
            <a:extLst>
              <a:ext uri="{FF2B5EF4-FFF2-40B4-BE49-F238E27FC236}">
                <a16:creationId xmlns:a16="http://schemas.microsoft.com/office/drawing/2014/main" id="{641B84B7-C28C-7749-D9CB-BE035303F0C7}"/>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B978613C-28B0-BC0A-E5F9-952387A1A2DB}"/>
              </a:ext>
            </a:extLst>
          </p:cNvPr>
          <p:cNvGraphicFramePr>
            <a:graphicFrameLocks noGrp="1"/>
          </p:cNvGraphicFramePr>
          <p:nvPr/>
        </p:nvGraphicFramePr>
        <p:xfrm>
          <a:off x="334963" y="944563"/>
          <a:ext cx="8077200" cy="4913312"/>
        </p:xfrm>
        <a:graphic>
          <a:graphicData uri="http://schemas.openxmlformats.org/drawingml/2006/table">
            <a:tbl>
              <a:tblPr/>
              <a:tblGrid>
                <a:gridCol w="1334584">
                  <a:extLst>
                    <a:ext uri="{9D8B030D-6E8A-4147-A177-3AD203B41FA5}">
                      <a16:colId xmlns:a16="http://schemas.microsoft.com/office/drawing/2014/main" val="20000"/>
                    </a:ext>
                  </a:extLst>
                </a:gridCol>
                <a:gridCol w="2028997">
                  <a:extLst>
                    <a:ext uri="{9D8B030D-6E8A-4147-A177-3AD203B41FA5}">
                      <a16:colId xmlns:a16="http://schemas.microsoft.com/office/drawing/2014/main" val="20001"/>
                    </a:ext>
                  </a:extLst>
                </a:gridCol>
                <a:gridCol w="1124990">
                  <a:extLst>
                    <a:ext uri="{9D8B030D-6E8A-4147-A177-3AD203B41FA5}">
                      <a16:colId xmlns:a16="http://schemas.microsoft.com/office/drawing/2014/main" val="20002"/>
                    </a:ext>
                  </a:extLst>
                </a:gridCol>
                <a:gridCol w="1126889">
                  <a:extLst>
                    <a:ext uri="{9D8B030D-6E8A-4147-A177-3AD203B41FA5}">
                      <a16:colId xmlns:a16="http://schemas.microsoft.com/office/drawing/2014/main" val="20003"/>
                    </a:ext>
                  </a:extLst>
                </a:gridCol>
                <a:gridCol w="813059">
                  <a:extLst>
                    <a:ext uri="{9D8B030D-6E8A-4147-A177-3AD203B41FA5}">
                      <a16:colId xmlns:a16="http://schemas.microsoft.com/office/drawing/2014/main" val="20004"/>
                    </a:ext>
                  </a:extLst>
                </a:gridCol>
                <a:gridCol w="816198">
                  <a:extLst>
                    <a:ext uri="{9D8B030D-6E8A-4147-A177-3AD203B41FA5}">
                      <a16:colId xmlns:a16="http://schemas.microsoft.com/office/drawing/2014/main" val="20005"/>
                    </a:ext>
                  </a:extLst>
                </a:gridCol>
                <a:gridCol w="832484">
                  <a:extLst>
                    <a:ext uri="{9D8B030D-6E8A-4147-A177-3AD203B41FA5}">
                      <a16:colId xmlns:a16="http://schemas.microsoft.com/office/drawing/2014/main" val="20006"/>
                    </a:ext>
                  </a:extLst>
                </a:gridCol>
              </a:tblGrid>
              <a:tr h="60269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Outcome </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GB" sz="1400" b="1" baseline="0" dirty="0">
                          <a:solidFill>
                            <a:schemeClr val="bg1"/>
                          </a:solidFill>
                          <a:latin typeface="+mn-lt"/>
                          <a:ea typeface="+mn-ea"/>
                          <a:cs typeface="+mn-cs"/>
                        </a:rPr>
                        <a:t>Output Indicators</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GB" sz="1400" b="1" baseline="0" dirty="0">
                          <a:solidFill>
                            <a:schemeClr val="bg1"/>
                          </a:solidFill>
                          <a:latin typeface="+mn-lt"/>
                          <a:ea typeface="+mn-ea"/>
                          <a:cs typeface="+mn-cs"/>
                        </a:rPr>
                        <a:t>Medium-Term Targets</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104">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853372">
                <a:tc rowSpan="4">
                  <a:txBody>
                    <a:bodyPr/>
                    <a:lstStyle/>
                    <a:p>
                      <a:pPr algn="just"/>
                      <a:r>
                        <a:rPr lang="en-US" sz="1400" baseline="0" dirty="0">
                          <a:solidFill>
                            <a:schemeClr val="tx1"/>
                          </a:solidFill>
                          <a:latin typeface="+mn-lt"/>
                          <a:ea typeface="+mn-ea"/>
                          <a:cs typeface="+mn-cs"/>
                        </a:rPr>
                        <a:t>Effective and efficient administrative support</a:t>
                      </a:r>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lvl="1" indent="-457200" algn="just" eaLnBrk="1" hangingPunct="1">
                        <a:lnSpc>
                          <a:spcPct val="100000"/>
                        </a:lnSpc>
                        <a:spcBef>
                          <a:spcPct val="0"/>
                        </a:spcBef>
                        <a:buFont typeface="Calibri" panose="020F0502020204030204" pitchFamily="34" charset="0"/>
                        <a:buNone/>
                      </a:pPr>
                      <a:r>
                        <a:rPr lang="en-US" altLang="en-US" sz="1400" dirty="0">
                          <a:solidFill>
                            <a:schemeClr val="tx1"/>
                          </a:solidFill>
                          <a:latin typeface="+mn-lt"/>
                          <a:ea typeface="Arial" panose="020B0604020202020204" pitchFamily="34" charset="0"/>
                          <a:cs typeface="Times New Roman" panose="02020603050405020304" pitchFamily="18" charset="0"/>
                        </a:rPr>
                        <a:t>Percentage</a:t>
                      </a:r>
                    </a:p>
                    <a:p>
                      <a:pPr marL="457200" lvl="1" indent="-457200" algn="just" eaLnBrk="1" hangingPunct="1">
                        <a:lnSpc>
                          <a:spcPct val="100000"/>
                        </a:lnSpc>
                        <a:spcBef>
                          <a:spcPct val="0"/>
                        </a:spcBef>
                        <a:buFont typeface="Calibri" panose="020F0502020204030204" pitchFamily="34" charset="0"/>
                        <a:buNone/>
                      </a:pPr>
                      <a:r>
                        <a:rPr lang="en-US" altLang="en-US" sz="1400" dirty="0">
                          <a:solidFill>
                            <a:schemeClr val="tx1"/>
                          </a:solidFill>
                          <a:latin typeface="+mn-lt"/>
                          <a:ea typeface="Arial" panose="020B0604020202020204" pitchFamily="34" charset="0"/>
                          <a:cs typeface="Times New Roman" panose="02020603050405020304" pitchFamily="18" charset="0"/>
                        </a:rPr>
                        <a:t>representation of </a:t>
                      </a:r>
                    </a:p>
                    <a:p>
                      <a:pPr marL="457200" lvl="1" indent="-457200" algn="just" eaLnBrk="1" hangingPunct="1">
                        <a:lnSpc>
                          <a:spcPct val="100000"/>
                        </a:lnSpc>
                        <a:spcBef>
                          <a:spcPct val="0"/>
                        </a:spcBef>
                        <a:buFont typeface="Calibri" panose="020F0502020204030204" pitchFamily="34" charset="0"/>
                        <a:buNone/>
                      </a:pPr>
                      <a:r>
                        <a:rPr lang="en-US" altLang="en-US" sz="1400" dirty="0">
                          <a:solidFill>
                            <a:schemeClr val="tx1"/>
                          </a:solidFill>
                          <a:latin typeface="+mn-lt"/>
                          <a:ea typeface="Arial" panose="020B0604020202020204" pitchFamily="34" charset="0"/>
                          <a:cs typeface="Times New Roman" panose="02020603050405020304" pitchFamily="18" charset="0"/>
                        </a:rPr>
                        <a:t>youth in the </a:t>
                      </a:r>
                    </a:p>
                    <a:p>
                      <a:pPr marL="457200" lvl="1" indent="-457200" algn="just" eaLnBrk="1" hangingPunct="1">
                        <a:lnSpc>
                          <a:spcPct val="100000"/>
                        </a:lnSpc>
                        <a:spcBef>
                          <a:spcPct val="0"/>
                        </a:spcBef>
                        <a:buFont typeface="Calibri" panose="020F0502020204030204" pitchFamily="34" charset="0"/>
                        <a:buNone/>
                      </a:pPr>
                      <a:r>
                        <a:rPr lang="en-US" altLang="en-US" sz="1400" dirty="0">
                          <a:solidFill>
                            <a:schemeClr val="tx1"/>
                          </a:solidFill>
                          <a:latin typeface="+mn-lt"/>
                          <a:ea typeface="Arial" panose="020B0604020202020204" pitchFamily="34" charset="0"/>
                          <a:cs typeface="Times New Roman" panose="02020603050405020304" pitchFamily="18" charset="0"/>
                        </a:rPr>
                        <a:t>department per year</a:t>
                      </a:r>
                      <a:endParaRPr lang="en-ZA" altLang="en-US" sz="1400" dirty="0">
                        <a:solidFill>
                          <a:schemeClr val="tx1"/>
                        </a:solidFill>
                        <a:latin typeface="+mn-lt"/>
                        <a:ea typeface="Arial" panose="020B0604020202020204" pitchFamily="34" charset="0"/>
                        <a:cs typeface="Times New Roman" panose="02020603050405020304" pitchFamily="18" charset="0"/>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N/A</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N/A</a:t>
                      </a:r>
                      <a:endParaRPr kumimoji="0" lang="en-ZA" sz="1400" b="0" i="0" u="none" strike="noStrike" kern="0" cap="none" spc="0" normalizeH="0" baseline="0" noProof="0" dirty="0">
                        <a:ln>
                          <a:noFill/>
                        </a:ln>
                        <a:solidFill>
                          <a:prstClr val="black"/>
                        </a:solidFill>
                        <a:effectLst/>
                        <a:uLnTx/>
                        <a:uFillTx/>
                        <a:latin typeface="Calibri"/>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latin typeface="+mn-lt"/>
                        </a:rPr>
                        <a:t>19%</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21%</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24%</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714">
                <a:tc vMerge="1">
                  <a:txBody>
                    <a:bodyPr/>
                    <a:lstStyle/>
                    <a:p>
                      <a:pPr marL="0" marR="0" lvl="2" indent="0" algn="just" defTabSz="273050" rtl="0" eaLnBrk="1" fontAlgn="base" latinLnBrk="0" hangingPunct="1">
                        <a:lnSpc>
                          <a:spcPct val="100000"/>
                        </a:lnSpc>
                        <a:spcBef>
                          <a:spcPct val="0"/>
                        </a:spcBef>
                        <a:spcAft>
                          <a:spcPct val="0"/>
                        </a:spcAft>
                        <a:buClrTx/>
                        <a:buSzTx/>
                        <a:buFont typeface="+mj-lt"/>
                        <a:buNone/>
                        <a:tabLst>
                          <a:tab pos="179388" algn="l"/>
                          <a:tab pos="539750" algn="l"/>
                        </a:tabLst>
                      </a:pPr>
                      <a:endParaRPr lang="en-ZA" baseline="0" dirty="0">
                        <a:solidFill>
                          <a:schemeClr val="tx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en-US" sz="1400" dirty="0">
                          <a:ea typeface="Arial" panose="020B0604020202020204" pitchFamily="34" charset="0"/>
                          <a:cs typeface="Times New Roman" panose="02020603050405020304" pitchFamily="18" charset="0"/>
                        </a:rPr>
                        <a:t>Percentage representation of women at senior management service (SMS) per year</a:t>
                      </a:r>
                    </a:p>
                    <a:p>
                      <a:pPr algn="just">
                        <a:lnSpc>
                          <a:spcPct val="100000"/>
                        </a:lnSpc>
                      </a:pPr>
                      <a:endParaRPr lang="en-ZA" sz="1400" dirty="0">
                        <a:latin typeface="+mn-lt"/>
                      </a:endParaRPr>
                    </a:p>
                  </a:txBody>
                  <a:tcPr marL="36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N/A</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N/A</a:t>
                      </a:r>
                      <a:endParaRPr kumimoji="0" lang="en-ZA" sz="1400" b="0" i="0" u="none" strike="noStrike" kern="0" cap="none" spc="0" normalizeH="0" baseline="0" noProof="0" dirty="0">
                        <a:ln>
                          <a:noFill/>
                        </a:ln>
                        <a:solidFill>
                          <a:prstClr val="black"/>
                        </a:solidFill>
                        <a:effectLst/>
                        <a:uLnTx/>
                        <a:uFillTx/>
                        <a:latin typeface="Calibri"/>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latin typeface="+mn-lt"/>
                        </a:rPr>
                        <a:t>50%</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50%</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50%</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714">
                <a:tc vMerge="1">
                  <a:txBody>
                    <a:bodyPr/>
                    <a:lstStyle/>
                    <a:p>
                      <a:pPr algn="just"/>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925">
                        <a:spcBef>
                          <a:spcPct val="20000"/>
                        </a:spcBef>
                        <a:defRPr sz="1000">
                          <a:solidFill>
                            <a:schemeClr val="tx1"/>
                          </a:solidFill>
                          <a:latin typeface="Calibri" panose="020F0502020204030204" pitchFamily="34" charset="0"/>
                        </a:defRPr>
                      </a:lvl1pPr>
                      <a:lvl2pPr marL="742950" indent="-285750">
                        <a:spcBef>
                          <a:spcPct val="20000"/>
                        </a:spcBef>
                        <a:defRPr sz="1000">
                          <a:solidFill>
                            <a:schemeClr val="tx1"/>
                          </a:solidFill>
                          <a:latin typeface="Calibri" panose="020F0502020204030204" pitchFamily="34" charset="0"/>
                        </a:defRPr>
                      </a:lvl2pPr>
                      <a:lvl3pPr marL="1143000" indent="-228600">
                        <a:spcBef>
                          <a:spcPct val="20000"/>
                        </a:spcBef>
                        <a:defRPr sz="1000">
                          <a:solidFill>
                            <a:schemeClr val="tx1"/>
                          </a:solidFill>
                          <a:latin typeface="Calibri" panose="020F0502020204030204" pitchFamily="34" charset="0"/>
                        </a:defRPr>
                      </a:lvl3pPr>
                      <a:lvl4pPr marL="1600200" indent="-228600">
                        <a:spcBef>
                          <a:spcPct val="20000"/>
                        </a:spcBef>
                        <a:defRPr sz="1000">
                          <a:solidFill>
                            <a:schemeClr val="tx1"/>
                          </a:solidFill>
                          <a:latin typeface="Calibri" panose="020F0502020204030204" pitchFamily="34" charset="0"/>
                        </a:defRPr>
                      </a:lvl4pPr>
                      <a:lvl5pPr marL="2057400" indent="-228600">
                        <a:spcBef>
                          <a:spcPct val="20000"/>
                        </a:spcBef>
                        <a:defRPr sz="1000">
                          <a:solidFill>
                            <a:schemeClr val="tx1"/>
                          </a:solidFill>
                          <a:latin typeface="Calibri" panose="020F0502020204030204" pitchFamily="34" charset="0"/>
                        </a:defRPr>
                      </a:lvl5pPr>
                      <a:lvl6pPr marL="2514600" indent="-228600" eaLnBrk="0" fontAlgn="base" hangingPunct="0">
                        <a:spcBef>
                          <a:spcPct val="20000"/>
                        </a:spcBef>
                        <a:spcAft>
                          <a:spcPct val="0"/>
                        </a:spcAf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defRPr sz="1000">
                          <a:solidFill>
                            <a:schemeClr val="tx1"/>
                          </a:solidFill>
                          <a:latin typeface="Calibri" panose="020F0502020204030204" pitchFamily="34" charset="0"/>
                        </a:defRPr>
                      </a:lvl9pPr>
                    </a:lstStyle>
                    <a:p>
                      <a:pPr marL="34925" marR="0" lvl="0" indent="0" algn="just" defTabSz="914400" rtl="0" eaLnBrk="1" fontAlgn="base" latinLnBrk="0" hangingPunct="1">
                        <a:lnSpc>
                          <a:spcPct val="100000"/>
                        </a:lnSpc>
                        <a:spcBef>
                          <a:spcPct val="0"/>
                        </a:spcBef>
                        <a:spcAft>
                          <a:spcPct val="0"/>
                        </a:spcAft>
                        <a:buClrTx/>
                        <a:buSzTx/>
                        <a:buFontTx/>
                        <a:buNone/>
                        <a:tabLst/>
                        <a:defRPr/>
                      </a:pPr>
                      <a:r>
                        <a:rPr lang="en-US" altLang="en-US" sz="1400" dirty="0">
                          <a:cs typeface="Times New Roman" panose="02020603050405020304" pitchFamily="18" charset="0"/>
                        </a:rPr>
                        <a:t>Percentage representation of persons living with disabilities in the department per year</a:t>
                      </a:r>
                    </a:p>
                    <a:p>
                      <a:pPr marL="34925" marR="0" lvl="0" indent="0" algn="just"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mn-lt"/>
                        <a:ea typeface="Arial" panose="020B0604020202020204" pitchFamily="34" charset="0"/>
                        <a:cs typeface="Times New Roman" panose="02020603050405020304" pitchFamily="18" charset="0"/>
                      </a:endParaRPr>
                    </a:p>
                  </a:txBody>
                  <a:tcPr marL="36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N/A</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N/A</a:t>
                      </a:r>
                      <a:endParaRPr kumimoji="0" lang="en-ZA" sz="1400" b="0" i="0" u="none" strike="noStrike" kern="0" cap="none" spc="0" normalizeH="0" baseline="0" noProof="0" dirty="0">
                        <a:ln>
                          <a:noFill/>
                        </a:ln>
                        <a:solidFill>
                          <a:prstClr val="black"/>
                        </a:solidFill>
                        <a:effectLst/>
                        <a:uLnTx/>
                        <a:uFillTx/>
                        <a:latin typeface="Calibri"/>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3%</a:t>
                      </a:r>
                      <a:endParaRPr kumimoji="0" lang="en-ZA" altLang="en-US" sz="1400" b="0" i="0" u="none" strike="noStrike" cap="none" normalizeH="0" baseline="0" dirty="0">
                        <a:ln>
                          <a:noFill/>
                        </a:ln>
                        <a:solidFill>
                          <a:schemeClr val="tx1"/>
                        </a:solidFill>
                        <a:effectLst/>
                        <a:latin typeface="+mn-lt"/>
                        <a:cs typeface="Arial" panose="020B0604020202020204" pitchFamily="34" charset="0"/>
                      </a:endParaRPr>
                    </a:p>
                  </a:txBody>
                  <a:tcPr marL="67703" marR="67703" marT="10794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3%</a:t>
                      </a:r>
                      <a:endParaRPr kumimoji="0" lang="en-ZA" altLang="en-US" sz="1400" b="0" i="0" u="none" strike="noStrike" cap="none" normalizeH="0" baseline="0" dirty="0">
                        <a:ln>
                          <a:noFill/>
                        </a:ln>
                        <a:solidFill>
                          <a:schemeClr val="tx1"/>
                        </a:solidFill>
                        <a:effectLst/>
                        <a:latin typeface="+mn-lt"/>
                        <a:cs typeface="Arial" panose="020B0604020202020204" pitchFamily="34" charset="0"/>
                      </a:endParaRPr>
                    </a:p>
                  </a:txBody>
                  <a:tcPr marL="67703" marR="67703" marT="10794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179388" algn="l"/>
                          <a:tab pos="539750" algn="l"/>
                        </a:tabLst>
                        <a:defRPr sz="1000">
                          <a:solidFill>
                            <a:schemeClr val="tx1"/>
                          </a:solidFill>
                          <a:latin typeface="Calibri" panose="020F0502020204030204" pitchFamily="34" charset="0"/>
                        </a:defRPr>
                      </a:lvl1pPr>
                      <a:lvl2pPr marL="742950" indent="-285750">
                        <a:spcBef>
                          <a:spcPct val="20000"/>
                        </a:spcBef>
                        <a:tabLst>
                          <a:tab pos="179388" algn="l"/>
                          <a:tab pos="539750" algn="l"/>
                        </a:tabLst>
                        <a:defRPr sz="1000">
                          <a:solidFill>
                            <a:schemeClr val="tx1"/>
                          </a:solidFill>
                          <a:latin typeface="Calibri" panose="020F0502020204030204" pitchFamily="34" charset="0"/>
                        </a:defRPr>
                      </a:lvl2pPr>
                      <a:lvl3pPr marL="1143000" indent="-228600">
                        <a:spcBef>
                          <a:spcPct val="20000"/>
                        </a:spcBef>
                        <a:tabLst>
                          <a:tab pos="179388" algn="l"/>
                          <a:tab pos="539750" algn="l"/>
                        </a:tabLst>
                        <a:defRPr sz="1000">
                          <a:solidFill>
                            <a:schemeClr val="tx1"/>
                          </a:solidFill>
                          <a:latin typeface="Calibri" panose="020F0502020204030204" pitchFamily="34" charset="0"/>
                        </a:defRPr>
                      </a:lvl3pPr>
                      <a:lvl4pPr marL="1600200" indent="-228600">
                        <a:spcBef>
                          <a:spcPct val="20000"/>
                        </a:spcBef>
                        <a:tabLst>
                          <a:tab pos="179388" algn="l"/>
                          <a:tab pos="539750" algn="l"/>
                        </a:tabLst>
                        <a:defRPr sz="1000">
                          <a:solidFill>
                            <a:schemeClr val="tx1"/>
                          </a:solidFill>
                          <a:latin typeface="Calibri" panose="020F0502020204030204" pitchFamily="34" charset="0"/>
                        </a:defRPr>
                      </a:lvl4pPr>
                      <a:lvl5pPr marL="2057400" indent="-228600">
                        <a:spcBef>
                          <a:spcPct val="20000"/>
                        </a:spcBef>
                        <a:tabLst>
                          <a:tab pos="179388" algn="l"/>
                          <a:tab pos="539750" algn="l"/>
                        </a:tabLst>
                        <a:defRPr sz="10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000">
                          <a:solidFill>
                            <a:schemeClr val="tx1"/>
                          </a:solidFill>
                          <a:latin typeface="Calibri" panose="020F0502020204030204" pitchFamily="34" charset="0"/>
                        </a:defRPr>
                      </a:lvl9p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3%</a:t>
                      </a:r>
                      <a:endParaRPr kumimoji="0" lang="en-ZA" altLang="en-US" sz="1400" b="0" i="0" u="none" strike="noStrike" cap="none" normalizeH="0" baseline="0" dirty="0">
                        <a:ln>
                          <a:noFill/>
                        </a:ln>
                        <a:solidFill>
                          <a:schemeClr val="tx1"/>
                        </a:solidFill>
                        <a:effectLst/>
                        <a:latin typeface="+mn-lt"/>
                        <a:cs typeface="Arial" panose="020B0604020202020204" pitchFamily="34" charset="0"/>
                      </a:endParaRPr>
                    </a:p>
                  </a:txBody>
                  <a:tcPr marL="67703" marR="67703" marT="10794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714">
                <a:tc vMerge="1">
                  <a:txBody>
                    <a:bodyPr/>
                    <a:lstStyle/>
                    <a:p>
                      <a:pPr algn="just"/>
                      <a:endParaRPr lang="en-ZA" sz="1400" baseline="0" dirty="0">
                        <a:solidFill>
                          <a:schemeClr val="tx1"/>
                        </a:solidFill>
                        <a:latin typeface="+mn-lt"/>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925" marR="0" lvl="0" indent="0" algn="just" defTabSz="914400" rtl="0" eaLnBrk="1" fontAlgn="base" latinLnBrk="0" hangingPunct="1">
                        <a:lnSpc>
                          <a:spcPct val="100000"/>
                        </a:lnSpc>
                        <a:spcBef>
                          <a:spcPct val="0"/>
                        </a:spcBef>
                        <a:spcAft>
                          <a:spcPct val="0"/>
                        </a:spcAft>
                        <a:buClrTx/>
                        <a:buSzTx/>
                        <a:buFontTx/>
                        <a:buNone/>
                        <a:tabLst/>
                        <a:defRPr/>
                      </a:pPr>
                      <a:r>
                        <a:rPr lang="en-US" altLang="en-US" sz="1400" dirty="0">
                          <a:cs typeface="Times New Roman" panose="02020603050405020304" pitchFamily="18" charset="0"/>
                        </a:rPr>
                        <a:t>Percentage procurement of goods and services from women-owned enterprises per year</a:t>
                      </a:r>
                    </a:p>
                    <a:p>
                      <a:pPr marL="34925" marR="0" lvl="0" indent="0" algn="just" defTabSz="9144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a:ln>
                          <a:noFill/>
                        </a:ln>
                        <a:solidFill>
                          <a:schemeClr val="tx1"/>
                        </a:solidFill>
                        <a:effectLst/>
                        <a:latin typeface="+mn-lt"/>
                        <a:ea typeface="Arial" panose="020B0604020202020204" pitchFamily="34" charset="0"/>
                        <a:cs typeface="Times New Roman" panose="02020603050405020304" pitchFamily="18" charset="0"/>
                      </a:endParaRPr>
                    </a:p>
                  </a:txBody>
                  <a:tcPr marL="36000" marR="72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latin typeface="+mn-lt"/>
                        </a:rPr>
                        <a:t>N/A</a:t>
                      </a:r>
                      <a:endParaRPr lang="en-ZA" sz="1400" dirty="0">
                        <a:latin typeface="+mn-lt"/>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N/A</a:t>
                      </a:r>
                      <a:endParaRPr kumimoji="0" lang="en-ZA" sz="1400" b="0" i="0" u="none" strike="noStrike" kern="0" cap="none" spc="0" normalizeH="0" baseline="0" noProof="0" dirty="0">
                        <a:ln>
                          <a:noFill/>
                        </a:ln>
                        <a:solidFill>
                          <a:prstClr val="black"/>
                        </a:solidFill>
                        <a:effectLst/>
                        <a:uLnTx/>
                        <a:uFillTx/>
                        <a:latin typeface="Calibri"/>
                        <a:ea typeface="+mn-ea"/>
                        <a:cs typeface="+mn-cs"/>
                      </a:endParaRPr>
                    </a:p>
                  </a:txBody>
                  <a:tcPr marL="67703" marR="6770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30%</a:t>
                      </a:r>
                      <a:endParaRPr kumimoji="0" lang="en-ZA" altLang="en-US" sz="1400" b="0" i="0" u="none" strike="noStrike" cap="none" normalizeH="0" baseline="0" dirty="0">
                        <a:ln>
                          <a:noFill/>
                        </a:ln>
                        <a:solidFill>
                          <a:schemeClr val="tx1"/>
                        </a:solidFill>
                        <a:effectLst/>
                        <a:latin typeface="+mn-lt"/>
                        <a:cs typeface="Arial" panose="020B0604020202020204" pitchFamily="34" charset="0"/>
                      </a:endParaRPr>
                    </a:p>
                  </a:txBody>
                  <a:tcPr marL="67703" marR="67703" marT="10794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40%</a:t>
                      </a:r>
                      <a:endParaRPr kumimoji="0" lang="en-ZA" altLang="en-US" sz="1400" b="0" i="0" u="none" strike="noStrike" cap="none" normalizeH="0" baseline="0" dirty="0">
                        <a:ln>
                          <a:noFill/>
                        </a:ln>
                        <a:solidFill>
                          <a:schemeClr val="tx1"/>
                        </a:solidFill>
                        <a:effectLst/>
                        <a:latin typeface="+mn-lt"/>
                        <a:cs typeface="Arial" panose="020B0604020202020204" pitchFamily="34" charset="0"/>
                      </a:endParaRPr>
                    </a:p>
                  </a:txBody>
                  <a:tcPr marL="67703" marR="67703" marT="10794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40%</a:t>
                      </a:r>
                      <a:endParaRPr kumimoji="0" lang="en-ZA" altLang="en-US" sz="1400" b="0" i="0" u="none" strike="noStrike" cap="none" normalizeH="0" baseline="0" dirty="0">
                        <a:ln>
                          <a:noFill/>
                        </a:ln>
                        <a:solidFill>
                          <a:schemeClr val="tx1"/>
                        </a:solidFill>
                        <a:effectLst/>
                        <a:latin typeface="+mn-lt"/>
                        <a:cs typeface="Arial" panose="020B0604020202020204" pitchFamily="34" charset="0"/>
                      </a:endParaRPr>
                    </a:p>
                  </a:txBody>
                  <a:tcPr marL="67703" marR="67703" marT="107946"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2824" name="Picture 9">
            <a:extLst>
              <a:ext uri="{FF2B5EF4-FFF2-40B4-BE49-F238E27FC236}">
                <a16:creationId xmlns:a16="http://schemas.microsoft.com/office/drawing/2014/main" id="{9F256A08-5A21-432E-0854-D2AC1A2EA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C0512085-A26A-2B19-05D0-574B0D76F824}"/>
              </a:ext>
            </a:extLst>
          </p:cNvPr>
          <p:cNvSpPr>
            <a:spLocks noGrp="1"/>
          </p:cNvSpPr>
          <p:nvPr>
            <p:ph type="body" sz="quarter" idx="13"/>
          </p:nvPr>
        </p:nvSpPr>
        <p:spPr>
          <a:xfrm>
            <a:off x="365125" y="79375"/>
            <a:ext cx="8077200" cy="509588"/>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4.2 Programme 2: </a:t>
            </a:r>
            <a:r>
              <a:rPr lang="en-GB" sz="2000" dirty="0"/>
              <a:t>Investigation &amp; Information Management</a:t>
            </a:r>
          </a:p>
        </p:txBody>
      </p:sp>
      <p:sp>
        <p:nvSpPr>
          <p:cNvPr id="33795" name="Slide Number Placeholder 2">
            <a:extLst>
              <a:ext uri="{FF2B5EF4-FFF2-40B4-BE49-F238E27FC236}">
                <a16:creationId xmlns:a16="http://schemas.microsoft.com/office/drawing/2014/main" id="{521CC79F-CB7B-7023-3FD4-6C2D9743D84C}"/>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4C5E62A9-2D63-49F3-BD5A-42C027BE743A}" type="slidenum">
              <a:rPr lang="en-US" altLang="en-US" sz="1600"/>
              <a:pPr algn="l">
                <a:spcBef>
                  <a:spcPct val="0"/>
                </a:spcBef>
              </a:pPr>
              <a:t>21</a:t>
            </a:fld>
            <a:endParaRPr lang="en-US" altLang="en-US" sz="1600"/>
          </a:p>
        </p:txBody>
      </p:sp>
      <p:sp>
        <p:nvSpPr>
          <p:cNvPr id="5" name="Slide Number Placeholder 30">
            <a:extLst>
              <a:ext uri="{FF2B5EF4-FFF2-40B4-BE49-F238E27FC236}">
                <a16:creationId xmlns:a16="http://schemas.microsoft.com/office/drawing/2014/main" id="{80A251FB-7982-3E73-DF14-EC04C7986611}"/>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6629" name="Rectangle 2">
            <a:extLst>
              <a:ext uri="{FF2B5EF4-FFF2-40B4-BE49-F238E27FC236}">
                <a16:creationId xmlns:a16="http://schemas.microsoft.com/office/drawing/2014/main" id="{B49BFF31-EDD7-9F02-3703-7E94E21B5DB7}"/>
              </a:ext>
            </a:extLst>
          </p:cNvPr>
          <p:cNvSpPr>
            <a:spLocks noChangeArrowheads="1"/>
          </p:cNvSpPr>
          <p:nvPr/>
        </p:nvSpPr>
        <p:spPr bwMode="auto">
          <a:xfrm>
            <a:off x="204788" y="657225"/>
            <a:ext cx="8237537" cy="5226050"/>
          </a:xfrm>
          <a:prstGeom prst="rect">
            <a:avLst/>
          </a:prstGeom>
          <a:noFill/>
          <a:ln>
            <a:noFill/>
          </a:ln>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804863" indent="-449263">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150000"/>
              </a:lnSpc>
              <a:spcBef>
                <a:spcPct val="0"/>
              </a:spcBef>
              <a:buFont typeface="Calibri" panose="020F0502020204030204" pitchFamily="34" charset="0"/>
              <a:buAutoNum type="arabicPeriod"/>
              <a:defRPr/>
            </a:pPr>
            <a:r>
              <a:rPr lang="en-GB" altLang="en-US" sz="1600" dirty="0">
                <a:cs typeface="Times New Roman" panose="02020603050405020304" pitchFamily="18" charset="0"/>
              </a:rPr>
              <a:t>Programme 2 has a total of 13 output indicators. </a:t>
            </a:r>
          </a:p>
          <a:p>
            <a:pPr algn="just" eaLnBrk="1" hangingPunct="1">
              <a:lnSpc>
                <a:spcPct val="150000"/>
              </a:lnSpc>
              <a:spcBef>
                <a:spcPct val="0"/>
              </a:spcBef>
              <a:buFont typeface="Calibri" panose="020F0502020204030204" pitchFamily="34" charset="0"/>
              <a:buAutoNum type="arabicPeriod"/>
              <a:defRPr/>
            </a:pPr>
            <a:r>
              <a:rPr lang="en-GB" altLang="en-US" sz="1600" dirty="0">
                <a:cs typeface="Times New Roman" panose="02020603050405020304" pitchFamily="18" charset="0"/>
              </a:rPr>
              <a:t>There are no indicators that were introduced or discontinued.</a:t>
            </a:r>
          </a:p>
          <a:p>
            <a:pPr algn="just" eaLnBrk="1" hangingPunct="1">
              <a:lnSpc>
                <a:spcPct val="150000"/>
              </a:lnSpc>
              <a:spcBef>
                <a:spcPct val="0"/>
              </a:spcBef>
              <a:buFont typeface="Calibri" panose="020F0502020204030204" pitchFamily="34" charset="0"/>
              <a:buAutoNum type="arabicPeriod"/>
              <a:defRPr/>
            </a:pPr>
            <a:r>
              <a:rPr lang="en-GB" altLang="en-US" sz="1600" dirty="0">
                <a:cs typeface="Times New Roman" panose="02020603050405020304" pitchFamily="18" charset="0"/>
              </a:rPr>
              <a:t>Key interventions were identified aimed at improving efficiency, effectiveness and quality of investigations prior to the review of indicators for the core programme:</a:t>
            </a:r>
          </a:p>
          <a:p>
            <a:pPr marL="0" indent="0" algn="just" eaLnBrk="1" hangingPunct="1">
              <a:lnSpc>
                <a:spcPct val="150000"/>
              </a:lnSpc>
              <a:spcBef>
                <a:spcPct val="0"/>
              </a:spcBef>
              <a:defRPr/>
            </a:pPr>
            <a:endParaRPr lang="en-GB" altLang="en-US" sz="1600" dirty="0">
              <a:cs typeface="Times New Roman" panose="02020603050405020304" pitchFamily="18" charset="0"/>
            </a:endParaRP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Implementation of the District Development Model Strategy;</a:t>
            </a: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Framework for screening and prioritisation of cases;</a:t>
            </a: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MoU with Department of Justice and Constitutional Development on training of investigators;</a:t>
            </a: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Quality Assurance Framework  </a:t>
            </a: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Appointment of nine (9) Investigation Quality Assurers;</a:t>
            </a: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Analysis of cases the National Prosecuting Authority (NPA) declined to prosecute and withdrawn cases; and</a:t>
            </a:r>
          </a:p>
          <a:p>
            <a:pPr lvl="1" algn="just" eaLnBrk="1" hangingPunct="1">
              <a:lnSpc>
                <a:spcPct val="150000"/>
              </a:lnSpc>
              <a:spcBef>
                <a:spcPct val="0"/>
              </a:spcBef>
              <a:buFont typeface="Calibri" panose="020F0502020204030204" pitchFamily="34" charset="0"/>
              <a:buAutoNum type="alphaLcParenR"/>
              <a:defRPr/>
            </a:pPr>
            <a:r>
              <a:rPr lang="en-GB" altLang="en-US" sz="1600" dirty="0">
                <a:cs typeface="Times New Roman" panose="02020603050405020304" pitchFamily="18" charset="0"/>
              </a:rPr>
              <a:t>New Case Management System</a:t>
            </a:r>
          </a:p>
        </p:txBody>
      </p:sp>
      <p:pic>
        <p:nvPicPr>
          <p:cNvPr id="33798" name="Picture 8">
            <a:extLst>
              <a:ext uri="{FF2B5EF4-FFF2-40B4-BE49-F238E27FC236}">
                <a16:creationId xmlns:a16="http://schemas.microsoft.com/office/drawing/2014/main" id="{AE4C14E5-D326-1343-E159-78CF745E9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105088D4-93E6-D342-4815-AF058AF2D352}"/>
              </a:ext>
            </a:extLst>
          </p:cNvPr>
          <p:cNvSpPr>
            <a:spLocks noGrp="1"/>
          </p:cNvSpPr>
          <p:nvPr>
            <p:ph type="body" sz="quarter" idx="13"/>
          </p:nvPr>
        </p:nvSpPr>
        <p:spPr>
          <a:xfrm>
            <a:off x="334963" y="50800"/>
            <a:ext cx="8077200" cy="571500"/>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4.2 Programme 2: </a:t>
            </a:r>
            <a:r>
              <a:rPr lang="en-GB" sz="2000" dirty="0"/>
              <a:t>Investigation &amp; Information Management (cont..)</a:t>
            </a:r>
          </a:p>
        </p:txBody>
      </p:sp>
      <p:sp>
        <p:nvSpPr>
          <p:cNvPr id="34819" name="Slide Number Placeholder 2">
            <a:extLst>
              <a:ext uri="{FF2B5EF4-FFF2-40B4-BE49-F238E27FC236}">
                <a16:creationId xmlns:a16="http://schemas.microsoft.com/office/drawing/2014/main" id="{CEF7F902-4305-4213-EF7A-B7DC052CFE88}"/>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01DB17F2-402E-4EE7-9CF6-4E4A749874C2}" type="slidenum">
              <a:rPr lang="en-US" altLang="en-US" sz="1600"/>
              <a:pPr algn="l">
                <a:spcBef>
                  <a:spcPct val="0"/>
                </a:spcBef>
              </a:pPr>
              <a:t>22</a:t>
            </a:fld>
            <a:endParaRPr lang="en-US" altLang="en-US" sz="1600"/>
          </a:p>
        </p:txBody>
      </p:sp>
      <p:sp>
        <p:nvSpPr>
          <p:cNvPr id="5" name="Slide Number Placeholder 30">
            <a:extLst>
              <a:ext uri="{FF2B5EF4-FFF2-40B4-BE49-F238E27FC236}">
                <a16:creationId xmlns:a16="http://schemas.microsoft.com/office/drawing/2014/main" id="{F36B5381-A59A-0B7D-2BC7-F0082A657F16}"/>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4821" name="Rectangle 2">
            <a:extLst>
              <a:ext uri="{FF2B5EF4-FFF2-40B4-BE49-F238E27FC236}">
                <a16:creationId xmlns:a16="http://schemas.microsoft.com/office/drawing/2014/main" id="{1E114442-17B8-6C29-9B2C-6E6232F8D713}"/>
              </a:ext>
            </a:extLst>
          </p:cNvPr>
          <p:cNvSpPr>
            <a:spLocks noChangeArrowheads="1"/>
          </p:cNvSpPr>
          <p:nvPr/>
        </p:nvSpPr>
        <p:spPr bwMode="auto">
          <a:xfrm>
            <a:off x="188913" y="868363"/>
            <a:ext cx="822325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806450" indent="-446088">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150000"/>
              </a:lnSpc>
              <a:spcBef>
                <a:spcPct val="0"/>
              </a:spcBef>
              <a:buFont typeface="Calibri" panose="020F0502020204030204" pitchFamily="34" charset="0"/>
              <a:buAutoNum type="arabicPeriod"/>
            </a:pPr>
            <a:r>
              <a:rPr lang="en-GB" altLang="en-US" sz="1600">
                <a:cs typeface="Times New Roman" panose="02020603050405020304" pitchFamily="18" charset="0"/>
              </a:rPr>
              <a:t>MTEF targets were adjusted for six (06) output indicators taking into account delays in obtaining technical reports, current workload and capacity:</a:t>
            </a:r>
          </a:p>
          <a:p>
            <a:pPr lvl="1" algn="just" eaLnBrk="1" hangingPunct="1">
              <a:lnSpc>
                <a:spcPct val="150000"/>
              </a:lnSpc>
              <a:spcBef>
                <a:spcPct val="0"/>
              </a:spcBef>
              <a:buFont typeface="Calibri" panose="020F0502020204030204" pitchFamily="34" charset="0"/>
              <a:buAutoNum type="alphaLcParenR"/>
            </a:pPr>
            <a:r>
              <a:rPr lang="en-GB" altLang="en-US" sz="1600">
                <a:cs typeface="Times New Roman" panose="02020603050405020304" pitchFamily="18" charset="0"/>
              </a:rPr>
              <a:t>Number of investigations of death in police custody that are decision ready;</a:t>
            </a:r>
          </a:p>
          <a:p>
            <a:pPr lvl="1" algn="just" eaLnBrk="1" hangingPunct="1">
              <a:lnSpc>
                <a:spcPct val="150000"/>
              </a:lnSpc>
              <a:spcBef>
                <a:spcPct val="0"/>
              </a:spcBef>
              <a:buFont typeface="Calibri" panose="020F0502020204030204" pitchFamily="34" charset="0"/>
              <a:buAutoNum type="alphaLcParenR"/>
            </a:pPr>
            <a:r>
              <a:rPr lang="en-GB" altLang="en-US" sz="1600">
                <a:cs typeface="Times New Roman" panose="02020603050405020304" pitchFamily="18" charset="0"/>
              </a:rPr>
              <a:t>Number of investigations of rape by a police officer that are decision ready;</a:t>
            </a:r>
          </a:p>
          <a:p>
            <a:pPr lvl="1" algn="just" eaLnBrk="1" hangingPunct="1">
              <a:lnSpc>
                <a:spcPct val="150000"/>
              </a:lnSpc>
              <a:spcBef>
                <a:spcPct val="0"/>
              </a:spcBef>
              <a:buFont typeface="Calibri" panose="020F0502020204030204" pitchFamily="34" charset="0"/>
              <a:buAutoNum type="alphaLcParenR"/>
            </a:pPr>
            <a:r>
              <a:rPr lang="en-GB" altLang="en-US" sz="1600">
                <a:cs typeface="Times New Roman" panose="02020603050405020304" pitchFamily="18" charset="0"/>
              </a:rPr>
              <a:t>Number of investigations of rape while in police custody that are decision ready;</a:t>
            </a:r>
          </a:p>
          <a:p>
            <a:pPr lvl="1" algn="just" eaLnBrk="1" hangingPunct="1">
              <a:lnSpc>
                <a:spcPct val="150000"/>
              </a:lnSpc>
              <a:spcBef>
                <a:spcPct val="0"/>
              </a:spcBef>
              <a:buFont typeface="Calibri" panose="020F0502020204030204" pitchFamily="34" charset="0"/>
              <a:buAutoNum type="alphaLcParenR"/>
            </a:pPr>
            <a:r>
              <a:rPr lang="en-GB" altLang="en-US" sz="1600">
                <a:cs typeface="Times New Roman" panose="02020603050405020304" pitchFamily="18" charset="0"/>
              </a:rPr>
              <a:t>Number of investigations of other criminal and misconduct matters referred in section 28.1(h) that are decision ready;</a:t>
            </a:r>
          </a:p>
          <a:p>
            <a:pPr lvl="1" algn="just" eaLnBrk="1" hangingPunct="1">
              <a:lnSpc>
                <a:spcPct val="150000"/>
              </a:lnSpc>
              <a:spcBef>
                <a:spcPct val="0"/>
              </a:spcBef>
              <a:buFont typeface="Calibri" panose="020F0502020204030204" pitchFamily="34" charset="0"/>
              <a:buAutoNum type="alphaLcParenR"/>
            </a:pPr>
            <a:r>
              <a:rPr lang="en-GB" altLang="en-US" sz="1600">
                <a:cs typeface="Times New Roman" panose="02020603050405020304" pitchFamily="18" charset="0"/>
              </a:rPr>
              <a:t>Number of investigations of offences referred in section 33 that are decision ready; and</a:t>
            </a:r>
          </a:p>
          <a:p>
            <a:pPr lvl="1" algn="just" eaLnBrk="1" hangingPunct="1">
              <a:lnSpc>
                <a:spcPct val="150000"/>
              </a:lnSpc>
              <a:spcBef>
                <a:spcPct val="0"/>
              </a:spcBef>
              <a:buFont typeface="Calibri" panose="020F0502020204030204" pitchFamily="34" charset="0"/>
              <a:buAutoNum type="alphaLcParenR"/>
            </a:pPr>
            <a:r>
              <a:rPr lang="en-GB" altLang="en-US" sz="1600">
                <a:cs typeface="Times New Roman" panose="02020603050405020304" pitchFamily="18" charset="0"/>
              </a:rPr>
              <a:t>Number of investigations of approved systemic corruption investigations that are decision ready.</a:t>
            </a:r>
          </a:p>
        </p:txBody>
      </p:sp>
      <p:pic>
        <p:nvPicPr>
          <p:cNvPr id="34822" name="Picture 9">
            <a:extLst>
              <a:ext uri="{FF2B5EF4-FFF2-40B4-BE49-F238E27FC236}">
                <a16:creationId xmlns:a16="http://schemas.microsoft.com/office/drawing/2014/main" id="{261079EB-2BEC-04E2-921A-FEDBF3A98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7A316236-BFD9-7314-530B-A4B8F83C601A}"/>
              </a:ext>
            </a:extLst>
          </p:cNvPr>
          <p:cNvSpPr>
            <a:spLocks noGrp="1"/>
          </p:cNvSpPr>
          <p:nvPr>
            <p:ph type="body" sz="quarter" idx="13"/>
          </p:nvPr>
        </p:nvSpPr>
        <p:spPr>
          <a:xfrm>
            <a:off x="258763" y="79375"/>
            <a:ext cx="8183562" cy="627063"/>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4.2 Programme 2: </a:t>
            </a:r>
            <a:r>
              <a:rPr lang="en-GB" sz="2000" dirty="0"/>
              <a:t>Investigation &amp; Information Management (cont..)</a:t>
            </a:r>
          </a:p>
        </p:txBody>
      </p:sp>
      <p:sp>
        <p:nvSpPr>
          <p:cNvPr id="35843" name="Slide Number Placeholder 2">
            <a:extLst>
              <a:ext uri="{FF2B5EF4-FFF2-40B4-BE49-F238E27FC236}">
                <a16:creationId xmlns:a16="http://schemas.microsoft.com/office/drawing/2014/main" id="{44B7A2DF-3B27-81C2-833F-0287BA1681C7}"/>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9375B228-10B2-42E6-B3A9-1A7766B4D2C8}" type="slidenum">
              <a:rPr lang="en-US" altLang="en-US" sz="1600"/>
              <a:pPr algn="l">
                <a:spcBef>
                  <a:spcPct val="0"/>
                </a:spcBef>
              </a:pPr>
              <a:t>23</a:t>
            </a:fld>
            <a:endParaRPr lang="en-US" altLang="en-US" sz="1600"/>
          </a:p>
        </p:txBody>
      </p:sp>
      <p:sp>
        <p:nvSpPr>
          <p:cNvPr id="5" name="Slide Number Placeholder 30">
            <a:extLst>
              <a:ext uri="{FF2B5EF4-FFF2-40B4-BE49-F238E27FC236}">
                <a16:creationId xmlns:a16="http://schemas.microsoft.com/office/drawing/2014/main" id="{C7F5A3D8-923B-10CB-9EEE-13E95C7505F8}"/>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79362A1E-D5B3-6611-A6BE-3351FB3115A8}"/>
              </a:ext>
            </a:extLst>
          </p:cNvPr>
          <p:cNvGraphicFramePr>
            <a:graphicFrameLocks noGrp="1"/>
          </p:cNvGraphicFramePr>
          <p:nvPr/>
        </p:nvGraphicFramePr>
        <p:xfrm>
          <a:off x="206375" y="823913"/>
          <a:ext cx="8288338" cy="5160962"/>
        </p:xfrm>
        <a:graphic>
          <a:graphicData uri="http://schemas.openxmlformats.org/drawingml/2006/table">
            <a:tbl>
              <a:tblPr/>
              <a:tblGrid>
                <a:gridCol w="1247795">
                  <a:extLst>
                    <a:ext uri="{9D8B030D-6E8A-4147-A177-3AD203B41FA5}">
                      <a16:colId xmlns:a16="http://schemas.microsoft.com/office/drawing/2014/main" val="20000"/>
                    </a:ext>
                  </a:extLst>
                </a:gridCol>
                <a:gridCol w="2207595">
                  <a:extLst>
                    <a:ext uri="{9D8B030D-6E8A-4147-A177-3AD203B41FA5}">
                      <a16:colId xmlns:a16="http://schemas.microsoft.com/office/drawing/2014/main" val="20001"/>
                    </a:ext>
                  </a:extLst>
                </a:gridCol>
                <a:gridCol w="1191700">
                  <a:extLst>
                    <a:ext uri="{9D8B030D-6E8A-4147-A177-3AD203B41FA5}">
                      <a16:colId xmlns:a16="http://schemas.microsoft.com/office/drawing/2014/main" val="20002"/>
                    </a:ext>
                  </a:extLst>
                </a:gridCol>
                <a:gridCol w="1135218">
                  <a:extLst>
                    <a:ext uri="{9D8B030D-6E8A-4147-A177-3AD203B41FA5}">
                      <a16:colId xmlns:a16="http://schemas.microsoft.com/office/drawing/2014/main" val="20003"/>
                    </a:ext>
                  </a:extLst>
                </a:gridCol>
                <a:gridCol w="793674">
                  <a:extLst>
                    <a:ext uri="{9D8B030D-6E8A-4147-A177-3AD203B41FA5}">
                      <a16:colId xmlns:a16="http://schemas.microsoft.com/office/drawing/2014/main" val="20004"/>
                    </a:ext>
                  </a:extLst>
                </a:gridCol>
                <a:gridCol w="895103">
                  <a:extLst>
                    <a:ext uri="{9D8B030D-6E8A-4147-A177-3AD203B41FA5}">
                      <a16:colId xmlns:a16="http://schemas.microsoft.com/office/drawing/2014/main" val="20005"/>
                    </a:ext>
                  </a:extLst>
                </a:gridCol>
                <a:gridCol w="817252">
                  <a:extLst>
                    <a:ext uri="{9D8B030D-6E8A-4147-A177-3AD203B41FA5}">
                      <a16:colId xmlns:a16="http://schemas.microsoft.com/office/drawing/2014/main" val="20006"/>
                    </a:ext>
                  </a:extLst>
                </a:gridCol>
              </a:tblGrid>
              <a:tr h="51887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sz="1400" b="1" i="0" u="none" strike="noStrike" cap="none" normalizeH="0" baseline="0" dirty="0">
                          <a:ln>
                            <a:noFill/>
                          </a:ln>
                          <a:solidFill>
                            <a:schemeClr val="bg1"/>
                          </a:solidFill>
                          <a:effectLst/>
                          <a:latin typeface="+mn-lt"/>
                          <a:cs typeface="Times New Roman" pitchFamily="18" charset="0"/>
                        </a:rPr>
                        <a:t>Outcome </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Output Indicators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Audited Performance</a:t>
                      </a:r>
                      <a:endParaRPr lang="en-ZA" sz="1400" b="1" dirty="0">
                        <a:solidFill>
                          <a:schemeClr val="bg1"/>
                        </a:solidFill>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Estimated Performance</a:t>
                      </a:r>
                      <a:endParaRPr lang="en-ZA" sz="1400" b="1" dirty="0">
                        <a:solidFill>
                          <a:schemeClr val="bg1"/>
                        </a:solidFill>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Medium-Term Targets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1667">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16" marR="677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16" marR="677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16" marR="677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16" marR="677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16" marR="6771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853431">
                <a:tc rowSpan="5">
                  <a:txBody>
                    <a:bodyPr/>
                    <a:lstStyle/>
                    <a:p>
                      <a:pPr marL="0" marR="0" lvl="1" indent="-374650" algn="just" defTabSz="914400" rtl="0" eaLnBrk="1" fontAlgn="base" latinLnBrk="0" hangingPunct="1">
                        <a:lnSpc>
                          <a:spcPct val="100000"/>
                        </a:lnSpc>
                        <a:spcBef>
                          <a:spcPct val="0"/>
                        </a:spcBef>
                        <a:spcAft>
                          <a:spcPct val="0"/>
                        </a:spcAft>
                        <a:buClrTx/>
                        <a:buSzTx/>
                        <a:buFont typeface="+mj-lt"/>
                        <a:buNone/>
                        <a:tabLst>
                          <a:tab pos="179388" algn="l"/>
                          <a:tab pos="539750" algn="l"/>
                        </a:tabLst>
                      </a:pPr>
                      <a:r>
                        <a:rPr kumimoji="0" lang="en-US" sz="1400" b="0" i="0" u="none" strike="noStrike" cap="none" normalizeH="0" baseline="0" dirty="0">
                          <a:ln>
                            <a:noFill/>
                          </a:ln>
                          <a:solidFill>
                            <a:srgbClr val="000000"/>
                          </a:solidFill>
                          <a:effectLst/>
                          <a:latin typeface="+mn-lt"/>
                          <a:cs typeface="Times New Roman" pitchFamily="18" charset="0"/>
                        </a:rPr>
                        <a:t>Reduced level of police criminality and misconduct</a:t>
                      </a:r>
                      <a:endParaRPr kumimoji="0" lang="en-ZA" sz="1400" b="0" i="0" u="none" strike="noStrike" cap="none" normalizeH="0" baseline="0" dirty="0">
                        <a:ln>
                          <a:noFill/>
                        </a:ln>
                        <a:solidFill>
                          <a:srgbClr val="000000"/>
                        </a:solidFill>
                        <a:effectLst/>
                        <a:latin typeface="+mn-lt"/>
                        <a:cs typeface="Times New Roman" pitchFamily="18" charset="0"/>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374650" algn="just" defTabSz="914400" rtl="0" eaLnBrk="1" fontAlgn="base" latinLnBrk="0" hangingPunct="1">
                        <a:lnSpc>
                          <a:spcPct val="100000"/>
                        </a:lnSpc>
                        <a:spcBef>
                          <a:spcPct val="0"/>
                        </a:spcBef>
                        <a:spcAft>
                          <a:spcPct val="0"/>
                        </a:spcAft>
                        <a:buClrTx/>
                        <a:buSzTx/>
                        <a:buFont typeface="+mj-lt"/>
                        <a:buNone/>
                        <a:tabLst>
                          <a:tab pos="179388" algn="l"/>
                          <a:tab pos="539750" algn="l"/>
                        </a:tabLst>
                      </a:pPr>
                      <a:r>
                        <a:rPr kumimoji="0" lang="en-ZA" sz="1400" b="0" i="0" u="none" strike="noStrike" cap="none" normalizeH="0" baseline="0" dirty="0">
                          <a:ln>
                            <a:noFill/>
                          </a:ln>
                          <a:solidFill>
                            <a:srgbClr val="000000"/>
                          </a:solidFill>
                          <a:effectLst/>
                          <a:latin typeface="+mn-lt"/>
                          <a:cs typeface="Times New Roman" pitchFamily="18" charset="0"/>
                        </a:rPr>
                        <a:t>Number of investigation of deaths in police custody that are decision ready per year</a:t>
                      </a:r>
                    </a:p>
                  </a:txBody>
                  <a:tcPr marL="67714" marR="6771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t>195</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120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80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80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80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431">
                <a:tc vMerge="1">
                  <a:txBody>
                    <a:bodyPr/>
                    <a:lstStyle/>
                    <a:p>
                      <a:pPr marL="0" marR="0" lvl="1" indent="-374650" algn="just" defTabSz="914400" rtl="0" eaLnBrk="1" fontAlgn="base" latinLnBrk="0" hangingPunct="1">
                        <a:lnSpc>
                          <a:spcPct val="100000"/>
                        </a:lnSpc>
                        <a:spcBef>
                          <a:spcPct val="0"/>
                        </a:spcBef>
                        <a:spcAft>
                          <a:spcPct val="0"/>
                        </a:spcAft>
                        <a:buClrTx/>
                        <a:buSzTx/>
                        <a:buFont typeface="+mj-lt"/>
                        <a:buNone/>
                        <a:tabLst>
                          <a:tab pos="179388" algn="l"/>
                          <a:tab pos="539750" algn="l"/>
                        </a:tabLst>
                      </a:pPr>
                      <a:endParaRPr kumimoji="0" lang="en-ZA" sz="1800" b="0" i="0" u="none" strike="noStrike" cap="none" normalizeH="0" baseline="0" dirty="0">
                        <a:ln>
                          <a:noFill/>
                        </a:ln>
                        <a:solidFill>
                          <a:srgbClr val="000000"/>
                        </a:solidFill>
                        <a:effectLst/>
                        <a:latin typeface="+mn-lt"/>
                        <a:cs typeface="Times New Roman" pitchFamily="18" charset="0"/>
                      </a:endParaRPr>
                    </a:p>
                  </a:txBody>
                  <a:tcPr marL="67701" marR="67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1" indent="-374650" algn="just" defTabSz="914400" rtl="0" eaLnBrk="1" fontAlgn="base" latinLnBrk="0" hangingPunct="1">
                        <a:lnSpc>
                          <a:spcPct val="100000"/>
                        </a:lnSpc>
                        <a:spcBef>
                          <a:spcPct val="0"/>
                        </a:spcBef>
                        <a:spcAft>
                          <a:spcPct val="0"/>
                        </a:spcAft>
                        <a:buClrTx/>
                        <a:buSzTx/>
                        <a:buFont typeface="+mj-lt"/>
                        <a:buNone/>
                        <a:tabLst>
                          <a:tab pos="179388" algn="l"/>
                          <a:tab pos="539750" algn="l"/>
                        </a:tabLst>
                      </a:pPr>
                      <a:r>
                        <a:rPr kumimoji="0" lang="en-ZA" sz="1400" b="0" i="0" u="none" strike="noStrike" cap="none" normalizeH="0" baseline="0" dirty="0">
                          <a:ln>
                            <a:noFill/>
                          </a:ln>
                          <a:solidFill>
                            <a:srgbClr val="000000"/>
                          </a:solidFill>
                          <a:effectLst/>
                          <a:latin typeface="+mn-lt"/>
                          <a:cs typeface="Times New Roman" pitchFamily="18" charset="0"/>
                        </a:rPr>
                        <a:t>Number of investigations of deaths as a result of police action that are decision ready per year</a:t>
                      </a:r>
                    </a:p>
                  </a:txBody>
                  <a:tcPr marL="67714" marR="6771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t>259</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220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240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240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240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789">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kumimoji="0" lang="en-ZA" sz="1400" b="0" i="0" u="none" strike="noStrike" cap="none" normalizeH="0" baseline="0" dirty="0">
                          <a:ln>
                            <a:noFill/>
                          </a:ln>
                          <a:solidFill>
                            <a:srgbClr val="000000"/>
                          </a:solidFill>
                          <a:effectLst/>
                          <a:latin typeface="+mn-lt"/>
                          <a:cs typeface="Times New Roman" pitchFamily="18" charset="0"/>
                        </a:rPr>
                        <a:t>Number</a:t>
                      </a:r>
                      <a:r>
                        <a:rPr lang="en-GB" sz="1400" dirty="0">
                          <a:effectLst/>
                          <a:latin typeface="+mn-lt"/>
                          <a:ea typeface="Calibri"/>
                          <a:cs typeface="Times New Roman"/>
                        </a:rPr>
                        <a:t> of investigations of discharge of an official firearm by a police officer  that  are decision ready  per</a:t>
                      </a:r>
                      <a:r>
                        <a:rPr lang="en-GB" sz="1400" baseline="0" dirty="0">
                          <a:effectLst/>
                          <a:latin typeface="+mn-lt"/>
                          <a:ea typeface="Calibri"/>
                          <a:cs typeface="Times New Roman"/>
                        </a:rPr>
                        <a:t> year</a:t>
                      </a:r>
                      <a:endParaRPr lang="en-US" sz="1400" dirty="0">
                        <a:effectLst/>
                        <a:latin typeface="+mn-lt"/>
                        <a:ea typeface="Times New Roman"/>
                        <a:cs typeface="Times New Roman"/>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t>413</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370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370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370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370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3336">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kumimoji="0" lang="en-ZA" sz="1400" b="0" i="0" u="none" strike="noStrike" cap="none" normalizeH="0" baseline="0" dirty="0">
                          <a:ln>
                            <a:noFill/>
                          </a:ln>
                          <a:solidFill>
                            <a:srgbClr val="000000"/>
                          </a:solidFill>
                          <a:effectLst/>
                          <a:latin typeface="+mn-lt"/>
                          <a:cs typeface="Times New Roman" pitchFamily="18" charset="0"/>
                        </a:rPr>
                        <a:t>Number</a:t>
                      </a:r>
                      <a:r>
                        <a:rPr lang="en-GB" sz="1400" dirty="0">
                          <a:effectLst/>
                          <a:latin typeface="+mn-lt"/>
                          <a:ea typeface="Calibri"/>
                          <a:cs typeface="Times New Roman"/>
                        </a:rPr>
                        <a:t> of investigations of rape by a police officer  that are decision ready per</a:t>
                      </a:r>
                      <a:r>
                        <a:rPr lang="en-GB" sz="1400" baseline="0" dirty="0">
                          <a:effectLst/>
                          <a:latin typeface="+mn-lt"/>
                          <a:ea typeface="Calibri"/>
                          <a:cs typeface="Times New Roman"/>
                        </a:rPr>
                        <a:t> year</a:t>
                      </a:r>
                      <a:endParaRPr lang="en-US" sz="1400" dirty="0">
                        <a:effectLst/>
                        <a:latin typeface="+mn-lt"/>
                        <a:ea typeface="Times New Roman"/>
                        <a:cs typeface="Times New Roman"/>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t>81</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70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30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20</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3431">
                <a:tc vMerge="1">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kumimoji="0" lang="en-ZA" sz="1400" b="0" i="0" u="none" strike="noStrike" cap="none" normalizeH="0" baseline="0" dirty="0">
                          <a:ln>
                            <a:noFill/>
                          </a:ln>
                          <a:solidFill>
                            <a:srgbClr val="000000"/>
                          </a:solidFill>
                          <a:effectLst/>
                          <a:latin typeface="+mn-lt"/>
                          <a:cs typeface="Times New Roman" pitchFamily="18" charset="0"/>
                        </a:rPr>
                        <a:t>Number</a:t>
                      </a:r>
                      <a:r>
                        <a:rPr lang="en-GB" sz="1400" dirty="0">
                          <a:effectLst/>
                          <a:latin typeface="+mn-lt"/>
                          <a:ea typeface="Calibri"/>
                          <a:cs typeface="Times New Roman"/>
                        </a:rPr>
                        <a:t> of investigations of rape while in police custody that are decision ready per year</a:t>
                      </a:r>
                      <a:endParaRPr lang="en-US" sz="1400" dirty="0">
                        <a:effectLst/>
                        <a:latin typeface="+mn-lt"/>
                        <a:ea typeface="Times New Roman"/>
                        <a:cs typeface="Times New Roman"/>
                      </a:endParaRPr>
                    </a:p>
                  </a:txBody>
                  <a:tcPr marL="68593" marR="6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400" dirty="0"/>
                        <a:t>17</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400" dirty="0"/>
                        <a:t>6</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1</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a:t>
                      </a:r>
                      <a:endParaRPr lang="en-ZA" sz="1400" dirty="0"/>
                    </a:p>
                  </a:txBody>
                  <a:tcPr marL="91458" marR="91458"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5903" name="Picture 8">
            <a:extLst>
              <a:ext uri="{FF2B5EF4-FFF2-40B4-BE49-F238E27FC236}">
                <a16:creationId xmlns:a16="http://schemas.microsoft.com/office/drawing/2014/main" id="{DE8E805D-00A3-3D50-A06D-D762E859E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86488"/>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39F6EE76-ABE8-1C73-9B22-98C402F6DCCA}"/>
              </a:ext>
            </a:extLst>
          </p:cNvPr>
          <p:cNvSpPr>
            <a:spLocks noGrp="1"/>
          </p:cNvSpPr>
          <p:nvPr>
            <p:ph type="body" sz="quarter" idx="13"/>
          </p:nvPr>
        </p:nvSpPr>
        <p:spPr>
          <a:xfrm>
            <a:off x="230188" y="85725"/>
            <a:ext cx="8275637" cy="546100"/>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4.2 Programme 2: </a:t>
            </a:r>
            <a:r>
              <a:rPr lang="en-GB" sz="2000" dirty="0"/>
              <a:t>Investigation &amp; Information Management (</a:t>
            </a:r>
            <a:r>
              <a:rPr lang="en-GB" sz="2000" dirty="0" err="1"/>
              <a:t>cont</a:t>
            </a:r>
            <a:r>
              <a:rPr lang="en-GB" sz="2000" dirty="0"/>
              <a:t>…)</a:t>
            </a:r>
          </a:p>
        </p:txBody>
      </p:sp>
      <p:sp>
        <p:nvSpPr>
          <p:cNvPr id="36867" name="Slide Number Placeholder 2">
            <a:extLst>
              <a:ext uri="{FF2B5EF4-FFF2-40B4-BE49-F238E27FC236}">
                <a16:creationId xmlns:a16="http://schemas.microsoft.com/office/drawing/2014/main" id="{EBA27295-92A0-8A14-EFB9-BFF78F7477B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B426351E-C33A-4C83-84C6-BE1E3B14640F}" type="slidenum">
              <a:rPr lang="en-US" altLang="en-US" sz="1600"/>
              <a:pPr algn="l">
                <a:spcBef>
                  <a:spcPct val="0"/>
                </a:spcBef>
              </a:pPr>
              <a:t>24</a:t>
            </a:fld>
            <a:endParaRPr lang="en-US" altLang="en-US" sz="1600"/>
          </a:p>
        </p:txBody>
      </p:sp>
      <p:sp>
        <p:nvSpPr>
          <p:cNvPr id="5" name="Slide Number Placeholder 30">
            <a:extLst>
              <a:ext uri="{FF2B5EF4-FFF2-40B4-BE49-F238E27FC236}">
                <a16:creationId xmlns:a16="http://schemas.microsoft.com/office/drawing/2014/main" id="{337E4595-8F92-5BFF-B66D-A4D989CF7C3D}"/>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922D7BE2-74DE-1141-91F8-3812E1732D46}"/>
              </a:ext>
            </a:extLst>
          </p:cNvPr>
          <p:cNvGraphicFramePr>
            <a:graphicFrameLocks noGrp="1"/>
          </p:cNvGraphicFramePr>
          <p:nvPr/>
        </p:nvGraphicFramePr>
        <p:xfrm>
          <a:off x="230188" y="820738"/>
          <a:ext cx="8181975" cy="5024437"/>
        </p:xfrm>
        <a:graphic>
          <a:graphicData uri="http://schemas.openxmlformats.org/drawingml/2006/table">
            <a:tbl>
              <a:tblPr/>
              <a:tblGrid>
                <a:gridCol w="1052353">
                  <a:extLst>
                    <a:ext uri="{9D8B030D-6E8A-4147-A177-3AD203B41FA5}">
                      <a16:colId xmlns:a16="http://schemas.microsoft.com/office/drawing/2014/main" val="20000"/>
                    </a:ext>
                  </a:extLst>
                </a:gridCol>
                <a:gridCol w="2341369">
                  <a:extLst>
                    <a:ext uri="{9D8B030D-6E8A-4147-A177-3AD203B41FA5}">
                      <a16:colId xmlns:a16="http://schemas.microsoft.com/office/drawing/2014/main" val="20001"/>
                    </a:ext>
                  </a:extLst>
                </a:gridCol>
                <a:gridCol w="1120765">
                  <a:extLst>
                    <a:ext uri="{9D8B030D-6E8A-4147-A177-3AD203B41FA5}">
                      <a16:colId xmlns:a16="http://schemas.microsoft.com/office/drawing/2014/main" val="20002"/>
                    </a:ext>
                  </a:extLst>
                </a:gridCol>
                <a:gridCol w="1120765">
                  <a:extLst>
                    <a:ext uri="{9D8B030D-6E8A-4147-A177-3AD203B41FA5}">
                      <a16:colId xmlns:a16="http://schemas.microsoft.com/office/drawing/2014/main" val="20003"/>
                    </a:ext>
                  </a:extLst>
                </a:gridCol>
                <a:gridCol w="841772">
                  <a:extLst>
                    <a:ext uri="{9D8B030D-6E8A-4147-A177-3AD203B41FA5}">
                      <a16:colId xmlns:a16="http://schemas.microsoft.com/office/drawing/2014/main" val="20004"/>
                    </a:ext>
                  </a:extLst>
                </a:gridCol>
                <a:gridCol w="875897">
                  <a:extLst>
                    <a:ext uri="{9D8B030D-6E8A-4147-A177-3AD203B41FA5}">
                      <a16:colId xmlns:a16="http://schemas.microsoft.com/office/drawing/2014/main" val="20005"/>
                    </a:ext>
                  </a:extLst>
                </a:gridCol>
                <a:gridCol w="829053">
                  <a:extLst>
                    <a:ext uri="{9D8B030D-6E8A-4147-A177-3AD203B41FA5}">
                      <a16:colId xmlns:a16="http://schemas.microsoft.com/office/drawing/2014/main" val="20006"/>
                    </a:ext>
                  </a:extLst>
                </a:gridCol>
              </a:tblGrid>
              <a:tr h="54394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sz="1400" b="1" i="0" u="none" strike="noStrike" cap="none" normalizeH="0" baseline="0" dirty="0">
                          <a:ln>
                            <a:noFill/>
                          </a:ln>
                          <a:solidFill>
                            <a:schemeClr val="bg1"/>
                          </a:solidFill>
                          <a:effectLst/>
                          <a:latin typeface="+mn-lt"/>
                          <a:cs typeface="Times New Roman" pitchFamily="18" charset="0"/>
                        </a:rPr>
                        <a:t>Outcome </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1" marR="67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Output Indicators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1" marR="67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 </a:t>
                      </a:r>
                      <a:endParaRPr lang="en-ZA" sz="1400" b="1" baseline="0" dirty="0">
                        <a:solidFill>
                          <a:schemeClr val="bg1"/>
                        </a:solidFill>
                        <a:latin typeface="+mn-lt"/>
                        <a:ea typeface="+mn-ea"/>
                        <a:cs typeface="+mn-cs"/>
                      </a:endParaRPr>
                    </a:p>
                  </a:txBody>
                  <a:tcPr marL="67701" marR="67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701" marR="67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Medium-Term Targets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1" marR="677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9682">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640163">
                <a:tc rowSpan="5">
                  <a:txBody>
                    <a:bodyPr/>
                    <a:lstStyle/>
                    <a:p>
                      <a:pPr marL="0" marR="0" lvl="1"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kumimoji="0" lang="en-US" sz="1400" b="0" i="0" u="none" strike="noStrike" cap="none" normalizeH="0" baseline="0" dirty="0">
                          <a:ln>
                            <a:noFill/>
                          </a:ln>
                          <a:solidFill>
                            <a:srgbClr val="000000"/>
                          </a:solidFill>
                          <a:effectLst/>
                          <a:latin typeface="+mn-lt"/>
                          <a:cs typeface="Times New Roman" pitchFamily="18" charset="0"/>
                        </a:rPr>
                        <a:t>Reduced level of police criminality and misconduct</a:t>
                      </a:r>
                      <a:endParaRPr kumimoji="0" lang="en-ZA" sz="1400" b="0" i="0" u="none" strike="noStrike" cap="none" normalizeH="0" baseline="0" dirty="0">
                        <a:ln>
                          <a:noFill/>
                        </a:ln>
                        <a:solidFill>
                          <a:srgbClr val="000000"/>
                        </a:solidFill>
                        <a:effectLst/>
                        <a:latin typeface="+mn-lt"/>
                        <a:cs typeface="Times New Roman" pitchFamily="18" charset="0"/>
                      </a:endParaRPr>
                    </a:p>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endParaRPr lang="en-ZA" sz="1400"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kumimoji="0" lang="en-ZA" sz="1400" b="0" i="0" u="none" strike="noStrike" cap="none" normalizeH="0" baseline="0" dirty="0">
                          <a:ln>
                            <a:noFill/>
                          </a:ln>
                          <a:solidFill>
                            <a:srgbClr val="000000"/>
                          </a:solidFill>
                          <a:effectLst/>
                          <a:latin typeface="+mn-lt"/>
                          <a:cs typeface="Times New Roman" pitchFamily="18" charset="0"/>
                        </a:rPr>
                        <a:t>Number</a:t>
                      </a:r>
                      <a:r>
                        <a:rPr lang="en-ZA" sz="1400" dirty="0"/>
                        <a:t> investigations</a:t>
                      </a:r>
                      <a:r>
                        <a:rPr lang="en-ZA" sz="1400" baseline="0" dirty="0"/>
                        <a:t> of torture that are decision ready per year</a:t>
                      </a:r>
                      <a:endParaRPr lang="en-ZA"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rtl="0" eaLnBrk="1" hangingPunct="1">
                        <a:lnSpc>
                          <a:spcPct val="100000"/>
                        </a:lnSpc>
                      </a:pPr>
                      <a:r>
                        <a:rPr lang="en-US" sz="1400" dirty="0">
                          <a:solidFill>
                            <a:schemeClr val="tx1"/>
                          </a:solidFill>
                          <a:latin typeface="+mn-lt"/>
                          <a:ea typeface="+mn-ea"/>
                          <a:cs typeface="+mn-cs"/>
                        </a:rPr>
                        <a:t>137</a:t>
                      </a:r>
                      <a:endParaRPr lang="en-ZA" sz="1400" dirty="0">
                        <a:solidFill>
                          <a:schemeClr val="tx1"/>
                        </a:solidFill>
                        <a:latin typeface="+mn-lt"/>
                        <a:ea typeface="+mn-ea"/>
                        <a:cs typeface="+mn-cs"/>
                      </a:endParaRPr>
                    </a:p>
                  </a:txBody>
                  <a:tcPr marT="0"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rtl="0" eaLnBrk="1" hangingPunct="1">
                        <a:lnSpc>
                          <a:spcPct val="100000"/>
                        </a:lnSpc>
                      </a:pPr>
                      <a:r>
                        <a:rPr lang="en-US" sz="1400" dirty="0">
                          <a:solidFill>
                            <a:schemeClr val="tx1"/>
                          </a:solidFill>
                          <a:latin typeface="+mn-lt"/>
                          <a:ea typeface="+mn-ea"/>
                          <a:cs typeface="+mn-cs"/>
                        </a:rPr>
                        <a:t>80</a:t>
                      </a:r>
                      <a:endParaRPr lang="en-ZA" sz="1400" dirty="0">
                        <a:solidFill>
                          <a:schemeClr val="tx1"/>
                        </a:solidFill>
                        <a:latin typeface="+mn-lt"/>
                        <a:ea typeface="+mn-ea"/>
                        <a:cs typeface="+mn-cs"/>
                      </a:endParaRPr>
                    </a:p>
                  </a:txBody>
                  <a:tcPr marT="0"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rtl="0" eaLnBrk="1" hangingPunct="1">
                        <a:lnSpc>
                          <a:spcPct val="100000"/>
                        </a:lnSpc>
                      </a:pPr>
                      <a:r>
                        <a:rPr lang="en-US" sz="1400" dirty="0">
                          <a:solidFill>
                            <a:schemeClr val="tx1"/>
                          </a:solidFill>
                          <a:latin typeface="+mn-lt"/>
                          <a:ea typeface="+mn-ea"/>
                          <a:cs typeface="+mn-cs"/>
                        </a:rPr>
                        <a:t>80</a:t>
                      </a:r>
                      <a:endParaRPr lang="en-ZA" sz="1400" dirty="0">
                        <a:solidFill>
                          <a:schemeClr val="tx1"/>
                        </a:solidFill>
                        <a:latin typeface="+mn-lt"/>
                        <a:ea typeface="+mn-ea"/>
                        <a:cs typeface="+mn-cs"/>
                      </a:endParaRPr>
                    </a:p>
                  </a:txBody>
                  <a:tcPr marT="0"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rtl="0" eaLnBrk="1" hangingPunct="1">
                        <a:lnSpc>
                          <a:spcPct val="100000"/>
                        </a:lnSpc>
                      </a:pPr>
                      <a:r>
                        <a:rPr lang="en-US" sz="1400" dirty="0">
                          <a:solidFill>
                            <a:schemeClr val="tx1"/>
                          </a:solidFill>
                          <a:latin typeface="+mn-lt"/>
                          <a:ea typeface="+mn-ea"/>
                          <a:cs typeface="+mn-cs"/>
                        </a:rPr>
                        <a:t>80</a:t>
                      </a:r>
                      <a:endParaRPr lang="en-ZA" sz="14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80</a:t>
                      </a:r>
                      <a:endParaRPr lang="en-ZA"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3939">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kumimoji="0" lang="en-ZA" sz="1400" b="0" i="0" u="none" strike="noStrike" cap="none" normalizeH="0" baseline="0" dirty="0">
                          <a:ln>
                            <a:noFill/>
                          </a:ln>
                          <a:solidFill>
                            <a:srgbClr val="000000"/>
                          </a:solidFill>
                          <a:effectLst/>
                          <a:latin typeface="+mn-lt"/>
                          <a:cs typeface="Times New Roman" pitchFamily="18" charset="0"/>
                        </a:rPr>
                        <a:t>Number </a:t>
                      </a:r>
                      <a:r>
                        <a:rPr lang="en-GB" sz="1400" dirty="0">
                          <a:effectLst/>
                          <a:latin typeface="+mn-lt"/>
                          <a:ea typeface="Calibri"/>
                          <a:cs typeface="Times New Roman"/>
                        </a:rPr>
                        <a:t>of investigations of assault that are decision ready per year</a:t>
                      </a:r>
                      <a:endParaRPr lang="en-US" sz="1400" dirty="0">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2 468</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2000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2000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2000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2000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831">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kumimoji="0" lang="en-ZA" sz="1400" b="0" i="0" u="none" strike="noStrike" cap="none" normalizeH="0" baseline="0" dirty="0">
                          <a:ln>
                            <a:noFill/>
                          </a:ln>
                          <a:solidFill>
                            <a:srgbClr val="000000"/>
                          </a:solidFill>
                          <a:effectLst/>
                          <a:latin typeface="+mn-lt"/>
                          <a:cs typeface="Times New Roman" pitchFamily="18" charset="0"/>
                        </a:rPr>
                        <a:t>Number</a:t>
                      </a:r>
                      <a:r>
                        <a:rPr lang="en-GB" sz="1400" dirty="0">
                          <a:effectLst/>
                          <a:latin typeface="+mn-lt"/>
                          <a:ea typeface="Calibri"/>
                          <a:cs typeface="Times New Roman"/>
                        </a:rPr>
                        <a:t>  investigations of corruption  that are decision ready per year</a:t>
                      </a:r>
                      <a:endParaRPr lang="en-US" sz="1400" dirty="0">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52</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70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70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70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70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325">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kumimoji="0" lang="en-ZA" sz="1400" b="0" i="0" u="none" strike="noStrike" cap="none" normalizeH="0" baseline="0" dirty="0">
                          <a:ln>
                            <a:noFill/>
                          </a:ln>
                          <a:solidFill>
                            <a:srgbClr val="000000"/>
                          </a:solidFill>
                          <a:effectLst/>
                          <a:latin typeface="+mn-lt"/>
                          <a:cs typeface="Times New Roman" pitchFamily="18" charset="0"/>
                        </a:rPr>
                        <a:t>Number</a:t>
                      </a:r>
                      <a:r>
                        <a:rPr lang="en-GB" sz="1400" dirty="0">
                          <a:effectLst/>
                          <a:latin typeface="+mn-lt"/>
                          <a:ea typeface="Calibri"/>
                          <a:cs typeface="Times New Roman"/>
                        </a:rPr>
                        <a:t> investigations of other criminal and misconduct matters referred to in section 28(1)(h) of the IPID Act that are decision ready per year</a:t>
                      </a:r>
                      <a:endParaRPr lang="en-US" sz="1400" dirty="0">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19</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10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30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30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30</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3550">
                <a:tc vMerge="1">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kumimoji="0" lang="en-ZA" sz="1400" b="0" i="0" u="none" strike="noStrike" cap="none" normalizeH="0" baseline="0" dirty="0">
                          <a:ln>
                            <a:noFill/>
                          </a:ln>
                          <a:solidFill>
                            <a:srgbClr val="000000"/>
                          </a:solidFill>
                          <a:effectLst/>
                          <a:latin typeface="+mn-lt"/>
                          <a:cs typeface="Times New Roman" pitchFamily="18" charset="0"/>
                        </a:rPr>
                        <a:t>Number</a:t>
                      </a:r>
                      <a:r>
                        <a:rPr lang="en-GB" sz="1400" dirty="0">
                          <a:effectLst/>
                          <a:latin typeface="+mn-lt"/>
                          <a:ea typeface="Calibri"/>
                          <a:cs typeface="Times New Roman"/>
                        </a:rPr>
                        <a:t> investigations of offences referred to in section 33 of the IPID Act that are decision ready per year</a:t>
                      </a:r>
                      <a:endParaRPr lang="en-US" sz="14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36</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5</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15</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15</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15</a:t>
                      </a:r>
                      <a:endParaRPr lang="en-ZA" sz="1400" dirty="0"/>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6927" name="Picture 8">
            <a:extLst>
              <a:ext uri="{FF2B5EF4-FFF2-40B4-BE49-F238E27FC236}">
                <a16:creationId xmlns:a16="http://schemas.microsoft.com/office/drawing/2014/main" id="{0E8B4F6D-ADDC-9949-9FEE-D7588955A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6223000"/>
            <a:ext cx="21971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1CC56F1A-43DB-50A1-FD88-02807E5E8336}"/>
              </a:ext>
            </a:extLst>
          </p:cNvPr>
          <p:cNvSpPr>
            <a:spLocks noGrp="1"/>
          </p:cNvSpPr>
          <p:nvPr>
            <p:ph type="body" sz="quarter" idx="13"/>
          </p:nvPr>
        </p:nvSpPr>
        <p:spPr>
          <a:xfrm>
            <a:off x="190500" y="122238"/>
            <a:ext cx="8212138" cy="492125"/>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4.2 Programme 2: </a:t>
            </a:r>
            <a:r>
              <a:rPr lang="en-GB" sz="2000" dirty="0"/>
              <a:t>Investigation &amp; Information Management </a:t>
            </a:r>
            <a:r>
              <a:rPr lang="en-US" sz="2000" kern="1200" dirty="0"/>
              <a:t>(</a:t>
            </a:r>
            <a:r>
              <a:rPr lang="en-US" sz="2000" kern="1200" dirty="0" err="1"/>
              <a:t>cont</a:t>
            </a:r>
            <a:r>
              <a:rPr lang="en-US" sz="2000" kern="1200" dirty="0"/>
              <a:t>…)</a:t>
            </a:r>
          </a:p>
        </p:txBody>
      </p:sp>
      <p:sp>
        <p:nvSpPr>
          <p:cNvPr id="38915" name="Slide Number Placeholder 2">
            <a:extLst>
              <a:ext uri="{FF2B5EF4-FFF2-40B4-BE49-F238E27FC236}">
                <a16:creationId xmlns:a16="http://schemas.microsoft.com/office/drawing/2014/main" id="{1A2E5AC1-0881-12DB-A0DA-26054B78A51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3E544FCF-8BF8-4FF4-A0A4-63EF1545935E}" type="slidenum">
              <a:rPr lang="en-US" altLang="en-US" sz="1600"/>
              <a:pPr algn="l">
                <a:spcBef>
                  <a:spcPct val="0"/>
                </a:spcBef>
              </a:pPr>
              <a:t>25</a:t>
            </a:fld>
            <a:endParaRPr lang="en-US" altLang="en-US" sz="1600"/>
          </a:p>
        </p:txBody>
      </p:sp>
      <p:sp>
        <p:nvSpPr>
          <p:cNvPr id="5" name="Slide Number Placeholder 30">
            <a:extLst>
              <a:ext uri="{FF2B5EF4-FFF2-40B4-BE49-F238E27FC236}">
                <a16:creationId xmlns:a16="http://schemas.microsoft.com/office/drawing/2014/main" id="{C958D6AC-3A29-F135-03A6-6FE2BC937302}"/>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DFEFBB39-FFA9-CF1B-9E6A-65DC7CFEE12B}"/>
              </a:ext>
            </a:extLst>
          </p:cNvPr>
          <p:cNvGraphicFramePr>
            <a:graphicFrameLocks noGrp="1"/>
          </p:cNvGraphicFramePr>
          <p:nvPr/>
        </p:nvGraphicFramePr>
        <p:xfrm>
          <a:off x="114300" y="796925"/>
          <a:ext cx="8364538" cy="4875213"/>
        </p:xfrm>
        <a:graphic>
          <a:graphicData uri="http://schemas.openxmlformats.org/drawingml/2006/table">
            <a:tbl>
              <a:tblPr/>
              <a:tblGrid>
                <a:gridCol w="1426673">
                  <a:extLst>
                    <a:ext uri="{9D8B030D-6E8A-4147-A177-3AD203B41FA5}">
                      <a16:colId xmlns:a16="http://schemas.microsoft.com/office/drawing/2014/main" val="20000"/>
                    </a:ext>
                  </a:extLst>
                </a:gridCol>
                <a:gridCol w="1982063">
                  <a:extLst>
                    <a:ext uri="{9D8B030D-6E8A-4147-A177-3AD203B41FA5}">
                      <a16:colId xmlns:a16="http://schemas.microsoft.com/office/drawing/2014/main" val="20001"/>
                    </a:ext>
                  </a:extLst>
                </a:gridCol>
                <a:gridCol w="1238790">
                  <a:extLst>
                    <a:ext uri="{9D8B030D-6E8A-4147-A177-3AD203B41FA5}">
                      <a16:colId xmlns:a16="http://schemas.microsoft.com/office/drawing/2014/main" val="20002"/>
                    </a:ext>
                  </a:extLst>
                </a:gridCol>
                <a:gridCol w="1201627">
                  <a:extLst>
                    <a:ext uri="{9D8B030D-6E8A-4147-A177-3AD203B41FA5}">
                      <a16:colId xmlns:a16="http://schemas.microsoft.com/office/drawing/2014/main" val="20003"/>
                    </a:ext>
                  </a:extLst>
                </a:gridCol>
                <a:gridCol w="879541">
                  <a:extLst>
                    <a:ext uri="{9D8B030D-6E8A-4147-A177-3AD203B41FA5}">
                      <a16:colId xmlns:a16="http://schemas.microsoft.com/office/drawing/2014/main" val="20004"/>
                    </a:ext>
                  </a:extLst>
                </a:gridCol>
                <a:gridCol w="842377">
                  <a:extLst>
                    <a:ext uri="{9D8B030D-6E8A-4147-A177-3AD203B41FA5}">
                      <a16:colId xmlns:a16="http://schemas.microsoft.com/office/drawing/2014/main" val="20005"/>
                    </a:ext>
                  </a:extLst>
                </a:gridCol>
                <a:gridCol w="793468">
                  <a:extLst>
                    <a:ext uri="{9D8B030D-6E8A-4147-A177-3AD203B41FA5}">
                      <a16:colId xmlns:a16="http://schemas.microsoft.com/office/drawing/2014/main" val="20006"/>
                    </a:ext>
                  </a:extLst>
                </a:gridCol>
              </a:tblGrid>
              <a:tr h="48728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sz="1400" b="1" i="0" u="none" strike="noStrike" cap="none" normalizeH="0" baseline="0" dirty="0">
                          <a:ln>
                            <a:noFill/>
                          </a:ln>
                          <a:solidFill>
                            <a:schemeClr val="bg1"/>
                          </a:solidFill>
                          <a:effectLst/>
                          <a:latin typeface="+mn-lt"/>
                          <a:cs typeface="Times New Roman" pitchFamily="18" charset="0"/>
                        </a:rPr>
                        <a:t>Outcome </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6" marR="677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Output Indicators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6" marR="677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a:t>
                      </a:r>
                      <a:endParaRPr lang="en-ZA" sz="1400" b="1" baseline="0" dirty="0">
                        <a:solidFill>
                          <a:schemeClr val="bg1"/>
                        </a:solidFill>
                        <a:latin typeface="+mn-lt"/>
                        <a:ea typeface="+mn-ea"/>
                        <a:cs typeface="+mn-cs"/>
                      </a:endParaRPr>
                    </a:p>
                  </a:txBody>
                  <a:tcPr marL="67706" marR="677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706" marR="677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Medium-Term Targets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6" marR="677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416">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853581">
                <a:tc rowSpan="3">
                  <a:txBody>
                    <a:bodyPr/>
                    <a:lstStyle/>
                    <a:p>
                      <a:pPr marL="0" marR="0" lvl="1"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kumimoji="0" lang="en-US" sz="1400" b="0" i="0" u="none" strike="noStrike" cap="none" normalizeH="0" baseline="0" dirty="0">
                          <a:ln>
                            <a:noFill/>
                          </a:ln>
                          <a:solidFill>
                            <a:srgbClr val="000000"/>
                          </a:solidFill>
                          <a:effectLst/>
                          <a:latin typeface="+mn-lt"/>
                          <a:cs typeface="Times New Roman" pitchFamily="18" charset="0"/>
                        </a:rPr>
                        <a:t>Reduced level of police criminality and misconduct</a:t>
                      </a:r>
                      <a:endParaRPr kumimoji="0" lang="en-ZA" sz="1400" b="0" i="0" u="none" strike="noStrike" cap="none" normalizeH="0" baseline="0" dirty="0">
                        <a:ln>
                          <a:noFill/>
                        </a:ln>
                        <a:solidFill>
                          <a:srgbClr val="000000"/>
                        </a:solidFill>
                        <a:effectLst/>
                        <a:latin typeface="+mn-lt"/>
                        <a:cs typeface="Times New Roman" pitchFamily="18" charset="0"/>
                      </a:endParaRPr>
                    </a:p>
                    <a:p>
                      <a:pPr marL="0" marR="0" algn="just">
                        <a:lnSpc>
                          <a:spcPct val="100000"/>
                        </a:lnSpc>
                        <a:spcBef>
                          <a:spcPts val="0"/>
                        </a:spcBef>
                        <a:spcAft>
                          <a:spcPts val="800"/>
                        </a:spcAft>
                        <a:tabLst>
                          <a:tab pos="180340" algn="l"/>
                          <a:tab pos="360045" algn="l"/>
                          <a:tab pos="540385" algn="l"/>
                        </a:tabLst>
                      </a:pPr>
                      <a:endParaRPr lang="en-US" sz="1400" dirty="0">
                        <a:effectLst/>
                        <a:latin typeface="+mn-lt"/>
                        <a:ea typeface="Times New Roman"/>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lang="en-GB" sz="1400" dirty="0">
                          <a:effectLst/>
                          <a:latin typeface="+mn-lt"/>
                          <a:ea typeface="Calibri"/>
                          <a:cs typeface="Times New Roman"/>
                        </a:rPr>
                        <a:t>Number of approved systemic corruption cases  that are decision ready per year</a:t>
                      </a:r>
                      <a:endParaRPr lang="en-US" sz="1400" dirty="0">
                        <a:effectLst/>
                        <a:latin typeface="+mn-lt"/>
                        <a:ea typeface="Times New Roman"/>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2</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2</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1</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1</a:t>
                      </a:r>
                      <a:endParaRPr kumimoji="0" lang="en-ZA" sz="1400" b="0" i="0" u="none" strike="noStrike" kern="0" cap="none" spc="0" normalizeH="0" baseline="0" noProof="0" dirty="0">
                        <a:ln>
                          <a:noFill/>
                        </a:ln>
                        <a:solidFill>
                          <a:prstClr val="black"/>
                        </a:solidFill>
                        <a:effectLst/>
                        <a:uLnTx/>
                        <a:uFillTx/>
                        <a:latin typeface="Calibri"/>
                        <a:ea typeface="+mn-ea"/>
                        <a:cs typeface="+mn-cs"/>
                      </a:endParaRP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1</a:t>
                      </a:r>
                      <a:endParaRPr kumimoji="0" lang="en-ZA" sz="1400" b="0" i="0" u="none" strike="noStrike" kern="0" cap="none" spc="0" normalizeH="0" baseline="0" noProof="0" dirty="0">
                        <a:ln>
                          <a:noFill/>
                        </a:ln>
                        <a:solidFill>
                          <a:prstClr val="black"/>
                        </a:solidFill>
                        <a:effectLst/>
                        <a:uLnTx/>
                        <a:uFillTx/>
                        <a:latin typeface="Calibri"/>
                        <a:ea typeface="+mn-ea"/>
                        <a:cs typeface="+mn-cs"/>
                      </a:endParaRP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6977">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lang="en-GB" sz="1400" kern="1200" dirty="0">
                          <a:effectLst/>
                          <a:latin typeface="+mn-lt"/>
                          <a:ea typeface="Calibri"/>
                          <a:cs typeface="Times New Roman"/>
                        </a:rPr>
                        <a:t>Percentage of dockets referred to the National Prosecuting Authority within 30 days of being signed off per year</a:t>
                      </a:r>
                      <a:endParaRPr lang="en-US" sz="1400" dirty="0">
                        <a:effectLst/>
                        <a:latin typeface="+mn-lt"/>
                        <a:ea typeface="Times New Roman"/>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90%</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90%</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ZA" sz="1400" dirty="0"/>
                        <a:t>90%</a:t>
                      </a: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ZA" sz="1400" dirty="0"/>
                        <a:t>90%</a:t>
                      </a: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ZA" sz="1400" dirty="0"/>
                        <a:t>90%</a:t>
                      </a: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33949">
                <a:tc vMerge="1">
                  <a:txBody>
                    <a:bodyPr/>
                    <a:lstStyle/>
                    <a:p>
                      <a:pPr marL="0" marR="0" algn="just">
                        <a:lnSpc>
                          <a:spcPct val="100000"/>
                        </a:lnSpc>
                        <a:spcBef>
                          <a:spcPts val="0"/>
                        </a:spcBef>
                        <a:spcAft>
                          <a:spcPts val="0"/>
                        </a:spcAft>
                        <a:tabLst>
                          <a:tab pos="180340" algn="l"/>
                          <a:tab pos="360045" algn="l"/>
                          <a:tab pos="540385" algn="l"/>
                        </a:tabLst>
                      </a:pPr>
                      <a:endParaRPr lang="en-US"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0"/>
                        </a:spcAft>
                        <a:tabLst>
                          <a:tab pos="180340" algn="l"/>
                          <a:tab pos="360045" algn="l"/>
                          <a:tab pos="540385" algn="l"/>
                        </a:tabLst>
                      </a:pPr>
                      <a:r>
                        <a:rPr lang="en-GB" sz="1400" kern="1200" dirty="0">
                          <a:effectLst/>
                          <a:latin typeface="+mn-lt"/>
                          <a:ea typeface="Calibri"/>
                          <a:cs typeface="Times New Roman"/>
                        </a:rPr>
                        <a:t>Percentage of recommendation reports referred to the South African Police Service and/or Municipal Police Services within 30 days of recommendation report being signed off per year</a:t>
                      </a:r>
                      <a:endParaRPr lang="en-US" sz="1400" dirty="0">
                        <a:effectLst/>
                        <a:latin typeface="+mn-lt"/>
                        <a:ea typeface="Times New Roman"/>
                        <a:cs typeface="Times New Roman"/>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90%</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90%</a:t>
                      </a:r>
                      <a:endParaRPr lang="en-ZA" sz="1400" dirty="0"/>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ZA" sz="1400" dirty="0"/>
                        <a:t>90%</a:t>
                      </a: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ZA" sz="1400" dirty="0"/>
                        <a:t>90%</a:t>
                      </a: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ZA" sz="1400" dirty="0"/>
                        <a:t>90%</a:t>
                      </a:r>
                    </a:p>
                  </a:txBody>
                  <a:tcPr marL="91446" marR="91446"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8961" name="Picture 8">
            <a:extLst>
              <a:ext uri="{FF2B5EF4-FFF2-40B4-BE49-F238E27FC236}">
                <a16:creationId xmlns:a16="http://schemas.microsoft.com/office/drawing/2014/main" id="{8D69D0BC-0842-ACC2-3E1D-5BE4FD066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5FF1DFEA-2A5E-E5BB-7913-0E97298A2BCF}"/>
              </a:ext>
            </a:extLst>
          </p:cNvPr>
          <p:cNvSpPr>
            <a:spLocks noGrp="1"/>
          </p:cNvSpPr>
          <p:nvPr>
            <p:ph type="body" sz="quarter" idx="13"/>
          </p:nvPr>
        </p:nvSpPr>
        <p:spPr>
          <a:xfrm>
            <a:off x="334963" y="117475"/>
            <a:ext cx="8077200" cy="520700"/>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4.3 Programme 3: </a:t>
            </a:r>
            <a:r>
              <a:rPr lang="en-US" sz="2000" dirty="0"/>
              <a:t>Legal and Investigation Advisory Services</a:t>
            </a:r>
            <a:endParaRPr lang="en-US" sz="2000" kern="1200" dirty="0"/>
          </a:p>
        </p:txBody>
      </p:sp>
      <p:sp>
        <p:nvSpPr>
          <p:cNvPr id="39939" name="Slide Number Placeholder 2">
            <a:extLst>
              <a:ext uri="{FF2B5EF4-FFF2-40B4-BE49-F238E27FC236}">
                <a16:creationId xmlns:a16="http://schemas.microsoft.com/office/drawing/2014/main" id="{FE49E5B3-BD90-422A-6AAC-8536092D8272}"/>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9BA67C78-11AE-4D53-95B5-3F5E71693DA7}" type="slidenum">
              <a:rPr lang="en-US" altLang="en-US" sz="1600"/>
              <a:pPr algn="l">
                <a:spcBef>
                  <a:spcPct val="0"/>
                </a:spcBef>
              </a:pPr>
              <a:t>26</a:t>
            </a:fld>
            <a:endParaRPr lang="en-US" altLang="en-US" sz="1600"/>
          </a:p>
        </p:txBody>
      </p:sp>
      <p:sp>
        <p:nvSpPr>
          <p:cNvPr id="5" name="Slide Number Placeholder 30">
            <a:extLst>
              <a:ext uri="{FF2B5EF4-FFF2-40B4-BE49-F238E27FC236}">
                <a16:creationId xmlns:a16="http://schemas.microsoft.com/office/drawing/2014/main" id="{E1ED6512-12B8-880F-03AF-F1642413F30A}"/>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9941" name="Rectangle 2">
            <a:extLst>
              <a:ext uri="{FF2B5EF4-FFF2-40B4-BE49-F238E27FC236}">
                <a16:creationId xmlns:a16="http://schemas.microsoft.com/office/drawing/2014/main" id="{EEC0A9FA-7BC3-B3B4-918F-A8A4694C56B0}"/>
              </a:ext>
            </a:extLst>
          </p:cNvPr>
          <p:cNvSpPr>
            <a:spLocks noChangeArrowheads="1"/>
          </p:cNvSpPr>
          <p:nvPr/>
        </p:nvSpPr>
        <p:spPr bwMode="auto">
          <a:xfrm>
            <a:off x="188913" y="947738"/>
            <a:ext cx="82232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1085850" indent="-342900">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200000"/>
              </a:lnSpc>
              <a:spcBef>
                <a:spcPct val="0"/>
              </a:spcBef>
              <a:buFont typeface="Calibri" panose="020F0502020204030204" pitchFamily="34" charset="0"/>
              <a:buAutoNum type="arabicPeriod"/>
            </a:pPr>
            <a:r>
              <a:rPr lang="en-GB" altLang="en-US" sz="1600">
                <a:cs typeface="Times New Roman" panose="02020603050405020304" pitchFamily="18" charset="0"/>
              </a:rPr>
              <a:t>Programme 3 has a total of four (04) output indicators contributing to the attainment of outcomes in the Strategic Plan. </a:t>
            </a:r>
          </a:p>
          <a:p>
            <a:pPr algn="just" eaLnBrk="1" hangingPunct="1">
              <a:lnSpc>
                <a:spcPct val="200000"/>
              </a:lnSpc>
              <a:spcBef>
                <a:spcPct val="0"/>
              </a:spcBef>
              <a:buFont typeface="Calibri" panose="020F0502020204030204" pitchFamily="34" charset="0"/>
              <a:buAutoNum type="arabicPeriod"/>
            </a:pPr>
            <a:r>
              <a:rPr lang="en-GB" altLang="en-US" sz="1600">
                <a:cs typeface="Times New Roman" panose="02020603050405020304" pitchFamily="18" charset="0"/>
              </a:rPr>
              <a:t>There were no changes to the indicators and MTEF targets.  </a:t>
            </a:r>
          </a:p>
          <a:p>
            <a:pPr algn="just" eaLnBrk="1" hangingPunct="1">
              <a:lnSpc>
                <a:spcPct val="200000"/>
              </a:lnSpc>
              <a:spcBef>
                <a:spcPct val="0"/>
              </a:spcBef>
              <a:buFont typeface="Calibri" panose="020F0502020204030204" pitchFamily="34" charset="0"/>
              <a:buAutoNum type="arabicPeriod"/>
            </a:pPr>
            <a:endParaRPr lang="en-GB" altLang="en-US" sz="1600">
              <a:cs typeface="Times New Roman" panose="02020603050405020304" pitchFamily="18" charset="0"/>
            </a:endParaRPr>
          </a:p>
        </p:txBody>
      </p:sp>
      <p:pic>
        <p:nvPicPr>
          <p:cNvPr id="39942" name="Picture 9">
            <a:extLst>
              <a:ext uri="{FF2B5EF4-FFF2-40B4-BE49-F238E27FC236}">
                <a16:creationId xmlns:a16="http://schemas.microsoft.com/office/drawing/2014/main" id="{124DD54A-E524-235A-52ED-3201A8616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3B65769F-3A08-0F32-CC0A-0073AD18C47C}"/>
              </a:ext>
            </a:extLst>
          </p:cNvPr>
          <p:cNvSpPr>
            <a:spLocks noGrp="1"/>
          </p:cNvSpPr>
          <p:nvPr>
            <p:ph type="body" sz="quarter" idx="13"/>
          </p:nvPr>
        </p:nvSpPr>
        <p:spPr>
          <a:xfrm>
            <a:off x="285750" y="96838"/>
            <a:ext cx="8077200" cy="582612"/>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4.3 Programme 3: </a:t>
            </a:r>
            <a:r>
              <a:rPr lang="en-US" sz="2000" dirty="0"/>
              <a:t>Legal and Investigation Advisory Services (</a:t>
            </a:r>
            <a:r>
              <a:rPr lang="en-US" sz="2000" dirty="0" err="1"/>
              <a:t>cont</a:t>
            </a:r>
            <a:r>
              <a:rPr lang="en-US" sz="2000" dirty="0"/>
              <a:t>…)</a:t>
            </a:r>
            <a:endParaRPr lang="en-US" sz="2000" kern="1200" dirty="0"/>
          </a:p>
        </p:txBody>
      </p:sp>
      <p:sp>
        <p:nvSpPr>
          <p:cNvPr id="40963" name="Slide Number Placeholder 2">
            <a:extLst>
              <a:ext uri="{FF2B5EF4-FFF2-40B4-BE49-F238E27FC236}">
                <a16:creationId xmlns:a16="http://schemas.microsoft.com/office/drawing/2014/main" id="{3C976545-555F-77BE-14B0-43B373AE7624}"/>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658C9A92-9341-48C9-AFA6-DF6C2B1C09B1}" type="slidenum">
              <a:rPr lang="en-US" altLang="en-US" sz="1600"/>
              <a:pPr algn="l">
                <a:spcBef>
                  <a:spcPct val="0"/>
                </a:spcBef>
              </a:pPr>
              <a:t>27</a:t>
            </a:fld>
            <a:endParaRPr lang="en-US" altLang="en-US" sz="1600"/>
          </a:p>
        </p:txBody>
      </p:sp>
      <p:sp>
        <p:nvSpPr>
          <p:cNvPr id="5" name="Slide Number Placeholder 30">
            <a:extLst>
              <a:ext uri="{FF2B5EF4-FFF2-40B4-BE49-F238E27FC236}">
                <a16:creationId xmlns:a16="http://schemas.microsoft.com/office/drawing/2014/main" id="{0D4E4910-DD75-335D-4AFD-2FCE03B9C7D1}"/>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F4462D01-71F2-370F-E2E2-75004308FBED}"/>
              </a:ext>
            </a:extLst>
          </p:cNvPr>
          <p:cNvGraphicFramePr>
            <a:graphicFrameLocks noGrp="1"/>
          </p:cNvGraphicFramePr>
          <p:nvPr/>
        </p:nvGraphicFramePr>
        <p:xfrm>
          <a:off x="285750" y="887413"/>
          <a:ext cx="8077200" cy="4970462"/>
        </p:xfrm>
        <a:graphic>
          <a:graphicData uri="http://schemas.openxmlformats.org/drawingml/2006/table">
            <a:tbl>
              <a:tblPr/>
              <a:tblGrid>
                <a:gridCol w="1290264">
                  <a:extLst>
                    <a:ext uri="{9D8B030D-6E8A-4147-A177-3AD203B41FA5}">
                      <a16:colId xmlns:a16="http://schemas.microsoft.com/office/drawing/2014/main" val="20000"/>
                    </a:ext>
                  </a:extLst>
                </a:gridCol>
                <a:gridCol w="2122529">
                  <a:extLst>
                    <a:ext uri="{9D8B030D-6E8A-4147-A177-3AD203B41FA5}">
                      <a16:colId xmlns:a16="http://schemas.microsoft.com/office/drawing/2014/main" val="20001"/>
                    </a:ext>
                  </a:extLst>
                </a:gridCol>
                <a:gridCol w="1119117">
                  <a:extLst>
                    <a:ext uri="{9D8B030D-6E8A-4147-A177-3AD203B41FA5}">
                      <a16:colId xmlns:a16="http://schemas.microsoft.com/office/drawing/2014/main" val="20002"/>
                    </a:ext>
                  </a:extLst>
                </a:gridCol>
                <a:gridCol w="1209025">
                  <a:extLst>
                    <a:ext uri="{9D8B030D-6E8A-4147-A177-3AD203B41FA5}">
                      <a16:colId xmlns:a16="http://schemas.microsoft.com/office/drawing/2014/main" val="20003"/>
                    </a:ext>
                  </a:extLst>
                </a:gridCol>
                <a:gridCol w="790045">
                  <a:extLst>
                    <a:ext uri="{9D8B030D-6E8A-4147-A177-3AD203B41FA5}">
                      <a16:colId xmlns:a16="http://schemas.microsoft.com/office/drawing/2014/main" val="20004"/>
                    </a:ext>
                  </a:extLst>
                </a:gridCol>
                <a:gridCol w="790046">
                  <a:extLst>
                    <a:ext uri="{9D8B030D-6E8A-4147-A177-3AD203B41FA5}">
                      <a16:colId xmlns:a16="http://schemas.microsoft.com/office/drawing/2014/main" val="20005"/>
                    </a:ext>
                  </a:extLst>
                </a:gridCol>
                <a:gridCol w="756173">
                  <a:extLst>
                    <a:ext uri="{9D8B030D-6E8A-4147-A177-3AD203B41FA5}">
                      <a16:colId xmlns:a16="http://schemas.microsoft.com/office/drawing/2014/main" val="20006"/>
                    </a:ext>
                  </a:extLst>
                </a:gridCol>
              </a:tblGrid>
              <a:tr h="58401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US" sz="1400" b="1" i="0" u="none" strike="noStrike" cap="none" normalizeH="0" baseline="0" dirty="0">
                          <a:ln>
                            <a:noFill/>
                          </a:ln>
                          <a:solidFill>
                            <a:schemeClr val="bg1"/>
                          </a:solidFill>
                          <a:effectLst/>
                          <a:latin typeface="+mn-lt"/>
                          <a:cs typeface="Times New Roman" pitchFamily="18" charset="0"/>
                        </a:rPr>
                        <a:t>Outcome </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Output Indicators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a:t>
                      </a:r>
                      <a:endParaRPr lang="en-ZA" sz="1400" b="1" baseline="0" dirty="0">
                        <a:solidFill>
                          <a:schemeClr val="bg1"/>
                        </a:solidFill>
                        <a:latin typeface="+mn-lt"/>
                        <a:ea typeface="+mn-ea"/>
                        <a:cs typeface="+mn-cs"/>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Medium-Term Targets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08" marR="6770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936">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853371">
                <a:tc rowSpan="4">
                  <a:txBody>
                    <a:bodyPr/>
                    <a:lstStyle/>
                    <a:p>
                      <a:pPr marL="0" marR="0" algn="just">
                        <a:lnSpc>
                          <a:spcPct val="100000"/>
                        </a:lnSpc>
                        <a:spcBef>
                          <a:spcPts val="0"/>
                        </a:spcBef>
                        <a:spcAft>
                          <a:spcPts val="800"/>
                        </a:spcAft>
                        <a:tabLst>
                          <a:tab pos="180340" algn="l"/>
                          <a:tab pos="360045" algn="l"/>
                          <a:tab pos="540385" algn="l"/>
                        </a:tabLst>
                      </a:pPr>
                      <a:r>
                        <a:rPr lang="en-US" sz="1400" dirty="0">
                          <a:effectLst/>
                          <a:latin typeface="+mn-lt"/>
                          <a:ea typeface="Times New Roman"/>
                          <a:cs typeface="Times New Roman"/>
                        </a:rPr>
                        <a:t>Department’s legal interests protected</a:t>
                      </a: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lang="en-US" sz="1400" dirty="0">
                          <a:effectLst/>
                          <a:latin typeface="+mn-lt"/>
                          <a:ea typeface="Times New Roman"/>
                          <a:cs typeface="Times New Roman"/>
                        </a:rPr>
                        <a:t>Percentage of</a:t>
                      </a:r>
                      <a:r>
                        <a:rPr lang="en-US" sz="1400" baseline="0" dirty="0">
                          <a:effectLst/>
                          <a:latin typeface="+mn-lt"/>
                          <a:ea typeface="Times New Roman"/>
                          <a:cs typeface="Times New Roman"/>
                        </a:rPr>
                        <a:t> legal advice provided to investigators within 2 working days of request</a:t>
                      </a:r>
                      <a:endParaRPr lang="en-US" sz="1400" dirty="0">
                        <a:effectLst/>
                        <a:latin typeface="+mn-lt"/>
                        <a:ea typeface="Times New Roman"/>
                        <a:cs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95%</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95%</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95%</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95%</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713">
                <a:tc vMerge="1">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endParaRPr lang="en-US" sz="1800" dirty="0">
                        <a:effectLst/>
                        <a:latin typeface="+mn-lt"/>
                        <a:ea typeface="Times New Roman"/>
                        <a:cs typeface="Times New Roman"/>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lnSpc>
                          <a:spcPct val="100000"/>
                        </a:lnSpc>
                        <a:spcBef>
                          <a:spcPts val="0"/>
                        </a:spcBef>
                        <a:spcAft>
                          <a:spcPts val="800"/>
                        </a:spcAft>
                        <a:tabLst>
                          <a:tab pos="180340" algn="l"/>
                          <a:tab pos="360045" algn="l"/>
                          <a:tab pos="540385" algn="l"/>
                        </a:tabLst>
                      </a:pPr>
                      <a:r>
                        <a:rPr lang="en-US" sz="1400" dirty="0">
                          <a:effectLst/>
                          <a:latin typeface="+mn-lt"/>
                          <a:ea typeface="Times New Roman"/>
                          <a:cs typeface="Times New Roman"/>
                        </a:rPr>
                        <a:t>Percentage</a:t>
                      </a:r>
                      <a:r>
                        <a:rPr lang="en-US" sz="1400" baseline="0" dirty="0">
                          <a:effectLst/>
                          <a:latin typeface="+mn-lt"/>
                          <a:ea typeface="Times New Roman"/>
                          <a:cs typeface="Times New Roman"/>
                        </a:rPr>
                        <a:t> of written legal advice provided to the department within 30 working days of request per year</a:t>
                      </a:r>
                      <a:endParaRPr lang="en-US" sz="1400" dirty="0">
                        <a:effectLst/>
                        <a:latin typeface="+mn-lt"/>
                        <a:ea typeface="Times New Roman"/>
                        <a:cs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86%</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70%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70%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70%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70%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66713">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just"/>
                      <a:r>
                        <a:rPr lang="en-US" sz="1400" dirty="0"/>
                        <a:t>Percentage of litigation matters referred with instructions to the state attorney</a:t>
                      </a:r>
                      <a:r>
                        <a:rPr lang="en-US" sz="1400" baseline="0" dirty="0"/>
                        <a:t> within 10 working days of receipt per year</a:t>
                      </a:r>
                      <a:endParaRPr lang="en-ZA" sz="1400" dirty="0"/>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713">
                <a:tc vMerge="1">
                  <a:txBody>
                    <a:bodyPr/>
                    <a:lstStyle/>
                    <a:p>
                      <a:pPr marL="0" marR="0" algn="just">
                        <a:lnSpc>
                          <a:spcPct val="100000"/>
                        </a:lnSpc>
                        <a:spcBef>
                          <a:spcPts val="0"/>
                        </a:spcBef>
                        <a:spcAft>
                          <a:spcPts val="800"/>
                        </a:spcAft>
                        <a:tabLst>
                          <a:tab pos="180340" algn="l"/>
                          <a:tab pos="360045" algn="l"/>
                          <a:tab pos="540385" algn="l"/>
                        </a:tabLst>
                      </a:pPr>
                      <a:endParaRPr lang="en-US" sz="1800" dirty="0">
                        <a:effectLst/>
                        <a:latin typeface="+mn-lt"/>
                        <a:ea typeface="Times New Roman"/>
                        <a:cs typeface="Times New Roman"/>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800"/>
                        </a:spcAft>
                        <a:buClrTx/>
                        <a:buSzTx/>
                        <a:buFontTx/>
                        <a:buNone/>
                        <a:tabLst>
                          <a:tab pos="180340" algn="l"/>
                          <a:tab pos="360045" algn="l"/>
                          <a:tab pos="540385" algn="l"/>
                        </a:tabLst>
                        <a:defRPr/>
                      </a:pPr>
                      <a:r>
                        <a:rPr lang="en-US" sz="1400" dirty="0">
                          <a:effectLst/>
                          <a:latin typeface="+mn-lt"/>
                          <a:ea typeface="Times New Roman"/>
                          <a:cs typeface="Times New Roman"/>
                        </a:rPr>
                        <a:t>Percentage of contracts/service level agreements finalized within 30 working days of request per year </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100%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90%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00000"/>
                        </a:lnSpc>
                      </a:pPr>
                      <a:r>
                        <a:rPr lang="en-US" sz="1400" dirty="0"/>
                        <a:t>90%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90%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00000"/>
                        </a:lnSpc>
                      </a:pPr>
                      <a:r>
                        <a:rPr lang="en-US" sz="1400" dirty="0"/>
                        <a:t>90%</a:t>
                      </a:r>
                      <a:endParaRPr lang="en-ZA" sz="1400" dirty="0"/>
                    </a:p>
                  </a:txBody>
                  <a:tcPr marL="91449" marR="91449" marT="45704" marB="45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1016" name="Picture 8">
            <a:extLst>
              <a:ext uri="{FF2B5EF4-FFF2-40B4-BE49-F238E27FC236}">
                <a16:creationId xmlns:a16="http://schemas.microsoft.com/office/drawing/2014/main" id="{AF8640EE-7B1E-D38F-6053-201FAC554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261F14DC-7E6F-36E0-A73B-E619408594B3}"/>
              </a:ext>
            </a:extLst>
          </p:cNvPr>
          <p:cNvSpPr>
            <a:spLocks noGrp="1"/>
          </p:cNvSpPr>
          <p:nvPr>
            <p:ph type="body" sz="quarter" idx="13"/>
          </p:nvPr>
        </p:nvSpPr>
        <p:spPr>
          <a:xfrm>
            <a:off x="176213" y="95250"/>
            <a:ext cx="8318500" cy="554038"/>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4.4 Programme 4: Compliance Monitoring &amp; Stakeholder Management</a:t>
            </a:r>
          </a:p>
        </p:txBody>
      </p:sp>
      <p:sp>
        <p:nvSpPr>
          <p:cNvPr id="41987" name="Slide Number Placeholder 2">
            <a:extLst>
              <a:ext uri="{FF2B5EF4-FFF2-40B4-BE49-F238E27FC236}">
                <a16:creationId xmlns:a16="http://schemas.microsoft.com/office/drawing/2014/main" id="{6AC99F8E-6B74-42BD-CF62-8129FEFD18B5}"/>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15031409-AF7E-47BF-A2B4-ECA44523460C}" type="slidenum">
              <a:rPr lang="en-US" altLang="en-US" sz="1600"/>
              <a:pPr algn="l">
                <a:spcBef>
                  <a:spcPct val="0"/>
                </a:spcBef>
              </a:pPr>
              <a:t>28</a:t>
            </a:fld>
            <a:endParaRPr lang="en-US" altLang="en-US" sz="1600"/>
          </a:p>
        </p:txBody>
      </p:sp>
      <p:sp>
        <p:nvSpPr>
          <p:cNvPr id="5" name="Slide Number Placeholder 30">
            <a:extLst>
              <a:ext uri="{FF2B5EF4-FFF2-40B4-BE49-F238E27FC236}">
                <a16:creationId xmlns:a16="http://schemas.microsoft.com/office/drawing/2014/main" id="{FFC7F991-5EAB-C286-732B-72E57E891279}"/>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32773" name="Rectangle 2">
            <a:extLst>
              <a:ext uri="{FF2B5EF4-FFF2-40B4-BE49-F238E27FC236}">
                <a16:creationId xmlns:a16="http://schemas.microsoft.com/office/drawing/2014/main" id="{1C15153A-B450-2601-AD1A-5C20F19E206C}"/>
              </a:ext>
            </a:extLst>
          </p:cNvPr>
          <p:cNvSpPr>
            <a:spLocks noChangeArrowheads="1"/>
          </p:cNvSpPr>
          <p:nvPr/>
        </p:nvSpPr>
        <p:spPr bwMode="auto">
          <a:xfrm>
            <a:off x="276225" y="776288"/>
            <a:ext cx="8118475" cy="3378200"/>
          </a:xfrm>
          <a:prstGeom prst="rect">
            <a:avLst/>
          </a:prstGeom>
          <a:noFill/>
          <a:ln>
            <a:noFill/>
          </a:ln>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284163">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150000"/>
              </a:lnSpc>
              <a:spcBef>
                <a:spcPct val="0"/>
              </a:spcBef>
              <a:buFont typeface="Calibri" panose="020F0502020204030204" pitchFamily="34" charset="0"/>
              <a:buAutoNum type="arabicPeriod"/>
              <a:defRPr/>
            </a:pPr>
            <a:r>
              <a:rPr lang="en-GB" altLang="en-US" sz="1600" dirty="0">
                <a:cs typeface="Times New Roman" panose="02020603050405020304" pitchFamily="18" charset="0"/>
              </a:rPr>
              <a:t>Programme 4 has a total of eight (08) output indicators contributing to attainment of outcomes in the Strategic Plan. </a:t>
            </a:r>
          </a:p>
          <a:p>
            <a:pPr algn="just" eaLnBrk="1" hangingPunct="1">
              <a:lnSpc>
                <a:spcPct val="150000"/>
              </a:lnSpc>
              <a:spcBef>
                <a:spcPct val="0"/>
              </a:spcBef>
              <a:buFont typeface="Calibri" panose="020F0502020204030204" pitchFamily="34" charset="0"/>
              <a:buAutoNum type="arabicPeriod"/>
              <a:defRPr/>
            </a:pPr>
            <a:endParaRPr lang="en-GB" altLang="en-US" sz="1600" dirty="0">
              <a:cs typeface="Times New Roman" panose="02020603050405020304" pitchFamily="18" charset="0"/>
            </a:endParaRPr>
          </a:p>
          <a:p>
            <a:pPr algn="just" eaLnBrk="1" hangingPunct="1">
              <a:lnSpc>
                <a:spcPct val="150000"/>
              </a:lnSpc>
              <a:spcBef>
                <a:spcPct val="0"/>
              </a:spcBef>
              <a:buFont typeface="Calibri" panose="020F0502020204030204" pitchFamily="34" charset="0"/>
              <a:buAutoNum type="arabicPeriod"/>
              <a:defRPr/>
            </a:pPr>
            <a:r>
              <a:rPr lang="en-US" altLang="en-US" sz="1600" dirty="0"/>
              <a:t>Changes to the output indicators: </a:t>
            </a:r>
          </a:p>
          <a:p>
            <a:pPr marL="703262" lvl="1" indent="-342900" algn="just" eaLnBrk="1" hangingPunct="1">
              <a:lnSpc>
                <a:spcPct val="150000"/>
              </a:lnSpc>
              <a:spcBef>
                <a:spcPct val="0"/>
              </a:spcBef>
              <a:buFont typeface="+mj-lt"/>
              <a:buAutoNum type="alphaLcParenR"/>
              <a:tabLst>
                <a:tab pos="179388" algn="l"/>
                <a:tab pos="360363" algn="l"/>
                <a:tab pos="539750" algn="l"/>
                <a:tab pos="541338" algn="l"/>
              </a:tabLst>
              <a:defRPr/>
            </a:pPr>
            <a:r>
              <a:rPr lang="en-US" altLang="en-US" sz="1600" dirty="0"/>
              <a:t>Number of station lecture awareness trainings conducted per year is now a standalone indicator</a:t>
            </a:r>
          </a:p>
          <a:p>
            <a:pPr marL="703262" lvl="1" indent="-342900" algn="just" eaLnBrk="1" hangingPunct="1">
              <a:lnSpc>
                <a:spcPct val="150000"/>
              </a:lnSpc>
              <a:spcBef>
                <a:spcPct val="0"/>
              </a:spcBef>
              <a:buFont typeface="+mj-lt"/>
              <a:buAutoNum type="alphaLcParenR"/>
              <a:tabLst>
                <a:tab pos="179388" algn="l"/>
                <a:tab pos="360363" algn="l"/>
                <a:tab pos="539750" algn="l"/>
                <a:tab pos="541338" algn="l"/>
              </a:tabLst>
              <a:defRPr/>
            </a:pPr>
            <a:r>
              <a:rPr lang="en-US" altLang="en-US" sz="1600" dirty="0"/>
              <a:t>Number of docket inspections conducted per year will be monitored at an operational level</a:t>
            </a:r>
          </a:p>
          <a:p>
            <a:pPr marL="760413" indent="-760413" algn="just" eaLnBrk="1" hangingPunct="1">
              <a:lnSpc>
                <a:spcPct val="150000"/>
              </a:lnSpc>
              <a:spcBef>
                <a:spcPct val="0"/>
              </a:spcBef>
              <a:buFont typeface="+mj-lt"/>
              <a:buAutoNum type="arabicPeriod"/>
              <a:tabLst>
                <a:tab pos="179388" algn="l"/>
                <a:tab pos="360363" algn="l"/>
                <a:tab pos="539750" algn="l"/>
                <a:tab pos="541338" algn="l"/>
              </a:tabLst>
              <a:defRPr/>
            </a:pPr>
            <a:endParaRPr lang="en-US" altLang="en-US" sz="1600" dirty="0"/>
          </a:p>
        </p:txBody>
      </p:sp>
      <p:pic>
        <p:nvPicPr>
          <p:cNvPr id="41990" name="Picture 10">
            <a:extLst>
              <a:ext uri="{FF2B5EF4-FFF2-40B4-BE49-F238E27FC236}">
                <a16:creationId xmlns:a16="http://schemas.microsoft.com/office/drawing/2014/main" id="{66763AA2-44FC-4DD0-6F77-E2F4C4557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1F7CE98-8B42-BF2F-E5DF-198503C81B4E}"/>
              </a:ext>
            </a:extLst>
          </p:cNvPr>
          <p:cNvSpPr>
            <a:spLocks noGrp="1"/>
          </p:cNvSpPr>
          <p:nvPr>
            <p:ph type="body" sz="quarter" idx="13"/>
          </p:nvPr>
        </p:nvSpPr>
        <p:spPr>
          <a:xfrm>
            <a:off x="184150" y="130175"/>
            <a:ext cx="8610600" cy="568325"/>
          </a:xfrm>
          <a:solidFill>
            <a:schemeClr val="accent6">
              <a:lumMod val="75000"/>
            </a:schemeClr>
          </a:solidFill>
        </p:spPr>
        <p:txBody>
          <a:bodyPr anchor="ctr">
            <a:noAutofit/>
          </a:bodyPr>
          <a:lstStyle/>
          <a:p>
            <a:pPr marL="0" indent="0" algn="ctr" eaLnBrk="1" fontAlgn="auto" hangingPunct="1">
              <a:spcBef>
                <a:spcPts val="0"/>
              </a:spcBef>
              <a:spcAft>
                <a:spcPts val="0"/>
              </a:spcAft>
              <a:defRPr/>
            </a:pPr>
            <a:r>
              <a:rPr lang="en-US" sz="2000" kern="1200" dirty="0"/>
              <a:t>4.4 Programme 4: Compliance Monitoring &amp; Stakeholder Management (cont..)</a:t>
            </a:r>
          </a:p>
        </p:txBody>
      </p:sp>
      <p:sp>
        <p:nvSpPr>
          <p:cNvPr id="43011" name="Slide Number Placeholder 2">
            <a:extLst>
              <a:ext uri="{FF2B5EF4-FFF2-40B4-BE49-F238E27FC236}">
                <a16:creationId xmlns:a16="http://schemas.microsoft.com/office/drawing/2014/main" id="{DA80FF8C-2F9D-6DFD-0B3C-FF1B6EC0F1A6}"/>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0C543981-AD28-44FA-811C-5F7F286A8A18}" type="slidenum">
              <a:rPr lang="en-US" altLang="en-US" sz="1600"/>
              <a:pPr algn="l">
                <a:spcBef>
                  <a:spcPct val="0"/>
                </a:spcBef>
              </a:pPr>
              <a:t>29</a:t>
            </a:fld>
            <a:endParaRPr lang="en-US" altLang="en-US" sz="1600"/>
          </a:p>
        </p:txBody>
      </p:sp>
      <p:sp>
        <p:nvSpPr>
          <p:cNvPr id="5" name="Slide Number Placeholder 30">
            <a:extLst>
              <a:ext uri="{FF2B5EF4-FFF2-40B4-BE49-F238E27FC236}">
                <a16:creationId xmlns:a16="http://schemas.microsoft.com/office/drawing/2014/main" id="{6BD56F92-C002-22BF-2A4D-761F77FDCFC0}"/>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FE318ECF-70C5-BEEA-ADCB-8A05E79ECD14}"/>
              </a:ext>
            </a:extLst>
          </p:cNvPr>
          <p:cNvGraphicFramePr>
            <a:graphicFrameLocks noGrp="1"/>
          </p:cNvGraphicFramePr>
          <p:nvPr/>
        </p:nvGraphicFramePr>
        <p:xfrm>
          <a:off x="184150" y="873125"/>
          <a:ext cx="8242300" cy="5219700"/>
        </p:xfrm>
        <a:graphic>
          <a:graphicData uri="http://schemas.openxmlformats.org/drawingml/2006/table">
            <a:tbl>
              <a:tblPr/>
              <a:tblGrid>
                <a:gridCol w="1323681">
                  <a:extLst>
                    <a:ext uri="{9D8B030D-6E8A-4147-A177-3AD203B41FA5}">
                      <a16:colId xmlns:a16="http://schemas.microsoft.com/office/drawing/2014/main" val="20000"/>
                    </a:ext>
                  </a:extLst>
                </a:gridCol>
                <a:gridCol w="2115160">
                  <a:extLst>
                    <a:ext uri="{9D8B030D-6E8A-4147-A177-3AD203B41FA5}">
                      <a16:colId xmlns:a16="http://schemas.microsoft.com/office/drawing/2014/main" val="20001"/>
                    </a:ext>
                  </a:extLst>
                </a:gridCol>
                <a:gridCol w="1132634">
                  <a:extLst>
                    <a:ext uri="{9D8B030D-6E8A-4147-A177-3AD203B41FA5}">
                      <a16:colId xmlns:a16="http://schemas.microsoft.com/office/drawing/2014/main" val="20002"/>
                    </a:ext>
                  </a:extLst>
                </a:gridCol>
                <a:gridCol w="1105342">
                  <a:extLst>
                    <a:ext uri="{9D8B030D-6E8A-4147-A177-3AD203B41FA5}">
                      <a16:colId xmlns:a16="http://schemas.microsoft.com/office/drawing/2014/main" val="20003"/>
                    </a:ext>
                  </a:extLst>
                </a:gridCol>
                <a:gridCol w="859710">
                  <a:extLst>
                    <a:ext uri="{9D8B030D-6E8A-4147-A177-3AD203B41FA5}">
                      <a16:colId xmlns:a16="http://schemas.microsoft.com/office/drawing/2014/main" val="20004"/>
                    </a:ext>
                  </a:extLst>
                </a:gridCol>
                <a:gridCol w="914295">
                  <a:extLst>
                    <a:ext uri="{9D8B030D-6E8A-4147-A177-3AD203B41FA5}">
                      <a16:colId xmlns:a16="http://schemas.microsoft.com/office/drawing/2014/main" val="20005"/>
                    </a:ext>
                  </a:extLst>
                </a:gridCol>
                <a:gridCol w="791478">
                  <a:extLst>
                    <a:ext uri="{9D8B030D-6E8A-4147-A177-3AD203B41FA5}">
                      <a16:colId xmlns:a16="http://schemas.microsoft.com/office/drawing/2014/main" val="20006"/>
                    </a:ext>
                  </a:extLst>
                </a:gridCol>
              </a:tblGrid>
              <a:tr h="500436">
                <a:tc rowSpan="2">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sz="1400" b="1" i="0" u="none" strike="noStrike" cap="none" normalizeH="0" baseline="0" dirty="0">
                          <a:ln>
                            <a:noFill/>
                          </a:ln>
                          <a:solidFill>
                            <a:schemeClr val="bg1"/>
                          </a:solidFill>
                          <a:effectLst/>
                          <a:latin typeface="+mn-lt"/>
                          <a:cs typeface="Times New Roman" pitchFamily="18" charset="0"/>
                        </a:rPr>
                        <a:t>Outcome </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692" marR="6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Output Indicators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692" marR="6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a:t>
                      </a:r>
                      <a:endParaRPr lang="en-ZA" sz="1400" b="1" baseline="0" dirty="0">
                        <a:solidFill>
                          <a:schemeClr val="bg1"/>
                        </a:solidFill>
                        <a:latin typeface="+mn-lt"/>
                        <a:ea typeface="+mn-ea"/>
                        <a:cs typeface="+mn-cs"/>
                      </a:endParaRPr>
                    </a:p>
                  </a:txBody>
                  <a:tcPr marL="67692" marR="6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692" marR="6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Medium-term Targets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692" marR="6769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563">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03" marR="6770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686966">
                <a:tc rowSpan="3">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mn-ea"/>
                          <a:cs typeface="+mn-cs"/>
                        </a:rPr>
                        <a:t>Strengthened Stakeholder Relations </a:t>
                      </a: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mn-ea"/>
                          <a:cs typeface="+mn-cs"/>
                        </a:rPr>
                        <a:t>Number of engagements held with key stakeholders per year </a:t>
                      </a: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153</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166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166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166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166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51">
                <a:tc vMerge="1">
                  <a:txBody>
                    <a:bodyPr/>
                    <a:lstStyle/>
                    <a:p>
                      <a:pPr marL="0" marR="0" algn="just">
                        <a:spcBef>
                          <a:spcPts val="0"/>
                        </a:spcBef>
                        <a:spcAft>
                          <a:spcPts val="0"/>
                        </a:spcAft>
                        <a:tabLst>
                          <a:tab pos="180340" algn="l"/>
                          <a:tab pos="360045" algn="l"/>
                          <a:tab pos="540385" algn="l"/>
                          <a:tab pos="450215" algn="l"/>
                          <a:tab pos="540385" algn="l"/>
                        </a:tabLst>
                      </a:pPr>
                      <a:endParaRPr lang="en-US" sz="1800" dirty="0">
                        <a:solidFill>
                          <a:schemeClr val="tx1"/>
                        </a:solidFill>
                        <a:effectLst/>
                        <a:latin typeface="+mn-lt"/>
                        <a:ea typeface="Times New Roman"/>
                        <a:cs typeface="Times New Roman"/>
                      </a:endParaRPr>
                    </a:p>
                  </a:txBody>
                  <a:tcPr marL="68579" marR="685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mn-ea"/>
                          <a:cs typeface="+mn-cs"/>
                        </a:rPr>
                        <a:t>Number of media programmes held per year</a:t>
                      </a: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N/A</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4</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3724">
                <a:tc vMerge="1">
                  <a:txBody>
                    <a:bodyPr/>
                    <a:lstStyle/>
                    <a:p>
                      <a:pPr marL="0" marR="0" algn="just">
                        <a:spcBef>
                          <a:spcPts val="0"/>
                        </a:spcBef>
                        <a:spcAft>
                          <a:spcPts val="0"/>
                        </a:spcAft>
                        <a:tabLst>
                          <a:tab pos="180340" algn="l"/>
                          <a:tab pos="360045" algn="l"/>
                          <a:tab pos="540385" algn="l"/>
                          <a:tab pos="450215" algn="l"/>
                          <a:tab pos="540385" algn="l"/>
                        </a:tabLst>
                      </a:pP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Number</a:t>
                      </a:r>
                      <a:r>
                        <a:rPr lang="en-US" sz="1400" baseline="0" dirty="0">
                          <a:solidFill>
                            <a:schemeClr val="tx1"/>
                          </a:solidFill>
                          <a:effectLst/>
                          <a:latin typeface="+mn-lt"/>
                          <a:ea typeface="Times New Roman"/>
                          <a:cs typeface="Times New Roman"/>
                        </a:rPr>
                        <a:t> of station lectures awareness trainings conducted per year</a:t>
                      </a: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46</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N/A</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40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40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40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5947">
                <a:tc rowSpan="3">
                  <a:txBody>
                    <a:bodyPr/>
                    <a:lstStyle/>
                    <a:p>
                      <a:pPr marL="0" marR="0" indent="0" algn="just" defTabSz="914400" rtl="0" eaLnBrk="1" fontAlgn="auto" latinLnBrk="0" hangingPunct="1">
                        <a:lnSpc>
                          <a:spcPct val="100000"/>
                        </a:lnSpc>
                        <a:spcBef>
                          <a:spcPts val="0"/>
                        </a:spcBef>
                        <a:spcAft>
                          <a:spcPts val="0"/>
                        </a:spcAft>
                        <a:buClrTx/>
                        <a:buSzTx/>
                        <a:buFontTx/>
                        <a:buNone/>
                        <a:tabLst>
                          <a:tab pos="180340" algn="l"/>
                          <a:tab pos="360045" algn="l"/>
                          <a:tab pos="540385" algn="l"/>
                          <a:tab pos="450215" algn="l"/>
                          <a:tab pos="540385" algn="l"/>
                        </a:tabLst>
                        <a:defRPr/>
                      </a:pPr>
                      <a:r>
                        <a:rPr lang="en-US" sz="1400" dirty="0">
                          <a:solidFill>
                            <a:schemeClr val="tx1"/>
                          </a:solidFill>
                          <a:effectLst/>
                          <a:latin typeface="+mn-lt"/>
                          <a:ea typeface="Times New Roman"/>
                          <a:cs typeface="Times New Roman"/>
                        </a:rPr>
                        <a:t>Reduced level of police</a:t>
                      </a:r>
                      <a:r>
                        <a:rPr lang="en-US" sz="1400" baseline="0" dirty="0">
                          <a:solidFill>
                            <a:schemeClr val="tx1"/>
                          </a:solidFill>
                          <a:effectLst/>
                          <a:latin typeface="+mn-lt"/>
                          <a:ea typeface="Times New Roman"/>
                          <a:cs typeface="Times New Roman"/>
                        </a:rPr>
                        <a:t> criminality and misconduct</a:t>
                      </a:r>
                      <a:endParaRPr lang="en-US" sz="1400" dirty="0">
                        <a:solidFill>
                          <a:schemeClr val="tx1"/>
                        </a:solidFill>
                        <a:effectLst/>
                        <a:latin typeface="+mn-lt"/>
                        <a:ea typeface="Times New Roman"/>
                        <a:cs typeface="Times New Roman"/>
                      </a:endParaRPr>
                    </a:p>
                    <a:p>
                      <a:pPr marL="0" marR="0" algn="just">
                        <a:spcBef>
                          <a:spcPts val="0"/>
                        </a:spcBef>
                        <a:spcAft>
                          <a:spcPts val="0"/>
                        </a:spcAft>
                        <a:tabLst>
                          <a:tab pos="180340" algn="l"/>
                          <a:tab pos="360045" algn="l"/>
                          <a:tab pos="540385" algn="l"/>
                          <a:tab pos="450215" algn="l"/>
                          <a:tab pos="540385" algn="l"/>
                        </a:tabLst>
                      </a:pP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ZA" sz="1400" baseline="0" dirty="0">
                          <a:solidFill>
                            <a:schemeClr val="tx1"/>
                          </a:solidFill>
                          <a:effectLst/>
                          <a:latin typeface="+mn-lt"/>
                          <a:ea typeface="Times New Roman"/>
                          <a:cs typeface="Times New Roman"/>
                        </a:rPr>
                        <a:t>Percentage of recommendations referred to SAPS and MPS that are analysed per year</a:t>
                      </a:r>
                      <a:endParaRPr lang="en-US" sz="1400" dirty="0">
                        <a:solidFill>
                          <a:schemeClr val="tx1"/>
                        </a:solidFill>
                        <a:effectLst/>
                        <a:latin typeface="+mn-lt"/>
                        <a:ea typeface="Times New Roman"/>
                        <a:cs typeface="Times New Roman"/>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N/A</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6966">
                <a:tc vMerge="1">
                  <a:txBody>
                    <a:bodyPr/>
                    <a:lstStyle/>
                    <a:p>
                      <a:pPr marL="0" marR="0" algn="just">
                        <a:spcBef>
                          <a:spcPts val="0"/>
                        </a:spcBef>
                        <a:spcAft>
                          <a:spcPts val="0"/>
                        </a:spcAft>
                        <a:tabLst>
                          <a:tab pos="180340" algn="l"/>
                          <a:tab pos="360045" algn="l"/>
                          <a:tab pos="540385" algn="l"/>
                          <a:tab pos="450215" algn="l"/>
                          <a:tab pos="540385" algn="l"/>
                        </a:tabLst>
                      </a:pPr>
                      <a:endParaRPr lang="en-US" sz="1800" dirty="0">
                        <a:solidFill>
                          <a:schemeClr val="tx1"/>
                        </a:solidFill>
                        <a:effectLst/>
                        <a:latin typeface="+mn-lt"/>
                        <a:ea typeface="Times New Roman"/>
                        <a:cs typeface="Times New Roman"/>
                      </a:endParaRPr>
                    </a:p>
                  </a:txBody>
                  <a:tcPr marL="68579" marR="6857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US" sz="1400" baseline="0" dirty="0">
                          <a:solidFill>
                            <a:schemeClr val="tx1"/>
                          </a:solidFill>
                          <a:effectLst/>
                          <a:latin typeface="+mn-lt"/>
                          <a:ea typeface="Times New Roman"/>
                          <a:cs typeface="Times New Roman"/>
                        </a:rPr>
                        <a:t>Percentage of criminal referrals forwarded to NPA that are analysed per year</a:t>
                      </a:r>
                      <a:endParaRPr lang="en-US" sz="1400" dirty="0">
                        <a:solidFill>
                          <a:schemeClr val="tx1"/>
                        </a:solidFill>
                        <a:effectLst/>
                        <a:latin typeface="+mn-lt"/>
                        <a:ea typeface="Times New Roman"/>
                        <a:cs typeface="Times New Roman"/>
                      </a:endParaRPr>
                    </a:p>
                  </a:txBody>
                  <a:tcPr marL="68571" marR="68571"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N/A</a:t>
                      </a:r>
                    </a:p>
                  </a:txBody>
                  <a:tcPr marL="68571" marR="68571" marT="0" marB="0">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80%</a:t>
                      </a:r>
                    </a:p>
                  </a:txBody>
                  <a:tcPr marL="68571" marR="6857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915947">
                <a:tc vMerge="1">
                  <a:txBody>
                    <a:bodyPr/>
                    <a:lstStyle/>
                    <a:p>
                      <a:pPr marL="0" marR="0" algn="just">
                        <a:spcBef>
                          <a:spcPts val="0"/>
                        </a:spcBef>
                        <a:spcAft>
                          <a:spcPts val="0"/>
                        </a:spcAft>
                        <a:tabLst>
                          <a:tab pos="180340" algn="l"/>
                          <a:tab pos="360045" algn="l"/>
                          <a:tab pos="540385" algn="l"/>
                          <a:tab pos="450215" algn="l"/>
                          <a:tab pos="540385" algn="l"/>
                        </a:tabLst>
                      </a:pPr>
                      <a:endParaRPr lang="en-US" sz="1800" dirty="0">
                        <a:solidFill>
                          <a:schemeClr val="tx1"/>
                        </a:solidFill>
                        <a:effectLst/>
                        <a:latin typeface="+mn-lt"/>
                        <a:ea typeface="Times New Roman"/>
                        <a:cs typeface="Times New Roman"/>
                      </a:endParaRPr>
                    </a:p>
                  </a:txBody>
                  <a:tcPr marL="68579" marR="6857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mn-ea"/>
                          <a:cs typeface="+mn-cs"/>
                        </a:rPr>
                        <a:t>Percentage of responses from the SAPS and MPS that are analysed within 30 days of receipt per year </a:t>
                      </a:r>
                      <a:endParaRPr lang="en-US" sz="1400" dirty="0">
                        <a:solidFill>
                          <a:schemeClr val="tx1"/>
                        </a:solidFill>
                        <a:effectLst/>
                        <a:latin typeface="+mn-lt"/>
                        <a:ea typeface="Times New Roman"/>
                        <a:cs typeface="Times New Roman"/>
                      </a:endParaRPr>
                    </a:p>
                  </a:txBody>
                  <a:tcPr marL="68571" marR="68571" marT="0" marB="0"/>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74%</a:t>
                      </a:r>
                    </a:p>
                  </a:txBody>
                  <a:tcPr marL="68571" marR="68571" marT="0" marB="0">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60%</a:t>
                      </a:r>
                    </a:p>
                  </a:txBody>
                  <a:tcPr marL="68571" marR="68571" marT="0" marB="0">
                    <a:solidFill>
                      <a:schemeClr val="bg1">
                        <a:lumMod val="95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70%</a:t>
                      </a:r>
                    </a:p>
                  </a:txBody>
                  <a:tcPr marL="68571" marR="68571" marT="0" marB="0"/>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70%</a:t>
                      </a:r>
                    </a:p>
                  </a:txBody>
                  <a:tcPr marL="68571" marR="68571" marT="0" marB="0"/>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70%</a:t>
                      </a:r>
                    </a:p>
                  </a:txBody>
                  <a:tcPr marL="68571" marR="68571" marT="0" marB="0"/>
                </a:tc>
                <a:extLst>
                  <a:ext uri="{0D108BD9-81ED-4DB2-BD59-A6C34878D82A}">
                    <a16:rowId xmlns:a16="http://schemas.microsoft.com/office/drawing/2014/main" val="10007"/>
                  </a:ext>
                </a:extLst>
              </a:tr>
            </a:tbl>
          </a:graphicData>
        </a:graphic>
      </p:graphicFrame>
      <p:pic>
        <p:nvPicPr>
          <p:cNvPr id="43087" name="Picture 10">
            <a:extLst>
              <a:ext uri="{FF2B5EF4-FFF2-40B4-BE49-F238E27FC236}">
                <a16:creationId xmlns:a16="http://schemas.microsoft.com/office/drawing/2014/main" id="{A4ABA16F-72C5-46FC-6D71-7400A7594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3CF45E53-F6AE-3F6C-5063-0EDDF9426E17}"/>
              </a:ext>
            </a:extLst>
          </p:cNvPr>
          <p:cNvSpPr>
            <a:spLocks noGrp="1"/>
          </p:cNvSpPr>
          <p:nvPr>
            <p:ph type="body" sz="quarter" idx="13"/>
          </p:nvPr>
        </p:nvSpPr>
        <p:spPr>
          <a:xfrm>
            <a:off x="255588" y="598488"/>
            <a:ext cx="8077200" cy="4556125"/>
          </a:xfrm>
          <a:solidFill>
            <a:schemeClr val="accent4"/>
          </a:solidFill>
        </p:spPr>
        <p:txBody>
          <a:bodyPr anchor="ctr">
            <a:noAutofit/>
          </a:bodyPr>
          <a:lstStyle/>
          <a:p>
            <a:pPr marL="0" indent="0" algn="ctr" eaLnBrk="1" fontAlgn="auto" hangingPunct="1">
              <a:spcBef>
                <a:spcPts val="0"/>
              </a:spcBef>
              <a:spcAft>
                <a:spcPts val="0"/>
              </a:spcAft>
              <a:defRPr/>
            </a:pPr>
            <a:endParaRPr lang="en-US" sz="4000" kern="1200" dirty="0"/>
          </a:p>
          <a:p>
            <a:pPr marL="0" indent="0" algn="ctr" eaLnBrk="1" fontAlgn="auto" hangingPunct="1">
              <a:spcBef>
                <a:spcPts val="0"/>
              </a:spcBef>
              <a:spcAft>
                <a:spcPts val="0"/>
              </a:spcAft>
              <a:defRPr/>
            </a:pPr>
            <a:r>
              <a:rPr lang="en-US" sz="4000" kern="1200" dirty="0"/>
              <a:t>1. EXECUTIVE DIRECTOR’S OVERVIEW</a:t>
            </a:r>
          </a:p>
          <a:p>
            <a:pPr marL="0" indent="0" algn="ctr" eaLnBrk="1" fontAlgn="auto" hangingPunct="1">
              <a:spcBef>
                <a:spcPts val="0"/>
              </a:spcBef>
              <a:spcAft>
                <a:spcPts val="0"/>
              </a:spcAft>
              <a:defRPr/>
            </a:pPr>
            <a:endParaRPr lang="en-US" sz="4000" kern="1200" dirty="0"/>
          </a:p>
        </p:txBody>
      </p:sp>
      <p:sp>
        <p:nvSpPr>
          <p:cNvPr id="12291" name="Slide Number Placeholder 2">
            <a:extLst>
              <a:ext uri="{FF2B5EF4-FFF2-40B4-BE49-F238E27FC236}">
                <a16:creationId xmlns:a16="http://schemas.microsoft.com/office/drawing/2014/main" id="{483A06A4-B574-2EE6-7289-89BBC498A5BF}"/>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4E32E384-C24B-49F0-A795-13287E426DF3}" type="slidenum">
              <a:rPr lang="en-US" altLang="en-US" sz="1600"/>
              <a:pPr algn="l">
                <a:spcBef>
                  <a:spcPct val="0"/>
                </a:spcBef>
              </a:pPr>
              <a:t>3</a:t>
            </a:fld>
            <a:endParaRPr lang="en-US" altLang="en-US" sz="1600"/>
          </a:p>
        </p:txBody>
      </p:sp>
      <p:sp>
        <p:nvSpPr>
          <p:cNvPr id="5" name="Slide Number Placeholder 30">
            <a:extLst>
              <a:ext uri="{FF2B5EF4-FFF2-40B4-BE49-F238E27FC236}">
                <a16:creationId xmlns:a16="http://schemas.microsoft.com/office/drawing/2014/main" id="{C23EDD3F-CDCC-F91F-09EB-15E4564EA730}"/>
              </a:ext>
            </a:extLst>
          </p:cNvPr>
          <p:cNvSpPr txBox="1">
            <a:spLocks/>
          </p:cNvSpPr>
          <p:nvPr/>
        </p:nvSpPr>
        <p:spPr>
          <a:xfrm>
            <a:off x="7620000" y="6096000"/>
            <a:ext cx="990600" cy="762000"/>
          </a:xfrm>
          <a:prstGeom prst="rect">
            <a:avLst/>
          </a:prstGeom>
          <a:solidFill>
            <a:schemeClr val="bg1"/>
          </a:solidFill>
        </p:spPr>
        <p:txBody>
          <a:bodyPr anchor="ctr"/>
          <a:lstStyle/>
          <a:p>
            <a:pPr algn="r" eaLnBrk="1" fontAlgn="auto" hangingPunct="1">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12293" name="Picture 6">
            <a:extLst>
              <a:ext uri="{FF2B5EF4-FFF2-40B4-BE49-F238E27FC236}">
                <a16:creationId xmlns:a16="http://schemas.microsoft.com/office/drawing/2014/main" id="{9D331F2E-5746-008F-997B-9C43128B5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CFE925F-C169-8B75-07AE-16EB00056AB3}"/>
              </a:ext>
            </a:extLst>
          </p:cNvPr>
          <p:cNvSpPr>
            <a:spLocks noGrp="1"/>
          </p:cNvSpPr>
          <p:nvPr>
            <p:ph type="body" sz="quarter" idx="13"/>
          </p:nvPr>
        </p:nvSpPr>
        <p:spPr>
          <a:xfrm>
            <a:off x="109538" y="160338"/>
            <a:ext cx="8501062" cy="585787"/>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4.4 Programme 4: Compliance Monitoring &amp; Stakeholder Management (cont..)</a:t>
            </a:r>
          </a:p>
        </p:txBody>
      </p:sp>
      <p:sp>
        <p:nvSpPr>
          <p:cNvPr id="44035" name="Slide Number Placeholder 2">
            <a:extLst>
              <a:ext uri="{FF2B5EF4-FFF2-40B4-BE49-F238E27FC236}">
                <a16:creationId xmlns:a16="http://schemas.microsoft.com/office/drawing/2014/main" id="{BF0B23A1-3D4E-644C-9C47-AA602D2E203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0DADC169-8C4E-4854-AFDC-BEE4B94F7BAE}" type="slidenum">
              <a:rPr lang="en-US" altLang="en-US" sz="1600"/>
              <a:pPr algn="l">
                <a:spcBef>
                  <a:spcPct val="0"/>
                </a:spcBef>
              </a:pPr>
              <a:t>30</a:t>
            </a:fld>
            <a:endParaRPr lang="en-US" altLang="en-US" sz="1600"/>
          </a:p>
        </p:txBody>
      </p:sp>
      <p:sp>
        <p:nvSpPr>
          <p:cNvPr id="5" name="Slide Number Placeholder 30">
            <a:extLst>
              <a:ext uri="{FF2B5EF4-FFF2-40B4-BE49-F238E27FC236}">
                <a16:creationId xmlns:a16="http://schemas.microsoft.com/office/drawing/2014/main" id="{C6A8350C-9BF2-731F-7AA9-42805B04A949}"/>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aphicFrame>
        <p:nvGraphicFramePr>
          <p:cNvPr id="2" name="Table 1">
            <a:extLst>
              <a:ext uri="{FF2B5EF4-FFF2-40B4-BE49-F238E27FC236}">
                <a16:creationId xmlns:a16="http://schemas.microsoft.com/office/drawing/2014/main" id="{1041EA8E-21FF-B992-08A3-5A5872EF9A4F}"/>
              </a:ext>
            </a:extLst>
          </p:cNvPr>
          <p:cNvGraphicFramePr>
            <a:graphicFrameLocks noGrp="1"/>
          </p:cNvGraphicFramePr>
          <p:nvPr/>
        </p:nvGraphicFramePr>
        <p:xfrm>
          <a:off x="196850" y="1173163"/>
          <a:ext cx="8326438" cy="2897187"/>
        </p:xfrm>
        <a:graphic>
          <a:graphicData uri="http://schemas.openxmlformats.org/drawingml/2006/table">
            <a:tbl>
              <a:tblPr/>
              <a:tblGrid>
                <a:gridCol w="1348404">
                  <a:extLst>
                    <a:ext uri="{9D8B030D-6E8A-4147-A177-3AD203B41FA5}">
                      <a16:colId xmlns:a16="http://schemas.microsoft.com/office/drawing/2014/main" val="20000"/>
                    </a:ext>
                  </a:extLst>
                </a:gridCol>
                <a:gridCol w="2093181">
                  <a:extLst>
                    <a:ext uri="{9D8B030D-6E8A-4147-A177-3AD203B41FA5}">
                      <a16:colId xmlns:a16="http://schemas.microsoft.com/office/drawing/2014/main" val="20001"/>
                    </a:ext>
                  </a:extLst>
                </a:gridCol>
                <a:gridCol w="1119117">
                  <a:extLst>
                    <a:ext uri="{9D8B030D-6E8A-4147-A177-3AD203B41FA5}">
                      <a16:colId xmlns:a16="http://schemas.microsoft.com/office/drawing/2014/main" val="20002"/>
                    </a:ext>
                  </a:extLst>
                </a:gridCol>
                <a:gridCol w="1155217">
                  <a:extLst>
                    <a:ext uri="{9D8B030D-6E8A-4147-A177-3AD203B41FA5}">
                      <a16:colId xmlns:a16="http://schemas.microsoft.com/office/drawing/2014/main" val="20003"/>
                    </a:ext>
                  </a:extLst>
                </a:gridCol>
                <a:gridCol w="842345">
                  <a:extLst>
                    <a:ext uri="{9D8B030D-6E8A-4147-A177-3AD203B41FA5}">
                      <a16:colId xmlns:a16="http://schemas.microsoft.com/office/drawing/2014/main" val="20004"/>
                    </a:ext>
                  </a:extLst>
                </a:gridCol>
                <a:gridCol w="878447">
                  <a:extLst>
                    <a:ext uri="{9D8B030D-6E8A-4147-A177-3AD203B41FA5}">
                      <a16:colId xmlns:a16="http://schemas.microsoft.com/office/drawing/2014/main" val="20005"/>
                    </a:ext>
                  </a:extLst>
                </a:gridCol>
                <a:gridCol w="889727">
                  <a:extLst>
                    <a:ext uri="{9D8B030D-6E8A-4147-A177-3AD203B41FA5}">
                      <a16:colId xmlns:a16="http://schemas.microsoft.com/office/drawing/2014/main" val="20006"/>
                    </a:ext>
                  </a:extLst>
                </a:gridCol>
              </a:tblGrid>
              <a:tr h="570869">
                <a:tc rowSpan="2">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US" sz="1400" b="1" i="0" u="none" strike="noStrike" cap="none" normalizeH="0" baseline="0" dirty="0">
                          <a:ln>
                            <a:noFill/>
                          </a:ln>
                          <a:solidFill>
                            <a:schemeClr val="bg1"/>
                          </a:solidFill>
                          <a:effectLst/>
                          <a:latin typeface="+mn-lt"/>
                          <a:cs typeface="Times New Roman" pitchFamily="18" charset="0"/>
                        </a:rPr>
                        <a:t>Outcome </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12" marR="677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rowSpan="2">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Output Indicators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12" marR="677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Audited Performance</a:t>
                      </a:r>
                      <a:endParaRPr lang="en-ZA" sz="1400" b="1" baseline="0" dirty="0">
                        <a:solidFill>
                          <a:schemeClr val="bg1"/>
                        </a:solidFill>
                        <a:latin typeface="+mn-lt"/>
                        <a:ea typeface="+mn-ea"/>
                        <a:cs typeface="+mn-cs"/>
                      </a:endParaRPr>
                    </a:p>
                  </a:txBody>
                  <a:tcPr marL="67712" marR="677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Estimated Performance</a:t>
                      </a:r>
                      <a:endParaRPr lang="en-ZA" sz="1400" b="1" baseline="0" dirty="0">
                        <a:solidFill>
                          <a:schemeClr val="bg1"/>
                        </a:solidFill>
                        <a:latin typeface="+mn-lt"/>
                        <a:ea typeface="+mn-ea"/>
                        <a:cs typeface="+mn-cs"/>
                      </a:endParaRPr>
                    </a:p>
                  </a:txBody>
                  <a:tcPr marL="67712" marR="677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gridSpan="3">
                  <a:txBody>
                    <a:bodyPr/>
                    <a:lstStyle/>
                    <a:p>
                      <a:pPr marL="0" marR="0" lvl="0" indent="0" algn="ctr" defTabSz="914400" rtl="0" eaLnBrk="1" fontAlgn="base" latinLnBrk="0" hangingPunct="1">
                        <a:lnSpc>
                          <a:spcPts val="1300"/>
                        </a:lnSpc>
                        <a:spcBef>
                          <a:spcPct val="0"/>
                        </a:spcBef>
                        <a:spcAft>
                          <a:spcPct val="0"/>
                        </a:spcAft>
                        <a:buClrTx/>
                        <a:buSzTx/>
                        <a:buFontTx/>
                        <a:buNone/>
                        <a:tabLst>
                          <a:tab pos="179388" algn="l"/>
                          <a:tab pos="539750" algn="l"/>
                        </a:tabLst>
                      </a:pPr>
                      <a:r>
                        <a:rPr kumimoji="0" lang="en-GB" sz="1400" b="1" i="0" u="none" strike="noStrike" cap="none" normalizeH="0" baseline="0" dirty="0">
                          <a:ln>
                            <a:noFill/>
                          </a:ln>
                          <a:solidFill>
                            <a:schemeClr val="bg1"/>
                          </a:solidFill>
                          <a:effectLst/>
                          <a:latin typeface="+mn-lt"/>
                        </a:rPr>
                        <a:t>Medium-term Targets</a:t>
                      </a:r>
                      <a:endParaRPr kumimoji="0" lang="en-ZA" sz="1400" b="1" i="0" u="none" strike="noStrike" cap="none" normalizeH="0" baseline="0" dirty="0">
                        <a:ln>
                          <a:noFill/>
                        </a:ln>
                        <a:solidFill>
                          <a:schemeClr val="bg1"/>
                        </a:solidFill>
                        <a:effectLst/>
                        <a:latin typeface="+mn-lt"/>
                        <a:cs typeface="Times New Roman" pitchFamily="18" charset="0"/>
                      </a:endParaRPr>
                    </a:p>
                  </a:txBody>
                  <a:tcPr marL="67712" marR="677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723">
                <a:tc vMerge="1">
                  <a:txBody>
                    <a:bodyPr/>
                    <a:lstStyle/>
                    <a:p>
                      <a:endParaRPr lang="en-ZA"/>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2020/21</a:t>
                      </a:r>
                      <a:endParaRPr lang="en-ZA" sz="1400" b="1" baseline="0" dirty="0">
                        <a:solidFill>
                          <a:schemeClr val="bg1"/>
                        </a:solidFill>
                        <a:latin typeface="+mn-lt"/>
                        <a:ea typeface="+mn-ea"/>
                        <a:cs typeface="+mn-cs"/>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pPr>
                      <a:r>
                        <a:rPr lang="en-US" sz="1400" b="1" baseline="0" dirty="0">
                          <a:solidFill>
                            <a:schemeClr val="bg1"/>
                          </a:solidFill>
                          <a:latin typeface="+mn-lt"/>
                          <a:ea typeface="+mn-ea"/>
                          <a:cs typeface="+mn-cs"/>
                        </a:rPr>
                        <a:t>2021/22</a:t>
                      </a:r>
                      <a:endParaRPr lang="en-ZA" sz="1400" b="1" baseline="0" dirty="0">
                        <a:solidFill>
                          <a:schemeClr val="bg1"/>
                        </a:solidFill>
                        <a:latin typeface="+mn-lt"/>
                        <a:ea typeface="+mn-ea"/>
                        <a:cs typeface="+mn-cs"/>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GB" sz="1400" b="1" baseline="0" dirty="0">
                          <a:solidFill>
                            <a:schemeClr val="bg1"/>
                          </a:solidFill>
                          <a:latin typeface="+mn-lt"/>
                          <a:ea typeface="+mn-ea"/>
                          <a:cs typeface="+mn-cs"/>
                        </a:rPr>
                        <a:t>2022/23</a:t>
                      </a:r>
                      <a:endParaRPr lang="en-ZA" sz="1400" b="1" baseline="0" dirty="0">
                        <a:solidFill>
                          <a:schemeClr val="bg1"/>
                        </a:solidFill>
                        <a:latin typeface="+mn-lt"/>
                        <a:ea typeface="+mn-ea"/>
                        <a:cs typeface="+mn-cs"/>
                      </a:endParaRP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 pos="539750" algn="l"/>
                        </a:tabLst>
                        <a:defRPr/>
                      </a:pPr>
                      <a:r>
                        <a:rPr lang="en-US" sz="1400" b="1" baseline="0" dirty="0">
                          <a:solidFill>
                            <a:schemeClr val="bg1"/>
                          </a:solidFill>
                          <a:latin typeface="+mn-lt"/>
                          <a:ea typeface="+mn-ea"/>
                          <a:cs typeface="+mn-cs"/>
                        </a:rPr>
                        <a:t>2023/24</a:t>
                      </a: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tc>
                  <a:txBody>
                    <a:bodyPr/>
                    <a:lstStyle/>
                    <a:p>
                      <a:pPr algn="ctr"/>
                      <a:r>
                        <a:rPr lang="en-US" sz="1400" b="1" baseline="0" dirty="0">
                          <a:solidFill>
                            <a:schemeClr val="bg1"/>
                          </a:solidFill>
                          <a:latin typeface="+mn-lt"/>
                          <a:ea typeface="+mn-ea"/>
                          <a:cs typeface="+mn-cs"/>
                        </a:rPr>
                        <a:t>2024/25</a:t>
                      </a:r>
                    </a:p>
                  </a:txBody>
                  <a:tcPr marL="67714" marR="677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940941">
                <a:tc rowSpan="2">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Reduced level of police</a:t>
                      </a:r>
                      <a:r>
                        <a:rPr lang="en-US" sz="1400" baseline="0" dirty="0">
                          <a:solidFill>
                            <a:schemeClr val="tx1"/>
                          </a:solidFill>
                          <a:effectLst/>
                          <a:latin typeface="+mn-lt"/>
                          <a:ea typeface="Times New Roman"/>
                          <a:cs typeface="Times New Roman"/>
                        </a:rPr>
                        <a:t> criminality and misconduct</a:t>
                      </a:r>
                      <a:endParaRPr lang="en-US" sz="1400" dirty="0">
                        <a:solidFill>
                          <a:schemeClr val="tx1"/>
                        </a:solidFill>
                        <a:effectLst/>
                        <a:latin typeface="+mn-lt"/>
                        <a:ea typeface="Times New Roman"/>
                        <a:cs typeface="Times New Roman"/>
                      </a:endParaRPr>
                    </a:p>
                  </a:txBody>
                  <a:tcPr marL="68591" marR="685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tab pos="180340" algn="l"/>
                          <a:tab pos="360045" algn="l"/>
                          <a:tab pos="540385" algn="l"/>
                          <a:tab pos="450215" algn="l"/>
                          <a:tab pos="540385" algn="l"/>
                        </a:tabLst>
                        <a:defRPr/>
                      </a:pPr>
                      <a:r>
                        <a:rPr lang="en-US" sz="1400" dirty="0">
                          <a:solidFill>
                            <a:schemeClr val="tx1"/>
                          </a:solidFill>
                          <a:effectLst/>
                          <a:latin typeface="+mn-lt"/>
                          <a:ea typeface="+mn-ea"/>
                          <a:cs typeface="+mn-cs"/>
                        </a:rPr>
                        <a:t>Percentage of responses from the NPA that are analysed within 30 days of receipt per year</a:t>
                      </a:r>
                      <a:endParaRPr lang="en-US" sz="1400" dirty="0">
                        <a:solidFill>
                          <a:schemeClr val="tx1"/>
                        </a:solidFill>
                        <a:effectLst/>
                        <a:latin typeface="+mn-lt"/>
                        <a:ea typeface="Times New Roman"/>
                        <a:cs typeface="Times New Roman"/>
                      </a:endParaRP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68%</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60%</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70%</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70%</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70%</a:t>
                      </a:r>
                    </a:p>
                  </a:txBody>
                  <a:tcPr marL="68587" marR="68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9654">
                <a:tc vMerge="1">
                  <a:txBody>
                    <a:bodyPr/>
                    <a:lstStyle/>
                    <a:p>
                      <a:pPr marL="0" marR="0" algn="just">
                        <a:spcBef>
                          <a:spcPts val="0"/>
                        </a:spcBef>
                        <a:spcAft>
                          <a:spcPts val="0"/>
                        </a:spcAft>
                        <a:tabLst>
                          <a:tab pos="180340" algn="l"/>
                          <a:tab pos="360045" algn="l"/>
                          <a:tab pos="540385" algn="l"/>
                          <a:tab pos="450215" algn="l"/>
                          <a:tab pos="540385" algn="l"/>
                        </a:tabLst>
                      </a:pPr>
                      <a:endParaRPr lang="en-US" sz="1800" dirty="0">
                        <a:solidFill>
                          <a:schemeClr val="tx1"/>
                        </a:solidFill>
                        <a:effectLst/>
                        <a:latin typeface="+mn-lt"/>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just">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mn-ea"/>
                          <a:cs typeface="+mn-cs"/>
                        </a:rPr>
                        <a:t>Percentage implementation of Access and Awareness Rural Strategy per year</a:t>
                      </a:r>
                      <a:endParaRPr lang="en-US" sz="1400" dirty="0">
                        <a:solidFill>
                          <a:schemeClr val="tx1"/>
                        </a:solidFill>
                        <a:effectLst/>
                        <a:latin typeface="+mn-lt"/>
                        <a:ea typeface="Times New Roman"/>
                        <a:cs typeface="Times New Roman"/>
                      </a:endParaRP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N/A</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60%</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60%</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60%</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tabLst>
                          <a:tab pos="180340" algn="l"/>
                          <a:tab pos="360045" algn="l"/>
                          <a:tab pos="540385" algn="l"/>
                          <a:tab pos="450215" algn="l"/>
                          <a:tab pos="540385" algn="l"/>
                        </a:tabLst>
                      </a:pPr>
                      <a:r>
                        <a:rPr lang="en-US" sz="1400" dirty="0">
                          <a:solidFill>
                            <a:schemeClr val="tx1"/>
                          </a:solidFill>
                          <a:effectLst/>
                          <a:latin typeface="+mn-lt"/>
                          <a:ea typeface="Times New Roman"/>
                          <a:cs typeface="Times New Roman"/>
                        </a:rPr>
                        <a:t>60%</a:t>
                      </a:r>
                    </a:p>
                  </a:txBody>
                  <a:tcPr marL="68591" marR="685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44074" name="Picture 7">
            <a:extLst>
              <a:ext uri="{FF2B5EF4-FFF2-40B4-BE49-F238E27FC236}">
                <a16:creationId xmlns:a16="http://schemas.microsoft.com/office/drawing/2014/main" id="{7E9C096E-31D2-35FE-8EF0-FDF1399DF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F033E03A-BB6F-1C95-1156-9F10A4A4BDD1}"/>
              </a:ext>
            </a:extLst>
          </p:cNvPr>
          <p:cNvSpPr>
            <a:spLocks noGrp="1"/>
          </p:cNvSpPr>
          <p:nvPr>
            <p:ph type="body" sz="quarter" idx="13"/>
          </p:nvPr>
        </p:nvSpPr>
        <p:spPr>
          <a:xfrm>
            <a:off x="185738" y="112713"/>
            <a:ext cx="8318500" cy="568325"/>
          </a:xfrm>
          <a:solidFill>
            <a:schemeClr val="accent6">
              <a:lumMod val="75000"/>
            </a:schemeClr>
          </a:solidFill>
        </p:spPr>
        <p:txBody>
          <a:bodyPr anchor="ctr">
            <a:noAutofit/>
          </a:bodyPr>
          <a:lstStyle/>
          <a:p>
            <a:pPr marL="0" indent="0" eaLnBrk="1" fontAlgn="auto" hangingPunct="1">
              <a:spcBef>
                <a:spcPts val="0"/>
              </a:spcBef>
              <a:spcAft>
                <a:spcPts val="0"/>
              </a:spcAft>
              <a:defRPr/>
            </a:pPr>
            <a:r>
              <a:rPr lang="en-US" sz="2000" kern="1200" dirty="0"/>
              <a:t>5. Conclusion</a:t>
            </a:r>
          </a:p>
        </p:txBody>
      </p:sp>
      <p:sp>
        <p:nvSpPr>
          <p:cNvPr id="45059" name="Slide Number Placeholder 2">
            <a:extLst>
              <a:ext uri="{FF2B5EF4-FFF2-40B4-BE49-F238E27FC236}">
                <a16:creationId xmlns:a16="http://schemas.microsoft.com/office/drawing/2014/main" id="{15A0458B-20DC-A10F-A3A3-EDB596A0A690}"/>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7876826D-6AA2-4305-B99E-D0F7A64547E9}" type="slidenum">
              <a:rPr lang="en-US" altLang="en-US" sz="1600"/>
              <a:pPr algn="l">
                <a:spcBef>
                  <a:spcPct val="0"/>
                </a:spcBef>
              </a:pPr>
              <a:t>31</a:t>
            </a:fld>
            <a:endParaRPr lang="en-US" altLang="en-US" sz="1600"/>
          </a:p>
        </p:txBody>
      </p:sp>
      <p:sp>
        <p:nvSpPr>
          <p:cNvPr id="5" name="Slide Number Placeholder 30">
            <a:extLst>
              <a:ext uri="{FF2B5EF4-FFF2-40B4-BE49-F238E27FC236}">
                <a16:creationId xmlns:a16="http://schemas.microsoft.com/office/drawing/2014/main" id="{369D8AAB-53CF-87F9-7618-FAA378C779AA}"/>
              </a:ext>
            </a:extLst>
          </p:cNvPr>
          <p:cNvSpPr txBox="1">
            <a:spLocks/>
          </p:cNvSpPr>
          <p:nvPr/>
        </p:nvSpPr>
        <p:spPr>
          <a:xfrm>
            <a:off x="7620000" y="6096000"/>
            <a:ext cx="990600" cy="762000"/>
          </a:xfrm>
          <a:prstGeom prst="rect">
            <a:avLst/>
          </a:prstGeom>
          <a:solidFill>
            <a:schemeClr val="bg1"/>
          </a:solidFill>
        </p:spPr>
        <p:txBody>
          <a:bodyPr anchor="ctr"/>
          <a:lstStyle/>
          <a:p>
            <a:pPr algn="r" fontAlgn="auto">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45061" name="Rectangle 2">
            <a:extLst>
              <a:ext uri="{FF2B5EF4-FFF2-40B4-BE49-F238E27FC236}">
                <a16:creationId xmlns:a16="http://schemas.microsoft.com/office/drawing/2014/main" id="{B087E854-F10E-ADF1-76E9-6563A5BA537E}"/>
              </a:ext>
            </a:extLst>
          </p:cNvPr>
          <p:cNvSpPr>
            <a:spLocks noChangeArrowheads="1"/>
          </p:cNvSpPr>
          <p:nvPr/>
        </p:nvSpPr>
        <p:spPr bwMode="auto">
          <a:xfrm>
            <a:off x="300038" y="879475"/>
            <a:ext cx="8091487"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tabLst>
                <a:tab pos="179388" algn="l"/>
                <a:tab pos="539750" algn="l"/>
              </a:tabLst>
              <a:defRPr sz="1100">
                <a:solidFill>
                  <a:schemeClr val="tx1"/>
                </a:solidFill>
                <a:latin typeface="Calibri" panose="020F0502020204030204" pitchFamily="34" charset="0"/>
              </a:defRPr>
            </a:lvl1pPr>
            <a:lvl2pPr marL="1085850" indent="-342900">
              <a:spcBef>
                <a:spcPct val="20000"/>
              </a:spcBef>
              <a:tabLst>
                <a:tab pos="179388" algn="l"/>
                <a:tab pos="539750" algn="l"/>
              </a:tabLst>
              <a:defRPr sz="1100">
                <a:solidFill>
                  <a:schemeClr val="tx1"/>
                </a:solidFill>
                <a:latin typeface="Calibri" panose="020F0502020204030204" pitchFamily="34" charset="0"/>
              </a:defRPr>
            </a:lvl2pPr>
            <a:lvl3pPr marL="1143000" indent="-228600">
              <a:spcBef>
                <a:spcPct val="20000"/>
              </a:spcBef>
              <a:tabLst>
                <a:tab pos="179388" algn="l"/>
                <a:tab pos="539750" algn="l"/>
              </a:tabLst>
              <a:defRPr sz="1100">
                <a:solidFill>
                  <a:schemeClr val="tx1"/>
                </a:solidFill>
                <a:latin typeface="Calibri" panose="020F0502020204030204" pitchFamily="34" charset="0"/>
              </a:defRPr>
            </a:lvl3pPr>
            <a:lvl4pPr marL="1600200" indent="-228600">
              <a:spcBef>
                <a:spcPct val="20000"/>
              </a:spcBef>
              <a:tabLst>
                <a:tab pos="179388" algn="l"/>
                <a:tab pos="539750" algn="l"/>
              </a:tabLst>
              <a:defRPr sz="1100">
                <a:solidFill>
                  <a:schemeClr val="tx1"/>
                </a:solidFill>
                <a:latin typeface="Calibri" panose="020F0502020204030204" pitchFamily="34" charset="0"/>
              </a:defRPr>
            </a:lvl4pPr>
            <a:lvl5pPr marL="2057400" indent="-228600">
              <a:spcBef>
                <a:spcPct val="20000"/>
              </a:spcBef>
              <a:tabLst>
                <a:tab pos="179388" algn="l"/>
                <a:tab pos="539750" algn="l"/>
              </a:tabLst>
              <a:defRPr sz="11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79388" algn="l"/>
                <a:tab pos="539750" algn="l"/>
              </a:tabLst>
              <a:defRPr sz="1100">
                <a:solidFill>
                  <a:schemeClr val="tx1"/>
                </a:solidFill>
                <a:latin typeface="Calibri" panose="020F0502020204030204" pitchFamily="34" charset="0"/>
              </a:defRPr>
            </a:lvl9pPr>
          </a:lstStyle>
          <a:p>
            <a:pPr algn="just" eaLnBrk="1" hangingPunct="1">
              <a:lnSpc>
                <a:spcPct val="200000"/>
              </a:lnSpc>
              <a:spcBef>
                <a:spcPct val="0"/>
              </a:spcBef>
              <a:buFont typeface="Calibri" panose="020F0502020204030204" pitchFamily="34" charset="0"/>
              <a:buAutoNum type="arabicPeriod"/>
            </a:pPr>
            <a:r>
              <a:rPr lang="en-GB" altLang="en-US" sz="1800">
                <a:cs typeface="Times New Roman" panose="02020603050405020304" pitchFamily="18" charset="0"/>
              </a:rPr>
              <a:t>Continue to provide Civilian Secretariat for Police Service the required support on the IPID Bill process.</a:t>
            </a:r>
          </a:p>
          <a:p>
            <a:pPr algn="just" eaLnBrk="1" hangingPunct="1">
              <a:lnSpc>
                <a:spcPct val="200000"/>
              </a:lnSpc>
              <a:spcBef>
                <a:spcPct val="0"/>
              </a:spcBef>
              <a:buFont typeface="Calibri" panose="020F0502020204030204" pitchFamily="34" charset="0"/>
              <a:buAutoNum type="arabicPeriod"/>
            </a:pPr>
            <a:r>
              <a:rPr lang="en-GB" altLang="en-US" sz="1800">
                <a:cs typeface="Times New Roman" panose="02020603050405020304" pitchFamily="18" charset="0"/>
              </a:rPr>
              <a:t>Funding of key activities for the core programme and ICT projects will be prioritised to ensure optimal service delivery</a:t>
            </a:r>
          </a:p>
          <a:p>
            <a:pPr algn="just" eaLnBrk="1" hangingPunct="1">
              <a:lnSpc>
                <a:spcPct val="200000"/>
              </a:lnSpc>
              <a:spcBef>
                <a:spcPct val="0"/>
              </a:spcBef>
              <a:buFont typeface="Calibri" panose="020F0502020204030204" pitchFamily="34" charset="0"/>
              <a:buAutoNum type="arabicPeriod"/>
            </a:pPr>
            <a:r>
              <a:rPr lang="en-GB" altLang="en-US" sz="1800">
                <a:cs typeface="Times New Roman" panose="02020603050405020304" pitchFamily="18" charset="0"/>
              </a:rPr>
              <a:t>Signing of MoUs with Military Ombuds and Department of Justice &amp; Constitutional Development. </a:t>
            </a:r>
          </a:p>
          <a:p>
            <a:pPr algn="just" eaLnBrk="1" hangingPunct="1">
              <a:lnSpc>
                <a:spcPct val="200000"/>
              </a:lnSpc>
              <a:spcBef>
                <a:spcPct val="0"/>
              </a:spcBef>
              <a:buFont typeface="Calibri" panose="020F0502020204030204" pitchFamily="34" charset="0"/>
              <a:buAutoNum type="arabicPeriod"/>
            </a:pPr>
            <a:r>
              <a:rPr lang="en-GB" altLang="en-US" sz="1800">
                <a:cs typeface="Times New Roman" panose="02020603050405020304" pitchFamily="18" charset="0"/>
              </a:rPr>
              <a:t>Continue to engage with department of community safety in other provinces to identify additional office space</a:t>
            </a:r>
          </a:p>
        </p:txBody>
      </p:sp>
      <p:pic>
        <p:nvPicPr>
          <p:cNvPr id="45062" name="Picture 10">
            <a:extLst>
              <a:ext uri="{FF2B5EF4-FFF2-40B4-BE49-F238E27FC236}">
                <a16:creationId xmlns:a16="http://schemas.microsoft.com/office/drawing/2014/main" id="{FB6526FD-0558-1336-A966-2CB9EED05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7061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CC0D3B86-DEA2-1B22-D6F9-62E789A7E439}"/>
              </a:ext>
            </a:extLst>
          </p:cNvPr>
          <p:cNvSpPr>
            <a:spLocks noGrp="1"/>
          </p:cNvSpPr>
          <p:nvPr>
            <p:ph idx="1"/>
          </p:nvPr>
        </p:nvSpPr>
        <p:spPr>
          <a:xfrm>
            <a:off x="427038" y="2401888"/>
            <a:ext cx="8229600" cy="3105150"/>
          </a:xfrm>
        </p:spPr>
        <p:txBody>
          <a:bodyPr/>
          <a:lstStyle/>
          <a:p>
            <a:pPr marL="0" indent="0" algn="ctr"/>
            <a:r>
              <a:rPr lang="en-US" altLang="en-US" sz="6000" b="1"/>
              <a:t>Thank you</a:t>
            </a:r>
          </a:p>
        </p:txBody>
      </p:sp>
      <p:sp>
        <p:nvSpPr>
          <p:cNvPr id="4" name="Slide Number Placeholder 3">
            <a:extLst>
              <a:ext uri="{FF2B5EF4-FFF2-40B4-BE49-F238E27FC236}">
                <a16:creationId xmlns:a16="http://schemas.microsoft.com/office/drawing/2014/main" id="{38AB95F5-2D26-AC2F-2219-DBFEF8075418}"/>
              </a:ext>
            </a:extLst>
          </p:cNvPr>
          <p:cNvSpPr>
            <a:spLocks noGrp="1"/>
          </p:cNvSpPr>
          <p:nvPr>
            <p:ph type="sldNum" sz="quarter" idx="12"/>
          </p:nvPr>
        </p:nvSpPr>
        <p:spPr/>
        <p:txBody>
          <a:bodyPr/>
          <a:lstStyle/>
          <a:p>
            <a:pPr fontAlgn="auto">
              <a:spcBef>
                <a:spcPts val="0"/>
              </a:spcBef>
              <a:spcAft>
                <a:spcPts val="0"/>
              </a:spcAft>
              <a:defRPr/>
            </a:pPr>
            <a:endParaRPr lang="en-US" dirty="0">
              <a:latin typeface="+mn-lt"/>
              <a:cs typeface="+mn-cs"/>
            </a:endParaRPr>
          </a:p>
        </p:txBody>
      </p:sp>
      <p:sp>
        <p:nvSpPr>
          <p:cNvPr id="5" name="Slide Number Placeholder 30">
            <a:extLst>
              <a:ext uri="{FF2B5EF4-FFF2-40B4-BE49-F238E27FC236}">
                <a16:creationId xmlns:a16="http://schemas.microsoft.com/office/drawing/2014/main" id="{01A2FDCD-9D58-C4AA-E309-0A8AB909E0A3}"/>
              </a:ext>
            </a:extLst>
          </p:cNvPr>
          <p:cNvSpPr txBox="1">
            <a:spLocks/>
          </p:cNvSpPr>
          <p:nvPr/>
        </p:nvSpPr>
        <p:spPr>
          <a:xfrm>
            <a:off x="7620000" y="6096000"/>
            <a:ext cx="990600" cy="762000"/>
          </a:xfrm>
          <a:prstGeom prst="rect">
            <a:avLst/>
          </a:prstGeom>
          <a:solidFill>
            <a:schemeClr val="bg1"/>
          </a:solidFill>
        </p:spPr>
        <p:txBody>
          <a:bodyPr anchor="ctr"/>
          <a:lstStyle/>
          <a:p>
            <a:pPr algn="r" eaLnBrk="1" fontAlgn="auto" hangingPunct="1">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46085" name="Picture 1" descr="image001">
            <a:extLst>
              <a:ext uri="{FF2B5EF4-FFF2-40B4-BE49-F238E27FC236}">
                <a16:creationId xmlns:a16="http://schemas.microsoft.com/office/drawing/2014/main" id="{DE1C3939-51D3-7E71-5D37-6ABAD83CD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348413"/>
            <a:ext cx="14478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ADDDDFDE-FF4B-AF7C-7EBE-DC356D9ECFDB}"/>
              </a:ext>
            </a:extLst>
          </p:cNvPr>
          <p:cNvSpPr>
            <a:spLocks noGrp="1"/>
          </p:cNvSpPr>
          <p:nvPr>
            <p:ph type="body" sz="quarter" idx="13"/>
          </p:nvPr>
        </p:nvSpPr>
        <p:spPr>
          <a:xfrm>
            <a:off x="327025" y="87313"/>
            <a:ext cx="8077200" cy="609600"/>
          </a:xfrm>
          <a:solidFill>
            <a:schemeClr val="accent6">
              <a:lumMod val="75000"/>
            </a:schemeClr>
          </a:solidFill>
        </p:spPr>
        <p:txBody>
          <a:bodyPr>
            <a:normAutofit/>
          </a:bodyPr>
          <a:lstStyle/>
          <a:p>
            <a:pPr marL="0" indent="0" eaLnBrk="1" fontAlgn="auto" hangingPunct="1">
              <a:spcAft>
                <a:spcPts val="0"/>
              </a:spcAft>
              <a:defRPr/>
            </a:pPr>
            <a:r>
              <a:rPr lang="en-US" sz="2000" dirty="0"/>
              <a:t>1. EXECUTIVE DIRECTOR’S OVERVIEW</a:t>
            </a:r>
          </a:p>
          <a:p>
            <a:pPr marL="0" indent="0" eaLnBrk="1" fontAlgn="auto" hangingPunct="1">
              <a:spcAft>
                <a:spcPts val="0"/>
              </a:spcAft>
              <a:defRPr/>
            </a:pPr>
            <a:endParaRPr lang="en-US" sz="2000" dirty="0"/>
          </a:p>
        </p:txBody>
      </p:sp>
      <p:sp>
        <p:nvSpPr>
          <p:cNvPr id="12292" name="TextBox 6">
            <a:extLst>
              <a:ext uri="{FF2B5EF4-FFF2-40B4-BE49-F238E27FC236}">
                <a16:creationId xmlns:a16="http://schemas.microsoft.com/office/drawing/2014/main" id="{A5AE6166-A028-E428-A8A2-2E8523FD7EB4}"/>
              </a:ext>
            </a:extLst>
          </p:cNvPr>
          <p:cNvSpPr txBox="1">
            <a:spLocks noChangeArrowheads="1"/>
          </p:cNvSpPr>
          <p:nvPr/>
        </p:nvSpPr>
        <p:spPr bwMode="auto">
          <a:xfrm>
            <a:off x="223838" y="801688"/>
            <a:ext cx="8283575" cy="5224462"/>
          </a:xfrm>
          <a:prstGeom prst="rect">
            <a:avLst/>
          </a:prstGeom>
          <a:noFill/>
          <a:ln>
            <a:noFill/>
          </a:ln>
        </p:spPr>
        <p:txBody>
          <a:bodyPr>
            <a:spAutoFit/>
          </a:bodyPr>
          <a:lstStyle>
            <a:lvl1pPr marL="342900" indent="-34290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marL="0" indent="0" algn="just" eaLnBrk="1" hangingPunct="1">
              <a:lnSpc>
                <a:spcPct val="150000"/>
              </a:lnSpc>
              <a:spcBef>
                <a:spcPct val="0"/>
              </a:spcBef>
              <a:defRPr/>
            </a:pPr>
            <a:r>
              <a:rPr lang="en-GB" altLang="en-US" sz="1600" b="1" dirty="0">
                <a:ea typeface="Calibri" panose="020F0502020204030204" pitchFamily="34" charset="0"/>
                <a:cs typeface="Times New Roman" panose="02020603050405020304" pitchFamily="18" charset="0"/>
              </a:rPr>
              <a:t>Introduction</a:t>
            </a:r>
          </a:p>
          <a:p>
            <a:pPr marL="0" indent="0" algn="just" eaLnBrk="1" hangingPunct="1">
              <a:lnSpc>
                <a:spcPct val="150000"/>
              </a:lnSpc>
              <a:spcBef>
                <a:spcPct val="0"/>
              </a:spcBef>
              <a:defRPr/>
            </a:pPr>
            <a:endParaRPr lang="en-GB" altLang="en-US" sz="1600" b="1" dirty="0">
              <a:ea typeface="Calibri" panose="020F0502020204030204" pitchFamily="34" charset="0"/>
              <a:cs typeface="Times New Roman" panose="02020603050405020304" pitchFamily="18" charset="0"/>
            </a:endParaRPr>
          </a:p>
          <a:p>
            <a:pPr marL="457200" indent="-457200" algn="just" eaLnBrk="1" hangingPunct="1">
              <a:lnSpc>
                <a:spcPct val="150000"/>
              </a:lnSpc>
              <a:spcBef>
                <a:spcPct val="0"/>
              </a:spcBef>
              <a:buFont typeface="+mj-lt"/>
              <a:buAutoNum type="arabicPeriod"/>
              <a:defRPr/>
            </a:pPr>
            <a:r>
              <a:rPr lang="en-GB" altLang="en-US" sz="1600" dirty="0">
                <a:ea typeface="Calibri" panose="020F0502020204030204" pitchFamily="34" charset="0"/>
                <a:cs typeface="Times New Roman" panose="02020603050405020304" pitchFamily="18" charset="0"/>
              </a:rPr>
              <a:t>The purpose of the presentation is to brief Portfolio Committee on Police on IPID’s Budget for 2022 MTEF, adjustments to the Strategic Plan 2020-2025 and the Annual Performance Plan for 2022/2023 financial year.</a:t>
            </a:r>
          </a:p>
          <a:p>
            <a:pPr marL="457200" indent="-457200" algn="just" eaLnBrk="1" hangingPunct="1">
              <a:lnSpc>
                <a:spcPct val="150000"/>
              </a:lnSpc>
              <a:spcBef>
                <a:spcPct val="0"/>
              </a:spcBef>
              <a:buFont typeface="+mj-lt"/>
              <a:buAutoNum type="arabicPeriod"/>
              <a:defRPr/>
            </a:pPr>
            <a:r>
              <a:rPr lang="en-US" sz="1600" dirty="0"/>
              <a:t>There are no additional resources for the 2022 MTEF; therefore the department’s priority areas will continue to be funded through internal budget reprioritisation.</a:t>
            </a:r>
            <a:r>
              <a:rPr lang="en-US" altLang="en-US" sz="1600" dirty="0">
                <a:solidFill>
                  <a:srgbClr val="FF0000"/>
                </a:solidFill>
                <a:ea typeface="Calibri" panose="020F0502020204030204" pitchFamily="34" charset="0"/>
              </a:rPr>
              <a:t> </a:t>
            </a:r>
          </a:p>
          <a:p>
            <a:pPr marL="457200" indent="-457200" algn="just" eaLnBrk="1" hangingPunct="1">
              <a:lnSpc>
                <a:spcPct val="150000"/>
              </a:lnSpc>
              <a:spcBef>
                <a:spcPct val="0"/>
              </a:spcBef>
              <a:buFont typeface="+mj-lt"/>
              <a:buAutoNum type="arabicPeriod"/>
              <a:defRPr/>
            </a:pPr>
            <a:r>
              <a:rPr lang="en-US" sz="1600" dirty="0"/>
              <a:t>Compensation of employees remains the Department’s largest spending area, accounting for 67.1 per cent (R968.7 million). </a:t>
            </a:r>
          </a:p>
          <a:p>
            <a:pPr marL="457200" indent="-457200" algn="just" eaLnBrk="1" hangingPunct="1">
              <a:lnSpc>
                <a:spcPct val="150000"/>
              </a:lnSpc>
              <a:spcBef>
                <a:spcPct val="0"/>
              </a:spcBef>
              <a:buFont typeface="+mj-lt"/>
              <a:buAutoNum type="arabicPeriod"/>
              <a:defRPr/>
            </a:pPr>
            <a:r>
              <a:rPr lang="en-GB" sz="1600" dirty="0"/>
              <a:t>The Department was able to identify and reprioritise over R100 million in the previous MTEF period from its limited allocation for the implementation of Section 23 of the IPID Act as directed by Court.  </a:t>
            </a:r>
          </a:p>
          <a:p>
            <a:pPr marL="457200" indent="-457200" algn="just" eaLnBrk="1" hangingPunct="1">
              <a:lnSpc>
                <a:spcPct val="150000"/>
              </a:lnSpc>
              <a:spcBef>
                <a:spcPct val="0"/>
              </a:spcBef>
              <a:buFont typeface="+mj-lt"/>
              <a:buAutoNum type="arabicPeriod"/>
              <a:defRPr/>
            </a:pPr>
            <a:r>
              <a:rPr lang="en-GB" sz="1600" dirty="0"/>
              <a:t>Investigations of 4 121 cases was completed in the 2021/2022 financial year, with 53% (2116) being backlog cases.</a:t>
            </a:r>
          </a:p>
        </p:txBody>
      </p:sp>
      <p:sp>
        <p:nvSpPr>
          <p:cNvPr id="13316" name="Slide Number Placeholder 2">
            <a:extLst>
              <a:ext uri="{FF2B5EF4-FFF2-40B4-BE49-F238E27FC236}">
                <a16:creationId xmlns:a16="http://schemas.microsoft.com/office/drawing/2014/main" id="{DF976777-7B44-2327-6F41-7377AF7E0F2B}"/>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CDB3CF17-1AB4-45E2-A67F-8BAC38CDCC4F}" type="slidenum">
              <a:rPr lang="en-US" altLang="en-US" sz="1600">
                <a:solidFill>
                  <a:srgbClr val="000000"/>
                </a:solidFill>
              </a:rPr>
              <a:pPr algn="l">
                <a:spcBef>
                  <a:spcPct val="0"/>
                </a:spcBef>
              </a:pPr>
              <a:t>4</a:t>
            </a:fld>
            <a:endParaRPr lang="en-US" altLang="en-US" sz="1600">
              <a:solidFill>
                <a:srgbClr val="000000"/>
              </a:solidFill>
            </a:endParaRPr>
          </a:p>
        </p:txBody>
      </p:sp>
      <p:pic>
        <p:nvPicPr>
          <p:cNvPr id="13317" name="Picture 6">
            <a:extLst>
              <a:ext uri="{FF2B5EF4-FFF2-40B4-BE49-F238E27FC236}">
                <a16:creationId xmlns:a16="http://schemas.microsoft.com/office/drawing/2014/main" id="{F133F506-764A-30C4-0BDD-41ED16545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1773D5CF-45EB-625E-EBD3-E8852179CB8D}"/>
              </a:ext>
            </a:extLst>
          </p:cNvPr>
          <p:cNvSpPr>
            <a:spLocks noGrp="1"/>
          </p:cNvSpPr>
          <p:nvPr>
            <p:ph type="body" sz="quarter" idx="13"/>
          </p:nvPr>
        </p:nvSpPr>
        <p:spPr>
          <a:xfrm>
            <a:off x="327025" y="87313"/>
            <a:ext cx="8077200" cy="527050"/>
          </a:xfrm>
          <a:solidFill>
            <a:schemeClr val="accent6">
              <a:lumMod val="75000"/>
            </a:schemeClr>
          </a:solidFill>
        </p:spPr>
        <p:txBody>
          <a:bodyPr>
            <a:normAutofit/>
          </a:bodyPr>
          <a:lstStyle/>
          <a:p>
            <a:pPr marL="0" indent="0" eaLnBrk="1" fontAlgn="auto" hangingPunct="1">
              <a:spcAft>
                <a:spcPts val="0"/>
              </a:spcAft>
              <a:defRPr/>
            </a:pPr>
            <a:r>
              <a:rPr lang="en-US" sz="2000" dirty="0"/>
              <a:t>1. EXECUTIVE DIRECTOR’S OVERVIEW (cont..)</a:t>
            </a:r>
          </a:p>
          <a:p>
            <a:pPr marL="0" indent="0" eaLnBrk="1" fontAlgn="auto" hangingPunct="1">
              <a:spcAft>
                <a:spcPts val="0"/>
              </a:spcAft>
              <a:defRPr/>
            </a:pPr>
            <a:endParaRPr lang="en-US" sz="2000" dirty="0"/>
          </a:p>
        </p:txBody>
      </p:sp>
      <p:sp>
        <p:nvSpPr>
          <p:cNvPr id="12292" name="TextBox 6">
            <a:extLst>
              <a:ext uri="{FF2B5EF4-FFF2-40B4-BE49-F238E27FC236}">
                <a16:creationId xmlns:a16="http://schemas.microsoft.com/office/drawing/2014/main" id="{61F9C4F9-76B7-3288-BE2A-32CC23D83403}"/>
              </a:ext>
            </a:extLst>
          </p:cNvPr>
          <p:cNvSpPr txBox="1">
            <a:spLocks noChangeArrowheads="1"/>
          </p:cNvSpPr>
          <p:nvPr/>
        </p:nvSpPr>
        <p:spPr bwMode="auto">
          <a:xfrm>
            <a:off x="234950" y="614363"/>
            <a:ext cx="8259763" cy="5594350"/>
          </a:xfrm>
          <a:prstGeom prst="rect">
            <a:avLst/>
          </a:prstGeom>
          <a:noFill/>
          <a:ln>
            <a:noFill/>
          </a:ln>
        </p:spPr>
        <p:txBody>
          <a:bodyPr>
            <a:spAutoFit/>
          </a:bodyPr>
          <a:lstStyle>
            <a:lvl1pPr>
              <a:spcBef>
                <a:spcPct val="20000"/>
              </a:spcBef>
              <a:defRPr sz="1100">
                <a:solidFill>
                  <a:schemeClr val="tx1"/>
                </a:solidFill>
                <a:latin typeface="Calibri" panose="020F0502020204030204" pitchFamily="34" charset="0"/>
              </a:defRPr>
            </a:lvl1pPr>
            <a:lvl2pPr marL="857250" indent="-45720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just" eaLnBrk="1" hangingPunct="1">
              <a:lnSpc>
                <a:spcPct val="150000"/>
              </a:lnSpc>
              <a:spcBef>
                <a:spcPct val="0"/>
              </a:spcBef>
            </a:pPr>
            <a:r>
              <a:rPr lang="en-GB" altLang="en-US" sz="1600" b="1">
                <a:ea typeface="Calibri" panose="020F0502020204030204" pitchFamily="34" charset="0"/>
                <a:cs typeface="Times New Roman" panose="02020603050405020304" pitchFamily="18" charset="0"/>
              </a:rPr>
              <a:t>Key Priorities for the 2022/23 financial year</a:t>
            </a:r>
          </a:p>
          <a:p>
            <a:pPr algn="just" eaLnBrk="1" hangingPunct="1">
              <a:spcBef>
                <a:spcPct val="0"/>
              </a:spcBef>
            </a:pPr>
            <a:endParaRPr lang="en-GB" altLang="en-US" sz="1600" b="1">
              <a:ea typeface="Calibri" panose="020F0502020204030204" pitchFamily="34" charset="0"/>
              <a:cs typeface="Times New Roman" panose="02020603050405020304" pitchFamily="18" charset="0"/>
            </a:endParaRPr>
          </a:p>
          <a:p>
            <a:pPr algn="just" eaLnBrk="1" hangingPunct="1">
              <a:lnSpc>
                <a:spcPct val="150000"/>
              </a:lnSpc>
              <a:spcBef>
                <a:spcPct val="0"/>
              </a:spcBef>
              <a:buFont typeface="Calibri" panose="020F0502020204030204" pitchFamily="34" charset="0"/>
              <a:buAutoNum type="arabicPeriod"/>
            </a:pPr>
            <a:r>
              <a:rPr lang="en-GB" altLang="en-US" sz="1600">
                <a:ea typeface="Calibri" panose="020F0502020204030204" pitchFamily="34" charset="0"/>
                <a:cs typeface="Times New Roman" panose="02020603050405020304" pitchFamily="18" charset="0"/>
              </a:rPr>
              <a:t>Amendment of IPID Act still in progress driven by the Civilian Secretariat for Police Service.</a:t>
            </a:r>
          </a:p>
          <a:p>
            <a:pPr algn="just" eaLnBrk="1" hangingPunct="1">
              <a:lnSpc>
                <a:spcPct val="150000"/>
              </a:lnSpc>
              <a:spcBef>
                <a:spcPct val="0"/>
              </a:spcBef>
              <a:buFont typeface="Calibri" panose="020F0502020204030204" pitchFamily="34" charset="0"/>
              <a:buAutoNum type="arabicPeriod"/>
            </a:pPr>
            <a:r>
              <a:rPr lang="en-US" altLang="en-US" sz="1600">
                <a:ea typeface="Calibri" panose="020F0502020204030204" pitchFamily="34" charset="0"/>
              </a:rPr>
              <a:t>Strengthen investigative capacity and improve the quality of investigations.</a:t>
            </a:r>
          </a:p>
          <a:p>
            <a:pPr algn="just" eaLnBrk="1" hangingPunct="1">
              <a:lnSpc>
                <a:spcPct val="150000"/>
              </a:lnSpc>
              <a:spcBef>
                <a:spcPct val="0"/>
              </a:spcBef>
              <a:buFont typeface="Calibri" panose="020F0502020204030204" pitchFamily="34" charset="0"/>
              <a:buAutoNum type="arabicPeriod"/>
            </a:pPr>
            <a:r>
              <a:rPr lang="en-GB" altLang="en-US" sz="1600">
                <a:ea typeface="Calibri" panose="020F0502020204030204" pitchFamily="34" charset="0"/>
                <a:cs typeface="Times New Roman" panose="02020603050405020304" pitchFamily="18" charset="0"/>
              </a:rPr>
              <a:t>Implementation of IPID Protection Policy to mitigate possible threats against investigators.</a:t>
            </a:r>
          </a:p>
          <a:p>
            <a:pPr algn="just" eaLnBrk="1" hangingPunct="1">
              <a:lnSpc>
                <a:spcPct val="150000"/>
              </a:lnSpc>
              <a:spcBef>
                <a:spcPct val="0"/>
              </a:spcBef>
              <a:buFont typeface="Calibri" panose="020F0502020204030204" pitchFamily="34" charset="0"/>
              <a:buAutoNum type="arabicPeriod"/>
            </a:pPr>
            <a:r>
              <a:rPr lang="en-GB" altLang="en-US" sz="1600">
                <a:ea typeface="Calibri" panose="020F0502020204030204" pitchFamily="34" charset="0"/>
                <a:cs typeface="Times New Roman" panose="02020603050405020304" pitchFamily="18" charset="0"/>
              </a:rPr>
              <a:t>Development of framework for case screening and prioritisation of cases.</a:t>
            </a:r>
          </a:p>
          <a:p>
            <a:pPr algn="just" eaLnBrk="1" hangingPunct="1">
              <a:lnSpc>
                <a:spcPct val="150000"/>
              </a:lnSpc>
              <a:spcBef>
                <a:spcPct val="0"/>
              </a:spcBef>
              <a:buFont typeface="Calibri" panose="020F0502020204030204" pitchFamily="34" charset="0"/>
              <a:buAutoNum type="arabicPeriod"/>
            </a:pPr>
            <a:r>
              <a:rPr lang="en-GB" altLang="en-US" sz="1600">
                <a:ea typeface="Calibri" panose="020F0502020204030204" pitchFamily="34" charset="0"/>
                <a:cs typeface="Times New Roman" panose="02020603050405020304" pitchFamily="18" charset="0"/>
              </a:rPr>
              <a:t>Finalise the development and signing of MoU </a:t>
            </a:r>
            <a:r>
              <a:rPr lang="en-GB" altLang="en-US" sz="1600">
                <a:cs typeface="Calibri" panose="020F0502020204030204" pitchFamily="34" charset="0"/>
              </a:rPr>
              <a:t>with the Military Ombuds and the Department of Justice and Constitutional Development.</a:t>
            </a:r>
          </a:p>
          <a:p>
            <a:pPr algn="just" eaLnBrk="1" hangingPunct="1">
              <a:lnSpc>
                <a:spcPct val="150000"/>
              </a:lnSpc>
              <a:spcBef>
                <a:spcPct val="0"/>
              </a:spcBef>
              <a:buFont typeface="Calibri" panose="020F0502020204030204" pitchFamily="34" charset="0"/>
              <a:buAutoNum type="arabicPeriod"/>
            </a:pPr>
            <a:r>
              <a:rPr lang="en-GB" altLang="en-US" sz="1600">
                <a:cs typeface="Calibri" panose="020F0502020204030204" pitchFamily="34" charset="0"/>
              </a:rPr>
              <a:t>Continuous reprioritisation of personnel for optimal utilisation of limited resources.</a:t>
            </a:r>
            <a:endParaRPr lang="en-US" altLang="en-US" sz="1600"/>
          </a:p>
          <a:p>
            <a:pPr algn="just" eaLnBrk="1" hangingPunct="1">
              <a:lnSpc>
                <a:spcPct val="150000"/>
              </a:lnSpc>
              <a:spcBef>
                <a:spcPct val="0"/>
              </a:spcBef>
              <a:buFont typeface="Calibri" panose="020F0502020204030204" pitchFamily="34" charset="0"/>
              <a:buAutoNum type="arabicPeriod"/>
            </a:pPr>
            <a:r>
              <a:rPr lang="en-GB" altLang="en-US" sz="1600">
                <a:cs typeface="Calibri" panose="020F0502020204030204" pitchFamily="34" charset="0"/>
              </a:rPr>
              <a:t>Appointment of contract workers to assist the department with contingency liability.</a:t>
            </a:r>
          </a:p>
          <a:p>
            <a:pPr algn="just" eaLnBrk="1" hangingPunct="1">
              <a:lnSpc>
                <a:spcPct val="150000"/>
              </a:lnSpc>
              <a:spcBef>
                <a:spcPct val="0"/>
              </a:spcBef>
              <a:buFont typeface="Calibri" panose="020F0502020204030204" pitchFamily="34" charset="0"/>
              <a:buAutoNum type="arabicPeriod"/>
            </a:pPr>
            <a:r>
              <a:rPr lang="en-GB" altLang="en-US" sz="1600">
                <a:cs typeface="Calibri" panose="020F0502020204030204" pitchFamily="34" charset="0"/>
              </a:rPr>
              <a:t>Source a new Case Management System.</a:t>
            </a:r>
          </a:p>
          <a:p>
            <a:pPr algn="just" eaLnBrk="1" hangingPunct="1">
              <a:lnSpc>
                <a:spcPct val="150000"/>
              </a:lnSpc>
              <a:spcBef>
                <a:spcPct val="0"/>
              </a:spcBef>
              <a:buFont typeface="Calibri" panose="020F0502020204030204" pitchFamily="34" charset="0"/>
              <a:buAutoNum type="arabicPeriod"/>
            </a:pPr>
            <a:r>
              <a:rPr lang="en-GB" altLang="en-US" sz="1600">
                <a:cs typeface="Calibri" panose="020F0502020204030204" pitchFamily="34" charset="0"/>
              </a:rPr>
              <a:t>Finalisation of key ICT projects:</a:t>
            </a:r>
          </a:p>
          <a:p>
            <a:pPr lvl="1" algn="just" eaLnBrk="1" hangingPunct="1">
              <a:lnSpc>
                <a:spcPct val="150000"/>
              </a:lnSpc>
              <a:spcBef>
                <a:spcPct val="0"/>
              </a:spcBef>
              <a:buFont typeface="Calibri" panose="020F0502020204030204" pitchFamily="34" charset="0"/>
              <a:buAutoNum type="alphaLcParenR"/>
            </a:pPr>
            <a:r>
              <a:rPr lang="en-GB" altLang="en-US" sz="1600">
                <a:cs typeface="Calibri" panose="020F0502020204030204" pitchFamily="34" charset="0"/>
              </a:rPr>
              <a:t>Network upgrades for SITA data line; </a:t>
            </a:r>
          </a:p>
          <a:p>
            <a:pPr lvl="1" algn="just" eaLnBrk="1" hangingPunct="1">
              <a:lnSpc>
                <a:spcPct val="150000"/>
              </a:lnSpc>
              <a:spcBef>
                <a:spcPct val="0"/>
              </a:spcBef>
              <a:buFont typeface="Calibri" panose="020F0502020204030204" pitchFamily="34" charset="0"/>
              <a:buAutoNum type="alphaLcParenR"/>
            </a:pPr>
            <a:r>
              <a:rPr lang="en-GB" altLang="en-US" sz="1600">
                <a:cs typeface="Calibri" panose="020F0502020204030204" pitchFamily="34" charset="0"/>
              </a:rPr>
              <a:t>Network upgrade for Telkom links; and</a:t>
            </a:r>
          </a:p>
          <a:p>
            <a:pPr lvl="1" algn="just" eaLnBrk="1" hangingPunct="1">
              <a:lnSpc>
                <a:spcPct val="150000"/>
              </a:lnSpc>
              <a:spcBef>
                <a:spcPct val="0"/>
              </a:spcBef>
              <a:buFont typeface="Calibri" panose="020F0502020204030204" pitchFamily="34" charset="0"/>
              <a:buAutoNum type="alphaLcParenR"/>
            </a:pPr>
            <a:r>
              <a:rPr lang="en-GB" altLang="en-US" sz="1600">
                <a:cs typeface="Calibri" panose="020F0502020204030204" pitchFamily="34" charset="0"/>
              </a:rPr>
              <a:t>Computer upgrades; 193 computers were procured in 2021/2022 financial year</a:t>
            </a:r>
          </a:p>
        </p:txBody>
      </p:sp>
      <p:sp>
        <p:nvSpPr>
          <p:cNvPr id="15364" name="Slide Number Placeholder 2">
            <a:extLst>
              <a:ext uri="{FF2B5EF4-FFF2-40B4-BE49-F238E27FC236}">
                <a16:creationId xmlns:a16="http://schemas.microsoft.com/office/drawing/2014/main" id="{A208259E-EB3F-7C63-7E16-FE0626511D7F}"/>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54FCB20E-7601-421E-A69D-784435DA2195}" type="slidenum">
              <a:rPr lang="en-US" altLang="en-US" sz="1600">
                <a:solidFill>
                  <a:srgbClr val="000000"/>
                </a:solidFill>
              </a:rPr>
              <a:pPr algn="l">
                <a:spcBef>
                  <a:spcPct val="0"/>
                </a:spcBef>
              </a:pPr>
              <a:t>5</a:t>
            </a:fld>
            <a:endParaRPr lang="en-US" altLang="en-US" sz="1600">
              <a:solidFill>
                <a:srgbClr val="000000"/>
              </a:solidFill>
            </a:endParaRPr>
          </a:p>
        </p:txBody>
      </p:sp>
      <p:pic>
        <p:nvPicPr>
          <p:cNvPr id="15365" name="Picture 6">
            <a:extLst>
              <a:ext uri="{FF2B5EF4-FFF2-40B4-BE49-F238E27FC236}">
                <a16:creationId xmlns:a16="http://schemas.microsoft.com/office/drawing/2014/main" id="{BAFCD952-64C2-8926-AD12-797080CCA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459FD2ED-DA00-8130-8FF6-0CE79A813EAA}"/>
              </a:ext>
            </a:extLst>
          </p:cNvPr>
          <p:cNvSpPr>
            <a:spLocks noGrp="1"/>
          </p:cNvSpPr>
          <p:nvPr>
            <p:ph type="body" sz="quarter" idx="13"/>
          </p:nvPr>
        </p:nvSpPr>
        <p:spPr>
          <a:xfrm>
            <a:off x="327025" y="87313"/>
            <a:ext cx="8077200" cy="527050"/>
          </a:xfrm>
          <a:solidFill>
            <a:schemeClr val="accent6">
              <a:lumMod val="75000"/>
            </a:schemeClr>
          </a:solidFill>
        </p:spPr>
        <p:txBody>
          <a:bodyPr>
            <a:normAutofit/>
          </a:bodyPr>
          <a:lstStyle/>
          <a:p>
            <a:pPr marL="0" indent="0" eaLnBrk="1" fontAlgn="auto" hangingPunct="1">
              <a:spcAft>
                <a:spcPts val="0"/>
              </a:spcAft>
              <a:defRPr/>
            </a:pPr>
            <a:r>
              <a:rPr lang="en-US" sz="2000" dirty="0"/>
              <a:t>1. EXECUTIVE DIRECTOR’S OVERVIEW (cont..)</a:t>
            </a:r>
          </a:p>
          <a:p>
            <a:pPr marL="0" indent="0" eaLnBrk="1" fontAlgn="auto" hangingPunct="1">
              <a:spcAft>
                <a:spcPts val="0"/>
              </a:spcAft>
              <a:defRPr/>
            </a:pPr>
            <a:endParaRPr lang="en-US" sz="2000" dirty="0"/>
          </a:p>
        </p:txBody>
      </p:sp>
      <p:sp>
        <p:nvSpPr>
          <p:cNvPr id="17411" name="TextBox 6">
            <a:extLst>
              <a:ext uri="{FF2B5EF4-FFF2-40B4-BE49-F238E27FC236}">
                <a16:creationId xmlns:a16="http://schemas.microsoft.com/office/drawing/2014/main" id="{BB0550EF-4EB9-581D-609B-DC88DE9CDE1E}"/>
              </a:ext>
            </a:extLst>
          </p:cNvPr>
          <p:cNvSpPr txBox="1">
            <a:spLocks noChangeArrowheads="1"/>
          </p:cNvSpPr>
          <p:nvPr/>
        </p:nvSpPr>
        <p:spPr bwMode="auto">
          <a:xfrm>
            <a:off x="234950" y="717550"/>
            <a:ext cx="8259763"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just" eaLnBrk="1" hangingPunct="1">
              <a:lnSpc>
                <a:spcPct val="150000"/>
              </a:lnSpc>
              <a:spcBef>
                <a:spcPct val="0"/>
              </a:spcBef>
              <a:buFont typeface="Calibri" panose="020F0502020204030204" pitchFamily="34" charset="0"/>
              <a:buAutoNum type="arabicPeriod" startAt="9"/>
            </a:pPr>
            <a:r>
              <a:rPr lang="en-GB" altLang="en-US" sz="1600">
                <a:ea typeface="Calibri" panose="020F0502020204030204" pitchFamily="34" charset="0"/>
                <a:cs typeface="Times New Roman" panose="02020603050405020304" pitchFamily="18" charset="0"/>
              </a:rPr>
              <a:t>Empowerment of youth through learnership and internship programmes.</a:t>
            </a:r>
          </a:p>
          <a:p>
            <a:pPr algn="just" eaLnBrk="1" hangingPunct="1">
              <a:lnSpc>
                <a:spcPct val="150000"/>
              </a:lnSpc>
              <a:spcBef>
                <a:spcPct val="0"/>
              </a:spcBef>
              <a:buFont typeface="Calibri" panose="020F0502020204030204" pitchFamily="34" charset="0"/>
              <a:buAutoNum type="arabicPeriod" startAt="9"/>
            </a:pPr>
            <a:r>
              <a:rPr lang="en-GB" altLang="en-US" sz="1600">
                <a:ea typeface="Calibri" panose="020F0502020204030204" pitchFamily="34" charset="0"/>
                <a:cs typeface="Times New Roman" panose="02020603050405020304" pitchFamily="18" charset="0"/>
              </a:rPr>
              <a:t>Empowerment of women though procurement of goods and services from women owned enterprises.</a:t>
            </a:r>
          </a:p>
          <a:p>
            <a:pPr algn="just" eaLnBrk="1" hangingPunct="1">
              <a:lnSpc>
                <a:spcPct val="150000"/>
              </a:lnSpc>
              <a:spcBef>
                <a:spcPct val="0"/>
              </a:spcBef>
              <a:buFont typeface="Calibri" panose="020F0502020204030204" pitchFamily="34" charset="0"/>
              <a:buAutoNum type="arabicPeriod" startAt="9"/>
            </a:pPr>
            <a:r>
              <a:rPr lang="en-GB" altLang="en-US" sz="1600">
                <a:ea typeface="Calibri" panose="020F0502020204030204" pitchFamily="34" charset="0"/>
                <a:cs typeface="Times New Roman" panose="02020603050405020304" pitchFamily="18" charset="0"/>
              </a:rPr>
              <a:t>Increase representation of persons living with disability in the department.</a:t>
            </a:r>
          </a:p>
          <a:p>
            <a:pPr algn="just" eaLnBrk="1" hangingPunct="1">
              <a:lnSpc>
                <a:spcPct val="150000"/>
              </a:lnSpc>
              <a:spcBef>
                <a:spcPct val="0"/>
              </a:spcBef>
              <a:buFont typeface="Calibri" panose="020F0502020204030204" pitchFamily="34" charset="0"/>
              <a:buAutoNum type="arabicPeriod" startAt="9"/>
            </a:pPr>
            <a:r>
              <a:rPr lang="en-GB" altLang="en-US" sz="1600">
                <a:ea typeface="Calibri" panose="020F0502020204030204" pitchFamily="34" charset="0"/>
                <a:cs typeface="Times New Roman" panose="02020603050405020304" pitchFamily="18" charset="0"/>
              </a:rPr>
              <a:t>Continue to strengthen internal control systems to ensure compliance with applicable legislation.</a:t>
            </a:r>
          </a:p>
          <a:p>
            <a:pPr algn="just" eaLnBrk="1" hangingPunct="1">
              <a:lnSpc>
                <a:spcPct val="150000"/>
              </a:lnSpc>
              <a:spcBef>
                <a:spcPct val="0"/>
              </a:spcBef>
              <a:buFont typeface="Calibri" panose="020F0502020204030204" pitchFamily="34" charset="0"/>
              <a:buAutoNum type="arabicPeriod" startAt="9"/>
            </a:pPr>
            <a:endParaRPr lang="en-GB" altLang="en-US" sz="1600">
              <a:ea typeface="Calibri" panose="020F0502020204030204" pitchFamily="34" charset="0"/>
              <a:cs typeface="Times New Roman" panose="02020603050405020304" pitchFamily="18" charset="0"/>
            </a:endParaRPr>
          </a:p>
        </p:txBody>
      </p:sp>
      <p:sp>
        <p:nvSpPr>
          <p:cNvPr id="17412" name="Slide Number Placeholder 2">
            <a:extLst>
              <a:ext uri="{FF2B5EF4-FFF2-40B4-BE49-F238E27FC236}">
                <a16:creationId xmlns:a16="http://schemas.microsoft.com/office/drawing/2014/main" id="{AE01596F-C5EB-89FE-CC17-9658F799806A}"/>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B428CC5B-1F05-4DB3-8F16-AE95A5022BC4}" type="slidenum">
              <a:rPr lang="en-US" altLang="en-US" sz="1600">
                <a:solidFill>
                  <a:srgbClr val="000000"/>
                </a:solidFill>
              </a:rPr>
              <a:pPr algn="l">
                <a:spcBef>
                  <a:spcPct val="0"/>
                </a:spcBef>
              </a:pPr>
              <a:t>6</a:t>
            </a:fld>
            <a:endParaRPr lang="en-US" altLang="en-US" sz="1600">
              <a:solidFill>
                <a:srgbClr val="000000"/>
              </a:solidFill>
            </a:endParaRPr>
          </a:p>
        </p:txBody>
      </p:sp>
      <p:pic>
        <p:nvPicPr>
          <p:cNvPr id="17413" name="Picture 6">
            <a:extLst>
              <a:ext uri="{FF2B5EF4-FFF2-40B4-BE49-F238E27FC236}">
                <a16:creationId xmlns:a16="http://schemas.microsoft.com/office/drawing/2014/main" id="{43F131CA-8151-361C-B4BC-4B205F7BB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2FE1D9E9-532A-6122-C7A9-E6C13BF08CC9}"/>
              </a:ext>
            </a:extLst>
          </p:cNvPr>
          <p:cNvSpPr>
            <a:spLocks noGrp="1"/>
          </p:cNvSpPr>
          <p:nvPr>
            <p:ph type="body" sz="quarter" idx="13"/>
          </p:nvPr>
        </p:nvSpPr>
        <p:spPr>
          <a:xfrm>
            <a:off x="269875" y="1487488"/>
            <a:ext cx="8077200" cy="3789362"/>
          </a:xfrm>
          <a:solidFill>
            <a:schemeClr val="accent4"/>
          </a:solidFill>
        </p:spPr>
        <p:txBody>
          <a:bodyPr anchor="ctr">
            <a:noAutofit/>
          </a:bodyPr>
          <a:lstStyle/>
          <a:p>
            <a:pPr marL="0" indent="0" algn="ctr" eaLnBrk="1" fontAlgn="auto" hangingPunct="1">
              <a:spcBef>
                <a:spcPts val="0"/>
              </a:spcBef>
              <a:spcAft>
                <a:spcPts val="0"/>
              </a:spcAft>
              <a:defRPr/>
            </a:pPr>
            <a:r>
              <a:rPr lang="en-US" sz="4000" kern="1200" dirty="0"/>
              <a:t>2. IPID 2022 MTEF BUDGET</a:t>
            </a:r>
          </a:p>
        </p:txBody>
      </p:sp>
      <p:sp>
        <p:nvSpPr>
          <p:cNvPr id="19459" name="Slide Number Placeholder 2">
            <a:extLst>
              <a:ext uri="{FF2B5EF4-FFF2-40B4-BE49-F238E27FC236}">
                <a16:creationId xmlns:a16="http://schemas.microsoft.com/office/drawing/2014/main" id="{45CA1E47-4F75-F959-95AD-FCF4FD80F5EC}"/>
              </a:ext>
            </a:extLst>
          </p:cNvPr>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1998B71A-954E-41EC-8BF7-5F11EFB19563}" type="slidenum">
              <a:rPr lang="en-US" altLang="en-US" sz="1600"/>
              <a:pPr algn="l">
                <a:spcBef>
                  <a:spcPct val="0"/>
                </a:spcBef>
              </a:pPr>
              <a:t>7</a:t>
            </a:fld>
            <a:endParaRPr lang="en-US" altLang="en-US" sz="1600"/>
          </a:p>
        </p:txBody>
      </p:sp>
      <p:sp>
        <p:nvSpPr>
          <p:cNvPr id="5" name="Slide Number Placeholder 30">
            <a:extLst>
              <a:ext uri="{FF2B5EF4-FFF2-40B4-BE49-F238E27FC236}">
                <a16:creationId xmlns:a16="http://schemas.microsoft.com/office/drawing/2014/main" id="{AA704451-8490-3676-AFBF-F03CC20F640B}"/>
              </a:ext>
            </a:extLst>
          </p:cNvPr>
          <p:cNvSpPr txBox="1">
            <a:spLocks/>
          </p:cNvSpPr>
          <p:nvPr/>
        </p:nvSpPr>
        <p:spPr>
          <a:xfrm>
            <a:off x="7620000" y="6096000"/>
            <a:ext cx="990600" cy="762000"/>
          </a:xfrm>
          <a:prstGeom prst="rect">
            <a:avLst/>
          </a:prstGeom>
          <a:solidFill>
            <a:schemeClr val="bg1"/>
          </a:solidFill>
        </p:spPr>
        <p:txBody>
          <a:bodyPr anchor="ctr"/>
          <a:lstStyle/>
          <a:p>
            <a:pPr algn="r" eaLnBrk="1" fontAlgn="auto" hangingPunct="1">
              <a:spcBef>
                <a:spcPts val="0"/>
              </a:spcBef>
              <a:spcAft>
                <a:spcPts val="0"/>
              </a:spcAft>
              <a:defRPr/>
            </a:pP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pic>
        <p:nvPicPr>
          <p:cNvPr id="19461" name="Picture 5">
            <a:extLst>
              <a:ext uri="{FF2B5EF4-FFF2-40B4-BE49-F238E27FC236}">
                <a16:creationId xmlns:a16="http://schemas.microsoft.com/office/drawing/2014/main" id="{198ECA6C-A03A-3578-32B8-04768E97F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6164263"/>
            <a:ext cx="21971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17338F-A06C-A361-4EDA-BE5B2EE40894}"/>
              </a:ext>
            </a:extLst>
          </p:cNvPr>
          <p:cNvSpPr>
            <a:spLocks noGrp="1"/>
          </p:cNvSpPr>
          <p:nvPr>
            <p:ph type="body" sz="quarter" idx="13"/>
          </p:nvPr>
        </p:nvSpPr>
        <p:spPr>
          <a:xfrm>
            <a:off x="304800" y="66675"/>
            <a:ext cx="8083550" cy="679450"/>
          </a:xfrm>
        </p:spPr>
        <p:txBody>
          <a:bodyPr/>
          <a:lstStyle/>
          <a:p>
            <a:pPr marL="0" indent="0">
              <a:spcBef>
                <a:spcPts val="0"/>
              </a:spcBef>
              <a:spcAft>
                <a:spcPts val="1000"/>
              </a:spcAft>
              <a:defRPr/>
            </a:pPr>
            <a:r>
              <a:rPr lang="en-US" sz="2000" dirty="0">
                <a:ea typeface="PMingLiU"/>
                <a:cs typeface="Arial"/>
              </a:rPr>
              <a:t>2.1 2022 MTEF BUDGET ALLOCATION PER PROGRAMME &amp; ECONOMIC CLASSIFICATIONS </a:t>
            </a:r>
          </a:p>
        </p:txBody>
      </p:sp>
      <p:sp>
        <p:nvSpPr>
          <p:cNvPr id="20483" name="Slide Number Placeholder 3">
            <a:extLst>
              <a:ext uri="{FF2B5EF4-FFF2-40B4-BE49-F238E27FC236}">
                <a16:creationId xmlns:a16="http://schemas.microsoft.com/office/drawing/2014/main" id="{291A523B-406D-9221-D642-37E33821A09D}"/>
              </a:ext>
            </a:extLst>
          </p:cNvPr>
          <p:cNvSpPr>
            <a:spLocks noGrp="1"/>
          </p:cNvSpPr>
          <p:nvPr>
            <p:ph type="sldNum" sz="quarter" idx="15"/>
          </p:nvPr>
        </p:nvSpPr>
        <p:spPr bwMode="auto">
          <a:xfrm>
            <a:off x="6503988" y="6394450"/>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DBD62147-DC25-445E-B720-99FCD9512347}" type="slidenum">
              <a:rPr lang="en-US" altLang="en-US" sz="1600">
                <a:solidFill>
                  <a:srgbClr val="000000"/>
                </a:solidFill>
              </a:rPr>
              <a:pPr algn="l">
                <a:spcBef>
                  <a:spcPct val="0"/>
                </a:spcBef>
              </a:pPr>
              <a:t>8</a:t>
            </a:fld>
            <a:endParaRPr lang="en-US" altLang="en-US" sz="1600">
              <a:solidFill>
                <a:srgbClr val="000000"/>
              </a:solidFill>
            </a:endParaRPr>
          </a:p>
        </p:txBody>
      </p:sp>
      <p:sp>
        <p:nvSpPr>
          <p:cNvPr id="20484" name="Rectangle 7">
            <a:extLst>
              <a:ext uri="{FF2B5EF4-FFF2-40B4-BE49-F238E27FC236}">
                <a16:creationId xmlns:a16="http://schemas.microsoft.com/office/drawing/2014/main" id="{1A75CE71-5A85-1664-E2C3-EBB07C8AFB9A}"/>
              </a:ext>
            </a:extLst>
          </p:cNvPr>
          <p:cNvSpPr>
            <a:spLocks noChangeArrowheads="1"/>
          </p:cNvSpPr>
          <p:nvPr/>
        </p:nvSpPr>
        <p:spPr bwMode="auto">
          <a:xfrm>
            <a:off x="304800" y="1033463"/>
            <a:ext cx="808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p:txBody>
      </p:sp>
      <p:pic>
        <p:nvPicPr>
          <p:cNvPr id="20485" name="Picture 5">
            <a:extLst>
              <a:ext uri="{FF2B5EF4-FFF2-40B4-BE49-F238E27FC236}">
                <a16:creationId xmlns:a16="http://schemas.microsoft.com/office/drawing/2014/main" id="{238C3C49-F7B4-A429-BFFB-89588D727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6164263"/>
            <a:ext cx="23225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44446358-9823-C7FE-9817-D24155C8CCE2}"/>
              </a:ext>
            </a:extLst>
          </p:cNvPr>
          <p:cNvGraphicFramePr>
            <a:graphicFrameLocks noGrp="1"/>
          </p:cNvGraphicFramePr>
          <p:nvPr/>
        </p:nvGraphicFramePr>
        <p:xfrm>
          <a:off x="312738" y="1101725"/>
          <a:ext cx="8104187" cy="3851275"/>
        </p:xfrm>
        <a:graphic>
          <a:graphicData uri="http://schemas.openxmlformats.org/drawingml/2006/table">
            <a:tbl>
              <a:tblPr/>
              <a:tblGrid>
                <a:gridCol w="3037300">
                  <a:extLst>
                    <a:ext uri="{9D8B030D-6E8A-4147-A177-3AD203B41FA5}">
                      <a16:colId xmlns:a16="http://schemas.microsoft.com/office/drawing/2014/main" val="20000"/>
                    </a:ext>
                  </a:extLst>
                </a:gridCol>
                <a:gridCol w="1617983">
                  <a:extLst>
                    <a:ext uri="{9D8B030D-6E8A-4147-A177-3AD203B41FA5}">
                      <a16:colId xmlns:a16="http://schemas.microsoft.com/office/drawing/2014/main" val="20001"/>
                    </a:ext>
                  </a:extLst>
                </a:gridCol>
                <a:gridCol w="1617983">
                  <a:extLst>
                    <a:ext uri="{9D8B030D-6E8A-4147-A177-3AD203B41FA5}">
                      <a16:colId xmlns:a16="http://schemas.microsoft.com/office/drawing/2014/main" val="20002"/>
                    </a:ext>
                  </a:extLst>
                </a:gridCol>
                <a:gridCol w="1830922">
                  <a:extLst>
                    <a:ext uri="{9D8B030D-6E8A-4147-A177-3AD203B41FA5}">
                      <a16:colId xmlns:a16="http://schemas.microsoft.com/office/drawing/2014/main" val="20003"/>
                    </a:ext>
                  </a:extLst>
                </a:gridCol>
              </a:tblGrid>
              <a:tr h="559779">
                <a:tc>
                  <a:txBody>
                    <a:bodyPr/>
                    <a:lstStyle/>
                    <a:p>
                      <a:pPr algn="ctr" fontAlgn="ctr"/>
                      <a:r>
                        <a:rPr lang="en-US" sz="1400" b="1" i="0" u="none" strike="noStrike" dirty="0">
                          <a:solidFill>
                            <a:srgbClr val="000000"/>
                          </a:solidFill>
                          <a:effectLst/>
                          <a:latin typeface="Calibri" panose="020F0502020204030204" pitchFamily="34" charset="0"/>
                        </a:rPr>
                        <a:t>2022</a:t>
                      </a:r>
                      <a:r>
                        <a:rPr lang="en-US" sz="1400" b="1" i="0" u="none" strike="noStrike" baseline="0" dirty="0">
                          <a:solidFill>
                            <a:srgbClr val="000000"/>
                          </a:solidFill>
                          <a:effectLst/>
                          <a:latin typeface="Calibri" panose="020F0502020204030204" pitchFamily="34" charset="0"/>
                        </a:rPr>
                        <a:t> MTEF </a:t>
                      </a:r>
                      <a:endParaRPr lang="en-US" sz="1400" b="1" i="0" u="none" strike="noStrike" dirty="0">
                        <a:solidFill>
                          <a:srgbClr val="000000"/>
                        </a:solidFill>
                        <a:effectLst/>
                        <a:latin typeface="Calibri" panose="020F0502020204030204" pitchFamily="34" charset="0"/>
                      </a:endParaRPr>
                    </a:p>
                  </a:txBody>
                  <a:tcPr marL="9525" marR="9525" marT="95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dirty="0">
                          <a:solidFill>
                            <a:srgbClr val="000000"/>
                          </a:solidFill>
                          <a:effectLst/>
                          <a:latin typeface="Calibri" panose="020F0502020204030204" pitchFamily="34" charset="0"/>
                        </a:rPr>
                        <a:t>                     2022/23 </a:t>
                      </a:r>
                    </a:p>
                    <a:p>
                      <a:pPr algn="ctr" fontAlgn="b"/>
                      <a:r>
                        <a:rPr lang="en-US" sz="1400" b="1" i="0" u="none" strike="noStrike" dirty="0">
                          <a:solidFill>
                            <a:srgbClr val="000000"/>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dirty="0">
                          <a:solidFill>
                            <a:srgbClr val="000000"/>
                          </a:solidFill>
                          <a:effectLst/>
                          <a:latin typeface="Calibri" panose="020F0502020204030204" pitchFamily="34" charset="0"/>
                        </a:rPr>
                        <a:t> 2023/24</a:t>
                      </a:r>
                    </a:p>
                    <a:p>
                      <a:pPr algn="ctr" fontAlgn="b"/>
                      <a:r>
                        <a:rPr lang="en-US" sz="1400" b="1" i="0" u="none" strike="noStrike" dirty="0">
                          <a:solidFill>
                            <a:srgbClr val="000000"/>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dirty="0">
                          <a:solidFill>
                            <a:srgbClr val="000000"/>
                          </a:solidFill>
                          <a:effectLst/>
                          <a:latin typeface="Calibri" panose="020F0502020204030204" pitchFamily="34" charset="0"/>
                        </a:rPr>
                        <a:t> 2024/25</a:t>
                      </a:r>
                    </a:p>
                    <a:p>
                      <a:pPr algn="ctr" fontAlgn="b"/>
                      <a:r>
                        <a:rPr lang="en-US" sz="1400" b="1" i="0" u="none" strike="noStrike" dirty="0">
                          <a:solidFill>
                            <a:srgbClr val="000000"/>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0"/>
                  </a:ext>
                </a:extLst>
              </a:tr>
              <a:tr h="279889">
                <a:tc>
                  <a:txBody>
                    <a:bodyPr/>
                    <a:lstStyle/>
                    <a:p>
                      <a:pPr algn="l" fontAlgn="ctr"/>
                      <a:r>
                        <a:rPr lang="en-US" sz="1400" b="1" i="0" u="none" strike="noStrike" dirty="0">
                          <a:solidFill>
                            <a:srgbClr val="000000"/>
                          </a:solidFill>
                          <a:effectLst/>
                          <a:latin typeface="Calibri" panose="020F0502020204030204" pitchFamily="34" charset="0"/>
                        </a:rPr>
                        <a:t>PROGRAMMES</a:t>
                      </a:r>
                      <a:r>
                        <a:rPr lang="en-US" sz="1400" b="1" i="0" u="none" strike="noStrike" baseline="0" dirty="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 </a:t>
                      </a:r>
                    </a:p>
                  </a:txBody>
                  <a:tcPr marL="9525" marR="9525" marT="95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R`000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R`000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R`000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1"/>
                  </a:ext>
                </a:extLst>
              </a:tr>
              <a:tr h="235107">
                <a:tc>
                  <a:txBody>
                    <a:bodyPr/>
                    <a:lstStyle/>
                    <a:p>
                      <a:pPr algn="l" fontAlgn="b"/>
                      <a:r>
                        <a:rPr lang="en-US" sz="1200" b="0" i="0" u="none" strike="noStrike">
                          <a:solidFill>
                            <a:srgbClr val="000000"/>
                          </a:solidFill>
                          <a:effectLst/>
                          <a:latin typeface="Calibri" panose="020F0502020204030204" pitchFamily="34" charset="0"/>
                        </a:rPr>
                        <a:t> ADMINISTRATION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104,557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104,239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108,892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5107">
                <a:tc>
                  <a:txBody>
                    <a:bodyPr/>
                    <a:lstStyle/>
                    <a:p>
                      <a:pPr algn="l" fontAlgn="b"/>
                      <a:r>
                        <a:rPr lang="en-US" sz="1200" b="0" i="0" u="none" strike="noStrike">
                          <a:solidFill>
                            <a:srgbClr val="000000"/>
                          </a:solidFill>
                          <a:effectLst/>
                          <a:latin typeface="Calibri" panose="020F0502020204030204" pitchFamily="34" charset="0"/>
                        </a:rPr>
                        <a:t> INVESTIGATION &amp; INFO MANAGMT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231,675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232,313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242,772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5107">
                <a:tc>
                  <a:txBody>
                    <a:bodyPr/>
                    <a:lstStyle/>
                    <a:p>
                      <a:pPr algn="l" fontAlgn="b"/>
                      <a:r>
                        <a:rPr lang="en-US" sz="1200" b="0" i="0" u="none" strike="noStrike">
                          <a:solidFill>
                            <a:srgbClr val="000000"/>
                          </a:solidFill>
                          <a:effectLst/>
                          <a:latin typeface="Calibri" panose="020F0502020204030204" pitchFamily="34" charset="0"/>
                        </a:rPr>
                        <a:t> LEGAL&amp;INVESTI ADVISORY SERVS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7,046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7,350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7,677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107">
                <a:tc>
                  <a:txBody>
                    <a:bodyPr/>
                    <a:lstStyle/>
                    <a:p>
                      <a:pPr algn="l" fontAlgn="b"/>
                      <a:r>
                        <a:rPr lang="en-US" sz="1200" b="0" i="0" u="none" strike="noStrike">
                          <a:solidFill>
                            <a:srgbClr val="000000"/>
                          </a:solidFill>
                          <a:effectLst/>
                          <a:latin typeface="Calibri" panose="020F0502020204030204" pitchFamily="34" charset="0"/>
                        </a:rPr>
                        <a:t> COMPLINC MONIT &amp; STAKHLD MNG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13,949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14,087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14,723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889">
                <a:tc>
                  <a:txBody>
                    <a:bodyPr/>
                    <a:lstStyle/>
                    <a:p>
                      <a:pPr algn="l" fontAlgn="b"/>
                      <a:r>
                        <a:rPr lang="en-US" sz="1400" b="1" i="0" u="none" strike="noStrike">
                          <a:solidFill>
                            <a:srgbClr val="000000"/>
                          </a:solidFill>
                          <a:effectLst/>
                          <a:latin typeface="Calibri" panose="020F0502020204030204" pitchFamily="34" charset="0"/>
                        </a:rPr>
                        <a:t> Grand Total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357,227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357,989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374,064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279889">
                <a:tc>
                  <a:txBody>
                    <a:bodyPr/>
                    <a:lstStyle/>
                    <a:p>
                      <a:pPr algn="l" fontAlgn="b"/>
                      <a:r>
                        <a:rPr lang="en-US" sz="1400" b="1" i="0" u="none" strike="noStrike">
                          <a:solidFill>
                            <a:srgbClr val="000000"/>
                          </a:solidFill>
                          <a:effectLst/>
                          <a:latin typeface="Calibri" panose="020F0502020204030204" pitchFamily="34" charset="0"/>
                        </a:rPr>
                        <a:t> ECONOMIC CLASSIFICATION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1" i="0" u="none" strike="noStrike">
                          <a:solidFill>
                            <a:srgbClr val="000000"/>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7"/>
                  </a:ext>
                </a:extLst>
              </a:tr>
              <a:tr h="235107">
                <a:tc>
                  <a:txBody>
                    <a:bodyPr/>
                    <a:lstStyle/>
                    <a:p>
                      <a:pPr algn="l" fontAlgn="b"/>
                      <a:r>
                        <a:rPr lang="en-US" sz="1200" b="0" i="0" u="none" strike="noStrike">
                          <a:solidFill>
                            <a:srgbClr val="000000"/>
                          </a:solidFill>
                          <a:effectLst/>
                          <a:latin typeface="Calibri" panose="020F0502020204030204" pitchFamily="34" charset="0"/>
                        </a:rPr>
                        <a:t> COMPENSATION OF EMPLOYEES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239,530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239,613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250,376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5107">
                <a:tc>
                  <a:txBody>
                    <a:bodyPr/>
                    <a:lstStyle/>
                    <a:p>
                      <a:pPr algn="l" fontAlgn="b"/>
                      <a:r>
                        <a:rPr lang="en-US" sz="1200" b="0" i="0" u="none" strike="noStrike">
                          <a:solidFill>
                            <a:srgbClr val="000000"/>
                          </a:solidFill>
                          <a:effectLst/>
                          <a:latin typeface="Calibri" panose="020F0502020204030204" pitchFamily="34" charset="0"/>
                        </a:rPr>
                        <a:t> GOODS AND SERVICES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110,697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111,029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115,984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5107">
                <a:tc>
                  <a:txBody>
                    <a:bodyPr/>
                    <a:lstStyle/>
                    <a:p>
                      <a:pPr algn="l" fontAlgn="b"/>
                      <a:r>
                        <a:rPr lang="en-US" sz="1200" b="0" i="0" u="none" strike="noStrike" dirty="0">
                          <a:solidFill>
                            <a:srgbClr val="000000"/>
                          </a:solidFill>
                          <a:effectLst/>
                          <a:latin typeface="Calibri" panose="020F0502020204030204" pitchFamily="34" charset="0"/>
                        </a:rPr>
                        <a:t> TRANSFERS</a:t>
                      </a:r>
                      <a:r>
                        <a:rPr lang="en-US" sz="1200" b="0" i="0" u="none" strike="noStrike" baseline="0" dirty="0">
                          <a:solidFill>
                            <a:srgbClr val="000000"/>
                          </a:solidFill>
                          <a:effectLst/>
                          <a:latin typeface="Calibri" panose="020F0502020204030204" pitchFamily="34" charset="0"/>
                        </a:rPr>
                        <a:t> AND SUBSIDIES </a:t>
                      </a:r>
                      <a:endParaRPr lang="en-US" sz="12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826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831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867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5107">
                <a:tc>
                  <a:txBody>
                    <a:bodyPr/>
                    <a:lstStyle/>
                    <a:p>
                      <a:pPr algn="l" fontAlgn="b"/>
                      <a:r>
                        <a:rPr lang="en-US" sz="1200" b="0" i="0" u="none" strike="noStrike">
                          <a:solidFill>
                            <a:srgbClr val="000000"/>
                          </a:solidFill>
                          <a:effectLst/>
                          <a:latin typeface="Calibri" panose="020F0502020204030204" pitchFamily="34" charset="0"/>
                        </a:rPr>
                        <a:t> MACHINERY AND EQUIPMENT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6,174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6,516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6,837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9889">
                <a:tc>
                  <a:txBody>
                    <a:bodyPr/>
                    <a:lstStyle/>
                    <a:p>
                      <a:pPr algn="l" fontAlgn="b"/>
                      <a:r>
                        <a:rPr lang="en-US" sz="1400" b="1" i="0" u="none" strike="noStrike">
                          <a:solidFill>
                            <a:srgbClr val="000000"/>
                          </a:solidFill>
                          <a:effectLst/>
                          <a:latin typeface="Calibri" panose="020F0502020204030204" pitchFamily="34" charset="0"/>
                        </a:rPr>
                        <a:t> Grand Total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357,227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357,989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374,064 </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2"/>
                  </a:ext>
                </a:extLst>
              </a:tr>
              <a:tr h="291085">
                <a:tc>
                  <a:txBody>
                    <a:bodyPr/>
                    <a:lstStyle/>
                    <a:p>
                      <a:pPr algn="l" fontAlgn="b"/>
                      <a:r>
                        <a:rPr lang="en-US" sz="1400" b="1" i="0" u="none" strike="noStrike">
                          <a:solidFill>
                            <a:srgbClr val="000000"/>
                          </a:solidFill>
                          <a:effectLst/>
                          <a:latin typeface="Calibri" panose="020F0502020204030204" pitchFamily="34" charset="0"/>
                        </a:rPr>
                        <a:t> Budget Growth  </a:t>
                      </a:r>
                    </a:p>
                  </a:txBody>
                  <a:tcPr marL="9525" marR="9525" marT="9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0.8%</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0.3%</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4.3%</a:t>
                      </a:r>
                    </a:p>
                  </a:txBody>
                  <a:tcPr marL="9525" marR="9525" marT="9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E69F35-BCBE-10AB-9778-824F58DB08B5}"/>
              </a:ext>
            </a:extLst>
          </p:cNvPr>
          <p:cNvSpPr>
            <a:spLocks noGrp="1"/>
          </p:cNvSpPr>
          <p:nvPr>
            <p:ph type="body" sz="quarter" idx="13"/>
          </p:nvPr>
        </p:nvSpPr>
        <p:spPr>
          <a:xfrm>
            <a:off x="304800" y="66675"/>
            <a:ext cx="8083550" cy="498475"/>
          </a:xfrm>
        </p:spPr>
        <p:txBody>
          <a:bodyPr/>
          <a:lstStyle/>
          <a:p>
            <a:pPr marL="0" indent="0">
              <a:spcBef>
                <a:spcPts val="0"/>
              </a:spcBef>
              <a:spcAft>
                <a:spcPts val="1000"/>
              </a:spcAft>
              <a:defRPr/>
            </a:pPr>
            <a:r>
              <a:rPr lang="en-US" sz="2000" dirty="0">
                <a:ea typeface="PMingLiU"/>
                <a:cs typeface="Arial"/>
              </a:rPr>
              <a:t>2.2 BUDGET ALLOCATION PER PROGRAMME  - COMPARISON </a:t>
            </a:r>
          </a:p>
        </p:txBody>
      </p:sp>
      <p:sp>
        <p:nvSpPr>
          <p:cNvPr id="21507" name="Slide Number Placeholder 3">
            <a:extLst>
              <a:ext uri="{FF2B5EF4-FFF2-40B4-BE49-F238E27FC236}">
                <a16:creationId xmlns:a16="http://schemas.microsoft.com/office/drawing/2014/main" id="{C0A45D25-BD73-7456-DB9B-B978FBA24F77}"/>
              </a:ext>
            </a:extLst>
          </p:cNvPr>
          <p:cNvSpPr>
            <a:spLocks noGrp="1"/>
          </p:cNvSpPr>
          <p:nvPr>
            <p:ph type="sldNum" sz="quarter" idx="15"/>
          </p:nvPr>
        </p:nvSpPr>
        <p:spPr bwMode="auto">
          <a:xfrm>
            <a:off x="6503988" y="6394450"/>
            <a:ext cx="990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lgn="l">
              <a:spcBef>
                <a:spcPct val="0"/>
              </a:spcBef>
            </a:pPr>
            <a:fld id="{8F1EE890-46C8-4812-A2F5-056429F44117}" type="slidenum">
              <a:rPr lang="en-US" altLang="en-US" sz="1600">
                <a:solidFill>
                  <a:srgbClr val="000000"/>
                </a:solidFill>
              </a:rPr>
              <a:pPr algn="l">
                <a:spcBef>
                  <a:spcPct val="0"/>
                </a:spcBef>
              </a:pPr>
              <a:t>9</a:t>
            </a:fld>
            <a:endParaRPr lang="en-US" altLang="en-US" sz="1600">
              <a:solidFill>
                <a:srgbClr val="000000"/>
              </a:solidFill>
            </a:endParaRPr>
          </a:p>
        </p:txBody>
      </p:sp>
      <p:sp>
        <p:nvSpPr>
          <p:cNvPr id="21508" name="Rectangle 7">
            <a:extLst>
              <a:ext uri="{FF2B5EF4-FFF2-40B4-BE49-F238E27FC236}">
                <a16:creationId xmlns:a16="http://schemas.microsoft.com/office/drawing/2014/main" id="{A3898183-DAF1-86EA-2A40-8E26A6BBA454}"/>
              </a:ext>
            </a:extLst>
          </p:cNvPr>
          <p:cNvSpPr>
            <a:spLocks noChangeArrowheads="1"/>
          </p:cNvSpPr>
          <p:nvPr/>
        </p:nvSpPr>
        <p:spPr bwMode="auto">
          <a:xfrm>
            <a:off x="304800" y="1033463"/>
            <a:ext cx="808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1100">
                <a:solidFill>
                  <a:schemeClr val="tx1"/>
                </a:solidFill>
                <a:latin typeface="Calibri" panose="020F0502020204030204" pitchFamily="34" charset="0"/>
              </a:defRPr>
            </a:lvl1pPr>
            <a:lvl2pPr marL="742950" indent="-285750">
              <a:spcBef>
                <a:spcPct val="20000"/>
              </a:spcBef>
              <a:defRPr sz="1100">
                <a:solidFill>
                  <a:schemeClr val="tx1"/>
                </a:solidFill>
                <a:latin typeface="Calibri" panose="020F0502020204030204" pitchFamily="34" charset="0"/>
              </a:defRPr>
            </a:lvl2pPr>
            <a:lvl3pPr marL="1143000" indent="-228600">
              <a:spcBef>
                <a:spcPct val="20000"/>
              </a:spcBef>
              <a:defRPr sz="1100">
                <a:solidFill>
                  <a:schemeClr val="tx1"/>
                </a:solidFill>
                <a:latin typeface="Calibri" panose="020F0502020204030204" pitchFamily="34" charset="0"/>
              </a:defRPr>
            </a:lvl3pPr>
            <a:lvl4pPr marL="1600200" indent="-228600">
              <a:spcBef>
                <a:spcPct val="20000"/>
              </a:spcBef>
              <a:defRPr sz="1100">
                <a:solidFill>
                  <a:schemeClr val="tx1"/>
                </a:solidFill>
                <a:latin typeface="Calibri" panose="020F0502020204030204" pitchFamily="34" charset="0"/>
              </a:defRPr>
            </a:lvl4pPr>
            <a:lvl5pPr marL="2057400" indent="-228600">
              <a:spcBef>
                <a:spcPct val="20000"/>
              </a:spcBef>
              <a:defRPr sz="1100">
                <a:solidFill>
                  <a:schemeClr val="tx1"/>
                </a:solidFill>
                <a:latin typeface="Calibri" panose="020F0502020204030204" pitchFamily="34" charset="0"/>
              </a:defRPr>
            </a:lvl5pPr>
            <a:lvl6pPr marL="2514600" indent="-228600" eaLnBrk="0" fontAlgn="base" hangingPunct="0">
              <a:spcBef>
                <a:spcPct val="20000"/>
              </a:spcBef>
              <a:spcAft>
                <a:spcPct val="0"/>
              </a:spcAft>
              <a:defRPr sz="1100">
                <a:solidFill>
                  <a:schemeClr val="tx1"/>
                </a:solidFill>
                <a:latin typeface="Calibri" panose="020F0502020204030204" pitchFamily="34" charset="0"/>
              </a:defRPr>
            </a:lvl6pPr>
            <a:lvl7pPr marL="2971800" indent="-228600" eaLnBrk="0" fontAlgn="base" hangingPunct="0">
              <a:spcBef>
                <a:spcPct val="20000"/>
              </a:spcBef>
              <a:spcAft>
                <a:spcPct val="0"/>
              </a:spcAft>
              <a:defRPr sz="1100">
                <a:solidFill>
                  <a:schemeClr val="tx1"/>
                </a:solidFill>
                <a:latin typeface="Calibri" panose="020F0502020204030204" pitchFamily="34" charset="0"/>
              </a:defRPr>
            </a:lvl7pPr>
            <a:lvl8pPr marL="3429000" indent="-228600" eaLnBrk="0" fontAlgn="base" hangingPunct="0">
              <a:spcBef>
                <a:spcPct val="20000"/>
              </a:spcBef>
              <a:spcAft>
                <a:spcPct val="0"/>
              </a:spcAft>
              <a:defRPr sz="1100">
                <a:solidFill>
                  <a:schemeClr val="tx1"/>
                </a:solidFill>
                <a:latin typeface="Calibri" panose="020F0502020204030204" pitchFamily="34" charset="0"/>
              </a:defRPr>
            </a:lvl8pPr>
            <a:lvl9pPr marL="3886200" indent="-228600" eaLnBrk="0" fontAlgn="base" hangingPunct="0">
              <a:spcBef>
                <a:spcPct val="20000"/>
              </a:spcBef>
              <a:spcAft>
                <a:spcPct val="0"/>
              </a:spcAft>
              <a:defRPr sz="1100">
                <a:solidFill>
                  <a:schemeClr val="tx1"/>
                </a:solidFill>
                <a:latin typeface="Calibri" panose="020F0502020204030204" pitchFamily="34" charset="0"/>
              </a:defRPr>
            </a:lvl9pPr>
          </a:lstStyle>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a:p>
            <a:pPr>
              <a:spcBef>
                <a:spcPct val="0"/>
              </a:spcBef>
              <a:buFont typeface="Wingdings" panose="05000000000000000000" pitchFamily="2" charset="2"/>
              <a:buChar char="Ø"/>
            </a:pPr>
            <a:endParaRPr lang="en-ZA" altLang="en-US" sz="1800"/>
          </a:p>
        </p:txBody>
      </p:sp>
      <p:pic>
        <p:nvPicPr>
          <p:cNvPr id="21509" name="Picture 5">
            <a:extLst>
              <a:ext uri="{FF2B5EF4-FFF2-40B4-BE49-F238E27FC236}">
                <a16:creationId xmlns:a16="http://schemas.microsoft.com/office/drawing/2014/main" id="{C2FFF22C-DFB6-D408-536D-91E7B5107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6164263"/>
            <a:ext cx="23225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BF53AA50-42D0-5AE2-5E40-8F605C98D754}"/>
              </a:ext>
            </a:extLst>
          </p:cNvPr>
          <p:cNvGraphicFramePr>
            <a:graphicFrameLocks noGrp="1"/>
          </p:cNvGraphicFramePr>
          <p:nvPr/>
        </p:nvGraphicFramePr>
        <p:xfrm>
          <a:off x="304800" y="750888"/>
          <a:ext cx="8083550" cy="4678362"/>
        </p:xfrm>
        <a:graphic>
          <a:graphicData uri="http://schemas.openxmlformats.org/drawingml/2006/table">
            <a:tbl>
              <a:tblPr/>
              <a:tblGrid>
                <a:gridCol w="2480955">
                  <a:extLst>
                    <a:ext uri="{9D8B030D-6E8A-4147-A177-3AD203B41FA5}">
                      <a16:colId xmlns:a16="http://schemas.microsoft.com/office/drawing/2014/main" val="20000"/>
                    </a:ext>
                  </a:extLst>
                </a:gridCol>
                <a:gridCol w="1390425">
                  <a:extLst>
                    <a:ext uri="{9D8B030D-6E8A-4147-A177-3AD203B41FA5}">
                      <a16:colId xmlns:a16="http://schemas.microsoft.com/office/drawing/2014/main" val="20001"/>
                    </a:ext>
                  </a:extLst>
                </a:gridCol>
                <a:gridCol w="1390425">
                  <a:extLst>
                    <a:ext uri="{9D8B030D-6E8A-4147-A177-3AD203B41FA5}">
                      <a16:colId xmlns:a16="http://schemas.microsoft.com/office/drawing/2014/main" val="20002"/>
                    </a:ext>
                  </a:extLst>
                </a:gridCol>
                <a:gridCol w="1390425">
                  <a:extLst>
                    <a:ext uri="{9D8B030D-6E8A-4147-A177-3AD203B41FA5}">
                      <a16:colId xmlns:a16="http://schemas.microsoft.com/office/drawing/2014/main" val="20003"/>
                    </a:ext>
                  </a:extLst>
                </a:gridCol>
                <a:gridCol w="1431320">
                  <a:extLst>
                    <a:ext uri="{9D8B030D-6E8A-4147-A177-3AD203B41FA5}">
                      <a16:colId xmlns:a16="http://schemas.microsoft.com/office/drawing/2014/main" val="20004"/>
                    </a:ext>
                  </a:extLst>
                </a:gridCol>
              </a:tblGrid>
              <a:tr h="279272">
                <a:tc rowSpan="2">
                  <a:txBody>
                    <a:bodyPr/>
                    <a:lstStyle/>
                    <a:p>
                      <a:pPr algn="ctr" fontAlgn="ctr"/>
                      <a:r>
                        <a:rPr lang="en-US" sz="1400" b="1" i="0" u="none" strike="noStrike">
                          <a:solidFill>
                            <a:srgbClr val="000000"/>
                          </a:solidFill>
                          <a:effectLst/>
                          <a:latin typeface="Calibri" panose="020F0502020204030204" pitchFamily="34" charset="0"/>
                        </a:rPr>
                        <a:t> PROGRAMMES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2019/20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2020/21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2021/22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2022/23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0"/>
                  </a:ext>
                </a:extLst>
              </a:tr>
              <a:tr h="279272">
                <a:tc vMerge="1">
                  <a:txBody>
                    <a:bodyPr/>
                    <a:lstStyle/>
                    <a:p>
                      <a:endParaRPr lang="en-US"/>
                    </a:p>
                  </a:txBody>
                  <a:tcPr/>
                </a:tc>
                <a:tc>
                  <a:txBody>
                    <a:bodyPr/>
                    <a:lstStyle/>
                    <a:p>
                      <a:pPr algn="ctr" fontAlgn="b"/>
                      <a:r>
                        <a:rPr lang="en-US" sz="1400" b="1" i="0" u="none" strike="noStrike">
                          <a:solidFill>
                            <a:srgbClr val="000000"/>
                          </a:solidFill>
                          <a:effectLst/>
                          <a:latin typeface="Calibri" panose="020F0502020204030204" pitchFamily="34" charset="0"/>
                        </a:rPr>
                        <a:t> Adjusted Budget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Adjusted Budget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Adjusted Budget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1400" b="1" i="0" u="none" strike="noStrike">
                          <a:solidFill>
                            <a:srgbClr val="000000"/>
                          </a:solidFill>
                          <a:effectLst/>
                          <a:latin typeface="Calibri" panose="020F0502020204030204" pitchFamily="34" charset="0"/>
                        </a:rPr>
                        <a:t> Allocated Budget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1"/>
                  </a:ext>
                </a:extLst>
              </a:tr>
              <a:tr h="234588">
                <a:tc>
                  <a:txBody>
                    <a:bodyPr/>
                    <a:lstStyle/>
                    <a:p>
                      <a:pPr algn="l" fontAlgn="b"/>
                      <a:r>
                        <a:rPr lang="en-US" sz="1200" b="0" i="0" u="none" strike="noStrike">
                          <a:solidFill>
                            <a:srgbClr val="000000"/>
                          </a:solidFill>
                          <a:effectLst/>
                          <a:latin typeface="Calibri" panose="020F0502020204030204" pitchFamily="34" charset="0"/>
                        </a:rPr>
                        <a:t> ADMINISTRATION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87,086,293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90,354,394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102,370,000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104,557,000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588">
                <a:tc>
                  <a:txBody>
                    <a:bodyPr/>
                    <a:lstStyle/>
                    <a:p>
                      <a:pPr algn="l" fontAlgn="b"/>
                      <a:r>
                        <a:rPr lang="en-US" sz="1200" b="0" i="0" u="none" strike="noStrike">
                          <a:solidFill>
                            <a:srgbClr val="000000"/>
                          </a:solidFill>
                          <a:effectLst/>
                          <a:latin typeface="Calibri" panose="020F0502020204030204" pitchFamily="34" charset="0"/>
                        </a:rPr>
                        <a:t> INVESTIGATION &amp; INFO MANAGMT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233,382,725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232,264,249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231,334,000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231,675,000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4588">
                <a:tc>
                  <a:txBody>
                    <a:bodyPr/>
                    <a:lstStyle/>
                    <a:p>
                      <a:pPr algn="l" fontAlgn="b"/>
                      <a:r>
                        <a:rPr lang="en-US" sz="1200" b="0" i="0" u="none" strike="noStrike">
                          <a:solidFill>
                            <a:srgbClr val="000000"/>
                          </a:solidFill>
                          <a:effectLst/>
                          <a:latin typeface="Calibri" panose="020F0502020204030204" pitchFamily="34" charset="0"/>
                        </a:rPr>
                        <a:t> LEGAL&amp;INVESTI ADVISORY SERVS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5,348,122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5,670,550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6,465,000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7,046,000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588">
                <a:tc>
                  <a:txBody>
                    <a:bodyPr/>
                    <a:lstStyle/>
                    <a:p>
                      <a:pPr algn="l" fontAlgn="b"/>
                      <a:r>
                        <a:rPr lang="en-US" sz="1200" b="0" i="0" u="none" strike="noStrike">
                          <a:solidFill>
                            <a:srgbClr val="000000"/>
                          </a:solidFill>
                          <a:effectLst/>
                          <a:latin typeface="Calibri" panose="020F0502020204030204" pitchFamily="34" charset="0"/>
                        </a:rPr>
                        <a:t> COMPLINC MONIT &amp; STAKHLD MNG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10,835,860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12,686,807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13,609,000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13,949,000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272">
                <a:tc>
                  <a:txBody>
                    <a:bodyPr/>
                    <a:lstStyle/>
                    <a:p>
                      <a:pPr algn="l" fontAlgn="b"/>
                      <a:r>
                        <a:rPr lang="en-US" sz="1400" b="1" i="0" u="none" strike="noStrike">
                          <a:solidFill>
                            <a:srgbClr val="000000"/>
                          </a:solidFill>
                          <a:effectLst/>
                          <a:latin typeface="Calibri" panose="020F0502020204030204" pitchFamily="34" charset="0"/>
                        </a:rPr>
                        <a:t> Grand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336,653,000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340,976,000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353,778,000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357,227,000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279272">
                <a:tc>
                  <a:txBody>
                    <a:bodyPr/>
                    <a:lstStyle/>
                    <a:p>
                      <a:pPr algn="l" fontAlgn="b"/>
                      <a:r>
                        <a:rPr lang="en-US" sz="1400" b="1" i="0" u="none" strike="noStrike">
                          <a:solidFill>
                            <a:srgbClr val="000000"/>
                          </a:solidFill>
                          <a:effectLst/>
                          <a:latin typeface="Calibri" panose="020F0502020204030204" pitchFamily="34" charset="0"/>
                        </a:rPr>
                        <a:t> ECONOMIC CLASSIFICATION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7"/>
                  </a:ext>
                </a:extLst>
              </a:tr>
              <a:tr h="234588">
                <a:tc>
                  <a:txBody>
                    <a:bodyPr/>
                    <a:lstStyle/>
                    <a:p>
                      <a:pPr algn="l" fontAlgn="b"/>
                      <a:r>
                        <a:rPr lang="en-US" sz="1200" b="0" i="0" u="none" strike="noStrike">
                          <a:solidFill>
                            <a:srgbClr val="000000"/>
                          </a:solidFill>
                          <a:effectLst/>
                          <a:latin typeface="Calibri" panose="020F0502020204030204" pitchFamily="34" charset="0"/>
                        </a:rPr>
                        <a:t> COMPENSATION OF EMPLOYEES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228,759,000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250,455,926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239,224,000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239,530,000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0133">
                <a:tc>
                  <a:txBody>
                    <a:bodyPr/>
                    <a:lstStyle/>
                    <a:p>
                      <a:pPr algn="l" fontAlgn="b"/>
                      <a:r>
                        <a:rPr lang="en-US" sz="1200" b="0" i="0" u="none" strike="noStrike">
                          <a:solidFill>
                            <a:srgbClr val="000000"/>
                          </a:solidFill>
                          <a:effectLst/>
                          <a:latin typeface="Calibri" panose="020F0502020204030204" pitchFamily="34" charset="0"/>
                        </a:rPr>
                        <a:t> DEPARTMENTAL AGENCIES &amp; ACCOUNTS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776,000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730,866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704,325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721,000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4588">
                <a:tc>
                  <a:txBody>
                    <a:bodyPr/>
                    <a:lstStyle/>
                    <a:p>
                      <a:pPr algn="l" fontAlgn="b"/>
                      <a:r>
                        <a:rPr lang="en-US" sz="1200" b="0" i="0" u="none" strike="noStrike">
                          <a:solidFill>
                            <a:srgbClr val="000000"/>
                          </a:solidFill>
                          <a:effectLst/>
                          <a:latin typeface="Calibri" panose="020F0502020204030204" pitchFamily="34" charset="0"/>
                        </a:rPr>
                        <a:t> GOODS AND SERVICES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99,204,844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83,413,396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100,898,831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110,697,000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4588">
                <a:tc>
                  <a:txBody>
                    <a:bodyPr/>
                    <a:lstStyle/>
                    <a:p>
                      <a:pPr algn="l" fontAlgn="b"/>
                      <a:r>
                        <a:rPr lang="en-US" sz="1200" b="0" i="0" u="none" strike="noStrike">
                          <a:solidFill>
                            <a:srgbClr val="000000"/>
                          </a:solidFill>
                          <a:effectLst/>
                          <a:latin typeface="Calibri" panose="020F0502020204030204" pitchFamily="34" charset="0"/>
                        </a:rPr>
                        <a:t> HOUSEHOLDS (HH)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899,496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744,787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776,907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4588">
                <a:tc>
                  <a:txBody>
                    <a:bodyPr/>
                    <a:lstStyle/>
                    <a:p>
                      <a:pPr algn="l" fontAlgn="b"/>
                      <a:r>
                        <a:rPr lang="en-US" sz="1200" b="0" i="0" u="none" strike="noStrike">
                          <a:solidFill>
                            <a:srgbClr val="000000"/>
                          </a:solidFill>
                          <a:effectLst/>
                          <a:latin typeface="Calibri" panose="020F0502020204030204" pitchFamily="34" charset="0"/>
                        </a:rPr>
                        <a:t> MACHINERY AND EQUIPMENT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6,912,860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5,588,384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6,174,000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40133">
                <a:tc>
                  <a:txBody>
                    <a:bodyPr/>
                    <a:lstStyle/>
                    <a:p>
                      <a:pPr algn="l" fontAlgn="b"/>
                      <a:r>
                        <a:rPr lang="en-US" sz="1200" b="0" i="0" u="none" strike="noStrike">
                          <a:solidFill>
                            <a:srgbClr val="000000"/>
                          </a:solidFill>
                          <a:effectLst/>
                          <a:latin typeface="Calibri" panose="020F0502020204030204" pitchFamily="34" charset="0"/>
                        </a:rPr>
                        <a:t> PROVINCIAL AND LOCAL GOVERNMENTS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100,800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41,604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12,071,937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105,000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4588">
                <a:tc>
                  <a:txBody>
                    <a:bodyPr/>
                    <a:lstStyle/>
                    <a:p>
                      <a:pPr algn="l" fontAlgn="b"/>
                      <a:r>
                        <a:rPr lang="en-US" sz="1200" b="0" i="0" u="none" strike="noStrike">
                          <a:solidFill>
                            <a:srgbClr val="000000"/>
                          </a:solidFill>
                          <a:effectLst/>
                          <a:latin typeface="Calibri" panose="020F0502020204030204" pitchFamily="34" charset="0"/>
                        </a:rPr>
                        <a:t> PAYMENTS FOR FINANCIAL ASSET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102,000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9272">
                <a:tc>
                  <a:txBody>
                    <a:bodyPr/>
                    <a:lstStyle/>
                    <a:p>
                      <a:pPr algn="l" fontAlgn="b"/>
                      <a:r>
                        <a:rPr lang="en-US" sz="1400" b="1" i="0" u="none" strike="noStrike">
                          <a:solidFill>
                            <a:srgbClr val="000000"/>
                          </a:solidFill>
                          <a:effectLst/>
                          <a:latin typeface="Calibri" panose="020F0502020204030204" pitchFamily="34" charset="0"/>
                        </a:rPr>
                        <a:t> Grand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336,653,000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340,976,000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353,778,000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400" b="1" i="0" u="none" strike="noStrike">
                          <a:solidFill>
                            <a:srgbClr val="000000"/>
                          </a:solidFill>
                          <a:effectLst/>
                          <a:latin typeface="Calibri" panose="020F0502020204030204" pitchFamily="34" charset="0"/>
                        </a:rPr>
                        <a:t>       357,227,000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5"/>
                  </a:ext>
                </a:extLst>
              </a:tr>
              <a:tr h="290443">
                <a:tc>
                  <a:txBody>
                    <a:bodyPr/>
                    <a:lstStyle/>
                    <a:p>
                      <a:pPr algn="l" fontAlgn="b"/>
                      <a:r>
                        <a:rPr lang="en-US" sz="1400" b="1" i="0" u="none" strike="noStrike">
                          <a:solidFill>
                            <a:srgbClr val="000000"/>
                          </a:solidFill>
                          <a:effectLst/>
                          <a:latin typeface="Calibri" panose="020F0502020204030204" pitchFamily="34" charset="0"/>
                        </a:rPr>
                        <a:t> Budget Growth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6"/>
                  </a:ext>
                </a:extLst>
              </a:tr>
            </a:tbl>
          </a:graphicData>
        </a:graphic>
      </p:graphicFrame>
    </p:spTree>
  </p:cSld>
  <p:clrMapOvr>
    <a:masterClrMapping/>
  </p:clrMapOvr>
</p:sld>
</file>

<file path=ppt/theme/theme1.xml><?xml version="1.0" encoding="utf-8"?>
<a:theme xmlns:a="http://schemas.openxmlformats.org/drawingml/2006/main" name="Pitchboo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2777</Words>
  <Application>Microsoft Office PowerPoint</Application>
  <PresentationFormat>On-screen Show (4:3)</PresentationFormat>
  <Paragraphs>636</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Pitchbook</vt:lpstr>
      <vt:lpstr>Independent Police Investigative Directorate (IPID)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Police Investigative Directorate (IPID)</dc:title>
  <dc:creator/>
  <cp:lastModifiedBy>Unknown User</cp:lastModifiedBy>
  <cp:revision>4</cp:revision>
  <dcterms:created xsi:type="dcterms:W3CDTF">2012-02-06T10:27:45Z</dcterms:created>
  <dcterms:modified xsi:type="dcterms:W3CDTF">2022-04-16T15:41:53Z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